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A2C5C-9441-133D-2791-D45A13F45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3A43DB-7671-6E3C-4165-9B3312658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3CA984-B31D-C790-D463-6F9E7296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0DA2-C77C-41AC-B641-DC40C6983A4C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954AE9-6593-B01B-3164-6BB96267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060E33-6D7B-4FE3-4127-576C0506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8380-D824-4DFE-AD28-4DBA83BC3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18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236E8-7AAD-D536-0F71-924328338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D1DAD4-A292-234B-0D91-743A36894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4B8668-2B56-C158-D612-0B256211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0DA2-C77C-41AC-B641-DC40C6983A4C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6C4B35-3CF0-4840-1C3F-5AAAFE0D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502761-5DE8-54C2-B0BF-B48C46B6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8380-D824-4DFE-AD28-4DBA83BC3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25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31D8F1D-C3AB-2C8C-42FC-AA9C042FE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573BC2-2E53-4BB0-D6B0-C2FA34800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E0EA43-A8B4-8D62-661B-2D35C254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0DA2-C77C-41AC-B641-DC40C6983A4C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D6F9EB-5F5F-A303-C6DC-8FA69648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097486-57B6-59CE-6CF9-5B90B652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8380-D824-4DFE-AD28-4DBA83BC3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46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63EAC9-CEC2-B83A-6215-B4DA0418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6B8F7C-BA39-07BA-8B52-BA688D5D6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AAB6C3-862B-D03D-735B-D6B1AEF7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0DA2-C77C-41AC-B641-DC40C6983A4C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D1998B-3DEE-8351-1047-55ED5392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41FF67-D4F8-58FF-B13E-7DE862BC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8380-D824-4DFE-AD28-4DBA83BC3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80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3D3CA-FDE4-6E97-730E-81FD77FF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A6BBCE-ED95-DA89-A7AB-600C6EC70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540164-35C8-AB2C-892E-6E2642EB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0DA2-C77C-41AC-B641-DC40C6983A4C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7F8B9C-91D8-53B6-EA0F-042ADD55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A3193F-6347-8A47-57A3-4A42E02E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8380-D824-4DFE-AD28-4DBA83BC3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80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02DF1-91A3-1646-6E08-593C2C1A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FA51D4-31C0-E154-108E-2EDFBC479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4CF919-4CF1-4824-8319-9633C95A2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704E1E-B53C-CD7E-6C27-C804EC36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0DA2-C77C-41AC-B641-DC40C6983A4C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DEE69C-688C-5530-0A60-AD6D6FC6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702259-7041-D41F-F7EF-9F8CD098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8380-D824-4DFE-AD28-4DBA83BC3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51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706CE-8C39-2DE3-A129-AE9F382F9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AF6BB9-B453-DB07-7F15-39DDFF93B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09A365-32D4-87F6-4864-7CC3A5A2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34FDAE8-51CD-946F-9FD2-CF0B78BE1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7D2AAF5-7105-772C-D9A2-87C0C6406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8F981EE-2373-BF13-C5A0-2162E888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0DA2-C77C-41AC-B641-DC40C6983A4C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1B44480-08CC-AC35-5825-7980DE1D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21FC9B9-CEDF-0C52-D1B8-EACA147A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8380-D824-4DFE-AD28-4DBA83BC3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5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5AFC3-62DB-C168-07B3-5CC3A60D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C13B0AA-D152-8E04-5153-2F3B1F4A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0DA2-C77C-41AC-B641-DC40C6983A4C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21FD96-54ED-CD03-E359-4FC75893D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0E5DF5-1B01-C54A-FEAC-9E84021D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8380-D824-4DFE-AD28-4DBA83BC3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56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CD6EDF0-A81F-5FC1-062E-962115EF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0DA2-C77C-41AC-B641-DC40C6983A4C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A8B68D7-4D74-A696-0BA7-190ACA33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120C0A-E9D4-3B50-F05B-025990BD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8380-D824-4DFE-AD28-4DBA83BC3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44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3CB49-B76B-E812-22F7-DF25A2124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2616FA-1F73-4C4C-7CB6-A532D3ADF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6FB5A7-1769-35D3-961D-651889EA8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806B23-405B-9BE0-7F71-6C6702203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0DA2-C77C-41AC-B641-DC40C6983A4C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8F5EEF-F678-766E-9ACA-E16967C7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D80F6C-4CB9-6656-74B4-D413EC38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8380-D824-4DFE-AD28-4DBA83BC3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40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D988F-4D8B-5ED6-9B6C-2FC9572E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341FFAF-8545-E361-1568-4E5A41B71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ACB1A5-3390-49F5-8ADD-B6206B35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759CB5-3302-D80B-0549-D77A9DCD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0DA2-C77C-41AC-B641-DC40C6983A4C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557985-EEEB-1F90-A90E-B6DF1D862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34771C-170D-C887-4BFA-6044AE9E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8380-D824-4DFE-AD28-4DBA83BC3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14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2F031-5E11-A8EA-3F3F-93F3B45B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10D4E3-4631-AC00-74E0-961D47E86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D3EAB9-D910-4302-7600-2FE15122F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70DA2-C77C-41AC-B641-DC40C6983A4C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A8009B-DE0F-21C8-9A94-2C9CE5CB5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A9D284-18AD-ADF0-09F9-AB5771D63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98380-D824-4DFE-AD28-4DBA83BC3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8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AD%D0%BA%D1%81%D1%82%D1%80%D0%B0%D0%BF%D0%BE%D0%BB%D1%8F%D1%86%D0%B8%D1%8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5FA14-9F5F-749C-5485-EB163AB68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2210"/>
            <a:ext cx="9144000" cy="2387600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333A4D"/>
                </a:solidFill>
                <a:effectLst/>
                <a:latin typeface="+mn-lt"/>
              </a:rPr>
              <a:t>Алгоритм случайного леса (</a:t>
            </a:r>
            <a:r>
              <a:rPr lang="ru-RU" b="0" i="0" dirty="0" err="1">
                <a:solidFill>
                  <a:srgbClr val="333A4D"/>
                </a:solidFill>
                <a:effectLst/>
                <a:latin typeface="+mn-lt"/>
              </a:rPr>
              <a:t>Random</a:t>
            </a:r>
            <a:r>
              <a:rPr lang="ru-RU" b="0" i="0" dirty="0">
                <a:solidFill>
                  <a:srgbClr val="333A4D"/>
                </a:solidFill>
                <a:effectLst/>
                <a:latin typeface="+mn-lt"/>
              </a:rPr>
              <a:t> </a:t>
            </a:r>
            <a:r>
              <a:rPr lang="ru-RU" b="0" i="0" dirty="0" err="1">
                <a:solidFill>
                  <a:srgbClr val="333A4D"/>
                </a:solidFill>
                <a:effectLst/>
                <a:latin typeface="+mn-lt"/>
              </a:rPr>
              <a:t>Forest</a:t>
            </a:r>
            <a:r>
              <a:rPr lang="ru-RU" b="0" i="0" dirty="0">
                <a:solidFill>
                  <a:srgbClr val="333A4D"/>
                </a:solidFill>
                <a:effectLst/>
                <a:latin typeface="+mn-lt"/>
              </a:rPr>
              <a:t>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2581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E4BD3D-56F6-58AF-2745-78AD2B700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945" y="188172"/>
            <a:ext cx="7112063" cy="648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3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741A60-D253-172F-3D4A-6441457C0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58" y="1111537"/>
            <a:ext cx="10869514" cy="463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65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B3BB3C-33E7-A96C-DD57-89C24505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A4D"/>
                </a:solidFill>
                <a:effectLst/>
                <a:latin typeface="var(--header-font)"/>
              </a:rPr>
              <a:t>Преимущества алгоритма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EF9A89-6D4A-3E65-5CC1-F4A58F624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Имеет высокую точность предсказания, которая сравнима с результатами градиентного </a:t>
            </a:r>
            <a:r>
              <a:rPr lang="ru-RU" b="0" i="0" dirty="0" err="1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бустинга</a:t>
            </a: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Не требует тщательной настройки параметров, хорошо работает из коробки.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Практически не чувствителен к выбросам в данных из-за случайного семплирования (</a:t>
            </a:r>
            <a:r>
              <a:rPr lang="ru-RU" b="1" i="0" dirty="0" err="1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random</a:t>
            </a:r>
            <a:r>
              <a:rPr lang="ru-RU" b="1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1" i="0" dirty="0" err="1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sample</a:t>
            </a: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Не чувствителен к масштабированию и к другим монотонным преобразованиям значений признаков.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Редко переобучается. На практике добавление деревьев только улучшает композицию.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В случае наличия проблемы переобучения, она преодолевается путем усреднения или объединения результатов различных деревьев решений.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Способен эффективно обрабатывать данные с большим числом признаков и классов.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Хорошо работает с пропущенными данными – сохраняет хорошую точность даже при их наличии.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Одинаково хорошо обрабатывает как непрерывные, так и дискретные признаки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Высокая </a:t>
            </a:r>
            <a:r>
              <a:rPr lang="ru-RU" b="0" i="0" dirty="0" err="1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параллелизуемость</a:t>
            </a: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 и масштабируемость.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024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91A161-A83A-3436-075C-3399134E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A4D"/>
                </a:solidFill>
                <a:effectLst/>
                <a:latin typeface="var(--header-font)"/>
              </a:rPr>
              <a:t>Недостатки алгоритма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53684-369B-B32C-7A8F-1E414EAF8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3719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Для реализации алгоритма случайного дерева требуется значительный объем вычислительных ресурсов.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Большой размер моделей.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Построение случайного леса отнимает больше времени, чем деревья решений или линейные алгоритмы.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Алгоритм склонен к переобучению на зашумленных данных.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Нет формальных выводов, таких как </a:t>
            </a:r>
            <a:r>
              <a:rPr lang="ru-RU" b="1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p-</a:t>
            </a:r>
            <a:r>
              <a:rPr lang="ru-RU" b="1" i="0" dirty="0" err="1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values</a:t>
            </a: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, которые используются для оценки важности переменных.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В отличие от более простых алгоритмов, результаты случайного леса сложнее интерпретировать.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Когда в выборке очень много разреженных признаков, таких как тексты или наборы слов (</a:t>
            </a:r>
            <a:r>
              <a:rPr lang="ru-RU" b="1" i="0" dirty="0" err="1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bag</a:t>
            </a:r>
            <a:r>
              <a:rPr lang="ru-RU" b="1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1" i="0" dirty="0" err="1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of</a:t>
            </a:r>
            <a:r>
              <a:rPr lang="ru-RU" b="1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1" i="0" dirty="0" err="1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words</a:t>
            </a: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), алгоритм работает хуже чем линейные методы.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В отличие от линейной регрессии, </a:t>
            </a:r>
            <a:r>
              <a:rPr lang="ru-RU" b="1" i="0" dirty="0" err="1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Random</a:t>
            </a:r>
            <a:r>
              <a:rPr lang="ru-RU" b="1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1" i="0" dirty="0" err="1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Forest</a:t>
            </a: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 не обладает возможностью </a:t>
            </a:r>
            <a:r>
              <a:rPr lang="ru-RU" b="0" i="0" u="none" strike="noStrike" dirty="0">
                <a:solidFill>
                  <a:srgbClr val="333A4D"/>
                </a:solidFill>
                <a:effectLst/>
                <a:latin typeface="Roboto" panose="02000000000000000000" pitchFamily="2" charset="0"/>
                <a:hlinkClick r:id="rId2"/>
              </a:rPr>
              <a:t>экстраполяции</a:t>
            </a: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. Это можно считать и плюсом, так как в случае выбросов не будет экстремальных значений.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Если данные содержат группы признаков с корреляцией, которые имеют схожую значимость для меток, то предпочтение отдается небольшим группам перед большими, что ведет к </a:t>
            </a:r>
            <a:r>
              <a:rPr lang="ru-RU" b="0" i="0" dirty="0" err="1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недообучению</a:t>
            </a: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Процесс прогнозирования с использованием случайных лесов очень трудоемкий по сравнению с другими алгоритмами.</a:t>
            </a:r>
          </a:p>
        </p:txBody>
      </p:sp>
    </p:spTree>
    <p:extLst>
      <p:ext uri="{BB962C8B-B14F-4D97-AF65-F5344CB8AC3E}">
        <p14:creationId xmlns:p14="http://schemas.microsoft.com/office/powerpoint/2010/main" val="3310085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3537D7-08A8-42DC-34D5-C6EE1B7B8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80" y="681037"/>
            <a:ext cx="10065274" cy="503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6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47EA26-3303-371B-906E-BB6B34978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79952B-EFF5-95EE-340A-FFF7E2A6E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727272"/>
                </a:solidFill>
                <a:effectLst/>
              </a:rPr>
              <a:t>Алгоритм случайного леса (</a:t>
            </a:r>
            <a:r>
              <a:rPr lang="ru-RU" b="1" i="0" dirty="0" err="1">
                <a:solidFill>
                  <a:srgbClr val="727272"/>
                </a:solidFill>
                <a:effectLst/>
              </a:rPr>
              <a:t>Random</a:t>
            </a:r>
            <a:r>
              <a:rPr lang="ru-RU" b="1" i="0" dirty="0">
                <a:solidFill>
                  <a:srgbClr val="727272"/>
                </a:solidFill>
                <a:effectLst/>
              </a:rPr>
              <a:t> </a:t>
            </a:r>
            <a:r>
              <a:rPr lang="ru-RU" b="1" i="0" dirty="0" err="1">
                <a:solidFill>
                  <a:srgbClr val="727272"/>
                </a:solidFill>
                <a:effectLst/>
              </a:rPr>
              <a:t>Forest</a:t>
            </a:r>
            <a:r>
              <a:rPr lang="ru-RU" b="0" i="0" dirty="0">
                <a:solidFill>
                  <a:srgbClr val="727272"/>
                </a:solidFill>
                <a:effectLst/>
              </a:rPr>
              <a:t>) — универсальный алгоритм машинного обучения, суть которого состоит в использовании ансамбля решающих деревьев. 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727272"/>
                </a:solidFill>
                <a:effectLst/>
              </a:rPr>
              <a:t>Само по себе решающее дерево предоставляет крайне невысокое качество классификации, но из-за большого их количества результат значительно улучшается. Также это один из немногих алгоритмов, который можно использовать в абсолютном большинстве задач.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52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E2DCF-2AE1-DC3A-E694-40ADC881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A4D"/>
                </a:solidFill>
                <a:effectLst/>
                <a:latin typeface="var(--header-font)"/>
              </a:rPr>
              <a:t>В каких задачах используется?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2EE287-D75D-FC5F-FBA3-2CD623E49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Благодаря своей гибкости </a:t>
            </a:r>
            <a:r>
              <a:rPr lang="ru-RU" b="0" i="0" dirty="0" err="1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Random</a:t>
            </a: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Forest</a:t>
            </a: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 применяется для решения практически любых проблем в области машинного обучения. Сюда относятся классификации (</a:t>
            </a:r>
            <a:r>
              <a:rPr lang="ru-RU" b="1" i="0" dirty="0" err="1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RandomForestClassifier</a:t>
            </a: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) и регрессии (</a:t>
            </a:r>
            <a:r>
              <a:rPr lang="ru-RU" b="1" i="0" dirty="0" err="1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RandomForestRegressor</a:t>
            </a: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), а также более сложные задачи, вроде отбора признаков, поиска выбросов/аномалий и кластеризации.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333A4D"/>
                </a:solidFill>
                <a:effectLst/>
                <a:latin typeface="Roboto" panose="02000000000000000000" pitchFamily="2" charset="0"/>
              </a:rPr>
              <a:t>Основным полем для применения алгоритма случайного дерева являются первые два пункта, решение других задач строится уже на их основе.</a:t>
            </a:r>
          </a:p>
        </p:txBody>
      </p:sp>
    </p:spTree>
    <p:extLst>
      <p:ext uri="{BB962C8B-B14F-4D97-AF65-F5344CB8AC3E}">
        <p14:creationId xmlns:p14="http://schemas.microsoft.com/office/powerpoint/2010/main" val="92065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C641287-58F6-D606-E109-9EEB401A4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333A4D"/>
                </a:solidFill>
                <a:effectLst/>
                <a:latin typeface="+mj-lt"/>
              </a:rPr>
              <a:t>Так, для задачи отбора признаков мы осуществляем следующий код: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CFE83C-D3D3-2FF0-4203-5D1C29C26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3520"/>
            <a:ext cx="10326282" cy="32894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3C2E92-C042-E9FA-BA3A-DBD8A030690E}"/>
              </a:ext>
            </a:extLst>
          </p:cNvPr>
          <p:cNvSpPr txBox="1"/>
          <p:nvPr/>
        </p:nvSpPr>
        <p:spPr>
          <a:xfrm>
            <a:off x="838200" y="5402989"/>
            <a:ext cx="9627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333A4D"/>
                </a:solidFill>
                <a:effectLst/>
                <a:latin typeface="+mj-lt"/>
              </a:rPr>
              <a:t>Здесь мы на основе классификации просто добавляем метод для отбора признаков.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244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D79E27-3804-CD6A-1607-81C0244F0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886" y="814451"/>
            <a:ext cx="8593171" cy="55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221380-B4DF-B648-622B-C90B98720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046" y="276225"/>
            <a:ext cx="762952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4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3C93124-9367-CC15-2F3E-AACB37B5C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b="0" i="0" dirty="0">
              <a:solidFill>
                <a:srgbClr val="DCC6E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0" i="0" dirty="0"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i="0" dirty="0">
                <a:effectLst/>
                <a:latin typeface="Courier New" panose="02070309020205020404" pitchFamily="49" charset="0"/>
              </a:rPr>
              <a:t>class </a:t>
            </a:r>
            <a:r>
              <a:rPr lang="en-US" sz="1800" b="0" i="0" dirty="0" err="1">
                <a:effectLst/>
                <a:latin typeface="Courier New" panose="02070309020205020404" pitchFamily="49" charset="0"/>
              </a:rPr>
              <a:t>sklearn.ensemble.RandomForestClassifier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effectLst/>
                <a:latin typeface="Courier New" panose="02070309020205020404" pitchFamily="49" charset="0"/>
              </a:rPr>
              <a:t>n_estimators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=10, criterion='</a:t>
            </a:r>
            <a:r>
              <a:rPr lang="en-US" sz="1800" b="0" i="0" dirty="0" err="1">
                <a:effectLst/>
                <a:latin typeface="Courier New" panose="02070309020205020404" pitchFamily="49" charset="0"/>
              </a:rPr>
              <a:t>gini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', </a:t>
            </a:r>
            <a:r>
              <a:rPr lang="en-US" sz="1800" b="0" i="0" dirty="0" err="1">
                <a:effectLst/>
                <a:latin typeface="Courier New" panose="02070309020205020404" pitchFamily="49" charset="0"/>
              </a:rPr>
              <a:t>max_depth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=None, </a:t>
            </a:r>
            <a:r>
              <a:rPr lang="en-US" sz="1800" b="0" i="0" dirty="0" err="1">
                <a:effectLst/>
                <a:latin typeface="Courier New" panose="02070309020205020404" pitchFamily="49" charset="0"/>
              </a:rPr>
              <a:t>min_samples_split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=2, </a:t>
            </a:r>
            <a:r>
              <a:rPr lang="en-US" sz="1800" b="0" i="0" dirty="0" err="1">
                <a:effectLst/>
                <a:latin typeface="Courier New" panose="02070309020205020404" pitchFamily="49" charset="0"/>
              </a:rPr>
              <a:t>min_samples_leaf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=1, </a:t>
            </a:r>
            <a:r>
              <a:rPr lang="en-US" sz="1800" b="0" i="0" dirty="0" err="1">
                <a:effectLst/>
                <a:latin typeface="Courier New" panose="02070309020205020404" pitchFamily="49" charset="0"/>
              </a:rPr>
              <a:t>min_weight_fraction_leaf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=0.0, </a:t>
            </a:r>
            <a:r>
              <a:rPr lang="en-US" sz="1800" b="0" i="0" dirty="0" err="1">
                <a:effectLst/>
                <a:latin typeface="Courier New" panose="02070309020205020404" pitchFamily="49" charset="0"/>
              </a:rPr>
              <a:t>max_features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='auto', </a:t>
            </a:r>
            <a:r>
              <a:rPr lang="en-US" sz="1800" b="0" i="0" dirty="0" err="1">
                <a:effectLst/>
                <a:latin typeface="Courier New" panose="02070309020205020404" pitchFamily="49" charset="0"/>
              </a:rPr>
              <a:t>max_leaf_nodes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=None, </a:t>
            </a:r>
            <a:r>
              <a:rPr lang="en-US" sz="1800" b="0" i="0" dirty="0" err="1">
                <a:effectLst/>
                <a:latin typeface="Courier New" panose="02070309020205020404" pitchFamily="49" charset="0"/>
              </a:rPr>
              <a:t>min_impurity_split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=1e-07, bootstrap=True, </a:t>
            </a:r>
            <a:r>
              <a:rPr lang="en-US" sz="1800" b="0" i="0" dirty="0" err="1">
                <a:effectLst/>
                <a:latin typeface="Courier New" panose="02070309020205020404" pitchFamily="49" charset="0"/>
              </a:rPr>
              <a:t>oob_score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=False, </a:t>
            </a:r>
            <a:r>
              <a:rPr lang="en-US" sz="1800" b="0" i="0" dirty="0" err="1">
                <a:effectLst/>
                <a:latin typeface="Courier New" panose="02070309020205020404" pitchFamily="49" charset="0"/>
              </a:rPr>
              <a:t>n_jobs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=1, </a:t>
            </a:r>
            <a:r>
              <a:rPr lang="en-US" sz="1800" b="0" i="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=None, verbose=0, </a:t>
            </a:r>
            <a:r>
              <a:rPr lang="en-US" sz="1800" b="0" i="0" dirty="0" err="1">
                <a:effectLst/>
                <a:latin typeface="Courier New" panose="02070309020205020404" pitchFamily="49" charset="0"/>
              </a:rPr>
              <a:t>warm_start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=False, </a:t>
            </a:r>
            <a:r>
              <a:rPr lang="en-US" sz="1800" b="0" i="0" dirty="0" err="1">
                <a:effectLst/>
                <a:latin typeface="Courier New" panose="02070309020205020404" pitchFamily="49" charset="0"/>
              </a:rPr>
              <a:t>class_weight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=None)</a:t>
            </a:r>
            <a:endParaRPr lang="ru-RU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98C48E-B097-F00A-BDF0-747632107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854" y="908219"/>
            <a:ext cx="75342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5925F8-A2CF-E1F4-B0E9-2FD27819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89" y="585787"/>
            <a:ext cx="9404084" cy="590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4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A8475A-7052-A426-9D13-7DA88D85B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662" y="547687"/>
            <a:ext cx="77819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271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549</Words>
  <Application>Microsoft Office PowerPoint</Application>
  <PresentationFormat>Широкоэкранный</PresentationFormat>
  <Paragraphs>33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Roboto</vt:lpstr>
      <vt:lpstr>var(--header-font)</vt:lpstr>
      <vt:lpstr>Тема Office</vt:lpstr>
      <vt:lpstr>Алгоритм случайного леса (Random Forest)</vt:lpstr>
      <vt:lpstr>Презентация PowerPoint</vt:lpstr>
      <vt:lpstr>В каких задачах используется?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Преимущества алгоритма</vt:lpstr>
      <vt:lpstr>Недостатки алгоритма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случайного леса (Random Forest)</dc:title>
  <dc:creator>Arsen Kuzhaev</dc:creator>
  <cp:lastModifiedBy>Arsen Kuzhaev</cp:lastModifiedBy>
  <cp:revision>1</cp:revision>
  <dcterms:created xsi:type="dcterms:W3CDTF">2023-09-24T07:32:01Z</dcterms:created>
  <dcterms:modified xsi:type="dcterms:W3CDTF">2023-09-24T07:59:42Z</dcterms:modified>
</cp:coreProperties>
</file>