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3901B-E508-CB74-F808-8B8696606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87591A-24A0-06E6-8231-A3686CDB4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F257B1-62C8-975D-F754-D7EE4DCB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AD72-9842-4A9A-99ED-50CC88AF534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5E4745-9DA0-E3A8-7A83-FC7711E2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E21835-5829-A192-3918-C92B5FDF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E103-96D4-484F-A172-DCF7C3834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43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94980-6FC5-BEEC-3DD3-A6633DCB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9DFE16-AB3C-FCA5-2EDE-4040D2B23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77FB03-DD8C-ACA5-2B4D-B4BA437C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AD72-9842-4A9A-99ED-50CC88AF534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8F797B-9BCF-C2FE-04FE-0F59B6C2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E24FAE-6BD6-5BDB-ACB0-5A2578EB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E103-96D4-484F-A172-DCF7C3834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21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F3FAEA-09FD-FC2D-4480-B926883E7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50E19D-C002-F5BD-6F23-B09D64709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9DAD5-31CF-150D-EA0B-78994EE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AD72-9842-4A9A-99ED-50CC88AF534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F524A3-017F-81CD-D2C8-D8F2C895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024DFB-988F-F841-AD27-024F885E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E103-96D4-484F-A172-DCF7C3834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7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8E27E-AF3C-BCC3-6D05-63F70CDB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0D479-51B5-E4D9-9737-96150399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637805-7FA1-202B-90D3-7EE4308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AD72-9842-4A9A-99ED-50CC88AF534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57C077-06E4-C9B0-18D5-43BD9F22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28FE0F-0465-0018-3B63-F43A870D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E103-96D4-484F-A172-DCF7C3834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18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5A60A-1773-FDFD-72D2-342B8A77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4E6AF0-2589-D9FD-57DA-DC18C8329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1D3B0A-2AB9-4040-A6D9-DFDBF543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AD72-9842-4A9A-99ED-50CC88AF534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E56DD4-24E1-615C-A0B9-223A39A4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3C9ACC-BB0D-9205-976E-DEFF9E59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E103-96D4-484F-A172-DCF7C3834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41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EFC85-18A1-890E-3148-9D123D0E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3DFEB-CD09-B413-3350-87BFF2F0F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32C493-EC10-10A8-9902-1048EAA2D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AAE3C8-4D98-DA90-4716-204B0BA5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AD72-9842-4A9A-99ED-50CC88AF534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D35908-A9CB-60B0-3D0C-68189F51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436588-328A-1854-7532-6144D768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E103-96D4-484F-A172-DCF7C3834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3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68FFE-B2B4-12D6-9617-F7354A75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9B1106-50F5-0571-1FE3-1712BEF67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06E880-3D13-CDA9-655B-B8CDDFBD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AEDB84-5579-0470-F459-F9E3F9F9F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E05AD9-5643-4207-2014-0A42B0F94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31E51D-2E0A-C07B-696D-E8103E83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AD72-9842-4A9A-99ED-50CC88AF534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EA3441-32B1-76BC-CBE7-3548F0BF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9BA1D7-025B-BE5E-DC77-77F419AC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E103-96D4-484F-A172-DCF7C3834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82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D4925-12DE-FC2F-45EB-18E9DF59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5B18AE-520F-012B-2D54-AC984B16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AD72-9842-4A9A-99ED-50CC88AF534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326ED7-C918-EA14-E023-7687C408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C44137-A4AE-B00B-60B8-D66E027E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E103-96D4-484F-A172-DCF7C3834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8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88E154-C6E9-AEA0-26B2-FD414C22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AD72-9842-4A9A-99ED-50CC88AF534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18CEA4-6598-4589-95DF-7C553C79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FE5559-2A5F-4A8F-1510-59EDF083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E103-96D4-484F-A172-DCF7C3834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61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6079A-A162-242D-C9FF-06FF87E2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2A2C14-B6F1-6A46-AF56-64C130E9D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2D49C0-2DB2-C0C2-B677-2432C3D1E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A0E39A-5D1D-206A-6C4A-41EEE43F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AD72-9842-4A9A-99ED-50CC88AF534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805290-A8B9-65C4-0848-F759A271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8C6632-3E3E-0EC0-84C3-73EEA79A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E103-96D4-484F-A172-DCF7C3834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56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23D7F-7E66-06D7-7054-C67E879E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C6AF1A-BF70-D0CC-2D8F-0A6FE72D3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CBACB2-9CE4-0FAA-0F8B-80D7BB8B5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8E3E0C-FD5F-9E22-7492-40908C45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AD72-9842-4A9A-99ED-50CC88AF534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94221E-4533-2380-4F32-7A3AAEF2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174415-C920-3EA1-EB6D-58B46B01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E103-96D4-484F-A172-DCF7C3834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64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BEFBE-28C4-F56A-DA20-F416A206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9327BC-A5A8-E893-3C4D-44EA8DA7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616242-EE78-2AD5-1451-2EF4269C7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AD72-9842-4A9A-99ED-50CC88AF534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4E1498-44D6-A9C1-82F7-EA89960AA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5E048-F087-D8D1-5233-82F2EB5FE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6E103-96D4-484F-A172-DCF7C3834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8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helenkapatsa.ru/silhouette-metho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00176-8E1B-3CA8-5746-4560E4831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371" y="1968669"/>
            <a:ext cx="9144000" cy="2387600"/>
          </a:xfrm>
        </p:spPr>
        <p:txBody>
          <a:bodyPr>
            <a:normAutofit fontScale="90000"/>
          </a:bodyPr>
          <a:lstStyle/>
          <a:p>
            <a:pPr marR="529560" lvl="0" indent="288360"/>
            <a:r>
              <a:rPr lang="ru-RU" dirty="0"/>
              <a:t>Кластерный анализ:</a:t>
            </a:r>
            <a:br>
              <a:rPr lang="ru-RU" dirty="0"/>
            </a:br>
            <a:r>
              <a:rPr lang="ru-RU" dirty="0"/>
              <a:t>метод к – средних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k-means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998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567E5-7E61-F793-D1D8-C273FF5C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Mulish"/>
              </a:rPr>
              <a:t>Как выбрать значение </a:t>
            </a:r>
            <a:r>
              <a:rPr lang="en-US" b="1" i="0" dirty="0">
                <a:effectLst/>
                <a:latin typeface="Mulish"/>
              </a:rPr>
              <a:t>k?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A2DE1-B217-1A4E-6717-D394C21F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u="sng" dirty="0"/>
              <a:t>Метод локтя</a:t>
            </a:r>
          </a:p>
          <a:p>
            <a:pPr marL="0" indent="0">
              <a:buNone/>
            </a:pPr>
            <a:r>
              <a:rPr lang="ru-RU" dirty="0"/>
              <a:t>Метод локтя (</a:t>
            </a:r>
            <a:r>
              <a:rPr lang="ru-RU" dirty="0" err="1"/>
              <a:t>Elbow</a:t>
            </a:r>
            <a:r>
              <a:rPr lang="ru-RU" dirty="0"/>
              <a:t> </a:t>
            </a:r>
            <a:r>
              <a:rPr lang="ru-RU" dirty="0" err="1"/>
              <a:t>Rule</a:t>
            </a:r>
            <a:r>
              <a:rPr lang="ru-RU" dirty="0"/>
              <a:t>) – один из самых известных методов, с помощью которого вы можете выбрать правильное значение k и повысить производительность модели. Этот эмпирический метод вычисляет сумму квадратов расстояний между точками и вычисляет среднее значение (</a:t>
            </a:r>
            <a:r>
              <a:rPr lang="ru-RU" dirty="0" err="1"/>
              <a:t>Mean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Когда значение k равно 1, сумма квадрата внутри кластера будет большой. По мере увеличения значения k сумма квадратов расстояний внутри кластера будет уменьшаться.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Наконец, мы построим график между значениями k и суммой квадрата внутри кластера, чтобы получить значение k. Мы внимательно рассмотрим график. В какой-то момент значение по оси x резко уменьшится. Эта точка будет считаться оптимальным значением k.</a:t>
            </a:r>
          </a:p>
        </p:txBody>
      </p:sp>
    </p:spTree>
    <p:extLst>
      <p:ext uri="{BB962C8B-B14F-4D97-AF65-F5344CB8AC3E}">
        <p14:creationId xmlns:p14="http://schemas.microsoft.com/office/powerpoint/2010/main" val="39033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309DB2-2625-37B3-7CFA-2B1FA02A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902" y="453014"/>
            <a:ext cx="7796213" cy="61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2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0C3F96D-20BE-F88A-8E81-DB233218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1800" b="1" i="0" dirty="0">
                <a:effectLst/>
                <a:latin typeface="Mulish"/>
              </a:rPr>
              <a:t>Метод силуэта</a:t>
            </a:r>
          </a:p>
          <a:p>
            <a:pPr marL="0" indent="0" algn="l">
              <a:buNone/>
            </a:pPr>
            <a:r>
              <a:rPr lang="ru-RU" sz="1800" b="0" i="0" u="sng" dirty="0">
                <a:solidFill>
                  <a:srgbClr val="333333"/>
                </a:solidFill>
                <a:effectLst/>
                <a:latin typeface="Mulish"/>
                <a:hlinkClick r:id="rId2"/>
              </a:rPr>
              <a:t>Метод силуэта (</a:t>
            </a:r>
            <a:r>
              <a:rPr lang="ru-RU" sz="1800" b="0" i="0" u="sng" dirty="0" err="1">
                <a:solidFill>
                  <a:srgbClr val="333333"/>
                </a:solidFill>
                <a:effectLst/>
                <a:latin typeface="Mulish"/>
                <a:hlinkClick r:id="rId2"/>
              </a:rPr>
              <a:t>Silhouette</a:t>
            </a:r>
            <a:r>
              <a:rPr lang="ru-RU" sz="1800" b="0" i="0" u="sng" dirty="0">
                <a:solidFill>
                  <a:srgbClr val="333333"/>
                </a:solidFill>
                <a:effectLst/>
                <a:latin typeface="Mulish"/>
                <a:hlinkClick r:id="rId2"/>
              </a:rPr>
              <a:t> </a:t>
            </a:r>
            <a:r>
              <a:rPr lang="ru-RU" sz="1800" b="0" i="0" u="sng" dirty="0" err="1">
                <a:solidFill>
                  <a:srgbClr val="333333"/>
                </a:solidFill>
                <a:effectLst/>
                <a:latin typeface="Mulish"/>
                <a:hlinkClick r:id="rId2"/>
              </a:rPr>
              <a:t>Method</a:t>
            </a:r>
            <a:r>
              <a:rPr lang="ru-RU" sz="1800" b="0" i="0" u="sng" dirty="0">
                <a:solidFill>
                  <a:srgbClr val="333333"/>
                </a:solidFill>
                <a:effectLst/>
                <a:latin typeface="Mulish"/>
                <a:hlinkClick r:id="rId2"/>
              </a:rPr>
              <a:t>)</a:t>
            </a:r>
            <a:r>
              <a:rPr lang="ru-RU" sz="1800" b="0" i="0" dirty="0">
                <a:solidFill>
                  <a:srgbClr val="333333"/>
                </a:solidFill>
                <a:effectLst/>
                <a:latin typeface="Mulish"/>
              </a:rPr>
              <a:t> вычисляет среднее расстояние между точками в своем кластере </a:t>
            </a:r>
            <a:r>
              <a:rPr lang="ru-RU" sz="1800" b="0" i="0" dirty="0" err="1">
                <a:solidFill>
                  <a:srgbClr val="333333"/>
                </a:solidFill>
                <a:effectLst/>
                <a:latin typeface="Mulish"/>
              </a:rPr>
              <a:t>a</a:t>
            </a:r>
            <a:r>
              <a:rPr lang="ru-RU" sz="1800" b="0" i="0" baseline="-25000" dirty="0" err="1">
                <a:solidFill>
                  <a:srgbClr val="333333"/>
                </a:solidFill>
                <a:effectLst/>
                <a:latin typeface="Mulish"/>
              </a:rPr>
              <a:t>i</a:t>
            </a:r>
            <a:r>
              <a:rPr lang="ru-RU" sz="1800" b="0" i="0" dirty="0">
                <a:solidFill>
                  <a:srgbClr val="333333"/>
                </a:solidFill>
                <a:effectLst/>
                <a:latin typeface="Mulish"/>
              </a:rPr>
              <a:t> и среднее расстояние от точек до следующего ближайшего кластера, называемого </a:t>
            </a:r>
            <a:r>
              <a:rPr lang="ru-RU" sz="1800" b="0" i="0" dirty="0" err="1">
                <a:solidFill>
                  <a:srgbClr val="333333"/>
                </a:solidFill>
                <a:effectLst/>
                <a:latin typeface="Mulish"/>
              </a:rPr>
              <a:t>b</a:t>
            </a:r>
            <a:r>
              <a:rPr lang="ru-RU" sz="1800" b="0" i="0" baseline="-25000" dirty="0" err="1">
                <a:solidFill>
                  <a:srgbClr val="333333"/>
                </a:solidFill>
                <a:effectLst/>
                <a:latin typeface="Mulish"/>
              </a:rPr>
              <a:t>i</a:t>
            </a:r>
            <a:r>
              <a:rPr lang="ru-RU" sz="1800" b="0" i="0" dirty="0">
                <a:solidFill>
                  <a:srgbClr val="333333"/>
                </a:solidFill>
                <a:effectLst/>
                <a:latin typeface="Mulish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3D450D-4CB1-9760-AB51-2E83A9C2E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53" y="2719266"/>
            <a:ext cx="9125760" cy="4056758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6A31B9B-9824-1D1A-955A-1E4BD4BD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i="0" dirty="0">
                <a:effectLst/>
                <a:latin typeface="Mulish"/>
              </a:rPr>
              <a:t>Как выбрать значение </a:t>
            </a:r>
            <a:r>
              <a:rPr lang="en-US" b="1" i="0" dirty="0">
                <a:effectLst/>
                <a:latin typeface="Mulish"/>
              </a:rPr>
              <a:t>k?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39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47BE9B-D6DE-B8C8-48BC-5C4E693B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Mulish"/>
              </a:rPr>
              <a:t>Теперь мы можем вычислить коэффициент силуэта всех точек в кластерах и построить график.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Mulish"/>
              </a:rPr>
              <a:t>Последний также поможет в обнаружении </a:t>
            </a:r>
            <a:r>
              <a:rPr lang="ru-RU" b="0" i="0" u="sng" dirty="0">
                <a:solidFill>
                  <a:srgbClr val="333333"/>
                </a:solidFill>
                <a:effectLst/>
                <a:latin typeface="Mulish"/>
              </a:rPr>
              <a:t>выбросов</a:t>
            </a:r>
            <a:r>
              <a:rPr lang="ru-RU" b="0" i="0" dirty="0">
                <a:solidFill>
                  <a:srgbClr val="333333"/>
                </a:solidFill>
                <a:effectLst/>
                <a:latin typeface="Mulish"/>
              </a:rPr>
              <a:t>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Mulish"/>
              </a:rPr>
              <a:t>Значение метрики силуэта находится в диапазоне от -1 до 1. Обратите внимание, что коэффициент силуэта, равный –1 – это наихудший сценарий.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Mulish"/>
              </a:rPr>
              <a:t>Для картинки выше система вычислила расстояния между всеми точками при различных допущениях о числе кластеров и построила соответствующие горизонтальные гистограммы. Мы выбираем k, равный 3, потому что зеленая гистограмма меньше, хотя стоит, возможно, проверить 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Mulish"/>
              </a:rPr>
              <a:t>бо́льшие</a:t>
            </a:r>
            <a:r>
              <a:rPr lang="ru-RU" b="0" i="0" dirty="0">
                <a:solidFill>
                  <a:srgbClr val="333333"/>
                </a:solidFill>
                <a:effectLst/>
                <a:latin typeface="Mulish"/>
              </a:rPr>
              <a:t> значения.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45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B084DA-B6A5-9491-0F5A-A7800DB6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94" y="685831"/>
            <a:ext cx="8310664" cy="54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9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B81444-CB7A-BC35-CD8A-06AA4677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895350"/>
            <a:ext cx="91725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5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D022E2-E8CF-10A2-244D-3FA5218E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90637"/>
            <a:ext cx="89916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D98ACA8-8CB4-2A2B-6261-E46C4497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1" y="10376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Применим нормализацию – "отбелим" данные, прежде чем отправлять в </a:t>
            </a:r>
            <a:r>
              <a:rPr lang="ru-RU" dirty="0" err="1"/>
              <a:t>кластеризующую</a:t>
            </a:r>
            <a:r>
              <a:rPr lang="ru-RU" dirty="0"/>
              <a:t> модель. </a:t>
            </a:r>
          </a:p>
          <a:p>
            <a:pPr marL="0" indent="0">
              <a:buNone/>
            </a:pPr>
            <a:r>
              <a:rPr lang="ru-RU" dirty="0" err="1"/>
              <a:t>codebook</a:t>
            </a:r>
            <a:r>
              <a:rPr lang="ru-RU" dirty="0"/>
              <a:t> – массив из k </a:t>
            </a:r>
            <a:r>
              <a:rPr lang="ru-RU" dirty="0" err="1"/>
              <a:t>центроидов</a:t>
            </a:r>
            <a:r>
              <a:rPr lang="ru-RU" dirty="0"/>
              <a:t>, подбираемых системой автоматически, и вместе с объектом </a:t>
            </a:r>
            <a:r>
              <a:rPr lang="ru-RU" dirty="0" err="1"/>
              <a:t>distortion</a:t>
            </a:r>
            <a:r>
              <a:rPr lang="ru-RU" dirty="0"/>
              <a:t> отправим эти данные в K-</a:t>
            </a:r>
            <a:r>
              <a:rPr lang="ru-RU" dirty="0" err="1"/>
              <a:t>Means</a:t>
            </a:r>
            <a:r>
              <a:rPr lang="ru-RU" dirty="0"/>
              <a:t>. Искажение здесь – среднее </a:t>
            </a:r>
            <a:r>
              <a:rPr lang="ru-RU" dirty="0" err="1"/>
              <a:t>неквадратичное</a:t>
            </a:r>
            <a:r>
              <a:rPr lang="ru-RU" dirty="0"/>
              <a:t> Евклидово расстояние между пройденными наблюдениями и сгенерированными </a:t>
            </a:r>
            <a:r>
              <a:rPr lang="ru-RU" dirty="0" err="1"/>
              <a:t>центроидами</a:t>
            </a:r>
            <a:r>
              <a:rPr lang="ru-RU" dirty="0"/>
              <a:t>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1A866B-0357-1E71-D358-76F7E5BBF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05" y="4276118"/>
            <a:ext cx="89344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6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1377B-708A-F164-DAAD-52B5C1C9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1" y="2194183"/>
            <a:ext cx="11731557" cy="338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8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DA6449-6381-92C3-B4DB-06916250A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9" y="1877439"/>
            <a:ext cx="11807758" cy="28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4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5BC95-8993-42A6-E6E6-A2C629CE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28690-0A97-EB6B-20E4-CC053C0D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b="1" i="0" dirty="0">
              <a:solidFill>
                <a:srgbClr val="333333"/>
              </a:solidFill>
              <a:effectLst/>
              <a:latin typeface="Mulish"/>
            </a:endParaRPr>
          </a:p>
          <a:p>
            <a:pPr marL="0" indent="0">
              <a:buNone/>
            </a:pPr>
            <a:endParaRPr lang="ru-RU" b="1" dirty="0">
              <a:solidFill>
                <a:srgbClr val="333333"/>
              </a:solidFill>
              <a:latin typeface="Mulish"/>
            </a:endParaRPr>
          </a:p>
          <a:p>
            <a:pPr marL="0" indent="0">
              <a:buNone/>
            </a:pPr>
            <a:r>
              <a:rPr lang="ru-RU" b="1" i="0" dirty="0">
                <a:solidFill>
                  <a:srgbClr val="333333"/>
                </a:solidFill>
                <a:effectLst/>
                <a:latin typeface="Mulish"/>
              </a:rPr>
              <a:t>Метод k-средних</a:t>
            </a:r>
            <a:r>
              <a:rPr lang="ru-RU" b="0" i="0" dirty="0">
                <a:solidFill>
                  <a:srgbClr val="333333"/>
                </a:solidFill>
                <a:effectLst/>
                <a:latin typeface="Mulish"/>
              </a:rPr>
              <a:t> (k-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Mulish"/>
              </a:rPr>
              <a:t>Means</a:t>
            </a:r>
            <a:r>
              <a:rPr lang="ru-RU" b="0" i="0" dirty="0">
                <a:solidFill>
                  <a:srgbClr val="333333"/>
                </a:solidFill>
                <a:effectLst/>
                <a:latin typeface="Mulish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Mulish"/>
              </a:rPr>
              <a:t>Clustering</a:t>
            </a:r>
            <a:r>
              <a:rPr lang="ru-RU" b="0" i="0" dirty="0">
                <a:solidFill>
                  <a:srgbClr val="333333"/>
                </a:solidFill>
                <a:effectLst/>
                <a:latin typeface="Mulish"/>
              </a:rPr>
              <a:t>) – это очень известный и мощный алгоритм </a:t>
            </a:r>
            <a:r>
              <a:rPr lang="ru-RU" b="0" i="0" u="sng" dirty="0">
                <a:solidFill>
                  <a:srgbClr val="333333"/>
                </a:solidFill>
                <a:effectLst/>
                <a:latin typeface="Mulish"/>
              </a:rPr>
              <a:t>о</a:t>
            </a:r>
            <a:r>
              <a:rPr lang="ru-RU" b="0" i="0" u="sng" dirty="0">
                <a:effectLst/>
                <a:latin typeface="Mulish"/>
              </a:rPr>
              <a:t>бучения без учителя (</a:t>
            </a:r>
            <a:r>
              <a:rPr lang="ru-RU" b="0" i="0" u="sng" dirty="0" err="1">
                <a:effectLst/>
                <a:latin typeface="Mulish"/>
              </a:rPr>
              <a:t>Unsupervised</a:t>
            </a:r>
            <a:r>
              <a:rPr lang="ru-RU" b="0" i="0" u="sng" dirty="0">
                <a:effectLst/>
                <a:latin typeface="Mulish"/>
              </a:rPr>
              <a:t> Learning)</a:t>
            </a:r>
            <a:r>
              <a:rPr lang="ru-RU" b="0" i="0" dirty="0">
                <a:solidFill>
                  <a:srgbClr val="333333"/>
                </a:solidFill>
                <a:effectLst/>
                <a:latin typeface="Mulish"/>
              </a:rPr>
              <a:t>, который группирует похожие элементы в k кластеров.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8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957E8C-3643-5229-9EC2-2C4FE94E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91" y="335402"/>
            <a:ext cx="88392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2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DDBBA0-31D1-3D85-AADE-8A14ADFE0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8" y="1940263"/>
            <a:ext cx="11233657" cy="27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1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949A5B-A732-0C4E-D4A7-A063B16B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09587"/>
            <a:ext cx="88773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DFE0AE-B9B6-A673-EEF9-9C3C5355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52400"/>
            <a:ext cx="958215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2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6E9B3D-26AD-8259-BF29-93883A92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85750"/>
            <a:ext cx="92202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9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7E45AD-E3B0-91AF-53F4-F0FAADB7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86" y="346615"/>
            <a:ext cx="7939067" cy="63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3D28F3-BA89-F318-801C-3B353611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314325"/>
            <a:ext cx="85439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29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336</Words>
  <Application>Microsoft Office PowerPoint</Application>
  <PresentationFormat>Широкоэкранный</PresentationFormat>
  <Paragraphs>20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Mulish</vt:lpstr>
      <vt:lpstr>Тема Office</vt:lpstr>
      <vt:lpstr>Кластерный анализ: метод к – средних  (k-means)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выбрать значение k?</vt:lpstr>
      <vt:lpstr>Презентация PowerPoint</vt:lpstr>
      <vt:lpstr>Как выбрать значение k?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Кластерный анализ: метод к – средних  (k-means)</dc:title>
  <dc:creator>Arsen Kuzhaev</dc:creator>
  <cp:lastModifiedBy>Arsen Kuzhaev</cp:lastModifiedBy>
  <cp:revision>1</cp:revision>
  <dcterms:created xsi:type="dcterms:W3CDTF">2023-09-24T08:05:32Z</dcterms:created>
  <dcterms:modified xsi:type="dcterms:W3CDTF">2023-09-24T08:27:46Z</dcterms:modified>
</cp:coreProperties>
</file>