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3716000" cx="2438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C3D955-BF08-47DC-896C-B3DC08A74E4F}">
  <a:tblStyle styleId="{B2C3D955-BF08-47DC-896C-B3DC08A74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f75d5912f_3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Millind</a:t>
            </a:r>
            <a:endParaRPr/>
          </a:p>
        </p:txBody>
      </p:sp>
      <p:sp>
        <p:nvSpPr>
          <p:cNvPr id="117" name="Google Shape;117;g17f75d5912f_3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f75d59847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f75d59847_2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f75d5912f_3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Performance metrics.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Vanilla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Random Forest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Naive Bayes.</a:t>
            </a:r>
            <a:endParaRPr sz="1400"/>
          </a:p>
        </p:txBody>
      </p:sp>
      <p:sp>
        <p:nvSpPr>
          <p:cNvPr id="130" name="Google Shape;130;g17f75d5912f_3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f75d5912f_3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Kushal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The Vanilla Neural Net performed abysmally and ended up predicting the majority classes.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The LSTM and GRU models performed averagely but were bad at predicting minority classes, especially action.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TF-IDF models had high accuracies but a bad performance at predicting minority classes.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Small BERT is the most well rounded model.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(we did compute several other metrics like confusion matrices as well but did not present them due to shortage of time)</a:t>
            </a:r>
            <a:endParaRPr sz="1300"/>
          </a:p>
        </p:txBody>
      </p:sp>
      <p:sp>
        <p:nvSpPr>
          <p:cNvPr id="137" name="Google Shape;137;g17f75d5912f_3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f75d5912f_0_16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f75d5912f_0_16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Kushal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f75d59847_3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f75d59847_3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created a DS pipeline to classify the genre of a movie from its description.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Used IMDB dataset.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Best performance - 64.5. `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 lot of movies have multiple genres, making it hard to classify into a single genre.</a:t>
            </a:r>
            <a:endParaRPr sz="1400"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f75d5912f_2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what stopwords 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stemming? → helps model by reducing the number of word variations (so it understands all forms of each word as the same word, rather than different words)</a:t>
            </a:r>
            <a:endParaRPr/>
          </a:p>
        </p:txBody>
      </p:sp>
      <p:sp>
        <p:nvSpPr>
          <p:cNvPr id="65" name="Google Shape;65;g17f75d5912f_2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f75d5912f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Milind</a:t>
            </a:r>
            <a:endParaRPr/>
          </a:p>
        </p:txBody>
      </p:sp>
      <p:sp>
        <p:nvSpPr>
          <p:cNvPr id="72" name="Google Shape;72;g17f75d5912f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f75d5912f_3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Milind</a:t>
            </a:r>
            <a:endParaRPr/>
          </a:p>
        </p:txBody>
      </p:sp>
      <p:sp>
        <p:nvSpPr>
          <p:cNvPr id="79" name="Google Shape;79;g17f75d5912f_3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b6790481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Milind</a:t>
            </a:r>
            <a:endParaRPr/>
          </a:p>
        </p:txBody>
      </p:sp>
      <p:sp>
        <p:nvSpPr>
          <p:cNvPr id="86" name="Google Shape;86;g12b6790481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f75d5912f_0_16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Ak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Noticed some descriptions in other languages.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Checked it by using FastText.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Small amount of data not in english.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Considered to be outliers. Not considered for our assessment.</a:t>
            </a:r>
            <a:endParaRPr sz="1300"/>
          </a:p>
        </p:txBody>
      </p:sp>
      <p:sp>
        <p:nvSpPr>
          <p:cNvPr id="96" name="Google Shape;96;g17f75d5912f_0_16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75d59847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Ak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Noticed some descriptions in other languages.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Checked it by using FastText.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Small amount of data not in english.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Considered to be outliers. Not considered for our assessment.</a:t>
            </a:r>
            <a:endParaRPr sz="1300"/>
          </a:p>
        </p:txBody>
      </p:sp>
      <p:sp>
        <p:nvSpPr>
          <p:cNvPr id="103" name="Google Shape;103;g17f75d59847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f75d5912f_0_16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f75d5912f_0_16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Millind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indent="-463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indent="-463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indent="-463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indent="-463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indent="-463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indent="-463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indent="-463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indent="-463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r">
              <a:buNone/>
              <a:defRPr sz="2700">
                <a:solidFill>
                  <a:schemeClr val="dk2"/>
                </a:solidFill>
              </a:defRPr>
            </a:lvl1pPr>
            <a:lvl2pPr lvl="1" algn="r">
              <a:buNone/>
              <a:defRPr sz="2700">
                <a:solidFill>
                  <a:schemeClr val="dk2"/>
                </a:solidFill>
              </a:defRPr>
            </a:lvl2pPr>
            <a:lvl3pPr lvl="2" algn="r">
              <a:buNone/>
              <a:defRPr sz="2700">
                <a:solidFill>
                  <a:schemeClr val="dk2"/>
                </a:solidFill>
              </a:defRPr>
            </a:lvl3pPr>
            <a:lvl4pPr lvl="3" algn="r">
              <a:buNone/>
              <a:defRPr sz="2700">
                <a:solidFill>
                  <a:schemeClr val="dk2"/>
                </a:solidFill>
              </a:defRPr>
            </a:lvl4pPr>
            <a:lvl5pPr lvl="4" algn="r">
              <a:buNone/>
              <a:defRPr sz="2700">
                <a:solidFill>
                  <a:schemeClr val="dk2"/>
                </a:solidFill>
              </a:defRPr>
            </a:lvl5pPr>
            <a:lvl6pPr lvl="5" algn="r">
              <a:buNone/>
              <a:defRPr sz="2700">
                <a:solidFill>
                  <a:schemeClr val="dk2"/>
                </a:solidFill>
              </a:defRPr>
            </a:lvl6pPr>
            <a:lvl7pPr lvl="6" algn="r">
              <a:buNone/>
              <a:defRPr sz="2700">
                <a:solidFill>
                  <a:schemeClr val="dk2"/>
                </a:solidFill>
              </a:defRPr>
            </a:lvl7pPr>
            <a:lvl8pPr lvl="7" algn="r">
              <a:buNone/>
              <a:defRPr sz="2700">
                <a:solidFill>
                  <a:schemeClr val="dk2"/>
                </a:solidFill>
              </a:defRPr>
            </a:lvl8pPr>
            <a:lvl9pPr lvl="8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93825" y="2418837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US" sz="1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A-Team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93837" y="7505700"/>
            <a:ext cx="21971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6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IMDb Movie Genre Classification</a:t>
            </a:r>
            <a:endParaRPr sz="6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6765"/>
              <a:buFont typeface="Helvetica Neue"/>
              <a:buNone/>
            </a:pPr>
            <a:r>
              <a:t/>
            </a:r>
            <a:endParaRPr b="1" sz="3600">
              <a:solidFill>
                <a:srgbClr val="531B9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206438" y="1440062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50">
                <a:solidFill>
                  <a:srgbClr val="531B93"/>
                </a:solidFill>
              </a:rPr>
              <a:t>Effects of Oversampling</a:t>
            </a:r>
            <a:endParaRPr b="1" sz="6750"/>
          </a:p>
        </p:txBody>
      </p:sp>
      <p:pic>
        <p:nvPicPr>
          <p:cNvPr id="120" name="Google Shape;120;p22" title="TF-IDF + nb and TF-IDF + nb + oversample"/>
          <p:cNvPicPr preferRelativeResize="0"/>
          <p:nvPr/>
        </p:nvPicPr>
        <p:blipFill rotWithShape="1">
          <a:blip r:embed="rId3">
            <a:alphaModFix/>
          </a:blip>
          <a:srcRect b="-2689" l="0" r="0" t="2690"/>
          <a:stretch/>
        </p:blipFill>
        <p:spPr>
          <a:xfrm>
            <a:off x="5526900" y="3826243"/>
            <a:ext cx="13330200" cy="82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3115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31B93"/>
                </a:solidFill>
              </a:rPr>
              <a:t>Handling Class Imbalance</a:t>
            </a:r>
            <a:endParaRPr b="1">
              <a:solidFill>
                <a:srgbClr val="531B93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b="1" lang="en-US" sz="2800" strike="sngStrike">
                <a:solidFill>
                  <a:srgbClr val="000000"/>
                </a:solidFill>
              </a:rPr>
              <a:t>Random Oversampling</a:t>
            </a:r>
            <a:endParaRPr b="1" sz="2800" strike="sngStrike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US" sz="2800" strike="sngStrike">
                <a:solidFill>
                  <a:srgbClr val="000000"/>
                </a:solidFill>
              </a:rPr>
              <a:t>Sample all classes but the majority class.</a:t>
            </a:r>
            <a:br>
              <a:rPr lang="en-US" sz="2800">
                <a:solidFill>
                  <a:srgbClr val="000000"/>
                </a:solidFill>
              </a:rPr>
            </a:b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b="1" lang="en-US" sz="2800">
                <a:solidFill>
                  <a:srgbClr val="000000"/>
                </a:solidFill>
              </a:rPr>
              <a:t>Reducing the number of genres</a:t>
            </a:r>
            <a:endParaRPr b="1"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US" sz="2800">
                <a:solidFill>
                  <a:srgbClr val="000000"/>
                </a:solidFill>
              </a:rPr>
              <a:t>Remove ‘short’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US" sz="2800">
                <a:solidFill>
                  <a:srgbClr val="000000"/>
                </a:solidFill>
              </a:rPr>
              <a:t>Retain only top-7 genres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US" sz="2800">
                <a:solidFill>
                  <a:srgbClr val="000000"/>
                </a:solidFill>
              </a:rPr>
              <a:t>Remove ‘thriller’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 sz="4300">
              <a:solidFill>
                <a:srgbClr val="000000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3269" l="0" r="0" t="-3269"/>
          <a:stretch/>
        </p:blipFill>
        <p:spPr>
          <a:xfrm>
            <a:off x="9755978" y="3565873"/>
            <a:ext cx="13471521" cy="81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 title="Weighted F1 - score vs. Model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600" y="4405775"/>
            <a:ext cx="10079276" cy="62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 title="Accuracy vs. Model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625" y="4292075"/>
            <a:ext cx="10462225" cy="64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4381200" y="1174375"/>
            <a:ext cx="1562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531B93"/>
                </a:solidFill>
              </a:rPr>
              <a:t>Model Performance (Aggregated)</a:t>
            </a:r>
            <a:endParaRPr b="1" sz="6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2975" y="3372737"/>
            <a:ext cx="7374574" cy="455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4774" y="3372725"/>
            <a:ext cx="7374526" cy="45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2974" y="8360250"/>
            <a:ext cx="7374574" cy="4559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38" y="8360250"/>
            <a:ext cx="7374574" cy="455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4750" y="8360250"/>
            <a:ext cx="7374574" cy="4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1206450" y="1106812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50">
                <a:solidFill>
                  <a:srgbClr val="531B93"/>
                </a:solidFill>
              </a:rPr>
              <a:t>Model Performance by Genre</a:t>
            </a:r>
            <a:endParaRPr b="1" sz="675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835" y="3372725"/>
            <a:ext cx="7374590" cy="45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831150" y="6094358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ct val="112915"/>
              <a:buFont typeface="Helvetica Neue"/>
              <a:buNone/>
            </a:pPr>
            <a:r>
              <a:rPr b="1" lang="en-US" sz="7527">
                <a:solidFill>
                  <a:srgbClr val="531B93"/>
                </a:solidFill>
              </a:rPr>
              <a:t>Demo</a:t>
            </a:r>
            <a:endParaRPr b="1" sz="752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831150" y="6094358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50">
                <a:solidFill>
                  <a:srgbClr val="531B93"/>
                </a:solidFill>
              </a:rPr>
              <a:t>Thank You</a:t>
            </a:r>
            <a:endParaRPr sz="6050">
              <a:solidFill>
                <a:srgbClr val="531B9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60487" y="1998662"/>
            <a:ext cx="219710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6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</a:rPr>
              <a:t>Overview</a:t>
            </a:r>
            <a:endParaRPr b="1" sz="67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06450" y="4387350"/>
            <a:ext cx="7368900" cy="6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Genre Classification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300">
                <a:solidFill>
                  <a:srgbClr val="000000"/>
                </a:solidFill>
              </a:rPr>
              <a:t>MD</a:t>
            </a: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Dataset from Kaggle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</a:t>
            </a:r>
            <a:r>
              <a:rPr b="1" lang="en-US" sz="3300">
                <a:solidFill>
                  <a:srgbClr val="000000"/>
                </a:solidFill>
              </a:rPr>
              <a:t>accuracy</a:t>
            </a: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Kaggle: </a:t>
            </a:r>
            <a:r>
              <a:rPr b="1" lang="en-US" sz="3300">
                <a:solidFill>
                  <a:srgbClr val="000000"/>
                </a:solidFill>
              </a:rPr>
              <a:t>64.</a:t>
            </a: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Char char="●"/>
            </a:pPr>
            <a:r>
              <a:rPr b="1" lang="en-US" sz="3300">
                <a:solidFill>
                  <a:srgbClr val="000000"/>
                </a:solidFill>
              </a:rPr>
              <a:t>Our best accuracy: 57%</a:t>
            </a:r>
            <a:endParaRPr b="1" sz="3300">
              <a:solidFill>
                <a:srgbClr val="000000"/>
              </a:solidFill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Char char="●"/>
            </a:pPr>
            <a:r>
              <a:rPr b="1" lang="en-US" sz="3300">
                <a:solidFill>
                  <a:srgbClr val="000000"/>
                </a:solidFill>
              </a:rPr>
              <a:t>Best accuracy on top-7: 74%</a:t>
            </a:r>
            <a:endParaRPr b="1" sz="3300">
              <a:solidFill>
                <a:srgbClr val="000000"/>
              </a:solidFill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Char char="●"/>
            </a:pPr>
            <a:r>
              <a:rPr b="1" lang="en-US" sz="3300">
                <a:solidFill>
                  <a:srgbClr val="000000"/>
                </a:solidFill>
              </a:rPr>
              <a:t>Hard problem, since there is a large overlap between genres.</a:t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075" y="2355899"/>
            <a:ext cx="10387090" cy="997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206462" y="1112312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6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</a:rPr>
              <a:t>Feature Engineering</a:t>
            </a:r>
            <a:endParaRPr b="1" sz="67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91250" y="5938425"/>
            <a:ext cx="94185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b="1" lang="en-US" sz="3300">
                <a:solidFill>
                  <a:srgbClr val="000000"/>
                </a:solidFill>
              </a:rPr>
              <a:t>Removed stopwords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b="1" lang="en-US" sz="3300">
                <a:solidFill>
                  <a:srgbClr val="000000"/>
                </a:solidFill>
              </a:rPr>
              <a:t>Removed punctuation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b="1" lang="en-US" sz="3300">
                <a:solidFill>
                  <a:srgbClr val="000000"/>
                </a:solidFill>
              </a:rPr>
              <a:t>Stemmed / tokenized text descriptions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332325" y="5938425"/>
            <a:ext cx="73689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u="sng">
                <a:solidFill>
                  <a:srgbClr val="000000"/>
                </a:solidFill>
              </a:rPr>
              <a:t>Stemming Example:</a:t>
            </a:r>
            <a:endParaRPr b="1" sz="3300" u="sng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0000"/>
                </a:solidFill>
              </a:rPr>
              <a:t>Programming → Program</a:t>
            </a:r>
            <a:endParaRPr b="1" sz="33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0000"/>
                </a:solidFill>
              </a:rPr>
              <a:t>Liked → Like</a:t>
            </a:r>
            <a:endParaRPr b="1" sz="33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206500" y="1217612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</a:rPr>
              <a:t>Exploratory Data Analysis</a:t>
            </a:r>
            <a:r>
              <a:rPr b="1" i="0" lang="en-US" sz="6700" u="none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6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688263" y="3263275"/>
            <a:ext cx="56514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lang="en-US" sz="3300">
                <a:solidFill>
                  <a:srgbClr val="424242"/>
                </a:solidFill>
              </a:rPr>
              <a:t>Genre Distribution</a:t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269" l="0" r="0" t="-3269"/>
          <a:stretch/>
        </p:blipFill>
        <p:spPr>
          <a:xfrm>
            <a:off x="4434438" y="3465925"/>
            <a:ext cx="15515125" cy="935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206450" y="1075237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</a:rPr>
              <a:t>Exploratory Data Analysis</a:t>
            </a:r>
            <a:r>
              <a:rPr b="1" i="0" lang="en-US" sz="8500" u="none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735600" y="2508625"/>
            <a:ext cx="223800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lang="en-US" sz="3300">
                <a:solidFill>
                  <a:srgbClr val="424242"/>
                </a:solidFill>
              </a:rPr>
              <a:t>                                                                     Genre Counts Over Time</a:t>
            </a:r>
            <a:endParaRPr sz="33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449" y="3444700"/>
            <a:ext cx="20367027" cy="92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206500" y="1217612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</a:t>
            </a:r>
            <a:r>
              <a:rPr b="1" lang="en-US" sz="6700">
                <a:solidFill>
                  <a:srgbClr val="531B93"/>
                </a:solidFill>
              </a:rPr>
              <a:t>ploratory Data Analysis</a:t>
            </a:r>
            <a:r>
              <a:rPr b="1" i="0" lang="en-US" sz="6700" u="none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67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206500" y="2650999"/>
            <a:ext cx="21971100" cy="8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Frequent words in movie descriptions…</a:t>
            </a:r>
            <a:endParaRPr b="1" sz="3300">
              <a:solidFill>
                <a:srgbClr val="000000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b="1" sz="3300">
              <a:solidFill>
                <a:srgbClr val="000000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t/>
            </a:r>
            <a:endParaRPr sz="3300">
              <a:solidFill>
                <a:srgbClr val="42424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Descriptions for drama over the years…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lang="en-US" sz="3300">
                <a:solidFill>
                  <a:srgbClr val="424242"/>
                </a:solidFill>
              </a:rPr>
              <a:t>					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59"/>
              <a:buFont typeface="Helvetica Neue"/>
              <a:buNone/>
            </a:pP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 1914										  Year 1954												  Year 2014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3436" y="3403000"/>
            <a:ext cx="5474325" cy="36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925" y="9262325"/>
            <a:ext cx="5196150" cy="34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7425" y="9152475"/>
            <a:ext cx="5366338" cy="36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86325" y="9105262"/>
            <a:ext cx="5572288" cy="37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206450" y="996037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</a:t>
            </a:r>
            <a:r>
              <a:rPr b="1" lang="en-US" sz="6700">
                <a:solidFill>
                  <a:srgbClr val="531B93"/>
                </a:solidFill>
              </a:rPr>
              <a:t>ploratory Data Analysis</a:t>
            </a:r>
            <a:r>
              <a:rPr b="1" lang="en-US" sz="8500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5429350" y="444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{B2C3D955-BF08-47DC-896C-B3DC08A74E4F}</a:tableStyleId>
              </a:tblPr>
              <a:tblGrid>
                <a:gridCol w="2948525"/>
                <a:gridCol w="2985400"/>
              </a:tblGrid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English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53831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French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147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Italian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115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Spanish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44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Hungarian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38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German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18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Norwegian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16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Albanian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Danish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Dutch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Japanese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Portuguese</a:t>
                      </a:r>
                      <a:endParaRPr sz="33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</a:t>
                      </a:r>
                      <a:endParaRPr sz="33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/>
        </p:nvSpPr>
        <p:spPr>
          <a:xfrm>
            <a:off x="1574400" y="5829825"/>
            <a:ext cx="13161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Not all movie descriptions are in English.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Filter dataset by using a pretrained language identification model like FastText.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206450" y="996037"/>
            <a:ext cx="21971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8500"/>
              <a:buFont typeface="Helvetica Neue"/>
              <a:buNone/>
            </a:pPr>
            <a:r>
              <a:rPr b="1" lang="en-US" sz="6700">
                <a:solidFill>
                  <a:srgbClr val="531B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034125" y="3806625"/>
            <a:ext cx="13161000" cy="7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80707" lvl="0" marL="609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5"/>
              <a:buAutoNum type="arabicPeriod"/>
            </a:pPr>
            <a:r>
              <a:rPr b="1" lang="en-US" sz="2845">
                <a:solidFill>
                  <a:schemeClr val="dk1"/>
                </a:solidFill>
              </a:rPr>
              <a:t>Vanilla Neural Network: </a:t>
            </a:r>
            <a:r>
              <a:rPr lang="en-US" sz="2845">
                <a:solidFill>
                  <a:schemeClr val="dk1"/>
                </a:solidFill>
              </a:rPr>
              <a:t>Hidden layer sizes - (128, 256, 256, 128)</a:t>
            </a:r>
            <a:endParaRPr sz="2845">
              <a:solidFill>
                <a:schemeClr val="dk1"/>
              </a:solidFill>
            </a:endParaRPr>
          </a:p>
          <a:p>
            <a:pPr indent="-580707" lvl="0" marL="609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5"/>
              <a:buAutoNum type="arabicPeriod"/>
            </a:pPr>
            <a:r>
              <a:rPr b="1" lang="en-US" sz="2845">
                <a:solidFill>
                  <a:schemeClr val="dk1"/>
                </a:solidFill>
              </a:rPr>
              <a:t>Gated Recurrent Unit (GRU): </a:t>
            </a:r>
            <a:r>
              <a:rPr lang="en-US" sz="2845">
                <a:solidFill>
                  <a:schemeClr val="dk1"/>
                </a:solidFill>
              </a:rPr>
              <a:t>An embedding layer followed by a GRU layer</a:t>
            </a:r>
            <a:endParaRPr sz="2845">
              <a:solidFill>
                <a:schemeClr val="dk1"/>
              </a:solidFill>
            </a:endParaRPr>
          </a:p>
          <a:p>
            <a:pPr indent="-580707" lvl="0" marL="609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5"/>
              <a:buAutoNum type="arabicPeriod"/>
            </a:pPr>
            <a:r>
              <a:rPr b="1" lang="en-US" sz="2845">
                <a:solidFill>
                  <a:schemeClr val="dk1"/>
                </a:solidFill>
              </a:rPr>
              <a:t>Long Short-Term Memory (LSTM): </a:t>
            </a:r>
            <a:r>
              <a:rPr lang="en-US" sz="2845">
                <a:solidFill>
                  <a:schemeClr val="dk1"/>
                </a:solidFill>
              </a:rPr>
              <a:t>An embedding layer followed by an LSTM layer</a:t>
            </a:r>
            <a:endParaRPr sz="2845">
              <a:solidFill>
                <a:schemeClr val="dk1"/>
              </a:solidFill>
            </a:endParaRPr>
          </a:p>
          <a:p>
            <a:pPr indent="-580707" lvl="0" marL="609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5"/>
              <a:buAutoNum type="arabicPeriod"/>
            </a:pPr>
            <a:r>
              <a:rPr b="1" lang="en-US" sz="2845">
                <a:solidFill>
                  <a:schemeClr val="dk1"/>
                </a:solidFill>
              </a:rPr>
              <a:t>TF-IDF: </a:t>
            </a:r>
            <a:endParaRPr sz="2845">
              <a:solidFill>
                <a:schemeClr val="dk1"/>
              </a:solidFill>
            </a:endParaRPr>
          </a:p>
          <a:p>
            <a:pPr indent="-790257" lvl="1" marL="2438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5"/>
              <a:buChar char="○"/>
            </a:pPr>
            <a:r>
              <a:rPr b="1" lang="en-US" sz="2845">
                <a:solidFill>
                  <a:schemeClr val="dk1"/>
                </a:solidFill>
              </a:rPr>
              <a:t>Naive Bayes</a:t>
            </a:r>
            <a:endParaRPr b="1" sz="2845">
              <a:solidFill>
                <a:schemeClr val="dk1"/>
              </a:solidFill>
            </a:endParaRPr>
          </a:p>
          <a:p>
            <a:pPr indent="-790257" lvl="1" marL="2438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5"/>
              <a:buChar char="○"/>
            </a:pPr>
            <a:r>
              <a:rPr b="1" lang="en-US" sz="2845">
                <a:solidFill>
                  <a:schemeClr val="dk1"/>
                </a:solidFill>
              </a:rPr>
              <a:t>Random Forest</a:t>
            </a:r>
            <a:endParaRPr sz="2845">
              <a:solidFill>
                <a:schemeClr val="dk1"/>
              </a:solidFill>
            </a:endParaRPr>
          </a:p>
          <a:p>
            <a:pPr indent="-580707" lvl="0" marL="609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5"/>
              <a:buAutoNum type="arabicPeriod"/>
            </a:pPr>
            <a:r>
              <a:rPr b="1" lang="en-US" sz="2845">
                <a:solidFill>
                  <a:schemeClr val="dk1"/>
                </a:solidFill>
              </a:rPr>
              <a:t>Small BERT: </a:t>
            </a:r>
            <a:r>
              <a:rPr lang="en-US" sz="2845">
                <a:solidFill>
                  <a:schemeClr val="dk1"/>
                </a:solidFill>
              </a:rPr>
              <a:t>Transformer based model (bert_en_uncased_L-2_H-128_A-2) followed by dense NN (128, 256, 256).</a:t>
            </a:r>
            <a:endParaRPr b="1" sz="28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8700" y="2353861"/>
            <a:ext cx="4401025" cy="106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31B93"/>
                </a:solidFill>
              </a:rPr>
              <a:t>Handling Class Imbalance</a:t>
            </a:r>
            <a:endParaRPr b="1">
              <a:solidFill>
                <a:srgbClr val="531B93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b="1" lang="en-US" sz="2800">
                <a:solidFill>
                  <a:srgbClr val="000000"/>
                </a:solidFill>
              </a:rPr>
              <a:t>Random Oversampling</a:t>
            </a:r>
            <a:endParaRPr b="1"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US" sz="2800">
                <a:solidFill>
                  <a:srgbClr val="000000"/>
                </a:solidFill>
              </a:rPr>
              <a:t>Sample all classes but the majority class.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 sz="4300">
              <a:solidFill>
                <a:srgbClr val="000000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269" l="0" r="0" t="-3269"/>
          <a:stretch/>
        </p:blipFill>
        <p:spPr>
          <a:xfrm>
            <a:off x="9755978" y="3565873"/>
            <a:ext cx="13471521" cy="81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