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1" r:id="rId6"/>
    <p:sldId id="272" r:id="rId7"/>
    <p:sldId id="261" r:id="rId8"/>
    <p:sldId id="268" r:id="rId9"/>
    <p:sldId id="269" r:id="rId10"/>
    <p:sldId id="264" r:id="rId11"/>
    <p:sldId id="277" r:id="rId12"/>
    <p:sldId id="274" r:id="rId13"/>
    <p:sldId id="276" r:id="rId14"/>
    <p:sldId id="275" r:id="rId15"/>
    <p:sldId id="265" r:id="rId16"/>
    <p:sldId id="267" r:id="rId17"/>
    <p:sldId id="263" r:id="rId18"/>
    <p:sldId id="278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A3F1F-068E-4ABF-8E2C-219A8B25DDA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5F8D30-6B6C-4A0F-B6DC-C874B6A63677}">
      <dgm:prSet/>
      <dgm:spPr/>
      <dgm:t>
        <a:bodyPr/>
        <a:lstStyle/>
        <a:p>
          <a:r>
            <a:rPr lang="hu-HU"/>
            <a:t>Előre betanított modell újra felhasználása egy új problémára.</a:t>
          </a:r>
          <a:endParaRPr lang="en-US"/>
        </a:p>
      </dgm:t>
    </dgm:pt>
    <dgm:pt modelId="{73B320EB-55F2-4E83-BA84-6DF0D1996722}" type="parTrans" cxnId="{BDE46AE6-A3CF-4395-ABA4-C3AA10EB1A07}">
      <dgm:prSet/>
      <dgm:spPr/>
      <dgm:t>
        <a:bodyPr/>
        <a:lstStyle/>
        <a:p>
          <a:endParaRPr lang="en-US"/>
        </a:p>
      </dgm:t>
    </dgm:pt>
    <dgm:pt modelId="{D6DEAD47-B177-4D4E-8F70-A6153C5BBAB8}" type="sibTrans" cxnId="{BDE46AE6-A3CF-4395-ABA4-C3AA10EB1A07}">
      <dgm:prSet/>
      <dgm:spPr/>
      <dgm:t>
        <a:bodyPr/>
        <a:lstStyle/>
        <a:p>
          <a:endParaRPr lang="en-US"/>
        </a:p>
      </dgm:t>
    </dgm:pt>
    <dgm:pt modelId="{A3018817-1E06-44A9-817E-2816F91F28C7}">
      <dgm:prSet/>
      <dgm:spPr/>
      <dgm:t>
        <a:bodyPr/>
        <a:lstStyle/>
        <a:p>
          <a:r>
            <a:rPr lang="hu-HU" dirty="0"/>
            <a:t>A transzfer tanulás során a gép kihasználja az előző feladatból szerzett tudást, hogy javítsa az általánosítást egy másik feladatra vonatkozóan. </a:t>
          </a:r>
          <a:endParaRPr lang="en-US" dirty="0"/>
        </a:p>
      </dgm:t>
    </dgm:pt>
    <dgm:pt modelId="{C0BFB6B1-504C-4805-9957-D9EEBCDE2309}" type="parTrans" cxnId="{E12FCF5A-4C48-4DC8-BDF5-BAB71E6083E5}">
      <dgm:prSet/>
      <dgm:spPr/>
      <dgm:t>
        <a:bodyPr/>
        <a:lstStyle/>
        <a:p>
          <a:endParaRPr lang="en-US"/>
        </a:p>
      </dgm:t>
    </dgm:pt>
    <dgm:pt modelId="{520E5CB9-7526-41E6-B6C7-31B803E59505}" type="sibTrans" cxnId="{E12FCF5A-4C48-4DC8-BDF5-BAB71E6083E5}">
      <dgm:prSet/>
      <dgm:spPr/>
      <dgm:t>
        <a:bodyPr/>
        <a:lstStyle/>
        <a:p>
          <a:endParaRPr lang="en-US"/>
        </a:p>
      </dgm:t>
    </dgm:pt>
    <dgm:pt modelId="{5D4382D5-B332-4A5F-B763-C953713E9920}">
      <dgm:prSet/>
      <dgm:spPr/>
      <dgm:t>
        <a:bodyPr/>
        <a:lstStyle/>
        <a:p>
          <a:r>
            <a:rPr lang="hu-HU" dirty="0"/>
            <a:t>Jelenleg nagyon népszerű a mélytanulásban, mivel viszonylag kevés adatból is képes mély neurális </a:t>
          </a:r>
          <a:r>
            <a:rPr lang="hu-HU" dirty="0" err="1"/>
            <a:t>hálózatokat</a:t>
          </a:r>
          <a:r>
            <a:rPr lang="hu-HU" dirty="0"/>
            <a:t> képezni. </a:t>
          </a:r>
          <a:endParaRPr lang="en-US" dirty="0"/>
        </a:p>
      </dgm:t>
    </dgm:pt>
    <dgm:pt modelId="{C5B14C18-2A09-4CE2-A042-C6E6AC338B8D}" type="parTrans" cxnId="{62764EEC-442E-427F-85F4-160DC3B70757}">
      <dgm:prSet/>
      <dgm:spPr/>
      <dgm:t>
        <a:bodyPr/>
        <a:lstStyle/>
        <a:p>
          <a:endParaRPr lang="en-US"/>
        </a:p>
      </dgm:t>
    </dgm:pt>
    <dgm:pt modelId="{882C8D26-FCD1-44D3-BECB-68CDF1D00DF0}" type="sibTrans" cxnId="{62764EEC-442E-427F-85F4-160DC3B70757}">
      <dgm:prSet/>
      <dgm:spPr/>
      <dgm:t>
        <a:bodyPr/>
        <a:lstStyle/>
        <a:p>
          <a:endParaRPr lang="en-US"/>
        </a:p>
      </dgm:t>
    </dgm:pt>
    <dgm:pt modelId="{A126CA08-FC87-435E-9835-332B3D86659B}">
      <dgm:prSet/>
      <dgm:spPr/>
      <dgm:t>
        <a:bodyPr/>
        <a:lstStyle/>
        <a:p>
          <a:r>
            <a:rPr lang="hu-HU" dirty="0"/>
            <a:t>A legtöbb valós probléma jellemzően nem rendelkezik több millió címkézett adatponttal ahhoz, hogy ilyen összetett modelleket képezzen.</a:t>
          </a:r>
          <a:endParaRPr lang="en-US" dirty="0"/>
        </a:p>
      </dgm:t>
    </dgm:pt>
    <dgm:pt modelId="{6757F32C-E103-4762-92C4-A0EF26441D16}" type="parTrans" cxnId="{05CA42B3-7712-4A3B-97F8-D82DBAFCDB10}">
      <dgm:prSet/>
      <dgm:spPr/>
      <dgm:t>
        <a:bodyPr/>
        <a:lstStyle/>
        <a:p>
          <a:endParaRPr lang="en-US"/>
        </a:p>
      </dgm:t>
    </dgm:pt>
    <dgm:pt modelId="{7F6540DA-88E8-465C-9942-57D8899912C4}" type="sibTrans" cxnId="{05CA42B3-7712-4A3B-97F8-D82DBAFCDB10}">
      <dgm:prSet/>
      <dgm:spPr/>
      <dgm:t>
        <a:bodyPr/>
        <a:lstStyle/>
        <a:p>
          <a:endParaRPr lang="en-US"/>
        </a:p>
      </dgm:t>
    </dgm:pt>
    <dgm:pt modelId="{3D3B6352-4414-4E1D-82CA-07E756E76770}">
      <dgm:prSet/>
      <dgm:spPr/>
      <dgm:t>
        <a:bodyPr/>
        <a:lstStyle/>
        <a:p>
          <a:r>
            <a:rPr lang="hu-HU" dirty="0"/>
            <a:t>Például egy egyszerű osztályozó, ami megjósolja, tartalmaz-e egy kép egy hátizsákot, felhasználható más problémákra is. Tehát a tanulás során szerzett tudást felhasználhatja más tárgyak, például napszemüvegek felismerésére is.</a:t>
          </a:r>
          <a:endParaRPr lang="en-US" dirty="0"/>
        </a:p>
      </dgm:t>
    </dgm:pt>
    <dgm:pt modelId="{397A378B-4FF1-4D0B-BAE8-B315E39DF97C}" type="parTrans" cxnId="{9CB745F5-3553-4270-A433-902D3A7CAB0F}">
      <dgm:prSet/>
      <dgm:spPr/>
      <dgm:t>
        <a:bodyPr/>
        <a:lstStyle/>
        <a:p>
          <a:endParaRPr lang="en-US"/>
        </a:p>
      </dgm:t>
    </dgm:pt>
    <dgm:pt modelId="{342184EC-0FAF-4C3C-9CC5-5ADF0FD5DCDC}" type="sibTrans" cxnId="{9CB745F5-3553-4270-A433-902D3A7CAB0F}">
      <dgm:prSet/>
      <dgm:spPr/>
      <dgm:t>
        <a:bodyPr/>
        <a:lstStyle/>
        <a:p>
          <a:endParaRPr lang="en-US"/>
        </a:p>
      </dgm:t>
    </dgm:pt>
    <dgm:pt modelId="{26EA6A55-0098-4A29-910C-33FC87D63E00}" type="pres">
      <dgm:prSet presAssocID="{097A3F1F-068E-4ABF-8E2C-219A8B25DDA6}" presName="vert0" presStyleCnt="0">
        <dgm:presLayoutVars>
          <dgm:dir/>
          <dgm:animOne val="branch"/>
          <dgm:animLvl val="lvl"/>
        </dgm:presLayoutVars>
      </dgm:prSet>
      <dgm:spPr/>
    </dgm:pt>
    <dgm:pt modelId="{B5B97CC3-EFB5-4526-947E-84FE3323C421}" type="pres">
      <dgm:prSet presAssocID="{A35F8D30-6B6C-4A0F-B6DC-C874B6A63677}" presName="thickLine" presStyleLbl="alignNode1" presStyleIdx="0" presStyleCnt="5"/>
      <dgm:spPr/>
    </dgm:pt>
    <dgm:pt modelId="{0A7BECB3-C0AB-4604-8426-8EBCF94FD1E2}" type="pres">
      <dgm:prSet presAssocID="{A35F8D30-6B6C-4A0F-B6DC-C874B6A63677}" presName="horz1" presStyleCnt="0"/>
      <dgm:spPr/>
    </dgm:pt>
    <dgm:pt modelId="{8D6AF52D-ADB5-44DB-807D-93F0D0A2C85A}" type="pres">
      <dgm:prSet presAssocID="{A35F8D30-6B6C-4A0F-B6DC-C874B6A63677}" presName="tx1" presStyleLbl="revTx" presStyleIdx="0" presStyleCnt="5"/>
      <dgm:spPr/>
    </dgm:pt>
    <dgm:pt modelId="{708F4E62-EB12-4B86-BF2A-2764F417DB4A}" type="pres">
      <dgm:prSet presAssocID="{A35F8D30-6B6C-4A0F-B6DC-C874B6A63677}" presName="vert1" presStyleCnt="0"/>
      <dgm:spPr/>
    </dgm:pt>
    <dgm:pt modelId="{F79A2AE7-937B-442A-BAA4-69ED2B1A788B}" type="pres">
      <dgm:prSet presAssocID="{A3018817-1E06-44A9-817E-2816F91F28C7}" presName="thickLine" presStyleLbl="alignNode1" presStyleIdx="1" presStyleCnt="5"/>
      <dgm:spPr/>
    </dgm:pt>
    <dgm:pt modelId="{279C8D9B-A4B4-4972-B8D5-10AF63A4F677}" type="pres">
      <dgm:prSet presAssocID="{A3018817-1E06-44A9-817E-2816F91F28C7}" presName="horz1" presStyleCnt="0"/>
      <dgm:spPr/>
    </dgm:pt>
    <dgm:pt modelId="{CAD76780-B322-4F61-B483-C4FF7FDC9745}" type="pres">
      <dgm:prSet presAssocID="{A3018817-1E06-44A9-817E-2816F91F28C7}" presName="tx1" presStyleLbl="revTx" presStyleIdx="1" presStyleCnt="5"/>
      <dgm:spPr/>
    </dgm:pt>
    <dgm:pt modelId="{EEE2860D-CBFF-4B97-AD75-EC78FF599323}" type="pres">
      <dgm:prSet presAssocID="{A3018817-1E06-44A9-817E-2816F91F28C7}" presName="vert1" presStyleCnt="0"/>
      <dgm:spPr/>
    </dgm:pt>
    <dgm:pt modelId="{D8E6E17C-8F2C-492F-B002-70A532818A4C}" type="pres">
      <dgm:prSet presAssocID="{5D4382D5-B332-4A5F-B763-C953713E9920}" presName="thickLine" presStyleLbl="alignNode1" presStyleIdx="2" presStyleCnt="5"/>
      <dgm:spPr/>
    </dgm:pt>
    <dgm:pt modelId="{F15304DA-E611-40A1-A8DF-EA8D6C4A1E02}" type="pres">
      <dgm:prSet presAssocID="{5D4382D5-B332-4A5F-B763-C953713E9920}" presName="horz1" presStyleCnt="0"/>
      <dgm:spPr/>
    </dgm:pt>
    <dgm:pt modelId="{D0EF3405-7CBD-4754-8ABD-2B990689D586}" type="pres">
      <dgm:prSet presAssocID="{5D4382D5-B332-4A5F-B763-C953713E9920}" presName="tx1" presStyleLbl="revTx" presStyleIdx="2" presStyleCnt="5"/>
      <dgm:spPr/>
    </dgm:pt>
    <dgm:pt modelId="{5A6B5820-0869-4D82-AC97-E7BCF3D22345}" type="pres">
      <dgm:prSet presAssocID="{5D4382D5-B332-4A5F-B763-C953713E9920}" presName="vert1" presStyleCnt="0"/>
      <dgm:spPr/>
    </dgm:pt>
    <dgm:pt modelId="{4A16E626-38B8-4EEA-8CDB-134569D78575}" type="pres">
      <dgm:prSet presAssocID="{A126CA08-FC87-435E-9835-332B3D86659B}" presName="thickLine" presStyleLbl="alignNode1" presStyleIdx="3" presStyleCnt="5"/>
      <dgm:spPr/>
    </dgm:pt>
    <dgm:pt modelId="{8A280D39-C18D-4973-8BA3-8024649FB373}" type="pres">
      <dgm:prSet presAssocID="{A126CA08-FC87-435E-9835-332B3D86659B}" presName="horz1" presStyleCnt="0"/>
      <dgm:spPr/>
    </dgm:pt>
    <dgm:pt modelId="{7EA4BEC8-493D-45C2-9AE7-C0801505DE1D}" type="pres">
      <dgm:prSet presAssocID="{A126CA08-FC87-435E-9835-332B3D86659B}" presName="tx1" presStyleLbl="revTx" presStyleIdx="3" presStyleCnt="5"/>
      <dgm:spPr/>
    </dgm:pt>
    <dgm:pt modelId="{5D39EEA4-5E9B-437E-B079-7F9396A937DF}" type="pres">
      <dgm:prSet presAssocID="{A126CA08-FC87-435E-9835-332B3D86659B}" presName="vert1" presStyleCnt="0"/>
      <dgm:spPr/>
    </dgm:pt>
    <dgm:pt modelId="{A3E931D3-4B39-4022-BA6F-7BA50425A62A}" type="pres">
      <dgm:prSet presAssocID="{3D3B6352-4414-4E1D-82CA-07E756E76770}" presName="thickLine" presStyleLbl="alignNode1" presStyleIdx="4" presStyleCnt="5"/>
      <dgm:spPr/>
    </dgm:pt>
    <dgm:pt modelId="{40C90912-D2A2-4364-A3D2-545F8B53E7E0}" type="pres">
      <dgm:prSet presAssocID="{3D3B6352-4414-4E1D-82CA-07E756E76770}" presName="horz1" presStyleCnt="0"/>
      <dgm:spPr/>
    </dgm:pt>
    <dgm:pt modelId="{736FFB54-8629-4F72-8E15-E05EC92111E6}" type="pres">
      <dgm:prSet presAssocID="{3D3B6352-4414-4E1D-82CA-07E756E76770}" presName="tx1" presStyleLbl="revTx" presStyleIdx="4" presStyleCnt="5"/>
      <dgm:spPr/>
    </dgm:pt>
    <dgm:pt modelId="{E9749484-6513-4473-85D2-6CE169F640A6}" type="pres">
      <dgm:prSet presAssocID="{3D3B6352-4414-4E1D-82CA-07E756E76770}" presName="vert1" presStyleCnt="0"/>
      <dgm:spPr/>
    </dgm:pt>
  </dgm:ptLst>
  <dgm:cxnLst>
    <dgm:cxn modelId="{4EEE9502-069F-43DF-9F18-43E3731AE994}" type="presOf" srcId="{3D3B6352-4414-4E1D-82CA-07E756E76770}" destId="{736FFB54-8629-4F72-8E15-E05EC92111E6}" srcOrd="0" destOrd="0" presId="urn:microsoft.com/office/officeart/2008/layout/LinedList"/>
    <dgm:cxn modelId="{7559F22A-1459-4115-AC39-6AAC3A989C39}" type="presOf" srcId="{5D4382D5-B332-4A5F-B763-C953713E9920}" destId="{D0EF3405-7CBD-4754-8ABD-2B990689D586}" srcOrd="0" destOrd="0" presId="urn:microsoft.com/office/officeart/2008/layout/LinedList"/>
    <dgm:cxn modelId="{E12FCF5A-4C48-4DC8-BDF5-BAB71E6083E5}" srcId="{097A3F1F-068E-4ABF-8E2C-219A8B25DDA6}" destId="{A3018817-1E06-44A9-817E-2816F91F28C7}" srcOrd="1" destOrd="0" parTransId="{C0BFB6B1-504C-4805-9957-D9EEBCDE2309}" sibTransId="{520E5CB9-7526-41E6-B6C7-31B803E59505}"/>
    <dgm:cxn modelId="{DC16DE87-511A-4186-8D3F-F2A54B2AA1E2}" type="presOf" srcId="{A126CA08-FC87-435E-9835-332B3D86659B}" destId="{7EA4BEC8-493D-45C2-9AE7-C0801505DE1D}" srcOrd="0" destOrd="0" presId="urn:microsoft.com/office/officeart/2008/layout/LinedList"/>
    <dgm:cxn modelId="{7D2C659C-C877-40A4-9E3C-0744ED827E7F}" type="presOf" srcId="{A3018817-1E06-44A9-817E-2816F91F28C7}" destId="{CAD76780-B322-4F61-B483-C4FF7FDC9745}" srcOrd="0" destOrd="0" presId="urn:microsoft.com/office/officeart/2008/layout/LinedList"/>
    <dgm:cxn modelId="{05CA42B3-7712-4A3B-97F8-D82DBAFCDB10}" srcId="{097A3F1F-068E-4ABF-8E2C-219A8B25DDA6}" destId="{A126CA08-FC87-435E-9835-332B3D86659B}" srcOrd="3" destOrd="0" parTransId="{6757F32C-E103-4762-92C4-A0EF26441D16}" sibTransId="{7F6540DA-88E8-465C-9942-57D8899912C4}"/>
    <dgm:cxn modelId="{BDE46AE6-A3CF-4395-ABA4-C3AA10EB1A07}" srcId="{097A3F1F-068E-4ABF-8E2C-219A8B25DDA6}" destId="{A35F8D30-6B6C-4A0F-B6DC-C874B6A63677}" srcOrd="0" destOrd="0" parTransId="{73B320EB-55F2-4E83-BA84-6DF0D1996722}" sibTransId="{D6DEAD47-B177-4D4E-8F70-A6153C5BBAB8}"/>
    <dgm:cxn modelId="{62764EEC-442E-427F-85F4-160DC3B70757}" srcId="{097A3F1F-068E-4ABF-8E2C-219A8B25DDA6}" destId="{5D4382D5-B332-4A5F-B763-C953713E9920}" srcOrd="2" destOrd="0" parTransId="{C5B14C18-2A09-4CE2-A042-C6E6AC338B8D}" sibTransId="{882C8D26-FCD1-44D3-BECB-68CDF1D00DF0}"/>
    <dgm:cxn modelId="{622DE0EC-456F-4011-A555-F21BF30810B6}" type="presOf" srcId="{097A3F1F-068E-4ABF-8E2C-219A8B25DDA6}" destId="{26EA6A55-0098-4A29-910C-33FC87D63E00}" srcOrd="0" destOrd="0" presId="urn:microsoft.com/office/officeart/2008/layout/LinedList"/>
    <dgm:cxn modelId="{CDAFA2EF-B7EF-435F-99D4-9E8BF5D3F798}" type="presOf" srcId="{A35F8D30-6B6C-4A0F-B6DC-C874B6A63677}" destId="{8D6AF52D-ADB5-44DB-807D-93F0D0A2C85A}" srcOrd="0" destOrd="0" presId="urn:microsoft.com/office/officeart/2008/layout/LinedList"/>
    <dgm:cxn modelId="{9CB745F5-3553-4270-A433-902D3A7CAB0F}" srcId="{097A3F1F-068E-4ABF-8E2C-219A8B25DDA6}" destId="{3D3B6352-4414-4E1D-82CA-07E756E76770}" srcOrd="4" destOrd="0" parTransId="{397A378B-4FF1-4D0B-BAE8-B315E39DF97C}" sibTransId="{342184EC-0FAF-4C3C-9CC5-5ADF0FD5DCDC}"/>
    <dgm:cxn modelId="{B36AAE81-64B9-4FFE-A636-AF12FC0379F8}" type="presParOf" srcId="{26EA6A55-0098-4A29-910C-33FC87D63E00}" destId="{B5B97CC3-EFB5-4526-947E-84FE3323C421}" srcOrd="0" destOrd="0" presId="urn:microsoft.com/office/officeart/2008/layout/LinedList"/>
    <dgm:cxn modelId="{20288962-2ECE-4F7A-8DD5-1956704679B6}" type="presParOf" srcId="{26EA6A55-0098-4A29-910C-33FC87D63E00}" destId="{0A7BECB3-C0AB-4604-8426-8EBCF94FD1E2}" srcOrd="1" destOrd="0" presId="urn:microsoft.com/office/officeart/2008/layout/LinedList"/>
    <dgm:cxn modelId="{06C90B87-0DCD-4041-8F4A-E7E52E894393}" type="presParOf" srcId="{0A7BECB3-C0AB-4604-8426-8EBCF94FD1E2}" destId="{8D6AF52D-ADB5-44DB-807D-93F0D0A2C85A}" srcOrd="0" destOrd="0" presId="urn:microsoft.com/office/officeart/2008/layout/LinedList"/>
    <dgm:cxn modelId="{F8B76E48-154D-4A80-BE04-63FC90F88446}" type="presParOf" srcId="{0A7BECB3-C0AB-4604-8426-8EBCF94FD1E2}" destId="{708F4E62-EB12-4B86-BF2A-2764F417DB4A}" srcOrd="1" destOrd="0" presId="urn:microsoft.com/office/officeart/2008/layout/LinedList"/>
    <dgm:cxn modelId="{B889818C-BA90-4A73-A56D-2C00E0B37375}" type="presParOf" srcId="{26EA6A55-0098-4A29-910C-33FC87D63E00}" destId="{F79A2AE7-937B-442A-BAA4-69ED2B1A788B}" srcOrd="2" destOrd="0" presId="urn:microsoft.com/office/officeart/2008/layout/LinedList"/>
    <dgm:cxn modelId="{F8EC1C8A-77EE-4DC5-8E8F-DCE75BF9772F}" type="presParOf" srcId="{26EA6A55-0098-4A29-910C-33FC87D63E00}" destId="{279C8D9B-A4B4-4972-B8D5-10AF63A4F677}" srcOrd="3" destOrd="0" presId="urn:microsoft.com/office/officeart/2008/layout/LinedList"/>
    <dgm:cxn modelId="{9A5AECCA-3FA7-4800-B923-845559B48D68}" type="presParOf" srcId="{279C8D9B-A4B4-4972-B8D5-10AF63A4F677}" destId="{CAD76780-B322-4F61-B483-C4FF7FDC9745}" srcOrd="0" destOrd="0" presId="urn:microsoft.com/office/officeart/2008/layout/LinedList"/>
    <dgm:cxn modelId="{B73BB606-B97B-449E-969A-B2E7850595C5}" type="presParOf" srcId="{279C8D9B-A4B4-4972-B8D5-10AF63A4F677}" destId="{EEE2860D-CBFF-4B97-AD75-EC78FF599323}" srcOrd="1" destOrd="0" presId="urn:microsoft.com/office/officeart/2008/layout/LinedList"/>
    <dgm:cxn modelId="{2648BF1B-42C3-4E54-BAF6-C32065F63998}" type="presParOf" srcId="{26EA6A55-0098-4A29-910C-33FC87D63E00}" destId="{D8E6E17C-8F2C-492F-B002-70A532818A4C}" srcOrd="4" destOrd="0" presId="urn:microsoft.com/office/officeart/2008/layout/LinedList"/>
    <dgm:cxn modelId="{E9F279FE-67F5-47ED-A8E1-FF2C6ACE87DF}" type="presParOf" srcId="{26EA6A55-0098-4A29-910C-33FC87D63E00}" destId="{F15304DA-E611-40A1-A8DF-EA8D6C4A1E02}" srcOrd="5" destOrd="0" presId="urn:microsoft.com/office/officeart/2008/layout/LinedList"/>
    <dgm:cxn modelId="{B3E51D9E-071A-43A5-9B1D-825EB2FDD008}" type="presParOf" srcId="{F15304DA-E611-40A1-A8DF-EA8D6C4A1E02}" destId="{D0EF3405-7CBD-4754-8ABD-2B990689D586}" srcOrd="0" destOrd="0" presId="urn:microsoft.com/office/officeart/2008/layout/LinedList"/>
    <dgm:cxn modelId="{4A1A5A18-2404-41F8-8325-5C9BC14393EA}" type="presParOf" srcId="{F15304DA-E611-40A1-A8DF-EA8D6C4A1E02}" destId="{5A6B5820-0869-4D82-AC97-E7BCF3D22345}" srcOrd="1" destOrd="0" presId="urn:microsoft.com/office/officeart/2008/layout/LinedList"/>
    <dgm:cxn modelId="{227AF0AD-8C99-4502-99CC-95BB9F20ED70}" type="presParOf" srcId="{26EA6A55-0098-4A29-910C-33FC87D63E00}" destId="{4A16E626-38B8-4EEA-8CDB-134569D78575}" srcOrd="6" destOrd="0" presId="urn:microsoft.com/office/officeart/2008/layout/LinedList"/>
    <dgm:cxn modelId="{78890A4B-51BD-47FB-B4A9-427E51C4533C}" type="presParOf" srcId="{26EA6A55-0098-4A29-910C-33FC87D63E00}" destId="{8A280D39-C18D-4973-8BA3-8024649FB373}" srcOrd="7" destOrd="0" presId="urn:microsoft.com/office/officeart/2008/layout/LinedList"/>
    <dgm:cxn modelId="{03C8E869-F781-4A5F-8778-E6BFFA3314E8}" type="presParOf" srcId="{8A280D39-C18D-4973-8BA3-8024649FB373}" destId="{7EA4BEC8-493D-45C2-9AE7-C0801505DE1D}" srcOrd="0" destOrd="0" presId="urn:microsoft.com/office/officeart/2008/layout/LinedList"/>
    <dgm:cxn modelId="{8EA1FFD5-2A25-48CD-B1EE-5EF5B2DE0E1B}" type="presParOf" srcId="{8A280D39-C18D-4973-8BA3-8024649FB373}" destId="{5D39EEA4-5E9B-437E-B079-7F9396A937DF}" srcOrd="1" destOrd="0" presId="urn:microsoft.com/office/officeart/2008/layout/LinedList"/>
    <dgm:cxn modelId="{ECA195AC-08E6-4293-9CE5-4A7B042DBAC8}" type="presParOf" srcId="{26EA6A55-0098-4A29-910C-33FC87D63E00}" destId="{A3E931D3-4B39-4022-BA6F-7BA50425A62A}" srcOrd="8" destOrd="0" presId="urn:microsoft.com/office/officeart/2008/layout/LinedList"/>
    <dgm:cxn modelId="{9A762EF9-9C97-42DD-8D84-D4B8979EF33A}" type="presParOf" srcId="{26EA6A55-0098-4A29-910C-33FC87D63E00}" destId="{40C90912-D2A2-4364-A3D2-545F8B53E7E0}" srcOrd="9" destOrd="0" presId="urn:microsoft.com/office/officeart/2008/layout/LinedList"/>
    <dgm:cxn modelId="{63040D57-DE3C-41EE-B76C-D8F6AF204F12}" type="presParOf" srcId="{40C90912-D2A2-4364-A3D2-545F8B53E7E0}" destId="{736FFB54-8629-4F72-8E15-E05EC92111E6}" srcOrd="0" destOrd="0" presId="urn:microsoft.com/office/officeart/2008/layout/LinedList"/>
    <dgm:cxn modelId="{0B4357EB-7915-453C-9983-32B5A152AD9A}" type="presParOf" srcId="{40C90912-D2A2-4364-A3D2-545F8B53E7E0}" destId="{E9749484-6513-4473-85D2-6CE169F640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FABE06-A5F5-411F-8159-7882EB2C2EF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F65242-0DE2-40F0-A632-546E38FF27F6}">
      <dgm:prSet/>
      <dgm:spPr/>
      <dgm:t>
        <a:bodyPr/>
        <a:lstStyle/>
        <a:p>
          <a:r>
            <a:rPr lang="hu-HU" dirty="0"/>
            <a:t>Nincs elegendő címkézett adat ahhoz, hogy a hálózatot a nulláról tanítsuk.</a:t>
          </a:r>
          <a:endParaRPr lang="en-US" dirty="0"/>
        </a:p>
      </dgm:t>
    </dgm:pt>
    <dgm:pt modelId="{910F2AD1-8BBB-4668-A2C9-34B7B25FE233}" type="parTrans" cxnId="{48C6BD91-05C8-4D7E-A0A4-C30B4318EFD6}">
      <dgm:prSet/>
      <dgm:spPr/>
      <dgm:t>
        <a:bodyPr/>
        <a:lstStyle/>
        <a:p>
          <a:endParaRPr lang="en-US"/>
        </a:p>
      </dgm:t>
    </dgm:pt>
    <dgm:pt modelId="{C5CE4DAA-3054-4DE3-9BCE-0651721218D2}" type="sibTrans" cxnId="{48C6BD91-05C8-4D7E-A0A4-C30B4318EFD6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D9AC2BCA-30D6-4414-A943-C205E85C75FC}">
      <dgm:prSet/>
      <dgm:spPr/>
      <dgm:t>
        <a:bodyPr/>
        <a:lstStyle/>
        <a:p>
          <a:r>
            <a:rPr lang="hu-HU" dirty="0"/>
            <a:t>Nincs megfelelő erőforrás a tanításhoz.</a:t>
          </a:r>
          <a:endParaRPr lang="en-US" dirty="0"/>
        </a:p>
      </dgm:t>
    </dgm:pt>
    <dgm:pt modelId="{91B5BBDD-4975-44DA-A101-4EA5463374EF}" type="parTrans" cxnId="{93329B19-9026-4073-8DB4-D68F36D2C79E}">
      <dgm:prSet/>
      <dgm:spPr/>
      <dgm:t>
        <a:bodyPr/>
        <a:lstStyle/>
        <a:p>
          <a:endParaRPr lang="en-US"/>
        </a:p>
      </dgm:t>
    </dgm:pt>
    <dgm:pt modelId="{3811CB74-7329-4294-9858-1663B1ABD61F}" type="sibTrans" cxnId="{93329B19-9026-4073-8DB4-D68F36D2C79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C24B55C4-213F-4BDD-8ABE-862FB85E1F56}">
      <dgm:prSet/>
      <dgm:spPr/>
      <dgm:t>
        <a:bodyPr/>
        <a:lstStyle/>
        <a:p>
          <a:r>
            <a:rPr lang="hu-HU" dirty="0"/>
            <a:t>Létezik már egy hasonló feladatra előre betanított hálózat, amelyet általában hatalmas mennyiségű adaton tanítottak.</a:t>
          </a:r>
          <a:endParaRPr lang="en-US" dirty="0"/>
        </a:p>
      </dgm:t>
    </dgm:pt>
    <dgm:pt modelId="{D65EF22F-8B58-4560-A48E-E90233501BC0}" type="parTrans" cxnId="{482030BD-04CE-471C-A4BF-99B5DBD7BBA6}">
      <dgm:prSet/>
      <dgm:spPr/>
      <dgm:t>
        <a:bodyPr/>
        <a:lstStyle/>
        <a:p>
          <a:endParaRPr lang="en-US"/>
        </a:p>
      </dgm:t>
    </dgm:pt>
    <dgm:pt modelId="{78FBD5E4-8D6F-48F3-8E52-EA551433F854}" type="sibTrans" cxnId="{482030BD-04CE-471C-A4BF-99B5DBD7BBA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94F0904-D442-45FC-9C49-6681A94276E4}">
      <dgm:prSet/>
      <dgm:spPr/>
      <dgm:t>
        <a:bodyPr/>
        <a:lstStyle/>
        <a:p>
          <a:r>
            <a:rPr lang="hu-HU"/>
            <a:t>Amikor az 1. és a 2. feladatnak ugyanaz a bemenete.</a:t>
          </a:r>
          <a:endParaRPr lang="en-US"/>
        </a:p>
      </dgm:t>
    </dgm:pt>
    <dgm:pt modelId="{AA928303-36B5-4216-B591-329209B094E8}" type="parTrans" cxnId="{C59170F1-16E8-4803-8B3A-06AAB1472A83}">
      <dgm:prSet/>
      <dgm:spPr/>
      <dgm:t>
        <a:bodyPr/>
        <a:lstStyle/>
        <a:p>
          <a:endParaRPr lang="en-US"/>
        </a:p>
      </dgm:t>
    </dgm:pt>
    <dgm:pt modelId="{53CF64C3-75E8-479F-ABA4-F0DBB25D27AB}" type="sibTrans" cxnId="{C59170F1-16E8-4803-8B3A-06AAB1472A83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0B48D562-2EEE-664A-B72C-CCB653A10C30}" type="pres">
      <dgm:prSet presAssocID="{55FABE06-A5F5-411F-8159-7882EB2C2EFC}" presName="Name0" presStyleCnt="0">
        <dgm:presLayoutVars>
          <dgm:animLvl val="lvl"/>
          <dgm:resizeHandles val="exact"/>
        </dgm:presLayoutVars>
      </dgm:prSet>
      <dgm:spPr/>
    </dgm:pt>
    <dgm:pt modelId="{575189F7-A632-DC4B-9808-42DDE2AC224F}" type="pres">
      <dgm:prSet presAssocID="{D6F65242-0DE2-40F0-A632-546E38FF27F6}" presName="compositeNode" presStyleCnt="0">
        <dgm:presLayoutVars>
          <dgm:bulletEnabled val="1"/>
        </dgm:presLayoutVars>
      </dgm:prSet>
      <dgm:spPr/>
    </dgm:pt>
    <dgm:pt modelId="{351C6C24-B0B4-DF4E-BC7B-A793E00994E8}" type="pres">
      <dgm:prSet presAssocID="{D6F65242-0DE2-40F0-A632-546E38FF27F6}" presName="bgRect" presStyleLbl="alignNode1" presStyleIdx="0" presStyleCnt="4"/>
      <dgm:spPr/>
    </dgm:pt>
    <dgm:pt modelId="{1484E5FA-081A-B049-BD47-D7C594057716}" type="pres">
      <dgm:prSet presAssocID="{C5CE4DAA-3054-4DE3-9BCE-0651721218D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706D38D-73DD-1F48-9523-571C02FD49CB}" type="pres">
      <dgm:prSet presAssocID="{D6F65242-0DE2-40F0-A632-546E38FF27F6}" presName="nodeRect" presStyleLbl="alignNode1" presStyleIdx="0" presStyleCnt="4">
        <dgm:presLayoutVars>
          <dgm:bulletEnabled val="1"/>
        </dgm:presLayoutVars>
      </dgm:prSet>
      <dgm:spPr/>
    </dgm:pt>
    <dgm:pt modelId="{BC789373-7E48-3443-BAC4-D343784484D6}" type="pres">
      <dgm:prSet presAssocID="{C5CE4DAA-3054-4DE3-9BCE-0651721218D2}" presName="sibTrans" presStyleCnt="0"/>
      <dgm:spPr/>
    </dgm:pt>
    <dgm:pt modelId="{93FE7017-14F5-F349-81AF-544C619AF586}" type="pres">
      <dgm:prSet presAssocID="{D9AC2BCA-30D6-4414-A943-C205E85C75FC}" presName="compositeNode" presStyleCnt="0">
        <dgm:presLayoutVars>
          <dgm:bulletEnabled val="1"/>
        </dgm:presLayoutVars>
      </dgm:prSet>
      <dgm:spPr/>
    </dgm:pt>
    <dgm:pt modelId="{26311EA6-98CB-F541-BE65-F7CA82D67CC9}" type="pres">
      <dgm:prSet presAssocID="{D9AC2BCA-30D6-4414-A943-C205E85C75FC}" presName="bgRect" presStyleLbl="alignNode1" presStyleIdx="1" presStyleCnt="4"/>
      <dgm:spPr/>
    </dgm:pt>
    <dgm:pt modelId="{DD7ABD11-6FA8-6E40-9F40-7E602F689314}" type="pres">
      <dgm:prSet presAssocID="{3811CB74-7329-4294-9858-1663B1ABD61F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DDB4F07-C357-2F46-BC69-A452074D0196}" type="pres">
      <dgm:prSet presAssocID="{D9AC2BCA-30D6-4414-A943-C205E85C75FC}" presName="nodeRect" presStyleLbl="alignNode1" presStyleIdx="1" presStyleCnt="4">
        <dgm:presLayoutVars>
          <dgm:bulletEnabled val="1"/>
        </dgm:presLayoutVars>
      </dgm:prSet>
      <dgm:spPr/>
    </dgm:pt>
    <dgm:pt modelId="{FC20F901-942A-AE4C-8BD6-EAFE3C052A2C}" type="pres">
      <dgm:prSet presAssocID="{3811CB74-7329-4294-9858-1663B1ABD61F}" presName="sibTrans" presStyleCnt="0"/>
      <dgm:spPr/>
    </dgm:pt>
    <dgm:pt modelId="{DFF5F3C9-93CC-1347-BD5B-67AEFC938454}" type="pres">
      <dgm:prSet presAssocID="{C24B55C4-213F-4BDD-8ABE-862FB85E1F56}" presName="compositeNode" presStyleCnt="0">
        <dgm:presLayoutVars>
          <dgm:bulletEnabled val="1"/>
        </dgm:presLayoutVars>
      </dgm:prSet>
      <dgm:spPr/>
    </dgm:pt>
    <dgm:pt modelId="{866D212E-48C6-2747-B78B-F45E07B042FF}" type="pres">
      <dgm:prSet presAssocID="{C24B55C4-213F-4BDD-8ABE-862FB85E1F56}" presName="bgRect" presStyleLbl="alignNode1" presStyleIdx="2" presStyleCnt="4"/>
      <dgm:spPr/>
    </dgm:pt>
    <dgm:pt modelId="{8827F9AE-6489-7644-BB90-C8FFA23BBE5B}" type="pres">
      <dgm:prSet presAssocID="{78FBD5E4-8D6F-48F3-8E52-EA551433F85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0BABC72-F1D6-054D-B748-D50872CF6F98}" type="pres">
      <dgm:prSet presAssocID="{C24B55C4-213F-4BDD-8ABE-862FB85E1F56}" presName="nodeRect" presStyleLbl="alignNode1" presStyleIdx="2" presStyleCnt="4">
        <dgm:presLayoutVars>
          <dgm:bulletEnabled val="1"/>
        </dgm:presLayoutVars>
      </dgm:prSet>
      <dgm:spPr/>
    </dgm:pt>
    <dgm:pt modelId="{EB61FF4D-96D9-4C4B-BAC2-8A90511A337E}" type="pres">
      <dgm:prSet presAssocID="{78FBD5E4-8D6F-48F3-8E52-EA551433F854}" presName="sibTrans" presStyleCnt="0"/>
      <dgm:spPr/>
    </dgm:pt>
    <dgm:pt modelId="{916FA7AE-7EFB-EF48-A684-574F783168C5}" type="pres">
      <dgm:prSet presAssocID="{C94F0904-D442-45FC-9C49-6681A94276E4}" presName="compositeNode" presStyleCnt="0">
        <dgm:presLayoutVars>
          <dgm:bulletEnabled val="1"/>
        </dgm:presLayoutVars>
      </dgm:prSet>
      <dgm:spPr/>
    </dgm:pt>
    <dgm:pt modelId="{C3EA9013-309F-0F45-A8E1-E318E1D50533}" type="pres">
      <dgm:prSet presAssocID="{C94F0904-D442-45FC-9C49-6681A94276E4}" presName="bgRect" presStyleLbl="alignNode1" presStyleIdx="3" presStyleCnt="4"/>
      <dgm:spPr/>
    </dgm:pt>
    <dgm:pt modelId="{F49F5132-6AF1-D044-A160-F667B91807D9}" type="pres">
      <dgm:prSet presAssocID="{53CF64C3-75E8-479F-ABA4-F0DBB25D27A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098933D-66DD-CD4C-BE9C-F5FCD22AA2B2}" type="pres">
      <dgm:prSet presAssocID="{C94F0904-D442-45FC-9C49-6681A94276E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4278007-1DA6-5F4D-909D-2AD4BE4BB37D}" type="presOf" srcId="{C94F0904-D442-45FC-9C49-6681A94276E4}" destId="{1098933D-66DD-CD4C-BE9C-F5FCD22AA2B2}" srcOrd="1" destOrd="0" presId="urn:microsoft.com/office/officeart/2016/7/layout/LinearBlockProcessNumbered"/>
    <dgm:cxn modelId="{F7ED740F-DD55-4447-A35A-319A32E9F86E}" type="presOf" srcId="{3811CB74-7329-4294-9858-1663B1ABD61F}" destId="{DD7ABD11-6FA8-6E40-9F40-7E602F689314}" srcOrd="0" destOrd="0" presId="urn:microsoft.com/office/officeart/2016/7/layout/LinearBlockProcessNumbered"/>
    <dgm:cxn modelId="{93329B19-9026-4073-8DB4-D68F36D2C79E}" srcId="{55FABE06-A5F5-411F-8159-7882EB2C2EFC}" destId="{D9AC2BCA-30D6-4414-A943-C205E85C75FC}" srcOrd="1" destOrd="0" parTransId="{91B5BBDD-4975-44DA-A101-4EA5463374EF}" sibTransId="{3811CB74-7329-4294-9858-1663B1ABD61F}"/>
    <dgm:cxn modelId="{51456667-233F-B14F-A8AD-F706E4EE57FC}" type="presOf" srcId="{D9AC2BCA-30D6-4414-A943-C205E85C75FC}" destId="{26311EA6-98CB-F541-BE65-F7CA82D67CC9}" srcOrd="0" destOrd="0" presId="urn:microsoft.com/office/officeart/2016/7/layout/LinearBlockProcessNumbered"/>
    <dgm:cxn modelId="{DCADDB69-CA8F-8F48-9AAC-043150707B4C}" type="presOf" srcId="{D9AC2BCA-30D6-4414-A943-C205E85C75FC}" destId="{5DDB4F07-C357-2F46-BC69-A452074D0196}" srcOrd="1" destOrd="0" presId="urn:microsoft.com/office/officeart/2016/7/layout/LinearBlockProcessNumbered"/>
    <dgm:cxn modelId="{024EDC6A-4BE6-C141-A8AC-D179C2A71982}" type="presOf" srcId="{55FABE06-A5F5-411F-8159-7882EB2C2EFC}" destId="{0B48D562-2EEE-664A-B72C-CCB653A10C30}" srcOrd="0" destOrd="0" presId="urn:microsoft.com/office/officeart/2016/7/layout/LinearBlockProcessNumbered"/>
    <dgm:cxn modelId="{64A11B85-67EF-6549-9DFF-017FCCDADDB8}" type="presOf" srcId="{53CF64C3-75E8-479F-ABA4-F0DBB25D27AB}" destId="{F49F5132-6AF1-D044-A160-F667B91807D9}" srcOrd="0" destOrd="0" presId="urn:microsoft.com/office/officeart/2016/7/layout/LinearBlockProcessNumbered"/>
    <dgm:cxn modelId="{A114C386-3628-8F4B-90AE-6C7AF0D0C26F}" type="presOf" srcId="{C94F0904-D442-45FC-9C49-6681A94276E4}" destId="{C3EA9013-309F-0F45-A8E1-E318E1D50533}" srcOrd="0" destOrd="0" presId="urn:microsoft.com/office/officeart/2016/7/layout/LinearBlockProcessNumbered"/>
    <dgm:cxn modelId="{48C6BD91-05C8-4D7E-A0A4-C30B4318EFD6}" srcId="{55FABE06-A5F5-411F-8159-7882EB2C2EFC}" destId="{D6F65242-0DE2-40F0-A632-546E38FF27F6}" srcOrd="0" destOrd="0" parTransId="{910F2AD1-8BBB-4668-A2C9-34B7B25FE233}" sibTransId="{C5CE4DAA-3054-4DE3-9BCE-0651721218D2}"/>
    <dgm:cxn modelId="{C9A03B93-6607-AC40-916D-966442538269}" type="presOf" srcId="{78FBD5E4-8D6F-48F3-8E52-EA551433F854}" destId="{8827F9AE-6489-7644-BB90-C8FFA23BBE5B}" srcOrd="0" destOrd="0" presId="urn:microsoft.com/office/officeart/2016/7/layout/LinearBlockProcessNumbered"/>
    <dgm:cxn modelId="{482030BD-04CE-471C-A4BF-99B5DBD7BBA6}" srcId="{55FABE06-A5F5-411F-8159-7882EB2C2EFC}" destId="{C24B55C4-213F-4BDD-8ABE-862FB85E1F56}" srcOrd="2" destOrd="0" parTransId="{D65EF22F-8B58-4560-A48E-E90233501BC0}" sibTransId="{78FBD5E4-8D6F-48F3-8E52-EA551433F854}"/>
    <dgm:cxn modelId="{E46359CA-D73A-6F48-B9FB-E914D7128BB2}" type="presOf" srcId="{C24B55C4-213F-4BDD-8ABE-862FB85E1F56}" destId="{866D212E-48C6-2747-B78B-F45E07B042FF}" srcOrd="0" destOrd="0" presId="urn:microsoft.com/office/officeart/2016/7/layout/LinearBlockProcessNumbered"/>
    <dgm:cxn modelId="{DD959BCA-C021-E84D-8CD5-8B9F40BE71CB}" type="presOf" srcId="{D6F65242-0DE2-40F0-A632-546E38FF27F6}" destId="{351C6C24-B0B4-DF4E-BC7B-A793E00994E8}" srcOrd="0" destOrd="0" presId="urn:microsoft.com/office/officeart/2016/7/layout/LinearBlockProcessNumbered"/>
    <dgm:cxn modelId="{7E72F8CA-43ED-BA4E-BE54-B1939D913359}" type="presOf" srcId="{C5CE4DAA-3054-4DE3-9BCE-0651721218D2}" destId="{1484E5FA-081A-B049-BD47-D7C594057716}" srcOrd="0" destOrd="0" presId="urn:microsoft.com/office/officeart/2016/7/layout/LinearBlockProcessNumbered"/>
    <dgm:cxn modelId="{FA590FCC-7158-7741-B6DD-14FE2305D25C}" type="presOf" srcId="{C24B55C4-213F-4BDD-8ABE-862FB85E1F56}" destId="{30BABC72-F1D6-054D-B748-D50872CF6F98}" srcOrd="1" destOrd="0" presId="urn:microsoft.com/office/officeart/2016/7/layout/LinearBlockProcessNumbered"/>
    <dgm:cxn modelId="{7A9BD1E3-C6A0-3845-92FE-7D451F651B01}" type="presOf" srcId="{D6F65242-0DE2-40F0-A632-546E38FF27F6}" destId="{E706D38D-73DD-1F48-9523-571C02FD49CB}" srcOrd="1" destOrd="0" presId="urn:microsoft.com/office/officeart/2016/7/layout/LinearBlockProcessNumbered"/>
    <dgm:cxn modelId="{C59170F1-16E8-4803-8B3A-06AAB1472A83}" srcId="{55FABE06-A5F5-411F-8159-7882EB2C2EFC}" destId="{C94F0904-D442-45FC-9C49-6681A94276E4}" srcOrd="3" destOrd="0" parTransId="{AA928303-36B5-4216-B591-329209B094E8}" sibTransId="{53CF64C3-75E8-479F-ABA4-F0DBB25D27AB}"/>
    <dgm:cxn modelId="{E05AAE5C-8FCA-044A-AEA6-DB6CD2297030}" type="presParOf" srcId="{0B48D562-2EEE-664A-B72C-CCB653A10C30}" destId="{575189F7-A632-DC4B-9808-42DDE2AC224F}" srcOrd="0" destOrd="0" presId="urn:microsoft.com/office/officeart/2016/7/layout/LinearBlockProcessNumbered"/>
    <dgm:cxn modelId="{468465C0-2B35-6646-8F20-E1AC4B5DE15C}" type="presParOf" srcId="{575189F7-A632-DC4B-9808-42DDE2AC224F}" destId="{351C6C24-B0B4-DF4E-BC7B-A793E00994E8}" srcOrd="0" destOrd="0" presId="urn:microsoft.com/office/officeart/2016/7/layout/LinearBlockProcessNumbered"/>
    <dgm:cxn modelId="{7AD7BD09-31A4-1B47-8327-688B43C24D0E}" type="presParOf" srcId="{575189F7-A632-DC4B-9808-42DDE2AC224F}" destId="{1484E5FA-081A-B049-BD47-D7C594057716}" srcOrd="1" destOrd="0" presId="urn:microsoft.com/office/officeart/2016/7/layout/LinearBlockProcessNumbered"/>
    <dgm:cxn modelId="{EED5221E-A5B4-3341-B6FD-81197B6C5E28}" type="presParOf" srcId="{575189F7-A632-DC4B-9808-42DDE2AC224F}" destId="{E706D38D-73DD-1F48-9523-571C02FD49CB}" srcOrd="2" destOrd="0" presId="urn:microsoft.com/office/officeart/2016/7/layout/LinearBlockProcessNumbered"/>
    <dgm:cxn modelId="{CE80F142-272B-5240-9E41-AD8C1E6FAB45}" type="presParOf" srcId="{0B48D562-2EEE-664A-B72C-CCB653A10C30}" destId="{BC789373-7E48-3443-BAC4-D343784484D6}" srcOrd="1" destOrd="0" presId="urn:microsoft.com/office/officeart/2016/7/layout/LinearBlockProcessNumbered"/>
    <dgm:cxn modelId="{ADC2CDD4-3AB7-724D-912E-09ABAF8B33A4}" type="presParOf" srcId="{0B48D562-2EEE-664A-B72C-CCB653A10C30}" destId="{93FE7017-14F5-F349-81AF-544C619AF586}" srcOrd="2" destOrd="0" presId="urn:microsoft.com/office/officeart/2016/7/layout/LinearBlockProcessNumbered"/>
    <dgm:cxn modelId="{AC0A75AD-53BB-D24D-B62C-6B834F72D170}" type="presParOf" srcId="{93FE7017-14F5-F349-81AF-544C619AF586}" destId="{26311EA6-98CB-F541-BE65-F7CA82D67CC9}" srcOrd="0" destOrd="0" presId="urn:microsoft.com/office/officeart/2016/7/layout/LinearBlockProcessNumbered"/>
    <dgm:cxn modelId="{6D4A8D19-E150-3146-A6F7-3A36382938D2}" type="presParOf" srcId="{93FE7017-14F5-F349-81AF-544C619AF586}" destId="{DD7ABD11-6FA8-6E40-9F40-7E602F689314}" srcOrd="1" destOrd="0" presId="urn:microsoft.com/office/officeart/2016/7/layout/LinearBlockProcessNumbered"/>
    <dgm:cxn modelId="{3336B47C-EEB6-0F4D-A1A7-80EECD383E94}" type="presParOf" srcId="{93FE7017-14F5-F349-81AF-544C619AF586}" destId="{5DDB4F07-C357-2F46-BC69-A452074D0196}" srcOrd="2" destOrd="0" presId="urn:microsoft.com/office/officeart/2016/7/layout/LinearBlockProcessNumbered"/>
    <dgm:cxn modelId="{660D7302-D818-8340-AC42-314D1F5CFCDC}" type="presParOf" srcId="{0B48D562-2EEE-664A-B72C-CCB653A10C30}" destId="{FC20F901-942A-AE4C-8BD6-EAFE3C052A2C}" srcOrd="3" destOrd="0" presId="urn:microsoft.com/office/officeart/2016/7/layout/LinearBlockProcessNumbered"/>
    <dgm:cxn modelId="{600A55EF-1E71-AA4F-A001-0C3A6651434C}" type="presParOf" srcId="{0B48D562-2EEE-664A-B72C-CCB653A10C30}" destId="{DFF5F3C9-93CC-1347-BD5B-67AEFC938454}" srcOrd="4" destOrd="0" presId="urn:microsoft.com/office/officeart/2016/7/layout/LinearBlockProcessNumbered"/>
    <dgm:cxn modelId="{F67C2A17-1025-D646-B3DC-EE4F3C8496EA}" type="presParOf" srcId="{DFF5F3C9-93CC-1347-BD5B-67AEFC938454}" destId="{866D212E-48C6-2747-B78B-F45E07B042FF}" srcOrd="0" destOrd="0" presId="urn:microsoft.com/office/officeart/2016/7/layout/LinearBlockProcessNumbered"/>
    <dgm:cxn modelId="{4971625C-8376-E84A-A5AF-CECC99102D5D}" type="presParOf" srcId="{DFF5F3C9-93CC-1347-BD5B-67AEFC938454}" destId="{8827F9AE-6489-7644-BB90-C8FFA23BBE5B}" srcOrd="1" destOrd="0" presId="urn:microsoft.com/office/officeart/2016/7/layout/LinearBlockProcessNumbered"/>
    <dgm:cxn modelId="{F8240963-5B45-3B40-838C-E86894F65FF6}" type="presParOf" srcId="{DFF5F3C9-93CC-1347-BD5B-67AEFC938454}" destId="{30BABC72-F1D6-054D-B748-D50872CF6F98}" srcOrd="2" destOrd="0" presId="urn:microsoft.com/office/officeart/2016/7/layout/LinearBlockProcessNumbered"/>
    <dgm:cxn modelId="{9A10A856-E137-564D-A7D9-61D48A0BED35}" type="presParOf" srcId="{0B48D562-2EEE-664A-B72C-CCB653A10C30}" destId="{EB61FF4D-96D9-4C4B-BAC2-8A90511A337E}" srcOrd="5" destOrd="0" presId="urn:microsoft.com/office/officeart/2016/7/layout/LinearBlockProcessNumbered"/>
    <dgm:cxn modelId="{BF6B94CF-AE84-3248-925A-A9B4522939BE}" type="presParOf" srcId="{0B48D562-2EEE-664A-B72C-CCB653A10C30}" destId="{916FA7AE-7EFB-EF48-A684-574F783168C5}" srcOrd="6" destOrd="0" presId="urn:microsoft.com/office/officeart/2016/7/layout/LinearBlockProcessNumbered"/>
    <dgm:cxn modelId="{C319ECFB-409F-4543-BC6D-96D5463DA722}" type="presParOf" srcId="{916FA7AE-7EFB-EF48-A684-574F783168C5}" destId="{C3EA9013-309F-0F45-A8E1-E318E1D50533}" srcOrd="0" destOrd="0" presId="urn:microsoft.com/office/officeart/2016/7/layout/LinearBlockProcessNumbered"/>
    <dgm:cxn modelId="{26459865-845A-4C4F-8F11-5BA5A500BEBB}" type="presParOf" srcId="{916FA7AE-7EFB-EF48-A684-574F783168C5}" destId="{F49F5132-6AF1-D044-A160-F667B91807D9}" srcOrd="1" destOrd="0" presId="urn:microsoft.com/office/officeart/2016/7/layout/LinearBlockProcessNumbered"/>
    <dgm:cxn modelId="{01268EE6-4C18-D046-81CC-211CFED34E26}" type="presParOf" srcId="{916FA7AE-7EFB-EF48-A684-574F783168C5}" destId="{1098933D-66DD-CD4C-BE9C-F5FCD22AA2B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97CC3-EFB5-4526-947E-84FE3323C421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AF52D-ADB5-44DB-807D-93F0D0A2C85A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/>
            <a:t>Előre betanított modell újra felhasználása egy új problémára.</a:t>
          </a:r>
          <a:endParaRPr lang="en-US" sz="1700" kern="1200"/>
        </a:p>
      </dsp:txBody>
      <dsp:txXfrm>
        <a:off x="0" y="531"/>
        <a:ext cx="10515600" cy="870055"/>
      </dsp:txXfrm>
    </dsp:sp>
    <dsp:sp modelId="{F79A2AE7-937B-442A-BAA4-69ED2B1A788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76780-B322-4F61-B483-C4FF7FDC9745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A transzfer tanulás során a gép kihasználja az előző feladatból szerzett tudást, hogy javítsa az általánosítást egy másik feladatra vonatkozóan. </a:t>
          </a:r>
          <a:endParaRPr lang="en-US" sz="1700" kern="1200" dirty="0"/>
        </a:p>
      </dsp:txBody>
      <dsp:txXfrm>
        <a:off x="0" y="870586"/>
        <a:ext cx="10515600" cy="870055"/>
      </dsp:txXfrm>
    </dsp:sp>
    <dsp:sp modelId="{D8E6E17C-8F2C-492F-B002-70A532818A4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F3405-7CBD-4754-8ABD-2B990689D586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Jelenleg nagyon népszerű a mélytanulásban, mivel viszonylag kevés adatból is képes mély neurális </a:t>
          </a:r>
          <a:r>
            <a:rPr lang="hu-HU" sz="1700" kern="1200" dirty="0" err="1"/>
            <a:t>hálózatokat</a:t>
          </a:r>
          <a:r>
            <a:rPr lang="hu-HU" sz="1700" kern="1200" dirty="0"/>
            <a:t> képezni. </a:t>
          </a:r>
          <a:endParaRPr lang="en-US" sz="1700" kern="1200" dirty="0"/>
        </a:p>
      </dsp:txBody>
      <dsp:txXfrm>
        <a:off x="0" y="1740641"/>
        <a:ext cx="10515600" cy="870055"/>
      </dsp:txXfrm>
    </dsp:sp>
    <dsp:sp modelId="{4A16E626-38B8-4EEA-8CDB-134569D78575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4BEC8-493D-45C2-9AE7-C0801505DE1D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A legtöbb valós probléma jellemzően nem rendelkezik több millió címkézett adatponttal ahhoz, hogy ilyen összetett modelleket képezzen.</a:t>
          </a:r>
          <a:endParaRPr lang="en-US" sz="1700" kern="1200" dirty="0"/>
        </a:p>
      </dsp:txBody>
      <dsp:txXfrm>
        <a:off x="0" y="2610696"/>
        <a:ext cx="10515600" cy="870055"/>
      </dsp:txXfrm>
    </dsp:sp>
    <dsp:sp modelId="{A3E931D3-4B39-4022-BA6F-7BA50425A62A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FFB54-8629-4F72-8E15-E05EC92111E6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Például egy egyszerű osztályozó, ami megjósolja, tartalmaz-e egy kép egy hátizsákot, felhasználható más problémákra is. Tehát a tanulás során szerzett tudást felhasználhatja más tárgyak, például napszemüvegek felismerésére is.</a:t>
          </a:r>
          <a:endParaRPr lang="en-US" sz="1700" kern="1200" dirty="0"/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C6C24-B0B4-DF4E-BC7B-A793E00994E8}">
      <dsp:nvSpPr>
        <dsp:cNvPr id="0" name=""/>
        <dsp:cNvSpPr/>
      </dsp:nvSpPr>
      <dsp:spPr>
        <a:xfrm>
          <a:off x="202" y="136361"/>
          <a:ext cx="2447649" cy="29371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Nincs elegendő címkézett adat ahhoz, hogy a hálózatot a nulláról tanítsuk.</a:t>
          </a:r>
          <a:endParaRPr lang="en-US" sz="1600" kern="1200" dirty="0"/>
        </a:p>
      </dsp:txBody>
      <dsp:txXfrm>
        <a:off x="202" y="1311233"/>
        <a:ext cx="2447649" cy="1762307"/>
      </dsp:txXfrm>
    </dsp:sp>
    <dsp:sp modelId="{1484E5FA-081A-B049-BD47-D7C594057716}">
      <dsp:nvSpPr>
        <dsp:cNvPr id="0" name=""/>
        <dsp:cNvSpPr/>
      </dsp:nvSpPr>
      <dsp:spPr>
        <a:xfrm>
          <a:off x="202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202" y="136361"/>
        <a:ext cx="2447649" cy="1174871"/>
      </dsp:txXfrm>
    </dsp:sp>
    <dsp:sp modelId="{26311EA6-98CB-F541-BE65-F7CA82D67CC9}">
      <dsp:nvSpPr>
        <dsp:cNvPr id="0" name=""/>
        <dsp:cNvSpPr/>
      </dsp:nvSpPr>
      <dsp:spPr>
        <a:xfrm>
          <a:off x="2643664" y="136361"/>
          <a:ext cx="2447649" cy="29371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Nincs megfelelő erőforrás a tanításhoz.</a:t>
          </a:r>
          <a:endParaRPr lang="en-US" sz="1600" kern="1200" dirty="0"/>
        </a:p>
      </dsp:txBody>
      <dsp:txXfrm>
        <a:off x="2643664" y="1311233"/>
        <a:ext cx="2447649" cy="1762307"/>
      </dsp:txXfrm>
    </dsp:sp>
    <dsp:sp modelId="{DD7ABD11-6FA8-6E40-9F40-7E602F689314}">
      <dsp:nvSpPr>
        <dsp:cNvPr id="0" name=""/>
        <dsp:cNvSpPr/>
      </dsp:nvSpPr>
      <dsp:spPr>
        <a:xfrm>
          <a:off x="2643664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643664" y="136361"/>
        <a:ext cx="2447649" cy="1174871"/>
      </dsp:txXfrm>
    </dsp:sp>
    <dsp:sp modelId="{866D212E-48C6-2747-B78B-F45E07B042FF}">
      <dsp:nvSpPr>
        <dsp:cNvPr id="0" name=""/>
        <dsp:cNvSpPr/>
      </dsp:nvSpPr>
      <dsp:spPr>
        <a:xfrm>
          <a:off x="5287125" y="136361"/>
          <a:ext cx="2447649" cy="29371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Létezik már egy hasonló feladatra előre betanított hálózat, amelyet általában hatalmas mennyiségű adaton tanítottak.</a:t>
          </a:r>
          <a:endParaRPr lang="en-US" sz="1600" kern="1200" dirty="0"/>
        </a:p>
      </dsp:txBody>
      <dsp:txXfrm>
        <a:off x="5287125" y="1311233"/>
        <a:ext cx="2447649" cy="1762307"/>
      </dsp:txXfrm>
    </dsp:sp>
    <dsp:sp modelId="{8827F9AE-6489-7644-BB90-C8FFA23BBE5B}">
      <dsp:nvSpPr>
        <dsp:cNvPr id="0" name=""/>
        <dsp:cNvSpPr/>
      </dsp:nvSpPr>
      <dsp:spPr>
        <a:xfrm>
          <a:off x="5287125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287125" y="136361"/>
        <a:ext cx="2447649" cy="1174871"/>
      </dsp:txXfrm>
    </dsp:sp>
    <dsp:sp modelId="{C3EA9013-309F-0F45-A8E1-E318E1D50533}">
      <dsp:nvSpPr>
        <dsp:cNvPr id="0" name=""/>
        <dsp:cNvSpPr/>
      </dsp:nvSpPr>
      <dsp:spPr>
        <a:xfrm>
          <a:off x="7930587" y="136361"/>
          <a:ext cx="2447649" cy="2937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Amikor az 1. és a 2. feladatnak ugyanaz a bemenete.</a:t>
          </a:r>
          <a:endParaRPr lang="en-US" sz="1600" kern="1200"/>
        </a:p>
      </dsp:txBody>
      <dsp:txXfrm>
        <a:off x="7930587" y="1311233"/>
        <a:ext cx="2447649" cy="1762307"/>
      </dsp:txXfrm>
    </dsp:sp>
    <dsp:sp modelId="{F49F5132-6AF1-D044-A160-F667B91807D9}">
      <dsp:nvSpPr>
        <dsp:cNvPr id="0" name=""/>
        <dsp:cNvSpPr/>
      </dsp:nvSpPr>
      <dsp:spPr>
        <a:xfrm>
          <a:off x="7930587" y="136361"/>
          <a:ext cx="2447649" cy="1174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930587" y="136361"/>
        <a:ext cx="2447649" cy="1174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B00177-AA79-3B2D-9F47-84D929D06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A2868D3-B950-8E1C-4A70-983B346A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5F786F-CD26-3B64-A4A7-0D9220CF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76C-8917-4C1E-BD89-58F238CCE94A}" type="datetimeFigureOut">
              <a:rPr lang="hu-HU" smtClean="0"/>
              <a:t>2023. 05. 04.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358B77-3E25-7DCA-2B13-96A198C3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1553DE-C6AE-8E3C-8BCA-2F4A8E3A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BE3-B802-4393-8686-EC8FB9D81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060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B32DB1-2188-09B5-2416-FFB00F2E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DDAA2E-E9BF-2194-D52F-5B75D4349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CCEC05-6AB4-905E-70EC-E8D2A027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76C-8917-4C1E-BD89-58F238CCE94A}" type="datetimeFigureOut">
              <a:rPr lang="hu-HU" smtClean="0"/>
              <a:t>2023. 05. 04.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E73B48-04EC-238B-5C6D-7C23BDBD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BA55B2-673F-FFEF-D7BF-CA2482C9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BE3-B802-4393-8686-EC8FB9D81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52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0EB339-686F-EA3E-C70F-4D28EB3F3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1B68733-B543-7A21-26D3-A6097B276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5CD2BC-2A1D-BC83-573E-ECCCA944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76C-8917-4C1E-BD89-58F238CCE94A}" type="datetimeFigureOut">
              <a:rPr lang="hu-HU" smtClean="0"/>
              <a:t>2023. 05. 04.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F6F5AA-5546-C8B8-6BA9-C05BD9B2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E75BCB-9940-9727-63B4-545FA7EC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BE3-B802-4393-8686-EC8FB9D81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70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AD523B-380E-8AC5-1E9F-68686E7B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2C3703-0D13-FA8E-4FF6-DF61995A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6700D0-4700-4BFD-1B7D-BE7A1F2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76C-8917-4C1E-BD89-58F238CCE94A}" type="datetimeFigureOut">
              <a:rPr lang="hu-HU" smtClean="0"/>
              <a:t>2023. 05. 04.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27621B-48BC-2E8F-AEF8-88225992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3B3F00-B1AF-6E5A-98A5-3C45C140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BE3-B802-4393-8686-EC8FB9D81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12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79FCC7-16D2-89F9-E3EE-DC023D87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D623073-8E9B-E4C9-90F7-205EB330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62F763-6EE1-978A-DBD8-787E3127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76C-8917-4C1E-BD89-58F238CCE94A}" type="datetimeFigureOut">
              <a:rPr lang="hu-HU" smtClean="0"/>
              <a:t>2023. 05. 04.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3A7F7E-4BBB-2903-ACDD-2BA61953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03F8-73A5-DAA4-0887-93F364D0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BE3-B802-4393-8686-EC8FB9D81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97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DD4800-AC34-4F51-C6CE-21E9773D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7DDC15-7B23-4DD0-7EF4-166FA25B3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121D45-87B1-6BC9-93C8-DF53B1E67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05B035-931B-408E-45A5-6166EEEC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76C-8917-4C1E-BD89-58F238CCE94A}" type="datetimeFigureOut">
              <a:rPr lang="hu-HU" smtClean="0"/>
              <a:t>2023. 05. 04.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CB57AA-B9E2-6208-94D2-32F715F0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B3D33F-E733-8A14-6EE9-88E50B4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BE3-B802-4393-8686-EC8FB9D81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7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F18F96-37EA-B7A6-4D98-109036D6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3A77FD-9E1B-1E03-0A1D-D7462A25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D13A9AE-361C-B063-351E-B540CABD3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3FE7D4C-C66D-911B-D114-784729DFB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25F922C-B937-76F7-F253-29B0536B2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01B0B13-5C46-E66B-3EE5-3A6C981C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76C-8917-4C1E-BD89-58F238CCE94A}" type="datetimeFigureOut">
              <a:rPr lang="hu-HU" smtClean="0"/>
              <a:t>2023. 05. 04.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FB988B4-49E6-02F4-51D8-CBE9615C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798EBF5-9983-F663-C51A-DE248715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BE3-B802-4393-8686-EC8FB9D81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38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ADFD3-D2D4-E27A-5B9D-0D2D9A38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15B0225-ACB9-6AAB-B7C1-879716D7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76C-8917-4C1E-BD89-58F238CCE94A}" type="datetimeFigureOut">
              <a:rPr lang="hu-HU" smtClean="0"/>
              <a:t>2023. 05. 04.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975D5CF-4551-101B-0B3C-E8D1362D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D50F978-7B18-0137-8562-B2BE5CE4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BE3-B802-4393-8686-EC8FB9D81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39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594C605-39A9-DC31-A383-F33AF869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76C-8917-4C1E-BD89-58F238CCE94A}" type="datetimeFigureOut">
              <a:rPr lang="hu-HU" smtClean="0"/>
              <a:t>2023. 05. 04.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73A434C-BEB8-1D3D-F5C7-5C5B0B2A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8602661-D1A0-D13B-8B54-12E34CFB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BE3-B802-4393-8686-EC8FB9D81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20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1E4E-D29D-E721-5199-9E766D20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BFD988-1338-D939-5FED-8A638E9A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C1ECB8F-1194-56EF-49AC-75F1A7D76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77F264B-49A1-9444-B140-1E5FA922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76C-8917-4C1E-BD89-58F238CCE94A}" type="datetimeFigureOut">
              <a:rPr lang="hu-HU" smtClean="0"/>
              <a:t>2023. 05. 04.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AE1E507-BCC7-3919-4635-F22C41D0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B31CF7-F203-88D8-0ED4-95833F7E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BE3-B802-4393-8686-EC8FB9D81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65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E0DA06-B410-2CFC-5680-633EE8F2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5AC5EC8-6002-E790-4027-CBB7B3A0F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40194DD-EAB0-5F16-C6D3-85704FA0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88116D1-5966-8425-10CF-D1F0461B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F76C-8917-4C1E-BD89-58F238CCE94A}" type="datetimeFigureOut">
              <a:rPr lang="hu-HU" smtClean="0"/>
              <a:t>2023. 05. 04.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0A2792-46E5-AD6C-1975-98A8B750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7C7770-3D75-252C-DDFA-8595DA6D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4BE3-B802-4393-8686-EC8FB9D81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7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4F5768D-1437-260F-F930-62088C62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847A01B-FF77-8FEA-16E1-0CFDB721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B4F389-8ED4-34AD-A687-6952DD356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F76C-8917-4C1E-BD89-58F238CCE94A}" type="datetimeFigureOut">
              <a:rPr lang="hu-HU" smtClean="0"/>
              <a:t>2023. 05. 04.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C67318-5A76-2C81-CE46-EC5D8BD58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372C43-C2F7-C877-0E22-5F541A469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4BE3-B802-4393-8686-EC8FB9D81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50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ode/rohitgadhwar/10-big-cats-classification-100-accurac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1A9FD-53D4-5ED5-3558-65D566D76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t="6602" b="24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F83086-21B5-E4CF-0C2B-B9DCFA007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u-HU" sz="4800"/>
              <a:t>Transfer learning</a:t>
            </a:r>
            <a:endParaRPr lang="hu-HU" sz="4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39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F0CE817-C25A-AAAD-64D2-6877D49A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Transfer Learning </a:t>
            </a:r>
            <a:r>
              <a:rPr lang="hu-HU" sz="4800" dirty="0"/>
              <a:t>képi</a:t>
            </a:r>
            <a:r>
              <a:rPr lang="en-US" sz="4800" dirty="0"/>
              <a:t> </a:t>
            </a:r>
            <a:r>
              <a:rPr lang="hu-HU" sz="4800" dirty="0"/>
              <a:t>adatokkal</a:t>
            </a:r>
            <a:br>
              <a:rPr lang="en-US" sz="4800" b="1" dirty="0">
                <a:effectLst/>
                <a:latin typeface="Helvetica Neue"/>
              </a:rPr>
            </a:b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347A37-5C3A-7292-D1D8-7C28B52F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u-HU" sz="2000" dirty="0"/>
              <a:t>Transzfer </a:t>
            </a:r>
            <a:r>
              <a:rPr lang="hu-HU" sz="2000" dirty="0" err="1"/>
              <a:t>learinghez</a:t>
            </a:r>
            <a:r>
              <a:rPr lang="hu-HU" sz="2000" dirty="0"/>
              <a:t> gyakran használnak olyan mély tanulási modellt, amelyet nagy képosztályozási feladatra, például az </a:t>
            </a:r>
            <a:r>
              <a:rPr lang="hu-HU" sz="2000" dirty="0" err="1"/>
              <a:t>ImageNet</a:t>
            </a:r>
            <a:r>
              <a:rPr lang="hu-HU" sz="2000" dirty="0"/>
              <a:t> 1000 osztályú fényképosztályozási versenyre előzetesen betanítottak. </a:t>
            </a:r>
          </a:p>
          <a:p>
            <a:r>
              <a:rPr lang="hu-HU" sz="2000" dirty="0"/>
              <a:t>Azok a csapatok, amelyek ilyen versenyekre modelleket fejlesztenek ki és jól teljesítenek, gyakran engedélyező licenc alatt adják ki </a:t>
            </a:r>
            <a:r>
              <a:rPr lang="hu-HU" sz="2000" dirty="0" err="1"/>
              <a:t>újrafelhasználásra</a:t>
            </a:r>
            <a:r>
              <a:rPr lang="hu-HU" sz="2000" dirty="0"/>
              <a:t> a végleges modelljüket. </a:t>
            </a:r>
          </a:p>
          <a:p>
            <a:r>
              <a:rPr lang="hu-HU" sz="2000" dirty="0"/>
              <a:t>Ezeknek a modelleknek a betanítása napokig vagy hetekig is eltarthat a modern hardvereken. Ezek a modellek letölthetők, és közvetlenül beépíthetők olyan új modellekbe, amelyek bemenetként képi adatokat várnak. </a:t>
            </a:r>
          </a:p>
          <a:p>
            <a:r>
              <a:rPr lang="hu-HU" sz="2000" dirty="0"/>
              <a:t>Oxford VGG </a:t>
            </a:r>
            <a:r>
              <a:rPr lang="hu-HU" sz="2000" dirty="0" err="1"/>
              <a:t>Model</a:t>
            </a:r>
            <a:r>
              <a:rPr lang="hu-HU" sz="2000" dirty="0"/>
              <a:t>, Google </a:t>
            </a:r>
            <a:r>
              <a:rPr lang="hu-HU" sz="2000" dirty="0" err="1"/>
              <a:t>Inception</a:t>
            </a:r>
            <a:r>
              <a:rPr lang="hu-HU" sz="2000" dirty="0"/>
              <a:t> </a:t>
            </a:r>
            <a:r>
              <a:rPr lang="hu-HU" sz="2000" dirty="0" err="1"/>
              <a:t>Model</a:t>
            </a:r>
            <a:r>
              <a:rPr lang="hu-HU" sz="2000" dirty="0"/>
              <a:t>, Microsoft </a:t>
            </a:r>
            <a:r>
              <a:rPr lang="hu-HU" sz="2000" dirty="0" err="1"/>
              <a:t>ResNet</a:t>
            </a:r>
            <a:r>
              <a:rPr lang="hu-HU" sz="2000" dirty="0"/>
              <a:t> </a:t>
            </a:r>
            <a:r>
              <a:rPr lang="hu-HU" sz="2000" dirty="0" err="1"/>
              <a:t>Model</a:t>
            </a:r>
            <a:endParaRPr lang="hu-HU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69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CD773-C7D1-DB25-855A-64B12150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VGG</a:t>
            </a:r>
          </a:p>
        </p:txBody>
      </p:sp>
      <p:sp>
        <p:nvSpPr>
          <p:cNvPr id="41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rchitecture of the VGG-16 deep convolutional neural network (DCNN)... |  Download Scientific Diagram">
            <a:extLst>
              <a:ext uri="{FF2B5EF4-FFF2-40B4-BE49-F238E27FC236}">
                <a16:creationId xmlns:a16="http://schemas.microsoft.com/office/drawing/2014/main" id="{B9C0D470-242E-D02E-A882-C8B79ECE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12" y="2633472"/>
            <a:ext cx="11476328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7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7BBCD-21B4-003F-C679-BEE4F288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InceptionNet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ception Network | Implementation Of GoogleNet In Keras">
            <a:extLst>
              <a:ext uri="{FF2B5EF4-FFF2-40B4-BE49-F238E27FC236}">
                <a16:creationId xmlns:a16="http://schemas.microsoft.com/office/drawing/2014/main" id="{237CA40E-E743-3000-5CE4-EBDEF36D0D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412238"/>
            <a:ext cx="7608304" cy="41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B95CC-3DFD-BE2E-12D3-89F05DF0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ResNet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Overview of Residual Neural Network (ResNet)">
            <a:extLst>
              <a:ext uri="{FF2B5EF4-FFF2-40B4-BE49-F238E27FC236}">
                <a16:creationId xmlns:a16="http://schemas.microsoft.com/office/drawing/2014/main" id="{E86F4171-19CA-F4F3-E643-0402F8DFD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2323232"/>
            <a:ext cx="7608304" cy="228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864CD7-92F0-4552-34A7-E976B734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DenseNet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reating DenseNet 121 with TensorFlow | by Arjun Sarkar | Towards Data  Science">
            <a:extLst>
              <a:ext uri="{FF2B5EF4-FFF2-40B4-BE49-F238E27FC236}">
                <a16:creationId xmlns:a16="http://schemas.microsoft.com/office/drawing/2014/main" id="{D7FC9A23-C03F-722F-8170-9A289D7375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020310"/>
            <a:ext cx="7608304" cy="48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Rectangle 207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4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5FB0D4-8DC2-52A5-91B9-0D447520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Transfer Learning with Language Data</a:t>
            </a:r>
            <a:br>
              <a:rPr lang="en-US" sz="4800" b="1">
                <a:effectLst/>
                <a:latin typeface="Helvetica Neue"/>
              </a:rPr>
            </a:br>
            <a:endParaRPr lang="hu-HU" sz="48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0B2C1C-CA82-F442-CB49-5CF116ADF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u-HU" sz="2000" dirty="0"/>
              <a:t>Gyakori, hogy a transzfer tanulást olyan természetes nyelvi feldolgozási problémák esetén használják, amelyek bemenetén vagy kimenetén szöveg van. Az ilyen típusú problémákhoz szóbeágyazást használnak, amely a szavak leképezése egy nagydimenziós folytonos vektortérbe, ahol a különböző, hasonló jelentésű szavak hasonló vektorreprezentációval rendelkeznek. Léteznek hatékony algoritmusok ezeknek az elosztott szóreprezentációknak a megtanulására, és gyakori, hogy a kutatószervezetek engedélyező licenc alatt kiadják a szöveges dokumentumok nagyon nagy korpuszán betanított, előre betanított modelleket. </a:t>
            </a:r>
          </a:p>
          <a:p>
            <a:r>
              <a:rPr lang="hu-HU" sz="2000" dirty="0"/>
              <a:t>Google word2vec modell</a:t>
            </a:r>
          </a:p>
          <a:p>
            <a:r>
              <a:rPr lang="hu-HU" sz="2000" dirty="0"/>
              <a:t>Stanford </a:t>
            </a:r>
            <a:r>
              <a:rPr lang="hu-HU" sz="2000" dirty="0" err="1"/>
              <a:t>GloVe</a:t>
            </a:r>
            <a:r>
              <a:rPr lang="hu-HU" sz="2000" dirty="0"/>
              <a:t> modellje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8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verview">
            <a:extLst>
              <a:ext uri="{FF2B5EF4-FFF2-40B4-BE49-F238E27FC236}">
                <a16:creationId xmlns:a16="http://schemas.microsoft.com/office/drawing/2014/main" id="{5F9C83AC-B4B0-BFA6-ABDA-5F37F581D7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52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19717-65A9-2C8E-19E2-8BF4EB0C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 descr="feature extraction transfer learning">
            <a:extLst>
              <a:ext uri="{FF2B5EF4-FFF2-40B4-BE49-F238E27FC236}">
                <a16:creationId xmlns:a16="http://schemas.microsoft.com/office/drawing/2014/main" id="{3D296B80-4F93-A345-948F-6D13062371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677319"/>
            <a:ext cx="8001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2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F8B3F-49C5-A909-1897-01E95681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Notebook: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A11C-DEA7-AF0D-96A3-32EE094F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Big cats transfer learning notebook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sed Book">
            <a:extLst>
              <a:ext uri="{FF2B5EF4-FFF2-40B4-BE49-F238E27FC236}">
                <a16:creationId xmlns:a16="http://schemas.microsoft.com/office/drawing/2014/main" id="{C6973F6A-6204-9F8D-8579-10A12EE5D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299" y="2633472"/>
            <a:ext cx="358635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9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Rakétakilövés">
            <a:extLst>
              <a:ext uri="{FF2B5EF4-FFF2-40B4-BE49-F238E27FC236}">
                <a16:creationId xmlns:a16="http://schemas.microsoft.com/office/drawing/2014/main" id="{E389FE28-151E-D070-6385-99AEEDE392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E753B2E-AD24-0E2A-B61C-362091A2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Mi a transzfer </a:t>
            </a:r>
            <a:r>
              <a:rPr lang="hu-HU" dirty="0" err="1">
                <a:solidFill>
                  <a:srgbClr val="FFFFFF"/>
                </a:solidFill>
              </a:rPr>
              <a:t>learning</a:t>
            </a:r>
            <a:endParaRPr lang="hu-HU" dirty="0">
              <a:solidFill>
                <a:srgbClr val="FFFFFF"/>
              </a:solidFill>
            </a:endParaRPr>
          </a:p>
        </p:txBody>
      </p:sp>
      <p:graphicFrame>
        <p:nvGraphicFramePr>
          <p:cNvPr id="13" name="Tartalom helye 2">
            <a:extLst>
              <a:ext uri="{FF2B5EF4-FFF2-40B4-BE49-F238E27FC236}">
                <a16:creationId xmlns:a16="http://schemas.microsoft.com/office/drawing/2014/main" id="{DB337841-455E-CF8B-D833-668206629A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43812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akétakilövés">
            <a:extLst>
              <a:ext uri="{FF2B5EF4-FFF2-40B4-BE49-F238E27FC236}">
                <a16:creationId xmlns:a16="http://schemas.microsoft.com/office/drawing/2014/main" id="{1A3F1FAE-DD97-5BA4-2748-3417CA963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80E39DE-C403-23A1-3E00-3DF93664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Transzfer </a:t>
            </a:r>
            <a:r>
              <a:rPr lang="hu-HU" dirty="0" err="1">
                <a:solidFill>
                  <a:srgbClr val="FFFFFF"/>
                </a:solidFill>
              </a:rPr>
              <a:t>learning</a:t>
            </a:r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2D65D2-DCA2-E397-6CA1-2825FA67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hu-HU" dirty="0">
                <a:solidFill>
                  <a:srgbClr val="FFFFFF"/>
                </a:solidFill>
              </a:rPr>
              <a:t>Egy olyan feladatból tanult tudást, amelyhez sok címkézett adat áll rendelkezésre, egy új, kevés adatot tartalmazó feladatban is fel lehet használni. Ahelyett, hogy a tanulási folyamatot a nulláról </a:t>
            </a:r>
            <a:r>
              <a:rPr lang="hu-HU" dirty="0" err="1">
                <a:solidFill>
                  <a:srgbClr val="FFFFFF"/>
                </a:solidFill>
              </a:rPr>
              <a:t>kezdenénk</a:t>
            </a:r>
            <a:r>
              <a:rPr lang="hu-HU" dirty="0">
                <a:solidFill>
                  <a:srgbClr val="FFFFFF"/>
                </a:solidFill>
              </a:rPr>
              <a:t>, használhatjuk a betanult modell „tudását”.</a:t>
            </a:r>
          </a:p>
          <a:p>
            <a:r>
              <a:rPr lang="hu-HU" dirty="0">
                <a:solidFill>
                  <a:srgbClr val="FFFFFF"/>
                </a:solidFill>
              </a:rPr>
              <a:t>A transzfer tanulást leginkább a számítógépes látás és a természetes nyelvi feldolgozási feladatokban használják.</a:t>
            </a:r>
          </a:p>
          <a:p>
            <a:r>
              <a:rPr lang="hu-HU" dirty="0"/>
              <a:t>A számítógépes látásnál a neurális hálózatok általában a korábbi rétegekben éleket, a középső rétegben alakzatokat, a későbbi rétegekben pedig feladatspecifikus jellemzőket próbálnak felismerni. A transzfer tanulás során a korai és a középső rétegeket használjuk, és csak az utóbbi rétegeket tanítjuk újra. </a:t>
            </a:r>
          </a:p>
          <a:p>
            <a:r>
              <a:rPr lang="hu-HU" dirty="0"/>
              <a:t>A napszemüveg hátizsák példában a korábbi rétegekben a modell megtanulta a tárgyak felismerését, emiatt csak az utóbbi rétegeket fogjuk újra tanítani, hogy megtanulja, mi különbözteti meg a napszemüveget a többi tárgytól.</a:t>
            </a:r>
          </a:p>
        </p:txBody>
      </p:sp>
    </p:spTree>
    <p:extLst>
      <p:ext uri="{BB962C8B-B14F-4D97-AF65-F5344CB8AC3E}">
        <p14:creationId xmlns:p14="http://schemas.microsoft.com/office/powerpoint/2010/main" val="313910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CA72BA-9056-7C98-12E4-C48137F2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2" descr="tradition_v_transfer">
            <a:extLst>
              <a:ext uri="{FF2B5EF4-FFF2-40B4-BE49-F238E27FC236}">
                <a16:creationId xmlns:a16="http://schemas.microsoft.com/office/drawing/2014/main" id="{9A258145-D28C-AEDD-338D-90420A7DE3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12" y="786389"/>
            <a:ext cx="11641521" cy="547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49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nsors | Free Full-Text | Incorporating a Novel Dual Transfer Learning  Approach for Medical Images">
            <a:extLst>
              <a:ext uri="{FF2B5EF4-FFF2-40B4-BE49-F238E27FC236}">
                <a16:creationId xmlns:a16="http://schemas.microsoft.com/office/drawing/2014/main" id="{FD0DA963-A861-27F8-10CE-B39A061BE7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01" y="233406"/>
            <a:ext cx="9357398" cy="639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9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troducing Transfer Learning as Your Next Engine to Drive Future  Innovations | by Robotic Automation Expert (RAX) | DataDrivenInvestor">
            <a:extLst>
              <a:ext uri="{FF2B5EF4-FFF2-40B4-BE49-F238E27FC236}">
                <a16:creationId xmlns:a16="http://schemas.microsoft.com/office/drawing/2014/main" id="{40FDB463-3552-00FA-90C8-A2A6608F99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90" y="293848"/>
            <a:ext cx="9035019" cy="627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63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73A0982-3532-B6C2-181E-0E1840F0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Mikor használjuk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EBC8FF9-23D1-1CA2-CBAA-18CE50C27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43252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07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0AF343-9AF5-1759-79F2-48B0CEA7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Folyamat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89E100-68A5-D363-A17E-D3C17503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1" i="0" dirty="0">
              <a:effectLst/>
              <a:latin typeface="Helvetica Neue"/>
            </a:endParaRPr>
          </a:p>
          <a:p>
            <a:pPr>
              <a:buFont typeface="+mj-lt"/>
              <a:buAutoNum type="arabicPeriod"/>
            </a:pPr>
            <a:r>
              <a:rPr lang="hu-HU" sz="2000" b="0" i="0" dirty="0">
                <a:effectLst/>
                <a:latin typeface="Helvetica Neue"/>
              </a:rPr>
              <a:t> Kezdjük előre betanított hálózattal</a:t>
            </a:r>
          </a:p>
          <a:p>
            <a:pPr>
              <a:buFont typeface="+mj-lt"/>
              <a:buAutoNum type="arabicPeriod"/>
            </a:pPr>
            <a:r>
              <a:rPr lang="hu-HU" sz="2000" b="0" i="0" dirty="0">
                <a:effectLst/>
                <a:latin typeface="Helvetica Neue"/>
              </a:rPr>
              <a:t> Hálózat felosztása:</a:t>
            </a:r>
          </a:p>
          <a:p>
            <a:pPr lvl="1"/>
            <a:r>
              <a:rPr lang="hu-HU" sz="2000" dirty="0" err="1">
                <a:latin typeface="Helvetica Neue"/>
              </a:rPr>
              <a:t>f</a:t>
            </a:r>
            <a:r>
              <a:rPr lang="hu-HU" sz="2000" b="0" i="0" dirty="0" err="1">
                <a:effectLst/>
                <a:latin typeface="Helvetica Neue"/>
              </a:rPr>
              <a:t>eaturizers</a:t>
            </a:r>
            <a:r>
              <a:rPr lang="hu-HU" sz="2000" b="0" i="0" dirty="0">
                <a:effectLst/>
                <a:latin typeface="Helvetica Neue"/>
              </a:rPr>
              <a:t>: azonosítani, hogy mely rétegeket kell megtartani</a:t>
            </a:r>
          </a:p>
          <a:p>
            <a:pPr lvl="1"/>
            <a:r>
              <a:rPr lang="hu-HU" sz="2000" b="0" i="0" dirty="0">
                <a:effectLst/>
                <a:latin typeface="Helvetica Neue"/>
              </a:rPr>
              <a:t>osztályozók: azonosítása, hogy mely rétegeket kell kicserélni</a:t>
            </a:r>
          </a:p>
          <a:p>
            <a:pPr>
              <a:buFont typeface="+mj-lt"/>
              <a:buAutoNum type="arabicPeriod"/>
            </a:pPr>
            <a:r>
              <a:rPr lang="hu-HU" sz="2000" b="0" i="0" dirty="0">
                <a:effectLst/>
                <a:latin typeface="Helvetica Neue"/>
              </a:rPr>
              <a:t> Az osztályozó rétegek újra tanítása új adatokkal</a:t>
            </a:r>
          </a:p>
          <a:p>
            <a:pPr>
              <a:buFont typeface="+mj-lt"/>
              <a:buAutoNum type="arabicPeriod"/>
            </a:pPr>
            <a:r>
              <a:rPr lang="hu-HU" sz="2000" b="0" i="0" dirty="0">
                <a:effectLst/>
                <a:latin typeface="Helvetica Neue"/>
              </a:rPr>
              <a:t> A súlyok feloldása és az egész hálózat finomhangolása kisebb tanulási rátával.</a:t>
            </a:r>
          </a:p>
          <a:p>
            <a:pPr>
              <a:buFont typeface="+mj-lt"/>
              <a:buAutoNum type="arabicPeriod"/>
            </a:pPr>
            <a:r>
              <a:rPr lang="hu-HU" sz="2000" b="0" i="0" dirty="0">
                <a:effectLst/>
                <a:latin typeface="Helvetica Neue"/>
              </a:rPr>
              <a:t> Kezdjük az utolsó rétegek tanításával.</a:t>
            </a:r>
          </a:p>
          <a:p>
            <a:pPr>
              <a:buFont typeface="+mj-lt"/>
              <a:buAutoNum type="arabicPeriod"/>
            </a:pPr>
            <a:r>
              <a:rPr lang="hu-HU" sz="2000" b="0" i="0" dirty="0">
                <a:effectLst/>
                <a:latin typeface="Helvetica Neue"/>
              </a:rPr>
              <a:t> Ha a teljesítmény nem kielégítő, haladunk visszafelé.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5642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0EDEACE8-77F8-4AB3-6B9E-A78D5513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Finomhangolás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3E30CCA0-7C7D-1E42-C5AA-DEF3AC177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697709"/>
              </p:ext>
            </p:extLst>
          </p:nvPr>
        </p:nvGraphicFramePr>
        <p:xfrm>
          <a:off x="536755" y="1966293"/>
          <a:ext cx="11118490" cy="44521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68675">
                  <a:extLst>
                    <a:ext uri="{9D8B030D-6E8A-4147-A177-3AD203B41FA5}">
                      <a16:colId xmlns:a16="http://schemas.microsoft.com/office/drawing/2014/main" val="3006428666"/>
                    </a:ext>
                  </a:extLst>
                </a:gridCol>
                <a:gridCol w="3683442">
                  <a:extLst>
                    <a:ext uri="{9D8B030D-6E8A-4147-A177-3AD203B41FA5}">
                      <a16:colId xmlns:a16="http://schemas.microsoft.com/office/drawing/2014/main" val="3239401698"/>
                    </a:ext>
                  </a:extLst>
                </a:gridCol>
                <a:gridCol w="3966373">
                  <a:extLst>
                    <a:ext uri="{9D8B030D-6E8A-4147-A177-3AD203B41FA5}">
                      <a16:colId xmlns:a16="http://schemas.microsoft.com/office/drawing/2014/main" val="2778214721"/>
                    </a:ext>
                  </a:extLst>
                </a:gridCol>
              </a:tblGrid>
              <a:tr h="582945"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Adathalmaz méret</a:t>
                      </a:r>
                    </a:p>
                  </a:txBody>
                  <a:tcPr marL="240224" marR="144135" marT="144135" marB="14413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Adathalmaz hasonlóság</a:t>
                      </a:r>
                    </a:p>
                  </a:txBody>
                  <a:tcPr marL="240224" marR="144135" marT="144135" marB="1441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Ajánlás</a:t>
                      </a:r>
                    </a:p>
                  </a:txBody>
                  <a:tcPr marL="240224" marR="144135" marT="144135" marB="1441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944869"/>
                  </a:ext>
                </a:extLst>
              </a:tr>
              <a:tr h="839185"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Nagy</a:t>
                      </a:r>
                    </a:p>
                  </a:txBody>
                  <a:tcPr marL="240224" marR="144135" marT="144135" marB="14413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Nagyon különböző</a:t>
                      </a:r>
                    </a:p>
                  </a:txBody>
                  <a:tcPr marL="240224" marR="144135" marT="144135" marB="1441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 B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modell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betanítása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a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semmiből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, a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súlyok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inicializálása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az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A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modellből</a:t>
                      </a:r>
                      <a:r>
                        <a:rPr lang="hu-HU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40224" marR="144135" marT="144135" marB="1441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84857"/>
                  </a:ext>
                </a:extLst>
              </a:tr>
              <a:tr h="109542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Nagy</a:t>
                      </a:r>
                    </a:p>
                  </a:txBody>
                  <a:tcPr marL="240224" marR="144135" marT="144135" marB="14413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Hasonló</a:t>
                      </a:r>
                    </a:p>
                  </a:txBody>
                  <a:tcPr marL="240224" marR="144135" marT="144135" marB="1441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Rendben van a finomhangolás (kevésbé valószínű, hogy túlilleszkedik)</a:t>
                      </a:r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40224" marR="144135" marT="144135" marB="1441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834732"/>
                  </a:ext>
                </a:extLst>
              </a:tr>
              <a:tr h="109542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Kicsi</a:t>
                      </a:r>
                    </a:p>
                  </a:txBody>
                  <a:tcPr marL="240224" marR="144135" marT="144135" marB="14413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Nagyon különböző</a:t>
                      </a:r>
                    </a:p>
                  </a:txBody>
                  <a:tcPr marL="240224" marR="144135" marT="144135" marB="1441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Az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osztályozó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tanítása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a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korábbi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rétegek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segítségével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(a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későbbi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rétegek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nem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sokat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segítenek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240224" marR="144135" marT="144135" marB="1441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96475"/>
                  </a:ext>
                </a:extLst>
              </a:tr>
              <a:tr h="839185"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Kicsi</a:t>
                      </a:r>
                    </a:p>
                  </a:txBody>
                  <a:tcPr marL="240224" marR="144135" marT="144135" marB="14413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Hasonló</a:t>
                      </a:r>
                    </a:p>
                  </a:txBody>
                  <a:tcPr marL="240224" marR="144135" marT="144135" marB="1441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Ne </a:t>
                      </a:r>
                      <a:r>
                        <a:rPr lang="hu-HU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finomhangoljon</a:t>
                      </a:r>
                      <a:r>
                        <a:rPr lang="hu-HU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(túlillesztés). Tanítson lineáris osztályozót.</a:t>
                      </a:r>
                    </a:p>
                  </a:txBody>
                  <a:tcPr marL="240224" marR="144135" marT="144135" marB="14413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39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6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634</Words>
  <Application>Microsoft Macintosh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Office-téma</vt:lpstr>
      <vt:lpstr>Transfer learning</vt:lpstr>
      <vt:lpstr>Mi a transzfer learning</vt:lpstr>
      <vt:lpstr>Transzfer learning</vt:lpstr>
      <vt:lpstr>PowerPoint Presentation</vt:lpstr>
      <vt:lpstr>PowerPoint Presentation</vt:lpstr>
      <vt:lpstr>PowerPoint Presentation</vt:lpstr>
      <vt:lpstr>Mikor használjuk</vt:lpstr>
      <vt:lpstr>Folyamat</vt:lpstr>
      <vt:lpstr> Finomhangolás </vt:lpstr>
      <vt:lpstr>Transfer Learning képi adatokkal </vt:lpstr>
      <vt:lpstr>VGG</vt:lpstr>
      <vt:lpstr>InceptionNet</vt:lpstr>
      <vt:lpstr>ResNet</vt:lpstr>
      <vt:lpstr>DenseNet</vt:lpstr>
      <vt:lpstr>Transfer Learning with Language Data </vt:lpstr>
      <vt:lpstr>PowerPoint Presentation</vt:lpstr>
      <vt:lpstr>PowerPoint Presentation</vt:lpstr>
      <vt:lpstr>Notebook: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Kalmár Gábor György</dc:creator>
  <cp:lastModifiedBy>Tárnok Márton</cp:lastModifiedBy>
  <cp:revision>6</cp:revision>
  <dcterms:created xsi:type="dcterms:W3CDTF">2023-05-04T12:24:32Z</dcterms:created>
  <dcterms:modified xsi:type="dcterms:W3CDTF">2023-05-04T16:36:40Z</dcterms:modified>
</cp:coreProperties>
</file>