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49"/>
  </p:notesMasterIdLst>
  <p:handoutMasterIdLst>
    <p:handoutMasterId r:id="rId50"/>
  </p:handoutMasterIdLst>
  <p:sldIdLst>
    <p:sldId id="8384" r:id="rId7"/>
    <p:sldId id="8356" r:id="rId8"/>
    <p:sldId id="8365" r:id="rId9"/>
    <p:sldId id="8357" r:id="rId10"/>
    <p:sldId id="8348" r:id="rId11"/>
    <p:sldId id="2718" r:id="rId12"/>
    <p:sldId id="1879" r:id="rId13"/>
    <p:sldId id="8418" r:id="rId14"/>
    <p:sldId id="1533" r:id="rId15"/>
    <p:sldId id="1909" r:id="rId16"/>
    <p:sldId id="1911" r:id="rId17"/>
    <p:sldId id="8452" r:id="rId18"/>
    <p:sldId id="1963" r:id="rId19"/>
    <p:sldId id="1934" r:id="rId20"/>
    <p:sldId id="1965" r:id="rId21"/>
    <p:sldId id="8433" r:id="rId22"/>
    <p:sldId id="8434" r:id="rId23"/>
    <p:sldId id="1966" r:id="rId24"/>
    <p:sldId id="8430" r:id="rId25"/>
    <p:sldId id="8435" r:id="rId26"/>
    <p:sldId id="1967" r:id="rId27"/>
    <p:sldId id="1968" r:id="rId28"/>
    <p:sldId id="8342" r:id="rId29"/>
    <p:sldId id="8437" r:id="rId30"/>
    <p:sldId id="8440" r:id="rId31"/>
    <p:sldId id="8441" r:id="rId32"/>
    <p:sldId id="8442" r:id="rId33"/>
    <p:sldId id="8443" r:id="rId34"/>
    <p:sldId id="8444" r:id="rId35"/>
    <p:sldId id="8445" r:id="rId36"/>
    <p:sldId id="8447" r:id="rId37"/>
    <p:sldId id="8448" r:id="rId38"/>
    <p:sldId id="8450" r:id="rId39"/>
    <p:sldId id="8451" r:id="rId40"/>
    <p:sldId id="8455" r:id="rId41"/>
    <p:sldId id="8331" r:id="rId42"/>
    <p:sldId id="8332" r:id="rId43"/>
    <p:sldId id="8453" r:id="rId44"/>
    <p:sldId id="8454" r:id="rId45"/>
    <p:sldId id="8432" r:id="rId46"/>
    <p:sldId id="8436" r:id="rId47"/>
    <p:sldId id="8333" r:id="rId4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A073DAE3-B461-442F-A3D3-6642BD875E45}">
          <p14:sldIdLst>
            <p14:sldId id="8384"/>
          </p14:sldIdLst>
        </p14:section>
        <p14:section name="Intro" id="{54298B81-C54F-4EBA-B1FC-ED00D4ADBE2F}">
          <p14:sldIdLst>
            <p14:sldId id="8356"/>
            <p14:sldId id="8365"/>
          </p14:sldIdLst>
        </p14:section>
        <p14:section name="Azure Fundamentals Cert" id="{2D138FC7-11AF-4B44-AC15-33330971D77A}">
          <p14:sldIdLst>
            <p14:sldId id="8357"/>
            <p14:sldId id="8348"/>
            <p14:sldId id="2718"/>
            <p14:sldId id="1879"/>
            <p14:sldId id="8418"/>
            <p14:sldId id="1533"/>
          </p14:sldIdLst>
        </p14:section>
        <p14:section name="Predict costs and optimize spending for Azure" id="{19EC8749-8DA8-4124-AB41-28B0530B9EA1}">
          <p14:sldIdLst>
            <p14:sldId id="1909"/>
            <p14:sldId id="1911"/>
            <p14:sldId id="8452"/>
            <p14:sldId id="1963"/>
            <p14:sldId id="1934"/>
            <p14:sldId id="1965"/>
            <p14:sldId id="8433"/>
            <p14:sldId id="8434"/>
            <p14:sldId id="1966"/>
            <p14:sldId id="8430"/>
            <p14:sldId id="8435"/>
            <p14:sldId id="1967"/>
            <p14:sldId id="1968"/>
            <p14:sldId id="8342"/>
            <p14:sldId id="8437"/>
            <p14:sldId id="8440"/>
            <p14:sldId id="8441"/>
            <p14:sldId id="8442"/>
            <p14:sldId id="8443"/>
            <p14:sldId id="8444"/>
            <p14:sldId id="8445"/>
            <p14:sldId id="8447"/>
            <p14:sldId id="8448"/>
            <p14:sldId id="8450"/>
            <p14:sldId id="8451"/>
          </p14:sldIdLst>
        </p14:section>
        <p14:section name="What have we covered?" id="{E26D0F66-35AA-4697-A780-23ACB9BD49E1}">
          <p14:sldIdLst>
            <p14:sldId id="8455"/>
            <p14:sldId id="8331"/>
            <p14:sldId id="8332"/>
            <p14:sldId id="8453"/>
            <p14:sldId id="8454"/>
          </p14:sldIdLst>
        </p14:section>
        <p14:section name="Exam Tips" id="{4A951780-5838-4B75-8161-79102FD314A5}">
          <p14:sldIdLst>
            <p14:sldId id="8432"/>
          </p14:sldIdLst>
        </p14:section>
        <p14:section name="Azure @ Customer" id="{B9AC3291-E858-4B46-9B65-DB9C3435F446}">
          <p14:sldIdLst>
            <p14:sldId id="8436"/>
          </p14:sldIdLst>
        </p14:section>
        <p14:section name="Open Q&amp;A" id="{7543DEA1-152E-41C6-BDA4-E3C594CDEBB3}">
          <p14:sldIdLst>
            <p14:sldId id="8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0000"/>
    <a:srgbClr val="CCFFCC"/>
    <a:srgbClr val="379533"/>
    <a:srgbClr val="243A5E"/>
    <a:srgbClr val="FF5050"/>
    <a:srgbClr val="737373"/>
    <a:srgbClr val="FFFFFF"/>
    <a:srgbClr val="D83B01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99453-0393-4365-84C1-D7714691DB04}" v="102" dt="2019-05-14T00:01:01.019"/>
    <p1510:client id="{4728B9D6-ED34-46F0-868F-AB5431553AC9}" v="1477" dt="2019-05-14T00:40:19.351"/>
    <p1510:client id="{BC973377-70D6-70EC-D748-CBDB964678AF}" v="30" dt="2021-03-19T22:04:20.917"/>
    <p1510:client id="{C510A763-CF53-4B13-B5D0-F9CEF4FC0AEA}" v="8" dt="2019-05-14T19:52:20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58884" autoAdjust="0"/>
  </p:normalViewPr>
  <p:slideViewPr>
    <p:cSldViewPr>
      <p:cViewPr varScale="1">
        <p:scale>
          <a:sx n="91" d="100"/>
          <a:sy n="91" d="100"/>
        </p:scale>
        <p:origin x="253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188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3/19/2021 2:59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34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2:59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27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2:59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27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2:59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44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2:59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05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2:59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68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9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17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2:59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3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2:59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7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7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4664" lvl="2" indent="0" algn="l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209601-0614-4E10-9769-C02B051FE8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936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49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4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3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5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40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15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10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36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68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83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49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81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020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395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84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25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28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506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9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81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74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2005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2:59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96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40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2:59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2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05" name="Group 104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6" name="Freeform: Shape 105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5" y="466302"/>
            <a:ext cx="10943357" cy="442604"/>
          </a:xfrm>
        </p:spPr>
        <p:txBody>
          <a:bodyPr tIns="64008"/>
          <a:lstStyle>
            <a:lvl1pPr>
              <a:defRPr sz="2448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224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04" name="Group 103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5" name="Freeform: Shape 104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23542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3682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05" name="Group 104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6" name="Freeform: Shape 105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04" name="Group 103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5" name="Freeform: Shape 104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05" name="Group 104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6" name="Freeform: Shape 105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05" name="Group 104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6" name="Freeform: Shape 105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05" name="Group 104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6" name="Freeform: Shape 105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04" name="Group 103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5" name="Freeform: Shape 104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05" name="Group 104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6" name="Freeform: Shape 105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  <p:sldLayoutId id="2147484518" r:id="rId19"/>
    <p:sldLayoutId id="2147484519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azure.microsoft.com/en-us/pricing/calculato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calculato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azure.microsoft.com/en-us/pricing/calculato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azure.microsoft.com/en-us/pricing/tco/calculator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en-us/learning/certification-exam-policies.aspx" TargetMode="External"/><Relationship Id="rId3" Type="http://schemas.openxmlformats.org/officeDocument/2006/relationships/hyperlink" Target="https://www.microsoft.com/en-us/learning/azure-exams.aspx" TargetMode="External"/><Relationship Id="rId7" Type="http://schemas.openxmlformats.org/officeDocument/2006/relationships/hyperlink" Target="https://us.mindhub.com/az-900-microsoft-azure-fundamentals-microsoft-official-practice-test/p/MU-AZ-90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home.pearsonvue.com/microsoft" TargetMode="External"/><Relationship Id="rId5" Type="http://schemas.openxmlformats.org/officeDocument/2006/relationships/hyperlink" Target="https://docs.microsoft.com/en-us/learn/paths/azure-fundamentals/" TargetMode="External"/><Relationship Id="rId10" Type="http://schemas.openxmlformats.org/officeDocument/2006/relationships/hyperlink" Target="https://azure.microsoft.com/en-us/free/" TargetMode="External"/><Relationship Id="rId4" Type="http://schemas.openxmlformats.org/officeDocument/2006/relationships/hyperlink" Target="https://www.microsoft.com/en-us/learning/exam-az-900.aspx" TargetMode="External"/><Relationship Id="rId9" Type="http://schemas.openxmlformats.org/officeDocument/2006/relationships/hyperlink" Target="https://www.microsoft.com/en-us/learning/certification-exams.aspx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D54D-CECA-4686-A3BC-3D8BEA60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2" y="1211264"/>
            <a:ext cx="11593544" cy="1840575"/>
          </a:xfrm>
        </p:spPr>
        <p:txBody>
          <a:bodyPr/>
          <a:lstStyle/>
          <a:p>
            <a:r>
              <a:rPr lang="en-US" dirty="0">
                <a:cs typeface="Segoe UI"/>
              </a:rPr>
              <a:t>Azure Fundamentals Overview – 4 Costs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BEB1E-6123-4314-9BA4-18F77C2C0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164592" tIns="109728" rIns="164592" bIns="109728" rtlCol="0" anchor="t">
            <a:noAutofit/>
          </a:bodyPr>
          <a:lstStyle/>
          <a:p>
            <a:r>
              <a:rPr lang="en-US" dirty="0">
                <a:cs typeface="Segoe UI Semilight"/>
              </a:rPr>
              <a:t>Milliman </a:t>
            </a:r>
            <a:r>
              <a:rPr lang="en-US" dirty="0" err="1">
                <a:cs typeface="Segoe UI Semilight"/>
              </a:rPr>
              <a:t>TechForum</a:t>
            </a:r>
            <a:endParaRPr lang="en-US" dirty="0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E3C70-C6FB-4A1C-BBFB-6D1B81A927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>
                <a:latin typeface="Segoe UI"/>
                <a:cs typeface="Segoe UI"/>
              </a:rPr>
              <a:t>2021-03-22</a:t>
            </a:r>
          </a:p>
        </p:txBody>
      </p:sp>
    </p:spTree>
    <p:extLst>
      <p:ext uri="{BB962C8B-B14F-4D97-AF65-F5344CB8AC3E}">
        <p14:creationId xmlns:p14="http://schemas.microsoft.com/office/powerpoint/2010/main" val="37242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EB118-D513-4101-A89F-F414F909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b="1" dirty="0"/>
              <a:t>Predict costs and optimize spending for Azure</a:t>
            </a:r>
          </a:p>
        </p:txBody>
      </p:sp>
    </p:spTree>
    <p:extLst>
      <p:ext uri="{BB962C8B-B14F-4D97-AF65-F5344CB8AC3E}">
        <p14:creationId xmlns:p14="http://schemas.microsoft.com/office/powerpoint/2010/main" val="17071026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2" y="372393"/>
            <a:ext cx="10724938" cy="1082468"/>
          </a:xfrm>
        </p:spPr>
        <p:txBody>
          <a:bodyPr/>
          <a:lstStyle/>
          <a:p>
            <a:r>
              <a:rPr lang="en-IE"/>
              <a:t>Purchasing Azure products and services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41AD-60D1-4C98-BB47-C9F6A636C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475" y="1274926"/>
            <a:ext cx="10496198" cy="88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/>
              <a:t>Three main customer types on which the available purchasing options for Azure products and services are contingent are: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84FF1D-7CD3-46E8-BE6F-0E763A64C81D}"/>
              </a:ext>
            </a:extLst>
          </p:cNvPr>
          <p:cNvSpPr txBox="1">
            <a:spLocks/>
          </p:cNvSpPr>
          <p:nvPr/>
        </p:nvSpPr>
        <p:spPr>
          <a:xfrm>
            <a:off x="596711" y="2505903"/>
            <a:ext cx="11113523" cy="2778849"/>
          </a:xfrm>
          <a:prstGeom prst="rect">
            <a:avLst/>
          </a:prstGeom>
        </p:spPr>
        <p:txBody>
          <a:bodyPr vert="horz" lIns="93260" tIns="46630" rIns="93260" bIns="4663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12"/>
              </a:spcAft>
            </a:pPr>
            <a:r>
              <a:rPr lang="en-IE" sz="2448" b="1" dirty="0">
                <a:solidFill>
                  <a:srgbClr val="0078D7"/>
                </a:solidFill>
              </a:rPr>
              <a:t>Enterprise. </a:t>
            </a:r>
            <a:r>
              <a:rPr lang="en-IE" sz="2448" dirty="0"/>
              <a:t>Enterprise customers sign an Enterprise Agreement with Azure that commits them to spending a negotiated amount on Azure services, which they typically pay annually. </a:t>
            </a:r>
            <a:br>
              <a:rPr lang="en-IE" sz="2448" dirty="0"/>
            </a:br>
            <a:endParaRPr lang="en-IE" sz="2448" dirty="0"/>
          </a:p>
          <a:p>
            <a:pPr lvl="1">
              <a:spcAft>
                <a:spcPts val="612"/>
              </a:spcAft>
            </a:pPr>
            <a:r>
              <a:rPr lang="en-IE" sz="2448" b="1" dirty="0">
                <a:solidFill>
                  <a:srgbClr val="0078D7"/>
                </a:solidFill>
              </a:rPr>
              <a:t>Web direct. </a:t>
            </a:r>
            <a:r>
              <a:rPr lang="en-IE" sz="2448" dirty="0"/>
              <a:t>Web direct customers sign up for Azure through </a:t>
            </a:r>
            <a:r>
              <a:rPr lang="en-IE" sz="2448" dirty="0">
                <a:hlinkClick r:id="rId3"/>
              </a:rPr>
              <a:t>the Azure website</a:t>
            </a:r>
            <a:r>
              <a:rPr lang="en-IE" sz="2448" dirty="0"/>
              <a:t>. </a:t>
            </a:r>
            <a:br>
              <a:rPr lang="en-IE" sz="2448" dirty="0"/>
            </a:br>
            <a:endParaRPr lang="en-IE" sz="2448" dirty="0"/>
          </a:p>
          <a:p>
            <a:pPr lvl="1">
              <a:spcAft>
                <a:spcPts val="612"/>
              </a:spcAft>
            </a:pPr>
            <a:r>
              <a:rPr lang="en-IE" sz="2448" b="1" dirty="0">
                <a:solidFill>
                  <a:srgbClr val="0078D7"/>
                </a:solidFill>
              </a:rPr>
              <a:t>Cloud solution providers (CSPs) </a:t>
            </a:r>
            <a:r>
              <a:rPr lang="en-IE" sz="2448" dirty="0"/>
              <a:t>typically are Microsoft partner companies that a customer hires to build solutions on top of Azure. Payment and billing for Azure usage occurs through the customer's CSP.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505C12A-44D0-48DF-8458-813135ABEED8}"/>
              </a:ext>
            </a:extLst>
          </p:cNvPr>
          <p:cNvSpPr txBox="1">
            <a:spLocks/>
          </p:cNvSpPr>
          <p:nvPr/>
        </p:nvSpPr>
        <p:spPr>
          <a:xfrm>
            <a:off x="596711" y="5631841"/>
            <a:ext cx="11113523" cy="901570"/>
          </a:xfrm>
          <a:prstGeom prst="rect">
            <a:avLst/>
          </a:prstGeom>
        </p:spPr>
        <p:txBody>
          <a:bodyPr vert="horz" lIns="93260" tIns="46630" rIns="93260" bIns="4663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856" dirty="0"/>
              <a:t>Products and services in Azure are arranged by category, such as compute and networking, which have various resources that you can provision.</a:t>
            </a:r>
          </a:p>
        </p:txBody>
      </p:sp>
    </p:spTree>
    <p:extLst>
      <p:ext uri="{BB962C8B-B14F-4D97-AF65-F5344CB8AC3E}">
        <p14:creationId xmlns:p14="http://schemas.microsoft.com/office/powerpoint/2010/main" val="17234896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2FB4-F3C6-47B4-9458-63DFFCF0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Metering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7277B-FED8-4553-B16E-83E908D4F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454586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78D7"/>
                </a:solidFill>
                <a:latin typeface="+mn-lt"/>
              </a:rPr>
              <a:t>Usage meters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are implemented behind the scenes for each resource to track resource utilization for billing.</a:t>
            </a:r>
          </a:p>
          <a:p>
            <a:pPr marL="0" indent="0">
              <a:buNone/>
            </a:pP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 single VM for example may have the following usage meters associated w/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Compute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IP Address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Data Transfer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Data Transfer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Standard Managed Disk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907488-E1FC-4A2F-858E-5EFD9B0EBAC1}"/>
              </a:ext>
            </a:extLst>
          </p:cNvPr>
          <p:cNvSpPr/>
          <p:nvPr/>
        </p:nvSpPr>
        <p:spPr>
          <a:xfrm>
            <a:off x="4846637" y="3873559"/>
            <a:ext cx="621665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576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Standard Managed Disk Operations</a:t>
            </a:r>
          </a:p>
          <a:p>
            <a:pPr marL="285750" indent="-285750">
              <a:lnSpc>
                <a:spcPct val="90000"/>
              </a:lnSpc>
              <a:spcBef>
                <a:spcPts val="576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Standard IO-Disk</a:t>
            </a:r>
          </a:p>
          <a:p>
            <a:pPr marL="285750" indent="-285750">
              <a:lnSpc>
                <a:spcPct val="90000"/>
              </a:lnSpc>
              <a:spcBef>
                <a:spcPts val="576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Standard IO-Block Blob Read</a:t>
            </a:r>
          </a:p>
          <a:p>
            <a:pPr marL="285750" indent="-285750">
              <a:lnSpc>
                <a:spcPct val="90000"/>
              </a:lnSpc>
              <a:spcBef>
                <a:spcPts val="576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Standard IO-Block Blob Write</a:t>
            </a:r>
          </a:p>
          <a:p>
            <a:pPr marL="285750" indent="-285750">
              <a:lnSpc>
                <a:spcPct val="90000"/>
              </a:lnSpc>
              <a:spcBef>
                <a:spcPts val="576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Standard IO-Block Blob Delete</a:t>
            </a:r>
          </a:p>
        </p:txBody>
      </p:sp>
    </p:spTree>
    <p:extLst>
      <p:ext uri="{BB962C8B-B14F-4D97-AF65-F5344CB8AC3E}">
        <p14:creationId xmlns:p14="http://schemas.microsoft.com/office/powerpoint/2010/main" val="6351491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01" y="446354"/>
            <a:ext cx="10458247" cy="821340"/>
          </a:xfrm>
        </p:spPr>
        <p:txBody>
          <a:bodyPr/>
          <a:lstStyle/>
          <a:p>
            <a:r>
              <a:rPr lang="en-US"/>
              <a:t>Factors affecting costs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41AD-60D1-4C98-BB47-C9F6A636C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701" y="1487585"/>
            <a:ext cx="9676543" cy="45324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b="1" dirty="0"/>
              <a:t>Three factors affect costs:</a:t>
            </a:r>
            <a:br>
              <a:rPr lang="en-IE" dirty="0"/>
            </a:br>
            <a:endParaRPr lang="en-IE" dirty="0"/>
          </a:p>
          <a:p>
            <a:r>
              <a:rPr lang="en-IE" b="1" dirty="0">
                <a:solidFill>
                  <a:srgbClr val="0078D7"/>
                </a:solidFill>
              </a:rPr>
              <a:t>Resource Type: </a:t>
            </a:r>
            <a:r>
              <a:rPr lang="en-IE" dirty="0"/>
              <a:t>Costs are resource-specific, so the usage that a meter tracks and the number of meters associated with a resource depend on the resource type.</a:t>
            </a:r>
            <a:br>
              <a:rPr lang="en-IE" dirty="0"/>
            </a:br>
            <a:endParaRPr lang="en-IE" dirty="0"/>
          </a:p>
          <a:p>
            <a:r>
              <a:rPr lang="en-IE" b="1" dirty="0">
                <a:solidFill>
                  <a:srgbClr val="0078D7"/>
                </a:solidFill>
              </a:rPr>
              <a:t>Purchasing Option: </a:t>
            </a:r>
            <a:r>
              <a:rPr lang="en-IE" dirty="0"/>
              <a:t>Azure usage rates and billing periods can differ between Enterprise, Web Direct, and CSP customers.</a:t>
            </a:r>
            <a:br>
              <a:rPr lang="en-IE" dirty="0"/>
            </a:br>
            <a:endParaRPr lang="en-IE" dirty="0"/>
          </a:p>
          <a:p>
            <a:r>
              <a:rPr lang="en-IE" b="1" dirty="0">
                <a:solidFill>
                  <a:srgbClr val="0078D7"/>
                </a:solidFill>
              </a:rPr>
              <a:t>Location: </a:t>
            </a:r>
            <a:r>
              <a:rPr lang="en-IE" dirty="0"/>
              <a:t>The Azure infrastructure is globally distributed, and usage costs might vary between locations that offer particular Azure products, services, and resources.</a:t>
            </a:r>
          </a:p>
        </p:txBody>
      </p:sp>
      <p:pic>
        <p:nvPicPr>
          <p:cNvPr id="5" name="Picture 4" descr="Depicts a billing period, with a calendar, computer, and meter linked to illustrate correlation between the three">
            <a:extLst>
              <a:ext uri="{FF2B5EF4-FFF2-40B4-BE49-F238E27FC236}">
                <a16:creationId xmlns:a16="http://schemas.microsoft.com/office/drawing/2014/main" id="{AB6CF0A6-29F4-4557-A01E-DBE8D7201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437" y="5630862"/>
            <a:ext cx="1446549" cy="107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74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92" y="277968"/>
            <a:ext cx="10266201" cy="656916"/>
          </a:xfrm>
        </p:spPr>
        <p:txBody>
          <a:bodyPr>
            <a:normAutofit fontScale="90000"/>
          </a:bodyPr>
          <a:lstStyle/>
          <a:p>
            <a:r>
              <a:rPr lang="en-US" dirty="0"/>
              <a:t>Zones for Billing Purposes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2D5180-5E98-4780-A225-59A15326F967}"/>
              </a:ext>
            </a:extLst>
          </p:cNvPr>
          <p:cNvSpPr txBox="1">
            <a:spLocks/>
          </p:cNvSpPr>
          <p:nvPr/>
        </p:nvSpPr>
        <p:spPr>
          <a:xfrm>
            <a:off x="802592" y="1212847"/>
            <a:ext cx="10687963" cy="1772588"/>
          </a:xfrm>
          <a:prstGeom prst="rect">
            <a:avLst/>
          </a:prstGeom>
        </p:spPr>
        <p:txBody>
          <a:bodyPr vert="horz" lIns="93260" tIns="46630" rIns="93260" bIns="4663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856" b="1" i="1" dirty="0">
                <a:solidFill>
                  <a:srgbClr val="0078D7"/>
                </a:solidFill>
              </a:rPr>
              <a:t>Bandwidth</a:t>
            </a:r>
            <a:r>
              <a:rPr lang="en-IE" sz="2856" dirty="0"/>
              <a:t> refers to data moving in and out of Azure </a:t>
            </a:r>
            <a:r>
              <a:rPr lang="en-IE" sz="2856" dirty="0" err="1"/>
              <a:t>datacenters</a:t>
            </a:r>
            <a:r>
              <a:rPr lang="en-IE" sz="2856" dirty="0"/>
              <a:t>. Some inbound data transfers are free, such as data going into Azure </a:t>
            </a:r>
            <a:r>
              <a:rPr lang="en-IE" sz="2856" dirty="0" err="1"/>
              <a:t>datacenters</a:t>
            </a:r>
            <a:r>
              <a:rPr lang="en-IE" sz="2856" dirty="0"/>
              <a:t>. For outbound data transfers—such as data going out of Azure </a:t>
            </a:r>
            <a:r>
              <a:rPr lang="en-IE" sz="2856" dirty="0" err="1"/>
              <a:t>datacenters</a:t>
            </a:r>
            <a:r>
              <a:rPr lang="en-IE" sz="2856" dirty="0"/>
              <a:t>—pricing is based on Zones.</a:t>
            </a:r>
            <a:r>
              <a:rPr lang="en-IE" sz="2856" b="1" dirty="0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29FC363-ABA7-492E-BDA0-6E8D562AB423}"/>
              </a:ext>
            </a:extLst>
          </p:cNvPr>
          <p:cNvSpPr txBox="1">
            <a:spLocks/>
          </p:cNvSpPr>
          <p:nvPr/>
        </p:nvSpPr>
        <p:spPr>
          <a:xfrm>
            <a:off x="802592" y="3094340"/>
            <a:ext cx="7244445" cy="3527458"/>
          </a:xfrm>
          <a:prstGeom prst="rect">
            <a:avLst/>
          </a:prstGeom>
        </p:spPr>
        <p:txBody>
          <a:bodyPr vert="horz" lIns="93260" tIns="46630" rIns="93260" bIns="4663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856" dirty="0"/>
              <a:t>A </a:t>
            </a:r>
            <a:r>
              <a:rPr lang="en-IE" sz="2856" b="1" i="1" dirty="0">
                <a:solidFill>
                  <a:srgbClr val="0078D7"/>
                </a:solidFill>
              </a:rPr>
              <a:t>zone</a:t>
            </a:r>
            <a:r>
              <a:rPr lang="en-IE" sz="2856" b="1" dirty="0"/>
              <a:t> </a:t>
            </a:r>
            <a:r>
              <a:rPr lang="en-IE" sz="2856" dirty="0"/>
              <a:t>is a geographical grouping of Azure Regions for billing purposes. Zones are:</a:t>
            </a:r>
            <a:br>
              <a:rPr lang="en-IE" sz="2856" dirty="0"/>
            </a:br>
            <a:endParaRPr lang="en-IE" sz="2856" dirty="0"/>
          </a:p>
          <a:p>
            <a:pPr lvl="1"/>
            <a:r>
              <a:rPr lang="en-IE" sz="2448" b="1" dirty="0">
                <a:solidFill>
                  <a:srgbClr val="0078D7"/>
                </a:solidFill>
              </a:rPr>
              <a:t>Zone 1</a:t>
            </a:r>
            <a:r>
              <a:rPr lang="en-IE" sz="2448" dirty="0"/>
              <a:t>. Includes West US, East US, West Europe, and others.</a:t>
            </a:r>
            <a:br>
              <a:rPr lang="en-IE" sz="2448" dirty="0"/>
            </a:br>
            <a:endParaRPr lang="en-IE" sz="2448" dirty="0"/>
          </a:p>
          <a:p>
            <a:pPr lvl="1"/>
            <a:r>
              <a:rPr lang="en-IE" sz="2448" b="1" dirty="0">
                <a:solidFill>
                  <a:srgbClr val="0078D7"/>
                </a:solidFill>
              </a:rPr>
              <a:t>Zone 2 </a:t>
            </a:r>
            <a:r>
              <a:rPr lang="en-IE" sz="2448" dirty="0"/>
              <a:t>. Includes Australia Central, Japan West, Central India, and others.</a:t>
            </a:r>
            <a:br>
              <a:rPr lang="en-IE" sz="2448" dirty="0"/>
            </a:br>
            <a:endParaRPr lang="en-IE" sz="2448" dirty="0"/>
          </a:p>
          <a:p>
            <a:pPr lvl="1"/>
            <a:r>
              <a:rPr lang="en-IE" sz="2448" b="1" dirty="0">
                <a:solidFill>
                  <a:srgbClr val="0078D7"/>
                </a:solidFill>
              </a:rPr>
              <a:t>Zone 3</a:t>
            </a:r>
            <a:r>
              <a:rPr lang="en-IE" sz="2448" dirty="0"/>
              <a:t>. Includes Brazil South only.</a:t>
            </a:r>
            <a:br>
              <a:rPr lang="en-IE" sz="2448" dirty="0"/>
            </a:br>
            <a:endParaRPr lang="en-IE" sz="2448" dirty="0"/>
          </a:p>
          <a:p>
            <a:pPr lvl="1"/>
            <a:r>
              <a:rPr lang="en-IE" sz="2448" b="1" dirty="0">
                <a:solidFill>
                  <a:srgbClr val="0078D7"/>
                </a:solidFill>
              </a:rPr>
              <a:t>DE Zone 1</a:t>
            </a:r>
            <a:r>
              <a:rPr lang="en-IE" sz="2448" dirty="0"/>
              <a:t>. Includes </a:t>
            </a:r>
            <a:r>
              <a:rPr lang="en-US" sz="2448" dirty="0"/>
              <a:t>Germany Central and Germany Northeast.</a:t>
            </a:r>
            <a:endParaRPr lang="en-IE" sz="2448" dirty="0"/>
          </a:p>
        </p:txBody>
      </p:sp>
      <p:pic>
        <p:nvPicPr>
          <p:cNvPr id="10" name="Picture 9" descr="Image of internet traffic travelling between two datacenters around a globe">
            <a:extLst>
              <a:ext uri="{FF2B5EF4-FFF2-40B4-BE49-F238E27FC236}">
                <a16:creationId xmlns:a16="http://schemas.microsoft.com/office/drawing/2014/main" id="{6FC2C5A8-AA4E-4CB6-8922-1854DDA75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437" y="4219892"/>
            <a:ext cx="3313775" cy="153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72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46" y="220662"/>
            <a:ext cx="10331647" cy="731219"/>
          </a:xfrm>
        </p:spPr>
        <p:txBody>
          <a:bodyPr>
            <a:normAutofit fontScale="90000"/>
          </a:bodyPr>
          <a:lstStyle/>
          <a:p>
            <a:r>
              <a:rPr lang="en-US" dirty="0"/>
              <a:t>Pricing Calculator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D2A6F-1FDC-4A2D-8E85-E45B40BEF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37" y="1306914"/>
            <a:ext cx="9227696" cy="51671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C8D7E7-AED6-4878-B31E-9902ABF158EE}"/>
              </a:ext>
            </a:extLst>
          </p:cNvPr>
          <p:cNvSpPr/>
          <p:nvPr/>
        </p:nvSpPr>
        <p:spPr>
          <a:xfrm>
            <a:off x="6675437" y="401605"/>
            <a:ext cx="5423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https://azure.microsoft.com/en-us/pricing/calculator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2453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46" y="220662"/>
            <a:ext cx="10331647" cy="731219"/>
          </a:xfrm>
        </p:spPr>
        <p:txBody>
          <a:bodyPr>
            <a:normAutofit fontScale="90000"/>
          </a:bodyPr>
          <a:lstStyle/>
          <a:p>
            <a:r>
              <a:rPr lang="en-US" dirty="0"/>
              <a:t>Pricing Calculator Cont.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FA9F4C-C242-4BD2-B53A-D8BCAD43969B}"/>
              </a:ext>
            </a:extLst>
          </p:cNvPr>
          <p:cNvSpPr/>
          <p:nvPr/>
        </p:nvSpPr>
        <p:spPr>
          <a:xfrm>
            <a:off x="6675437" y="401605"/>
            <a:ext cx="5423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https://azure.microsoft.com/en-us/pricing/calculator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D064A-F909-408E-BA2D-8CE8264D7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37" y="1973262"/>
            <a:ext cx="5330905" cy="3948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1A8C2-8DA6-436B-AC3A-D9E192CCD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237" y="1800258"/>
            <a:ext cx="5544660" cy="47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604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46" y="220662"/>
            <a:ext cx="10331647" cy="731219"/>
          </a:xfrm>
        </p:spPr>
        <p:txBody>
          <a:bodyPr>
            <a:normAutofit fontScale="90000"/>
          </a:bodyPr>
          <a:lstStyle/>
          <a:p>
            <a:r>
              <a:rPr lang="en-US" dirty="0"/>
              <a:t>Pricing Calculator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3AAC8-B1A6-4FC2-9262-9B43B38B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37" y="1127161"/>
            <a:ext cx="8539871" cy="56205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05EEC0-ABC1-4AD2-9558-223113244E93}"/>
              </a:ext>
            </a:extLst>
          </p:cNvPr>
          <p:cNvSpPr/>
          <p:nvPr/>
        </p:nvSpPr>
        <p:spPr>
          <a:xfrm>
            <a:off x="6675437" y="401605"/>
            <a:ext cx="5423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https://azure.microsoft.com/en-us/pricing/calculator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82230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00" y="184180"/>
            <a:ext cx="10413455" cy="731219"/>
          </a:xfrm>
        </p:spPr>
        <p:txBody>
          <a:bodyPr/>
          <a:lstStyle/>
          <a:p>
            <a:r>
              <a:rPr lang="en-IE"/>
              <a:t>Total cost of ownership (TCO) calculator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2D5180-5E98-4780-A225-59A15326F967}"/>
              </a:ext>
            </a:extLst>
          </p:cNvPr>
          <p:cNvSpPr txBox="1">
            <a:spLocks/>
          </p:cNvSpPr>
          <p:nvPr/>
        </p:nvSpPr>
        <p:spPr>
          <a:xfrm>
            <a:off x="647176" y="1668462"/>
            <a:ext cx="10921259" cy="1764878"/>
          </a:xfrm>
          <a:prstGeom prst="rect">
            <a:avLst/>
          </a:prstGeom>
        </p:spPr>
        <p:txBody>
          <a:bodyPr vert="horz" lIns="93260" tIns="46630" rIns="93260" bIns="4663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856"/>
              <a:t>A tool that you use to estimate cost savings you can realize by migrating to Azure</a:t>
            </a:r>
          </a:p>
          <a:p>
            <a:r>
              <a:rPr lang="en-IE" sz="2856"/>
              <a:t>A report compares the costs of on-premises infrastructures with the costs of using Azure products and services to host infrastructure in the cloud</a:t>
            </a:r>
            <a:endParaRPr lang="en-IE" sz="2856" b="1"/>
          </a:p>
        </p:txBody>
      </p:sp>
      <p:pic>
        <p:nvPicPr>
          <p:cNvPr id="8" name="Picture 7" descr="Two TCO pie charts. One for total on-premises cost of $30,702,495 and one for Azure cost of $595,618">
            <a:extLst>
              <a:ext uri="{FF2B5EF4-FFF2-40B4-BE49-F238E27FC236}">
                <a16:creationId xmlns:a16="http://schemas.microsoft.com/office/drawing/2014/main" id="{551694CC-B9DD-452C-8C49-3650FC69A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37" y="4014092"/>
            <a:ext cx="6060937" cy="26239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17C71B-4E54-4B6B-B9FC-827BF139EF9F}"/>
              </a:ext>
            </a:extLst>
          </p:cNvPr>
          <p:cNvSpPr/>
          <p:nvPr/>
        </p:nvSpPr>
        <p:spPr>
          <a:xfrm>
            <a:off x="5726386" y="840498"/>
            <a:ext cx="590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https://azure.microsoft.com/en-us/pricing/tco/calculator/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51682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C9B9-2CAB-4281-BF46-25476A01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Advisor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78F08-DC48-4A49-B150-BC2B7AB7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37" y="1239030"/>
            <a:ext cx="9110471" cy="53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340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76D9-E67E-4DE6-A7E3-5AA96C36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19A453-7B75-4A92-B14A-617B94BAD7AA}"/>
              </a:ext>
            </a:extLst>
          </p:cNvPr>
          <p:cNvSpPr/>
          <p:nvPr/>
        </p:nvSpPr>
        <p:spPr>
          <a:xfrm>
            <a:off x="2038644" y="2227569"/>
            <a:ext cx="2599736" cy="1371600"/>
          </a:xfrm>
          <a:prstGeom prst="rect">
            <a:avLst/>
          </a:prstGeom>
          <a:solidFill>
            <a:srgbClr val="235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F2F91-9243-42B6-BF92-B6850E201A12}"/>
              </a:ext>
            </a:extLst>
          </p:cNvPr>
          <p:cNvSpPr/>
          <p:nvPr/>
        </p:nvSpPr>
        <p:spPr>
          <a:xfrm>
            <a:off x="2088291" y="2294625"/>
            <a:ext cx="2545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Presenter 1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1FB5D-9D1D-4C5C-AD85-A38CA25EBA69}"/>
              </a:ext>
            </a:extLst>
          </p:cNvPr>
          <p:cNvSpPr/>
          <p:nvPr/>
        </p:nvSpPr>
        <p:spPr>
          <a:xfrm>
            <a:off x="2038643" y="3738337"/>
            <a:ext cx="2599737" cy="1363654"/>
          </a:xfrm>
          <a:prstGeom prst="rect">
            <a:avLst/>
          </a:prstGeom>
          <a:solidFill>
            <a:srgbClr val="228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0A3CA8-891C-492A-A9DE-C7291D538C0D}"/>
              </a:ext>
            </a:extLst>
          </p:cNvPr>
          <p:cNvSpPr/>
          <p:nvPr/>
        </p:nvSpPr>
        <p:spPr>
          <a:xfrm>
            <a:off x="2088291" y="3791568"/>
            <a:ext cx="2346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Presenter 4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E7924-63B6-4AC7-AEB6-E902D435D908}"/>
              </a:ext>
            </a:extLst>
          </p:cNvPr>
          <p:cNvSpPr/>
          <p:nvPr/>
        </p:nvSpPr>
        <p:spPr>
          <a:xfrm>
            <a:off x="7560841" y="2227569"/>
            <a:ext cx="2596896" cy="1371600"/>
          </a:xfrm>
          <a:prstGeom prst="rect">
            <a:avLst/>
          </a:prstGeom>
          <a:solidFill>
            <a:srgbClr val="3F9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07F5A6-0DFD-4101-AE96-5B68D254B418}"/>
              </a:ext>
            </a:extLst>
          </p:cNvPr>
          <p:cNvGrpSpPr/>
          <p:nvPr/>
        </p:nvGrpSpPr>
        <p:grpSpPr>
          <a:xfrm>
            <a:off x="4719061" y="2125662"/>
            <a:ext cx="2761098" cy="3080637"/>
            <a:chOff x="3132869" y="1149927"/>
            <a:chExt cx="2761098" cy="13716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7E00BD-2A4F-41B4-9C4E-11B88A4EE54F}"/>
                </a:ext>
              </a:extLst>
            </p:cNvPr>
            <p:cNvCxnSpPr/>
            <p:nvPr/>
          </p:nvCxnSpPr>
          <p:spPr>
            <a:xfrm>
              <a:off x="3132869" y="1149927"/>
              <a:ext cx="0" cy="13716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13112E-85F1-43A9-B790-63C856E17DD9}"/>
                </a:ext>
              </a:extLst>
            </p:cNvPr>
            <p:cNvCxnSpPr/>
            <p:nvPr/>
          </p:nvCxnSpPr>
          <p:spPr>
            <a:xfrm>
              <a:off x="5893967" y="1149927"/>
              <a:ext cx="0" cy="13716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6A25C-1CCD-4B2A-9193-49EA8EC9BE9C}"/>
              </a:ext>
            </a:extLst>
          </p:cNvPr>
          <p:cNvSpPr/>
          <p:nvPr/>
        </p:nvSpPr>
        <p:spPr>
          <a:xfrm>
            <a:off x="7617041" y="2294625"/>
            <a:ext cx="1988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Presenter 3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87A1F-A1E7-4EC1-9637-9D5773D9FB8F}"/>
              </a:ext>
            </a:extLst>
          </p:cNvPr>
          <p:cNvSpPr/>
          <p:nvPr/>
        </p:nvSpPr>
        <p:spPr>
          <a:xfrm>
            <a:off x="4807382" y="2227569"/>
            <a:ext cx="2599733" cy="1363654"/>
          </a:xfrm>
          <a:prstGeom prst="rect">
            <a:avLst/>
          </a:prstGeom>
          <a:solidFill>
            <a:srgbClr val="F56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DAECE-C2CD-456F-A393-FE0D143B02BB}"/>
              </a:ext>
            </a:extLst>
          </p:cNvPr>
          <p:cNvSpPr/>
          <p:nvPr/>
        </p:nvSpPr>
        <p:spPr>
          <a:xfrm>
            <a:off x="7557048" y="3757005"/>
            <a:ext cx="2596896" cy="1363654"/>
          </a:xfrm>
          <a:prstGeom prst="rect">
            <a:avLst/>
          </a:prstGeom>
          <a:solidFill>
            <a:srgbClr val="163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89994-5A21-4DAF-B4AF-A25F134CB7D8}"/>
              </a:ext>
            </a:extLst>
          </p:cNvPr>
          <p:cNvCxnSpPr/>
          <p:nvPr/>
        </p:nvCxnSpPr>
        <p:spPr>
          <a:xfrm>
            <a:off x="1966129" y="3660594"/>
            <a:ext cx="8267834" cy="107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CEA26-1A9B-4FC3-94B9-2B7C6A165A1E}"/>
              </a:ext>
            </a:extLst>
          </p:cNvPr>
          <p:cNvSpPr/>
          <p:nvPr/>
        </p:nvSpPr>
        <p:spPr>
          <a:xfrm>
            <a:off x="1951037" y="2125662"/>
            <a:ext cx="8282926" cy="308063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AC0CE-6F85-4E18-9C19-8A171C1274BD}"/>
              </a:ext>
            </a:extLst>
          </p:cNvPr>
          <p:cNvGrpSpPr/>
          <p:nvPr/>
        </p:nvGrpSpPr>
        <p:grpSpPr>
          <a:xfrm>
            <a:off x="6730752" y="4439619"/>
            <a:ext cx="576263" cy="576263"/>
            <a:chOff x="1771651" y="2722563"/>
            <a:chExt cx="576263" cy="576263"/>
          </a:xfrm>
          <a:solidFill>
            <a:schemeClr val="bg1">
              <a:alpha val="65000"/>
            </a:schemeClr>
          </a:solidFill>
        </p:grpSpPr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DD820730-763F-45AB-B7F4-EC9AE7F689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651" y="2722563"/>
              <a:ext cx="369888" cy="538163"/>
            </a:xfrm>
            <a:custGeom>
              <a:avLst/>
              <a:gdLst>
                <a:gd name="T0" fmla="*/ 154 w 154"/>
                <a:gd name="T1" fmla="*/ 65 h 224"/>
                <a:gd name="T2" fmla="*/ 100 w 154"/>
                <a:gd name="T3" fmla="*/ 0 h 224"/>
                <a:gd name="T4" fmla="*/ 45 w 154"/>
                <a:gd name="T5" fmla="*/ 65 h 224"/>
                <a:gd name="T6" fmla="*/ 72 w 154"/>
                <a:gd name="T7" fmla="*/ 120 h 224"/>
                <a:gd name="T8" fmla="*/ 72 w 154"/>
                <a:gd name="T9" fmla="*/ 141 h 224"/>
                <a:gd name="T10" fmla="*/ 23 w 154"/>
                <a:gd name="T11" fmla="*/ 159 h 224"/>
                <a:gd name="T12" fmla="*/ 0 w 154"/>
                <a:gd name="T13" fmla="*/ 192 h 224"/>
                <a:gd name="T14" fmla="*/ 0 w 154"/>
                <a:gd name="T15" fmla="*/ 224 h 224"/>
                <a:gd name="T16" fmla="*/ 112 w 154"/>
                <a:gd name="T17" fmla="*/ 224 h 224"/>
                <a:gd name="T18" fmla="*/ 112 w 154"/>
                <a:gd name="T19" fmla="*/ 216 h 224"/>
                <a:gd name="T20" fmla="*/ 8 w 154"/>
                <a:gd name="T21" fmla="*/ 216 h 224"/>
                <a:gd name="T22" fmla="*/ 8 w 154"/>
                <a:gd name="T23" fmla="*/ 192 h 224"/>
                <a:gd name="T24" fmla="*/ 25 w 154"/>
                <a:gd name="T25" fmla="*/ 167 h 224"/>
                <a:gd name="T26" fmla="*/ 80 w 154"/>
                <a:gd name="T27" fmla="*/ 147 h 224"/>
                <a:gd name="T28" fmla="*/ 80 w 154"/>
                <a:gd name="T29" fmla="*/ 125 h 224"/>
                <a:gd name="T30" fmla="*/ 100 w 154"/>
                <a:gd name="T31" fmla="*/ 129 h 224"/>
                <a:gd name="T32" fmla="*/ 120 w 154"/>
                <a:gd name="T33" fmla="*/ 124 h 224"/>
                <a:gd name="T34" fmla="*/ 120 w 154"/>
                <a:gd name="T35" fmla="*/ 144 h 224"/>
                <a:gd name="T36" fmla="*/ 128 w 154"/>
                <a:gd name="T37" fmla="*/ 144 h 224"/>
                <a:gd name="T38" fmla="*/ 128 w 154"/>
                <a:gd name="T39" fmla="*/ 120 h 224"/>
                <a:gd name="T40" fmla="*/ 154 w 154"/>
                <a:gd name="T41" fmla="*/ 65 h 224"/>
                <a:gd name="T42" fmla="*/ 100 w 154"/>
                <a:gd name="T43" fmla="*/ 8 h 224"/>
                <a:gd name="T44" fmla="*/ 145 w 154"/>
                <a:gd name="T45" fmla="*/ 55 h 224"/>
                <a:gd name="T46" fmla="*/ 144 w 154"/>
                <a:gd name="T47" fmla="*/ 56 h 224"/>
                <a:gd name="T48" fmla="*/ 111 w 154"/>
                <a:gd name="T49" fmla="*/ 38 h 224"/>
                <a:gd name="T50" fmla="*/ 107 w 154"/>
                <a:gd name="T51" fmla="*/ 32 h 224"/>
                <a:gd name="T52" fmla="*/ 104 w 154"/>
                <a:gd name="T53" fmla="*/ 38 h 224"/>
                <a:gd name="T54" fmla="*/ 69 w 154"/>
                <a:gd name="T55" fmla="*/ 55 h 224"/>
                <a:gd name="T56" fmla="*/ 54 w 154"/>
                <a:gd name="T57" fmla="*/ 52 h 224"/>
                <a:gd name="T58" fmla="*/ 100 w 154"/>
                <a:gd name="T59" fmla="*/ 8 h 224"/>
                <a:gd name="T60" fmla="*/ 100 w 154"/>
                <a:gd name="T61" fmla="*/ 121 h 224"/>
                <a:gd name="T62" fmla="*/ 53 w 154"/>
                <a:gd name="T63" fmla="*/ 65 h 224"/>
                <a:gd name="T64" fmla="*/ 53 w 154"/>
                <a:gd name="T65" fmla="*/ 61 h 224"/>
                <a:gd name="T66" fmla="*/ 69 w 154"/>
                <a:gd name="T67" fmla="*/ 63 h 224"/>
                <a:gd name="T68" fmla="*/ 107 w 154"/>
                <a:gd name="T69" fmla="*/ 47 h 224"/>
                <a:gd name="T70" fmla="*/ 137 w 154"/>
                <a:gd name="T71" fmla="*/ 64 h 224"/>
                <a:gd name="T72" fmla="*/ 146 w 154"/>
                <a:gd name="T73" fmla="*/ 63 h 224"/>
                <a:gd name="T74" fmla="*/ 146 w 154"/>
                <a:gd name="T75" fmla="*/ 63 h 224"/>
                <a:gd name="T76" fmla="*/ 146 w 154"/>
                <a:gd name="T77" fmla="*/ 65 h 224"/>
                <a:gd name="T78" fmla="*/ 100 w 154"/>
                <a:gd name="T79" fmla="*/ 12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224">
                  <a:moveTo>
                    <a:pt x="154" y="65"/>
                  </a:moveTo>
                  <a:cubicBezTo>
                    <a:pt x="154" y="29"/>
                    <a:pt x="130" y="0"/>
                    <a:pt x="100" y="0"/>
                  </a:cubicBezTo>
                  <a:cubicBezTo>
                    <a:pt x="70" y="0"/>
                    <a:pt x="45" y="29"/>
                    <a:pt x="45" y="65"/>
                  </a:cubicBezTo>
                  <a:cubicBezTo>
                    <a:pt x="45" y="88"/>
                    <a:pt x="56" y="109"/>
                    <a:pt x="72" y="120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9" y="164"/>
                    <a:pt x="0" y="177"/>
                    <a:pt x="0" y="192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8" y="181"/>
                    <a:pt x="15" y="171"/>
                    <a:pt x="25" y="167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6" y="127"/>
                    <a:pt x="93" y="129"/>
                    <a:pt x="100" y="129"/>
                  </a:cubicBezTo>
                  <a:cubicBezTo>
                    <a:pt x="107" y="129"/>
                    <a:pt x="114" y="127"/>
                    <a:pt x="120" y="12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44" y="108"/>
                    <a:pt x="154" y="88"/>
                    <a:pt x="154" y="65"/>
                  </a:cubicBezTo>
                  <a:close/>
                  <a:moveTo>
                    <a:pt x="100" y="8"/>
                  </a:moveTo>
                  <a:cubicBezTo>
                    <a:pt x="123" y="8"/>
                    <a:pt x="142" y="29"/>
                    <a:pt x="145" y="55"/>
                  </a:cubicBezTo>
                  <a:cubicBezTo>
                    <a:pt x="145" y="55"/>
                    <a:pt x="145" y="55"/>
                    <a:pt x="144" y="56"/>
                  </a:cubicBezTo>
                  <a:cubicBezTo>
                    <a:pt x="129" y="58"/>
                    <a:pt x="120" y="54"/>
                    <a:pt x="111" y="38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99" y="47"/>
                    <a:pt x="83" y="55"/>
                    <a:pt x="69" y="55"/>
                  </a:cubicBezTo>
                  <a:cubicBezTo>
                    <a:pt x="64" y="55"/>
                    <a:pt x="59" y="54"/>
                    <a:pt x="54" y="52"/>
                  </a:cubicBezTo>
                  <a:cubicBezTo>
                    <a:pt x="59" y="27"/>
                    <a:pt x="78" y="8"/>
                    <a:pt x="100" y="8"/>
                  </a:cubicBezTo>
                  <a:close/>
                  <a:moveTo>
                    <a:pt x="100" y="121"/>
                  </a:moveTo>
                  <a:cubicBezTo>
                    <a:pt x="74" y="121"/>
                    <a:pt x="53" y="96"/>
                    <a:pt x="53" y="65"/>
                  </a:cubicBezTo>
                  <a:cubicBezTo>
                    <a:pt x="53" y="63"/>
                    <a:pt x="53" y="62"/>
                    <a:pt x="53" y="61"/>
                  </a:cubicBezTo>
                  <a:cubicBezTo>
                    <a:pt x="58" y="63"/>
                    <a:pt x="64" y="63"/>
                    <a:pt x="69" y="63"/>
                  </a:cubicBezTo>
                  <a:cubicBezTo>
                    <a:pt x="84" y="63"/>
                    <a:pt x="99" y="57"/>
                    <a:pt x="107" y="47"/>
                  </a:cubicBezTo>
                  <a:cubicBezTo>
                    <a:pt x="115" y="59"/>
                    <a:pt x="125" y="64"/>
                    <a:pt x="137" y="64"/>
                  </a:cubicBezTo>
                  <a:cubicBezTo>
                    <a:pt x="140" y="64"/>
                    <a:pt x="143" y="64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6" y="64"/>
                    <a:pt x="146" y="64"/>
                    <a:pt x="146" y="65"/>
                  </a:cubicBezTo>
                  <a:cubicBezTo>
                    <a:pt x="146" y="96"/>
                    <a:pt x="125" y="121"/>
                    <a:pt x="10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id="{6F9B66C7-667D-410B-B9D2-5C47A04A7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8676" y="3049588"/>
              <a:ext cx="249238" cy="24923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52 w 104"/>
                <a:gd name="T11" fmla="*/ 96 h 104"/>
                <a:gd name="T12" fmla="*/ 8 w 104"/>
                <a:gd name="T13" fmla="*/ 52 h 104"/>
                <a:gd name="T14" fmla="*/ 52 w 104"/>
                <a:gd name="T15" fmla="*/ 8 h 104"/>
                <a:gd name="T16" fmla="*/ 96 w 104"/>
                <a:gd name="T17" fmla="*/ 52 h 104"/>
                <a:gd name="T18" fmla="*/ 52 w 104"/>
                <a:gd name="T19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52" y="96"/>
                  </a:moveTo>
                  <a:cubicBezTo>
                    <a:pt x="28" y="96"/>
                    <a:pt x="8" y="76"/>
                    <a:pt x="8" y="52"/>
                  </a:cubicBezTo>
                  <a:cubicBezTo>
                    <a:pt x="8" y="28"/>
                    <a:pt x="28" y="8"/>
                    <a:pt x="52" y="8"/>
                  </a:cubicBezTo>
                  <a:cubicBezTo>
                    <a:pt x="76" y="8"/>
                    <a:pt x="96" y="28"/>
                    <a:pt x="96" y="52"/>
                  </a:cubicBezTo>
                  <a:cubicBezTo>
                    <a:pt x="96" y="76"/>
                    <a:pt x="76" y="96"/>
                    <a:pt x="5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E6CDAA46-D81C-40C5-9ECC-39900EA39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1" y="3105151"/>
              <a:ext cx="139700" cy="138113"/>
            </a:xfrm>
            <a:custGeom>
              <a:avLst/>
              <a:gdLst>
                <a:gd name="T0" fmla="*/ 54 w 58"/>
                <a:gd name="T1" fmla="*/ 25 h 58"/>
                <a:gd name="T2" fmla="*/ 33 w 58"/>
                <a:gd name="T3" fmla="*/ 25 h 58"/>
                <a:gd name="T4" fmla="*/ 33 w 58"/>
                <a:gd name="T5" fmla="*/ 4 h 58"/>
                <a:gd name="T6" fmla="*/ 29 w 58"/>
                <a:gd name="T7" fmla="*/ 0 h 58"/>
                <a:gd name="T8" fmla="*/ 25 w 58"/>
                <a:gd name="T9" fmla="*/ 4 h 58"/>
                <a:gd name="T10" fmla="*/ 25 w 58"/>
                <a:gd name="T11" fmla="*/ 25 h 58"/>
                <a:gd name="T12" fmla="*/ 4 w 58"/>
                <a:gd name="T13" fmla="*/ 25 h 58"/>
                <a:gd name="T14" fmla="*/ 0 w 58"/>
                <a:gd name="T15" fmla="*/ 29 h 58"/>
                <a:gd name="T16" fmla="*/ 4 w 58"/>
                <a:gd name="T17" fmla="*/ 33 h 58"/>
                <a:gd name="T18" fmla="*/ 25 w 58"/>
                <a:gd name="T19" fmla="*/ 33 h 58"/>
                <a:gd name="T20" fmla="*/ 25 w 58"/>
                <a:gd name="T21" fmla="*/ 54 h 58"/>
                <a:gd name="T22" fmla="*/ 29 w 58"/>
                <a:gd name="T23" fmla="*/ 58 h 58"/>
                <a:gd name="T24" fmla="*/ 33 w 58"/>
                <a:gd name="T25" fmla="*/ 54 h 58"/>
                <a:gd name="T26" fmla="*/ 33 w 58"/>
                <a:gd name="T27" fmla="*/ 33 h 58"/>
                <a:gd name="T28" fmla="*/ 54 w 58"/>
                <a:gd name="T29" fmla="*/ 33 h 58"/>
                <a:gd name="T30" fmla="*/ 58 w 58"/>
                <a:gd name="T31" fmla="*/ 29 h 58"/>
                <a:gd name="T32" fmla="*/ 54 w 58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54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27" y="0"/>
                    <a:pt x="25" y="2"/>
                    <a:pt x="25" y="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7"/>
                    <a:pt x="0" y="29"/>
                  </a:cubicBezTo>
                  <a:cubicBezTo>
                    <a:pt x="0" y="31"/>
                    <a:pt x="2" y="33"/>
                    <a:pt x="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7" y="58"/>
                    <a:pt x="29" y="58"/>
                  </a:cubicBezTo>
                  <a:cubicBezTo>
                    <a:pt x="31" y="58"/>
                    <a:pt x="33" y="56"/>
                    <a:pt x="33" y="5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8" y="31"/>
                    <a:pt x="58" y="29"/>
                  </a:cubicBezTo>
                  <a:cubicBezTo>
                    <a:pt x="58" y="27"/>
                    <a:pt x="56" y="25"/>
                    <a:pt x="5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8FAFA9-535D-4904-BC3D-59E4C1EAC6CE}"/>
              </a:ext>
            </a:extLst>
          </p:cNvPr>
          <p:cNvGrpSpPr/>
          <p:nvPr/>
        </p:nvGrpSpPr>
        <p:grpSpPr>
          <a:xfrm>
            <a:off x="9495138" y="4439619"/>
            <a:ext cx="576263" cy="576263"/>
            <a:chOff x="1771651" y="2722563"/>
            <a:chExt cx="576263" cy="576263"/>
          </a:xfrm>
          <a:solidFill>
            <a:schemeClr val="bg1">
              <a:alpha val="65000"/>
            </a:schemeClr>
          </a:solidFill>
        </p:grpSpPr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2B1296EB-3C30-4774-9994-1C260321B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651" y="2722563"/>
              <a:ext cx="369888" cy="538163"/>
            </a:xfrm>
            <a:custGeom>
              <a:avLst/>
              <a:gdLst>
                <a:gd name="T0" fmla="*/ 154 w 154"/>
                <a:gd name="T1" fmla="*/ 65 h 224"/>
                <a:gd name="T2" fmla="*/ 100 w 154"/>
                <a:gd name="T3" fmla="*/ 0 h 224"/>
                <a:gd name="T4" fmla="*/ 45 w 154"/>
                <a:gd name="T5" fmla="*/ 65 h 224"/>
                <a:gd name="T6" fmla="*/ 72 w 154"/>
                <a:gd name="T7" fmla="*/ 120 h 224"/>
                <a:gd name="T8" fmla="*/ 72 w 154"/>
                <a:gd name="T9" fmla="*/ 141 h 224"/>
                <a:gd name="T10" fmla="*/ 23 w 154"/>
                <a:gd name="T11" fmla="*/ 159 h 224"/>
                <a:gd name="T12" fmla="*/ 0 w 154"/>
                <a:gd name="T13" fmla="*/ 192 h 224"/>
                <a:gd name="T14" fmla="*/ 0 w 154"/>
                <a:gd name="T15" fmla="*/ 224 h 224"/>
                <a:gd name="T16" fmla="*/ 112 w 154"/>
                <a:gd name="T17" fmla="*/ 224 h 224"/>
                <a:gd name="T18" fmla="*/ 112 w 154"/>
                <a:gd name="T19" fmla="*/ 216 h 224"/>
                <a:gd name="T20" fmla="*/ 8 w 154"/>
                <a:gd name="T21" fmla="*/ 216 h 224"/>
                <a:gd name="T22" fmla="*/ 8 w 154"/>
                <a:gd name="T23" fmla="*/ 192 h 224"/>
                <a:gd name="T24" fmla="*/ 25 w 154"/>
                <a:gd name="T25" fmla="*/ 167 h 224"/>
                <a:gd name="T26" fmla="*/ 80 w 154"/>
                <a:gd name="T27" fmla="*/ 147 h 224"/>
                <a:gd name="T28" fmla="*/ 80 w 154"/>
                <a:gd name="T29" fmla="*/ 125 h 224"/>
                <a:gd name="T30" fmla="*/ 100 w 154"/>
                <a:gd name="T31" fmla="*/ 129 h 224"/>
                <a:gd name="T32" fmla="*/ 120 w 154"/>
                <a:gd name="T33" fmla="*/ 124 h 224"/>
                <a:gd name="T34" fmla="*/ 120 w 154"/>
                <a:gd name="T35" fmla="*/ 144 h 224"/>
                <a:gd name="T36" fmla="*/ 128 w 154"/>
                <a:gd name="T37" fmla="*/ 144 h 224"/>
                <a:gd name="T38" fmla="*/ 128 w 154"/>
                <a:gd name="T39" fmla="*/ 120 h 224"/>
                <a:gd name="T40" fmla="*/ 154 w 154"/>
                <a:gd name="T41" fmla="*/ 65 h 224"/>
                <a:gd name="T42" fmla="*/ 100 w 154"/>
                <a:gd name="T43" fmla="*/ 8 h 224"/>
                <a:gd name="T44" fmla="*/ 145 w 154"/>
                <a:gd name="T45" fmla="*/ 55 h 224"/>
                <a:gd name="T46" fmla="*/ 144 w 154"/>
                <a:gd name="T47" fmla="*/ 56 h 224"/>
                <a:gd name="T48" fmla="*/ 111 w 154"/>
                <a:gd name="T49" fmla="*/ 38 h 224"/>
                <a:gd name="T50" fmla="*/ 107 w 154"/>
                <a:gd name="T51" fmla="*/ 32 h 224"/>
                <a:gd name="T52" fmla="*/ 104 w 154"/>
                <a:gd name="T53" fmla="*/ 38 h 224"/>
                <a:gd name="T54" fmla="*/ 69 w 154"/>
                <a:gd name="T55" fmla="*/ 55 h 224"/>
                <a:gd name="T56" fmla="*/ 54 w 154"/>
                <a:gd name="T57" fmla="*/ 52 h 224"/>
                <a:gd name="T58" fmla="*/ 100 w 154"/>
                <a:gd name="T59" fmla="*/ 8 h 224"/>
                <a:gd name="T60" fmla="*/ 100 w 154"/>
                <a:gd name="T61" fmla="*/ 121 h 224"/>
                <a:gd name="T62" fmla="*/ 53 w 154"/>
                <a:gd name="T63" fmla="*/ 65 h 224"/>
                <a:gd name="T64" fmla="*/ 53 w 154"/>
                <a:gd name="T65" fmla="*/ 61 h 224"/>
                <a:gd name="T66" fmla="*/ 69 w 154"/>
                <a:gd name="T67" fmla="*/ 63 h 224"/>
                <a:gd name="T68" fmla="*/ 107 w 154"/>
                <a:gd name="T69" fmla="*/ 47 h 224"/>
                <a:gd name="T70" fmla="*/ 137 w 154"/>
                <a:gd name="T71" fmla="*/ 64 h 224"/>
                <a:gd name="T72" fmla="*/ 146 w 154"/>
                <a:gd name="T73" fmla="*/ 63 h 224"/>
                <a:gd name="T74" fmla="*/ 146 w 154"/>
                <a:gd name="T75" fmla="*/ 63 h 224"/>
                <a:gd name="T76" fmla="*/ 146 w 154"/>
                <a:gd name="T77" fmla="*/ 65 h 224"/>
                <a:gd name="T78" fmla="*/ 100 w 154"/>
                <a:gd name="T79" fmla="*/ 12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224">
                  <a:moveTo>
                    <a:pt x="154" y="65"/>
                  </a:moveTo>
                  <a:cubicBezTo>
                    <a:pt x="154" y="29"/>
                    <a:pt x="130" y="0"/>
                    <a:pt x="100" y="0"/>
                  </a:cubicBezTo>
                  <a:cubicBezTo>
                    <a:pt x="70" y="0"/>
                    <a:pt x="45" y="29"/>
                    <a:pt x="45" y="65"/>
                  </a:cubicBezTo>
                  <a:cubicBezTo>
                    <a:pt x="45" y="88"/>
                    <a:pt x="56" y="109"/>
                    <a:pt x="72" y="120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9" y="164"/>
                    <a:pt x="0" y="177"/>
                    <a:pt x="0" y="192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8" y="181"/>
                    <a:pt x="15" y="171"/>
                    <a:pt x="25" y="167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6" y="127"/>
                    <a:pt x="93" y="129"/>
                    <a:pt x="100" y="129"/>
                  </a:cubicBezTo>
                  <a:cubicBezTo>
                    <a:pt x="107" y="129"/>
                    <a:pt x="114" y="127"/>
                    <a:pt x="120" y="12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44" y="108"/>
                    <a:pt x="154" y="88"/>
                    <a:pt x="154" y="65"/>
                  </a:cubicBezTo>
                  <a:close/>
                  <a:moveTo>
                    <a:pt x="100" y="8"/>
                  </a:moveTo>
                  <a:cubicBezTo>
                    <a:pt x="123" y="8"/>
                    <a:pt x="142" y="29"/>
                    <a:pt x="145" y="55"/>
                  </a:cubicBezTo>
                  <a:cubicBezTo>
                    <a:pt x="145" y="55"/>
                    <a:pt x="145" y="55"/>
                    <a:pt x="144" y="56"/>
                  </a:cubicBezTo>
                  <a:cubicBezTo>
                    <a:pt x="129" y="58"/>
                    <a:pt x="120" y="54"/>
                    <a:pt x="111" y="38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99" y="47"/>
                    <a:pt x="83" y="55"/>
                    <a:pt x="69" y="55"/>
                  </a:cubicBezTo>
                  <a:cubicBezTo>
                    <a:pt x="64" y="55"/>
                    <a:pt x="59" y="54"/>
                    <a:pt x="54" y="52"/>
                  </a:cubicBezTo>
                  <a:cubicBezTo>
                    <a:pt x="59" y="27"/>
                    <a:pt x="78" y="8"/>
                    <a:pt x="100" y="8"/>
                  </a:cubicBezTo>
                  <a:close/>
                  <a:moveTo>
                    <a:pt x="100" y="121"/>
                  </a:moveTo>
                  <a:cubicBezTo>
                    <a:pt x="74" y="121"/>
                    <a:pt x="53" y="96"/>
                    <a:pt x="53" y="65"/>
                  </a:cubicBezTo>
                  <a:cubicBezTo>
                    <a:pt x="53" y="63"/>
                    <a:pt x="53" y="62"/>
                    <a:pt x="53" y="61"/>
                  </a:cubicBezTo>
                  <a:cubicBezTo>
                    <a:pt x="58" y="63"/>
                    <a:pt x="64" y="63"/>
                    <a:pt x="69" y="63"/>
                  </a:cubicBezTo>
                  <a:cubicBezTo>
                    <a:pt x="84" y="63"/>
                    <a:pt x="99" y="57"/>
                    <a:pt x="107" y="47"/>
                  </a:cubicBezTo>
                  <a:cubicBezTo>
                    <a:pt x="115" y="59"/>
                    <a:pt x="125" y="64"/>
                    <a:pt x="137" y="64"/>
                  </a:cubicBezTo>
                  <a:cubicBezTo>
                    <a:pt x="140" y="64"/>
                    <a:pt x="143" y="64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6" y="64"/>
                    <a:pt x="146" y="64"/>
                    <a:pt x="146" y="65"/>
                  </a:cubicBezTo>
                  <a:cubicBezTo>
                    <a:pt x="146" y="96"/>
                    <a:pt x="125" y="121"/>
                    <a:pt x="10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B2E56CA8-893F-4C8F-9EE9-77A6C8385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8676" y="3049588"/>
              <a:ext cx="249238" cy="24923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52 w 104"/>
                <a:gd name="T11" fmla="*/ 96 h 104"/>
                <a:gd name="T12" fmla="*/ 8 w 104"/>
                <a:gd name="T13" fmla="*/ 52 h 104"/>
                <a:gd name="T14" fmla="*/ 52 w 104"/>
                <a:gd name="T15" fmla="*/ 8 h 104"/>
                <a:gd name="T16" fmla="*/ 96 w 104"/>
                <a:gd name="T17" fmla="*/ 52 h 104"/>
                <a:gd name="T18" fmla="*/ 52 w 104"/>
                <a:gd name="T19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52" y="96"/>
                  </a:moveTo>
                  <a:cubicBezTo>
                    <a:pt x="28" y="96"/>
                    <a:pt x="8" y="76"/>
                    <a:pt x="8" y="52"/>
                  </a:cubicBezTo>
                  <a:cubicBezTo>
                    <a:pt x="8" y="28"/>
                    <a:pt x="28" y="8"/>
                    <a:pt x="52" y="8"/>
                  </a:cubicBezTo>
                  <a:cubicBezTo>
                    <a:pt x="76" y="8"/>
                    <a:pt x="96" y="28"/>
                    <a:pt x="96" y="52"/>
                  </a:cubicBezTo>
                  <a:cubicBezTo>
                    <a:pt x="96" y="76"/>
                    <a:pt x="76" y="96"/>
                    <a:pt x="5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F795FEA0-E757-4A29-9FA1-F1736CDE6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1" y="3105151"/>
              <a:ext cx="139700" cy="138113"/>
            </a:xfrm>
            <a:custGeom>
              <a:avLst/>
              <a:gdLst>
                <a:gd name="T0" fmla="*/ 54 w 58"/>
                <a:gd name="T1" fmla="*/ 25 h 58"/>
                <a:gd name="T2" fmla="*/ 33 w 58"/>
                <a:gd name="T3" fmla="*/ 25 h 58"/>
                <a:gd name="T4" fmla="*/ 33 w 58"/>
                <a:gd name="T5" fmla="*/ 4 h 58"/>
                <a:gd name="T6" fmla="*/ 29 w 58"/>
                <a:gd name="T7" fmla="*/ 0 h 58"/>
                <a:gd name="T8" fmla="*/ 25 w 58"/>
                <a:gd name="T9" fmla="*/ 4 h 58"/>
                <a:gd name="T10" fmla="*/ 25 w 58"/>
                <a:gd name="T11" fmla="*/ 25 h 58"/>
                <a:gd name="T12" fmla="*/ 4 w 58"/>
                <a:gd name="T13" fmla="*/ 25 h 58"/>
                <a:gd name="T14" fmla="*/ 0 w 58"/>
                <a:gd name="T15" fmla="*/ 29 h 58"/>
                <a:gd name="T16" fmla="*/ 4 w 58"/>
                <a:gd name="T17" fmla="*/ 33 h 58"/>
                <a:gd name="T18" fmla="*/ 25 w 58"/>
                <a:gd name="T19" fmla="*/ 33 h 58"/>
                <a:gd name="T20" fmla="*/ 25 w 58"/>
                <a:gd name="T21" fmla="*/ 54 h 58"/>
                <a:gd name="T22" fmla="*/ 29 w 58"/>
                <a:gd name="T23" fmla="*/ 58 h 58"/>
                <a:gd name="T24" fmla="*/ 33 w 58"/>
                <a:gd name="T25" fmla="*/ 54 h 58"/>
                <a:gd name="T26" fmla="*/ 33 w 58"/>
                <a:gd name="T27" fmla="*/ 33 h 58"/>
                <a:gd name="T28" fmla="*/ 54 w 58"/>
                <a:gd name="T29" fmla="*/ 33 h 58"/>
                <a:gd name="T30" fmla="*/ 58 w 58"/>
                <a:gd name="T31" fmla="*/ 29 h 58"/>
                <a:gd name="T32" fmla="*/ 54 w 58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54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27" y="0"/>
                    <a:pt x="25" y="2"/>
                    <a:pt x="25" y="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7"/>
                    <a:pt x="0" y="29"/>
                  </a:cubicBezTo>
                  <a:cubicBezTo>
                    <a:pt x="0" y="31"/>
                    <a:pt x="2" y="33"/>
                    <a:pt x="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7" y="58"/>
                    <a:pt x="29" y="58"/>
                  </a:cubicBezTo>
                  <a:cubicBezTo>
                    <a:pt x="31" y="58"/>
                    <a:pt x="33" y="56"/>
                    <a:pt x="33" y="5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8" y="31"/>
                    <a:pt x="58" y="29"/>
                  </a:cubicBezTo>
                  <a:cubicBezTo>
                    <a:pt x="58" y="27"/>
                    <a:pt x="56" y="25"/>
                    <a:pt x="5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5B3614-D503-4166-9A0D-814E64D4B640}"/>
              </a:ext>
            </a:extLst>
          </p:cNvPr>
          <p:cNvSpPr/>
          <p:nvPr/>
        </p:nvSpPr>
        <p:spPr>
          <a:xfrm>
            <a:off x="7621499" y="3874534"/>
            <a:ext cx="1984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Presenter 6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3986A7-77B3-4CEA-A609-98EA73F7E0E9}"/>
              </a:ext>
            </a:extLst>
          </p:cNvPr>
          <p:cNvSpPr/>
          <p:nvPr/>
        </p:nvSpPr>
        <p:spPr>
          <a:xfrm>
            <a:off x="4818976" y="2294625"/>
            <a:ext cx="1661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Presenter 2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0FD94D-1F11-45FA-9A47-F5BFE2104142}"/>
              </a:ext>
            </a:extLst>
          </p:cNvPr>
          <p:cNvGrpSpPr/>
          <p:nvPr/>
        </p:nvGrpSpPr>
        <p:grpSpPr>
          <a:xfrm>
            <a:off x="9495138" y="2925052"/>
            <a:ext cx="576263" cy="576263"/>
            <a:chOff x="1771651" y="2722563"/>
            <a:chExt cx="576263" cy="576263"/>
          </a:xfrm>
          <a:solidFill>
            <a:schemeClr val="bg1">
              <a:alpha val="65000"/>
            </a:schemeClr>
          </a:solidFill>
        </p:grpSpPr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AAEDBDF7-EC71-404D-B1C3-41F30624FC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651" y="2722563"/>
              <a:ext cx="369888" cy="538163"/>
            </a:xfrm>
            <a:custGeom>
              <a:avLst/>
              <a:gdLst>
                <a:gd name="T0" fmla="*/ 154 w 154"/>
                <a:gd name="T1" fmla="*/ 65 h 224"/>
                <a:gd name="T2" fmla="*/ 100 w 154"/>
                <a:gd name="T3" fmla="*/ 0 h 224"/>
                <a:gd name="T4" fmla="*/ 45 w 154"/>
                <a:gd name="T5" fmla="*/ 65 h 224"/>
                <a:gd name="T6" fmla="*/ 72 w 154"/>
                <a:gd name="T7" fmla="*/ 120 h 224"/>
                <a:gd name="T8" fmla="*/ 72 w 154"/>
                <a:gd name="T9" fmla="*/ 141 h 224"/>
                <a:gd name="T10" fmla="*/ 23 w 154"/>
                <a:gd name="T11" fmla="*/ 159 h 224"/>
                <a:gd name="T12" fmla="*/ 0 w 154"/>
                <a:gd name="T13" fmla="*/ 192 h 224"/>
                <a:gd name="T14" fmla="*/ 0 w 154"/>
                <a:gd name="T15" fmla="*/ 224 h 224"/>
                <a:gd name="T16" fmla="*/ 112 w 154"/>
                <a:gd name="T17" fmla="*/ 224 h 224"/>
                <a:gd name="T18" fmla="*/ 112 w 154"/>
                <a:gd name="T19" fmla="*/ 216 h 224"/>
                <a:gd name="T20" fmla="*/ 8 w 154"/>
                <a:gd name="T21" fmla="*/ 216 h 224"/>
                <a:gd name="T22" fmla="*/ 8 w 154"/>
                <a:gd name="T23" fmla="*/ 192 h 224"/>
                <a:gd name="T24" fmla="*/ 25 w 154"/>
                <a:gd name="T25" fmla="*/ 167 h 224"/>
                <a:gd name="T26" fmla="*/ 80 w 154"/>
                <a:gd name="T27" fmla="*/ 147 h 224"/>
                <a:gd name="T28" fmla="*/ 80 w 154"/>
                <a:gd name="T29" fmla="*/ 125 h 224"/>
                <a:gd name="T30" fmla="*/ 100 w 154"/>
                <a:gd name="T31" fmla="*/ 129 h 224"/>
                <a:gd name="T32" fmla="*/ 120 w 154"/>
                <a:gd name="T33" fmla="*/ 124 h 224"/>
                <a:gd name="T34" fmla="*/ 120 w 154"/>
                <a:gd name="T35" fmla="*/ 144 h 224"/>
                <a:gd name="T36" fmla="*/ 128 w 154"/>
                <a:gd name="T37" fmla="*/ 144 h 224"/>
                <a:gd name="T38" fmla="*/ 128 w 154"/>
                <a:gd name="T39" fmla="*/ 120 h 224"/>
                <a:gd name="T40" fmla="*/ 154 w 154"/>
                <a:gd name="T41" fmla="*/ 65 h 224"/>
                <a:gd name="T42" fmla="*/ 100 w 154"/>
                <a:gd name="T43" fmla="*/ 8 h 224"/>
                <a:gd name="T44" fmla="*/ 145 w 154"/>
                <a:gd name="T45" fmla="*/ 55 h 224"/>
                <a:gd name="T46" fmla="*/ 144 w 154"/>
                <a:gd name="T47" fmla="*/ 56 h 224"/>
                <a:gd name="T48" fmla="*/ 111 w 154"/>
                <a:gd name="T49" fmla="*/ 38 h 224"/>
                <a:gd name="T50" fmla="*/ 107 w 154"/>
                <a:gd name="T51" fmla="*/ 32 h 224"/>
                <a:gd name="T52" fmla="*/ 104 w 154"/>
                <a:gd name="T53" fmla="*/ 38 h 224"/>
                <a:gd name="T54" fmla="*/ 69 w 154"/>
                <a:gd name="T55" fmla="*/ 55 h 224"/>
                <a:gd name="T56" fmla="*/ 54 w 154"/>
                <a:gd name="T57" fmla="*/ 52 h 224"/>
                <a:gd name="T58" fmla="*/ 100 w 154"/>
                <a:gd name="T59" fmla="*/ 8 h 224"/>
                <a:gd name="T60" fmla="*/ 100 w 154"/>
                <a:gd name="T61" fmla="*/ 121 h 224"/>
                <a:gd name="T62" fmla="*/ 53 w 154"/>
                <a:gd name="T63" fmla="*/ 65 h 224"/>
                <a:gd name="T64" fmla="*/ 53 w 154"/>
                <a:gd name="T65" fmla="*/ 61 h 224"/>
                <a:gd name="T66" fmla="*/ 69 w 154"/>
                <a:gd name="T67" fmla="*/ 63 h 224"/>
                <a:gd name="T68" fmla="*/ 107 w 154"/>
                <a:gd name="T69" fmla="*/ 47 h 224"/>
                <a:gd name="T70" fmla="*/ 137 w 154"/>
                <a:gd name="T71" fmla="*/ 64 h 224"/>
                <a:gd name="T72" fmla="*/ 146 w 154"/>
                <a:gd name="T73" fmla="*/ 63 h 224"/>
                <a:gd name="T74" fmla="*/ 146 w 154"/>
                <a:gd name="T75" fmla="*/ 63 h 224"/>
                <a:gd name="T76" fmla="*/ 146 w 154"/>
                <a:gd name="T77" fmla="*/ 65 h 224"/>
                <a:gd name="T78" fmla="*/ 100 w 154"/>
                <a:gd name="T79" fmla="*/ 12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224">
                  <a:moveTo>
                    <a:pt x="154" y="65"/>
                  </a:moveTo>
                  <a:cubicBezTo>
                    <a:pt x="154" y="29"/>
                    <a:pt x="130" y="0"/>
                    <a:pt x="100" y="0"/>
                  </a:cubicBezTo>
                  <a:cubicBezTo>
                    <a:pt x="70" y="0"/>
                    <a:pt x="45" y="29"/>
                    <a:pt x="45" y="65"/>
                  </a:cubicBezTo>
                  <a:cubicBezTo>
                    <a:pt x="45" y="88"/>
                    <a:pt x="56" y="109"/>
                    <a:pt x="72" y="120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9" y="164"/>
                    <a:pt x="0" y="177"/>
                    <a:pt x="0" y="192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8" y="181"/>
                    <a:pt x="15" y="171"/>
                    <a:pt x="25" y="167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6" y="127"/>
                    <a:pt x="93" y="129"/>
                    <a:pt x="100" y="129"/>
                  </a:cubicBezTo>
                  <a:cubicBezTo>
                    <a:pt x="107" y="129"/>
                    <a:pt x="114" y="127"/>
                    <a:pt x="120" y="12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44" y="108"/>
                    <a:pt x="154" y="88"/>
                    <a:pt x="154" y="65"/>
                  </a:cubicBezTo>
                  <a:close/>
                  <a:moveTo>
                    <a:pt x="100" y="8"/>
                  </a:moveTo>
                  <a:cubicBezTo>
                    <a:pt x="123" y="8"/>
                    <a:pt x="142" y="29"/>
                    <a:pt x="145" y="55"/>
                  </a:cubicBezTo>
                  <a:cubicBezTo>
                    <a:pt x="145" y="55"/>
                    <a:pt x="145" y="55"/>
                    <a:pt x="144" y="56"/>
                  </a:cubicBezTo>
                  <a:cubicBezTo>
                    <a:pt x="129" y="58"/>
                    <a:pt x="120" y="54"/>
                    <a:pt x="111" y="38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99" y="47"/>
                    <a:pt x="83" y="55"/>
                    <a:pt x="69" y="55"/>
                  </a:cubicBezTo>
                  <a:cubicBezTo>
                    <a:pt x="64" y="55"/>
                    <a:pt x="59" y="54"/>
                    <a:pt x="54" y="52"/>
                  </a:cubicBezTo>
                  <a:cubicBezTo>
                    <a:pt x="59" y="27"/>
                    <a:pt x="78" y="8"/>
                    <a:pt x="100" y="8"/>
                  </a:cubicBezTo>
                  <a:close/>
                  <a:moveTo>
                    <a:pt x="100" y="121"/>
                  </a:moveTo>
                  <a:cubicBezTo>
                    <a:pt x="74" y="121"/>
                    <a:pt x="53" y="96"/>
                    <a:pt x="53" y="65"/>
                  </a:cubicBezTo>
                  <a:cubicBezTo>
                    <a:pt x="53" y="63"/>
                    <a:pt x="53" y="62"/>
                    <a:pt x="53" y="61"/>
                  </a:cubicBezTo>
                  <a:cubicBezTo>
                    <a:pt x="58" y="63"/>
                    <a:pt x="64" y="63"/>
                    <a:pt x="69" y="63"/>
                  </a:cubicBezTo>
                  <a:cubicBezTo>
                    <a:pt x="84" y="63"/>
                    <a:pt x="99" y="57"/>
                    <a:pt x="107" y="47"/>
                  </a:cubicBezTo>
                  <a:cubicBezTo>
                    <a:pt x="115" y="59"/>
                    <a:pt x="125" y="64"/>
                    <a:pt x="137" y="64"/>
                  </a:cubicBezTo>
                  <a:cubicBezTo>
                    <a:pt x="140" y="64"/>
                    <a:pt x="143" y="64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6" y="64"/>
                    <a:pt x="146" y="64"/>
                    <a:pt x="146" y="65"/>
                  </a:cubicBezTo>
                  <a:cubicBezTo>
                    <a:pt x="146" y="96"/>
                    <a:pt x="125" y="121"/>
                    <a:pt x="10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9033E0EC-CA81-4B9F-9C1E-7FE7C03CCE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8676" y="3049588"/>
              <a:ext cx="249238" cy="24923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52 w 104"/>
                <a:gd name="T11" fmla="*/ 96 h 104"/>
                <a:gd name="T12" fmla="*/ 8 w 104"/>
                <a:gd name="T13" fmla="*/ 52 h 104"/>
                <a:gd name="T14" fmla="*/ 52 w 104"/>
                <a:gd name="T15" fmla="*/ 8 h 104"/>
                <a:gd name="T16" fmla="*/ 96 w 104"/>
                <a:gd name="T17" fmla="*/ 52 h 104"/>
                <a:gd name="T18" fmla="*/ 52 w 104"/>
                <a:gd name="T19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52" y="96"/>
                  </a:moveTo>
                  <a:cubicBezTo>
                    <a:pt x="28" y="96"/>
                    <a:pt x="8" y="76"/>
                    <a:pt x="8" y="52"/>
                  </a:cubicBezTo>
                  <a:cubicBezTo>
                    <a:pt x="8" y="28"/>
                    <a:pt x="28" y="8"/>
                    <a:pt x="52" y="8"/>
                  </a:cubicBezTo>
                  <a:cubicBezTo>
                    <a:pt x="76" y="8"/>
                    <a:pt x="96" y="28"/>
                    <a:pt x="96" y="52"/>
                  </a:cubicBezTo>
                  <a:cubicBezTo>
                    <a:pt x="96" y="76"/>
                    <a:pt x="76" y="96"/>
                    <a:pt x="5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4549C00-E8E9-40A4-B12D-2E5C49AA3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1" y="3105151"/>
              <a:ext cx="139700" cy="138113"/>
            </a:xfrm>
            <a:custGeom>
              <a:avLst/>
              <a:gdLst>
                <a:gd name="T0" fmla="*/ 54 w 58"/>
                <a:gd name="T1" fmla="*/ 25 h 58"/>
                <a:gd name="T2" fmla="*/ 33 w 58"/>
                <a:gd name="T3" fmla="*/ 25 h 58"/>
                <a:gd name="T4" fmla="*/ 33 w 58"/>
                <a:gd name="T5" fmla="*/ 4 h 58"/>
                <a:gd name="T6" fmla="*/ 29 w 58"/>
                <a:gd name="T7" fmla="*/ 0 h 58"/>
                <a:gd name="T8" fmla="*/ 25 w 58"/>
                <a:gd name="T9" fmla="*/ 4 h 58"/>
                <a:gd name="T10" fmla="*/ 25 w 58"/>
                <a:gd name="T11" fmla="*/ 25 h 58"/>
                <a:gd name="T12" fmla="*/ 4 w 58"/>
                <a:gd name="T13" fmla="*/ 25 h 58"/>
                <a:gd name="T14" fmla="*/ 0 w 58"/>
                <a:gd name="T15" fmla="*/ 29 h 58"/>
                <a:gd name="T16" fmla="*/ 4 w 58"/>
                <a:gd name="T17" fmla="*/ 33 h 58"/>
                <a:gd name="T18" fmla="*/ 25 w 58"/>
                <a:gd name="T19" fmla="*/ 33 h 58"/>
                <a:gd name="T20" fmla="*/ 25 w 58"/>
                <a:gd name="T21" fmla="*/ 54 h 58"/>
                <a:gd name="T22" fmla="*/ 29 w 58"/>
                <a:gd name="T23" fmla="*/ 58 h 58"/>
                <a:gd name="T24" fmla="*/ 33 w 58"/>
                <a:gd name="T25" fmla="*/ 54 h 58"/>
                <a:gd name="T26" fmla="*/ 33 w 58"/>
                <a:gd name="T27" fmla="*/ 33 h 58"/>
                <a:gd name="T28" fmla="*/ 54 w 58"/>
                <a:gd name="T29" fmla="*/ 33 h 58"/>
                <a:gd name="T30" fmla="*/ 58 w 58"/>
                <a:gd name="T31" fmla="*/ 29 h 58"/>
                <a:gd name="T32" fmla="*/ 54 w 58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54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27" y="0"/>
                    <a:pt x="25" y="2"/>
                    <a:pt x="25" y="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7"/>
                    <a:pt x="0" y="29"/>
                  </a:cubicBezTo>
                  <a:cubicBezTo>
                    <a:pt x="0" y="31"/>
                    <a:pt x="2" y="33"/>
                    <a:pt x="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7" y="58"/>
                    <a:pt x="29" y="58"/>
                  </a:cubicBezTo>
                  <a:cubicBezTo>
                    <a:pt x="31" y="58"/>
                    <a:pt x="33" y="56"/>
                    <a:pt x="33" y="5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8" y="31"/>
                    <a:pt x="58" y="29"/>
                  </a:cubicBezTo>
                  <a:cubicBezTo>
                    <a:pt x="58" y="27"/>
                    <a:pt x="56" y="25"/>
                    <a:pt x="5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70B811-CB9A-4E6A-950B-4349985B7133}"/>
              </a:ext>
            </a:extLst>
          </p:cNvPr>
          <p:cNvGrpSpPr/>
          <p:nvPr/>
        </p:nvGrpSpPr>
        <p:grpSpPr>
          <a:xfrm>
            <a:off x="6627564" y="2906001"/>
            <a:ext cx="576263" cy="576263"/>
            <a:chOff x="1771651" y="2722563"/>
            <a:chExt cx="576263" cy="576263"/>
          </a:xfrm>
          <a:solidFill>
            <a:schemeClr val="bg1">
              <a:alpha val="65000"/>
            </a:schemeClr>
          </a:solidFill>
        </p:grpSpPr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0047E1-D1AC-4A5F-9CD4-A8CD9DC33C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651" y="2722563"/>
              <a:ext cx="369888" cy="538163"/>
            </a:xfrm>
            <a:custGeom>
              <a:avLst/>
              <a:gdLst>
                <a:gd name="T0" fmla="*/ 154 w 154"/>
                <a:gd name="T1" fmla="*/ 65 h 224"/>
                <a:gd name="T2" fmla="*/ 100 w 154"/>
                <a:gd name="T3" fmla="*/ 0 h 224"/>
                <a:gd name="T4" fmla="*/ 45 w 154"/>
                <a:gd name="T5" fmla="*/ 65 h 224"/>
                <a:gd name="T6" fmla="*/ 72 w 154"/>
                <a:gd name="T7" fmla="*/ 120 h 224"/>
                <a:gd name="T8" fmla="*/ 72 w 154"/>
                <a:gd name="T9" fmla="*/ 141 h 224"/>
                <a:gd name="T10" fmla="*/ 23 w 154"/>
                <a:gd name="T11" fmla="*/ 159 h 224"/>
                <a:gd name="T12" fmla="*/ 0 w 154"/>
                <a:gd name="T13" fmla="*/ 192 h 224"/>
                <a:gd name="T14" fmla="*/ 0 w 154"/>
                <a:gd name="T15" fmla="*/ 224 h 224"/>
                <a:gd name="T16" fmla="*/ 112 w 154"/>
                <a:gd name="T17" fmla="*/ 224 h 224"/>
                <a:gd name="T18" fmla="*/ 112 w 154"/>
                <a:gd name="T19" fmla="*/ 216 h 224"/>
                <a:gd name="T20" fmla="*/ 8 w 154"/>
                <a:gd name="T21" fmla="*/ 216 h 224"/>
                <a:gd name="T22" fmla="*/ 8 w 154"/>
                <a:gd name="T23" fmla="*/ 192 h 224"/>
                <a:gd name="T24" fmla="*/ 25 w 154"/>
                <a:gd name="T25" fmla="*/ 167 h 224"/>
                <a:gd name="T26" fmla="*/ 80 w 154"/>
                <a:gd name="T27" fmla="*/ 147 h 224"/>
                <a:gd name="T28" fmla="*/ 80 w 154"/>
                <a:gd name="T29" fmla="*/ 125 h 224"/>
                <a:gd name="T30" fmla="*/ 100 w 154"/>
                <a:gd name="T31" fmla="*/ 129 h 224"/>
                <a:gd name="T32" fmla="*/ 120 w 154"/>
                <a:gd name="T33" fmla="*/ 124 h 224"/>
                <a:gd name="T34" fmla="*/ 120 w 154"/>
                <a:gd name="T35" fmla="*/ 144 h 224"/>
                <a:gd name="T36" fmla="*/ 128 w 154"/>
                <a:gd name="T37" fmla="*/ 144 h 224"/>
                <a:gd name="T38" fmla="*/ 128 w 154"/>
                <a:gd name="T39" fmla="*/ 120 h 224"/>
                <a:gd name="T40" fmla="*/ 154 w 154"/>
                <a:gd name="T41" fmla="*/ 65 h 224"/>
                <a:gd name="T42" fmla="*/ 100 w 154"/>
                <a:gd name="T43" fmla="*/ 8 h 224"/>
                <a:gd name="T44" fmla="*/ 145 w 154"/>
                <a:gd name="T45" fmla="*/ 55 h 224"/>
                <a:gd name="T46" fmla="*/ 144 w 154"/>
                <a:gd name="T47" fmla="*/ 56 h 224"/>
                <a:gd name="T48" fmla="*/ 111 w 154"/>
                <a:gd name="T49" fmla="*/ 38 h 224"/>
                <a:gd name="T50" fmla="*/ 107 w 154"/>
                <a:gd name="T51" fmla="*/ 32 h 224"/>
                <a:gd name="T52" fmla="*/ 104 w 154"/>
                <a:gd name="T53" fmla="*/ 38 h 224"/>
                <a:gd name="T54" fmla="*/ 69 w 154"/>
                <a:gd name="T55" fmla="*/ 55 h 224"/>
                <a:gd name="T56" fmla="*/ 54 w 154"/>
                <a:gd name="T57" fmla="*/ 52 h 224"/>
                <a:gd name="T58" fmla="*/ 100 w 154"/>
                <a:gd name="T59" fmla="*/ 8 h 224"/>
                <a:gd name="T60" fmla="*/ 100 w 154"/>
                <a:gd name="T61" fmla="*/ 121 h 224"/>
                <a:gd name="T62" fmla="*/ 53 w 154"/>
                <a:gd name="T63" fmla="*/ 65 h 224"/>
                <a:gd name="T64" fmla="*/ 53 w 154"/>
                <a:gd name="T65" fmla="*/ 61 h 224"/>
                <a:gd name="T66" fmla="*/ 69 w 154"/>
                <a:gd name="T67" fmla="*/ 63 h 224"/>
                <a:gd name="T68" fmla="*/ 107 w 154"/>
                <a:gd name="T69" fmla="*/ 47 h 224"/>
                <a:gd name="T70" fmla="*/ 137 w 154"/>
                <a:gd name="T71" fmla="*/ 64 h 224"/>
                <a:gd name="T72" fmla="*/ 146 w 154"/>
                <a:gd name="T73" fmla="*/ 63 h 224"/>
                <a:gd name="T74" fmla="*/ 146 w 154"/>
                <a:gd name="T75" fmla="*/ 63 h 224"/>
                <a:gd name="T76" fmla="*/ 146 w 154"/>
                <a:gd name="T77" fmla="*/ 65 h 224"/>
                <a:gd name="T78" fmla="*/ 100 w 154"/>
                <a:gd name="T79" fmla="*/ 12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224">
                  <a:moveTo>
                    <a:pt x="154" y="65"/>
                  </a:moveTo>
                  <a:cubicBezTo>
                    <a:pt x="154" y="29"/>
                    <a:pt x="130" y="0"/>
                    <a:pt x="100" y="0"/>
                  </a:cubicBezTo>
                  <a:cubicBezTo>
                    <a:pt x="70" y="0"/>
                    <a:pt x="45" y="29"/>
                    <a:pt x="45" y="65"/>
                  </a:cubicBezTo>
                  <a:cubicBezTo>
                    <a:pt x="45" y="88"/>
                    <a:pt x="56" y="109"/>
                    <a:pt x="72" y="120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9" y="164"/>
                    <a:pt x="0" y="177"/>
                    <a:pt x="0" y="192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8" y="181"/>
                    <a:pt x="15" y="171"/>
                    <a:pt x="25" y="167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6" y="127"/>
                    <a:pt x="93" y="129"/>
                    <a:pt x="100" y="129"/>
                  </a:cubicBezTo>
                  <a:cubicBezTo>
                    <a:pt x="107" y="129"/>
                    <a:pt x="114" y="127"/>
                    <a:pt x="120" y="12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44" y="108"/>
                    <a:pt x="154" y="88"/>
                    <a:pt x="154" y="65"/>
                  </a:cubicBezTo>
                  <a:close/>
                  <a:moveTo>
                    <a:pt x="100" y="8"/>
                  </a:moveTo>
                  <a:cubicBezTo>
                    <a:pt x="123" y="8"/>
                    <a:pt x="142" y="29"/>
                    <a:pt x="145" y="55"/>
                  </a:cubicBezTo>
                  <a:cubicBezTo>
                    <a:pt x="145" y="55"/>
                    <a:pt x="145" y="55"/>
                    <a:pt x="144" y="56"/>
                  </a:cubicBezTo>
                  <a:cubicBezTo>
                    <a:pt x="129" y="58"/>
                    <a:pt x="120" y="54"/>
                    <a:pt x="111" y="38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99" y="47"/>
                    <a:pt x="83" y="55"/>
                    <a:pt x="69" y="55"/>
                  </a:cubicBezTo>
                  <a:cubicBezTo>
                    <a:pt x="64" y="55"/>
                    <a:pt x="59" y="54"/>
                    <a:pt x="54" y="52"/>
                  </a:cubicBezTo>
                  <a:cubicBezTo>
                    <a:pt x="59" y="27"/>
                    <a:pt x="78" y="8"/>
                    <a:pt x="100" y="8"/>
                  </a:cubicBezTo>
                  <a:close/>
                  <a:moveTo>
                    <a:pt x="100" y="121"/>
                  </a:moveTo>
                  <a:cubicBezTo>
                    <a:pt x="74" y="121"/>
                    <a:pt x="53" y="96"/>
                    <a:pt x="53" y="65"/>
                  </a:cubicBezTo>
                  <a:cubicBezTo>
                    <a:pt x="53" y="63"/>
                    <a:pt x="53" y="62"/>
                    <a:pt x="53" y="61"/>
                  </a:cubicBezTo>
                  <a:cubicBezTo>
                    <a:pt x="58" y="63"/>
                    <a:pt x="64" y="63"/>
                    <a:pt x="69" y="63"/>
                  </a:cubicBezTo>
                  <a:cubicBezTo>
                    <a:pt x="84" y="63"/>
                    <a:pt x="99" y="57"/>
                    <a:pt x="107" y="47"/>
                  </a:cubicBezTo>
                  <a:cubicBezTo>
                    <a:pt x="115" y="59"/>
                    <a:pt x="125" y="64"/>
                    <a:pt x="137" y="64"/>
                  </a:cubicBezTo>
                  <a:cubicBezTo>
                    <a:pt x="140" y="64"/>
                    <a:pt x="143" y="64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6" y="64"/>
                    <a:pt x="146" y="64"/>
                    <a:pt x="146" y="65"/>
                  </a:cubicBezTo>
                  <a:cubicBezTo>
                    <a:pt x="146" y="96"/>
                    <a:pt x="125" y="121"/>
                    <a:pt x="10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B7E6C1C9-F1A6-4D9D-8235-C8D6925F9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8676" y="3049588"/>
              <a:ext cx="249238" cy="24923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52 w 104"/>
                <a:gd name="T11" fmla="*/ 96 h 104"/>
                <a:gd name="T12" fmla="*/ 8 w 104"/>
                <a:gd name="T13" fmla="*/ 52 h 104"/>
                <a:gd name="T14" fmla="*/ 52 w 104"/>
                <a:gd name="T15" fmla="*/ 8 h 104"/>
                <a:gd name="T16" fmla="*/ 96 w 104"/>
                <a:gd name="T17" fmla="*/ 52 h 104"/>
                <a:gd name="T18" fmla="*/ 52 w 104"/>
                <a:gd name="T19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52" y="96"/>
                  </a:moveTo>
                  <a:cubicBezTo>
                    <a:pt x="28" y="96"/>
                    <a:pt x="8" y="76"/>
                    <a:pt x="8" y="52"/>
                  </a:cubicBezTo>
                  <a:cubicBezTo>
                    <a:pt x="8" y="28"/>
                    <a:pt x="28" y="8"/>
                    <a:pt x="52" y="8"/>
                  </a:cubicBezTo>
                  <a:cubicBezTo>
                    <a:pt x="76" y="8"/>
                    <a:pt x="96" y="28"/>
                    <a:pt x="96" y="52"/>
                  </a:cubicBezTo>
                  <a:cubicBezTo>
                    <a:pt x="96" y="76"/>
                    <a:pt x="76" y="96"/>
                    <a:pt x="5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B7804BCF-BA22-44CF-AE42-814344EF5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1" y="3105151"/>
              <a:ext cx="139700" cy="138113"/>
            </a:xfrm>
            <a:custGeom>
              <a:avLst/>
              <a:gdLst>
                <a:gd name="T0" fmla="*/ 54 w 58"/>
                <a:gd name="T1" fmla="*/ 25 h 58"/>
                <a:gd name="T2" fmla="*/ 33 w 58"/>
                <a:gd name="T3" fmla="*/ 25 h 58"/>
                <a:gd name="T4" fmla="*/ 33 w 58"/>
                <a:gd name="T5" fmla="*/ 4 h 58"/>
                <a:gd name="T6" fmla="*/ 29 w 58"/>
                <a:gd name="T7" fmla="*/ 0 h 58"/>
                <a:gd name="T8" fmla="*/ 25 w 58"/>
                <a:gd name="T9" fmla="*/ 4 h 58"/>
                <a:gd name="T10" fmla="*/ 25 w 58"/>
                <a:gd name="T11" fmla="*/ 25 h 58"/>
                <a:gd name="T12" fmla="*/ 4 w 58"/>
                <a:gd name="T13" fmla="*/ 25 h 58"/>
                <a:gd name="T14" fmla="*/ 0 w 58"/>
                <a:gd name="T15" fmla="*/ 29 h 58"/>
                <a:gd name="T16" fmla="*/ 4 w 58"/>
                <a:gd name="T17" fmla="*/ 33 h 58"/>
                <a:gd name="T18" fmla="*/ 25 w 58"/>
                <a:gd name="T19" fmla="*/ 33 h 58"/>
                <a:gd name="T20" fmla="*/ 25 w 58"/>
                <a:gd name="T21" fmla="*/ 54 h 58"/>
                <a:gd name="T22" fmla="*/ 29 w 58"/>
                <a:gd name="T23" fmla="*/ 58 h 58"/>
                <a:gd name="T24" fmla="*/ 33 w 58"/>
                <a:gd name="T25" fmla="*/ 54 h 58"/>
                <a:gd name="T26" fmla="*/ 33 w 58"/>
                <a:gd name="T27" fmla="*/ 33 h 58"/>
                <a:gd name="T28" fmla="*/ 54 w 58"/>
                <a:gd name="T29" fmla="*/ 33 h 58"/>
                <a:gd name="T30" fmla="*/ 58 w 58"/>
                <a:gd name="T31" fmla="*/ 29 h 58"/>
                <a:gd name="T32" fmla="*/ 54 w 58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54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27" y="0"/>
                    <a:pt x="25" y="2"/>
                    <a:pt x="25" y="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7"/>
                    <a:pt x="0" y="29"/>
                  </a:cubicBezTo>
                  <a:cubicBezTo>
                    <a:pt x="0" y="31"/>
                    <a:pt x="2" y="33"/>
                    <a:pt x="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7" y="58"/>
                    <a:pt x="29" y="58"/>
                  </a:cubicBezTo>
                  <a:cubicBezTo>
                    <a:pt x="31" y="58"/>
                    <a:pt x="33" y="56"/>
                    <a:pt x="33" y="5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8" y="31"/>
                    <a:pt x="58" y="29"/>
                  </a:cubicBezTo>
                  <a:cubicBezTo>
                    <a:pt x="58" y="27"/>
                    <a:pt x="56" y="25"/>
                    <a:pt x="5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C767AA-9508-4EC4-845E-84CA19F01ABA}"/>
              </a:ext>
            </a:extLst>
          </p:cNvPr>
          <p:cNvGrpSpPr/>
          <p:nvPr/>
        </p:nvGrpSpPr>
        <p:grpSpPr>
          <a:xfrm>
            <a:off x="3934279" y="2900558"/>
            <a:ext cx="576263" cy="576263"/>
            <a:chOff x="1771651" y="2722563"/>
            <a:chExt cx="576263" cy="576263"/>
          </a:xfrm>
          <a:solidFill>
            <a:schemeClr val="bg1">
              <a:alpha val="65000"/>
            </a:schemeClr>
          </a:solidFill>
        </p:grpSpPr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7CFEC01B-01FD-47D9-8010-4C933899FB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651" y="2722563"/>
              <a:ext cx="369888" cy="538163"/>
            </a:xfrm>
            <a:custGeom>
              <a:avLst/>
              <a:gdLst>
                <a:gd name="T0" fmla="*/ 154 w 154"/>
                <a:gd name="T1" fmla="*/ 65 h 224"/>
                <a:gd name="T2" fmla="*/ 100 w 154"/>
                <a:gd name="T3" fmla="*/ 0 h 224"/>
                <a:gd name="T4" fmla="*/ 45 w 154"/>
                <a:gd name="T5" fmla="*/ 65 h 224"/>
                <a:gd name="T6" fmla="*/ 72 w 154"/>
                <a:gd name="T7" fmla="*/ 120 h 224"/>
                <a:gd name="T8" fmla="*/ 72 w 154"/>
                <a:gd name="T9" fmla="*/ 141 h 224"/>
                <a:gd name="T10" fmla="*/ 23 w 154"/>
                <a:gd name="T11" fmla="*/ 159 h 224"/>
                <a:gd name="T12" fmla="*/ 0 w 154"/>
                <a:gd name="T13" fmla="*/ 192 h 224"/>
                <a:gd name="T14" fmla="*/ 0 w 154"/>
                <a:gd name="T15" fmla="*/ 224 h 224"/>
                <a:gd name="T16" fmla="*/ 112 w 154"/>
                <a:gd name="T17" fmla="*/ 224 h 224"/>
                <a:gd name="T18" fmla="*/ 112 w 154"/>
                <a:gd name="T19" fmla="*/ 216 h 224"/>
                <a:gd name="T20" fmla="*/ 8 w 154"/>
                <a:gd name="T21" fmla="*/ 216 h 224"/>
                <a:gd name="T22" fmla="*/ 8 w 154"/>
                <a:gd name="T23" fmla="*/ 192 h 224"/>
                <a:gd name="T24" fmla="*/ 25 w 154"/>
                <a:gd name="T25" fmla="*/ 167 h 224"/>
                <a:gd name="T26" fmla="*/ 80 w 154"/>
                <a:gd name="T27" fmla="*/ 147 h 224"/>
                <a:gd name="T28" fmla="*/ 80 w 154"/>
                <a:gd name="T29" fmla="*/ 125 h 224"/>
                <a:gd name="T30" fmla="*/ 100 w 154"/>
                <a:gd name="T31" fmla="*/ 129 h 224"/>
                <a:gd name="T32" fmla="*/ 120 w 154"/>
                <a:gd name="T33" fmla="*/ 124 h 224"/>
                <a:gd name="T34" fmla="*/ 120 w 154"/>
                <a:gd name="T35" fmla="*/ 144 h 224"/>
                <a:gd name="T36" fmla="*/ 128 w 154"/>
                <a:gd name="T37" fmla="*/ 144 h 224"/>
                <a:gd name="T38" fmla="*/ 128 w 154"/>
                <a:gd name="T39" fmla="*/ 120 h 224"/>
                <a:gd name="T40" fmla="*/ 154 w 154"/>
                <a:gd name="T41" fmla="*/ 65 h 224"/>
                <a:gd name="T42" fmla="*/ 100 w 154"/>
                <a:gd name="T43" fmla="*/ 8 h 224"/>
                <a:gd name="T44" fmla="*/ 145 w 154"/>
                <a:gd name="T45" fmla="*/ 55 h 224"/>
                <a:gd name="T46" fmla="*/ 144 w 154"/>
                <a:gd name="T47" fmla="*/ 56 h 224"/>
                <a:gd name="T48" fmla="*/ 111 w 154"/>
                <a:gd name="T49" fmla="*/ 38 h 224"/>
                <a:gd name="T50" fmla="*/ 107 w 154"/>
                <a:gd name="T51" fmla="*/ 32 h 224"/>
                <a:gd name="T52" fmla="*/ 104 w 154"/>
                <a:gd name="T53" fmla="*/ 38 h 224"/>
                <a:gd name="T54" fmla="*/ 69 w 154"/>
                <a:gd name="T55" fmla="*/ 55 h 224"/>
                <a:gd name="T56" fmla="*/ 54 w 154"/>
                <a:gd name="T57" fmla="*/ 52 h 224"/>
                <a:gd name="T58" fmla="*/ 100 w 154"/>
                <a:gd name="T59" fmla="*/ 8 h 224"/>
                <a:gd name="T60" fmla="*/ 100 w 154"/>
                <a:gd name="T61" fmla="*/ 121 h 224"/>
                <a:gd name="T62" fmla="*/ 53 w 154"/>
                <a:gd name="T63" fmla="*/ 65 h 224"/>
                <a:gd name="T64" fmla="*/ 53 w 154"/>
                <a:gd name="T65" fmla="*/ 61 h 224"/>
                <a:gd name="T66" fmla="*/ 69 w 154"/>
                <a:gd name="T67" fmla="*/ 63 h 224"/>
                <a:gd name="T68" fmla="*/ 107 w 154"/>
                <a:gd name="T69" fmla="*/ 47 h 224"/>
                <a:gd name="T70" fmla="*/ 137 w 154"/>
                <a:gd name="T71" fmla="*/ 64 h 224"/>
                <a:gd name="T72" fmla="*/ 146 w 154"/>
                <a:gd name="T73" fmla="*/ 63 h 224"/>
                <a:gd name="T74" fmla="*/ 146 w 154"/>
                <a:gd name="T75" fmla="*/ 63 h 224"/>
                <a:gd name="T76" fmla="*/ 146 w 154"/>
                <a:gd name="T77" fmla="*/ 65 h 224"/>
                <a:gd name="T78" fmla="*/ 100 w 154"/>
                <a:gd name="T79" fmla="*/ 12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224">
                  <a:moveTo>
                    <a:pt x="154" y="65"/>
                  </a:moveTo>
                  <a:cubicBezTo>
                    <a:pt x="154" y="29"/>
                    <a:pt x="130" y="0"/>
                    <a:pt x="100" y="0"/>
                  </a:cubicBezTo>
                  <a:cubicBezTo>
                    <a:pt x="70" y="0"/>
                    <a:pt x="45" y="29"/>
                    <a:pt x="45" y="65"/>
                  </a:cubicBezTo>
                  <a:cubicBezTo>
                    <a:pt x="45" y="88"/>
                    <a:pt x="56" y="109"/>
                    <a:pt x="72" y="120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9" y="164"/>
                    <a:pt x="0" y="177"/>
                    <a:pt x="0" y="192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8" y="181"/>
                    <a:pt x="15" y="171"/>
                    <a:pt x="25" y="167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6" y="127"/>
                    <a:pt x="93" y="129"/>
                    <a:pt x="100" y="129"/>
                  </a:cubicBezTo>
                  <a:cubicBezTo>
                    <a:pt x="107" y="129"/>
                    <a:pt x="114" y="127"/>
                    <a:pt x="120" y="12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44" y="108"/>
                    <a:pt x="154" y="88"/>
                    <a:pt x="154" y="65"/>
                  </a:cubicBezTo>
                  <a:close/>
                  <a:moveTo>
                    <a:pt x="100" y="8"/>
                  </a:moveTo>
                  <a:cubicBezTo>
                    <a:pt x="123" y="8"/>
                    <a:pt x="142" y="29"/>
                    <a:pt x="145" y="55"/>
                  </a:cubicBezTo>
                  <a:cubicBezTo>
                    <a:pt x="145" y="55"/>
                    <a:pt x="145" y="55"/>
                    <a:pt x="144" y="56"/>
                  </a:cubicBezTo>
                  <a:cubicBezTo>
                    <a:pt x="129" y="58"/>
                    <a:pt x="120" y="54"/>
                    <a:pt x="111" y="38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99" y="47"/>
                    <a:pt x="83" y="55"/>
                    <a:pt x="69" y="55"/>
                  </a:cubicBezTo>
                  <a:cubicBezTo>
                    <a:pt x="64" y="55"/>
                    <a:pt x="59" y="54"/>
                    <a:pt x="54" y="52"/>
                  </a:cubicBezTo>
                  <a:cubicBezTo>
                    <a:pt x="59" y="27"/>
                    <a:pt x="78" y="8"/>
                    <a:pt x="100" y="8"/>
                  </a:cubicBezTo>
                  <a:close/>
                  <a:moveTo>
                    <a:pt x="100" y="121"/>
                  </a:moveTo>
                  <a:cubicBezTo>
                    <a:pt x="74" y="121"/>
                    <a:pt x="53" y="96"/>
                    <a:pt x="53" y="65"/>
                  </a:cubicBezTo>
                  <a:cubicBezTo>
                    <a:pt x="53" y="63"/>
                    <a:pt x="53" y="62"/>
                    <a:pt x="53" y="61"/>
                  </a:cubicBezTo>
                  <a:cubicBezTo>
                    <a:pt x="58" y="63"/>
                    <a:pt x="64" y="63"/>
                    <a:pt x="69" y="63"/>
                  </a:cubicBezTo>
                  <a:cubicBezTo>
                    <a:pt x="84" y="63"/>
                    <a:pt x="99" y="57"/>
                    <a:pt x="107" y="47"/>
                  </a:cubicBezTo>
                  <a:cubicBezTo>
                    <a:pt x="115" y="59"/>
                    <a:pt x="125" y="64"/>
                    <a:pt x="137" y="64"/>
                  </a:cubicBezTo>
                  <a:cubicBezTo>
                    <a:pt x="140" y="64"/>
                    <a:pt x="143" y="64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6" y="64"/>
                    <a:pt x="146" y="64"/>
                    <a:pt x="146" y="65"/>
                  </a:cubicBezTo>
                  <a:cubicBezTo>
                    <a:pt x="146" y="96"/>
                    <a:pt x="125" y="121"/>
                    <a:pt x="10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C159AA4D-FDDE-49D3-9D5E-9B376BD3F6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8676" y="3049588"/>
              <a:ext cx="249238" cy="24923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52 w 104"/>
                <a:gd name="T11" fmla="*/ 96 h 104"/>
                <a:gd name="T12" fmla="*/ 8 w 104"/>
                <a:gd name="T13" fmla="*/ 52 h 104"/>
                <a:gd name="T14" fmla="*/ 52 w 104"/>
                <a:gd name="T15" fmla="*/ 8 h 104"/>
                <a:gd name="T16" fmla="*/ 96 w 104"/>
                <a:gd name="T17" fmla="*/ 52 h 104"/>
                <a:gd name="T18" fmla="*/ 52 w 104"/>
                <a:gd name="T19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52" y="96"/>
                  </a:moveTo>
                  <a:cubicBezTo>
                    <a:pt x="28" y="96"/>
                    <a:pt x="8" y="76"/>
                    <a:pt x="8" y="52"/>
                  </a:cubicBezTo>
                  <a:cubicBezTo>
                    <a:pt x="8" y="28"/>
                    <a:pt x="28" y="8"/>
                    <a:pt x="52" y="8"/>
                  </a:cubicBezTo>
                  <a:cubicBezTo>
                    <a:pt x="76" y="8"/>
                    <a:pt x="96" y="28"/>
                    <a:pt x="96" y="52"/>
                  </a:cubicBezTo>
                  <a:cubicBezTo>
                    <a:pt x="96" y="76"/>
                    <a:pt x="76" y="96"/>
                    <a:pt x="5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FFAC59B6-8100-4057-931C-400A3F107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1" y="3105151"/>
              <a:ext cx="139700" cy="138113"/>
            </a:xfrm>
            <a:custGeom>
              <a:avLst/>
              <a:gdLst>
                <a:gd name="T0" fmla="*/ 54 w 58"/>
                <a:gd name="T1" fmla="*/ 25 h 58"/>
                <a:gd name="T2" fmla="*/ 33 w 58"/>
                <a:gd name="T3" fmla="*/ 25 h 58"/>
                <a:gd name="T4" fmla="*/ 33 w 58"/>
                <a:gd name="T5" fmla="*/ 4 h 58"/>
                <a:gd name="T6" fmla="*/ 29 w 58"/>
                <a:gd name="T7" fmla="*/ 0 h 58"/>
                <a:gd name="T8" fmla="*/ 25 w 58"/>
                <a:gd name="T9" fmla="*/ 4 h 58"/>
                <a:gd name="T10" fmla="*/ 25 w 58"/>
                <a:gd name="T11" fmla="*/ 25 h 58"/>
                <a:gd name="T12" fmla="*/ 4 w 58"/>
                <a:gd name="T13" fmla="*/ 25 h 58"/>
                <a:gd name="T14" fmla="*/ 0 w 58"/>
                <a:gd name="T15" fmla="*/ 29 h 58"/>
                <a:gd name="T16" fmla="*/ 4 w 58"/>
                <a:gd name="T17" fmla="*/ 33 h 58"/>
                <a:gd name="T18" fmla="*/ 25 w 58"/>
                <a:gd name="T19" fmla="*/ 33 h 58"/>
                <a:gd name="T20" fmla="*/ 25 w 58"/>
                <a:gd name="T21" fmla="*/ 54 h 58"/>
                <a:gd name="T22" fmla="*/ 29 w 58"/>
                <a:gd name="T23" fmla="*/ 58 h 58"/>
                <a:gd name="T24" fmla="*/ 33 w 58"/>
                <a:gd name="T25" fmla="*/ 54 h 58"/>
                <a:gd name="T26" fmla="*/ 33 w 58"/>
                <a:gd name="T27" fmla="*/ 33 h 58"/>
                <a:gd name="T28" fmla="*/ 54 w 58"/>
                <a:gd name="T29" fmla="*/ 33 h 58"/>
                <a:gd name="T30" fmla="*/ 58 w 58"/>
                <a:gd name="T31" fmla="*/ 29 h 58"/>
                <a:gd name="T32" fmla="*/ 54 w 58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54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27" y="0"/>
                    <a:pt x="25" y="2"/>
                    <a:pt x="25" y="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7"/>
                    <a:pt x="0" y="29"/>
                  </a:cubicBezTo>
                  <a:cubicBezTo>
                    <a:pt x="0" y="31"/>
                    <a:pt x="2" y="33"/>
                    <a:pt x="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7" y="58"/>
                    <a:pt x="29" y="58"/>
                  </a:cubicBezTo>
                  <a:cubicBezTo>
                    <a:pt x="31" y="58"/>
                    <a:pt x="33" y="56"/>
                    <a:pt x="33" y="5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8" y="31"/>
                    <a:pt x="58" y="29"/>
                  </a:cubicBezTo>
                  <a:cubicBezTo>
                    <a:pt x="58" y="27"/>
                    <a:pt x="56" y="25"/>
                    <a:pt x="5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DEF79B-045D-498B-B1CC-7A8B31E5263F}"/>
              </a:ext>
            </a:extLst>
          </p:cNvPr>
          <p:cNvGrpSpPr/>
          <p:nvPr/>
        </p:nvGrpSpPr>
        <p:grpSpPr>
          <a:xfrm>
            <a:off x="3918445" y="4379928"/>
            <a:ext cx="576263" cy="576263"/>
            <a:chOff x="1771651" y="2722563"/>
            <a:chExt cx="576263" cy="576263"/>
          </a:xfrm>
          <a:solidFill>
            <a:schemeClr val="bg1">
              <a:alpha val="65000"/>
            </a:schemeClr>
          </a:solidFill>
        </p:grpSpPr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590A20E7-6F71-4930-9B27-3D8BC2085F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651" y="2722563"/>
              <a:ext cx="369888" cy="538163"/>
            </a:xfrm>
            <a:custGeom>
              <a:avLst/>
              <a:gdLst>
                <a:gd name="T0" fmla="*/ 154 w 154"/>
                <a:gd name="T1" fmla="*/ 65 h 224"/>
                <a:gd name="T2" fmla="*/ 100 w 154"/>
                <a:gd name="T3" fmla="*/ 0 h 224"/>
                <a:gd name="T4" fmla="*/ 45 w 154"/>
                <a:gd name="T5" fmla="*/ 65 h 224"/>
                <a:gd name="T6" fmla="*/ 72 w 154"/>
                <a:gd name="T7" fmla="*/ 120 h 224"/>
                <a:gd name="T8" fmla="*/ 72 w 154"/>
                <a:gd name="T9" fmla="*/ 141 h 224"/>
                <a:gd name="T10" fmla="*/ 23 w 154"/>
                <a:gd name="T11" fmla="*/ 159 h 224"/>
                <a:gd name="T12" fmla="*/ 0 w 154"/>
                <a:gd name="T13" fmla="*/ 192 h 224"/>
                <a:gd name="T14" fmla="*/ 0 w 154"/>
                <a:gd name="T15" fmla="*/ 224 h 224"/>
                <a:gd name="T16" fmla="*/ 112 w 154"/>
                <a:gd name="T17" fmla="*/ 224 h 224"/>
                <a:gd name="T18" fmla="*/ 112 w 154"/>
                <a:gd name="T19" fmla="*/ 216 h 224"/>
                <a:gd name="T20" fmla="*/ 8 w 154"/>
                <a:gd name="T21" fmla="*/ 216 h 224"/>
                <a:gd name="T22" fmla="*/ 8 w 154"/>
                <a:gd name="T23" fmla="*/ 192 h 224"/>
                <a:gd name="T24" fmla="*/ 25 w 154"/>
                <a:gd name="T25" fmla="*/ 167 h 224"/>
                <a:gd name="T26" fmla="*/ 80 w 154"/>
                <a:gd name="T27" fmla="*/ 147 h 224"/>
                <a:gd name="T28" fmla="*/ 80 w 154"/>
                <a:gd name="T29" fmla="*/ 125 h 224"/>
                <a:gd name="T30" fmla="*/ 100 w 154"/>
                <a:gd name="T31" fmla="*/ 129 h 224"/>
                <a:gd name="T32" fmla="*/ 120 w 154"/>
                <a:gd name="T33" fmla="*/ 124 h 224"/>
                <a:gd name="T34" fmla="*/ 120 w 154"/>
                <a:gd name="T35" fmla="*/ 144 h 224"/>
                <a:gd name="T36" fmla="*/ 128 w 154"/>
                <a:gd name="T37" fmla="*/ 144 h 224"/>
                <a:gd name="T38" fmla="*/ 128 w 154"/>
                <a:gd name="T39" fmla="*/ 120 h 224"/>
                <a:gd name="T40" fmla="*/ 154 w 154"/>
                <a:gd name="T41" fmla="*/ 65 h 224"/>
                <a:gd name="T42" fmla="*/ 100 w 154"/>
                <a:gd name="T43" fmla="*/ 8 h 224"/>
                <a:gd name="T44" fmla="*/ 145 w 154"/>
                <a:gd name="T45" fmla="*/ 55 h 224"/>
                <a:gd name="T46" fmla="*/ 144 w 154"/>
                <a:gd name="T47" fmla="*/ 56 h 224"/>
                <a:gd name="T48" fmla="*/ 111 w 154"/>
                <a:gd name="T49" fmla="*/ 38 h 224"/>
                <a:gd name="T50" fmla="*/ 107 w 154"/>
                <a:gd name="T51" fmla="*/ 32 h 224"/>
                <a:gd name="T52" fmla="*/ 104 w 154"/>
                <a:gd name="T53" fmla="*/ 38 h 224"/>
                <a:gd name="T54" fmla="*/ 69 w 154"/>
                <a:gd name="T55" fmla="*/ 55 h 224"/>
                <a:gd name="T56" fmla="*/ 54 w 154"/>
                <a:gd name="T57" fmla="*/ 52 h 224"/>
                <a:gd name="T58" fmla="*/ 100 w 154"/>
                <a:gd name="T59" fmla="*/ 8 h 224"/>
                <a:gd name="T60" fmla="*/ 100 w 154"/>
                <a:gd name="T61" fmla="*/ 121 h 224"/>
                <a:gd name="T62" fmla="*/ 53 w 154"/>
                <a:gd name="T63" fmla="*/ 65 h 224"/>
                <a:gd name="T64" fmla="*/ 53 w 154"/>
                <a:gd name="T65" fmla="*/ 61 h 224"/>
                <a:gd name="T66" fmla="*/ 69 w 154"/>
                <a:gd name="T67" fmla="*/ 63 h 224"/>
                <a:gd name="T68" fmla="*/ 107 w 154"/>
                <a:gd name="T69" fmla="*/ 47 h 224"/>
                <a:gd name="T70" fmla="*/ 137 w 154"/>
                <a:gd name="T71" fmla="*/ 64 h 224"/>
                <a:gd name="T72" fmla="*/ 146 w 154"/>
                <a:gd name="T73" fmla="*/ 63 h 224"/>
                <a:gd name="T74" fmla="*/ 146 w 154"/>
                <a:gd name="T75" fmla="*/ 63 h 224"/>
                <a:gd name="T76" fmla="*/ 146 w 154"/>
                <a:gd name="T77" fmla="*/ 65 h 224"/>
                <a:gd name="T78" fmla="*/ 100 w 154"/>
                <a:gd name="T79" fmla="*/ 12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224">
                  <a:moveTo>
                    <a:pt x="154" y="65"/>
                  </a:moveTo>
                  <a:cubicBezTo>
                    <a:pt x="154" y="29"/>
                    <a:pt x="130" y="0"/>
                    <a:pt x="100" y="0"/>
                  </a:cubicBezTo>
                  <a:cubicBezTo>
                    <a:pt x="70" y="0"/>
                    <a:pt x="45" y="29"/>
                    <a:pt x="45" y="65"/>
                  </a:cubicBezTo>
                  <a:cubicBezTo>
                    <a:pt x="45" y="88"/>
                    <a:pt x="56" y="109"/>
                    <a:pt x="72" y="120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9" y="164"/>
                    <a:pt x="0" y="177"/>
                    <a:pt x="0" y="192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8" y="181"/>
                    <a:pt x="15" y="171"/>
                    <a:pt x="25" y="167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6" y="127"/>
                    <a:pt x="93" y="129"/>
                    <a:pt x="100" y="129"/>
                  </a:cubicBezTo>
                  <a:cubicBezTo>
                    <a:pt x="107" y="129"/>
                    <a:pt x="114" y="127"/>
                    <a:pt x="120" y="12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44" y="108"/>
                    <a:pt x="154" y="88"/>
                    <a:pt x="154" y="65"/>
                  </a:cubicBezTo>
                  <a:close/>
                  <a:moveTo>
                    <a:pt x="100" y="8"/>
                  </a:moveTo>
                  <a:cubicBezTo>
                    <a:pt x="123" y="8"/>
                    <a:pt x="142" y="29"/>
                    <a:pt x="145" y="55"/>
                  </a:cubicBezTo>
                  <a:cubicBezTo>
                    <a:pt x="145" y="55"/>
                    <a:pt x="145" y="55"/>
                    <a:pt x="144" y="56"/>
                  </a:cubicBezTo>
                  <a:cubicBezTo>
                    <a:pt x="129" y="58"/>
                    <a:pt x="120" y="54"/>
                    <a:pt x="111" y="38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99" y="47"/>
                    <a:pt x="83" y="55"/>
                    <a:pt x="69" y="55"/>
                  </a:cubicBezTo>
                  <a:cubicBezTo>
                    <a:pt x="64" y="55"/>
                    <a:pt x="59" y="54"/>
                    <a:pt x="54" y="52"/>
                  </a:cubicBezTo>
                  <a:cubicBezTo>
                    <a:pt x="59" y="27"/>
                    <a:pt x="78" y="8"/>
                    <a:pt x="100" y="8"/>
                  </a:cubicBezTo>
                  <a:close/>
                  <a:moveTo>
                    <a:pt x="100" y="121"/>
                  </a:moveTo>
                  <a:cubicBezTo>
                    <a:pt x="74" y="121"/>
                    <a:pt x="53" y="96"/>
                    <a:pt x="53" y="65"/>
                  </a:cubicBezTo>
                  <a:cubicBezTo>
                    <a:pt x="53" y="63"/>
                    <a:pt x="53" y="62"/>
                    <a:pt x="53" y="61"/>
                  </a:cubicBezTo>
                  <a:cubicBezTo>
                    <a:pt x="58" y="63"/>
                    <a:pt x="64" y="63"/>
                    <a:pt x="69" y="63"/>
                  </a:cubicBezTo>
                  <a:cubicBezTo>
                    <a:pt x="84" y="63"/>
                    <a:pt x="99" y="57"/>
                    <a:pt x="107" y="47"/>
                  </a:cubicBezTo>
                  <a:cubicBezTo>
                    <a:pt x="115" y="59"/>
                    <a:pt x="125" y="64"/>
                    <a:pt x="137" y="64"/>
                  </a:cubicBezTo>
                  <a:cubicBezTo>
                    <a:pt x="140" y="64"/>
                    <a:pt x="143" y="64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6" y="64"/>
                    <a:pt x="146" y="64"/>
                    <a:pt x="146" y="65"/>
                  </a:cubicBezTo>
                  <a:cubicBezTo>
                    <a:pt x="146" y="96"/>
                    <a:pt x="125" y="121"/>
                    <a:pt x="10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A616BE1-473C-464B-8AB6-801DF7807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8676" y="3049588"/>
              <a:ext cx="249238" cy="24923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52 w 104"/>
                <a:gd name="T11" fmla="*/ 96 h 104"/>
                <a:gd name="T12" fmla="*/ 8 w 104"/>
                <a:gd name="T13" fmla="*/ 52 h 104"/>
                <a:gd name="T14" fmla="*/ 52 w 104"/>
                <a:gd name="T15" fmla="*/ 8 h 104"/>
                <a:gd name="T16" fmla="*/ 96 w 104"/>
                <a:gd name="T17" fmla="*/ 52 h 104"/>
                <a:gd name="T18" fmla="*/ 52 w 104"/>
                <a:gd name="T19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52" y="96"/>
                  </a:moveTo>
                  <a:cubicBezTo>
                    <a:pt x="28" y="96"/>
                    <a:pt x="8" y="76"/>
                    <a:pt x="8" y="52"/>
                  </a:cubicBezTo>
                  <a:cubicBezTo>
                    <a:pt x="8" y="28"/>
                    <a:pt x="28" y="8"/>
                    <a:pt x="52" y="8"/>
                  </a:cubicBezTo>
                  <a:cubicBezTo>
                    <a:pt x="76" y="8"/>
                    <a:pt x="96" y="28"/>
                    <a:pt x="96" y="52"/>
                  </a:cubicBezTo>
                  <a:cubicBezTo>
                    <a:pt x="96" y="76"/>
                    <a:pt x="76" y="96"/>
                    <a:pt x="5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C22C095-2886-4E2D-8DCE-D08FAC14A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1" y="3105151"/>
              <a:ext cx="139700" cy="138113"/>
            </a:xfrm>
            <a:custGeom>
              <a:avLst/>
              <a:gdLst>
                <a:gd name="T0" fmla="*/ 54 w 58"/>
                <a:gd name="T1" fmla="*/ 25 h 58"/>
                <a:gd name="T2" fmla="*/ 33 w 58"/>
                <a:gd name="T3" fmla="*/ 25 h 58"/>
                <a:gd name="T4" fmla="*/ 33 w 58"/>
                <a:gd name="T5" fmla="*/ 4 h 58"/>
                <a:gd name="T6" fmla="*/ 29 w 58"/>
                <a:gd name="T7" fmla="*/ 0 h 58"/>
                <a:gd name="T8" fmla="*/ 25 w 58"/>
                <a:gd name="T9" fmla="*/ 4 h 58"/>
                <a:gd name="T10" fmla="*/ 25 w 58"/>
                <a:gd name="T11" fmla="*/ 25 h 58"/>
                <a:gd name="T12" fmla="*/ 4 w 58"/>
                <a:gd name="T13" fmla="*/ 25 h 58"/>
                <a:gd name="T14" fmla="*/ 0 w 58"/>
                <a:gd name="T15" fmla="*/ 29 h 58"/>
                <a:gd name="T16" fmla="*/ 4 w 58"/>
                <a:gd name="T17" fmla="*/ 33 h 58"/>
                <a:gd name="T18" fmla="*/ 25 w 58"/>
                <a:gd name="T19" fmla="*/ 33 h 58"/>
                <a:gd name="T20" fmla="*/ 25 w 58"/>
                <a:gd name="T21" fmla="*/ 54 h 58"/>
                <a:gd name="T22" fmla="*/ 29 w 58"/>
                <a:gd name="T23" fmla="*/ 58 h 58"/>
                <a:gd name="T24" fmla="*/ 33 w 58"/>
                <a:gd name="T25" fmla="*/ 54 h 58"/>
                <a:gd name="T26" fmla="*/ 33 w 58"/>
                <a:gd name="T27" fmla="*/ 33 h 58"/>
                <a:gd name="T28" fmla="*/ 54 w 58"/>
                <a:gd name="T29" fmla="*/ 33 h 58"/>
                <a:gd name="T30" fmla="*/ 58 w 58"/>
                <a:gd name="T31" fmla="*/ 29 h 58"/>
                <a:gd name="T32" fmla="*/ 54 w 58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54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27" y="0"/>
                    <a:pt x="25" y="2"/>
                    <a:pt x="25" y="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7"/>
                    <a:pt x="0" y="29"/>
                  </a:cubicBezTo>
                  <a:cubicBezTo>
                    <a:pt x="0" y="31"/>
                    <a:pt x="2" y="33"/>
                    <a:pt x="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7" y="58"/>
                    <a:pt x="29" y="58"/>
                  </a:cubicBezTo>
                  <a:cubicBezTo>
                    <a:pt x="31" y="58"/>
                    <a:pt x="33" y="56"/>
                    <a:pt x="33" y="5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8" y="31"/>
                    <a:pt x="58" y="29"/>
                  </a:cubicBezTo>
                  <a:cubicBezTo>
                    <a:pt x="58" y="27"/>
                    <a:pt x="56" y="25"/>
                    <a:pt x="5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21993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C9B9-2CAB-4281-BF46-25476A01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Azure Advisor – Available Cost Saving Recommendations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37853E-AAB6-4DBF-AB2D-25ADD0C842AD}"/>
              </a:ext>
            </a:extLst>
          </p:cNvPr>
          <p:cNvSpPr/>
          <p:nvPr/>
        </p:nvSpPr>
        <p:spPr>
          <a:xfrm>
            <a:off x="388937" y="1528604"/>
            <a:ext cx="116585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Optimize virtual machine spend by resizing or shutting down underutilized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Reduce costs by eliminating </a:t>
            </a:r>
            <a:r>
              <a:rPr lang="en-US" sz="2800" dirty="0" err="1"/>
              <a:t>unprovisioned</a:t>
            </a:r>
            <a:r>
              <a:rPr lang="en-US" sz="2800" dirty="0"/>
              <a:t> ExpressRoute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Reduce costs by deleting or reconfiguring idle virtual network gateways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Buy reserved virtual machine instances to save money over pay-as-you-go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Delete unassociated public IP addresses to save money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739776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78" y="155444"/>
            <a:ext cx="10364369" cy="731219"/>
          </a:xfrm>
        </p:spPr>
        <p:txBody>
          <a:bodyPr/>
          <a:lstStyle/>
          <a:p>
            <a:r>
              <a:rPr lang="en-US" dirty="0"/>
              <a:t>Minimizing costs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2D5180-5E98-4780-A225-59A15326F967}"/>
              </a:ext>
            </a:extLst>
          </p:cNvPr>
          <p:cNvSpPr txBox="1">
            <a:spLocks/>
          </p:cNvSpPr>
          <p:nvPr/>
        </p:nvSpPr>
        <p:spPr>
          <a:xfrm>
            <a:off x="638978" y="1135062"/>
            <a:ext cx="10943250" cy="5522502"/>
          </a:xfrm>
          <a:prstGeom prst="rect">
            <a:avLst/>
          </a:prstGeom>
        </p:spPr>
        <p:txBody>
          <a:bodyPr vert="horz" lIns="93260" tIns="46630" rIns="93260" bIns="4663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856" dirty="0"/>
              <a:t>The following best practice guidelines can help minimize your Azure costs:</a:t>
            </a:r>
          </a:p>
          <a:p>
            <a:r>
              <a:rPr lang="en-US" sz="2856" dirty="0"/>
              <a:t>Perform cost analyses. Use t</a:t>
            </a:r>
            <a:r>
              <a:rPr lang="en-IE" sz="2856" dirty="0"/>
              <a:t>he Azure Pricing and TCO calculators</a:t>
            </a:r>
            <a:endParaRPr lang="en-US" sz="2856" b="1" dirty="0"/>
          </a:p>
          <a:p>
            <a:r>
              <a:rPr lang="en-IE" sz="2856" dirty="0"/>
              <a:t>Monitor usage with Azure Advisor.</a:t>
            </a:r>
            <a:r>
              <a:rPr lang="en-IE" sz="2856" b="1" dirty="0"/>
              <a:t> </a:t>
            </a:r>
            <a:r>
              <a:rPr lang="en-IE" sz="2856" dirty="0"/>
              <a:t>Implement recommendations </a:t>
            </a:r>
          </a:p>
          <a:p>
            <a:r>
              <a:rPr lang="en-US" sz="2856" dirty="0"/>
              <a:t>Use Azure Reservations.</a:t>
            </a:r>
            <a:r>
              <a:rPr lang="en-US" sz="2856" b="1" dirty="0"/>
              <a:t> </a:t>
            </a:r>
            <a:r>
              <a:rPr lang="en-IE" sz="2856" dirty="0"/>
              <a:t>To get a discount, reserve products and resources by paying in advance. Prepay for 1 or 3 years, and achieve up to 72% savings over pay-as-you-go costs</a:t>
            </a:r>
          </a:p>
          <a:p>
            <a:r>
              <a:rPr lang="en-IE" sz="2856" dirty="0"/>
              <a:t>Choose low-cost locations and regions. If possible, use low-cost locations</a:t>
            </a:r>
          </a:p>
          <a:p>
            <a:r>
              <a:rPr lang="en-IE" sz="2856" dirty="0"/>
              <a:t>Apply tags to identify cost owners. Identify usage owners with tags</a:t>
            </a:r>
          </a:p>
        </p:txBody>
      </p:sp>
    </p:spTree>
    <p:extLst>
      <p:ext uri="{BB962C8B-B14F-4D97-AF65-F5344CB8AC3E}">
        <p14:creationId xmlns:p14="http://schemas.microsoft.com/office/powerpoint/2010/main" val="5588432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69" y="344493"/>
            <a:ext cx="8469868" cy="731219"/>
          </a:xfrm>
        </p:spPr>
        <p:txBody>
          <a:bodyPr/>
          <a:lstStyle/>
          <a:p>
            <a:r>
              <a:rPr lang="en-US" dirty="0"/>
              <a:t>Azure Cost Management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2D5180-5E98-4780-A225-59A15326F967}"/>
              </a:ext>
            </a:extLst>
          </p:cNvPr>
          <p:cNvSpPr txBox="1">
            <a:spLocks/>
          </p:cNvSpPr>
          <p:nvPr/>
        </p:nvSpPr>
        <p:spPr>
          <a:xfrm>
            <a:off x="720169" y="1287462"/>
            <a:ext cx="5452231" cy="1602908"/>
          </a:xfrm>
          <a:prstGeom prst="rect">
            <a:avLst/>
          </a:prstGeom>
        </p:spPr>
        <p:txBody>
          <a:bodyPr vert="horz" lIns="93260" tIns="46630" rIns="93260" bIns="4663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i="1" dirty="0"/>
              <a:t>Azure Cost Management </a:t>
            </a:r>
            <a:r>
              <a:rPr lang="en-IE" sz="2400" dirty="0"/>
              <a:t>is an Azure product that provides a set of tools for monitoring, allocating, and optimizing Azure costs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1CBB136-5511-46A9-BDA9-747F97E9A4DF}"/>
              </a:ext>
            </a:extLst>
          </p:cNvPr>
          <p:cNvSpPr txBox="1">
            <a:spLocks/>
          </p:cNvSpPr>
          <p:nvPr/>
        </p:nvSpPr>
        <p:spPr>
          <a:xfrm>
            <a:off x="6938406" y="1668462"/>
            <a:ext cx="5498069" cy="5748009"/>
          </a:xfrm>
          <a:prstGeom prst="rect">
            <a:avLst/>
          </a:prstGeom>
        </p:spPr>
        <p:txBody>
          <a:bodyPr vert="horz" lIns="93260" tIns="46630" rIns="93260" bIns="4663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 dirty="0"/>
              <a:t>Reporting. Generate reports </a:t>
            </a:r>
          </a:p>
          <a:p>
            <a:r>
              <a:rPr lang="en-IE" sz="2400" dirty="0"/>
              <a:t>Data enrichment. Improve accountability by categorizing resources with tags </a:t>
            </a:r>
          </a:p>
          <a:p>
            <a:r>
              <a:rPr lang="en-IE" sz="2400" dirty="0"/>
              <a:t>Budgets. Monitor resource demand trends, consumption rates, and cost patterns</a:t>
            </a:r>
          </a:p>
          <a:p>
            <a:r>
              <a:rPr lang="en-IE" sz="2400" dirty="0"/>
              <a:t>Alerting. Get alerts based on your cost and usage budgets</a:t>
            </a:r>
          </a:p>
          <a:p>
            <a:r>
              <a:rPr lang="en-IE" sz="2400" dirty="0"/>
              <a:t>Recommendations. Receive recommendations to eliminate idle resources and to optimize provisioned Azure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C17EB-EDDC-4029-8C50-57BAE7701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" y="2890370"/>
            <a:ext cx="6113592" cy="34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021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You plan to deploy a solution in which you will leverage a series of virtual machines and Azure SQL DB across two separate regions. You need to chose the best tool for evaluating cost. Which tool would you use?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a.) Azure Advisor</a:t>
            </a:r>
          </a:p>
          <a:p>
            <a:pPr marL="0" indent="0">
              <a:buNone/>
            </a:pPr>
            <a:r>
              <a:rPr lang="en-US" sz="3200" b="1" dirty="0"/>
              <a:t>b.) Azure TCO Calculator</a:t>
            </a:r>
          </a:p>
          <a:p>
            <a:pPr marL="0" indent="0">
              <a:buNone/>
            </a:pPr>
            <a:r>
              <a:rPr lang="en-US" sz="3200" b="1" dirty="0"/>
              <a:t>c.) Azure Pricing Calculator</a:t>
            </a:r>
          </a:p>
          <a:p>
            <a:pPr marL="0" indent="0">
              <a:buNone/>
            </a:pPr>
            <a:r>
              <a:rPr lang="en-US" sz="3200" b="1" dirty="0"/>
              <a:t>d.) Azure Cost Management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253015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You plan to deploy a solution in which you will leverage a series of virtual machines and Azure SQL DB across two separate regions. You need to chose the best tool for evaluating cost. Which tool would you use?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a.) Azure Advisor</a:t>
            </a:r>
          </a:p>
          <a:p>
            <a:pPr marL="0" indent="0">
              <a:buNone/>
            </a:pPr>
            <a:r>
              <a:rPr lang="en-US" sz="3200" b="1" dirty="0"/>
              <a:t>b.) Azure TCO Calculator</a:t>
            </a:r>
          </a:p>
          <a:p>
            <a:pPr marL="0" indent="0">
              <a:buNone/>
            </a:pPr>
            <a:r>
              <a:rPr lang="en-US" sz="3200" b="1" dirty="0"/>
              <a:t>c.) </a:t>
            </a:r>
            <a:r>
              <a:rPr lang="en-US" sz="3200" b="1" u="sng" dirty="0"/>
              <a:t>Azure Pricing Calculator</a:t>
            </a:r>
          </a:p>
          <a:p>
            <a:pPr marL="0" indent="0">
              <a:buNone/>
            </a:pPr>
            <a:r>
              <a:rPr lang="en-US" sz="3200" b="1" dirty="0"/>
              <a:t>d.) Azure Cost Management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152782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How long can you use a free subscription before it expires?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a.) 40 days</a:t>
            </a:r>
          </a:p>
          <a:p>
            <a:pPr marL="0" indent="0">
              <a:buNone/>
            </a:pPr>
            <a:r>
              <a:rPr lang="en-US" sz="3200" b="1" dirty="0"/>
              <a:t>b.) 1 Year</a:t>
            </a:r>
          </a:p>
          <a:p>
            <a:pPr marL="0" indent="0">
              <a:buNone/>
            </a:pPr>
            <a:r>
              <a:rPr lang="en-US" sz="3200" b="1" dirty="0"/>
              <a:t>c.) 6 months</a:t>
            </a:r>
          </a:p>
          <a:p>
            <a:pPr marL="0" indent="0">
              <a:buNone/>
            </a:pPr>
            <a:r>
              <a:rPr lang="en-US" sz="3200" b="1" dirty="0"/>
              <a:t>d.) 2 Years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161222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How long can you use a free subscription before it expires?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a.) 40 days</a:t>
            </a:r>
          </a:p>
          <a:p>
            <a:pPr marL="0" indent="0">
              <a:buNone/>
            </a:pPr>
            <a:r>
              <a:rPr lang="en-US" sz="3200" b="1" dirty="0"/>
              <a:t>b.) </a:t>
            </a:r>
            <a:r>
              <a:rPr lang="en-US" sz="3200" b="1" u="sng" dirty="0"/>
              <a:t>1 Year</a:t>
            </a:r>
          </a:p>
          <a:p>
            <a:pPr marL="0" indent="0">
              <a:buNone/>
            </a:pPr>
            <a:r>
              <a:rPr lang="en-US" sz="3200" b="1" dirty="0"/>
              <a:t>c.) 6 months</a:t>
            </a:r>
          </a:p>
          <a:p>
            <a:pPr marL="0" indent="0">
              <a:buNone/>
            </a:pPr>
            <a:r>
              <a:rPr lang="en-US" sz="3200" b="1" dirty="0"/>
              <a:t>d.) 2 Years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329164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Azure Advisor is capable of making cost optimization recommendations for which of the following: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a.) Resizing or shutting down underutilized instances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b.) Eliminating </a:t>
            </a:r>
            <a:r>
              <a:rPr lang="en-US" sz="3200" b="1" dirty="0" err="1"/>
              <a:t>unprovisioned</a:t>
            </a:r>
            <a:r>
              <a:rPr lang="en-US" sz="3200" b="1" dirty="0"/>
              <a:t> ExpressRoute circuits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c.) Deleting or reconfiguring idle virtual network gateways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d.) Use reserved instances to save money over pay-as-you-go costs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e.) Remove unassociated public IP addresses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f.)  Remove subscriptions with no resources deployed.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956649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Azure Advisor is capable of making cost optimization recommendations for which of the following: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a.) </a:t>
            </a:r>
            <a:r>
              <a:rPr lang="en-US" sz="3200" b="1" u="sng" dirty="0"/>
              <a:t>Resizing or shutting down underutilized instances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b.) </a:t>
            </a:r>
            <a:r>
              <a:rPr lang="en-US" sz="3200" b="1" u="sng" dirty="0"/>
              <a:t>Eliminating </a:t>
            </a:r>
            <a:r>
              <a:rPr lang="en-US" sz="3200" b="1" u="sng" dirty="0" err="1"/>
              <a:t>unprovisioned</a:t>
            </a:r>
            <a:r>
              <a:rPr lang="en-US" sz="3200" b="1" u="sng" dirty="0"/>
              <a:t> ExpressRoute circuits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c.) </a:t>
            </a:r>
            <a:r>
              <a:rPr lang="en-US" sz="3200" b="1" u="sng" dirty="0"/>
              <a:t>Deleting or reconfiguring idle virtual network gateways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d.) </a:t>
            </a:r>
            <a:r>
              <a:rPr lang="en-US" sz="3200" b="1" u="sng" dirty="0"/>
              <a:t>Use reserved instances to save money over pay-as-you-go costs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e.) </a:t>
            </a:r>
            <a:r>
              <a:rPr lang="en-US" sz="3200" b="1" u="sng" dirty="0"/>
              <a:t>Remove unassociated public IP addresses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f.)  Remove subscriptions with no resources deployed.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877245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True or False: </a:t>
            </a:r>
            <a:br>
              <a:rPr lang="en-IE" sz="3200" b="1" dirty="0"/>
            </a:br>
            <a:r>
              <a:rPr lang="en-US" sz="3200" b="1" dirty="0"/>
              <a:t>A Zone is a geographical grouping of regions that is used to determine billing based on peak usage periods.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24222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772A-37B6-46D4-85B5-3A587195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Specific intro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38330-28EF-4BFD-8AA4-166A465974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26037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Insert Slides Covering: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Customer specific learning management system links.</a:t>
            </a:r>
          </a:p>
          <a:p>
            <a:pPr lvl="1"/>
            <a:r>
              <a:rPr lang="en-US" dirty="0"/>
              <a:t>Survey information</a:t>
            </a:r>
          </a:p>
          <a:p>
            <a:pPr lvl="1"/>
            <a:r>
              <a:rPr lang="en-US" dirty="0"/>
              <a:t>Guidance on study group format</a:t>
            </a:r>
          </a:p>
        </p:txBody>
      </p:sp>
    </p:spTree>
    <p:extLst>
      <p:ext uri="{BB962C8B-B14F-4D97-AF65-F5344CB8AC3E}">
        <p14:creationId xmlns:p14="http://schemas.microsoft.com/office/powerpoint/2010/main" val="173856823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True or False: </a:t>
            </a:r>
            <a:br>
              <a:rPr lang="en-IE" sz="3200" b="1" dirty="0"/>
            </a:br>
            <a:r>
              <a:rPr lang="en-US" sz="3200" b="1" dirty="0"/>
              <a:t>A Zone is a geographical grouping of regions that is used to determine billing based on peak usage periods.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A: </a:t>
            </a:r>
            <a:r>
              <a:rPr lang="en-US" sz="3200" b="1" u="sng" dirty="0"/>
              <a:t>False: </a:t>
            </a:r>
            <a:br>
              <a:rPr lang="en-US" sz="3200" b="1" u="sng" dirty="0"/>
            </a:br>
            <a:r>
              <a:rPr lang="en-US" sz="3200" dirty="0"/>
              <a:t>Zones are used to calculate data transfer charges within Azure. Depending on the zone of the region data transfer rates will vary.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046120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Which of the following functionality is available free of charge with Azure Cost Management?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a.) Reporting on Azure Costs</a:t>
            </a:r>
          </a:p>
          <a:p>
            <a:pPr marL="0" indent="0">
              <a:buNone/>
            </a:pPr>
            <a:r>
              <a:rPr lang="en-US" sz="3200" b="1" dirty="0"/>
              <a:t>b.) Reporting on AWS Costs</a:t>
            </a:r>
          </a:p>
          <a:p>
            <a:pPr marL="0" indent="0">
              <a:buNone/>
            </a:pPr>
            <a:r>
              <a:rPr lang="en-US" sz="3200" b="1" dirty="0"/>
              <a:t>c.) Creating and managing Azure budgets</a:t>
            </a:r>
          </a:p>
          <a:p>
            <a:pPr marL="0" indent="0">
              <a:buNone/>
            </a:pPr>
            <a:r>
              <a:rPr lang="en-US" sz="3200" b="1" dirty="0"/>
              <a:t>d.) Alerting on Azure Costs</a:t>
            </a:r>
          </a:p>
          <a:p>
            <a:pPr marL="0" indent="0">
              <a:buNone/>
            </a:pPr>
            <a:r>
              <a:rPr lang="en-US" sz="3200" b="1" dirty="0"/>
              <a:t>e.) Alerting on GCP costs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380494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Which of the following functionality is available free of charge with Azure Cost Management?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a.) </a:t>
            </a:r>
            <a:r>
              <a:rPr lang="en-US" sz="3200" b="1" u="sng" dirty="0"/>
              <a:t>Reporting on Azure Costs</a:t>
            </a:r>
          </a:p>
          <a:p>
            <a:pPr marL="0" indent="0">
              <a:buNone/>
            </a:pPr>
            <a:r>
              <a:rPr lang="en-US" sz="3200" b="1" dirty="0"/>
              <a:t>b.) Reporting on AWS Costs</a:t>
            </a:r>
          </a:p>
          <a:p>
            <a:pPr marL="0" indent="0">
              <a:buNone/>
            </a:pPr>
            <a:r>
              <a:rPr lang="en-US" sz="3200" b="1" dirty="0"/>
              <a:t>c.) </a:t>
            </a:r>
            <a:r>
              <a:rPr lang="en-US" sz="3200" b="1" u="sng" dirty="0"/>
              <a:t>Creating and managing Azure budgets</a:t>
            </a:r>
          </a:p>
          <a:p>
            <a:pPr marL="0" indent="0">
              <a:buNone/>
            </a:pPr>
            <a:r>
              <a:rPr lang="en-US" sz="3200" b="1" dirty="0"/>
              <a:t>d.) </a:t>
            </a:r>
            <a:r>
              <a:rPr lang="en-US" sz="3200" b="1" u="sng" dirty="0"/>
              <a:t>Alerting on Azure Costs</a:t>
            </a:r>
          </a:p>
          <a:p>
            <a:pPr marL="0" indent="0">
              <a:buNone/>
            </a:pPr>
            <a:r>
              <a:rPr lang="en-US" sz="3200" b="1" dirty="0"/>
              <a:t>e.) Alerting on GCP costs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70217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Which of the following impacts cost within Azure: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IE" sz="3200" b="1" dirty="0"/>
              <a:t>a.) Resource Type</a:t>
            </a:r>
            <a:endParaRPr lang="en-IE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E" sz="3200" b="1" dirty="0"/>
              <a:t>b.) Purchasing Option</a:t>
            </a:r>
          </a:p>
          <a:p>
            <a:pPr marL="0" indent="0">
              <a:buNone/>
            </a:pPr>
            <a:r>
              <a:rPr lang="en-IE" sz="3200" b="1" dirty="0"/>
              <a:t>d.) Availability Zone a resource is deployed to</a:t>
            </a:r>
          </a:p>
          <a:p>
            <a:pPr marL="0" indent="0">
              <a:buNone/>
            </a:pPr>
            <a:r>
              <a:rPr lang="en-US" sz="3200" b="1" dirty="0"/>
              <a:t>c.) Location</a:t>
            </a:r>
          </a:p>
          <a:p>
            <a:pPr marL="0" indent="0">
              <a:buNone/>
            </a:pPr>
            <a:r>
              <a:rPr lang="en-US" sz="3200" b="1" dirty="0"/>
              <a:t>d.) Service Category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562021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Which of the following impacts cost within Azure: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IE" sz="3200" b="1" dirty="0"/>
              <a:t>a.) </a:t>
            </a:r>
            <a:r>
              <a:rPr lang="en-IE" sz="3200" b="1" u="sng" dirty="0"/>
              <a:t>Resource Type</a:t>
            </a:r>
            <a:endParaRPr lang="en-IE" sz="32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E" sz="3200" b="1" dirty="0"/>
              <a:t>b.) </a:t>
            </a:r>
            <a:r>
              <a:rPr lang="en-IE" sz="3200" b="1" u="sng" dirty="0"/>
              <a:t>Purchasing Option</a:t>
            </a:r>
          </a:p>
          <a:p>
            <a:pPr marL="0" indent="0">
              <a:buNone/>
            </a:pPr>
            <a:r>
              <a:rPr lang="en-IE" sz="3200" b="1" dirty="0"/>
              <a:t>d.) Availability Zone a resource is deployed to</a:t>
            </a:r>
          </a:p>
          <a:p>
            <a:pPr marL="0" indent="0">
              <a:buNone/>
            </a:pPr>
            <a:r>
              <a:rPr lang="en-US" sz="3200" b="1" dirty="0"/>
              <a:t>c.) </a:t>
            </a:r>
            <a:r>
              <a:rPr lang="en-US" sz="3200" b="1" u="sng" dirty="0"/>
              <a:t>Location</a:t>
            </a:r>
          </a:p>
          <a:p>
            <a:pPr marL="0" indent="0">
              <a:buNone/>
            </a:pPr>
            <a:r>
              <a:rPr lang="en-US" sz="3200" b="1" dirty="0"/>
              <a:t>d.) Service Category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252983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EB118-D513-4101-A89F-F414F909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b="1" dirty="0"/>
              <a:t>Wrap Up – Blueprint Review</a:t>
            </a:r>
          </a:p>
        </p:txBody>
      </p:sp>
    </p:spTree>
    <p:extLst>
      <p:ext uri="{BB962C8B-B14F-4D97-AF65-F5344CB8AC3E}">
        <p14:creationId xmlns:p14="http://schemas.microsoft.com/office/powerpoint/2010/main" val="114012687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3FA-E0EF-4927-9147-213DC99A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Skills Measured – Understand Cloud Concepts (15-20%)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35BAA2-5487-4EDA-8ED5-B4AFDED7FA98}"/>
              </a:ext>
            </a:extLst>
          </p:cNvPr>
          <p:cNvSpPr/>
          <p:nvPr/>
        </p:nvSpPr>
        <p:spPr>
          <a:xfrm>
            <a:off x="808037" y="1363662"/>
            <a:ext cx="112776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Describe the benefits and considerations of using cloud services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terms such as High Availability, Scalability, Elasticity, Agility, Fault Tolerance, and Disaster Recovery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the principles of economies of scale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the differences between Capital Expenditure (</a:t>
            </a:r>
            <a:r>
              <a:rPr lang="en-US" sz="1600" dirty="0" err="1"/>
              <a:t>CapEx</a:t>
            </a:r>
            <a:r>
              <a:rPr lang="en-US" sz="1600" dirty="0"/>
              <a:t>) and Operational Expenditure (</a:t>
            </a:r>
            <a:r>
              <a:rPr lang="en-US" sz="1600" dirty="0" err="1"/>
              <a:t>OpEx</a:t>
            </a:r>
            <a:r>
              <a:rPr lang="en-US" sz="16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understand the consumption-based model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Describe the differences between Infrastructure-as-a-Service (IaaS), Platform-as-a-Service (PaaS) and Software-as-a-Service (SaaS)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describe Infrastructure-as-a-Service (IaaS)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describe Platform-as-a-Service (PaaS)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describe Software-as-a-Service (SaaS)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compare and contrast the three different service types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Describe the differences between Public, Private and Hybrid cloud models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describe Public cloud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describe Private cloud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describe Hybrid cloud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compare and contrast the three different cloud models</a:t>
            </a:r>
          </a:p>
        </p:txBody>
      </p:sp>
    </p:spTree>
    <p:extLst>
      <p:ext uri="{BB962C8B-B14F-4D97-AF65-F5344CB8AC3E}">
        <p14:creationId xmlns:p14="http://schemas.microsoft.com/office/powerpoint/2010/main" val="217596798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3FA-E0EF-4927-9147-213DC99A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Skills Measured – Understand Core Azure Services (30-35%)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35BAA2-5487-4EDA-8ED5-B4AFDED7FA98}"/>
              </a:ext>
            </a:extLst>
          </p:cNvPr>
          <p:cNvSpPr/>
          <p:nvPr/>
        </p:nvSpPr>
        <p:spPr>
          <a:xfrm>
            <a:off x="579437" y="1215544"/>
            <a:ext cx="112776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8D7"/>
                </a:solidFill>
              </a:rPr>
              <a:t>Understand the core Azure architectural components</a:t>
            </a:r>
          </a:p>
          <a:p>
            <a:endParaRPr lang="en-US" sz="1100" b="1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describe Regions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describe Availability Zones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describe Resource Groups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describe Azure Resource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describe the benefits and usage of core Azure architectural components</a:t>
            </a:r>
          </a:p>
          <a:p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400" b="1" dirty="0">
                <a:solidFill>
                  <a:srgbClr val="0078D7"/>
                </a:solidFill>
              </a:rPr>
              <a:t>Describe some of the core products available in Azure</a:t>
            </a:r>
          </a:p>
          <a:p>
            <a:endParaRPr lang="en-US" sz="11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describe products available for Compute such as Virtual Machines, Virtual Machine Scale Sets, App Service and Functions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describe products available for Networking such as Virtual Network, Load Balancer, VPN Gateway, Application Gateway and Content Delivery Network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describe products available for Storage such as Blob Storage, Disk Storage, File Storage, and Archive Storage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describe products available for Databases such as </a:t>
            </a:r>
            <a:r>
              <a:rPr lang="en-US" sz="1100" dirty="0" err="1">
                <a:solidFill>
                  <a:schemeClr val="bg2">
                    <a:lumMod val="10000"/>
                  </a:schemeClr>
                </a:solidFill>
              </a:rPr>
              <a:t>CosmosDB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, Azure SQL Database, Azure Database Migration service, and Azure SQL Data Warehouse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describe the Azure Marketplace and its usage scenarios</a:t>
            </a:r>
          </a:p>
          <a:p>
            <a:endParaRPr lang="en-US" sz="11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400" b="1" dirty="0">
                <a:solidFill>
                  <a:srgbClr val="0078D7"/>
                </a:solidFill>
              </a:rPr>
              <a:t>Describe some of the solutions available on Azure</a:t>
            </a:r>
          </a:p>
          <a:p>
            <a:endParaRPr lang="en-US" sz="1100" b="1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describe Internet of Things (IoT) and products that are available for IoT on Azure such as IoT Fundamentals, IoT Hub and IoT Central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describe Big Data and Analytics and products that are available for Big Data and Analytics such as SQL Data Warehouse, HDInsight and Data Lake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describe Artificial Intelligence (AI) and products that are available for AI such as Azure Machine Learning Service and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describe Serverless computing and Azure products that are available for serverless computing such as Azure Functions, Logic Apps and App grid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describe the benefits and outcomes of using Azure solutions</a:t>
            </a:r>
          </a:p>
          <a:p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400" b="1" dirty="0">
                <a:solidFill>
                  <a:srgbClr val="0078D7"/>
                </a:solidFill>
              </a:rPr>
              <a:t>Understand Azure management tools</a:t>
            </a:r>
          </a:p>
          <a:p>
            <a:endParaRPr lang="en-US" sz="1100" b="1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understand Azure tools such as Azure CLI, PowerShell, and the Azure Portal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understand Azure Advisor</a:t>
            </a:r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517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3FA-E0EF-4927-9147-213DC99A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Understand security, privacy, compliance, and trust </a:t>
            </a:r>
            <a:r>
              <a:rPr lang="en-US" sz="3600" dirty="0"/>
              <a:t> (30-35%)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35BAA2-5487-4EDA-8ED5-B4AFDED7FA98}"/>
              </a:ext>
            </a:extLst>
          </p:cNvPr>
          <p:cNvSpPr/>
          <p:nvPr/>
        </p:nvSpPr>
        <p:spPr>
          <a:xfrm>
            <a:off x="503237" y="1135062"/>
            <a:ext cx="54102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8D7"/>
                </a:solidFill>
              </a:rPr>
              <a:t>Understand securing network connectivity in Azure</a:t>
            </a: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Firewall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DDoS Protection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Network Security Group (NSG)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choose an appropriate Azure security solution</a:t>
            </a:r>
            <a:br>
              <a:rPr lang="en-US" sz="1200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sz="1200" dirty="0">
                <a:solidFill>
                  <a:schemeClr val="bg2">
                    <a:lumMod val="10000"/>
                  </a:schemeClr>
                </a:solidFill>
              </a:rPr>
            </a:b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b="1" dirty="0">
                <a:solidFill>
                  <a:srgbClr val="0078D7"/>
                </a:solidFill>
              </a:rPr>
              <a:t>Describe core Azure Identity services</a:t>
            </a: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understand the difference between authentication and authorization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Active Directory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Multi-Factor Authentication</a:t>
            </a:r>
            <a:br>
              <a:rPr lang="en-US" sz="1200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sz="1200" dirty="0">
                <a:solidFill>
                  <a:schemeClr val="bg2">
                    <a:lumMod val="10000"/>
                  </a:schemeClr>
                </a:solidFill>
              </a:rPr>
            </a:b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b="1" dirty="0">
                <a:solidFill>
                  <a:srgbClr val="0078D7"/>
                </a:solidFill>
              </a:rPr>
              <a:t>Describe security tools and features of Azure</a:t>
            </a: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Security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understand Azure Security center usage scenarios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Key Vault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Information Protection (AIP)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Advanced Threat Protection (ATP)</a:t>
            </a: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99E96C-4C7A-45EF-865D-88F61C0D1411}"/>
              </a:ext>
            </a:extLst>
          </p:cNvPr>
          <p:cNvSpPr/>
          <p:nvPr/>
        </p:nvSpPr>
        <p:spPr>
          <a:xfrm>
            <a:off x="6142038" y="1135062"/>
            <a:ext cx="621665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78D7"/>
                </a:solidFill>
              </a:rPr>
              <a:t>Describe Azure governance 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78D7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Policies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Initiatives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Role-Based Access Control (RBAC)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Advisor security assistance</a:t>
            </a:r>
            <a:br>
              <a:rPr lang="en-US" sz="1200" dirty="0">
                <a:solidFill>
                  <a:schemeClr val="bg2">
                    <a:lumMod val="10000"/>
                  </a:schemeClr>
                </a:solidFill>
              </a:rPr>
            </a:b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b="1" dirty="0">
                <a:solidFill>
                  <a:srgbClr val="0078D7"/>
                </a:solidFill>
              </a:rPr>
              <a:t>Understand monitoring and reporting options in Azure</a:t>
            </a:r>
          </a:p>
          <a:p>
            <a:endParaRPr lang="en-US" sz="1600" b="1" dirty="0">
              <a:solidFill>
                <a:srgbClr val="0078D7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Monitor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Service Health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understand the use cases and benefits of Azure Monitor and Azure Service Health</a:t>
            </a:r>
            <a:br>
              <a:rPr lang="en-US" sz="1200" dirty="0">
                <a:solidFill>
                  <a:schemeClr val="bg2">
                    <a:lumMod val="10000"/>
                  </a:schemeClr>
                </a:solidFill>
              </a:rPr>
            </a:b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b="1" dirty="0">
                <a:solidFill>
                  <a:srgbClr val="0078D7"/>
                </a:solidFill>
              </a:rPr>
              <a:t>Understand privacy, compliance and data protection standards in Azure</a:t>
            </a: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understand industry compliance terms such as GDPR, ISO and NIST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understand the Microsoft Privacy Statement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the Trust center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the Service Trust Portal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Compliance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determine if Azure is compliant for a business need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understand Azure Government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understand Azure Germany services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74800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3FA-E0EF-4927-9147-213DC99A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Understand Azure pricing and support</a:t>
            </a:r>
            <a:r>
              <a:rPr lang="en-IE" sz="3600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/>
              <a:t> (25-30%)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35BAA2-5487-4EDA-8ED5-B4AFDED7FA98}"/>
              </a:ext>
            </a:extLst>
          </p:cNvPr>
          <p:cNvSpPr/>
          <p:nvPr/>
        </p:nvSpPr>
        <p:spPr>
          <a:xfrm>
            <a:off x="503237" y="1135062"/>
            <a:ext cx="5562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8D7"/>
                </a:solidFill>
              </a:rPr>
              <a:t>Understand Azure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 an Azure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understand the uses and options with Azure subscriptions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>
                <a:solidFill>
                  <a:srgbClr val="0078D7"/>
                </a:solidFill>
              </a:rPr>
              <a:t>Understand planning and management of costs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options for purchasing Azure products and services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options around Azure Free account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the factors affecting costs such as resource types, services, locations, ingress and egress traffic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Zones for billing purposes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the Pricing calculator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the Total Cost of Ownership (TCO) calculator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best practices for minimizing Azure costs such as performing cost analysis, creating spending limits and quotas, and using tags to identify cost owners; use Azure reservations; use Azure Advisor recommendations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describe Azure Cost Management</a:t>
            </a:r>
          </a:p>
          <a:p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76392-06A1-4CF5-99DC-E282FBCC53BC}"/>
              </a:ext>
            </a:extLst>
          </p:cNvPr>
          <p:cNvSpPr/>
          <p:nvPr/>
        </p:nvSpPr>
        <p:spPr>
          <a:xfrm>
            <a:off x="6446837" y="1135062"/>
            <a:ext cx="59896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8D7"/>
                </a:solidFill>
              </a:rPr>
              <a:t>Understand the support options available with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understand support plans that are available such as Dev, Standard, Professional Direct and Premier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understand how to open a support 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understand available support channels outside of support plan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 the Knowledge Center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>
                <a:solidFill>
                  <a:srgbClr val="0078D7"/>
                </a:solidFill>
              </a:rPr>
              <a:t>Describe Azure Service Level Agreements (SLAs)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 a Service Level Agreement (SLA)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determine SLA for a particular Azure product or service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>
                <a:solidFill>
                  <a:srgbClr val="0078D7"/>
                </a:solidFill>
              </a:rPr>
              <a:t>Understand service lifecycle in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understand Public and Private Preview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understand how to access Preview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understand the term General Availability (GA)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 feature updates</a:t>
            </a:r>
          </a:p>
          <a:p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420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EB118-D513-4101-A89F-F414F909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012859"/>
          </a:xfrm>
        </p:spPr>
        <p:txBody>
          <a:bodyPr/>
          <a:lstStyle/>
          <a:p>
            <a:r>
              <a:rPr lang="en-US" sz="6600" dirty="0"/>
              <a:t>Azure Fundamentals Certification and the AZ-900 Exam</a:t>
            </a:r>
          </a:p>
        </p:txBody>
      </p:sp>
    </p:spTree>
    <p:extLst>
      <p:ext uri="{BB962C8B-B14F-4D97-AF65-F5344CB8AC3E}">
        <p14:creationId xmlns:p14="http://schemas.microsoft.com/office/powerpoint/2010/main" val="373023721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E10-71B5-4AB8-81D3-547B2DF7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Exam 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A4AFC-7577-475A-9677-1390FA68DC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949047"/>
          </a:xfrm>
        </p:spPr>
        <p:txBody>
          <a:bodyPr/>
          <a:lstStyle/>
          <a:p>
            <a:r>
              <a:rPr lang="en-US" dirty="0">
                <a:hlinkClick r:id="rId3"/>
              </a:rPr>
              <a:t>All Azure Certification Exams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AZ-900 Exam Blueprint</a:t>
            </a:r>
            <a:endParaRPr lang="en-US" dirty="0"/>
          </a:p>
          <a:p>
            <a:r>
              <a:rPr lang="en-US" dirty="0">
                <a:hlinkClick r:id="rId5"/>
              </a:rPr>
              <a:t>Azure Fundamentals Learning Path</a:t>
            </a:r>
            <a:endParaRPr lang="en-US" dirty="0"/>
          </a:p>
          <a:p>
            <a:r>
              <a:rPr lang="en-US" dirty="0">
                <a:hlinkClick r:id="rId6"/>
              </a:rPr>
              <a:t>Pearson VUE – Microsoft </a:t>
            </a:r>
            <a:endParaRPr lang="en-US" dirty="0"/>
          </a:p>
          <a:p>
            <a:r>
              <a:rPr lang="en-US" dirty="0">
                <a:hlinkClick r:id="rId7"/>
              </a:rPr>
              <a:t>MeasureUp Practice Test for AZ-900</a:t>
            </a:r>
            <a:endParaRPr lang="en-US" dirty="0"/>
          </a:p>
          <a:p>
            <a:r>
              <a:rPr lang="en-US" dirty="0">
                <a:hlinkClick r:id="rId8"/>
              </a:rPr>
              <a:t>Certification Exam policies and FAQ</a:t>
            </a:r>
            <a:endParaRPr lang="en-US" dirty="0"/>
          </a:p>
          <a:p>
            <a:r>
              <a:rPr lang="en-US" dirty="0">
                <a:hlinkClick r:id="rId9"/>
              </a:rPr>
              <a:t>Exam Format and Question Types</a:t>
            </a:r>
            <a:endParaRPr lang="en-US" dirty="0"/>
          </a:p>
          <a:p>
            <a:r>
              <a:rPr lang="en-US" dirty="0">
                <a:hlinkClick r:id="rId10"/>
              </a:rPr>
              <a:t>Azure Free Account</a:t>
            </a:r>
            <a:r>
              <a:rPr lang="en-US" dirty="0"/>
              <a:t> (Home Only)</a:t>
            </a:r>
          </a:p>
        </p:txBody>
      </p:sp>
    </p:spTree>
    <p:extLst>
      <p:ext uri="{BB962C8B-B14F-4D97-AF65-F5344CB8AC3E}">
        <p14:creationId xmlns:p14="http://schemas.microsoft.com/office/powerpoint/2010/main" val="118476795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ECCAFECE-CC07-4274-835D-4627FF9A1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237" y="407240"/>
            <a:ext cx="4038600" cy="11674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98AE5C-604E-44AA-9728-D8FF236325E6}"/>
              </a:ext>
            </a:extLst>
          </p:cNvPr>
          <p:cNvSpPr/>
          <p:nvPr/>
        </p:nvSpPr>
        <p:spPr>
          <a:xfrm>
            <a:off x="503237" y="2201862"/>
            <a:ext cx="1127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+mj-lt"/>
                <a:ea typeface="Times New Roman" panose="02020603050405020304" pitchFamily="18" charset="0"/>
              </a:rPr>
              <a:t>Bullets here to educate audience on state of adoption at customer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+mj-lt"/>
                <a:ea typeface="Calibri" panose="020F0502020204030204" pitchFamily="34" charset="0"/>
              </a:rPr>
              <a:t>Links to internal resources for onboarding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+mj-lt"/>
                <a:ea typeface="Calibri" panose="020F0502020204030204" pitchFamily="34" charset="0"/>
              </a:rPr>
              <a:t>CSA contact information for solution migration questions, etc.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563A6A-1969-41DF-896C-CB1BF0A1C92B}"/>
              </a:ext>
            </a:extLst>
          </p:cNvPr>
          <p:cNvSpPr txBox="1"/>
          <p:nvPr/>
        </p:nvSpPr>
        <p:spPr>
          <a:xfrm>
            <a:off x="7361237" y="614385"/>
            <a:ext cx="22860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 Logo Here</a:t>
            </a:r>
          </a:p>
        </p:txBody>
      </p:sp>
    </p:spTree>
    <p:extLst>
      <p:ext uri="{BB962C8B-B14F-4D97-AF65-F5344CB8AC3E}">
        <p14:creationId xmlns:p14="http://schemas.microsoft.com/office/powerpoint/2010/main" val="135903911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4B5871A-5BB3-4900-9DC1-82EFFC4192DB}"/>
              </a:ext>
            </a:extLst>
          </p:cNvPr>
          <p:cNvSpPr txBox="1">
            <a:spLocks/>
          </p:cNvSpPr>
          <p:nvPr/>
        </p:nvSpPr>
        <p:spPr>
          <a:xfrm>
            <a:off x="3322637" y="2735262"/>
            <a:ext cx="7239000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8800" b="1" dirty="0"/>
              <a:t>Open Q&amp;A</a:t>
            </a:r>
          </a:p>
        </p:txBody>
      </p:sp>
    </p:spTree>
    <p:extLst>
      <p:ext uri="{BB962C8B-B14F-4D97-AF65-F5344CB8AC3E}">
        <p14:creationId xmlns:p14="http://schemas.microsoft.com/office/powerpoint/2010/main" val="10827250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1A92-47FD-4DC3-A0F8-ABE58372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Certified – Azure Fundamentals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532F-7B98-4B8E-9098-AC5691CD9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38" y="2125662"/>
            <a:ext cx="3429000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6B9197-7B9C-4FDD-A04E-7397F0AE726B}"/>
              </a:ext>
            </a:extLst>
          </p:cNvPr>
          <p:cNvSpPr/>
          <p:nvPr/>
        </p:nvSpPr>
        <p:spPr>
          <a:xfrm>
            <a:off x="4618037" y="2049462"/>
            <a:ext cx="723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Goal: </a:t>
            </a:r>
            <a:r>
              <a:rPr lang="en-US" sz="2400" dirty="0"/>
              <a:t>Prove that you understand cloud concepts, core Azure Services, Azure pricing and support, the fundamentals of cloud security, privacy, compliance and trust.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Value: </a:t>
            </a:r>
            <a:r>
              <a:rPr lang="en-US" sz="2400" dirty="0"/>
              <a:t>The knowledge gained by acquiring this certification will provide a valuable foundation for working with the platform and continuing on to more advanced role based Azure certifications.</a:t>
            </a:r>
          </a:p>
        </p:txBody>
      </p:sp>
    </p:spTree>
    <p:extLst>
      <p:ext uri="{BB962C8B-B14F-4D97-AF65-F5344CB8AC3E}">
        <p14:creationId xmlns:p14="http://schemas.microsoft.com/office/powerpoint/2010/main" val="11493827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2D8D35F-ABF4-47B1-B410-07CF00139C2A}"/>
              </a:ext>
            </a:extLst>
          </p:cNvPr>
          <p:cNvSpPr/>
          <p:nvPr/>
        </p:nvSpPr>
        <p:spPr bwMode="auto">
          <a:xfrm>
            <a:off x="8142840" y="1493657"/>
            <a:ext cx="3799673" cy="497540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161236-1F0F-4D28-92A6-E2B5B3E6A4A7}"/>
              </a:ext>
            </a:extLst>
          </p:cNvPr>
          <p:cNvSpPr/>
          <p:nvPr/>
        </p:nvSpPr>
        <p:spPr bwMode="auto">
          <a:xfrm>
            <a:off x="4084637" y="1495576"/>
            <a:ext cx="3799673" cy="497540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6F4C11-609F-4E7B-810E-F1CFD00DD244}"/>
              </a:ext>
            </a:extLst>
          </p:cNvPr>
          <p:cNvSpPr/>
          <p:nvPr/>
        </p:nvSpPr>
        <p:spPr bwMode="auto">
          <a:xfrm>
            <a:off x="558867" y="1493658"/>
            <a:ext cx="3283378" cy="497540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041526-D85F-4071-844E-F18FCE69FA1B}"/>
              </a:ext>
            </a:extLst>
          </p:cNvPr>
          <p:cNvCxnSpPr>
            <a:cxnSpLocks/>
            <a:stCxn id="74" idx="3"/>
            <a:endCxn id="65" idx="1"/>
          </p:cNvCxnSpPr>
          <p:nvPr/>
        </p:nvCxnSpPr>
        <p:spPr>
          <a:xfrm>
            <a:off x="3029849" y="4084671"/>
            <a:ext cx="5500188" cy="221847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4A7604-FB5A-4BA1-88C8-839438DF0110}"/>
              </a:ext>
            </a:extLst>
          </p:cNvPr>
          <p:cNvCxnSpPr>
            <a:cxnSpLocks/>
            <a:stCxn id="74" idx="3"/>
            <a:endCxn id="79" idx="1"/>
          </p:cNvCxnSpPr>
          <p:nvPr/>
        </p:nvCxnSpPr>
        <p:spPr>
          <a:xfrm flipV="1">
            <a:off x="3029849" y="2148002"/>
            <a:ext cx="1441445" cy="1936669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9B317B-CDC5-410B-AFDD-E3479424CB49}"/>
              </a:ext>
            </a:extLst>
          </p:cNvPr>
          <p:cNvCxnSpPr>
            <a:cxnSpLocks/>
            <a:stCxn id="74" idx="3"/>
            <a:endCxn id="63" idx="1"/>
          </p:cNvCxnSpPr>
          <p:nvPr/>
        </p:nvCxnSpPr>
        <p:spPr>
          <a:xfrm flipV="1">
            <a:off x="3029849" y="3011118"/>
            <a:ext cx="1441445" cy="1073553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A4DF08-E41B-4E9A-A732-0EABCA632761}"/>
              </a:ext>
            </a:extLst>
          </p:cNvPr>
          <p:cNvCxnSpPr>
            <a:cxnSpLocks/>
            <a:stCxn id="74" idx="3"/>
            <a:endCxn id="59" idx="1"/>
          </p:cNvCxnSpPr>
          <p:nvPr/>
        </p:nvCxnSpPr>
        <p:spPr>
          <a:xfrm flipV="1">
            <a:off x="3029849" y="3826301"/>
            <a:ext cx="1443229" cy="25837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80AC7E7-284D-4E7D-8FD7-53E5D34F7856}"/>
              </a:ext>
            </a:extLst>
          </p:cNvPr>
          <p:cNvCxnSpPr>
            <a:cxnSpLocks/>
            <a:stCxn id="74" idx="3"/>
            <a:endCxn id="53" idx="1"/>
          </p:cNvCxnSpPr>
          <p:nvPr/>
        </p:nvCxnSpPr>
        <p:spPr>
          <a:xfrm>
            <a:off x="3029849" y="4084671"/>
            <a:ext cx="1441445" cy="557979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8AC8E2-7683-4BFA-BF07-2B462BA2B259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3029849" y="4084671"/>
            <a:ext cx="1441445" cy="1391084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C99D3D2-4F15-492E-BBF0-FFBBF2C46095}"/>
              </a:ext>
            </a:extLst>
          </p:cNvPr>
          <p:cNvGrpSpPr/>
          <p:nvPr/>
        </p:nvGrpSpPr>
        <p:grpSpPr>
          <a:xfrm>
            <a:off x="7249176" y="2217026"/>
            <a:ext cx="1765797" cy="904436"/>
            <a:chOff x="6530561" y="3404044"/>
            <a:chExt cx="1765797" cy="1006918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8AF6015-B4DE-4729-AAC1-B53424BA007B}"/>
                </a:ext>
              </a:extLst>
            </p:cNvPr>
            <p:cNvSpPr/>
            <p:nvPr/>
          </p:nvSpPr>
          <p:spPr bwMode="auto">
            <a:xfrm flipH="1" flipV="1">
              <a:off x="6573900" y="3893102"/>
              <a:ext cx="1183590" cy="517860"/>
            </a:xfrm>
            <a:custGeom>
              <a:avLst/>
              <a:gdLst>
                <a:gd name="connsiteX0" fmla="*/ 0 w 3897443"/>
                <a:gd name="connsiteY0" fmla="*/ 1299261 h 1300354"/>
                <a:gd name="connsiteX1" fmla="*/ 1768840 w 3897443"/>
                <a:gd name="connsiteY1" fmla="*/ 1134369 h 1300354"/>
                <a:gd name="connsiteX2" fmla="*/ 2983043 w 3897443"/>
                <a:gd name="connsiteY2" fmla="*/ 264939 h 1300354"/>
                <a:gd name="connsiteX3" fmla="*/ 3897443 w 3897443"/>
                <a:gd name="connsiteY3" fmla="*/ 160008 h 1300354"/>
                <a:gd name="connsiteX0" fmla="*/ 0 w 3897443"/>
                <a:gd name="connsiteY0" fmla="*/ 1145491 h 1146584"/>
                <a:gd name="connsiteX1" fmla="*/ 1768840 w 3897443"/>
                <a:gd name="connsiteY1" fmla="*/ 980599 h 1146584"/>
                <a:gd name="connsiteX2" fmla="*/ 2983043 w 3897443"/>
                <a:gd name="connsiteY2" fmla="*/ 111169 h 1146584"/>
                <a:gd name="connsiteX3" fmla="*/ 3897443 w 3897443"/>
                <a:gd name="connsiteY3" fmla="*/ 6238 h 1146584"/>
                <a:gd name="connsiteX0" fmla="*/ 0 w 3891223"/>
                <a:gd name="connsiteY0" fmla="*/ 1170355 h 1171448"/>
                <a:gd name="connsiteX1" fmla="*/ 1768840 w 3891223"/>
                <a:gd name="connsiteY1" fmla="*/ 1005463 h 1171448"/>
                <a:gd name="connsiteX2" fmla="*/ 2983043 w 3891223"/>
                <a:gd name="connsiteY2" fmla="*/ 136033 h 1171448"/>
                <a:gd name="connsiteX3" fmla="*/ 3891223 w 3891223"/>
                <a:gd name="connsiteY3" fmla="*/ 0 h 1171448"/>
                <a:gd name="connsiteX0" fmla="*/ 0 w 3891223"/>
                <a:gd name="connsiteY0" fmla="*/ 1170355 h 1170484"/>
                <a:gd name="connsiteX1" fmla="*/ 1768840 w 3891223"/>
                <a:gd name="connsiteY1" fmla="*/ 1005463 h 1170484"/>
                <a:gd name="connsiteX2" fmla="*/ 2983043 w 3891223"/>
                <a:gd name="connsiteY2" fmla="*/ 136033 h 1170484"/>
                <a:gd name="connsiteX3" fmla="*/ 3891223 w 3891223"/>
                <a:gd name="connsiteY3" fmla="*/ 0 h 1170484"/>
                <a:gd name="connsiteX0" fmla="*/ 0 w 3891223"/>
                <a:gd name="connsiteY0" fmla="*/ 1172000 h 1175366"/>
                <a:gd name="connsiteX1" fmla="*/ 1804876 w 3891223"/>
                <a:gd name="connsiteY1" fmla="*/ 1100893 h 1175366"/>
                <a:gd name="connsiteX2" fmla="*/ 2983043 w 3891223"/>
                <a:gd name="connsiteY2" fmla="*/ 137678 h 1175366"/>
                <a:gd name="connsiteX3" fmla="*/ 3891223 w 3891223"/>
                <a:gd name="connsiteY3" fmla="*/ 1645 h 1175366"/>
                <a:gd name="connsiteX0" fmla="*/ 0 w 3891223"/>
                <a:gd name="connsiteY0" fmla="*/ 1172000 h 1172182"/>
                <a:gd name="connsiteX1" fmla="*/ 1804876 w 3891223"/>
                <a:gd name="connsiteY1" fmla="*/ 1100893 h 1172182"/>
                <a:gd name="connsiteX2" fmla="*/ 2983043 w 3891223"/>
                <a:gd name="connsiteY2" fmla="*/ 137678 h 1172182"/>
                <a:gd name="connsiteX3" fmla="*/ 3891223 w 3891223"/>
                <a:gd name="connsiteY3" fmla="*/ 1645 h 1172182"/>
                <a:gd name="connsiteX0" fmla="*/ 0 w 3891223"/>
                <a:gd name="connsiteY0" fmla="*/ 1173247 h 1173640"/>
                <a:gd name="connsiteX1" fmla="*/ 1747512 w 3891223"/>
                <a:gd name="connsiteY1" fmla="*/ 1133242 h 1173640"/>
                <a:gd name="connsiteX2" fmla="*/ 2983043 w 3891223"/>
                <a:gd name="connsiteY2" fmla="*/ 138925 h 1173640"/>
                <a:gd name="connsiteX3" fmla="*/ 3891223 w 3891223"/>
                <a:gd name="connsiteY3" fmla="*/ 2892 h 1173640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0355 h 1170355"/>
                <a:gd name="connsiteX1" fmla="*/ 1747512 w 3891223"/>
                <a:gd name="connsiteY1" fmla="*/ 1155231 h 1170355"/>
                <a:gd name="connsiteX2" fmla="*/ 2983043 w 3891223"/>
                <a:gd name="connsiteY2" fmla="*/ 136033 h 1170355"/>
                <a:gd name="connsiteX3" fmla="*/ 3891223 w 3891223"/>
                <a:gd name="connsiteY3" fmla="*/ 0 h 1170355"/>
                <a:gd name="connsiteX0" fmla="*/ 0 w 3878475"/>
                <a:gd name="connsiteY0" fmla="*/ 1118349 h 1118349"/>
                <a:gd name="connsiteX1" fmla="*/ 1747512 w 3878475"/>
                <a:gd name="connsiteY1" fmla="*/ 1103225 h 1118349"/>
                <a:gd name="connsiteX2" fmla="*/ 2983043 w 3878475"/>
                <a:gd name="connsiteY2" fmla="*/ 84027 h 1118349"/>
                <a:gd name="connsiteX3" fmla="*/ 3878475 w 3878475"/>
                <a:gd name="connsiteY3" fmla="*/ 3978 h 1118349"/>
                <a:gd name="connsiteX0" fmla="*/ 0 w 3878475"/>
                <a:gd name="connsiteY0" fmla="*/ 1114371 h 1114371"/>
                <a:gd name="connsiteX1" fmla="*/ 1747512 w 3878475"/>
                <a:gd name="connsiteY1" fmla="*/ 1099247 h 1114371"/>
                <a:gd name="connsiteX2" fmla="*/ 2983043 w 3878475"/>
                <a:gd name="connsiteY2" fmla="*/ 80049 h 1114371"/>
                <a:gd name="connsiteX3" fmla="*/ 3878475 w 3878475"/>
                <a:gd name="connsiteY3" fmla="*/ 0 h 1114371"/>
                <a:gd name="connsiteX0" fmla="*/ 0 w 3878475"/>
                <a:gd name="connsiteY0" fmla="*/ 1070829 h 1070829"/>
                <a:gd name="connsiteX1" fmla="*/ 1747512 w 3878475"/>
                <a:gd name="connsiteY1" fmla="*/ 1055705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70829 h 1070829"/>
                <a:gd name="connsiteX1" fmla="*/ 1747512 w 3878475"/>
                <a:gd name="connsiteY1" fmla="*/ 1055705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70829 h 1070829"/>
                <a:gd name="connsiteX1" fmla="*/ 1747512 w 3878475"/>
                <a:gd name="connsiteY1" fmla="*/ 1055705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70829 h 1070829"/>
                <a:gd name="connsiteX1" fmla="*/ 1747512 w 3878475"/>
                <a:gd name="connsiteY1" fmla="*/ 1069152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47616 h 1047616"/>
                <a:gd name="connsiteX1" fmla="*/ 1747512 w 3878475"/>
                <a:gd name="connsiteY1" fmla="*/ 1045939 h 1047616"/>
                <a:gd name="connsiteX2" fmla="*/ 2983043 w 3878475"/>
                <a:gd name="connsiteY2" fmla="*/ 13294 h 1047616"/>
                <a:gd name="connsiteX3" fmla="*/ 3878475 w 3878475"/>
                <a:gd name="connsiteY3" fmla="*/ 7495 h 1047616"/>
                <a:gd name="connsiteX0" fmla="*/ 0 w 3878475"/>
                <a:gd name="connsiteY0" fmla="*/ 1040121 h 1040121"/>
                <a:gd name="connsiteX1" fmla="*/ 1747512 w 3878475"/>
                <a:gd name="connsiteY1" fmla="*/ 1038444 h 1040121"/>
                <a:gd name="connsiteX2" fmla="*/ 2983043 w 3878475"/>
                <a:gd name="connsiteY2" fmla="*/ 5799 h 1040121"/>
                <a:gd name="connsiteX3" fmla="*/ 3878475 w 3878475"/>
                <a:gd name="connsiteY3" fmla="*/ 0 h 1040121"/>
                <a:gd name="connsiteX0" fmla="*/ 0 w 3878475"/>
                <a:gd name="connsiteY0" fmla="*/ 1040121 h 1040121"/>
                <a:gd name="connsiteX1" fmla="*/ 1747512 w 3878475"/>
                <a:gd name="connsiteY1" fmla="*/ 1038444 h 1040121"/>
                <a:gd name="connsiteX2" fmla="*/ 2983043 w 3878475"/>
                <a:gd name="connsiteY2" fmla="*/ 5799 h 1040121"/>
                <a:gd name="connsiteX3" fmla="*/ 3878475 w 3878475"/>
                <a:gd name="connsiteY3" fmla="*/ 0 h 1040121"/>
                <a:gd name="connsiteX0" fmla="*/ 0 w 2130963"/>
                <a:gd name="connsiteY0" fmla="*/ 1038444 h 1038444"/>
                <a:gd name="connsiteX1" fmla="*/ 1235531 w 2130963"/>
                <a:gd name="connsiteY1" fmla="*/ 5799 h 1038444"/>
                <a:gd name="connsiteX2" fmla="*/ 2130963 w 2130963"/>
                <a:gd name="connsiteY2" fmla="*/ 0 h 1038444"/>
                <a:gd name="connsiteX0" fmla="*/ 0 w 4897079"/>
                <a:gd name="connsiteY0" fmla="*/ 1038444 h 1038444"/>
                <a:gd name="connsiteX1" fmla="*/ 1235531 w 4897079"/>
                <a:gd name="connsiteY1" fmla="*/ 5799 h 1038444"/>
                <a:gd name="connsiteX2" fmla="*/ 4897079 w 4897079"/>
                <a:gd name="connsiteY2" fmla="*/ 0 h 1038444"/>
                <a:gd name="connsiteX0" fmla="*/ 0 w 1547791"/>
                <a:gd name="connsiteY0" fmla="*/ 1038444 h 1038444"/>
                <a:gd name="connsiteX1" fmla="*/ 1235531 w 1547791"/>
                <a:gd name="connsiteY1" fmla="*/ 5799 h 1038444"/>
                <a:gd name="connsiteX2" fmla="*/ 1547791 w 1547791"/>
                <a:gd name="connsiteY2" fmla="*/ 0 h 103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7791" h="1038444">
                  <a:moveTo>
                    <a:pt x="0" y="1038444"/>
                  </a:moveTo>
                  <a:cubicBezTo>
                    <a:pt x="150086" y="951574"/>
                    <a:pt x="1051186" y="123512"/>
                    <a:pt x="1235531" y="5799"/>
                  </a:cubicBezTo>
                  <a:cubicBezTo>
                    <a:pt x="1292009" y="-4536"/>
                    <a:pt x="1461827" y="8566"/>
                    <a:pt x="1547791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5B069DC-5B85-40CA-8B3C-BBC9D9C0C462}"/>
                </a:ext>
              </a:extLst>
            </p:cNvPr>
            <p:cNvSpPr/>
            <p:nvPr/>
          </p:nvSpPr>
          <p:spPr bwMode="auto">
            <a:xfrm flipH="1">
              <a:off x="6530561" y="3404044"/>
              <a:ext cx="1226927" cy="489057"/>
            </a:xfrm>
            <a:custGeom>
              <a:avLst/>
              <a:gdLst>
                <a:gd name="connsiteX0" fmla="*/ 0 w 3897443"/>
                <a:gd name="connsiteY0" fmla="*/ 1299261 h 1300354"/>
                <a:gd name="connsiteX1" fmla="*/ 1768840 w 3897443"/>
                <a:gd name="connsiteY1" fmla="*/ 1134369 h 1300354"/>
                <a:gd name="connsiteX2" fmla="*/ 2983043 w 3897443"/>
                <a:gd name="connsiteY2" fmla="*/ 264939 h 1300354"/>
                <a:gd name="connsiteX3" fmla="*/ 3897443 w 3897443"/>
                <a:gd name="connsiteY3" fmla="*/ 160008 h 1300354"/>
                <a:gd name="connsiteX0" fmla="*/ 0 w 3897443"/>
                <a:gd name="connsiteY0" fmla="*/ 1145491 h 1146584"/>
                <a:gd name="connsiteX1" fmla="*/ 1768840 w 3897443"/>
                <a:gd name="connsiteY1" fmla="*/ 980599 h 1146584"/>
                <a:gd name="connsiteX2" fmla="*/ 2983043 w 3897443"/>
                <a:gd name="connsiteY2" fmla="*/ 111169 h 1146584"/>
                <a:gd name="connsiteX3" fmla="*/ 3897443 w 3897443"/>
                <a:gd name="connsiteY3" fmla="*/ 6238 h 1146584"/>
                <a:gd name="connsiteX0" fmla="*/ 0 w 3891223"/>
                <a:gd name="connsiteY0" fmla="*/ 1170355 h 1171448"/>
                <a:gd name="connsiteX1" fmla="*/ 1768840 w 3891223"/>
                <a:gd name="connsiteY1" fmla="*/ 1005463 h 1171448"/>
                <a:gd name="connsiteX2" fmla="*/ 2983043 w 3891223"/>
                <a:gd name="connsiteY2" fmla="*/ 136033 h 1171448"/>
                <a:gd name="connsiteX3" fmla="*/ 3891223 w 3891223"/>
                <a:gd name="connsiteY3" fmla="*/ 0 h 1171448"/>
                <a:gd name="connsiteX0" fmla="*/ 0 w 3891223"/>
                <a:gd name="connsiteY0" fmla="*/ 1170355 h 1170484"/>
                <a:gd name="connsiteX1" fmla="*/ 1768840 w 3891223"/>
                <a:gd name="connsiteY1" fmla="*/ 1005463 h 1170484"/>
                <a:gd name="connsiteX2" fmla="*/ 2983043 w 3891223"/>
                <a:gd name="connsiteY2" fmla="*/ 136033 h 1170484"/>
                <a:gd name="connsiteX3" fmla="*/ 3891223 w 3891223"/>
                <a:gd name="connsiteY3" fmla="*/ 0 h 1170484"/>
                <a:gd name="connsiteX0" fmla="*/ 0 w 3891223"/>
                <a:gd name="connsiteY0" fmla="*/ 1172000 h 1175366"/>
                <a:gd name="connsiteX1" fmla="*/ 1804876 w 3891223"/>
                <a:gd name="connsiteY1" fmla="*/ 1100893 h 1175366"/>
                <a:gd name="connsiteX2" fmla="*/ 2983043 w 3891223"/>
                <a:gd name="connsiteY2" fmla="*/ 137678 h 1175366"/>
                <a:gd name="connsiteX3" fmla="*/ 3891223 w 3891223"/>
                <a:gd name="connsiteY3" fmla="*/ 1645 h 1175366"/>
                <a:gd name="connsiteX0" fmla="*/ 0 w 3891223"/>
                <a:gd name="connsiteY0" fmla="*/ 1172000 h 1172182"/>
                <a:gd name="connsiteX1" fmla="*/ 1804876 w 3891223"/>
                <a:gd name="connsiteY1" fmla="*/ 1100893 h 1172182"/>
                <a:gd name="connsiteX2" fmla="*/ 2983043 w 3891223"/>
                <a:gd name="connsiteY2" fmla="*/ 137678 h 1172182"/>
                <a:gd name="connsiteX3" fmla="*/ 3891223 w 3891223"/>
                <a:gd name="connsiteY3" fmla="*/ 1645 h 1172182"/>
                <a:gd name="connsiteX0" fmla="*/ 0 w 3891223"/>
                <a:gd name="connsiteY0" fmla="*/ 1173247 h 1173640"/>
                <a:gd name="connsiteX1" fmla="*/ 1747512 w 3891223"/>
                <a:gd name="connsiteY1" fmla="*/ 1133242 h 1173640"/>
                <a:gd name="connsiteX2" fmla="*/ 2983043 w 3891223"/>
                <a:gd name="connsiteY2" fmla="*/ 138925 h 1173640"/>
                <a:gd name="connsiteX3" fmla="*/ 3891223 w 3891223"/>
                <a:gd name="connsiteY3" fmla="*/ 2892 h 1173640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0355 h 1170355"/>
                <a:gd name="connsiteX1" fmla="*/ 1747512 w 3891223"/>
                <a:gd name="connsiteY1" fmla="*/ 1155231 h 1170355"/>
                <a:gd name="connsiteX2" fmla="*/ 2983043 w 3891223"/>
                <a:gd name="connsiteY2" fmla="*/ 136033 h 1170355"/>
                <a:gd name="connsiteX3" fmla="*/ 3891223 w 3891223"/>
                <a:gd name="connsiteY3" fmla="*/ 0 h 1170355"/>
                <a:gd name="connsiteX0" fmla="*/ 0 w 3878475"/>
                <a:gd name="connsiteY0" fmla="*/ 1118349 h 1118349"/>
                <a:gd name="connsiteX1" fmla="*/ 1747512 w 3878475"/>
                <a:gd name="connsiteY1" fmla="*/ 1103225 h 1118349"/>
                <a:gd name="connsiteX2" fmla="*/ 2983043 w 3878475"/>
                <a:gd name="connsiteY2" fmla="*/ 84027 h 1118349"/>
                <a:gd name="connsiteX3" fmla="*/ 3878475 w 3878475"/>
                <a:gd name="connsiteY3" fmla="*/ 3978 h 1118349"/>
                <a:gd name="connsiteX0" fmla="*/ 0 w 3878475"/>
                <a:gd name="connsiteY0" fmla="*/ 1114371 h 1114371"/>
                <a:gd name="connsiteX1" fmla="*/ 1747512 w 3878475"/>
                <a:gd name="connsiteY1" fmla="*/ 1099247 h 1114371"/>
                <a:gd name="connsiteX2" fmla="*/ 2983043 w 3878475"/>
                <a:gd name="connsiteY2" fmla="*/ 80049 h 1114371"/>
                <a:gd name="connsiteX3" fmla="*/ 3878475 w 3878475"/>
                <a:gd name="connsiteY3" fmla="*/ 0 h 1114371"/>
                <a:gd name="connsiteX0" fmla="*/ 0 w 3878475"/>
                <a:gd name="connsiteY0" fmla="*/ 1070829 h 1070829"/>
                <a:gd name="connsiteX1" fmla="*/ 1747512 w 3878475"/>
                <a:gd name="connsiteY1" fmla="*/ 1055705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70829 h 1070829"/>
                <a:gd name="connsiteX1" fmla="*/ 1747512 w 3878475"/>
                <a:gd name="connsiteY1" fmla="*/ 1055705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70829 h 1070829"/>
                <a:gd name="connsiteX1" fmla="*/ 1747512 w 3878475"/>
                <a:gd name="connsiteY1" fmla="*/ 1055705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70829 h 1070829"/>
                <a:gd name="connsiteX1" fmla="*/ 1747512 w 3878475"/>
                <a:gd name="connsiteY1" fmla="*/ 1069152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47616 h 1047616"/>
                <a:gd name="connsiteX1" fmla="*/ 1747512 w 3878475"/>
                <a:gd name="connsiteY1" fmla="*/ 1045939 h 1047616"/>
                <a:gd name="connsiteX2" fmla="*/ 2983043 w 3878475"/>
                <a:gd name="connsiteY2" fmla="*/ 13294 h 1047616"/>
                <a:gd name="connsiteX3" fmla="*/ 3878475 w 3878475"/>
                <a:gd name="connsiteY3" fmla="*/ 7495 h 1047616"/>
                <a:gd name="connsiteX0" fmla="*/ 0 w 3878475"/>
                <a:gd name="connsiteY0" fmla="*/ 1040121 h 1040121"/>
                <a:gd name="connsiteX1" fmla="*/ 1747512 w 3878475"/>
                <a:gd name="connsiteY1" fmla="*/ 1038444 h 1040121"/>
                <a:gd name="connsiteX2" fmla="*/ 2983043 w 3878475"/>
                <a:gd name="connsiteY2" fmla="*/ 5799 h 1040121"/>
                <a:gd name="connsiteX3" fmla="*/ 3878475 w 3878475"/>
                <a:gd name="connsiteY3" fmla="*/ 0 h 1040121"/>
                <a:gd name="connsiteX0" fmla="*/ 0 w 3878475"/>
                <a:gd name="connsiteY0" fmla="*/ 1040121 h 1040121"/>
                <a:gd name="connsiteX1" fmla="*/ 1747512 w 3878475"/>
                <a:gd name="connsiteY1" fmla="*/ 1038444 h 1040121"/>
                <a:gd name="connsiteX2" fmla="*/ 2983043 w 3878475"/>
                <a:gd name="connsiteY2" fmla="*/ 5799 h 1040121"/>
                <a:gd name="connsiteX3" fmla="*/ 3878475 w 3878475"/>
                <a:gd name="connsiteY3" fmla="*/ 0 h 1040121"/>
                <a:gd name="connsiteX0" fmla="*/ 0 w 2130963"/>
                <a:gd name="connsiteY0" fmla="*/ 1038444 h 1038444"/>
                <a:gd name="connsiteX1" fmla="*/ 1235531 w 2130963"/>
                <a:gd name="connsiteY1" fmla="*/ 5799 h 1038444"/>
                <a:gd name="connsiteX2" fmla="*/ 2130963 w 2130963"/>
                <a:gd name="connsiteY2" fmla="*/ 0 h 1038444"/>
                <a:gd name="connsiteX0" fmla="*/ 0 w 4897079"/>
                <a:gd name="connsiteY0" fmla="*/ 1038444 h 1038444"/>
                <a:gd name="connsiteX1" fmla="*/ 1235531 w 4897079"/>
                <a:gd name="connsiteY1" fmla="*/ 5799 h 1038444"/>
                <a:gd name="connsiteX2" fmla="*/ 4897079 w 4897079"/>
                <a:gd name="connsiteY2" fmla="*/ 0 h 1038444"/>
                <a:gd name="connsiteX0" fmla="*/ 0 w 1604464"/>
                <a:gd name="connsiteY0" fmla="*/ 1038444 h 1038444"/>
                <a:gd name="connsiteX1" fmla="*/ 1235531 w 1604464"/>
                <a:gd name="connsiteY1" fmla="*/ 5799 h 1038444"/>
                <a:gd name="connsiteX2" fmla="*/ 1604464 w 1604464"/>
                <a:gd name="connsiteY2" fmla="*/ 0 h 103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4464" h="1038444">
                  <a:moveTo>
                    <a:pt x="0" y="1038444"/>
                  </a:moveTo>
                  <a:cubicBezTo>
                    <a:pt x="150086" y="951574"/>
                    <a:pt x="1051186" y="123512"/>
                    <a:pt x="1235531" y="5799"/>
                  </a:cubicBezTo>
                  <a:cubicBezTo>
                    <a:pt x="1292009" y="-4536"/>
                    <a:pt x="1518500" y="8566"/>
                    <a:pt x="1604464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17910B-8DC8-42A7-A84A-10C451D00B17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V="1">
              <a:off x="7757488" y="3887019"/>
              <a:ext cx="538870" cy="608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headEnd type="none" w="med" len="me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269D73DC-405B-4D2A-8C4E-11EA0526C2C2}"/>
              </a:ext>
            </a:extLst>
          </p:cNvPr>
          <p:cNvSpPr txBox="1">
            <a:spLocks/>
          </p:cNvSpPr>
          <p:nvPr/>
        </p:nvSpPr>
        <p:spPr>
          <a:xfrm>
            <a:off x="1145180" y="1146869"/>
            <a:ext cx="2004157" cy="354057"/>
          </a:xfrm>
          <a:prstGeom prst="rect">
            <a:avLst/>
          </a:prstGeom>
        </p:spPr>
        <p:txBody>
          <a:bodyPr vert="horz" wrap="square" lIns="0" tIns="65282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2040" dirty="0"/>
              <a:t>Fundamentals 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59802879-96B9-498C-A6CE-6F3FEF37E7B3}"/>
              </a:ext>
            </a:extLst>
          </p:cNvPr>
          <p:cNvSpPr txBox="1">
            <a:spLocks/>
          </p:cNvSpPr>
          <p:nvPr/>
        </p:nvSpPr>
        <p:spPr>
          <a:xfrm>
            <a:off x="4848573" y="1143354"/>
            <a:ext cx="2273586" cy="354057"/>
          </a:xfrm>
          <a:prstGeom prst="rect">
            <a:avLst/>
          </a:prstGeom>
        </p:spPr>
        <p:txBody>
          <a:bodyPr vert="horz" wrap="square" lIns="0" tIns="65282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2040" dirty="0"/>
              <a:t>Associate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ABAF060-E86F-4085-8C96-1DF813D348B2}"/>
              </a:ext>
            </a:extLst>
          </p:cNvPr>
          <p:cNvSpPr txBox="1">
            <a:spLocks/>
          </p:cNvSpPr>
          <p:nvPr/>
        </p:nvSpPr>
        <p:spPr>
          <a:xfrm>
            <a:off x="8924830" y="1143354"/>
            <a:ext cx="2273586" cy="354057"/>
          </a:xfrm>
          <a:prstGeom prst="rect">
            <a:avLst/>
          </a:prstGeom>
        </p:spPr>
        <p:txBody>
          <a:bodyPr vert="horz" wrap="square" lIns="0" tIns="65282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2040" dirty="0"/>
              <a:t>Expert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FEFC1D-F301-4267-9412-40F87A882B95}"/>
              </a:ext>
            </a:extLst>
          </p:cNvPr>
          <p:cNvGrpSpPr/>
          <p:nvPr/>
        </p:nvGrpSpPr>
        <p:grpSpPr>
          <a:xfrm>
            <a:off x="756263" y="3512172"/>
            <a:ext cx="2494023" cy="845608"/>
            <a:chOff x="365495" y="3341508"/>
            <a:chExt cx="2494023" cy="845608"/>
          </a:xfrm>
        </p:grpSpPr>
        <p:sp>
          <p:nvSpPr>
            <p:cNvPr id="74" name="Title 1">
              <a:extLst>
                <a:ext uri="{FF2B5EF4-FFF2-40B4-BE49-F238E27FC236}">
                  <a16:creationId xmlns:a16="http://schemas.microsoft.com/office/drawing/2014/main" id="{29C21B6A-59F1-4B43-994F-CF407BDB4A7D}"/>
                </a:ext>
              </a:extLst>
            </p:cNvPr>
            <p:cNvSpPr txBox="1">
              <a:spLocks/>
            </p:cNvSpPr>
            <p:nvPr/>
          </p:nvSpPr>
          <p:spPr>
            <a:xfrm>
              <a:off x="365495" y="3640897"/>
              <a:ext cx="2273586" cy="546219"/>
            </a:xfrm>
            <a:prstGeom prst="rect">
              <a:avLst/>
            </a:prstGeom>
            <a:solidFill>
              <a:schemeClr val="bg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190500" dist="63500" dir="2700000" sx="101000" sy="101000" algn="ct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373041" tIns="186521" rIns="0" bIns="186521" rtlCol="0" anchor="ctr" anchorCtr="0">
              <a:sp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2400" b="1" kern="1200" cap="none" spc="0" baseline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anose="020B0502040204020203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224" dirty="0"/>
                <a:t>Azure Fundamentals</a:t>
              </a:r>
            </a:p>
          </p:txBody>
        </p:sp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1FCBA504-295F-4876-A8FF-37C4F4329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053" y="3341508"/>
              <a:ext cx="456465" cy="42996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4FC4C0D-9040-4BFD-9CA5-EDC8B2DD6172}"/>
              </a:ext>
            </a:extLst>
          </p:cNvPr>
          <p:cNvSpPr txBox="1"/>
          <p:nvPr/>
        </p:nvSpPr>
        <p:spPr>
          <a:xfrm>
            <a:off x="577938" y="6636158"/>
            <a:ext cx="7871546" cy="1921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2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Certification Exams: aka.ms/</a:t>
            </a:r>
            <a:r>
              <a:rPr lang="en-US" sz="1224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ExamsAzure</a:t>
            </a:r>
            <a:endParaRPr lang="en-US" sz="1224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CAF4F6D2-58EB-4148-9648-95DC64C4CFFA}"/>
              </a:ext>
            </a:extLst>
          </p:cNvPr>
          <p:cNvSpPr txBox="1">
            <a:spLocks/>
          </p:cNvSpPr>
          <p:nvPr/>
        </p:nvSpPr>
        <p:spPr>
          <a:xfrm>
            <a:off x="4471294" y="1890410"/>
            <a:ext cx="2892751" cy="515184"/>
          </a:xfrm>
          <a:prstGeom prst="rect">
            <a:avLst/>
          </a:prstGeom>
          <a:solidFill>
            <a:schemeClr val="bg1"/>
          </a:solidFill>
          <a:effectLst>
            <a:outerShdw blurRad="190500" dist="63500" dir="2700000" sx="101000" sy="101000" algn="ctr" rotWithShape="0">
              <a:prstClr val="black">
                <a:alpha val="30000"/>
              </a:prstClr>
            </a:outerShdw>
          </a:effectLst>
        </p:spPr>
        <p:txBody>
          <a:bodyPr vert="horz" wrap="square" lIns="559562" tIns="186521" rIns="0" bIns="186521" rtlCol="0" anchor="ctr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000" dirty="0"/>
              <a:t>Azure </a:t>
            </a:r>
            <a:r>
              <a:rPr lang="en-US" sz="1000" dirty="0">
                <a:solidFill>
                  <a:srgbClr val="0078D7"/>
                </a:solidFill>
              </a:rPr>
              <a:t>Administrator</a:t>
            </a:r>
            <a:r>
              <a:rPr lang="en-US" sz="1000" dirty="0"/>
              <a:t> Associate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C0FCFD93-3485-45D6-B4E9-20B574650DAE}"/>
              </a:ext>
            </a:extLst>
          </p:cNvPr>
          <p:cNvSpPr txBox="1">
            <a:spLocks/>
          </p:cNvSpPr>
          <p:nvPr/>
        </p:nvSpPr>
        <p:spPr>
          <a:xfrm>
            <a:off x="4471294" y="4385058"/>
            <a:ext cx="2892751" cy="515184"/>
          </a:xfrm>
          <a:prstGeom prst="rect">
            <a:avLst/>
          </a:prstGeom>
          <a:solidFill>
            <a:schemeClr val="bg1"/>
          </a:solidFill>
          <a:effectLst>
            <a:outerShdw blurRad="190500" dist="63500" dir="2700000" sx="101000" sy="101000" algn="ctr" rotWithShape="0">
              <a:prstClr val="black">
                <a:alpha val="30000"/>
              </a:prstClr>
            </a:outerShdw>
          </a:effectLst>
        </p:spPr>
        <p:txBody>
          <a:bodyPr vert="horz" wrap="square" lIns="559562" tIns="186521" rIns="0" bIns="186521" rtlCol="0" anchor="ctr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000" dirty="0"/>
              <a:t>Azure </a:t>
            </a:r>
            <a:r>
              <a:rPr lang="en-US" sz="1000" dirty="0">
                <a:solidFill>
                  <a:srgbClr val="0078D7"/>
                </a:solidFill>
              </a:rPr>
              <a:t>AI Engineer</a:t>
            </a:r>
            <a:r>
              <a:rPr lang="en-US" sz="1000" dirty="0"/>
              <a:t> Associate</a:t>
            </a:r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40FDDCEA-E001-40CC-924E-41460267A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92" y="1719746"/>
            <a:ext cx="456465" cy="429960"/>
          </a:xfrm>
          <a:prstGeom prst="rect">
            <a:avLst/>
          </a:prstGeom>
        </p:spPr>
      </p:pic>
      <p:pic>
        <p:nvPicPr>
          <p:cNvPr id="44" name="Picture 3">
            <a:extLst>
              <a:ext uri="{FF2B5EF4-FFF2-40B4-BE49-F238E27FC236}">
                <a16:creationId xmlns:a16="http://schemas.microsoft.com/office/drawing/2014/main" id="{6398A584-74F9-4943-A1A5-A415AE19A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92" y="4217960"/>
            <a:ext cx="456465" cy="429960"/>
          </a:xfrm>
          <a:prstGeom prst="rect">
            <a:avLst/>
          </a:prstGeom>
        </p:spPr>
      </p:pic>
      <p:sp>
        <p:nvSpPr>
          <p:cNvPr id="59" name="Title 1">
            <a:extLst>
              <a:ext uri="{FF2B5EF4-FFF2-40B4-BE49-F238E27FC236}">
                <a16:creationId xmlns:a16="http://schemas.microsoft.com/office/drawing/2014/main" id="{76DCFC8B-E088-4AC9-BE15-42EB4447319E}"/>
              </a:ext>
            </a:extLst>
          </p:cNvPr>
          <p:cNvSpPr txBox="1">
            <a:spLocks/>
          </p:cNvSpPr>
          <p:nvPr/>
        </p:nvSpPr>
        <p:spPr>
          <a:xfrm>
            <a:off x="4473078" y="3568709"/>
            <a:ext cx="2892751" cy="515184"/>
          </a:xfrm>
          <a:prstGeom prst="rect">
            <a:avLst/>
          </a:prstGeom>
          <a:solidFill>
            <a:schemeClr val="bg1"/>
          </a:solidFill>
          <a:effectLst>
            <a:outerShdw blurRad="190500" dist="63500" dir="2700000" sx="101000" sy="101000" algn="ctr" rotWithShape="0">
              <a:prstClr val="black">
                <a:alpha val="30000"/>
              </a:prstClr>
            </a:outerShdw>
          </a:effectLst>
        </p:spPr>
        <p:txBody>
          <a:bodyPr vert="horz" wrap="square" lIns="559562" tIns="186521" rIns="0" bIns="186521" rtlCol="0" anchor="ctr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000" dirty="0"/>
              <a:t>Azure </a:t>
            </a:r>
            <a:r>
              <a:rPr lang="en-US" sz="1000" dirty="0">
                <a:solidFill>
                  <a:srgbClr val="0078D7"/>
                </a:solidFill>
              </a:rPr>
              <a:t>Security Engineer</a:t>
            </a:r>
            <a:r>
              <a:rPr lang="en-US" sz="1000" dirty="0"/>
              <a:t> Associate</a:t>
            </a:r>
          </a:p>
        </p:txBody>
      </p:sp>
      <p:pic>
        <p:nvPicPr>
          <p:cNvPr id="60" name="Picture 3">
            <a:extLst>
              <a:ext uri="{FF2B5EF4-FFF2-40B4-BE49-F238E27FC236}">
                <a16:creationId xmlns:a16="http://schemas.microsoft.com/office/drawing/2014/main" id="{2D0EA829-E745-427B-90D8-98AB0E841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76" y="3398045"/>
            <a:ext cx="456465" cy="429960"/>
          </a:xfrm>
          <a:prstGeom prst="rect">
            <a:avLst/>
          </a:prstGeom>
        </p:spPr>
      </p:pic>
      <p:sp>
        <p:nvSpPr>
          <p:cNvPr id="61" name="Title 1">
            <a:extLst>
              <a:ext uri="{FF2B5EF4-FFF2-40B4-BE49-F238E27FC236}">
                <a16:creationId xmlns:a16="http://schemas.microsoft.com/office/drawing/2014/main" id="{069F403D-9DC2-4F88-B8DF-7A474AD97F3D}"/>
              </a:ext>
            </a:extLst>
          </p:cNvPr>
          <p:cNvSpPr txBox="1">
            <a:spLocks/>
          </p:cNvSpPr>
          <p:nvPr/>
        </p:nvSpPr>
        <p:spPr>
          <a:xfrm>
            <a:off x="4471294" y="5218163"/>
            <a:ext cx="2892751" cy="515184"/>
          </a:xfrm>
          <a:prstGeom prst="rect">
            <a:avLst/>
          </a:prstGeom>
          <a:solidFill>
            <a:schemeClr val="bg1"/>
          </a:solidFill>
          <a:effectLst>
            <a:outerShdw blurRad="190500" dist="63500" dir="2700000" sx="101000" sy="101000" algn="ctr" rotWithShape="0">
              <a:prstClr val="black">
                <a:alpha val="30000"/>
              </a:prstClr>
            </a:outerShdw>
          </a:effectLst>
        </p:spPr>
        <p:txBody>
          <a:bodyPr vert="horz" wrap="square" lIns="559562" tIns="186521" rIns="0" bIns="186521" rtlCol="0" anchor="ctr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000" dirty="0"/>
              <a:t>Azure </a:t>
            </a:r>
            <a:r>
              <a:rPr lang="en-US" sz="1000" dirty="0">
                <a:solidFill>
                  <a:srgbClr val="0078D7"/>
                </a:solidFill>
              </a:rPr>
              <a:t>Data Engineer</a:t>
            </a:r>
            <a:r>
              <a:rPr lang="en-US" sz="1000" dirty="0"/>
              <a:t> Associate</a:t>
            </a:r>
          </a:p>
        </p:txBody>
      </p:sp>
      <p:pic>
        <p:nvPicPr>
          <p:cNvPr id="62" name="Picture 3">
            <a:extLst>
              <a:ext uri="{FF2B5EF4-FFF2-40B4-BE49-F238E27FC236}">
                <a16:creationId xmlns:a16="http://schemas.microsoft.com/office/drawing/2014/main" id="{F264E4F3-3563-4CDC-B1B3-F5C05A243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92" y="5051065"/>
            <a:ext cx="456465" cy="429960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00C69606-75C7-43AC-832D-14EE7B142E88}"/>
              </a:ext>
            </a:extLst>
          </p:cNvPr>
          <p:cNvSpPr txBox="1">
            <a:spLocks/>
          </p:cNvSpPr>
          <p:nvPr/>
        </p:nvSpPr>
        <p:spPr>
          <a:xfrm>
            <a:off x="4471294" y="2753526"/>
            <a:ext cx="2892751" cy="515184"/>
          </a:xfrm>
          <a:prstGeom prst="rect">
            <a:avLst/>
          </a:prstGeom>
          <a:solidFill>
            <a:schemeClr val="bg1"/>
          </a:solidFill>
          <a:effectLst>
            <a:outerShdw blurRad="190500" dist="63500" dir="2700000" sx="101000" sy="101000" algn="ctr" rotWithShape="0">
              <a:prstClr val="black">
                <a:alpha val="30000"/>
              </a:prstClr>
            </a:outerShdw>
          </a:effectLst>
        </p:spPr>
        <p:txBody>
          <a:bodyPr vert="horz" wrap="square" lIns="559562" tIns="186521" rIns="0" bIns="186521" rtlCol="0" anchor="ctr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000" dirty="0"/>
              <a:t>Azure </a:t>
            </a:r>
            <a:r>
              <a:rPr lang="en-US" sz="1000" dirty="0">
                <a:solidFill>
                  <a:srgbClr val="0078D7"/>
                </a:solidFill>
              </a:rPr>
              <a:t>Developer</a:t>
            </a:r>
            <a:r>
              <a:rPr lang="en-US" sz="1000" dirty="0"/>
              <a:t> Associate</a:t>
            </a:r>
          </a:p>
        </p:txBody>
      </p:sp>
      <p:pic>
        <p:nvPicPr>
          <p:cNvPr id="64" name="Picture 3">
            <a:extLst>
              <a:ext uri="{FF2B5EF4-FFF2-40B4-BE49-F238E27FC236}">
                <a16:creationId xmlns:a16="http://schemas.microsoft.com/office/drawing/2014/main" id="{0C8D57D4-6DF5-4395-BE8C-B61433F8C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92" y="2582862"/>
            <a:ext cx="456465" cy="429960"/>
          </a:xfrm>
          <a:prstGeom prst="rect">
            <a:avLst/>
          </a:prstGeom>
        </p:spPr>
      </p:pic>
      <p:sp>
        <p:nvSpPr>
          <p:cNvPr id="65" name="Title 1">
            <a:extLst>
              <a:ext uri="{FF2B5EF4-FFF2-40B4-BE49-F238E27FC236}">
                <a16:creationId xmlns:a16="http://schemas.microsoft.com/office/drawing/2014/main" id="{E05CA19C-79D6-48E7-836D-36460B22FCA5}"/>
              </a:ext>
            </a:extLst>
          </p:cNvPr>
          <p:cNvSpPr txBox="1">
            <a:spLocks/>
          </p:cNvSpPr>
          <p:nvPr/>
        </p:nvSpPr>
        <p:spPr>
          <a:xfrm>
            <a:off x="8530037" y="4048926"/>
            <a:ext cx="2892751" cy="515184"/>
          </a:xfrm>
          <a:prstGeom prst="rect">
            <a:avLst/>
          </a:prstGeom>
          <a:solidFill>
            <a:schemeClr val="bg1"/>
          </a:solidFill>
          <a:effectLst>
            <a:outerShdw blurRad="190500" dist="63500" dir="2700000" sx="101000" sy="101000" algn="ctr" rotWithShape="0">
              <a:prstClr val="black">
                <a:alpha val="30000"/>
              </a:prstClr>
            </a:outerShdw>
          </a:effectLst>
        </p:spPr>
        <p:txBody>
          <a:bodyPr vert="horz" wrap="square" lIns="559562" tIns="186521" rIns="0" bIns="186521" rtlCol="0" anchor="ctr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000" dirty="0"/>
              <a:t>Azure </a:t>
            </a:r>
            <a:r>
              <a:rPr lang="en-US" sz="1000" dirty="0">
                <a:solidFill>
                  <a:srgbClr val="0078D7"/>
                </a:solidFill>
              </a:rPr>
              <a:t>Solutions Architect</a:t>
            </a:r>
            <a:r>
              <a:rPr lang="en-US" sz="1000" dirty="0"/>
              <a:t> Expert</a:t>
            </a:r>
          </a:p>
        </p:txBody>
      </p:sp>
      <p:pic>
        <p:nvPicPr>
          <p:cNvPr id="66" name="Picture 3">
            <a:extLst>
              <a:ext uri="{FF2B5EF4-FFF2-40B4-BE49-F238E27FC236}">
                <a16:creationId xmlns:a16="http://schemas.microsoft.com/office/drawing/2014/main" id="{148B60D3-4BEC-44D0-904E-9DDB29EB8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535" y="3878262"/>
            <a:ext cx="456465" cy="429960"/>
          </a:xfrm>
          <a:prstGeom prst="rect">
            <a:avLst/>
          </a:prstGeom>
        </p:spPr>
      </p:pic>
      <p:sp>
        <p:nvSpPr>
          <p:cNvPr id="67" name="Title 1">
            <a:extLst>
              <a:ext uri="{FF2B5EF4-FFF2-40B4-BE49-F238E27FC236}">
                <a16:creationId xmlns:a16="http://schemas.microsoft.com/office/drawing/2014/main" id="{03CFB676-6E48-4CF8-9A36-02708CAD7E92}"/>
              </a:ext>
            </a:extLst>
          </p:cNvPr>
          <p:cNvSpPr txBox="1">
            <a:spLocks/>
          </p:cNvSpPr>
          <p:nvPr/>
        </p:nvSpPr>
        <p:spPr>
          <a:xfrm>
            <a:off x="8530037" y="2519923"/>
            <a:ext cx="2892751" cy="515184"/>
          </a:xfrm>
          <a:prstGeom prst="rect">
            <a:avLst/>
          </a:prstGeom>
          <a:solidFill>
            <a:schemeClr val="bg1"/>
          </a:solidFill>
          <a:effectLst>
            <a:outerShdw blurRad="190500" dist="63500" dir="2700000" sx="101000" sy="101000" algn="ctr" rotWithShape="0">
              <a:prstClr val="black">
                <a:alpha val="30000"/>
              </a:prstClr>
            </a:outerShdw>
          </a:effectLst>
        </p:spPr>
        <p:txBody>
          <a:bodyPr vert="horz" wrap="square" lIns="559562" tIns="186521" rIns="0" bIns="186521" rtlCol="0" anchor="ctr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000" dirty="0"/>
              <a:t>Azure </a:t>
            </a:r>
            <a:r>
              <a:rPr lang="en-US" sz="1000" dirty="0">
                <a:solidFill>
                  <a:srgbClr val="0078D7"/>
                </a:solidFill>
              </a:rPr>
              <a:t>DevOps Engineer</a:t>
            </a:r>
            <a:r>
              <a:rPr lang="en-US" sz="1000" dirty="0"/>
              <a:t> Expert</a:t>
            </a:r>
          </a:p>
        </p:txBody>
      </p:sp>
      <p:pic>
        <p:nvPicPr>
          <p:cNvPr id="68" name="Picture 3">
            <a:extLst>
              <a:ext uri="{FF2B5EF4-FFF2-40B4-BE49-F238E27FC236}">
                <a16:creationId xmlns:a16="http://schemas.microsoft.com/office/drawing/2014/main" id="{4168BCDF-6AE4-48F2-B12D-C152A5FFC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535" y="2349259"/>
            <a:ext cx="456465" cy="429960"/>
          </a:xfrm>
          <a:prstGeom prst="rect">
            <a:avLst/>
          </a:prstGeom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438C6A6A-B2B3-4C3F-9A85-CA3E1446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Azure Role-based Certifications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323AB-30EA-4970-AF7E-2F9EB353BD58}"/>
              </a:ext>
            </a:extLst>
          </p:cNvPr>
          <p:cNvSpPr txBox="1"/>
          <p:nvPr/>
        </p:nvSpPr>
        <p:spPr>
          <a:xfrm>
            <a:off x="970205" y="4044859"/>
            <a:ext cx="1177245" cy="44781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 AZ-900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E1F2AF-6928-44B5-9755-77B8EB0E8FE2}"/>
              </a:ext>
            </a:extLst>
          </p:cNvPr>
          <p:cNvSpPr txBox="1"/>
          <p:nvPr/>
        </p:nvSpPr>
        <p:spPr>
          <a:xfrm>
            <a:off x="8911590" y="4249205"/>
            <a:ext cx="1768754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Exams AZ-300 + AZ-301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BE410E-7EF9-4CDB-B8BE-B4BA1E1A595D}"/>
              </a:ext>
            </a:extLst>
          </p:cNvPr>
          <p:cNvSpPr txBox="1"/>
          <p:nvPr/>
        </p:nvSpPr>
        <p:spPr>
          <a:xfrm>
            <a:off x="4850312" y="3762050"/>
            <a:ext cx="1141979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 AZ-500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822FA8-47F2-4EED-B7D5-A311A53C8C8B}"/>
              </a:ext>
            </a:extLst>
          </p:cNvPr>
          <p:cNvSpPr txBox="1"/>
          <p:nvPr/>
        </p:nvSpPr>
        <p:spPr>
          <a:xfrm>
            <a:off x="4850312" y="2064741"/>
            <a:ext cx="1122743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 AZ-103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AAB201-0DD7-4559-8AA7-99AD58B81FB1}"/>
              </a:ext>
            </a:extLst>
          </p:cNvPr>
          <p:cNvSpPr txBox="1"/>
          <p:nvPr/>
        </p:nvSpPr>
        <p:spPr>
          <a:xfrm>
            <a:off x="4850311" y="5418572"/>
            <a:ext cx="1146789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 DP-200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8FF4CC-61E6-4C67-9AC8-5817153776B1}"/>
              </a:ext>
            </a:extLst>
          </p:cNvPr>
          <p:cNvSpPr txBox="1"/>
          <p:nvPr/>
        </p:nvSpPr>
        <p:spPr>
          <a:xfrm>
            <a:off x="4850311" y="2946790"/>
            <a:ext cx="1141979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 AZ-203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E7AB6-50C2-419E-AA38-9243C4316C25}"/>
              </a:ext>
            </a:extLst>
          </p:cNvPr>
          <p:cNvSpPr txBox="1"/>
          <p:nvPr/>
        </p:nvSpPr>
        <p:spPr>
          <a:xfrm>
            <a:off x="8911590" y="2711894"/>
            <a:ext cx="1199687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Exams AZ-400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FDA5CC-BAD7-4FD2-BAA8-14DD46FE743B}"/>
              </a:ext>
            </a:extLst>
          </p:cNvPr>
          <p:cNvSpPr txBox="1"/>
          <p:nvPr/>
        </p:nvSpPr>
        <p:spPr>
          <a:xfrm>
            <a:off x="4848573" y="4580372"/>
            <a:ext cx="1079463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 AI-100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15667F-4846-426E-BB53-9EF5A92EE7AA}"/>
              </a:ext>
            </a:extLst>
          </p:cNvPr>
          <p:cNvSpPr txBox="1"/>
          <p:nvPr/>
        </p:nvSpPr>
        <p:spPr>
          <a:xfrm>
            <a:off x="4964833" y="6006822"/>
            <a:ext cx="2284343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More roles to come ...</a:t>
            </a:r>
          </a:p>
        </p:txBody>
      </p:sp>
    </p:spTree>
    <p:extLst>
      <p:ext uri="{BB962C8B-B14F-4D97-AF65-F5344CB8AC3E}">
        <p14:creationId xmlns:p14="http://schemas.microsoft.com/office/powerpoint/2010/main" val="20801079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CBC4B-6977-4442-95F5-F0528C34F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87895"/>
              </p:ext>
            </p:extLst>
          </p:nvPr>
        </p:nvGraphicFramePr>
        <p:xfrm>
          <a:off x="914980" y="1723780"/>
          <a:ext cx="9518476" cy="196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3761">
                  <a:extLst>
                    <a:ext uri="{9D8B030D-6E8A-4147-A177-3AD203B41FA5}">
                      <a16:colId xmlns:a16="http://schemas.microsoft.com/office/drawing/2014/main" val="3164179288"/>
                    </a:ext>
                  </a:extLst>
                </a:gridCol>
                <a:gridCol w="1784715">
                  <a:extLst>
                    <a:ext uri="{9D8B030D-6E8A-4147-A177-3AD203B41FA5}">
                      <a16:colId xmlns:a16="http://schemas.microsoft.com/office/drawing/2014/main" val="3081981001"/>
                    </a:ext>
                  </a:extLst>
                </a:gridCol>
              </a:tblGrid>
              <a:tr h="3921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Study areas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Weights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extLst>
                  <a:ext uri="{0D108BD9-81ED-4DB2-BD59-A6C34878D82A}">
                    <a16:rowId xmlns:a16="http://schemas.microsoft.com/office/drawing/2014/main" val="3270724735"/>
                  </a:ext>
                </a:extLst>
              </a:tr>
              <a:tr h="3921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Understanding cloud concepts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15-20%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extLst>
                  <a:ext uri="{0D108BD9-81ED-4DB2-BD59-A6C34878D82A}">
                    <a16:rowId xmlns:a16="http://schemas.microsoft.com/office/drawing/2014/main" val="2485770943"/>
                  </a:ext>
                </a:extLst>
              </a:tr>
              <a:tr h="3921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Understanding core Azure services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30-35%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extLst>
                  <a:ext uri="{0D108BD9-81ED-4DB2-BD59-A6C34878D82A}">
                    <a16:rowId xmlns:a16="http://schemas.microsoft.com/office/drawing/2014/main" val="2081171256"/>
                  </a:ext>
                </a:extLst>
              </a:tr>
              <a:tr h="392147">
                <a:tc>
                  <a:txBody>
                    <a:bodyPr/>
                    <a:lstStyle/>
                    <a:p>
                      <a:pPr marL="0" marR="0" algn="just" defTabSz="932742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400" b="0" u="none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Understand security, privacy, compliance, and trust </a:t>
                      </a:r>
                      <a:endParaRPr lang="en-US" sz="2400" b="0" u="none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30-35%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extLst>
                  <a:ext uri="{0D108BD9-81ED-4DB2-BD59-A6C34878D82A}">
                    <a16:rowId xmlns:a16="http://schemas.microsoft.com/office/drawing/2014/main" val="1286306879"/>
                  </a:ext>
                </a:extLst>
              </a:tr>
              <a:tr h="392147">
                <a:tc>
                  <a:txBody>
                    <a:bodyPr/>
                    <a:lstStyle/>
                    <a:p>
                      <a:pPr marL="0" marR="0" algn="just" defTabSz="932742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400" b="0" u="sng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Understand Azure pricing and support </a:t>
                      </a:r>
                      <a:endParaRPr lang="en-US" sz="2400" b="0" u="sng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25-30%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extLst>
                  <a:ext uri="{0D108BD9-81ED-4DB2-BD59-A6C34878D82A}">
                    <a16:rowId xmlns:a16="http://schemas.microsoft.com/office/drawing/2014/main" val="426760210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08B94-7199-45B4-9E23-E1987CF9E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855" y="4594577"/>
            <a:ext cx="11237870" cy="1352550"/>
          </a:xfrm>
        </p:spPr>
        <p:txBody>
          <a:bodyPr/>
          <a:lstStyle/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altLang="en-US" sz="2448" dirty="0"/>
              <a:t>Percentages indicate the relative weight of each area on the exam.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altLang="en-US" sz="2448" dirty="0"/>
              <a:t>The higher the percentage, the more questions you are likely to see in that area.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altLang="en-US" sz="2448" dirty="0"/>
              <a:t>Absolutely an accurate representation of what questions will show up.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826022-6D9E-475C-8502-DBE10BC3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Blueprint ( AZ-900 )</a:t>
            </a:r>
          </a:p>
        </p:txBody>
      </p:sp>
    </p:spTree>
    <p:extLst>
      <p:ext uri="{BB962C8B-B14F-4D97-AF65-F5344CB8AC3E}">
        <p14:creationId xmlns:p14="http://schemas.microsoft.com/office/powerpoint/2010/main" val="25812787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3FA-E0EF-4927-9147-213DC99A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Understand Azure pricing and support</a:t>
            </a:r>
            <a:r>
              <a:rPr lang="en-IE" sz="3600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/>
              <a:t> (25-30%)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35BAA2-5487-4EDA-8ED5-B4AFDED7FA98}"/>
              </a:ext>
            </a:extLst>
          </p:cNvPr>
          <p:cNvSpPr/>
          <p:nvPr/>
        </p:nvSpPr>
        <p:spPr>
          <a:xfrm>
            <a:off x="503237" y="1135062"/>
            <a:ext cx="5562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8D7"/>
                </a:solidFill>
              </a:rPr>
              <a:t>Understand Azure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 an Azure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understand the uses and options with Azure subscriptions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>
                <a:solidFill>
                  <a:srgbClr val="0078D7"/>
                </a:solidFill>
              </a:rPr>
              <a:t>Understand planning and management of costs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options for purchasing Azure products and services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options around Azure Free account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the factors affecting costs such as resource types, services, locations, ingress and egress traffic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Zones for billing purposes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the Pricing calculator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the Total Cost of Ownership (TCO) calculator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understand best practices for minimizing Azure costs such as performing cost analysis, creating spending limits and quotas, and using tags to identify cost owners; use Azure reservations; use Azure Advisor recommendations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describe Azure Cost Management</a:t>
            </a:r>
          </a:p>
          <a:p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76392-06A1-4CF5-99DC-E282FBCC53BC}"/>
              </a:ext>
            </a:extLst>
          </p:cNvPr>
          <p:cNvSpPr/>
          <p:nvPr/>
        </p:nvSpPr>
        <p:spPr>
          <a:xfrm>
            <a:off x="6446837" y="1135062"/>
            <a:ext cx="59896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8D7"/>
                </a:solidFill>
              </a:rPr>
              <a:t>Understand the support options available with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understand support plans that are available such as Dev, Standard, Professional Direct and Premier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understand how to open a support 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understand available support channels outside of support plan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 the Knowledge Center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>
                <a:solidFill>
                  <a:srgbClr val="0078D7"/>
                </a:solidFill>
              </a:rPr>
              <a:t>Describe Azure Service Level Agreements (SLAs)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 a Service Level Agreement (SLA)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determine SLA for a particular Azure product or service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>
                <a:solidFill>
                  <a:srgbClr val="0078D7"/>
                </a:solidFill>
              </a:rPr>
              <a:t>Understand service lifecycle in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understand Public and Private Preview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understand how to access Preview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understand the term General Availability (GA)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 feature updates</a:t>
            </a:r>
          </a:p>
          <a:p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224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F9535F-BE97-4F53-BBAA-5BBAB68C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Fundamentals Learning Path - Prework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74F1B-E020-4B4B-B2F3-DB86D92FF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744662"/>
            <a:ext cx="11888787" cy="1649682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3200" dirty="0"/>
              <a:t>Predict costs and optimize spending for Azure</a:t>
            </a:r>
            <a:br>
              <a:rPr lang="en-US" sz="3200" dirty="0"/>
            </a:br>
            <a:r>
              <a:rPr lang="en-US" sz="1800" dirty="0"/>
              <a:t>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34833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4.potx" id="{156EAFBB-8CBC-4D58-AFC9-C2E0DDA98E52}" vid="{71983A09-2881-4F47-BA0D-7DA925AEEB85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4.potx" id="{156EAFBB-8CBC-4D58-AFC9-C2E0DDA98E52}" vid="{9666DF6F-CFFD-41E1-BE59-5A1A022173A3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, lime, gol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AD80A"/>
      </a:accent4>
      <a:accent5>
        <a:srgbClr val="FF8C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4.potx" id="{156EAFBB-8CBC-4D58-AFC9-C2E0DDA98E52}" vid="{7AAFB1E1-19BC-4CC5-B7D6-EE0DE65C2DF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92B5BAB1E34449BCF8348D310A9EAC" ma:contentTypeVersion="5" ma:contentTypeDescription="Create a new document." ma:contentTypeScope="" ma:versionID="db99d3fc4a2f4db9cc0c6492395b636e">
  <xsd:schema xmlns:xsd="http://www.w3.org/2001/XMLSchema" xmlns:xs="http://www.w3.org/2001/XMLSchema" xmlns:p="http://schemas.microsoft.com/office/2006/metadata/properties" xmlns:ns2="b9a83995-7f76-42d3-955e-b0dc111cd1d6" xmlns:ns3="f3db9b79-0d87-418a-ae90-7de1ee1380de" targetNamespace="http://schemas.microsoft.com/office/2006/metadata/properties" ma:root="true" ma:fieldsID="1766dea78efaad0125df7b4ceb32e3dc" ns2:_="" ns3:_="">
    <xsd:import namespace="b9a83995-7f76-42d3-955e-b0dc111cd1d6"/>
    <xsd:import namespace="f3db9b79-0d87-418a-ae90-7de1ee1380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83995-7f76-42d3-955e-b0dc111cd1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b9b79-0d87-418a-ae90-7de1ee1380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50064F-5717-44EA-8897-85BDBD6F64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EAFDD9-5C35-4A55-8F5A-584BC7BF3C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1F77FC2-0199-44D1-A4FB-0CA1FCC69AAF}"/>
</file>

<file path=docProps/app.xml><?xml version="1.0" encoding="utf-8"?>
<Properties xmlns="http://schemas.openxmlformats.org/officeDocument/2006/extended-properties" xmlns:vt="http://schemas.openxmlformats.org/officeDocument/2006/docPropsVTypes">
  <Template>Fundamentals-Week1</Template>
  <TotalTime>0</TotalTime>
  <Words>2621</Words>
  <Application>Microsoft Office PowerPoint</Application>
  <PresentationFormat>Custom</PresentationFormat>
  <Paragraphs>464</Paragraphs>
  <Slides>42</Slides>
  <Notes>38</Notes>
  <HiddenSlides>8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WHITE TEMPLATE</vt:lpstr>
      <vt:lpstr>LIGHT GRAY TEMPLATE</vt:lpstr>
      <vt:lpstr>DARK GRAY TEMPLATE</vt:lpstr>
      <vt:lpstr>Azure Fundamentals Overview – 4 Costs</vt:lpstr>
      <vt:lpstr>Introductions</vt:lpstr>
      <vt:lpstr>Customer Specific intro Topics</vt:lpstr>
      <vt:lpstr>Azure Fundamentals Certification and the AZ-900 Exam</vt:lpstr>
      <vt:lpstr>Microsoft Certified – Azure Fundamentals</vt:lpstr>
      <vt:lpstr>Azure Role-based Certifications</vt:lpstr>
      <vt:lpstr>Exam Blueprint ( AZ-900 )</vt:lpstr>
      <vt:lpstr>Understand Azure pricing and support  (25-30%)</vt:lpstr>
      <vt:lpstr>Azure Fundamentals Learning Path - Prework</vt:lpstr>
      <vt:lpstr>Predict costs and optimize spending for Azure</vt:lpstr>
      <vt:lpstr>Purchasing Azure products and services</vt:lpstr>
      <vt:lpstr>Usage Metering</vt:lpstr>
      <vt:lpstr>Factors affecting costs</vt:lpstr>
      <vt:lpstr>Zones for Billing Purposes</vt:lpstr>
      <vt:lpstr>Pricing Calculator</vt:lpstr>
      <vt:lpstr>Pricing Calculator Cont.</vt:lpstr>
      <vt:lpstr>Pricing Calculator Cont.</vt:lpstr>
      <vt:lpstr>Total cost of ownership (TCO) calculator</vt:lpstr>
      <vt:lpstr>Azure Advisor</vt:lpstr>
      <vt:lpstr>Azure Advisor – Available Cost Saving Recommendations</vt:lpstr>
      <vt:lpstr>Minimizing costs</vt:lpstr>
      <vt:lpstr>Azure Cost Management</vt:lpstr>
      <vt:lpstr>Review Question 1</vt:lpstr>
      <vt:lpstr>Review Question 1</vt:lpstr>
      <vt:lpstr>Review Question 2</vt:lpstr>
      <vt:lpstr>Review Question 2</vt:lpstr>
      <vt:lpstr>Review Question 3</vt:lpstr>
      <vt:lpstr>Review Question 3</vt:lpstr>
      <vt:lpstr>Review Question 4</vt:lpstr>
      <vt:lpstr>Review Question 4</vt:lpstr>
      <vt:lpstr>Review Question 5</vt:lpstr>
      <vt:lpstr>Review Question 5</vt:lpstr>
      <vt:lpstr>Review Question 6</vt:lpstr>
      <vt:lpstr>Review Question 6</vt:lpstr>
      <vt:lpstr>Wrap Up – Blueprint Review</vt:lpstr>
      <vt:lpstr>Skills Measured – Understand Cloud Concepts (15-20%)</vt:lpstr>
      <vt:lpstr>Skills Measured – Understand Core Azure Services (30-35%)</vt:lpstr>
      <vt:lpstr>Understand security, privacy, compliance, and trust  (30-35%)</vt:lpstr>
      <vt:lpstr>Understand Azure pricing and support  (25-30%)</vt:lpstr>
      <vt:lpstr>Certification Exam Resources 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AZ-900 Study Group – Week 4</dc:title>
  <dc:subject/>
  <dc:creator/>
  <cp:keywords/>
  <dc:description/>
  <cp:lastModifiedBy/>
  <cp:revision>8</cp:revision>
  <dcterms:created xsi:type="dcterms:W3CDTF">2019-04-16T01:11:21Z</dcterms:created>
  <dcterms:modified xsi:type="dcterms:W3CDTF">2021-03-19T22:04:23Z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0x0101002B92B5BAB1E34449BCF8348D310A9EAC</vt:lpwstr>
  </property>
</Properties>
</file>