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9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DD68A26-4FAA-4057-8599-53A7DC1A20C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89650" cy="3425825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545447-0FFD-4334-978D-A0BB976B62AD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3" hidden="1"/>
          <p:cNvSpPr/>
          <p:nvPr/>
        </p:nvSpPr>
        <p:spPr>
          <a:xfrm>
            <a:off x="3575160" y="6320520"/>
            <a:ext cx="51847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DejaVu Sans"/>
              </a:rPr>
              <a:t>Die Entwicklung konvektiver Zellen vor dem Hintergrund des Klimawandels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Lena Marie Müller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Präsentation im Rahmen des Projektstudiums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" name="Gerade Verbindung 14"/>
          <p:cNvSpPr/>
          <p:nvPr/>
        </p:nvSpPr>
        <p:spPr>
          <a:xfrm>
            <a:off x="0" y="6122880"/>
            <a:ext cx="12191760" cy="360"/>
          </a:xfrm>
          <a:prstGeom prst="line">
            <a:avLst/>
          </a:prstGeom>
          <a:ln w="12600">
            <a:solidFill>
              <a:srgbClr val="A6A6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11" hidden="1"/>
          <p:cNvSpPr/>
          <p:nvPr/>
        </p:nvSpPr>
        <p:spPr>
          <a:xfrm>
            <a:off x="8966160" y="6015240"/>
            <a:ext cx="701640" cy="65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/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5D55716D-4D45-4CD1-8709-8EE7EA775A5B}" type="slidenum"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800" b="0" strike="noStrike" spc="-1">
              <a:latin typeface="Arial"/>
            </a:endParaRPr>
          </a:p>
        </p:txBody>
      </p:sp>
      <p:pic>
        <p:nvPicPr>
          <p:cNvPr id="3" name="Grafik 8"/>
          <p:cNvPicPr/>
          <p:nvPr/>
        </p:nvPicPr>
        <p:blipFill>
          <a:blip r:embed="rId14"/>
          <a:stretch/>
        </p:blipFill>
        <p:spPr>
          <a:xfrm>
            <a:off x="10973880" y="6336360"/>
            <a:ext cx="767160" cy="347400"/>
          </a:xfrm>
          <a:prstGeom prst="rect">
            <a:avLst/>
          </a:prstGeom>
          <a:ln w="0">
            <a:noFill/>
          </a:ln>
        </p:spPr>
      </p:pic>
      <p:pic>
        <p:nvPicPr>
          <p:cNvPr id="4" name="Grafik 9"/>
          <p:cNvPicPr/>
          <p:nvPr/>
        </p:nvPicPr>
        <p:blipFill>
          <a:blip r:embed="rId15"/>
          <a:stretch/>
        </p:blipFill>
        <p:spPr>
          <a:xfrm>
            <a:off x="506160" y="6336720"/>
            <a:ext cx="1112400" cy="321120"/>
          </a:xfrm>
          <a:prstGeom prst="rect">
            <a:avLst/>
          </a:prstGeom>
          <a:ln w="0">
            <a:noFill/>
          </a:ln>
        </p:spPr>
      </p:pic>
      <p:sp>
        <p:nvSpPr>
          <p:cNvPr id="5" name="Rechteck 12"/>
          <p:cNvSpPr/>
          <p:nvPr/>
        </p:nvSpPr>
        <p:spPr>
          <a:xfrm>
            <a:off x="0" y="1025640"/>
            <a:ext cx="12188880" cy="5829120"/>
          </a:xfrm>
          <a:prstGeom prst="rect">
            <a:avLst/>
          </a:prstGeom>
          <a:gradFill rotWithShape="0">
            <a:gsLst>
              <a:gs pos="14000">
                <a:srgbClr val="00305E"/>
              </a:gs>
              <a:gs pos="100000">
                <a:srgbClr val="006AB3"/>
              </a:gs>
            </a:gsLst>
            <a:lin ang="150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Rechteck 3"/>
          <p:cNvSpPr/>
          <p:nvPr/>
        </p:nvSpPr>
        <p:spPr>
          <a:xfrm>
            <a:off x="0" y="1025640"/>
            <a:ext cx="12188880" cy="168120"/>
          </a:xfrm>
          <a:prstGeom prst="rect">
            <a:avLst/>
          </a:prstGeom>
          <a:solidFill>
            <a:srgbClr val="FFFFFF">
              <a:alpha val="60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Grafik 8"/>
          <p:cNvPicPr/>
          <p:nvPr/>
        </p:nvPicPr>
        <p:blipFill>
          <a:blip r:embed="rId16"/>
          <a:stretch/>
        </p:blipFill>
        <p:spPr>
          <a:xfrm>
            <a:off x="10692720" y="328320"/>
            <a:ext cx="1215360" cy="551520"/>
          </a:xfrm>
          <a:prstGeom prst="rect">
            <a:avLst/>
          </a:prstGeom>
          <a:ln w="0">
            <a:noFill/>
          </a:ln>
        </p:spPr>
      </p:pic>
      <p:pic>
        <p:nvPicPr>
          <p:cNvPr id="8" name="Grafik 10"/>
          <p:cNvPicPr/>
          <p:nvPr/>
        </p:nvPicPr>
        <p:blipFill>
          <a:blip r:embed="rId17"/>
          <a:stretch/>
        </p:blipFill>
        <p:spPr>
          <a:xfrm>
            <a:off x="290160" y="349560"/>
            <a:ext cx="1761480" cy="51012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Open Sans Regular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Open Sans Regular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Open Sans Regular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3"/>
          <p:cNvSpPr/>
          <p:nvPr/>
        </p:nvSpPr>
        <p:spPr>
          <a:xfrm>
            <a:off x="3270600" y="6261120"/>
            <a:ext cx="51847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DejaVu Sans"/>
              </a:rPr>
              <a:t>Berechnung des Wasserhaushaltes für das Einzugegebiet Kreischa mit Raven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Vortrag im Rahmen des Moduls Einzugegebietsmodellierung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01.03.2022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48" name="Gerade Verbindung 14"/>
          <p:cNvSpPr/>
          <p:nvPr/>
        </p:nvSpPr>
        <p:spPr>
          <a:xfrm>
            <a:off x="0" y="6122880"/>
            <a:ext cx="12191760" cy="360"/>
          </a:xfrm>
          <a:prstGeom prst="line">
            <a:avLst/>
          </a:prstGeom>
          <a:ln w="12600">
            <a:solidFill>
              <a:srgbClr val="A6A6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feld 11"/>
          <p:cNvSpPr/>
          <p:nvPr/>
        </p:nvSpPr>
        <p:spPr>
          <a:xfrm>
            <a:off x="8966160" y="6015240"/>
            <a:ext cx="701640" cy="65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/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D69E821B-8925-4F4D-AF59-A4167208F85D}" type="slidenum"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800" b="0" strike="noStrike" spc="-1">
              <a:latin typeface="Arial"/>
            </a:endParaRPr>
          </a:p>
        </p:txBody>
      </p:sp>
      <p:pic>
        <p:nvPicPr>
          <p:cNvPr id="50" name="Grafik 8"/>
          <p:cNvPicPr/>
          <p:nvPr/>
        </p:nvPicPr>
        <p:blipFill>
          <a:blip r:embed="rId14"/>
          <a:stretch/>
        </p:blipFill>
        <p:spPr>
          <a:xfrm>
            <a:off x="10973880" y="6336360"/>
            <a:ext cx="767160" cy="347400"/>
          </a:xfrm>
          <a:prstGeom prst="rect">
            <a:avLst/>
          </a:prstGeom>
          <a:ln w="0">
            <a:noFill/>
          </a:ln>
        </p:spPr>
      </p:pic>
      <p:pic>
        <p:nvPicPr>
          <p:cNvPr id="51" name="Grafik 9"/>
          <p:cNvPicPr/>
          <p:nvPr/>
        </p:nvPicPr>
        <p:blipFill>
          <a:blip r:embed="rId15"/>
          <a:stretch/>
        </p:blipFill>
        <p:spPr>
          <a:xfrm>
            <a:off x="506160" y="6336720"/>
            <a:ext cx="1112400" cy="321120"/>
          </a:xfrm>
          <a:prstGeom prst="rect">
            <a:avLst/>
          </a:prstGeom>
          <a:ln w="0">
            <a:noFill/>
          </a:ln>
        </p:spPr>
      </p:pic>
      <p:sp>
        <p:nvSpPr>
          <p:cNvPr id="52" name="TextBox 14"/>
          <p:cNvSpPr/>
          <p:nvPr/>
        </p:nvSpPr>
        <p:spPr>
          <a:xfrm>
            <a:off x="4749120" y="6489360"/>
            <a:ext cx="181440" cy="3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Open Sans Regular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Open Sans Regular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Open Sans Regular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feld 3"/>
          <p:cNvSpPr/>
          <p:nvPr/>
        </p:nvSpPr>
        <p:spPr>
          <a:xfrm>
            <a:off x="3575160" y="6320520"/>
            <a:ext cx="51847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DejaVu Sans"/>
              </a:rPr>
              <a:t>Die Zukunft konvektiver Zellen vor dem Hintergrund des Klimawandels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Kolloquium der Bachelorarbeit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17.11.2021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2" name="Gerade Verbindung 14"/>
          <p:cNvSpPr/>
          <p:nvPr/>
        </p:nvSpPr>
        <p:spPr>
          <a:xfrm>
            <a:off x="0" y="6122880"/>
            <a:ext cx="12191760" cy="360"/>
          </a:xfrm>
          <a:prstGeom prst="line">
            <a:avLst/>
          </a:prstGeom>
          <a:ln w="12600">
            <a:solidFill>
              <a:srgbClr val="A6A6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Textfeld 11"/>
          <p:cNvSpPr/>
          <p:nvPr/>
        </p:nvSpPr>
        <p:spPr>
          <a:xfrm>
            <a:off x="8966160" y="6015240"/>
            <a:ext cx="701640" cy="65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/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250302FF-C62C-41C8-B495-A88693BDAE7A}" type="slidenum"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800" b="0" strike="noStrike" spc="-1">
              <a:latin typeface="Arial"/>
            </a:endParaRPr>
          </a:p>
        </p:txBody>
      </p:sp>
      <p:pic>
        <p:nvPicPr>
          <p:cNvPr id="94" name="Grafik 8"/>
          <p:cNvPicPr/>
          <p:nvPr/>
        </p:nvPicPr>
        <p:blipFill>
          <a:blip r:embed="rId14"/>
          <a:stretch/>
        </p:blipFill>
        <p:spPr>
          <a:xfrm>
            <a:off x="10973880" y="6336360"/>
            <a:ext cx="767160" cy="347400"/>
          </a:xfrm>
          <a:prstGeom prst="rect">
            <a:avLst/>
          </a:prstGeom>
          <a:ln w="0">
            <a:noFill/>
          </a:ln>
        </p:spPr>
      </p:pic>
      <p:pic>
        <p:nvPicPr>
          <p:cNvPr id="95" name="Grafik 9"/>
          <p:cNvPicPr/>
          <p:nvPr/>
        </p:nvPicPr>
        <p:blipFill>
          <a:blip r:embed="rId15"/>
          <a:stretch/>
        </p:blipFill>
        <p:spPr>
          <a:xfrm>
            <a:off x="506160" y="6336720"/>
            <a:ext cx="1112400" cy="32112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Open Sans Regular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Open Sans Regular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Open Sans Regular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wd.de/DE/leistungen/klimadatendeutschland/mittelwerte/temp8110festhtml.html%3Fview%3DnasPublication" TargetMode="External"/><Relationship Id="rId2" Type="http://schemas.openxmlformats.org/officeDocument/2006/relationships/hyperlink" Target="https://www.hydro-consult.de/wasserhaushaltsmodell-n-a-modell%20abgerufen%20am%2006.02.2022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rekisviewer.hydro.tu-dresden.de/fdm/ReKISExpert.jsp#menu-5" TargetMode="External"/><Relationship Id="rId5" Type="http://schemas.openxmlformats.org/officeDocument/2006/relationships/hyperlink" Target="https://opendata.dwd.de/climateenvironment/CDC/observationsgermany/climate/daily/solar/" TargetMode="External"/><Relationship Id="rId4" Type="http://schemas.openxmlformats.org/officeDocument/2006/relationships/hyperlink" Target="https://opendata.dwd.de/climateenvironment/CDC/observationsgermany/climate/daily/kl/historical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74800" y="4494600"/>
            <a:ext cx="10435680" cy="177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strike="noStrike" spc="-1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</a:rPr>
              <a:t>Kan Lei, Leonard Grabow, Lena Marie Müller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strike="noStrike" spc="-1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</a:rPr>
              <a:t>01.03.2022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strike="noStrike" spc="-1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</a:rPr>
              <a:t>Betreuer: D. Spieler, J. Hofmann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74800" y="2421000"/>
            <a:ext cx="10435680" cy="82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600" b="0" strike="noStrike" spc="-1" dirty="0">
                <a:solidFill>
                  <a:srgbClr val="FFFFFF">
                    <a:alpha val="80000"/>
                  </a:srgbClr>
                </a:solidFill>
                <a:latin typeface="Open Sans"/>
                <a:ea typeface="DejaVu Sans"/>
              </a:rPr>
              <a:t>Vortrag im Rahmen des Moduls Einzugsgebietsmodellierung (MHYD05)</a:t>
            </a:r>
            <a:endParaRPr lang="de-DE" sz="16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title"/>
          </p:nvPr>
        </p:nvSpPr>
        <p:spPr>
          <a:xfrm>
            <a:off x="874800" y="3392280"/>
            <a:ext cx="10435680" cy="96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200" b="1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Berechnung des Wasserhaushaltes für das Einzugsgebiet </a:t>
            </a:r>
            <a:r>
              <a:rPr lang="de-DE" sz="3200" b="1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Kreischa</a:t>
            </a:r>
            <a:r>
              <a:rPr lang="de-DE" sz="3200" b="1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 mit Raven</a:t>
            </a:r>
            <a:endParaRPr lang="de-DE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Agenda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1. Motivation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2. Datengrundlage und –</a:t>
            </a:r>
            <a:r>
              <a:rPr lang="de-DE" sz="1800" b="0" strike="noStrike" spc="-1" dirty="0" err="1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aufbereitung</a:t>
            </a:r>
            <a:endParaRPr lang="de-DE" sz="1800" b="0" strike="noStrike" spc="-1" dirty="0">
              <a:solidFill>
                <a:schemeClr val="bg1">
                  <a:lumMod val="85000"/>
                </a:schemeClr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3. Modellerstellung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3.1 </a:t>
            </a:r>
            <a:r>
              <a:rPr lang="de-DE" sz="1800" spc="-1" dirty="0" err="1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Hydrotopenbildung</a:t>
            </a:r>
            <a:endParaRPr lang="de-DE" sz="1800" spc="-1" dirty="0">
              <a:solidFill>
                <a:schemeClr val="bg1">
                  <a:lumMod val="85000"/>
                </a:schemeClr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3.2 Modellaufbau &amp; Parametrisierung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4. Modellbearbeitung</a:t>
            </a:r>
            <a:endParaRPr lang="de-DE" sz="1800" b="0" strike="noStrike" spc="-1" dirty="0">
              <a:solidFill>
                <a:schemeClr val="bg1">
                  <a:lumMod val="85000"/>
                </a:schemeClr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4.1 Sensitivitätsanalyse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4.2 Kalibrierung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4.3 Validierung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5. Modellanwendung für Klimaszenarien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6. Fazit &amp; Ausblick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0544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5. Modellanwendung für Klimaszenarien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0273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Agenda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1. Motivation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2. Datengrundlage und –</a:t>
            </a:r>
            <a:r>
              <a:rPr lang="de-DE" sz="1800" b="0" strike="noStrike" spc="-1" dirty="0" err="1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aufbereitung</a:t>
            </a:r>
            <a:endParaRPr lang="de-DE" sz="1800" b="0" strike="noStrike" spc="-1" dirty="0">
              <a:solidFill>
                <a:schemeClr val="bg1">
                  <a:lumMod val="85000"/>
                </a:schemeClr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3. Modellerstellung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3.1 </a:t>
            </a:r>
            <a:r>
              <a:rPr lang="de-DE" sz="1800" spc="-1" dirty="0" err="1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Hydrotopenbildung</a:t>
            </a:r>
            <a:endParaRPr lang="de-DE" sz="1800" spc="-1" dirty="0">
              <a:solidFill>
                <a:schemeClr val="bg1">
                  <a:lumMod val="85000"/>
                </a:schemeClr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3.2 Modellaufbau &amp; Parametrisierung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4. Modellbearbeitung</a:t>
            </a:r>
            <a:endParaRPr lang="de-DE" sz="1800" b="0" strike="noStrike" spc="-1" dirty="0">
              <a:solidFill>
                <a:schemeClr val="bg1">
                  <a:lumMod val="85000"/>
                </a:schemeClr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4.1 Sensitivitätsanalyse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4.2 Kalibrierung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4.3 Validierung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5. Modellanwendung für Klimaszenarien</a:t>
            </a:r>
            <a:endParaRPr lang="de-DE" sz="1800" b="0" strike="noStrike" spc="-1" dirty="0">
              <a:solidFill>
                <a:schemeClr val="bg1">
                  <a:lumMod val="85000"/>
                </a:schemeClr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6. Fazit &amp; Ausblick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2345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6. Fazit &amp; Ausblick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77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747000" y="345960"/>
            <a:ext cx="10577520" cy="3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 dirty="0">
                <a:solidFill>
                  <a:srgbClr val="00305E"/>
                </a:solidFill>
                <a:latin typeface="Open Sans"/>
                <a:ea typeface="DejaVu Sans"/>
              </a:rPr>
              <a:t>Literatur 1/2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5DB62-2E57-BC41-8B88-97E7A92BBA7A}"/>
              </a:ext>
            </a:extLst>
          </p:cNvPr>
          <p:cNvSpPr txBox="1"/>
          <p:nvPr/>
        </p:nvSpPr>
        <p:spPr>
          <a:xfrm>
            <a:off x="662918" y="722520"/>
            <a:ext cx="1091948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Brown, G. und Craig, J. R. (2020). </a:t>
            </a:r>
            <a:r>
              <a:rPr lang="de-DE" sz="1100" dirty="0" err="1"/>
              <a:t>Structural</a:t>
            </a:r>
            <a:r>
              <a:rPr lang="de-DE" sz="1100" dirty="0"/>
              <a:t> </a:t>
            </a:r>
            <a:r>
              <a:rPr lang="de-DE" sz="1100" dirty="0" err="1"/>
              <a:t>calibration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an semi-</a:t>
            </a:r>
            <a:r>
              <a:rPr lang="de-DE" sz="1100" dirty="0" err="1"/>
              <a:t>distributed</a:t>
            </a:r>
            <a:r>
              <a:rPr lang="de-DE" sz="1100" dirty="0"/>
              <a:t> </a:t>
            </a:r>
            <a:r>
              <a:rPr lang="de-DE" sz="1100" dirty="0" err="1"/>
              <a:t>hydrological</a:t>
            </a:r>
            <a:r>
              <a:rPr lang="de-DE" sz="1100" dirty="0"/>
              <a:t> </a:t>
            </a:r>
            <a:r>
              <a:rPr lang="de-DE" sz="1100" dirty="0" err="1"/>
              <a:t>model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LiardRiver</a:t>
            </a:r>
            <a:r>
              <a:rPr lang="de-DE" sz="1100" dirty="0"/>
              <a:t> </a:t>
            </a:r>
            <a:r>
              <a:rPr lang="de-DE" sz="1100" dirty="0" err="1"/>
              <a:t>basin</a:t>
            </a:r>
            <a:r>
              <a:rPr lang="de-DE" sz="1100" dirty="0"/>
              <a:t>. Canadian </a:t>
            </a:r>
            <a:r>
              <a:rPr lang="de-DE" sz="1100" dirty="0" err="1"/>
              <a:t>Water</a:t>
            </a:r>
            <a:r>
              <a:rPr lang="de-DE" sz="1100" dirty="0"/>
              <a:t> Resources Journal / Revue </a:t>
            </a:r>
            <a:r>
              <a:rPr lang="de-DE" sz="1100" dirty="0" err="1"/>
              <a:t>canadienne</a:t>
            </a:r>
            <a:r>
              <a:rPr lang="de-DE" sz="1100" dirty="0"/>
              <a:t> des </a:t>
            </a:r>
            <a:r>
              <a:rPr lang="de-DE" sz="1100" dirty="0" err="1"/>
              <a:t>ressources</a:t>
            </a:r>
            <a:r>
              <a:rPr lang="de-DE" sz="1100" dirty="0"/>
              <a:t> </a:t>
            </a:r>
            <a:r>
              <a:rPr lang="de-DE" sz="1100" dirty="0" err="1"/>
              <a:t>hydriques</a:t>
            </a:r>
            <a:r>
              <a:rPr lang="de-DE" sz="1100" dirty="0"/>
              <a:t>, 45(4):287–303.</a:t>
            </a:r>
          </a:p>
          <a:p>
            <a:endParaRPr lang="de-DE" sz="1100" dirty="0"/>
          </a:p>
          <a:p>
            <a:r>
              <a:rPr lang="de-DE" sz="1100" dirty="0"/>
              <a:t>Craig, J. R., Brown, G., </a:t>
            </a:r>
            <a:r>
              <a:rPr lang="de-DE" sz="1100" dirty="0" err="1"/>
              <a:t>Chlumsky</a:t>
            </a:r>
            <a:r>
              <a:rPr lang="de-DE" sz="1100" dirty="0"/>
              <a:t>, R., </a:t>
            </a:r>
            <a:r>
              <a:rPr lang="de-DE" sz="1100" dirty="0" err="1"/>
              <a:t>Jenkinson</a:t>
            </a:r>
            <a:r>
              <a:rPr lang="de-DE" sz="1100" dirty="0"/>
              <a:t>, R. W., Jost, G., Lee, K., Mai, J., </a:t>
            </a:r>
            <a:r>
              <a:rPr lang="de-DE" sz="1100" dirty="0" err="1"/>
              <a:t>Serrer</a:t>
            </a:r>
            <a:r>
              <a:rPr lang="de-DE" sz="1100" dirty="0"/>
              <a:t>, M., </a:t>
            </a:r>
            <a:r>
              <a:rPr lang="de-DE" sz="1100" dirty="0" err="1"/>
              <a:t>Sgro</a:t>
            </a:r>
            <a:r>
              <a:rPr lang="de-DE" sz="1100" dirty="0"/>
              <a:t>, N., </a:t>
            </a:r>
            <a:r>
              <a:rPr lang="de-DE" sz="1100" dirty="0" err="1"/>
              <a:t>Shafii</a:t>
            </a:r>
            <a:r>
              <a:rPr lang="de-DE" sz="1100" dirty="0"/>
              <a:t>, M.,</a:t>
            </a:r>
            <a:r>
              <a:rPr lang="de-DE" sz="1100" dirty="0" err="1"/>
              <a:t>Snowdon</a:t>
            </a:r>
            <a:r>
              <a:rPr lang="de-DE" sz="1100" dirty="0"/>
              <a:t>, A. P., und </a:t>
            </a:r>
            <a:r>
              <a:rPr lang="de-DE" sz="1100" dirty="0" err="1"/>
              <a:t>Tolson</a:t>
            </a:r>
            <a:r>
              <a:rPr lang="de-DE" sz="1100" dirty="0"/>
              <a:t>, B. A. (2020). Flexible </a:t>
            </a:r>
            <a:r>
              <a:rPr lang="de-DE" sz="1100" dirty="0" err="1"/>
              <a:t>watershed</a:t>
            </a:r>
            <a:r>
              <a:rPr lang="de-DE" sz="1100" dirty="0"/>
              <a:t> </a:t>
            </a:r>
            <a:r>
              <a:rPr lang="de-DE" sz="1100" dirty="0" err="1"/>
              <a:t>simulation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Raven </a:t>
            </a:r>
            <a:r>
              <a:rPr lang="de-DE" sz="1100" dirty="0" err="1"/>
              <a:t>hydrological</a:t>
            </a:r>
            <a:r>
              <a:rPr lang="de-DE" sz="1100" dirty="0"/>
              <a:t> </a:t>
            </a:r>
            <a:r>
              <a:rPr lang="de-DE" sz="1100" dirty="0" err="1"/>
              <a:t>modellingframework</a:t>
            </a:r>
            <a:r>
              <a:rPr lang="de-DE" sz="1100" dirty="0"/>
              <a:t>. Environmental </a:t>
            </a:r>
            <a:r>
              <a:rPr lang="de-DE" sz="1100" dirty="0" err="1"/>
              <a:t>Modelling</a:t>
            </a:r>
            <a:r>
              <a:rPr lang="de-DE" sz="1100" dirty="0"/>
              <a:t> &amp; Software, 129:104728.</a:t>
            </a:r>
          </a:p>
          <a:p>
            <a:endParaRPr lang="de-DE" sz="1100" dirty="0"/>
          </a:p>
          <a:p>
            <a:r>
              <a:rPr lang="de-DE" sz="1100" dirty="0"/>
              <a:t>Craig, J. R. Rob </a:t>
            </a:r>
            <a:r>
              <a:rPr lang="de-DE" sz="1100" dirty="0" err="1"/>
              <a:t>Chlumsky</a:t>
            </a:r>
            <a:r>
              <a:rPr lang="de-DE" sz="1100" dirty="0"/>
              <a:t>, R., </a:t>
            </a:r>
            <a:r>
              <a:rPr lang="de-DE" sz="1100" dirty="0" err="1"/>
              <a:t>Jenkinson</a:t>
            </a:r>
            <a:r>
              <a:rPr lang="de-DE" sz="1100" dirty="0"/>
              <a:t>, W., Jost, G., Mai, J., </a:t>
            </a:r>
            <a:r>
              <a:rPr lang="de-DE" sz="1100" dirty="0" err="1"/>
              <a:t>Scantlebury</a:t>
            </a:r>
            <a:r>
              <a:rPr lang="de-DE" sz="1100" dirty="0"/>
              <a:t>, L., </a:t>
            </a:r>
            <a:r>
              <a:rPr lang="de-DE" sz="1100" dirty="0" err="1"/>
              <a:t>Serrer</a:t>
            </a:r>
            <a:r>
              <a:rPr lang="de-DE" sz="1100" dirty="0"/>
              <a:t>, M., </a:t>
            </a:r>
            <a:r>
              <a:rPr lang="de-DE" sz="1100" dirty="0" err="1"/>
              <a:t>Sgro</a:t>
            </a:r>
            <a:r>
              <a:rPr lang="de-DE" sz="1100" dirty="0"/>
              <a:t>, N., </a:t>
            </a:r>
            <a:r>
              <a:rPr lang="de-DE" sz="1100" dirty="0" err="1"/>
              <a:t>Snowdon</a:t>
            </a:r>
            <a:r>
              <a:rPr lang="de-DE" sz="1100" dirty="0"/>
              <a:t>, </a:t>
            </a:r>
            <a:r>
              <a:rPr lang="de-DE" sz="1100" dirty="0" err="1"/>
              <a:t>A.,und</a:t>
            </a:r>
            <a:r>
              <a:rPr lang="de-DE" sz="1100" dirty="0"/>
              <a:t> </a:t>
            </a:r>
            <a:r>
              <a:rPr lang="de-DE" sz="1100" dirty="0" err="1"/>
              <a:t>Tolson</a:t>
            </a:r>
            <a:r>
              <a:rPr lang="de-DE" sz="1100" dirty="0"/>
              <a:t>, B. (2021). Raven: </a:t>
            </a:r>
            <a:r>
              <a:rPr lang="de-DE" sz="1100" dirty="0" err="1"/>
              <a:t>User’s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Developer’s</a:t>
            </a:r>
            <a:r>
              <a:rPr lang="de-DE" sz="1100" dirty="0"/>
              <a:t> Manual v3.0.4. 204 </a:t>
            </a:r>
            <a:r>
              <a:rPr lang="de-DE" sz="1100" dirty="0" err="1"/>
              <a:t>pp.Dr</a:t>
            </a:r>
            <a:r>
              <a:rPr lang="de-DE" sz="1100" dirty="0"/>
              <a:t>. Dittrich &amp; Partner Hydro-</a:t>
            </a:r>
            <a:r>
              <a:rPr lang="de-DE" sz="1100" dirty="0" err="1"/>
              <a:t>Consult</a:t>
            </a:r>
            <a:r>
              <a:rPr lang="de-DE" sz="1100" dirty="0"/>
              <a:t> GmbH (2021). </a:t>
            </a:r>
          </a:p>
          <a:p>
            <a:endParaRPr lang="de-DE" sz="1100" dirty="0"/>
          </a:p>
          <a:p>
            <a:r>
              <a:rPr lang="de-DE" sz="1100" dirty="0"/>
              <a:t>AKWA–M Wasserhaushaltsmodell und Niederschlags-Abfluss-Modell. URL: </a:t>
            </a:r>
            <a:r>
              <a:rPr lang="de-DE" sz="1100" dirty="0">
                <a:hlinkClick r:id="rId2"/>
              </a:rPr>
              <a:t>https://www.hydro-consult.de/wasserhaushaltsmodell-n-a-modell abgerufen am 06.02.2022</a:t>
            </a:r>
            <a:r>
              <a:rPr lang="de-DE" sz="1100" dirty="0"/>
              <a:t>.</a:t>
            </a:r>
          </a:p>
          <a:p>
            <a:endParaRPr lang="de-DE" sz="1100" dirty="0"/>
          </a:p>
          <a:p>
            <a:r>
              <a:rPr lang="de-DE" sz="1100" dirty="0"/>
              <a:t>DWD (2021). </a:t>
            </a:r>
            <a:r>
              <a:rPr lang="de-DE" sz="1100" dirty="0" err="1"/>
              <a:t>Vielj</a:t>
            </a:r>
            <a:r>
              <a:rPr lang="de-DE" sz="1100" dirty="0"/>
              <a:t> ̈</a:t>
            </a:r>
            <a:r>
              <a:rPr lang="de-DE" sz="1100" dirty="0" err="1"/>
              <a:t>ahrige</a:t>
            </a:r>
            <a:r>
              <a:rPr lang="de-DE" sz="1100" dirty="0"/>
              <a:t> Temperaturmittelwerte 1981 - 2010.URL:  </a:t>
            </a:r>
            <a:r>
              <a:rPr lang="de-DE" sz="1100" dirty="0">
                <a:hlinkClick r:id="rId3"/>
              </a:rPr>
              <a:t>https://www.dwd.de/DE/leistungen/klimadatendeutschland/mittelwerte/temp8110festhtml.html%3Fview=nasPublication</a:t>
            </a:r>
            <a:r>
              <a:rPr lang="de-DE" sz="1100" dirty="0"/>
              <a:t> ,abgerufen am 21.02.2022.</a:t>
            </a:r>
          </a:p>
          <a:p>
            <a:endParaRPr lang="de-DE" sz="1100" dirty="0"/>
          </a:p>
          <a:p>
            <a:r>
              <a:rPr lang="de-DE" sz="1100" dirty="0"/>
              <a:t>DWD </a:t>
            </a:r>
            <a:r>
              <a:rPr lang="de-DE" sz="1100" dirty="0" err="1"/>
              <a:t>Climate</a:t>
            </a:r>
            <a:r>
              <a:rPr lang="de-DE" sz="1100" dirty="0"/>
              <a:t> Data Center (2021a). Historische tägliche Stationsbeobachtungen (Temperatur, Druck, Niederschlag, Sonnenscheindauer, etc.) für Deutschland. Version v21.3, 2021. </a:t>
            </a:r>
            <a:r>
              <a:rPr lang="de-DE" sz="1100" dirty="0">
                <a:hlinkClick r:id="rId4"/>
              </a:rPr>
              <a:t>https://opendata.dwd.de/climateenvironment/CDC/observationsgermany/climate/daily/kl/historical/</a:t>
            </a:r>
            <a:r>
              <a:rPr lang="de-DE" sz="1100" dirty="0"/>
              <a:t> abgerufen am18.11.2021.</a:t>
            </a:r>
          </a:p>
          <a:p>
            <a:endParaRPr lang="de-DE" sz="1100" dirty="0"/>
          </a:p>
          <a:p>
            <a:r>
              <a:rPr lang="de-DE" sz="1100" dirty="0"/>
              <a:t>DWD </a:t>
            </a:r>
            <a:r>
              <a:rPr lang="de-DE" sz="1100" dirty="0" err="1"/>
              <a:t>Climate</a:t>
            </a:r>
            <a:r>
              <a:rPr lang="de-DE" sz="1100" dirty="0"/>
              <a:t> Data Center (2021b). T ̈</a:t>
            </a:r>
            <a:r>
              <a:rPr lang="de-DE" sz="1100" dirty="0" err="1"/>
              <a:t>agliche</a:t>
            </a:r>
            <a:r>
              <a:rPr lang="de-DE" sz="1100" dirty="0"/>
              <a:t> Stationsmessungen der Solarstrahlung (global/diffus) und </a:t>
            </a:r>
            <a:r>
              <a:rPr lang="de-DE" sz="1100" dirty="0" err="1"/>
              <a:t>deratmosph</a:t>
            </a:r>
            <a:r>
              <a:rPr lang="de-DE" sz="1100" dirty="0"/>
              <a:t> ̈arischen Gegenstrahlung f ̈</a:t>
            </a:r>
            <a:r>
              <a:rPr lang="de-DE" sz="1100" dirty="0" err="1"/>
              <a:t>ur</a:t>
            </a:r>
            <a:r>
              <a:rPr lang="de-DE" sz="1100" dirty="0"/>
              <a:t> Deutschland. Version </a:t>
            </a:r>
            <a:r>
              <a:rPr lang="de-DE" sz="1100" dirty="0" err="1"/>
              <a:t>recent</a:t>
            </a:r>
            <a:r>
              <a:rPr lang="de-DE" sz="1100" dirty="0"/>
              <a:t>. </a:t>
            </a:r>
            <a:r>
              <a:rPr lang="de-DE" sz="1100" dirty="0">
                <a:hlinkClick r:id="rId5"/>
              </a:rPr>
              <a:t>https://opendata.dwd.de/climateenvironment/CDC/observationsgermany/climate/daily/solar/</a:t>
            </a:r>
            <a:r>
              <a:rPr lang="de-DE" sz="1100" dirty="0"/>
              <a:t> abgerufen am 18.11.2021.</a:t>
            </a:r>
          </a:p>
          <a:p>
            <a:endParaRPr lang="de-DE" sz="1100" dirty="0"/>
          </a:p>
          <a:p>
            <a:r>
              <a:rPr lang="de-DE" sz="1100" dirty="0"/>
              <a:t>Gavin, H. P. (2020). The </a:t>
            </a:r>
            <a:r>
              <a:rPr lang="de-DE" sz="1100" dirty="0" err="1"/>
              <a:t>Levenberg</a:t>
            </a:r>
            <a:r>
              <a:rPr lang="de-DE" sz="1100" dirty="0"/>
              <a:t>-Marquardt </a:t>
            </a:r>
            <a:r>
              <a:rPr lang="de-DE" sz="1100" dirty="0" err="1"/>
              <a:t>algorithm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nonlinear</a:t>
            </a:r>
            <a:r>
              <a:rPr lang="de-DE" sz="1100" dirty="0"/>
              <a:t> least </a:t>
            </a:r>
            <a:r>
              <a:rPr lang="de-DE" sz="1100" dirty="0" err="1"/>
              <a:t>squares</a:t>
            </a:r>
            <a:r>
              <a:rPr lang="de-DE" sz="1100" dirty="0"/>
              <a:t> </a:t>
            </a:r>
            <a:r>
              <a:rPr lang="de-DE" sz="1100" dirty="0" err="1"/>
              <a:t>curve</a:t>
            </a:r>
            <a:r>
              <a:rPr lang="de-DE" sz="1100" dirty="0"/>
              <a:t>-fitting </a:t>
            </a:r>
            <a:r>
              <a:rPr lang="de-DE" sz="1100" dirty="0" err="1"/>
              <a:t>problems.Duke</a:t>
            </a:r>
            <a:r>
              <a:rPr lang="de-DE" sz="1100" dirty="0"/>
              <a:t> </a:t>
            </a:r>
            <a:r>
              <a:rPr lang="de-DE" sz="1100" dirty="0" err="1"/>
              <a:t>University.Hussain</a:t>
            </a:r>
            <a:r>
              <a:rPr lang="de-DE" sz="1100" dirty="0"/>
              <a:t>, M. und Mahmud, I. (2019). </a:t>
            </a:r>
            <a:r>
              <a:rPr lang="de-DE" sz="1100" dirty="0" err="1"/>
              <a:t>pyMannKendall</a:t>
            </a:r>
            <a:r>
              <a:rPr lang="de-DE" sz="1100" dirty="0"/>
              <a:t>: a </a:t>
            </a:r>
            <a:r>
              <a:rPr lang="de-DE" sz="1100" dirty="0" err="1"/>
              <a:t>python</a:t>
            </a:r>
            <a:r>
              <a:rPr lang="de-DE" sz="1100" dirty="0"/>
              <a:t> </a:t>
            </a:r>
            <a:r>
              <a:rPr lang="de-DE" sz="1100" dirty="0" err="1"/>
              <a:t>package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non </a:t>
            </a:r>
            <a:r>
              <a:rPr lang="de-DE" sz="1100" dirty="0" err="1"/>
              <a:t>parametric</a:t>
            </a:r>
            <a:r>
              <a:rPr lang="de-DE" sz="1100" dirty="0"/>
              <a:t> Mann </a:t>
            </a:r>
            <a:r>
              <a:rPr lang="de-DE" sz="1100" dirty="0" err="1"/>
              <a:t>Kendallfamily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trend</a:t>
            </a:r>
            <a:r>
              <a:rPr lang="de-DE" sz="1100" dirty="0"/>
              <a:t> </a:t>
            </a:r>
            <a:r>
              <a:rPr lang="de-DE" sz="1100" dirty="0" err="1"/>
              <a:t>tests</a:t>
            </a:r>
            <a:r>
              <a:rPr lang="de-DE" sz="1100" dirty="0"/>
              <a:t>. Journal </a:t>
            </a:r>
            <a:r>
              <a:rPr lang="de-DE" sz="1100" dirty="0" err="1"/>
              <a:t>of</a:t>
            </a:r>
            <a:r>
              <a:rPr lang="de-DE" sz="1100" dirty="0"/>
              <a:t> Open Source Software, 4(39):1556. DOI: 10.21105/joss.01556.</a:t>
            </a:r>
          </a:p>
          <a:p>
            <a:endParaRPr lang="de-DE" sz="1100" dirty="0"/>
          </a:p>
          <a:p>
            <a:r>
              <a:rPr lang="de-DE" sz="1100" dirty="0" err="1"/>
              <a:t>Kreienkamp</a:t>
            </a:r>
            <a:r>
              <a:rPr lang="de-DE" sz="1100" dirty="0"/>
              <a:t>, F., </a:t>
            </a:r>
            <a:r>
              <a:rPr lang="de-DE" sz="1100" dirty="0" err="1"/>
              <a:t>Paxian</a:t>
            </a:r>
            <a:r>
              <a:rPr lang="de-DE" sz="1100" dirty="0"/>
              <a:t>, A., Fr ̈uh, B., Lorenz, P., und </a:t>
            </a:r>
            <a:r>
              <a:rPr lang="de-DE" sz="1100" dirty="0" err="1"/>
              <a:t>Matulla</a:t>
            </a:r>
            <a:r>
              <a:rPr lang="de-DE" sz="1100" dirty="0"/>
              <a:t>, C. (2018). Evaluation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empirical</a:t>
            </a:r>
            <a:r>
              <a:rPr lang="de-DE" sz="1100" dirty="0"/>
              <a:t>–</a:t>
            </a:r>
            <a:r>
              <a:rPr lang="de-DE" sz="1100" dirty="0" err="1"/>
              <a:t>statisticaldownscaling</a:t>
            </a:r>
            <a:r>
              <a:rPr lang="de-DE" sz="1100" dirty="0"/>
              <a:t> </a:t>
            </a:r>
            <a:r>
              <a:rPr lang="de-DE" sz="1100" dirty="0" err="1"/>
              <a:t>method</a:t>
            </a:r>
            <a:r>
              <a:rPr lang="de-DE" sz="1100" dirty="0"/>
              <a:t> EPISODES. </a:t>
            </a:r>
            <a:r>
              <a:rPr lang="de-DE" sz="1100" dirty="0" err="1"/>
              <a:t>Climate</a:t>
            </a:r>
            <a:r>
              <a:rPr lang="de-DE" sz="1100" dirty="0"/>
              <a:t> Dynamics, 52(1-2):991–1026.ReKIS </a:t>
            </a:r>
            <a:r>
              <a:rPr lang="de-DE" sz="1100" dirty="0" err="1"/>
              <a:t>Datens</a:t>
            </a:r>
            <a:r>
              <a:rPr lang="de-DE" sz="1100" dirty="0"/>
              <a:t> ̈atze (2021). </a:t>
            </a:r>
          </a:p>
          <a:p>
            <a:endParaRPr lang="de-DE" sz="1100" dirty="0"/>
          </a:p>
          <a:p>
            <a:r>
              <a:rPr lang="de-DE" sz="1100" dirty="0"/>
              <a:t>Regionales Klimainformationssystem für Sachsen, Sachsen-Anhalt und </a:t>
            </a:r>
            <a:r>
              <a:rPr lang="de-DE" sz="1100" dirty="0" err="1"/>
              <a:t>Th</a:t>
            </a:r>
            <a:r>
              <a:rPr lang="de-DE" sz="1100" dirty="0"/>
              <a:t> ̈</a:t>
            </a:r>
            <a:r>
              <a:rPr lang="de-DE" sz="1100" dirty="0" err="1"/>
              <a:t>uringen</a:t>
            </a:r>
            <a:r>
              <a:rPr lang="de-DE" sz="1100" dirty="0"/>
              <a:t>(</a:t>
            </a:r>
            <a:r>
              <a:rPr lang="de-DE" sz="1100" dirty="0" err="1"/>
              <a:t>ReKIS</a:t>
            </a:r>
            <a:r>
              <a:rPr lang="de-DE" sz="1100" dirty="0"/>
              <a:t>): Basisdaten. </a:t>
            </a:r>
            <a:r>
              <a:rPr lang="de-DE" sz="1100" dirty="0">
                <a:hlinkClick r:id="rId6"/>
              </a:rPr>
              <a:t>URL:https://rekisviewer.hydro.tu-dresden.de/fdm/ReKISExpert.jsp#menu-5</a:t>
            </a:r>
            <a:r>
              <a:rPr lang="de-DE" sz="1100" dirty="0"/>
              <a:t> abgerufen am 21.02.2022.</a:t>
            </a:r>
          </a:p>
          <a:p>
            <a:endParaRPr lang="de-DE" sz="1100" dirty="0"/>
          </a:p>
          <a:p>
            <a:r>
              <a:rPr lang="de-DE" sz="1100" dirty="0"/>
              <a:t>Richter, D. (1995). Ergebnisse methodischer Untersuchung zur Korrektur des systematischen </a:t>
            </a:r>
            <a:r>
              <a:rPr lang="de-DE" sz="1100" dirty="0" err="1"/>
              <a:t>Messfehlersdes</a:t>
            </a:r>
            <a:r>
              <a:rPr lang="de-DE" sz="1100" dirty="0"/>
              <a:t> Hellmann-Niederschlagsmessers. Berichte des DWD, 194. 90 pp.</a:t>
            </a:r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16219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747000" y="345960"/>
            <a:ext cx="10577520" cy="3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 dirty="0">
                <a:solidFill>
                  <a:srgbClr val="00305E"/>
                </a:solidFill>
                <a:latin typeface="Open Sans"/>
                <a:ea typeface="DejaVu Sans"/>
              </a:rPr>
              <a:t>Literatur 2/2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5DB62-2E57-BC41-8B88-97E7A92BBA7A}"/>
              </a:ext>
            </a:extLst>
          </p:cNvPr>
          <p:cNvSpPr txBox="1"/>
          <p:nvPr/>
        </p:nvSpPr>
        <p:spPr>
          <a:xfrm>
            <a:off x="662918" y="722520"/>
            <a:ext cx="10919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Struve, Ehlert, </a:t>
            </a:r>
            <a:r>
              <a:rPr lang="de-DE" sz="1100" dirty="0" err="1"/>
              <a:t>Pfannschmidt</a:t>
            </a:r>
            <a:r>
              <a:rPr lang="de-DE" sz="1100" dirty="0"/>
              <a:t>, </a:t>
            </a:r>
            <a:r>
              <a:rPr lang="de-DE" sz="1100" dirty="0" err="1"/>
              <a:t>Heyner</a:t>
            </a:r>
            <a:r>
              <a:rPr lang="de-DE" sz="1100" dirty="0"/>
              <a:t>, Franke, Kronenberg, und Eichhorn (2020). Mitteldeutsches Kernensemble zur Auswertung regionaler Klimamodelldaten – Dokumentation – Version 1.0. Halle (Saale)</a:t>
            </a:r>
          </a:p>
        </p:txBody>
      </p:sp>
    </p:spTree>
    <p:extLst>
      <p:ext uri="{BB962C8B-B14F-4D97-AF65-F5344CB8AC3E}">
        <p14:creationId xmlns:p14="http://schemas.microsoft.com/office/powerpoint/2010/main" val="213200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Agenda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1. Motivation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2. Datengrundlage und –</a:t>
            </a:r>
            <a:r>
              <a:rPr lang="de-DE" sz="1800" b="0" strike="noStrike" spc="-1" dirty="0" err="1">
                <a:solidFill>
                  <a:srgbClr val="00305E"/>
                </a:solidFill>
                <a:latin typeface="Open Sans"/>
                <a:ea typeface="Open Sans"/>
              </a:rPr>
              <a:t>aufbereitung</a:t>
            </a: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 (Leo, Lena) 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3. Modellerstellung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3.1 </a:t>
            </a:r>
            <a:r>
              <a:rPr lang="de-DE" sz="1800" spc="-1" dirty="0" err="1">
                <a:solidFill>
                  <a:srgbClr val="00305E"/>
                </a:solidFill>
                <a:latin typeface="Open Sans"/>
                <a:ea typeface="Open Sans"/>
              </a:rPr>
              <a:t>Hydrotopenbildung</a:t>
            </a: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 (Leo)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			3.2 Modellaufbau &amp; Parametrisierung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4. Modellbearbeitung</a:t>
            </a:r>
            <a:endParaRPr lang="de-DE" sz="1800" b="0" strike="noStrike" spc="-1" dirty="0">
              <a:solidFill>
                <a:srgbClr val="00305E"/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4.1 Sensitivitätsanalyse (Kan)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			4.2 Kalibrierung (Kan)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4.3 Validierung (Kan)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5. Modellanwendung für Klimaszenarien (Lena)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6. Fazit &amp; Ausblick (Unsicherheiten: Leo, )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1. Motivation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3948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Agenda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1. Motivation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2. Datengrundlage und –</a:t>
            </a:r>
            <a:r>
              <a:rPr lang="de-DE" sz="1800" b="0" strike="noStrike" spc="-1" dirty="0" err="1">
                <a:solidFill>
                  <a:srgbClr val="00305E"/>
                </a:solidFill>
                <a:latin typeface="Open Sans"/>
                <a:ea typeface="Open Sans"/>
              </a:rPr>
              <a:t>aufbereitung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3. Modellerstellung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3.1 </a:t>
            </a:r>
            <a:r>
              <a:rPr lang="de-DE" sz="1800" spc="-1" dirty="0" err="1">
                <a:solidFill>
                  <a:srgbClr val="00305E"/>
                </a:solidFill>
                <a:latin typeface="Open Sans"/>
                <a:ea typeface="Open Sans"/>
              </a:rPr>
              <a:t>Hydrotopenbildung</a:t>
            </a:r>
            <a:endParaRPr lang="de-DE" sz="1800" spc="-1" dirty="0">
              <a:solidFill>
                <a:srgbClr val="00305E"/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			3.2 Modellaufbau &amp; Parametrisierung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4. Modellbearbeitung</a:t>
            </a:r>
            <a:endParaRPr lang="de-DE" sz="1800" b="0" strike="noStrike" spc="-1" dirty="0">
              <a:solidFill>
                <a:srgbClr val="00305E"/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4.1 Sensitivitätsanalyse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			4.2 Kalibrierung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4.3 Validierung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5. Modellanwendung für Klimaszenarien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6. Fazit &amp; Ausblick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6776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spc="-1" dirty="0">
                <a:solidFill>
                  <a:srgbClr val="A6A6A6"/>
                </a:solidFill>
                <a:latin typeface="Open Sans"/>
                <a:ea typeface="DejaVu Sans"/>
              </a:rPr>
              <a:t>2</a:t>
            </a: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. Datengrundlage und -aufbereitung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7914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Agenda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1. Motivation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2. Datengrundlage und –</a:t>
            </a:r>
            <a:r>
              <a:rPr lang="de-DE" sz="1800" b="0" strike="noStrike" spc="-1" dirty="0" err="1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aufbereitung</a:t>
            </a:r>
            <a:endParaRPr lang="de-DE" sz="1800" b="0" strike="noStrike" spc="-1" dirty="0">
              <a:solidFill>
                <a:schemeClr val="bg1">
                  <a:lumMod val="85000"/>
                </a:schemeClr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3. Modellerstellung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3.1 </a:t>
            </a:r>
            <a:r>
              <a:rPr lang="de-DE" sz="1800" spc="-1" dirty="0" err="1">
                <a:solidFill>
                  <a:srgbClr val="00305E"/>
                </a:solidFill>
                <a:latin typeface="Open Sans"/>
                <a:ea typeface="Open Sans"/>
              </a:rPr>
              <a:t>Hydrotopenbildung</a:t>
            </a:r>
            <a:endParaRPr lang="de-DE" sz="1800" spc="-1" dirty="0">
              <a:solidFill>
                <a:srgbClr val="00305E"/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			3.2 Modellaufbau &amp; Parametrisierung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4. Modellbearbeitung</a:t>
            </a:r>
            <a:endParaRPr lang="de-DE" sz="1800" b="0" strike="noStrike" spc="-1" dirty="0">
              <a:solidFill>
                <a:srgbClr val="00305E"/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4.1 Sensitivitätsanalyse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			4.2 Kalibrierung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4.3 Validierung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5. Modellanwendung für Klimaszenarien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6. Fazit &amp; Ausblick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7321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3. Modellerstellung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391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Agenda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1. Motivation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2. Datengrundlage und –</a:t>
            </a:r>
            <a:r>
              <a:rPr lang="de-DE" sz="1800" b="0" strike="noStrike" spc="-1" dirty="0" err="1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aufbereitung</a:t>
            </a:r>
            <a:endParaRPr lang="de-DE" sz="1800" b="0" strike="noStrike" spc="-1" dirty="0">
              <a:solidFill>
                <a:schemeClr val="bg1">
                  <a:lumMod val="85000"/>
                </a:schemeClr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3. Modellerstellung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3.1 </a:t>
            </a:r>
            <a:r>
              <a:rPr lang="de-DE" sz="1800" spc="-1" dirty="0" err="1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Hydrotopenbildung</a:t>
            </a:r>
            <a:endParaRPr lang="de-DE" sz="1800" spc="-1" dirty="0">
              <a:solidFill>
                <a:schemeClr val="bg1">
                  <a:lumMod val="85000"/>
                </a:schemeClr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3.2 Modellaufbau &amp; Parametrisierung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4. Modellbearbeitung</a:t>
            </a:r>
            <a:endParaRPr lang="de-DE" sz="1800" b="0" strike="noStrike" spc="-1" dirty="0">
              <a:solidFill>
                <a:srgbClr val="00305E"/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4.1 Sensitivitätsanalyse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			4.2 Kalibrierung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4.3 Validierung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5. Modellanwendung für Klimaszenarien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6. Fazit &amp; Ausblick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9150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4. Modellbearbeitung 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1204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10176</TotalTime>
  <Words>981</Words>
  <Application>Microsoft Macintosh PowerPoint</Application>
  <PresentationFormat>Widescreen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DejaVu Sans</vt:lpstr>
      <vt:lpstr>Open Sans</vt:lpstr>
      <vt:lpstr>Open Sans Regular</vt:lpstr>
      <vt:lpstr>Symbol</vt:lpstr>
      <vt:lpstr>Times New Roman</vt:lpstr>
      <vt:lpstr>Wingdings</vt:lpstr>
      <vt:lpstr>Office Theme</vt:lpstr>
      <vt:lpstr>Office Theme</vt:lpstr>
      <vt:lpstr>Office Theme</vt:lpstr>
      <vt:lpstr>Berechnung des Wasserhaushaltes für das Einzugsgebiet Kreischa mit Raven</vt:lpstr>
      <vt:lpstr>Agenda</vt:lpstr>
      <vt:lpstr>1. Motivation</vt:lpstr>
      <vt:lpstr>Agenda</vt:lpstr>
      <vt:lpstr>2. Datengrundlage und -aufbereitung</vt:lpstr>
      <vt:lpstr>Agenda</vt:lpstr>
      <vt:lpstr>3. Modellerstellung</vt:lpstr>
      <vt:lpstr>Agenda</vt:lpstr>
      <vt:lpstr>4. Modellbearbeitung </vt:lpstr>
      <vt:lpstr>Agenda</vt:lpstr>
      <vt:lpstr>5. Modellanwendung für Klimaszenarien</vt:lpstr>
      <vt:lpstr>Agenda</vt:lpstr>
      <vt:lpstr>6. Fazit &amp; Ausblick</vt:lpstr>
      <vt:lpstr>Literatur 1/2</vt:lpstr>
      <vt:lpstr>Literatur 2/2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Entwicklung konvektiver Zellen vor dem Hintergrund des Klimawandels</dc:title>
  <dc:subject/>
  <dc:creator>Lena Müller</dc:creator>
  <dc:description/>
  <cp:lastModifiedBy>Microsoft Office User</cp:lastModifiedBy>
  <cp:revision>596</cp:revision>
  <cp:lastPrinted>2021-12-13T19:54:00Z</cp:lastPrinted>
  <dcterms:created xsi:type="dcterms:W3CDTF">2021-02-25T16:35:55Z</dcterms:created>
  <dcterms:modified xsi:type="dcterms:W3CDTF">2022-02-27T17:57:00Z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20</vt:r8>
  </property>
  <property fmtid="{D5CDD505-2E9C-101B-9397-08002B2CF9AE}" pid="3" name="Notes">
    <vt:r8>5</vt:r8>
  </property>
  <property fmtid="{D5CDD505-2E9C-101B-9397-08002B2CF9AE}" pid="4" name="PresentationFormat">
    <vt:lpwstr>Widescreen</vt:lpwstr>
  </property>
  <property fmtid="{D5CDD505-2E9C-101B-9397-08002B2CF9AE}" pid="5" name="Slides">
    <vt:r8>50</vt:r8>
  </property>
</Properties>
</file>