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3"/>
  </p:notesMasterIdLst>
  <p:sldIdLst>
    <p:sldId id="256" r:id="rId4"/>
    <p:sldId id="259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18" r:id="rId13"/>
    <p:sldId id="317" r:id="rId14"/>
    <p:sldId id="312" r:id="rId15"/>
    <p:sldId id="319" r:id="rId16"/>
    <p:sldId id="314" r:id="rId17"/>
    <p:sldId id="320" r:id="rId18"/>
    <p:sldId id="313" r:id="rId19"/>
    <p:sldId id="315" r:id="rId20"/>
    <p:sldId id="321" r:id="rId21"/>
    <p:sldId id="323" r:id="rId22"/>
    <p:sldId id="324" r:id="rId23"/>
    <p:sldId id="327" r:id="rId24"/>
    <p:sldId id="325" r:id="rId25"/>
    <p:sldId id="326" r:id="rId26"/>
    <p:sldId id="306" r:id="rId27"/>
    <p:sldId id="307" r:id="rId28"/>
    <p:sldId id="308" r:id="rId29"/>
    <p:sldId id="309" r:id="rId30"/>
    <p:sldId id="310" r:id="rId31"/>
    <p:sldId id="311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DD68A26-4FAA-4057-8599-53A7DC1A20C5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89650" cy="3425825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545447-0FFD-4334-978D-A0BB976B62AD}" type="slidenum">
              <a:rPr lang="de-DE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3" hidden="1"/>
          <p:cNvSpPr/>
          <p:nvPr/>
        </p:nvSpPr>
        <p:spPr>
          <a:xfrm>
            <a:off x="3575160" y="6320520"/>
            <a:ext cx="51847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DejaVu Sans"/>
              </a:rPr>
              <a:t>Die Entwicklung konvektiver Zellen vor dem Hintergrund des Klimawandels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Lena Marie Müller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Präsentation im Rahmen des Projektstudiums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" name="Gerade Verbindung 14"/>
          <p:cNvSpPr/>
          <p:nvPr/>
        </p:nvSpPr>
        <p:spPr>
          <a:xfrm>
            <a:off x="0" y="6122880"/>
            <a:ext cx="12191760" cy="360"/>
          </a:xfrm>
          <a:prstGeom prst="line">
            <a:avLst/>
          </a:prstGeom>
          <a:ln w="12600">
            <a:solidFill>
              <a:srgbClr val="A6A6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1" hidden="1"/>
          <p:cNvSpPr/>
          <p:nvPr/>
        </p:nvSpPr>
        <p:spPr>
          <a:xfrm>
            <a:off x="8966160" y="6015240"/>
            <a:ext cx="701640" cy="65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t/>
            </a:r>
            <a:br/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5D55716D-4D45-4CD1-8709-8EE7EA775A5B}" type="slidenum"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‹Nr.›</a:t>
            </a:fld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800" b="0" strike="noStrike" spc="-1">
              <a:latin typeface="Arial"/>
            </a:endParaRPr>
          </a:p>
        </p:txBody>
      </p:sp>
      <p:pic>
        <p:nvPicPr>
          <p:cNvPr id="3" name="Grafik 8"/>
          <p:cNvPicPr/>
          <p:nvPr/>
        </p:nvPicPr>
        <p:blipFill>
          <a:blip r:embed="rId14"/>
          <a:stretch/>
        </p:blipFill>
        <p:spPr>
          <a:xfrm>
            <a:off x="10973880" y="6336360"/>
            <a:ext cx="767160" cy="347400"/>
          </a:xfrm>
          <a:prstGeom prst="rect">
            <a:avLst/>
          </a:prstGeom>
          <a:ln w="0">
            <a:noFill/>
          </a:ln>
        </p:spPr>
      </p:pic>
      <p:pic>
        <p:nvPicPr>
          <p:cNvPr id="4" name="Grafik 9"/>
          <p:cNvPicPr/>
          <p:nvPr/>
        </p:nvPicPr>
        <p:blipFill>
          <a:blip r:embed="rId15"/>
          <a:stretch/>
        </p:blipFill>
        <p:spPr>
          <a:xfrm>
            <a:off x="506160" y="6336720"/>
            <a:ext cx="1112400" cy="321120"/>
          </a:xfrm>
          <a:prstGeom prst="rect">
            <a:avLst/>
          </a:prstGeom>
          <a:ln w="0">
            <a:noFill/>
          </a:ln>
        </p:spPr>
      </p:pic>
      <p:sp>
        <p:nvSpPr>
          <p:cNvPr id="5" name="Rechteck 12"/>
          <p:cNvSpPr/>
          <p:nvPr/>
        </p:nvSpPr>
        <p:spPr>
          <a:xfrm>
            <a:off x="0" y="1025640"/>
            <a:ext cx="12188880" cy="5829120"/>
          </a:xfrm>
          <a:prstGeom prst="rect">
            <a:avLst/>
          </a:prstGeom>
          <a:gradFill rotWithShape="0">
            <a:gsLst>
              <a:gs pos="14000">
                <a:srgbClr val="00305E"/>
              </a:gs>
              <a:gs pos="100000">
                <a:srgbClr val="006AB3"/>
              </a:gs>
            </a:gsLst>
            <a:lin ang="15000000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hteck 3"/>
          <p:cNvSpPr/>
          <p:nvPr/>
        </p:nvSpPr>
        <p:spPr>
          <a:xfrm>
            <a:off x="0" y="1025640"/>
            <a:ext cx="12188880" cy="168120"/>
          </a:xfrm>
          <a:prstGeom prst="rect">
            <a:avLst/>
          </a:prstGeom>
          <a:solidFill>
            <a:srgbClr val="FFFFFF">
              <a:alpha val="60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rafik 8"/>
          <p:cNvPicPr/>
          <p:nvPr/>
        </p:nvPicPr>
        <p:blipFill>
          <a:blip r:embed="rId16"/>
          <a:stretch/>
        </p:blipFill>
        <p:spPr>
          <a:xfrm>
            <a:off x="10692720" y="328320"/>
            <a:ext cx="1215360" cy="551520"/>
          </a:xfrm>
          <a:prstGeom prst="rect">
            <a:avLst/>
          </a:prstGeom>
          <a:ln w="0">
            <a:noFill/>
          </a:ln>
        </p:spPr>
      </p:pic>
      <p:pic>
        <p:nvPicPr>
          <p:cNvPr id="8" name="Grafik 10"/>
          <p:cNvPicPr/>
          <p:nvPr/>
        </p:nvPicPr>
        <p:blipFill>
          <a:blip r:embed="rId17"/>
          <a:stretch/>
        </p:blipFill>
        <p:spPr>
          <a:xfrm>
            <a:off x="290160" y="349560"/>
            <a:ext cx="1761480" cy="51012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Open Sans Regular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Open Sans Regular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Open Sans Regular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feld 3"/>
          <p:cNvSpPr/>
          <p:nvPr/>
        </p:nvSpPr>
        <p:spPr>
          <a:xfrm>
            <a:off x="3270600" y="6261120"/>
            <a:ext cx="51847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DejaVu Sans"/>
              </a:rPr>
              <a:t>Berechnung des Wasserhaushaltes für das Einzugegebiet Kreischa mit Raven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Vortrag im Rahmen des Moduls Einzugegebietsmodellierung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01.03.2022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48" name="Gerade Verbindung 14"/>
          <p:cNvSpPr/>
          <p:nvPr/>
        </p:nvSpPr>
        <p:spPr>
          <a:xfrm>
            <a:off x="0" y="6122880"/>
            <a:ext cx="12191760" cy="360"/>
          </a:xfrm>
          <a:prstGeom prst="line">
            <a:avLst/>
          </a:prstGeom>
          <a:ln w="12600">
            <a:solidFill>
              <a:srgbClr val="A6A6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feld 11"/>
          <p:cNvSpPr/>
          <p:nvPr/>
        </p:nvSpPr>
        <p:spPr>
          <a:xfrm>
            <a:off x="8966160" y="6015240"/>
            <a:ext cx="701640" cy="65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t/>
            </a:r>
            <a:br/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D69E821B-8925-4F4D-AF59-A4167208F85D}" type="slidenum"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‹Nr.›</a:t>
            </a:fld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800" b="0" strike="noStrike" spc="-1">
              <a:latin typeface="Arial"/>
            </a:endParaRPr>
          </a:p>
        </p:txBody>
      </p:sp>
      <p:pic>
        <p:nvPicPr>
          <p:cNvPr id="50" name="Grafik 8"/>
          <p:cNvPicPr/>
          <p:nvPr/>
        </p:nvPicPr>
        <p:blipFill>
          <a:blip r:embed="rId14"/>
          <a:stretch/>
        </p:blipFill>
        <p:spPr>
          <a:xfrm>
            <a:off x="10973880" y="6336360"/>
            <a:ext cx="767160" cy="347400"/>
          </a:xfrm>
          <a:prstGeom prst="rect">
            <a:avLst/>
          </a:prstGeom>
          <a:ln w="0">
            <a:noFill/>
          </a:ln>
        </p:spPr>
      </p:pic>
      <p:pic>
        <p:nvPicPr>
          <p:cNvPr id="51" name="Grafik 9"/>
          <p:cNvPicPr/>
          <p:nvPr/>
        </p:nvPicPr>
        <p:blipFill>
          <a:blip r:embed="rId15"/>
          <a:stretch/>
        </p:blipFill>
        <p:spPr>
          <a:xfrm>
            <a:off x="506160" y="6336720"/>
            <a:ext cx="1112400" cy="321120"/>
          </a:xfrm>
          <a:prstGeom prst="rect">
            <a:avLst/>
          </a:prstGeom>
          <a:ln w="0">
            <a:noFill/>
          </a:ln>
        </p:spPr>
      </p:pic>
      <p:sp>
        <p:nvSpPr>
          <p:cNvPr id="52" name="TextBox 14"/>
          <p:cNvSpPr/>
          <p:nvPr/>
        </p:nvSpPr>
        <p:spPr>
          <a:xfrm>
            <a:off x="4749120" y="6489360"/>
            <a:ext cx="181440" cy="3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Open Sans Regular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Open Sans Regular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Open Sans Regular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feld 3"/>
          <p:cNvSpPr/>
          <p:nvPr/>
        </p:nvSpPr>
        <p:spPr>
          <a:xfrm>
            <a:off x="3575160" y="6320520"/>
            <a:ext cx="51847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DejaVu Sans"/>
              </a:rPr>
              <a:t>Die Zukunft konvektiver Zellen vor dem Hintergrund des Klimawandels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Kolloquium der Bachelorarbeit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17.11.2021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2" name="Gerade Verbindung 14"/>
          <p:cNvSpPr/>
          <p:nvPr/>
        </p:nvSpPr>
        <p:spPr>
          <a:xfrm>
            <a:off x="0" y="6122880"/>
            <a:ext cx="12191760" cy="360"/>
          </a:xfrm>
          <a:prstGeom prst="line">
            <a:avLst/>
          </a:prstGeom>
          <a:ln w="12600">
            <a:solidFill>
              <a:srgbClr val="A6A6A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Textfeld 11"/>
          <p:cNvSpPr/>
          <p:nvPr/>
        </p:nvSpPr>
        <p:spPr>
          <a:xfrm>
            <a:off x="8966160" y="6015240"/>
            <a:ext cx="701640" cy="65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t/>
            </a:r>
            <a:br/>
            <a:r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250302FF-C62C-41C8-B495-A88693BDAE7A}" type="slidenum">
              <a:rPr lang="de-DE" sz="800" b="0" strike="noStrike" spc="-1">
                <a:solidFill>
                  <a:srgbClr val="727879"/>
                </a:solidFill>
                <a:latin typeface="Open Sans"/>
                <a:ea typeface="Open Sans"/>
              </a:rPr>
              <a:t>‹Nr.›</a:t>
            </a:fld>
            <a:endParaRPr lang="en-US" sz="8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800" b="0" strike="noStrike" spc="-1">
              <a:latin typeface="Arial"/>
            </a:endParaRPr>
          </a:p>
        </p:txBody>
      </p:sp>
      <p:pic>
        <p:nvPicPr>
          <p:cNvPr id="94" name="Grafik 8"/>
          <p:cNvPicPr/>
          <p:nvPr/>
        </p:nvPicPr>
        <p:blipFill>
          <a:blip r:embed="rId14"/>
          <a:stretch/>
        </p:blipFill>
        <p:spPr>
          <a:xfrm>
            <a:off x="10973880" y="6336360"/>
            <a:ext cx="767160" cy="347400"/>
          </a:xfrm>
          <a:prstGeom prst="rect">
            <a:avLst/>
          </a:prstGeom>
          <a:ln w="0">
            <a:noFill/>
          </a:ln>
        </p:spPr>
      </p:pic>
      <p:pic>
        <p:nvPicPr>
          <p:cNvPr id="95" name="Grafik 9"/>
          <p:cNvPicPr/>
          <p:nvPr/>
        </p:nvPicPr>
        <p:blipFill>
          <a:blip r:embed="rId15"/>
          <a:stretch/>
        </p:blipFill>
        <p:spPr>
          <a:xfrm>
            <a:off x="506160" y="6336720"/>
            <a:ext cx="1112400" cy="32112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Open Sans Regular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Open Sans Regular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Open Sans Regular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Open Sans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wd.de/DE/leistungen/klimadatendeutschland/mittelwerte/temp8110festhtml.html?view=nasPublication" TargetMode="External"/><Relationship Id="rId2" Type="http://schemas.openxmlformats.org/officeDocument/2006/relationships/hyperlink" Target="https://www.hydro-consult.de/wasserhaushaltsmodell-n-a-modell%20abgerufen%20am%2006.02.2022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rekisviewer.hydro.tu-dresden.de/fdm/ReKISExpert.jsp#menu-5" TargetMode="External"/><Relationship Id="rId5" Type="http://schemas.openxmlformats.org/officeDocument/2006/relationships/hyperlink" Target="https://opendata.dwd.de/climateenvironment/CDC/observationsgermany/climate/daily/solar/" TargetMode="External"/><Relationship Id="rId4" Type="http://schemas.openxmlformats.org/officeDocument/2006/relationships/hyperlink" Target="https://opendata.dwd.de/climateenvironment/CDC/observationsgermany/climate/daily/kl/historical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74800" y="4494600"/>
            <a:ext cx="10435680" cy="177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</a:rPr>
              <a:t>Kan Lei, Leonard Grabow, Lena Marie Müller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</a:rPr>
              <a:t>01.03.2022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</a:rPr>
              <a:t>Betreuer: D. Spieler, J. Hofmann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74800" y="2421000"/>
            <a:ext cx="10435680" cy="82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FFFFFF">
                    <a:alpha val="80000"/>
                  </a:srgbClr>
                </a:solidFill>
                <a:latin typeface="Open Sans"/>
                <a:ea typeface="DejaVu Sans"/>
              </a:rPr>
              <a:t>Vortrag im Rahmen des Moduls Einzugsgebietsmodellierung (MHYD05)</a:t>
            </a:r>
            <a:endParaRPr lang="de-DE" sz="16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title"/>
          </p:nvPr>
        </p:nvSpPr>
        <p:spPr>
          <a:xfrm>
            <a:off x="874800" y="3392280"/>
            <a:ext cx="10435680" cy="96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2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Berechnung des Wasserhaushaltes für das Einzugsgebiet </a:t>
            </a:r>
            <a:r>
              <a:rPr lang="de-DE" sz="3200" b="1" strike="noStrike" spc="-1" dirty="0" err="1">
                <a:solidFill>
                  <a:srgbClr val="FFFFFF"/>
                </a:solidFill>
                <a:latin typeface="Open Sans"/>
                <a:ea typeface="Open Sans"/>
              </a:rPr>
              <a:t>Kreischa</a:t>
            </a:r>
            <a:r>
              <a:rPr lang="de-DE" sz="3200" b="1" strike="noStrike" spc="-1" dirty="0">
                <a:solidFill>
                  <a:srgbClr val="FFFFFF"/>
                </a:solidFill>
                <a:latin typeface="Open Sans"/>
                <a:ea typeface="Open Sans"/>
              </a:rPr>
              <a:t> mit Raven</a:t>
            </a: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4.1 </a:t>
            </a:r>
            <a:r>
              <a:rPr lang="de-DE" sz="2000" spc="-1" dirty="0">
                <a:solidFill>
                  <a:srgbClr val="A6A6A6"/>
                </a:solidFill>
                <a:latin typeface="Open Sans"/>
              </a:rPr>
              <a:t>Parametern Sensitivitätsanalyse und Kalibrierung 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/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 smtClean="0">
                <a:solidFill>
                  <a:schemeClr val="tx2"/>
                </a:solidFill>
                <a:latin typeface="Open Sans"/>
              </a:rPr>
              <a:t>Modelllaufstellungen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 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874800" y="1260566"/>
            <a:ext cx="9391418" cy="1138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sz="2000" spc="-1" dirty="0" smtClean="0">
                <a:solidFill>
                  <a:schemeClr val="tx2"/>
                </a:solidFill>
                <a:latin typeface="Open Sans"/>
              </a:rPr>
              <a:t>Kalibrierung mit DDS-Verfahren</a:t>
            </a:r>
          </a:p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sz="2000" spc="-1" dirty="0" smtClean="0">
                <a:solidFill>
                  <a:schemeClr val="tx2"/>
                </a:solidFill>
                <a:latin typeface="Open Sans"/>
              </a:rPr>
              <a:t>Sensitivitätsanalyse mit</a:t>
            </a:r>
          </a:p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chemeClr val="tx2"/>
                </a:solidFill>
                <a:latin typeface="Open Sans"/>
              </a:rPr>
              <a:t>	-- Probenahmen im Parametern Bereich (Darstellung)</a:t>
            </a:r>
          </a:p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chemeClr val="tx2"/>
                </a:solidFill>
                <a:latin typeface="Open Sans"/>
              </a:rPr>
              <a:t>	-- </a:t>
            </a:r>
            <a:r>
              <a:rPr lang="de-DE" sz="2000" spc="-1" dirty="0" err="1" smtClean="0">
                <a:solidFill>
                  <a:schemeClr val="tx2"/>
                </a:solidFill>
                <a:latin typeface="Open Sans"/>
              </a:rPr>
              <a:t>Sensitivitätindex</a:t>
            </a:r>
            <a:endParaRPr lang="de-DE" sz="2000" spc="-1" dirty="0" smtClean="0">
              <a:solidFill>
                <a:schemeClr val="tx2"/>
              </a:solidFill>
              <a:latin typeface="Open Sans"/>
            </a:endParaRP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sz="100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64"/>
          <a:stretch/>
        </p:blipFill>
        <p:spPr>
          <a:xfrm>
            <a:off x="874800" y="2592870"/>
            <a:ext cx="9100473" cy="34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22"/>
          <a:stretch/>
        </p:blipFill>
        <p:spPr>
          <a:xfrm>
            <a:off x="874800" y="1295929"/>
            <a:ext cx="10577520" cy="1239446"/>
          </a:xfrm>
          <a:prstGeom prst="rect">
            <a:avLst/>
          </a:prstGeom>
        </p:spPr>
      </p:pic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4.1 </a:t>
            </a:r>
            <a:r>
              <a:rPr lang="de-DE" sz="2000" spc="-1" dirty="0">
                <a:solidFill>
                  <a:srgbClr val="A6A6A6"/>
                </a:solidFill>
                <a:latin typeface="Open Sans"/>
              </a:rPr>
              <a:t>Parametern Sensitivitätsanalyse und Kalibrierung 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/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>
                <a:solidFill>
                  <a:schemeClr val="tx2"/>
                </a:solidFill>
                <a:latin typeface="Open Sans"/>
              </a:rPr>
              <a:t>1. Kalibrierung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 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937391" y="1274608"/>
            <a:ext cx="1528784" cy="1274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0727"/>
              </p:ext>
            </p:extLst>
          </p:nvPr>
        </p:nvGraphicFramePr>
        <p:xfrm>
          <a:off x="874800" y="2707554"/>
          <a:ext cx="1059137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655">
                  <a:extLst>
                    <a:ext uri="{9D8B030D-6E8A-4147-A177-3AD203B41FA5}">
                      <a16:colId xmlns:a16="http://schemas.microsoft.com/office/drawing/2014/main" val="3990839019"/>
                    </a:ext>
                  </a:extLst>
                </a:gridCol>
                <a:gridCol w="1495803">
                  <a:extLst>
                    <a:ext uri="{9D8B030D-6E8A-4147-A177-3AD203B41FA5}">
                      <a16:colId xmlns:a16="http://schemas.microsoft.com/office/drawing/2014/main" val="3979100157"/>
                    </a:ext>
                  </a:extLst>
                </a:gridCol>
                <a:gridCol w="2244924">
                  <a:extLst>
                    <a:ext uri="{9D8B030D-6E8A-4147-A177-3AD203B41FA5}">
                      <a16:colId xmlns:a16="http://schemas.microsoft.com/office/drawing/2014/main" val="4294639841"/>
                    </a:ext>
                  </a:extLst>
                </a:gridCol>
                <a:gridCol w="1285534">
                  <a:extLst>
                    <a:ext uri="{9D8B030D-6E8A-4147-A177-3AD203B41FA5}">
                      <a16:colId xmlns:a16="http://schemas.microsoft.com/office/drawing/2014/main" val="1437902920"/>
                    </a:ext>
                  </a:extLst>
                </a:gridCol>
                <a:gridCol w="2552175">
                  <a:extLst>
                    <a:ext uri="{9D8B030D-6E8A-4147-A177-3AD203B41FA5}">
                      <a16:colId xmlns:a16="http://schemas.microsoft.com/office/drawing/2014/main" val="1424955077"/>
                    </a:ext>
                  </a:extLst>
                </a:gridCol>
                <a:gridCol w="978283">
                  <a:extLst>
                    <a:ext uri="{9D8B030D-6E8A-4147-A177-3AD203B41FA5}">
                      <a16:colId xmlns:a16="http://schemas.microsoft.com/office/drawing/2014/main" val="12295559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de-DE" sz="18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Bodenparametern</a:t>
                      </a:r>
                      <a:endParaRPr lang="de-DE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800" b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Pflantzenparametern</a:t>
                      </a:r>
                      <a:endParaRPr lang="de-DE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8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Landnutzparametern</a:t>
                      </a:r>
                      <a:endParaRPr lang="de-DE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8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POROSITY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0,895555</a:t>
                      </a:r>
                      <a:endParaRPr lang="de-DE" sz="1600" b="1" i="0" u="none" strike="noStrike" dirty="0">
                        <a:solidFill>
                          <a:srgbClr val="FF0000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SAI_HT_RATIO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0,644889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MELT_FACTOR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1,986368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5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FIELD_CAPACITY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0,694404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MAX_CAPACITY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1,165228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MIN_MELT_FACTOR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3,248343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SAT_WILT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0,686365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MAX_SNOW_CAPACITY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1,289834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HBV_MELT_FOR_CORR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0,98563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HBV_BETA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9,721942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RAIN_ICEPT_FACT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0,006612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REFREEZE_FACTOR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0,084683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MAX_CAP_RISE_RATE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0,541675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SNOW_ICEPT_FACT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0,005178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HBV_MELT_ASP_CORR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0,794154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10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MAX_PERC_RATE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117,592564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RAIN_ICEPT_PCT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0,936858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8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BASEFLOW_COEFF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0,108945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SNOW_ICEPT_PCT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0,788624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60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9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BASEFLOW_N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9,237708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60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14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58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4.1 </a:t>
            </a:r>
            <a:r>
              <a:rPr lang="de-DE" sz="2000" spc="-1" dirty="0">
                <a:solidFill>
                  <a:srgbClr val="A6A6A6"/>
                </a:solidFill>
                <a:latin typeface="Open Sans"/>
              </a:rPr>
              <a:t>Parametern Sensitivitätsanalyse und Kalibrierung  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/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 smtClean="0">
                <a:solidFill>
                  <a:schemeClr val="tx2"/>
                </a:solidFill>
                <a:latin typeface="Open Sans"/>
              </a:rPr>
              <a:t>1. Kalibrierung Vergleich</a:t>
            </a:r>
            <a:r>
              <a:rPr lang="de-DE" sz="2800" spc="-1" dirty="0">
                <a:solidFill>
                  <a:schemeClr val="tx2"/>
                </a:solidFill>
                <a:latin typeface="Open Sans"/>
              </a:rPr>
              <a:t> C1-Simulation</a:t>
            </a:r>
            <a:r>
              <a:rPr lang="de-DE" sz="2800" spc="-1" dirty="0" smtClean="0">
                <a:solidFill>
                  <a:schemeClr val="tx2"/>
                </a:solidFill>
                <a:latin typeface="Open Sans"/>
              </a:rPr>
              <a:t> mit Beobachtung</a:t>
            </a:r>
            <a:endParaRPr lang="de-DE" sz="2800" b="1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00" y="1163980"/>
            <a:ext cx="9883119" cy="4941558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549400" y="3733800"/>
            <a:ext cx="1485900" cy="22352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5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4.1 </a:t>
            </a:r>
            <a:r>
              <a:rPr lang="de-DE" sz="2000" spc="-1" dirty="0">
                <a:solidFill>
                  <a:srgbClr val="A6A6A6"/>
                </a:solidFill>
                <a:latin typeface="Open Sans"/>
              </a:rPr>
              <a:t>Parametern Sensitivitätsanalyse und Kalibrierung 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/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>
                <a:solidFill>
                  <a:schemeClr val="tx2"/>
                </a:solidFill>
                <a:latin typeface="Open Sans"/>
              </a:rPr>
              <a:t>Sensitivitätsanalyse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 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64" b="43288"/>
          <a:stretch/>
        </p:blipFill>
        <p:spPr>
          <a:xfrm>
            <a:off x="874800" y="1462571"/>
            <a:ext cx="9100473" cy="1953730"/>
          </a:xfrm>
          <a:prstGeom prst="rect">
            <a:avLst/>
          </a:prstGeom>
        </p:spPr>
      </p:pic>
      <p:cxnSp>
        <p:nvCxnSpPr>
          <p:cNvPr id="3" name="Gerader Verbinder 2"/>
          <p:cNvCxnSpPr/>
          <p:nvPr/>
        </p:nvCxnSpPr>
        <p:spPr>
          <a:xfrm>
            <a:off x="749300" y="2336800"/>
            <a:ext cx="9486900" cy="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4.1 </a:t>
            </a:r>
            <a:r>
              <a:rPr lang="de-DE" sz="2000" spc="-1" dirty="0">
                <a:solidFill>
                  <a:srgbClr val="A6A6A6"/>
                </a:solidFill>
                <a:latin typeface="Open Sans"/>
              </a:rPr>
              <a:t>Parametern Sensitivitätsanalyse und Kalibrierung  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/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 smtClean="0">
                <a:solidFill>
                  <a:schemeClr val="tx2"/>
                </a:solidFill>
                <a:latin typeface="Open Sans"/>
              </a:rPr>
              <a:t>Sensitivitätsanalyse von Bodenparametern</a:t>
            </a:r>
            <a:endParaRPr lang="de-DE" sz="2800" b="1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0" y="1358895"/>
            <a:ext cx="10058400" cy="4571999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 flipH="1">
            <a:off x="10464800" y="2654300"/>
            <a:ext cx="711200" cy="30480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10056900" y="3072592"/>
            <a:ext cx="876300" cy="154015"/>
          </a:xfrm>
          <a:prstGeom prst="straightConnector1">
            <a:avLst/>
          </a:prstGeom>
          <a:ln w="57150">
            <a:solidFill>
              <a:srgbClr val="FF98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10507000" y="3925108"/>
            <a:ext cx="770600" cy="11349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10659400" y="4152494"/>
            <a:ext cx="723900" cy="2677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705900" y="1097234"/>
            <a:ext cx="0" cy="858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0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4.1 </a:t>
            </a:r>
            <a:r>
              <a:rPr lang="de-DE" sz="2000" spc="-1" dirty="0">
                <a:solidFill>
                  <a:srgbClr val="A6A6A6"/>
                </a:solidFill>
                <a:latin typeface="Open Sans"/>
              </a:rPr>
              <a:t>Parametern Sensitivitätsanalyse und Kalibrierung 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/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 err="1" smtClean="0">
                <a:solidFill>
                  <a:schemeClr val="tx2"/>
                </a:solidFill>
                <a:latin typeface="Open Sans"/>
              </a:rPr>
              <a:t>Sensitivitätindex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 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71252"/>
              </p:ext>
            </p:extLst>
          </p:nvPr>
        </p:nvGraphicFramePr>
        <p:xfrm>
          <a:off x="874800" y="1653454"/>
          <a:ext cx="1059137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6700">
                  <a:extLst>
                    <a:ext uri="{9D8B030D-6E8A-4147-A177-3AD203B41FA5}">
                      <a16:colId xmlns:a16="http://schemas.microsoft.com/office/drawing/2014/main" val="3070388606"/>
                    </a:ext>
                  </a:extLst>
                </a:gridCol>
                <a:gridCol w="1392446">
                  <a:extLst>
                    <a:ext uri="{9D8B030D-6E8A-4147-A177-3AD203B41FA5}">
                      <a16:colId xmlns:a16="http://schemas.microsoft.com/office/drawing/2014/main" val="3990839019"/>
                    </a:ext>
                  </a:extLst>
                </a:gridCol>
                <a:gridCol w="1392446">
                  <a:extLst>
                    <a:ext uri="{9D8B030D-6E8A-4147-A177-3AD203B41FA5}">
                      <a16:colId xmlns:a16="http://schemas.microsoft.com/office/drawing/2014/main" val="3979100157"/>
                    </a:ext>
                  </a:extLst>
                </a:gridCol>
                <a:gridCol w="1392446">
                  <a:extLst>
                    <a:ext uri="{9D8B030D-6E8A-4147-A177-3AD203B41FA5}">
                      <a16:colId xmlns:a16="http://schemas.microsoft.com/office/drawing/2014/main" val="4294639841"/>
                    </a:ext>
                  </a:extLst>
                </a:gridCol>
                <a:gridCol w="1392446">
                  <a:extLst>
                    <a:ext uri="{9D8B030D-6E8A-4147-A177-3AD203B41FA5}">
                      <a16:colId xmlns:a16="http://schemas.microsoft.com/office/drawing/2014/main" val="1437902920"/>
                    </a:ext>
                  </a:extLst>
                </a:gridCol>
                <a:gridCol w="1392446">
                  <a:extLst>
                    <a:ext uri="{9D8B030D-6E8A-4147-A177-3AD203B41FA5}">
                      <a16:colId xmlns:a16="http://schemas.microsoft.com/office/drawing/2014/main" val="1424955077"/>
                    </a:ext>
                  </a:extLst>
                </a:gridCol>
                <a:gridCol w="1392446">
                  <a:extLst>
                    <a:ext uri="{9D8B030D-6E8A-4147-A177-3AD203B41FA5}">
                      <a16:colId xmlns:a16="http://schemas.microsoft.com/office/drawing/2014/main" val="1229555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Bodenparametern</a:t>
                      </a:r>
                      <a:endParaRPr lang="de-DE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8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SI_NSE</a:t>
                      </a:r>
                      <a:endParaRPr lang="de-DE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800" b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SI_Nearing_NSE</a:t>
                      </a:r>
                      <a:endParaRPr lang="de-DE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800" b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SI_Nearing_Q</a:t>
                      </a:r>
                      <a:endParaRPr lang="de-DE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8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POROSITY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0,645511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-11,964552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-89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0,31052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5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92D05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FIELD_CAPACITY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0,668246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4,597371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-2,44628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-96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98DD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SAT_WILT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0,144958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0,576679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-0,169124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HBV_BETA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0,059557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-53,600258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-400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-7,641597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-300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MAX_CAP_RISE_RATE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0,002678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0,000924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0,021714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10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MAX_PERC_RATE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-39,932124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-298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-0,364575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-14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8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BASEFLOW_COEFF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1,136438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-1,401055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-0,031297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9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BASEFLOW_N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14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7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4.1 </a:t>
            </a:r>
            <a:r>
              <a:rPr lang="de-DE" sz="2000" spc="-1" dirty="0">
                <a:solidFill>
                  <a:srgbClr val="A6A6A6"/>
                </a:solidFill>
                <a:latin typeface="Open Sans"/>
              </a:rPr>
              <a:t>Parametern Sensitivitätsanalyse und 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Kalibrierung</a:t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>
                <a:solidFill>
                  <a:srgbClr val="1F497D"/>
                </a:solidFill>
                <a:latin typeface="Open Sans"/>
              </a:rPr>
              <a:t>Sensitivitätsanalyse von </a:t>
            </a:r>
            <a:r>
              <a:rPr lang="de-DE" sz="2800" spc="-1" dirty="0" smtClean="0">
                <a:solidFill>
                  <a:srgbClr val="1F497D"/>
                </a:solidFill>
                <a:latin typeface="Open Sans"/>
              </a:rPr>
              <a:t>Landnutzparametern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  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051555"/>
            <a:ext cx="8229617" cy="475489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1142995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4.1 </a:t>
            </a:r>
            <a:r>
              <a:rPr lang="de-DE" sz="2000" spc="-1" dirty="0">
                <a:solidFill>
                  <a:srgbClr val="A6A6A6"/>
                </a:solidFill>
                <a:latin typeface="Open Sans"/>
              </a:rPr>
              <a:t>Parametern Sensitivitätsanalyse und Kalibrierung 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/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>
                <a:solidFill>
                  <a:srgbClr val="1F497D"/>
                </a:solidFill>
                <a:latin typeface="Open Sans"/>
              </a:rPr>
              <a:t>Sensitivitätsanalyse von </a:t>
            </a:r>
            <a:r>
              <a:rPr lang="de-DE" sz="2800" spc="-1" dirty="0" err="1" smtClean="0">
                <a:solidFill>
                  <a:srgbClr val="1F497D"/>
                </a:solidFill>
                <a:latin typeface="Open Sans"/>
              </a:rPr>
              <a:t>Pflantzenparametern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 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1142995"/>
            <a:ext cx="100584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4.1 </a:t>
            </a:r>
            <a:r>
              <a:rPr lang="de-DE" sz="2000" spc="-1" dirty="0">
                <a:solidFill>
                  <a:srgbClr val="A6A6A6"/>
                </a:solidFill>
                <a:latin typeface="Open Sans"/>
              </a:rPr>
              <a:t>Parametern Sensitivitätsanalyse und Kalibrierung 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/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 smtClean="0">
                <a:solidFill>
                  <a:schemeClr val="tx2"/>
                </a:solidFill>
                <a:latin typeface="Open Sans"/>
              </a:rPr>
              <a:t>2. Kalibrierung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 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874800" y="1260566"/>
            <a:ext cx="9391418" cy="1138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sz="2400" b="1" spc="-1" dirty="0" smtClean="0">
                <a:solidFill>
                  <a:srgbClr val="00B050"/>
                </a:solidFill>
                <a:latin typeface="Open Sans"/>
              </a:rPr>
              <a:t>3</a:t>
            </a:r>
            <a:r>
              <a:rPr lang="de-DE" sz="2000" spc="-1" dirty="0" smtClean="0">
                <a:solidFill>
                  <a:schemeClr val="tx2"/>
                </a:solidFill>
                <a:latin typeface="Open Sans"/>
              </a:rPr>
              <a:t> sensitive Modell-Parametern mit </a:t>
            </a:r>
            <a:r>
              <a:rPr lang="de-DE" sz="2400" b="1" spc="-1" dirty="0" smtClean="0">
                <a:solidFill>
                  <a:srgbClr val="00B050"/>
                </a:solidFill>
                <a:latin typeface="Open Sans"/>
              </a:rPr>
              <a:t>6</a:t>
            </a:r>
            <a:r>
              <a:rPr lang="de-DE" sz="2000" spc="-1" dirty="0" smtClean="0">
                <a:solidFill>
                  <a:schemeClr val="tx2"/>
                </a:solidFill>
                <a:latin typeface="Open Sans"/>
              </a:rPr>
              <a:t> Bodenklassen</a:t>
            </a:r>
          </a:p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sz="2400" b="1" spc="-1" dirty="0" smtClean="0">
                <a:solidFill>
                  <a:schemeClr val="tx2"/>
                </a:solidFill>
                <a:latin typeface="Open Sans"/>
              </a:rPr>
              <a:t>17</a:t>
            </a:r>
            <a:r>
              <a:rPr lang="de-DE" sz="2000" spc="-1" dirty="0" smtClean="0">
                <a:solidFill>
                  <a:schemeClr val="tx2"/>
                </a:solidFill>
                <a:latin typeface="Open Sans"/>
              </a:rPr>
              <a:t> nicht sensitive Modell-Parametern</a:t>
            </a:r>
          </a:p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sz="2400" b="1" spc="-1" dirty="0" smtClean="0">
                <a:solidFill>
                  <a:srgbClr val="FF0000"/>
                </a:solidFill>
                <a:latin typeface="Open Sans"/>
              </a:rPr>
              <a:t>3</a:t>
            </a:r>
            <a:r>
              <a:rPr lang="de-DE" sz="2000" spc="-1" dirty="0" smtClean="0">
                <a:solidFill>
                  <a:schemeClr val="tx2"/>
                </a:solidFill>
                <a:latin typeface="Open Sans"/>
              </a:rPr>
              <a:t> zusätzliche Faktor-Parametern für </a:t>
            </a:r>
            <a:r>
              <a:rPr lang="de-DE" sz="2000" spc="-1" dirty="0" smtClean="0">
                <a:solidFill>
                  <a:srgbClr val="FF0000"/>
                </a:solidFill>
                <a:latin typeface="Open Sans"/>
              </a:rPr>
              <a:t>Mächtigkeit</a:t>
            </a:r>
            <a:endParaRPr lang="de-DE" sz="100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64"/>
          <a:stretch/>
        </p:blipFill>
        <p:spPr>
          <a:xfrm>
            <a:off x="874800" y="2516670"/>
            <a:ext cx="9100473" cy="3445005"/>
          </a:xfrm>
          <a:prstGeom prst="rect">
            <a:avLst/>
          </a:prstGeom>
        </p:spPr>
      </p:pic>
      <p:cxnSp>
        <p:nvCxnSpPr>
          <p:cNvPr id="5" name="Gerader Verbinder 4"/>
          <p:cNvCxnSpPr/>
          <p:nvPr/>
        </p:nvCxnSpPr>
        <p:spPr>
          <a:xfrm>
            <a:off x="779318" y="4102100"/>
            <a:ext cx="9486900" cy="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779318" y="3403600"/>
            <a:ext cx="9486900" cy="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200900" y="4498547"/>
            <a:ext cx="508000" cy="1374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78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4.1 </a:t>
            </a:r>
            <a:r>
              <a:rPr lang="de-DE" sz="2000" spc="-1" dirty="0">
                <a:solidFill>
                  <a:srgbClr val="A6A6A6"/>
                </a:solidFill>
                <a:latin typeface="Open Sans"/>
              </a:rPr>
              <a:t>Parametern Sensitivitätsanalyse und Kalibrierung  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/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 smtClean="0">
                <a:solidFill>
                  <a:schemeClr val="tx2"/>
                </a:solidFill>
                <a:latin typeface="Open Sans"/>
              </a:rPr>
              <a:t>2. Kalibrierung Vergleich</a:t>
            </a:r>
            <a:r>
              <a:rPr lang="de-DE" sz="2800" spc="-1" dirty="0">
                <a:solidFill>
                  <a:schemeClr val="tx2"/>
                </a:solidFill>
                <a:latin typeface="Open Sans"/>
              </a:rPr>
              <a:t> </a:t>
            </a:r>
            <a:r>
              <a:rPr lang="de-DE" sz="2800" spc="-1" dirty="0" err="1" smtClean="0">
                <a:solidFill>
                  <a:schemeClr val="tx2"/>
                </a:solidFill>
                <a:latin typeface="Open Sans"/>
              </a:rPr>
              <a:t>Cx</a:t>
            </a:r>
            <a:r>
              <a:rPr lang="de-DE" sz="2800" spc="-1" dirty="0" smtClean="0">
                <a:solidFill>
                  <a:schemeClr val="tx2"/>
                </a:solidFill>
                <a:latin typeface="Open Sans"/>
              </a:rPr>
              <a:t>-Simulation mit Beobachtung</a:t>
            </a:r>
            <a:endParaRPr lang="de-DE" sz="2800" b="1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01" y="1163980"/>
            <a:ext cx="9883117" cy="4941558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1549400" y="3733800"/>
            <a:ext cx="1485900" cy="22352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53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Agenda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1. Motivation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2. Datengrundlage und –</a:t>
            </a:r>
            <a:r>
              <a:rPr lang="de-DE" sz="1800" b="0" strike="noStrike" spc="-1" dirty="0" err="1">
                <a:solidFill>
                  <a:srgbClr val="00305E"/>
                </a:solidFill>
                <a:latin typeface="Open Sans"/>
                <a:ea typeface="Open Sans"/>
              </a:rPr>
              <a:t>aufbereitung</a:t>
            </a: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 (Leo, Lena) 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3. Modellerstellung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3.1 </a:t>
            </a:r>
            <a:r>
              <a:rPr lang="de-DE" sz="1800" spc="-1" dirty="0" err="1">
                <a:solidFill>
                  <a:srgbClr val="00305E"/>
                </a:solidFill>
                <a:latin typeface="Open Sans"/>
                <a:ea typeface="Open Sans"/>
              </a:rPr>
              <a:t>Hydrotopenbildung</a:t>
            </a: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 (Leo)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	3.2 Modellaufbau &amp; Parametrisierung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4. </a:t>
            </a:r>
            <a:r>
              <a:rPr lang="de-DE" sz="1800" spc="-1" dirty="0" smtClean="0">
                <a:solidFill>
                  <a:srgbClr val="00305E"/>
                </a:solidFill>
                <a:latin typeface="Open Sans"/>
                <a:ea typeface="Open Sans"/>
              </a:rPr>
              <a:t>Modellbearbeitung (</a:t>
            </a: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Kan</a:t>
            </a:r>
            <a:r>
              <a:rPr lang="de-DE" sz="1800" spc="-1" dirty="0" smtClean="0">
                <a:solidFill>
                  <a:srgbClr val="00305E"/>
                </a:solidFill>
                <a:latin typeface="Open Sans"/>
                <a:ea typeface="Open Sans"/>
              </a:rPr>
              <a:t>)</a:t>
            </a:r>
            <a:endParaRPr lang="de-DE" sz="1800" b="0" strike="noStrike" spc="-1" dirty="0">
              <a:solidFill>
                <a:srgbClr val="00305E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4.1 </a:t>
            </a:r>
            <a:r>
              <a:rPr lang="de-DE" sz="1800" spc="-1" dirty="0" smtClean="0">
                <a:solidFill>
                  <a:srgbClr val="00305E"/>
                </a:solidFill>
                <a:latin typeface="Open Sans"/>
                <a:ea typeface="Open Sans"/>
              </a:rPr>
              <a:t>Parametern Sensitivitätsanalyse und </a:t>
            </a: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Kalibrierung</a:t>
            </a:r>
            <a:r>
              <a:rPr lang="de-DE" sz="1800" spc="-1" dirty="0" smtClean="0">
                <a:solidFill>
                  <a:srgbClr val="00305E"/>
                </a:solidFill>
                <a:latin typeface="Open Sans"/>
                <a:ea typeface="Open Sans"/>
              </a:rPr>
              <a:t> 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</a:t>
            </a:r>
            <a:r>
              <a:rPr lang="de-DE" sz="1800" spc="-1" dirty="0" smtClean="0">
                <a:solidFill>
                  <a:srgbClr val="00305E"/>
                </a:solidFill>
                <a:latin typeface="Open Sans"/>
                <a:ea typeface="Open Sans"/>
              </a:rPr>
              <a:t>	4.2 Validierung</a:t>
            </a:r>
            <a:endParaRPr lang="de-DE" sz="1800" spc="-1" dirty="0">
              <a:solidFill>
                <a:srgbClr val="00305E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5. Modellanwendung für Klimaszenarien (Lena)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6. Fazit &amp; Ausblick (Unsicherheiten: Leo, )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4.1 </a:t>
            </a:r>
            <a:r>
              <a:rPr lang="de-DE" sz="2000" spc="-1" dirty="0">
                <a:solidFill>
                  <a:srgbClr val="A6A6A6"/>
                </a:solidFill>
                <a:latin typeface="Open Sans"/>
              </a:rPr>
              <a:t>Parametern Sensitivitätsanalyse und Kalibrierung  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/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 smtClean="0">
                <a:solidFill>
                  <a:schemeClr val="tx2"/>
                </a:solidFill>
                <a:latin typeface="Open Sans"/>
              </a:rPr>
              <a:t>Vergleich </a:t>
            </a:r>
            <a:r>
              <a:rPr lang="de-DE" sz="2800" spc="-1" dirty="0" err="1" smtClean="0">
                <a:solidFill>
                  <a:schemeClr val="tx2"/>
                </a:solidFill>
                <a:latin typeface="Open Sans"/>
              </a:rPr>
              <a:t>Cx</a:t>
            </a:r>
            <a:r>
              <a:rPr lang="de-DE" sz="2800" spc="-1" dirty="0" smtClean="0">
                <a:solidFill>
                  <a:schemeClr val="tx2"/>
                </a:solidFill>
                <a:latin typeface="Open Sans"/>
              </a:rPr>
              <a:t>-Simulation mit Beobachtung im Jahr 2004</a:t>
            </a:r>
            <a:endParaRPr lang="de-DE" sz="2800" b="1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01" y="1163980"/>
            <a:ext cx="9883117" cy="49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4.1 </a:t>
            </a:r>
            <a:r>
              <a:rPr lang="de-DE" sz="2000" spc="-1" dirty="0">
                <a:solidFill>
                  <a:srgbClr val="A6A6A6"/>
                </a:solidFill>
                <a:latin typeface="Open Sans"/>
              </a:rPr>
              <a:t>Parametern Sensitivitätsanalyse und Kalibrierung 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/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 smtClean="0">
                <a:solidFill>
                  <a:schemeClr val="tx2"/>
                </a:solidFill>
                <a:latin typeface="Open Sans"/>
              </a:rPr>
              <a:t>Kalibrierte Parametern bei C2 und C3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 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6275"/>
              </p:ext>
            </p:extLst>
          </p:nvPr>
        </p:nvGraphicFramePr>
        <p:xfrm>
          <a:off x="874800" y="1787244"/>
          <a:ext cx="10591384" cy="3690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923">
                  <a:extLst>
                    <a:ext uri="{9D8B030D-6E8A-4147-A177-3AD203B41FA5}">
                      <a16:colId xmlns:a16="http://schemas.microsoft.com/office/drawing/2014/main" val="3990839019"/>
                    </a:ext>
                  </a:extLst>
                </a:gridCol>
                <a:gridCol w="1323923">
                  <a:extLst>
                    <a:ext uri="{9D8B030D-6E8A-4147-A177-3AD203B41FA5}">
                      <a16:colId xmlns:a16="http://schemas.microsoft.com/office/drawing/2014/main" val="3979100157"/>
                    </a:ext>
                  </a:extLst>
                </a:gridCol>
                <a:gridCol w="1323923">
                  <a:extLst>
                    <a:ext uri="{9D8B030D-6E8A-4147-A177-3AD203B41FA5}">
                      <a16:colId xmlns:a16="http://schemas.microsoft.com/office/drawing/2014/main" val="4294639841"/>
                    </a:ext>
                  </a:extLst>
                </a:gridCol>
                <a:gridCol w="1323923">
                  <a:extLst>
                    <a:ext uri="{9D8B030D-6E8A-4147-A177-3AD203B41FA5}">
                      <a16:colId xmlns:a16="http://schemas.microsoft.com/office/drawing/2014/main" val="1013074402"/>
                    </a:ext>
                  </a:extLst>
                </a:gridCol>
                <a:gridCol w="1323923">
                  <a:extLst>
                    <a:ext uri="{9D8B030D-6E8A-4147-A177-3AD203B41FA5}">
                      <a16:colId xmlns:a16="http://schemas.microsoft.com/office/drawing/2014/main" val="514649793"/>
                    </a:ext>
                  </a:extLst>
                </a:gridCol>
                <a:gridCol w="1323923">
                  <a:extLst>
                    <a:ext uri="{9D8B030D-6E8A-4147-A177-3AD203B41FA5}">
                      <a16:colId xmlns:a16="http://schemas.microsoft.com/office/drawing/2014/main" val="1437902920"/>
                    </a:ext>
                  </a:extLst>
                </a:gridCol>
                <a:gridCol w="1323923">
                  <a:extLst>
                    <a:ext uri="{9D8B030D-6E8A-4147-A177-3AD203B41FA5}">
                      <a16:colId xmlns:a16="http://schemas.microsoft.com/office/drawing/2014/main" val="1424955077"/>
                    </a:ext>
                  </a:extLst>
                </a:gridCol>
                <a:gridCol w="1323923">
                  <a:extLst>
                    <a:ext uri="{9D8B030D-6E8A-4147-A177-3AD203B41FA5}">
                      <a16:colId xmlns:a16="http://schemas.microsoft.com/office/drawing/2014/main" val="1229555975"/>
                    </a:ext>
                  </a:extLst>
                </a:gridCol>
              </a:tblGrid>
              <a:tr h="360217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POROSITY</a:t>
                      </a:r>
                      <a:endParaRPr lang="de-DE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FIELD_CAPACITY</a:t>
                      </a:r>
                      <a:endParaRPr lang="de-DE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BASEFLOW_COEFF</a:t>
                      </a:r>
                      <a:endParaRPr lang="de-DE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Mächtigkeit-Faktor</a:t>
                      </a:r>
                      <a:endParaRPr lang="de-DE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862381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C2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C3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C2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C3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C2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C3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C2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C3</a:t>
                      </a:r>
                      <a:endParaRPr lang="de-DE" sz="16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58135"/>
                  </a:ext>
                </a:extLst>
              </a:tr>
              <a:tr h="51185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0,102768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0,100076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0,99566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0,015544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0,872879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0,981749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4,706877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3,450318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9588"/>
                  </a:ext>
                </a:extLst>
              </a:tr>
              <a:tr h="51185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0,747117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0,250505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0,687251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0,925398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0,964958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0,989343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5,635506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1,830838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315"/>
                  </a:ext>
                </a:extLst>
              </a:tr>
              <a:tr h="51185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0,483003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0,564949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0,364534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0,76139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0,852413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0,71702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4,418742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1,118068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60300"/>
                  </a:ext>
                </a:extLst>
              </a:tr>
              <a:tr h="51185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0,854462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0,873911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0,148445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0,998552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0,080138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 dirty="0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0,113543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chemeClr val="tx2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>
                        <a:solidFill>
                          <a:schemeClr val="tx2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107134"/>
                  </a:ext>
                </a:extLst>
              </a:tr>
              <a:tr h="51185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0,360777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0,363574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0,837325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0,97536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0,904997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0,584187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chemeClr val="tx2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chemeClr val="tx2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88464"/>
                  </a:ext>
                </a:extLst>
              </a:tr>
              <a:tr h="511857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0,526367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0" i="0" u="none" strike="noStrike">
                          <a:solidFill>
                            <a:schemeClr val="tx2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0,465144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0,019201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0,997553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0,059493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0,848259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chemeClr val="tx2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0" i="0" u="none" strike="noStrike" dirty="0">
                        <a:solidFill>
                          <a:schemeClr val="tx2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99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4.2 Validierung</a:t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 smtClean="0">
                <a:solidFill>
                  <a:schemeClr val="tx2"/>
                </a:solidFill>
                <a:latin typeface="Open Sans"/>
              </a:rPr>
              <a:t>Vergleich Vx1-Simulation mit Beobachtung</a:t>
            </a:r>
            <a:endParaRPr lang="de-DE" sz="2800" b="1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02" y="1163980"/>
            <a:ext cx="9883115" cy="49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4.2 Validierung</a:t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 smtClean="0">
                <a:solidFill>
                  <a:schemeClr val="tx2"/>
                </a:solidFill>
                <a:latin typeface="Open Sans"/>
              </a:rPr>
              <a:t>Vergleich Vx2-Simulation mit Beobachtung</a:t>
            </a:r>
            <a:endParaRPr lang="de-DE" sz="2800" b="1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02" y="1163980"/>
            <a:ext cx="9883115" cy="49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Agenda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1. Motivation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2. Datengrundlage und –</a:t>
            </a:r>
            <a:r>
              <a:rPr lang="de-DE" sz="1800" b="0" strike="noStrike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aufbereitung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3. Modellerstellung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3.1 </a:t>
            </a:r>
            <a:r>
              <a:rPr lang="de-DE" sz="1800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Hydrotopenbildung</a:t>
            </a:r>
            <a:endParaRPr lang="de-DE" sz="1800" spc="-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3.2 Modellaufbau &amp; Parametrisierung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4. Modellbearbeitung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4.1 Sensitivitätsanalyse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4.2 Kalibrierung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4.3 Validierung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5. Modellanwendung für Klimaszenarien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6. Fazit &amp; Ausblick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054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5. Modellanwendung für Klimaszenarien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027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Agenda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1. Motivation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2. Datengrundlage und –</a:t>
            </a:r>
            <a:r>
              <a:rPr lang="de-DE" sz="1800" b="0" strike="noStrike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aufbereitung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3. Modellerstellung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3.1 </a:t>
            </a:r>
            <a:r>
              <a:rPr lang="de-DE" sz="1800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Hydrotopenbildung</a:t>
            </a:r>
            <a:endParaRPr lang="de-DE" sz="1800" spc="-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3.2 Modellaufbau &amp; Parametrisierung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4. Modellbearbeitung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4.1 Sensitivitätsanalyse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4.2 Kalibrierung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4.3 Validierung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5. Modellanwendung für Klimaszenarien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6. Fazit &amp; Ausblick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234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6. Fazit &amp; Ausblick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772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47000" y="345960"/>
            <a:ext cx="10577520" cy="3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>
                <a:solidFill>
                  <a:srgbClr val="00305E"/>
                </a:solidFill>
                <a:latin typeface="Open Sans"/>
                <a:ea typeface="DejaVu Sans"/>
              </a:rPr>
              <a:t>Literatur 1/2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5DB62-2E57-BC41-8B88-97E7A92BBA7A}"/>
              </a:ext>
            </a:extLst>
          </p:cNvPr>
          <p:cNvSpPr txBox="1"/>
          <p:nvPr/>
        </p:nvSpPr>
        <p:spPr>
          <a:xfrm>
            <a:off x="662918" y="722520"/>
            <a:ext cx="1091948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Brown, G. und Craig, J. R. (2020). </a:t>
            </a:r>
            <a:r>
              <a:rPr lang="de-DE" sz="1100" dirty="0" err="1"/>
              <a:t>Structural</a:t>
            </a:r>
            <a:r>
              <a:rPr lang="de-DE" sz="1100" dirty="0"/>
              <a:t> </a:t>
            </a:r>
            <a:r>
              <a:rPr lang="de-DE" sz="1100" dirty="0" err="1"/>
              <a:t>calibration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an semi-</a:t>
            </a:r>
            <a:r>
              <a:rPr lang="de-DE" sz="1100" dirty="0" err="1"/>
              <a:t>distributed</a:t>
            </a:r>
            <a:r>
              <a:rPr lang="de-DE" sz="1100" dirty="0"/>
              <a:t> </a:t>
            </a:r>
            <a:r>
              <a:rPr lang="de-DE" sz="1100" dirty="0" err="1"/>
              <a:t>hydrological</a:t>
            </a:r>
            <a:r>
              <a:rPr lang="de-DE" sz="1100" dirty="0"/>
              <a:t> </a:t>
            </a:r>
            <a:r>
              <a:rPr lang="de-DE" sz="1100" dirty="0" err="1"/>
              <a:t>model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LiardRiver</a:t>
            </a:r>
            <a:r>
              <a:rPr lang="de-DE" sz="1100" dirty="0"/>
              <a:t> </a:t>
            </a:r>
            <a:r>
              <a:rPr lang="de-DE" sz="1100" dirty="0" err="1"/>
              <a:t>basin</a:t>
            </a:r>
            <a:r>
              <a:rPr lang="de-DE" sz="1100" dirty="0"/>
              <a:t>. Canadian </a:t>
            </a:r>
            <a:r>
              <a:rPr lang="de-DE" sz="1100" dirty="0" err="1"/>
              <a:t>Water</a:t>
            </a:r>
            <a:r>
              <a:rPr lang="de-DE" sz="1100" dirty="0"/>
              <a:t> Resources Journal / Revue </a:t>
            </a:r>
            <a:r>
              <a:rPr lang="de-DE" sz="1100" dirty="0" err="1"/>
              <a:t>canadienne</a:t>
            </a:r>
            <a:r>
              <a:rPr lang="de-DE" sz="1100" dirty="0"/>
              <a:t> des </a:t>
            </a:r>
            <a:r>
              <a:rPr lang="de-DE" sz="1100" dirty="0" err="1"/>
              <a:t>ressources</a:t>
            </a:r>
            <a:r>
              <a:rPr lang="de-DE" sz="1100" dirty="0"/>
              <a:t> </a:t>
            </a:r>
            <a:r>
              <a:rPr lang="de-DE" sz="1100" dirty="0" err="1"/>
              <a:t>hydriques</a:t>
            </a:r>
            <a:r>
              <a:rPr lang="de-DE" sz="1100" dirty="0"/>
              <a:t>, 45(4):287–303.</a:t>
            </a:r>
          </a:p>
          <a:p>
            <a:endParaRPr lang="de-DE" sz="1100" dirty="0"/>
          </a:p>
          <a:p>
            <a:r>
              <a:rPr lang="de-DE" sz="1100" dirty="0"/>
              <a:t>Craig, J. R., Brown, G., </a:t>
            </a:r>
            <a:r>
              <a:rPr lang="de-DE" sz="1100" dirty="0" err="1"/>
              <a:t>Chlumsky</a:t>
            </a:r>
            <a:r>
              <a:rPr lang="de-DE" sz="1100" dirty="0"/>
              <a:t>, R., </a:t>
            </a:r>
            <a:r>
              <a:rPr lang="de-DE" sz="1100" dirty="0" err="1"/>
              <a:t>Jenkinson</a:t>
            </a:r>
            <a:r>
              <a:rPr lang="de-DE" sz="1100" dirty="0"/>
              <a:t>, R. W., Jost, G., Lee, K., Mai, J., </a:t>
            </a:r>
            <a:r>
              <a:rPr lang="de-DE" sz="1100" dirty="0" err="1"/>
              <a:t>Serrer</a:t>
            </a:r>
            <a:r>
              <a:rPr lang="de-DE" sz="1100" dirty="0"/>
              <a:t>, M., </a:t>
            </a:r>
            <a:r>
              <a:rPr lang="de-DE" sz="1100" dirty="0" err="1"/>
              <a:t>Sgro</a:t>
            </a:r>
            <a:r>
              <a:rPr lang="de-DE" sz="1100" dirty="0"/>
              <a:t>, N., </a:t>
            </a:r>
            <a:r>
              <a:rPr lang="de-DE" sz="1100" dirty="0" err="1"/>
              <a:t>Shafii</a:t>
            </a:r>
            <a:r>
              <a:rPr lang="de-DE" sz="1100" dirty="0"/>
              <a:t>, M.,</a:t>
            </a:r>
            <a:r>
              <a:rPr lang="de-DE" sz="1100" dirty="0" err="1"/>
              <a:t>Snowdon</a:t>
            </a:r>
            <a:r>
              <a:rPr lang="de-DE" sz="1100" dirty="0"/>
              <a:t>, A. P., und </a:t>
            </a:r>
            <a:r>
              <a:rPr lang="de-DE" sz="1100" dirty="0" err="1"/>
              <a:t>Tolson</a:t>
            </a:r>
            <a:r>
              <a:rPr lang="de-DE" sz="1100" dirty="0"/>
              <a:t>, B. A. (2020). Flexible </a:t>
            </a:r>
            <a:r>
              <a:rPr lang="de-DE" sz="1100" dirty="0" err="1"/>
              <a:t>watershed</a:t>
            </a:r>
            <a:r>
              <a:rPr lang="de-DE" sz="1100" dirty="0"/>
              <a:t> </a:t>
            </a:r>
            <a:r>
              <a:rPr lang="de-DE" sz="1100" dirty="0" err="1"/>
              <a:t>simulation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Raven </a:t>
            </a:r>
            <a:r>
              <a:rPr lang="de-DE" sz="1100" dirty="0" err="1"/>
              <a:t>hydrological</a:t>
            </a:r>
            <a:r>
              <a:rPr lang="de-DE" sz="1100" dirty="0"/>
              <a:t> </a:t>
            </a:r>
            <a:r>
              <a:rPr lang="de-DE" sz="1100" dirty="0" err="1"/>
              <a:t>modellingframework</a:t>
            </a:r>
            <a:r>
              <a:rPr lang="de-DE" sz="1100" dirty="0"/>
              <a:t>. Environmental </a:t>
            </a:r>
            <a:r>
              <a:rPr lang="de-DE" sz="1100" dirty="0" err="1"/>
              <a:t>Modelling</a:t>
            </a:r>
            <a:r>
              <a:rPr lang="de-DE" sz="1100" dirty="0"/>
              <a:t> &amp; Software, 129:104728.</a:t>
            </a:r>
          </a:p>
          <a:p>
            <a:endParaRPr lang="de-DE" sz="1100" dirty="0"/>
          </a:p>
          <a:p>
            <a:r>
              <a:rPr lang="de-DE" sz="1100" dirty="0"/>
              <a:t>Craig, J. R. Rob </a:t>
            </a:r>
            <a:r>
              <a:rPr lang="de-DE" sz="1100" dirty="0" err="1"/>
              <a:t>Chlumsky</a:t>
            </a:r>
            <a:r>
              <a:rPr lang="de-DE" sz="1100" dirty="0"/>
              <a:t>, R., </a:t>
            </a:r>
            <a:r>
              <a:rPr lang="de-DE" sz="1100" dirty="0" err="1"/>
              <a:t>Jenkinson</a:t>
            </a:r>
            <a:r>
              <a:rPr lang="de-DE" sz="1100" dirty="0"/>
              <a:t>, W., Jost, G., Mai, J., </a:t>
            </a:r>
            <a:r>
              <a:rPr lang="de-DE" sz="1100" dirty="0" err="1"/>
              <a:t>Scantlebury</a:t>
            </a:r>
            <a:r>
              <a:rPr lang="de-DE" sz="1100" dirty="0"/>
              <a:t>, L., </a:t>
            </a:r>
            <a:r>
              <a:rPr lang="de-DE" sz="1100" dirty="0" err="1"/>
              <a:t>Serrer</a:t>
            </a:r>
            <a:r>
              <a:rPr lang="de-DE" sz="1100" dirty="0"/>
              <a:t>, M., </a:t>
            </a:r>
            <a:r>
              <a:rPr lang="de-DE" sz="1100" dirty="0" err="1"/>
              <a:t>Sgro</a:t>
            </a:r>
            <a:r>
              <a:rPr lang="de-DE" sz="1100" dirty="0"/>
              <a:t>, N., </a:t>
            </a:r>
            <a:r>
              <a:rPr lang="de-DE" sz="1100" dirty="0" err="1"/>
              <a:t>Snowdon</a:t>
            </a:r>
            <a:r>
              <a:rPr lang="de-DE" sz="1100" dirty="0"/>
              <a:t>, </a:t>
            </a:r>
            <a:r>
              <a:rPr lang="de-DE" sz="1100" dirty="0" err="1"/>
              <a:t>A.,und</a:t>
            </a:r>
            <a:r>
              <a:rPr lang="de-DE" sz="1100" dirty="0"/>
              <a:t> </a:t>
            </a:r>
            <a:r>
              <a:rPr lang="de-DE" sz="1100" dirty="0" err="1"/>
              <a:t>Tolson</a:t>
            </a:r>
            <a:r>
              <a:rPr lang="de-DE" sz="1100" dirty="0"/>
              <a:t>, B. (2021). Raven: </a:t>
            </a:r>
            <a:r>
              <a:rPr lang="de-DE" sz="1100" dirty="0" err="1"/>
              <a:t>User’s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Developer’s</a:t>
            </a:r>
            <a:r>
              <a:rPr lang="de-DE" sz="1100" dirty="0"/>
              <a:t> Manual v3.0.4. 204 </a:t>
            </a:r>
            <a:r>
              <a:rPr lang="de-DE" sz="1100" dirty="0" err="1"/>
              <a:t>pp.Dr</a:t>
            </a:r>
            <a:r>
              <a:rPr lang="de-DE" sz="1100" dirty="0"/>
              <a:t>. Dittrich &amp; Partner Hydro-</a:t>
            </a:r>
            <a:r>
              <a:rPr lang="de-DE" sz="1100" dirty="0" err="1"/>
              <a:t>Consult</a:t>
            </a:r>
            <a:r>
              <a:rPr lang="de-DE" sz="1100" dirty="0"/>
              <a:t> GmbH (2021). </a:t>
            </a:r>
          </a:p>
          <a:p>
            <a:endParaRPr lang="de-DE" sz="1100" dirty="0"/>
          </a:p>
          <a:p>
            <a:r>
              <a:rPr lang="de-DE" sz="1100" dirty="0"/>
              <a:t>AKWA–M Wasserhaushaltsmodell und Niederschlags-Abfluss-Modell. URL: </a:t>
            </a:r>
            <a:r>
              <a:rPr lang="de-DE" sz="1100" dirty="0">
                <a:hlinkClick r:id="rId2"/>
              </a:rPr>
              <a:t>https://www.hydro-consult.de/wasserhaushaltsmodell-n-a-modell abgerufen am 06.02.2022</a:t>
            </a:r>
            <a:r>
              <a:rPr lang="de-DE" sz="1100" dirty="0"/>
              <a:t>.</a:t>
            </a:r>
          </a:p>
          <a:p>
            <a:endParaRPr lang="de-DE" sz="1100" dirty="0"/>
          </a:p>
          <a:p>
            <a:r>
              <a:rPr lang="de-DE" sz="1100" dirty="0"/>
              <a:t>DWD (2021). </a:t>
            </a:r>
            <a:r>
              <a:rPr lang="de-DE" sz="1100" dirty="0" err="1"/>
              <a:t>Vielj</a:t>
            </a:r>
            <a:r>
              <a:rPr lang="de-DE" sz="1100" dirty="0"/>
              <a:t> ̈</a:t>
            </a:r>
            <a:r>
              <a:rPr lang="de-DE" sz="1100" dirty="0" err="1"/>
              <a:t>ahrige</a:t>
            </a:r>
            <a:r>
              <a:rPr lang="de-DE" sz="1100" dirty="0"/>
              <a:t> Temperaturmittelwerte 1981 - 2010.URL:  </a:t>
            </a:r>
            <a:r>
              <a:rPr lang="de-DE" sz="1100" dirty="0">
                <a:hlinkClick r:id="rId3"/>
              </a:rPr>
              <a:t>https://www.dwd.de/DE/leistungen/klimadatendeutschland/mittelwerte/temp8110festhtml.html%3Fview=nasPublication</a:t>
            </a:r>
            <a:r>
              <a:rPr lang="de-DE" sz="1100" dirty="0"/>
              <a:t> ,abgerufen am 21.02.2022.</a:t>
            </a:r>
          </a:p>
          <a:p>
            <a:endParaRPr lang="de-DE" sz="1100" dirty="0"/>
          </a:p>
          <a:p>
            <a:r>
              <a:rPr lang="de-DE" sz="1100" dirty="0"/>
              <a:t>DWD </a:t>
            </a:r>
            <a:r>
              <a:rPr lang="de-DE" sz="1100" dirty="0" err="1"/>
              <a:t>Climate</a:t>
            </a:r>
            <a:r>
              <a:rPr lang="de-DE" sz="1100" dirty="0"/>
              <a:t> Data Center (2021a). Historische tägliche Stationsbeobachtungen (Temperatur, Druck, Niederschlag, Sonnenscheindauer, etc.) für Deutschland. Version v21.3, 2021. </a:t>
            </a:r>
            <a:r>
              <a:rPr lang="de-DE" sz="1100" dirty="0">
                <a:hlinkClick r:id="rId4"/>
              </a:rPr>
              <a:t>https://opendata.dwd.de/climateenvironment/CDC/observationsgermany/climate/daily/kl/historical/</a:t>
            </a:r>
            <a:r>
              <a:rPr lang="de-DE" sz="1100" dirty="0"/>
              <a:t> abgerufen am18.11.2021.</a:t>
            </a:r>
          </a:p>
          <a:p>
            <a:endParaRPr lang="de-DE" sz="1100" dirty="0"/>
          </a:p>
          <a:p>
            <a:r>
              <a:rPr lang="de-DE" sz="1100" dirty="0"/>
              <a:t>DWD </a:t>
            </a:r>
            <a:r>
              <a:rPr lang="de-DE" sz="1100" dirty="0" err="1"/>
              <a:t>Climate</a:t>
            </a:r>
            <a:r>
              <a:rPr lang="de-DE" sz="1100" dirty="0"/>
              <a:t> Data Center (2021b). T ̈</a:t>
            </a:r>
            <a:r>
              <a:rPr lang="de-DE" sz="1100" dirty="0" err="1"/>
              <a:t>agliche</a:t>
            </a:r>
            <a:r>
              <a:rPr lang="de-DE" sz="1100" dirty="0"/>
              <a:t> Stationsmessungen der Solarstrahlung (global/diffus) und </a:t>
            </a:r>
            <a:r>
              <a:rPr lang="de-DE" sz="1100" dirty="0" err="1"/>
              <a:t>deratmosph</a:t>
            </a:r>
            <a:r>
              <a:rPr lang="de-DE" sz="1100" dirty="0"/>
              <a:t> ̈arischen Gegenstrahlung f ̈</a:t>
            </a:r>
            <a:r>
              <a:rPr lang="de-DE" sz="1100" dirty="0" err="1"/>
              <a:t>ur</a:t>
            </a:r>
            <a:r>
              <a:rPr lang="de-DE" sz="1100" dirty="0"/>
              <a:t> Deutschland. Version </a:t>
            </a:r>
            <a:r>
              <a:rPr lang="de-DE" sz="1100" dirty="0" err="1"/>
              <a:t>recent</a:t>
            </a:r>
            <a:r>
              <a:rPr lang="de-DE" sz="1100" dirty="0"/>
              <a:t>. </a:t>
            </a:r>
            <a:r>
              <a:rPr lang="de-DE" sz="1100" dirty="0">
                <a:hlinkClick r:id="rId5"/>
              </a:rPr>
              <a:t>https://opendata.dwd.de/climateenvironment/CDC/observationsgermany/climate/daily/solar/</a:t>
            </a:r>
            <a:r>
              <a:rPr lang="de-DE" sz="1100" dirty="0"/>
              <a:t> abgerufen am 18.11.2021.</a:t>
            </a:r>
          </a:p>
          <a:p>
            <a:endParaRPr lang="de-DE" sz="1100" dirty="0"/>
          </a:p>
          <a:p>
            <a:r>
              <a:rPr lang="de-DE" sz="1100" dirty="0"/>
              <a:t>Gavin, H. P. (2020). The </a:t>
            </a:r>
            <a:r>
              <a:rPr lang="de-DE" sz="1100" dirty="0" err="1"/>
              <a:t>Levenberg</a:t>
            </a:r>
            <a:r>
              <a:rPr lang="de-DE" sz="1100" dirty="0"/>
              <a:t>-Marquardt </a:t>
            </a:r>
            <a:r>
              <a:rPr lang="de-DE" sz="1100" dirty="0" err="1"/>
              <a:t>algorithm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nonlinear</a:t>
            </a:r>
            <a:r>
              <a:rPr lang="de-DE" sz="1100" dirty="0"/>
              <a:t> least </a:t>
            </a:r>
            <a:r>
              <a:rPr lang="de-DE" sz="1100" dirty="0" err="1"/>
              <a:t>squares</a:t>
            </a:r>
            <a:r>
              <a:rPr lang="de-DE" sz="1100" dirty="0"/>
              <a:t> </a:t>
            </a:r>
            <a:r>
              <a:rPr lang="de-DE" sz="1100" dirty="0" err="1"/>
              <a:t>curve</a:t>
            </a:r>
            <a:r>
              <a:rPr lang="de-DE" sz="1100" dirty="0"/>
              <a:t>-fitting </a:t>
            </a:r>
            <a:r>
              <a:rPr lang="de-DE" sz="1100" dirty="0" err="1"/>
              <a:t>problems.Duke</a:t>
            </a:r>
            <a:r>
              <a:rPr lang="de-DE" sz="1100" dirty="0"/>
              <a:t> </a:t>
            </a:r>
            <a:r>
              <a:rPr lang="de-DE" sz="1100" dirty="0" err="1"/>
              <a:t>University.Hussain</a:t>
            </a:r>
            <a:r>
              <a:rPr lang="de-DE" sz="1100" dirty="0"/>
              <a:t>, M. und Mahmud, I. (2019). </a:t>
            </a:r>
            <a:r>
              <a:rPr lang="de-DE" sz="1100" dirty="0" err="1"/>
              <a:t>pyMannKendall</a:t>
            </a:r>
            <a:r>
              <a:rPr lang="de-DE" sz="1100" dirty="0"/>
              <a:t>: a </a:t>
            </a:r>
            <a:r>
              <a:rPr lang="de-DE" sz="1100" dirty="0" err="1"/>
              <a:t>python</a:t>
            </a:r>
            <a:r>
              <a:rPr lang="de-DE" sz="1100" dirty="0"/>
              <a:t> </a:t>
            </a:r>
            <a:r>
              <a:rPr lang="de-DE" sz="1100" dirty="0" err="1"/>
              <a:t>package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non </a:t>
            </a:r>
            <a:r>
              <a:rPr lang="de-DE" sz="1100" dirty="0" err="1"/>
              <a:t>parametric</a:t>
            </a:r>
            <a:r>
              <a:rPr lang="de-DE" sz="1100" dirty="0"/>
              <a:t> Mann </a:t>
            </a:r>
            <a:r>
              <a:rPr lang="de-DE" sz="1100" dirty="0" err="1"/>
              <a:t>Kendallfamily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trend</a:t>
            </a:r>
            <a:r>
              <a:rPr lang="de-DE" sz="1100" dirty="0"/>
              <a:t> </a:t>
            </a:r>
            <a:r>
              <a:rPr lang="de-DE" sz="1100" dirty="0" err="1"/>
              <a:t>tests</a:t>
            </a:r>
            <a:r>
              <a:rPr lang="de-DE" sz="1100" dirty="0"/>
              <a:t>. Journal </a:t>
            </a:r>
            <a:r>
              <a:rPr lang="de-DE" sz="1100" dirty="0" err="1"/>
              <a:t>of</a:t>
            </a:r>
            <a:r>
              <a:rPr lang="de-DE" sz="1100" dirty="0"/>
              <a:t> Open Source Software, 4(39):1556. DOI: 10.21105/joss.01556.</a:t>
            </a:r>
          </a:p>
          <a:p>
            <a:endParaRPr lang="de-DE" sz="1100" dirty="0"/>
          </a:p>
          <a:p>
            <a:r>
              <a:rPr lang="de-DE" sz="1100" dirty="0" err="1"/>
              <a:t>Kreienkamp</a:t>
            </a:r>
            <a:r>
              <a:rPr lang="de-DE" sz="1100" dirty="0"/>
              <a:t>, F., </a:t>
            </a:r>
            <a:r>
              <a:rPr lang="de-DE" sz="1100" dirty="0" err="1"/>
              <a:t>Paxian</a:t>
            </a:r>
            <a:r>
              <a:rPr lang="de-DE" sz="1100" dirty="0"/>
              <a:t>, A., Fr ̈uh, B., Lorenz, P., und </a:t>
            </a:r>
            <a:r>
              <a:rPr lang="de-DE" sz="1100" dirty="0" err="1"/>
              <a:t>Matulla</a:t>
            </a:r>
            <a:r>
              <a:rPr lang="de-DE" sz="1100" dirty="0"/>
              <a:t>, C. (2018). Evaluation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empirical</a:t>
            </a:r>
            <a:r>
              <a:rPr lang="de-DE" sz="1100" dirty="0"/>
              <a:t>–</a:t>
            </a:r>
            <a:r>
              <a:rPr lang="de-DE" sz="1100" dirty="0" err="1"/>
              <a:t>statisticaldownscaling</a:t>
            </a:r>
            <a:r>
              <a:rPr lang="de-DE" sz="1100" dirty="0"/>
              <a:t> </a:t>
            </a:r>
            <a:r>
              <a:rPr lang="de-DE" sz="1100" dirty="0" err="1"/>
              <a:t>method</a:t>
            </a:r>
            <a:r>
              <a:rPr lang="de-DE" sz="1100" dirty="0"/>
              <a:t> EPISODES. </a:t>
            </a:r>
            <a:r>
              <a:rPr lang="de-DE" sz="1100" dirty="0" err="1"/>
              <a:t>Climate</a:t>
            </a:r>
            <a:r>
              <a:rPr lang="de-DE" sz="1100" dirty="0"/>
              <a:t> Dynamics, 52(1-2):991–1026.ReKIS </a:t>
            </a:r>
            <a:r>
              <a:rPr lang="de-DE" sz="1100" dirty="0" err="1"/>
              <a:t>Datens</a:t>
            </a:r>
            <a:r>
              <a:rPr lang="de-DE" sz="1100" dirty="0"/>
              <a:t> ̈atze (2021). </a:t>
            </a:r>
          </a:p>
          <a:p>
            <a:endParaRPr lang="de-DE" sz="1100" dirty="0"/>
          </a:p>
          <a:p>
            <a:r>
              <a:rPr lang="de-DE" sz="1100" dirty="0"/>
              <a:t>Regionales Klimainformationssystem für Sachsen, Sachsen-Anhalt und </a:t>
            </a:r>
            <a:r>
              <a:rPr lang="de-DE" sz="1100" dirty="0" err="1"/>
              <a:t>Th</a:t>
            </a:r>
            <a:r>
              <a:rPr lang="de-DE" sz="1100" dirty="0"/>
              <a:t> ̈</a:t>
            </a:r>
            <a:r>
              <a:rPr lang="de-DE" sz="1100" dirty="0" err="1"/>
              <a:t>uringen</a:t>
            </a:r>
            <a:r>
              <a:rPr lang="de-DE" sz="1100" dirty="0"/>
              <a:t>(</a:t>
            </a:r>
            <a:r>
              <a:rPr lang="de-DE" sz="1100" dirty="0" err="1"/>
              <a:t>ReKIS</a:t>
            </a:r>
            <a:r>
              <a:rPr lang="de-DE" sz="1100" dirty="0"/>
              <a:t>): Basisdaten. </a:t>
            </a:r>
            <a:r>
              <a:rPr lang="de-DE" sz="1100" dirty="0">
                <a:hlinkClick r:id="rId6"/>
              </a:rPr>
              <a:t>URL:https://rekisviewer.hydro.tu-dresden.de/fdm/ReKISExpert.jsp#menu-5</a:t>
            </a:r>
            <a:r>
              <a:rPr lang="de-DE" sz="1100" dirty="0"/>
              <a:t> abgerufen am 21.02.2022.</a:t>
            </a:r>
          </a:p>
          <a:p>
            <a:endParaRPr lang="de-DE" sz="1100" dirty="0"/>
          </a:p>
          <a:p>
            <a:r>
              <a:rPr lang="de-DE" sz="1100" dirty="0"/>
              <a:t>Richter, D. (1995). Ergebnisse methodischer Untersuchung zur Korrektur des systematischen </a:t>
            </a:r>
            <a:r>
              <a:rPr lang="de-DE" sz="1100" dirty="0" err="1"/>
              <a:t>Messfehlersdes</a:t>
            </a:r>
            <a:r>
              <a:rPr lang="de-DE" sz="1100" dirty="0"/>
              <a:t> Hellmann-Niederschlagsmessers. Berichte des DWD, 194. 90 pp.</a:t>
            </a:r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162191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47000" y="345960"/>
            <a:ext cx="10577520" cy="3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 dirty="0">
                <a:solidFill>
                  <a:srgbClr val="00305E"/>
                </a:solidFill>
                <a:latin typeface="Open Sans"/>
                <a:ea typeface="DejaVu Sans"/>
              </a:rPr>
              <a:t>Literatur 2/2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5DB62-2E57-BC41-8B88-97E7A92BBA7A}"/>
              </a:ext>
            </a:extLst>
          </p:cNvPr>
          <p:cNvSpPr txBox="1"/>
          <p:nvPr/>
        </p:nvSpPr>
        <p:spPr>
          <a:xfrm>
            <a:off x="662918" y="722520"/>
            <a:ext cx="10919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Struve, Ehlert, </a:t>
            </a:r>
            <a:r>
              <a:rPr lang="de-DE" sz="1100" dirty="0" err="1"/>
              <a:t>Pfannschmidt</a:t>
            </a:r>
            <a:r>
              <a:rPr lang="de-DE" sz="1100" dirty="0"/>
              <a:t>, </a:t>
            </a:r>
            <a:r>
              <a:rPr lang="de-DE" sz="1100" dirty="0" err="1"/>
              <a:t>Heyner</a:t>
            </a:r>
            <a:r>
              <a:rPr lang="de-DE" sz="1100" dirty="0"/>
              <a:t>, Franke, Kronenberg, und Eichhorn (2020). Mitteldeutsches Kernensemble zur Auswertung regionaler Klimamodelldaten – Dokumentation – Version 1.0. Halle (Saale)</a:t>
            </a:r>
          </a:p>
        </p:txBody>
      </p:sp>
    </p:spTree>
    <p:extLst>
      <p:ext uri="{BB962C8B-B14F-4D97-AF65-F5344CB8AC3E}">
        <p14:creationId xmlns:p14="http://schemas.microsoft.com/office/powerpoint/2010/main" val="21320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1. Motivation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3948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Agenda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1. Motivation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2. Datengrundlage und –</a:t>
            </a:r>
            <a:r>
              <a:rPr lang="de-DE" sz="1800" b="0" strike="noStrike" spc="-1" dirty="0" err="1">
                <a:solidFill>
                  <a:srgbClr val="00305E"/>
                </a:solidFill>
                <a:latin typeface="Open Sans"/>
                <a:ea typeface="Open Sans"/>
              </a:rPr>
              <a:t>aufbereitung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3. Modellerstellung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3.1 </a:t>
            </a:r>
            <a:r>
              <a:rPr lang="de-DE" sz="1800" spc="-1" dirty="0" err="1">
                <a:solidFill>
                  <a:srgbClr val="00305E"/>
                </a:solidFill>
                <a:latin typeface="Open Sans"/>
                <a:ea typeface="Open Sans"/>
              </a:rPr>
              <a:t>Hydrotopenbildung</a:t>
            </a:r>
            <a:endParaRPr lang="de-DE" sz="1800" spc="-1" dirty="0">
              <a:solidFill>
                <a:srgbClr val="00305E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	3.2 Modellaufbau &amp; Parametrisierung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4. Modellbearbeitung</a:t>
            </a:r>
            <a:endParaRPr lang="de-DE" sz="1800" b="0" strike="noStrike" spc="-1" dirty="0">
              <a:solidFill>
                <a:srgbClr val="00305E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4.1 Sensitivitätsanalyse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	4.2 Kalibrierung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4.3 Validierung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5. Modellanwendung für Klimaszenarien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6. Fazit &amp; Ausblick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776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spc="-1" dirty="0">
                <a:solidFill>
                  <a:srgbClr val="A6A6A6"/>
                </a:solidFill>
                <a:latin typeface="Open Sans"/>
                <a:ea typeface="DejaVu Sans"/>
              </a:rPr>
              <a:t>2</a:t>
            </a: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. Datengrundlage und -aufbereitung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7914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Agenda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1. Motivation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2. Datengrundlage und –</a:t>
            </a:r>
            <a:r>
              <a:rPr lang="de-DE" sz="1800" b="0" strike="noStrike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aufbereitung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3. Modellerstellung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3.1 </a:t>
            </a:r>
            <a:r>
              <a:rPr lang="de-DE" sz="1800" spc="-1" dirty="0" err="1">
                <a:solidFill>
                  <a:srgbClr val="00305E"/>
                </a:solidFill>
                <a:latin typeface="Open Sans"/>
                <a:ea typeface="Open Sans"/>
              </a:rPr>
              <a:t>Hydrotopenbildung</a:t>
            </a:r>
            <a:endParaRPr lang="de-DE" sz="1800" spc="-1" dirty="0">
              <a:solidFill>
                <a:srgbClr val="00305E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	3.2 Modellaufbau &amp; Parametrisierung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4. Modellbearbeitung</a:t>
            </a:r>
            <a:endParaRPr lang="de-DE" sz="1800" b="0" strike="noStrike" spc="-1" dirty="0">
              <a:solidFill>
                <a:srgbClr val="00305E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4.1 Sensitivitätsanalyse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	4.2 Kalibrierung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4.3 Validierung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5. Modellanwendung für Klimaszenarien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6. Fazit &amp; Ausblick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732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3. Modellerstellung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39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0" strike="noStrike" spc="-1" dirty="0">
                <a:solidFill>
                  <a:srgbClr val="A6A6A6"/>
                </a:solidFill>
                <a:latin typeface="Open Sans"/>
                <a:ea typeface="DejaVu Sans"/>
              </a:rPr>
              <a:t>Agenda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74800" y="888424"/>
            <a:ext cx="9030960" cy="49553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1. Motivation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2. Datengrundlage und –</a:t>
            </a:r>
            <a:r>
              <a:rPr lang="de-DE" sz="1800" b="0" strike="noStrike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aufbereitung</a:t>
            </a:r>
            <a:endParaRPr lang="de-DE" sz="1800" b="0" strike="noStrike" spc="-1" dirty="0">
              <a:solidFill>
                <a:schemeClr val="bg1">
                  <a:lumMod val="85000"/>
                </a:schemeClr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3. Modellerstellung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3.1 </a:t>
            </a:r>
            <a:r>
              <a:rPr lang="de-DE" sz="1800" spc="-1" dirty="0" err="1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Hydrotopenbildung</a:t>
            </a:r>
            <a:endParaRPr lang="de-DE" sz="1800" spc="-1" dirty="0">
              <a:solidFill>
                <a:schemeClr val="bg1">
                  <a:lumMod val="85000"/>
                </a:schemeClr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chemeClr val="bg1">
                    <a:lumMod val="85000"/>
                  </a:schemeClr>
                </a:solidFill>
                <a:latin typeface="Open Sans"/>
                <a:ea typeface="Open Sans"/>
              </a:rPr>
              <a:t>			3.2 Modellaufbau &amp; Parametrisierung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4. Modellbearbeitung</a:t>
            </a:r>
            <a:endParaRPr lang="de-DE" sz="1800" b="0" strike="noStrike" spc="-1" dirty="0">
              <a:solidFill>
                <a:srgbClr val="00305E"/>
              </a:solidFill>
              <a:latin typeface="Open Sans"/>
              <a:ea typeface="Open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4.1 Sensitivitätsanalyse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			4.2 Kalibrierung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			4.3 Validierung</a:t>
            </a: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spc="-1" dirty="0">
                <a:solidFill>
                  <a:srgbClr val="00305E"/>
                </a:solidFill>
                <a:latin typeface="Open Sans"/>
                <a:ea typeface="Open Sans"/>
              </a:rPr>
              <a:t>5. Modellanwendung für Klimaszenarien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305E"/>
                </a:solidFill>
                <a:latin typeface="Open Sans"/>
                <a:ea typeface="Open Sans"/>
              </a:rPr>
              <a:t>6. Fazit &amp; Ausblick</a:t>
            </a:r>
            <a:endParaRPr lang="de-DE" sz="1800" b="0" strike="noStrike" spc="-1" dirty="0">
              <a:solidFill>
                <a:srgbClr val="000000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15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74800" y="345960"/>
            <a:ext cx="10577520" cy="68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>4.1 </a:t>
            </a:r>
            <a:r>
              <a:rPr lang="de-DE" sz="2000" spc="-1" dirty="0">
                <a:solidFill>
                  <a:srgbClr val="A6A6A6"/>
                </a:solidFill>
                <a:latin typeface="Open Sans"/>
              </a:rPr>
              <a:t>Parametern Sensitivitätsanalyse und Kalibrierung  </a:t>
            </a:r>
            <a:r>
              <a:rPr lang="de-DE" sz="2000" spc="-1" dirty="0" smtClean="0">
                <a:solidFill>
                  <a:srgbClr val="A6A6A6"/>
                </a:solidFill>
                <a:latin typeface="Open Sans"/>
              </a:rPr>
              <a:t/>
            </a:r>
            <a:br>
              <a:rPr lang="de-DE" sz="2000" spc="-1" dirty="0" smtClean="0">
                <a:solidFill>
                  <a:srgbClr val="A6A6A6"/>
                </a:solidFill>
                <a:latin typeface="Open Sans"/>
              </a:rPr>
            </a:br>
            <a:r>
              <a:rPr lang="de-DE" sz="2800" spc="-1" dirty="0" smtClean="0">
                <a:solidFill>
                  <a:schemeClr val="tx2"/>
                </a:solidFill>
                <a:latin typeface="Open Sans"/>
              </a:rPr>
              <a:t>Ansicht</a:t>
            </a:r>
            <a:endParaRPr lang="de-DE" sz="2000" b="1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00" y="1151775"/>
            <a:ext cx="9313719" cy="48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883</Words>
  <Application>Microsoft Office PowerPoint</Application>
  <PresentationFormat>Breitbild</PresentationFormat>
  <Paragraphs>287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29</vt:i4>
      </vt:variant>
    </vt:vector>
  </HeadingPairs>
  <TitlesOfParts>
    <vt:vector size="39" baseType="lpstr">
      <vt:lpstr>Arial</vt:lpstr>
      <vt:lpstr>DejaVu Sans</vt:lpstr>
      <vt:lpstr>Open Sans</vt:lpstr>
      <vt:lpstr>Open Sans Regular</vt:lpstr>
      <vt:lpstr>Symbol</vt:lpstr>
      <vt:lpstr>Times New Roman</vt:lpstr>
      <vt:lpstr>Wingdings</vt:lpstr>
      <vt:lpstr>Office Theme</vt:lpstr>
      <vt:lpstr>Office Theme</vt:lpstr>
      <vt:lpstr>Office Theme</vt:lpstr>
      <vt:lpstr>Berechnung des Wasserhaushaltes für das Einzugsgebiet Kreischa mit Raven</vt:lpstr>
      <vt:lpstr>Agenda</vt:lpstr>
      <vt:lpstr>1. Motivation</vt:lpstr>
      <vt:lpstr>Agenda</vt:lpstr>
      <vt:lpstr>2. Datengrundlage und -aufbereitung</vt:lpstr>
      <vt:lpstr>Agenda</vt:lpstr>
      <vt:lpstr>3. Modellerstellung</vt:lpstr>
      <vt:lpstr>Agenda</vt:lpstr>
      <vt:lpstr>4.1 Parametern Sensitivitätsanalyse und Kalibrierung   Ansicht</vt:lpstr>
      <vt:lpstr>4.1 Parametern Sensitivitätsanalyse und Kalibrierung  Modelllaufstellungen </vt:lpstr>
      <vt:lpstr>4.1 Parametern Sensitivitätsanalyse und Kalibrierung  1. Kalibrierung </vt:lpstr>
      <vt:lpstr>4.1 Parametern Sensitivitätsanalyse und Kalibrierung   1. Kalibrierung Vergleich C1-Simulation mit Beobachtung</vt:lpstr>
      <vt:lpstr>4.1 Parametern Sensitivitätsanalyse und Kalibrierung  Sensitivitätsanalyse </vt:lpstr>
      <vt:lpstr>4.1 Parametern Sensitivitätsanalyse und Kalibrierung   Sensitivitätsanalyse von Bodenparametern</vt:lpstr>
      <vt:lpstr>4.1 Parametern Sensitivitätsanalyse und Kalibrierung  Sensitivitätindex </vt:lpstr>
      <vt:lpstr>4.1 Parametern Sensitivitätsanalyse und Kalibrierung Sensitivitätsanalyse von Landnutzparametern  </vt:lpstr>
      <vt:lpstr>4.1 Parametern Sensitivitätsanalyse und Kalibrierung  Sensitivitätsanalyse von Pflantzenparametern </vt:lpstr>
      <vt:lpstr>4.1 Parametern Sensitivitätsanalyse und Kalibrierung  2. Kalibrierung </vt:lpstr>
      <vt:lpstr>4.1 Parametern Sensitivitätsanalyse und Kalibrierung   2. Kalibrierung Vergleich Cx-Simulation mit Beobachtung</vt:lpstr>
      <vt:lpstr>4.1 Parametern Sensitivitätsanalyse und Kalibrierung   Vergleich Cx-Simulation mit Beobachtung im Jahr 2004</vt:lpstr>
      <vt:lpstr>4.1 Parametern Sensitivitätsanalyse und Kalibrierung  Kalibrierte Parametern bei C2 und C3 </vt:lpstr>
      <vt:lpstr>4.2 Validierung Vergleich Vx1-Simulation mit Beobachtung</vt:lpstr>
      <vt:lpstr>4.2 Validierung Vergleich Vx2-Simulation mit Beobachtung</vt:lpstr>
      <vt:lpstr>Agenda</vt:lpstr>
      <vt:lpstr>5. Modellanwendung für Klimaszenarien</vt:lpstr>
      <vt:lpstr>Agenda</vt:lpstr>
      <vt:lpstr>6. Fazit &amp; Ausblick</vt:lpstr>
      <vt:lpstr>Literatur 1/2</vt:lpstr>
      <vt:lpstr>Literatur 2/2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Entwicklung konvektiver Zellen vor dem Hintergrund des Klimawandels</dc:title>
  <dc:subject/>
  <dc:creator>Lena Müller</dc:creator>
  <dc:description/>
  <cp:lastModifiedBy>Kan Lei</cp:lastModifiedBy>
  <cp:revision>615</cp:revision>
  <cp:lastPrinted>2021-12-13T19:54:00Z</cp:lastPrinted>
  <dcterms:created xsi:type="dcterms:W3CDTF">2021-02-25T16:35:55Z</dcterms:created>
  <dcterms:modified xsi:type="dcterms:W3CDTF">2022-02-28T02:14:51Z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20</vt:r8>
  </property>
  <property fmtid="{D5CDD505-2E9C-101B-9397-08002B2CF9AE}" pid="3" name="Notes">
    <vt:r8>5</vt:r8>
  </property>
  <property fmtid="{D5CDD505-2E9C-101B-9397-08002B2CF9AE}" pid="4" name="PresentationFormat">
    <vt:lpwstr>Widescreen</vt:lpwstr>
  </property>
  <property fmtid="{D5CDD505-2E9C-101B-9397-08002B2CF9AE}" pid="5" name="Slides">
    <vt:r8>50</vt:r8>
  </property>
</Properties>
</file>