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D9A02"/>
    <a:srgbClr val="E2A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6327"/>
  </p:normalViewPr>
  <p:slideViewPr>
    <p:cSldViewPr snapToGrid="0">
      <p:cViewPr>
        <p:scale>
          <a:sx n="142" d="100"/>
          <a:sy n="142" d="100"/>
        </p:scale>
        <p:origin x="17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1887"/>
            <a:ext cx="7772400" cy="1655763"/>
          </a:xfrm>
        </p:spPr>
        <p:txBody>
          <a:bodyPr/>
          <a:lstStyle/>
          <a:p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Rilevazione di vulnerabilità </a:t>
            </a:r>
            <a:r>
              <a:rPr lang="it-IT" sz="4400" i="1" dirty="0">
                <a:solidFill>
                  <a:srgbClr val="FFFFFF"/>
                </a:solidFill>
                <a:effectLst/>
                <a:latin typeface="Carlito"/>
              </a:rPr>
              <a:t>software</a:t>
            </a:r>
            <a:r>
              <a:rPr lang="it-IT" sz="4400" dirty="0">
                <a:solidFill>
                  <a:srgbClr val="FFFFFF"/>
                </a:solidFill>
                <a:effectLst/>
                <a:latin typeface="Carlito"/>
              </a:rPr>
              <a:t> in librerie di terze parti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64" y="2334746"/>
            <a:ext cx="8292353" cy="1655762"/>
          </a:xfrm>
        </p:spPr>
        <p:txBody>
          <a:bodyPr/>
          <a:lstStyle/>
          <a:p>
            <a:pPr algn="ctr"/>
            <a:r>
              <a:rPr lang="it-IT" sz="2200" dirty="0">
                <a:solidFill>
                  <a:srgbClr val="FFFFFF"/>
                </a:solidFill>
                <a:effectLst/>
                <a:latin typeface="Carlito"/>
              </a:rPr>
              <a:t>Dipartimento di Matematica “Tullio Levi Civita” Università di Padova </a:t>
            </a:r>
          </a:p>
          <a:p>
            <a:pPr algn="ctr"/>
            <a:r>
              <a:rPr lang="it-IT" sz="1800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94422" y="3430779"/>
            <a:ext cx="9143999" cy="319691"/>
          </a:xfrm>
        </p:spPr>
        <p:txBody>
          <a:bodyPr/>
          <a:lstStyle/>
          <a:p>
            <a:pPr algn="ctr"/>
            <a:r>
              <a:rPr lang="en-US" sz="2400" b="1" dirty="0"/>
              <a:t>Gionata Legrottaglie (1102654)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6173" y="3833870"/>
            <a:ext cx="3062808" cy="245066"/>
          </a:xfrm>
        </p:spPr>
        <p:txBody>
          <a:bodyPr/>
          <a:lstStyle/>
          <a:p>
            <a:r>
              <a:rPr lang="en-US" sz="1800" dirty="0"/>
              <a:t>Esame di Laurea 13/12/2023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rgbClr val="FFFFFF"/>
                </a:solidFill>
                <a:effectLst/>
                <a:latin typeface="Carlito"/>
              </a:rPr>
              <a:t>Corso di Laurea in Informatica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6131" y="6306113"/>
            <a:ext cx="3654829" cy="319691"/>
          </a:xfrm>
        </p:spPr>
        <p:txBody>
          <a:bodyPr/>
          <a:lstStyle/>
          <a:p>
            <a:pPr algn="l"/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Anno accademico 2022/2023</a:t>
            </a:r>
            <a:endParaRPr lang="en-US" sz="1600" dirty="0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3E927B32-441E-727A-E676-A4A8F2D7DDFE}"/>
              </a:ext>
            </a:extLst>
          </p:cNvPr>
          <p:cNvCxnSpPr>
            <a:cxnSpLocks/>
          </p:cNvCxnSpPr>
          <p:nvPr/>
        </p:nvCxnSpPr>
        <p:spPr>
          <a:xfrm>
            <a:off x="685800" y="2192878"/>
            <a:ext cx="758355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 descr="Informatica">
            <a:extLst>
              <a:ext uri="{FF2B5EF4-FFF2-40B4-BE49-F238E27FC236}">
                <a16:creationId xmlns:a16="http://schemas.microsoft.com/office/drawing/2014/main" id="{B7289829-7423-5381-DEAF-AE091F154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37" y="3562170"/>
            <a:ext cx="1916818" cy="15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0FA78D-8637-C531-492D-55603055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7" y="1245325"/>
            <a:ext cx="5798307" cy="2845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9B25E5C-871A-183A-BD09-27397840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43" y="3048291"/>
            <a:ext cx="6136645" cy="2943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Freccia curva 6">
            <a:extLst>
              <a:ext uri="{FF2B5EF4-FFF2-40B4-BE49-F238E27FC236}">
                <a16:creationId xmlns:a16="http://schemas.microsoft.com/office/drawing/2014/main" id="{78C4E255-F0FC-F27E-C771-5E3BF106A593}"/>
              </a:ext>
            </a:extLst>
          </p:cNvPr>
          <p:cNvSpPr/>
          <p:nvPr/>
        </p:nvSpPr>
        <p:spPr>
          <a:xfrm rot="5400000">
            <a:off x="6239173" y="2039942"/>
            <a:ext cx="801188" cy="82627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1" name="Picture 2" descr="Angular (framework) - Wikipedia, la enciclopedia libre">
            <a:extLst>
              <a:ext uri="{FF2B5EF4-FFF2-40B4-BE49-F238E27FC236}">
                <a16:creationId xmlns:a16="http://schemas.microsoft.com/office/drawing/2014/main" id="{3A024098-586B-2B21-5FB6-BB110A765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2" y="1402504"/>
            <a:ext cx="978328" cy="10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13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1FD5B11-3ED9-EFF0-288B-3E1527A5A60C}"/>
              </a:ext>
            </a:extLst>
          </p:cNvPr>
          <p:cNvSpPr txBox="1">
            <a:spLocks/>
          </p:cNvSpPr>
          <p:nvPr/>
        </p:nvSpPr>
        <p:spPr>
          <a:xfrm>
            <a:off x="261256" y="1170112"/>
            <a:ext cx="5284499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Implementazioni facoltative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8C6D6E-9280-264D-2BFC-C1E63024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78" y="4627253"/>
            <a:ext cx="3623759" cy="17341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C26FD9-7677-6AAE-6179-0FBE4E50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2" y="1789125"/>
            <a:ext cx="6704809" cy="276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CD943D-57E8-82F2-4057-E8BFDDEBEA1C}"/>
              </a:ext>
            </a:extLst>
          </p:cNvPr>
          <p:cNvSpPr txBox="1"/>
          <p:nvPr/>
        </p:nvSpPr>
        <p:spPr>
          <a:xfrm>
            <a:off x="1175104" y="522622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LDAP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531F6F4-C179-7D71-74DC-3B3241DEF1B1}"/>
              </a:ext>
            </a:extLst>
          </p:cNvPr>
          <p:cNvSpPr txBox="1"/>
          <p:nvPr/>
        </p:nvSpPr>
        <p:spPr>
          <a:xfrm>
            <a:off x="173067" y="1896411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Controllo </a:t>
            </a:r>
          </a:p>
          <a:p>
            <a:r>
              <a:rPr lang="it-IT" sz="2000" dirty="0"/>
              <a:t>aggiornamenti</a:t>
            </a:r>
          </a:p>
        </p:txBody>
      </p:sp>
    </p:spTree>
    <p:extLst>
      <p:ext uri="{BB962C8B-B14F-4D97-AF65-F5344CB8AC3E}">
        <p14:creationId xmlns:p14="http://schemas.microsoft.com/office/powerpoint/2010/main" val="218995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13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45A300-94AB-82D4-04B9-2D308FEE4B04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b="1" dirty="0"/>
              <a:t>Ripartizione attività</a:t>
            </a:r>
          </a:p>
        </p:txBody>
      </p:sp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4EC653B3-4A96-88FC-FEA4-6C95237D5149}"/>
              </a:ext>
            </a:extLst>
          </p:cNvPr>
          <p:cNvSpPr/>
          <p:nvPr/>
        </p:nvSpPr>
        <p:spPr>
          <a:xfrm>
            <a:off x="617795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9" name="Rettangolo con due angoli in diagonale arrotondati 8">
            <a:extLst>
              <a:ext uri="{FF2B5EF4-FFF2-40B4-BE49-F238E27FC236}">
                <a16:creationId xmlns:a16="http://schemas.microsoft.com/office/drawing/2014/main" id="{04325AAA-11A6-E06E-9A73-6C83B7661980}"/>
              </a:ext>
            </a:extLst>
          </p:cNvPr>
          <p:cNvSpPr/>
          <p:nvPr/>
        </p:nvSpPr>
        <p:spPr>
          <a:xfrm>
            <a:off x="1607544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0" name="Rettangolo con due angoli in diagonale arrotondati 9">
            <a:extLst>
              <a:ext uri="{FF2B5EF4-FFF2-40B4-BE49-F238E27FC236}">
                <a16:creationId xmlns:a16="http://schemas.microsoft.com/office/drawing/2014/main" id="{5BEB9DA8-1BFB-11AF-93A8-49A805BBEB78}"/>
              </a:ext>
            </a:extLst>
          </p:cNvPr>
          <p:cNvSpPr/>
          <p:nvPr/>
        </p:nvSpPr>
        <p:spPr>
          <a:xfrm>
            <a:off x="2597293" y="2847406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F084CB4D-08C5-DF8B-7674-2A27AEBCC614}"/>
              </a:ext>
            </a:extLst>
          </p:cNvPr>
          <p:cNvSpPr/>
          <p:nvPr/>
        </p:nvSpPr>
        <p:spPr>
          <a:xfrm>
            <a:off x="35870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CD34578D-0813-FE59-0723-BFB559F17D57}"/>
              </a:ext>
            </a:extLst>
          </p:cNvPr>
          <p:cNvSpPr/>
          <p:nvPr/>
        </p:nvSpPr>
        <p:spPr>
          <a:xfrm>
            <a:off x="4571676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13" name="Rettangolo con due angoli in diagonale arrotondati 12">
            <a:extLst>
              <a:ext uri="{FF2B5EF4-FFF2-40B4-BE49-F238E27FC236}">
                <a16:creationId xmlns:a16="http://schemas.microsoft.com/office/drawing/2014/main" id="{419404F2-D2B1-FAA8-3EB2-5CF7C951A275}"/>
              </a:ext>
            </a:extLst>
          </p:cNvPr>
          <p:cNvSpPr/>
          <p:nvPr/>
        </p:nvSpPr>
        <p:spPr>
          <a:xfrm>
            <a:off x="5556309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2B670440-0374-63BD-8499-E1AABDEF6073}"/>
              </a:ext>
            </a:extLst>
          </p:cNvPr>
          <p:cNvSpPr/>
          <p:nvPr/>
        </p:nvSpPr>
        <p:spPr>
          <a:xfrm>
            <a:off x="6540942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</a:t>
            </a:r>
          </a:p>
        </p:txBody>
      </p:sp>
      <p:sp>
        <p:nvSpPr>
          <p:cNvPr id="15" name="Rettangolo con due angoli in diagonale arrotondati 14">
            <a:extLst>
              <a:ext uri="{FF2B5EF4-FFF2-40B4-BE49-F238E27FC236}">
                <a16:creationId xmlns:a16="http://schemas.microsoft.com/office/drawing/2014/main" id="{07270F5A-6604-6054-C95B-47D5CCEBB9FF}"/>
              </a:ext>
            </a:extLst>
          </p:cNvPr>
          <p:cNvSpPr/>
          <p:nvPr/>
        </p:nvSpPr>
        <p:spPr>
          <a:xfrm>
            <a:off x="7525575" y="2840187"/>
            <a:ext cx="827772" cy="500514"/>
          </a:xfrm>
          <a:prstGeom prst="round2DiagRect">
            <a:avLst/>
          </a:prstGeom>
          <a:solidFill>
            <a:schemeClr val="accent5"/>
          </a:solidFill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8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A1A42C-CDA8-6821-B211-56B5FD036516}"/>
              </a:ext>
            </a:extLst>
          </p:cNvPr>
          <p:cNvSpPr txBox="1"/>
          <p:nvPr/>
        </p:nvSpPr>
        <p:spPr>
          <a:xfrm>
            <a:off x="286325" y="1789124"/>
            <a:ext cx="1327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Studio nuove </a:t>
            </a:r>
          </a:p>
          <a:p>
            <a:r>
              <a:rPr lang="it-IT" sz="1600" dirty="0"/>
              <a:t>tecnologie</a:t>
            </a:r>
          </a:p>
        </p:txBody>
      </p:sp>
      <p:sp>
        <p:nvSpPr>
          <p:cNvPr id="18" name="Freccia giù 17">
            <a:extLst>
              <a:ext uri="{FF2B5EF4-FFF2-40B4-BE49-F238E27FC236}">
                <a16:creationId xmlns:a16="http://schemas.microsoft.com/office/drawing/2014/main" id="{F6FC4C01-08A5-4752-EB22-BB604CDD74B0}"/>
              </a:ext>
            </a:extLst>
          </p:cNvPr>
          <p:cNvSpPr/>
          <p:nvPr/>
        </p:nvSpPr>
        <p:spPr>
          <a:xfrm rot="10800000">
            <a:off x="756550" y="2431759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giù 18">
            <a:extLst>
              <a:ext uri="{FF2B5EF4-FFF2-40B4-BE49-F238E27FC236}">
                <a16:creationId xmlns:a16="http://schemas.microsoft.com/office/drawing/2014/main" id="{26DE5822-51A7-1EDB-F6BB-65DB4C9AE5E9}"/>
              </a:ext>
            </a:extLst>
          </p:cNvPr>
          <p:cNvSpPr/>
          <p:nvPr/>
        </p:nvSpPr>
        <p:spPr>
          <a:xfrm>
            <a:off x="1607544" y="3411106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7CD58E7-D4CF-55B0-C399-3E873D0FFDC1}"/>
              </a:ext>
            </a:extLst>
          </p:cNvPr>
          <p:cNvSpPr txBox="1"/>
          <p:nvPr/>
        </p:nvSpPr>
        <p:spPr>
          <a:xfrm>
            <a:off x="938595" y="3703811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requisiti</a:t>
            </a:r>
          </a:p>
          <a:p>
            <a:r>
              <a:rPr lang="it-IT" sz="1600" i="1" dirty="0" err="1"/>
              <a:t>Mockup</a:t>
            </a:r>
            <a:r>
              <a:rPr lang="it-IT" sz="1600" dirty="0"/>
              <a:t> grafico</a:t>
            </a:r>
          </a:p>
        </p:txBody>
      </p:sp>
      <p:sp>
        <p:nvSpPr>
          <p:cNvPr id="21" name="Freccia giù 20">
            <a:extLst>
              <a:ext uri="{FF2B5EF4-FFF2-40B4-BE49-F238E27FC236}">
                <a16:creationId xmlns:a16="http://schemas.microsoft.com/office/drawing/2014/main" id="{47182A3E-1AE2-AC30-38B6-C8B33B4EDE77}"/>
              </a:ext>
            </a:extLst>
          </p:cNvPr>
          <p:cNvSpPr/>
          <p:nvPr/>
        </p:nvSpPr>
        <p:spPr>
          <a:xfrm rot="10800000">
            <a:off x="2628312" y="2424852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FA3531B-65CC-9AAF-1D88-AA30CD7827BC}"/>
              </a:ext>
            </a:extLst>
          </p:cNvPr>
          <p:cNvSpPr txBox="1"/>
          <p:nvPr/>
        </p:nvSpPr>
        <p:spPr>
          <a:xfrm>
            <a:off x="2347215" y="1784039"/>
            <a:ext cx="1576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Analisi e studio</a:t>
            </a:r>
          </a:p>
          <a:p>
            <a:r>
              <a:rPr lang="it-IT" sz="1600" i="1" dirty="0"/>
              <a:t>database</a:t>
            </a:r>
            <a:r>
              <a:rPr lang="it-IT" sz="1600" dirty="0"/>
              <a:t> a grafo</a:t>
            </a:r>
          </a:p>
        </p:txBody>
      </p:sp>
      <p:sp>
        <p:nvSpPr>
          <p:cNvPr id="23" name="Freccia giù 22">
            <a:extLst>
              <a:ext uri="{FF2B5EF4-FFF2-40B4-BE49-F238E27FC236}">
                <a16:creationId xmlns:a16="http://schemas.microsoft.com/office/drawing/2014/main" id="{902F3ABA-605B-4EF7-724D-A82FA7BE7F8C}"/>
              </a:ext>
            </a:extLst>
          </p:cNvPr>
          <p:cNvSpPr/>
          <p:nvPr/>
        </p:nvSpPr>
        <p:spPr>
          <a:xfrm>
            <a:off x="3292881" y="3411105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1514118-BD0A-B366-BC6B-006927CAC4FA}"/>
              </a:ext>
            </a:extLst>
          </p:cNvPr>
          <p:cNvSpPr txBox="1"/>
          <p:nvPr/>
        </p:nvSpPr>
        <p:spPr>
          <a:xfrm>
            <a:off x="2756109" y="3770395"/>
            <a:ext cx="74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Plugin</a:t>
            </a:r>
            <a:r>
              <a:rPr lang="it-IT" sz="1600" dirty="0"/>
              <a:t> </a:t>
            </a:r>
          </a:p>
          <a:p>
            <a:r>
              <a:rPr lang="it-IT" sz="1600" dirty="0"/>
              <a:t>Gradle</a:t>
            </a:r>
          </a:p>
        </p:txBody>
      </p:sp>
      <p:sp>
        <p:nvSpPr>
          <p:cNvPr id="25" name="Freccia giù 24">
            <a:extLst>
              <a:ext uri="{FF2B5EF4-FFF2-40B4-BE49-F238E27FC236}">
                <a16:creationId xmlns:a16="http://schemas.microsoft.com/office/drawing/2014/main" id="{3630BCF9-051F-58FC-32D0-CEED9806E77F}"/>
              </a:ext>
            </a:extLst>
          </p:cNvPr>
          <p:cNvSpPr/>
          <p:nvPr/>
        </p:nvSpPr>
        <p:spPr>
          <a:xfrm>
            <a:off x="4277184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23D6B3-0F4B-3BB5-B24D-9FF0950FD6D9}"/>
              </a:ext>
            </a:extLst>
          </p:cNvPr>
          <p:cNvSpPr txBox="1"/>
          <p:nvPr/>
        </p:nvSpPr>
        <p:spPr>
          <a:xfrm>
            <a:off x="3972822" y="3812074"/>
            <a:ext cx="8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Backend</a:t>
            </a:r>
          </a:p>
        </p:txBody>
      </p:sp>
      <p:sp>
        <p:nvSpPr>
          <p:cNvPr id="27" name="Freccia giù 26">
            <a:extLst>
              <a:ext uri="{FF2B5EF4-FFF2-40B4-BE49-F238E27FC236}">
                <a16:creationId xmlns:a16="http://schemas.microsoft.com/office/drawing/2014/main" id="{6C00BB8B-586C-3552-9E78-68469CB87212}"/>
              </a:ext>
            </a:extLst>
          </p:cNvPr>
          <p:cNvSpPr/>
          <p:nvPr/>
        </p:nvSpPr>
        <p:spPr>
          <a:xfrm rot="10800000">
            <a:off x="5062666" y="2432354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B67722C-9FB9-B4E2-68B6-B1311BC359FD}"/>
              </a:ext>
            </a:extLst>
          </p:cNvPr>
          <p:cNvSpPr txBox="1"/>
          <p:nvPr/>
        </p:nvSpPr>
        <p:spPr>
          <a:xfrm>
            <a:off x="4669973" y="2002117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Frontend</a:t>
            </a:r>
          </a:p>
        </p:txBody>
      </p:sp>
      <p:sp>
        <p:nvSpPr>
          <p:cNvPr id="30" name="Freccia giù 29">
            <a:extLst>
              <a:ext uri="{FF2B5EF4-FFF2-40B4-BE49-F238E27FC236}">
                <a16:creationId xmlns:a16="http://schemas.microsoft.com/office/drawing/2014/main" id="{DE8892EA-2CAC-8A06-4DE4-8E1D45655F05}"/>
              </a:ext>
            </a:extLst>
          </p:cNvPr>
          <p:cNvSpPr/>
          <p:nvPr/>
        </p:nvSpPr>
        <p:spPr>
          <a:xfrm>
            <a:off x="6540942" y="3439650"/>
            <a:ext cx="132184" cy="357787"/>
          </a:xfrm>
          <a:prstGeom prst="downArrow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07C676-EE66-630D-C2D4-9D2C5A492566}"/>
              </a:ext>
            </a:extLst>
          </p:cNvPr>
          <p:cNvSpPr txBox="1"/>
          <p:nvPr/>
        </p:nvSpPr>
        <p:spPr>
          <a:xfrm>
            <a:off x="6236580" y="3812074"/>
            <a:ext cx="1582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Implementazioni</a:t>
            </a:r>
          </a:p>
          <a:p>
            <a:r>
              <a:rPr lang="it-IT" sz="1600" dirty="0"/>
              <a:t>desiderabili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E4128B9-0D92-7015-C655-A18837374347}"/>
              </a:ext>
            </a:extLst>
          </p:cNvPr>
          <p:cNvSpPr txBox="1"/>
          <p:nvPr/>
        </p:nvSpPr>
        <p:spPr>
          <a:xfrm>
            <a:off x="666512" y="4844421"/>
            <a:ext cx="45760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analisi: 80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formazione: 90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sviluppo: 130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it-IT" sz="1600" b="1" dirty="0"/>
              <a:t>Ore sviluppo: 130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8AAFF64-0CC8-E832-DE3E-A160D91FFF74}"/>
              </a:ext>
            </a:extLst>
          </p:cNvPr>
          <p:cNvSpPr txBox="1"/>
          <p:nvPr/>
        </p:nvSpPr>
        <p:spPr>
          <a:xfrm>
            <a:off x="372234" y="4507264"/>
            <a:ext cx="2835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Ore totali effettuate: 320</a:t>
            </a:r>
          </a:p>
        </p:txBody>
      </p:sp>
      <p:sp>
        <p:nvSpPr>
          <p:cNvPr id="41" name="Titolo 1">
            <a:extLst>
              <a:ext uri="{FF2B5EF4-FFF2-40B4-BE49-F238E27FC236}">
                <a16:creationId xmlns:a16="http://schemas.microsoft.com/office/drawing/2014/main" id="{4DD7865C-0819-7A38-ECAF-8561D557EF1B}"/>
              </a:ext>
            </a:extLst>
          </p:cNvPr>
          <p:cNvSpPr txBox="1">
            <a:spLocks/>
          </p:cNvSpPr>
          <p:nvPr/>
        </p:nvSpPr>
        <p:spPr>
          <a:xfrm>
            <a:off x="-6598" y="15838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  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38749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0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  Risultati e 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13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7D64F6-2B9F-615D-14AB-13906AD4A29D}"/>
              </a:ext>
            </a:extLst>
          </p:cNvPr>
          <p:cNvSpPr txBox="1"/>
          <p:nvPr/>
        </p:nvSpPr>
        <p:spPr>
          <a:xfrm>
            <a:off x="723879" y="1983971"/>
            <a:ext cx="4412495" cy="197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endParaRPr lang="it-IT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Righe di codice sorgente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Plugin</a:t>
            </a:r>
            <a:r>
              <a:rPr lang="it-IT" sz="1400" dirty="0"/>
              <a:t> gradle: </a:t>
            </a:r>
            <a:r>
              <a:rPr lang="it-IT" sz="1400" b="1" dirty="0">
                <a:solidFill>
                  <a:schemeClr val="accent1"/>
                </a:solidFill>
              </a:rPr>
              <a:t>655</a:t>
            </a:r>
            <a:endParaRPr lang="it-IT" sz="1400" b="1" dirty="0"/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Backend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1583</a:t>
            </a:r>
            <a:r>
              <a:rPr lang="it-IT" sz="1400" b="1" dirty="0"/>
              <a:t> </a:t>
            </a:r>
          </a:p>
          <a:p>
            <a:pPr marL="1200150" lvl="2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Client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1872 </a:t>
            </a:r>
            <a:endParaRPr lang="it-IT" sz="1400" b="1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di unità: </a:t>
            </a:r>
            <a:r>
              <a:rPr lang="it-IT" sz="1400" b="1" dirty="0">
                <a:solidFill>
                  <a:schemeClr val="accent1"/>
                </a:solidFill>
              </a:rPr>
              <a:t>28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Test di integrazione: </a:t>
            </a:r>
            <a:r>
              <a:rPr lang="it-IT" sz="1400" b="1" dirty="0">
                <a:solidFill>
                  <a:schemeClr val="accent1"/>
                </a:solidFill>
              </a:rPr>
              <a:t>15</a:t>
            </a:r>
            <a:r>
              <a:rPr lang="it-IT" sz="1400" dirty="0"/>
              <a:t> </a:t>
            </a:r>
          </a:p>
          <a:p>
            <a:pPr marL="742950" lvl="1" indent="-285750">
              <a:lnSpc>
                <a:spcPts val="18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it-IT" sz="1400" i="1" dirty="0"/>
              <a:t>Test</a:t>
            </a:r>
            <a:r>
              <a:rPr lang="it-IT" sz="1400" dirty="0"/>
              <a:t> </a:t>
            </a:r>
            <a:r>
              <a:rPr lang="it-IT" sz="1400" i="1" dirty="0"/>
              <a:t>End-to-End</a:t>
            </a:r>
            <a:r>
              <a:rPr lang="it-IT" sz="1400" dirty="0"/>
              <a:t>: </a:t>
            </a:r>
            <a:r>
              <a:rPr lang="it-IT" sz="1400" b="1" dirty="0">
                <a:solidFill>
                  <a:schemeClr val="accent1"/>
                </a:solidFill>
              </a:rPr>
              <a:t>10</a:t>
            </a:r>
            <a:r>
              <a:rPr lang="it-IT" sz="1400" dirty="0"/>
              <a:t> </a:t>
            </a:r>
          </a:p>
        </p:txBody>
      </p:sp>
      <p:pic>
        <p:nvPicPr>
          <p:cNvPr id="8198" name="Picture 6" descr="Computer Coding Clipart Images | Free Download | PNG Transparent Background  - Pngtree">
            <a:extLst>
              <a:ext uri="{FF2B5EF4-FFF2-40B4-BE49-F238E27FC236}">
                <a16:creationId xmlns:a16="http://schemas.microsoft.com/office/drawing/2014/main" id="{5BDADA2A-E772-0396-DFAA-C0AD778B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" b="97778" l="3056" r="97500">
                        <a14:foregroundMark x1="41944" y1="13889" x2="41944" y2="13889"/>
                        <a14:foregroundMark x1="47500" y1="7222" x2="34722" y2="10556"/>
                        <a14:foregroundMark x1="34722" y1="10556" x2="16944" y2="23056"/>
                        <a14:foregroundMark x1="35556" y1="3333" x2="4722" y2="36944"/>
                        <a14:foregroundMark x1="4722" y1="36944" x2="3333" y2="60278"/>
                        <a14:foregroundMark x1="3333" y1="60278" x2="17500" y2="77500"/>
                        <a14:foregroundMark x1="17500" y1="77500" x2="38889" y2="88611"/>
                        <a14:foregroundMark x1="38889" y1="88611" x2="51111" y2="89722"/>
                        <a14:foregroundMark x1="51111" y1="89722" x2="63333" y2="89444"/>
                        <a14:foregroundMark x1="63333" y1="89444" x2="86111" y2="79722"/>
                        <a14:foregroundMark x1="86111" y1="79722" x2="93056" y2="67222"/>
                        <a14:foregroundMark x1="93056" y1="67222" x2="93056" y2="39722"/>
                        <a14:foregroundMark x1="93056" y1="39722" x2="87222" y2="27500"/>
                        <a14:foregroundMark x1="87222" y1="27500" x2="68056" y2="14722"/>
                        <a14:foregroundMark x1="68056" y1="14722" x2="48333" y2="7222"/>
                        <a14:foregroundMark x1="42500" y1="15556" x2="42500" y2="15556"/>
                        <a14:foregroundMark x1="49722" y1="15556" x2="49722" y2="15556"/>
                        <a14:foregroundMark x1="51667" y1="16389" x2="59444" y2="18056"/>
                        <a14:foregroundMark x1="62222" y1="18056" x2="61111" y2="18333"/>
                        <a14:foregroundMark x1="50833" y1="20833" x2="53889" y2="31389"/>
                        <a14:foregroundMark x1="53889" y1="31389" x2="55278" y2="33611"/>
                        <a14:foregroundMark x1="36667" y1="15278" x2="38889" y2="32778"/>
                        <a14:foregroundMark x1="38889" y1="32778" x2="57500" y2="57778"/>
                        <a14:foregroundMark x1="57500" y1="57778" x2="60556" y2="60556"/>
                        <a14:foregroundMark x1="18333" y1="26944" x2="15833" y2="58056"/>
                        <a14:foregroundMark x1="15833" y1="32778" x2="7778" y2="60000"/>
                        <a14:foregroundMark x1="7778" y1="60000" x2="7222" y2="68056"/>
                        <a14:foregroundMark x1="3611" y1="43333" x2="3056" y2="55278"/>
                        <a14:foregroundMark x1="3056" y1="55278" x2="4722" y2="59444"/>
                        <a14:foregroundMark x1="20278" y1="73056" x2="30556" y2="80278"/>
                        <a14:foregroundMark x1="30556" y1="80278" x2="57778" y2="86944"/>
                        <a14:foregroundMark x1="57778" y1="86944" x2="59167" y2="86944"/>
                        <a14:foregroundMark x1="57222" y1="83611" x2="77778" y2="75556"/>
                        <a14:foregroundMark x1="77778" y1="75556" x2="83889" y2="65833"/>
                        <a14:foregroundMark x1="83889" y1="65833" x2="86667" y2="28889"/>
                        <a14:foregroundMark x1="90278" y1="26944" x2="57222" y2="8889"/>
                        <a14:foregroundMark x1="57222" y1="8889" x2="47500" y2="6667"/>
                        <a14:foregroundMark x1="47222" y1="4444" x2="71667" y2="6111"/>
                        <a14:foregroundMark x1="95278" y1="35278" x2="95278" y2="50556"/>
                        <a14:foregroundMark x1="97500" y1="51389" x2="96944" y2="49167"/>
                        <a14:foregroundMark x1="67500" y1="89722" x2="51667" y2="94444"/>
                        <a14:foregroundMark x1="51667" y1="94444" x2="46111" y2="94444"/>
                        <a14:foregroundMark x1="41111" y1="94167" x2="29722" y2="93056"/>
                        <a14:foregroundMark x1="29722" y1="93056" x2="20556" y2="84722"/>
                        <a14:foregroundMark x1="45556" y1="97778" x2="59444" y2="96667"/>
                        <a14:foregroundMark x1="48889" y1="833" x2="49722" y2="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0" y="1639037"/>
            <a:ext cx="541192" cy="5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ocumenti obbligatori sulla sicurezza sul lavoro - Gruppo CMB | Gruppo CMB">
            <a:extLst>
              <a:ext uri="{FF2B5EF4-FFF2-40B4-BE49-F238E27FC236}">
                <a16:creationId xmlns:a16="http://schemas.microsoft.com/office/drawing/2014/main" id="{D940A14E-239D-2717-5147-85B61D54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23" y="1680477"/>
            <a:ext cx="541192" cy="42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FCEBC9-2D4C-BC9B-8EA8-80F249657F5F}"/>
              </a:ext>
            </a:extLst>
          </p:cNvPr>
          <p:cNvSpPr txBox="1"/>
          <p:nvPr/>
        </p:nvSpPr>
        <p:spPr>
          <a:xfrm>
            <a:off x="4731505" y="2056662"/>
            <a:ext cx="441249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endParaRPr lang="it-IT" sz="1400" dirty="0"/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requisiti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 err="1"/>
              <a:t>Mockup</a:t>
            </a:r>
            <a:r>
              <a:rPr lang="it-IT" sz="1400" dirty="0"/>
              <a:t> grafico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Analisi dei casi d’uso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tecnica</a:t>
            </a:r>
          </a:p>
          <a:p>
            <a:pPr marL="742950" lvl="1" indent="-285750">
              <a:lnSpc>
                <a:spcPts val="1800"/>
              </a:lnSpc>
              <a:buFont typeface="Courier New" panose="02070309020205020404" pitchFamily="49" charset="0"/>
              <a:buChar char="o"/>
            </a:pPr>
            <a:r>
              <a:rPr lang="it-IT" sz="1400" dirty="0"/>
              <a:t>Documentazione utente</a:t>
            </a:r>
          </a:p>
          <a:p>
            <a:pPr marL="742950" lvl="1" indent="-285750">
              <a:lnSpc>
                <a:spcPts val="2200"/>
              </a:lnSpc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4451AEB4-C128-BC55-995E-7B3B10CF21E4}"/>
              </a:ext>
            </a:extLst>
          </p:cNvPr>
          <p:cNvSpPr txBox="1">
            <a:spLocks/>
          </p:cNvSpPr>
          <p:nvPr/>
        </p:nvSpPr>
        <p:spPr>
          <a:xfrm>
            <a:off x="425750" y="4589531"/>
            <a:ext cx="3638313" cy="225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Personali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Gestione progetti con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Creazione di </a:t>
            </a:r>
            <a:r>
              <a:rPr lang="it-IT" sz="1400" i="1" dirty="0"/>
              <a:t>plugin</a:t>
            </a:r>
            <a:r>
              <a:rPr lang="it-IT" sz="1400" dirty="0"/>
              <a:t> Gradle</a:t>
            </a:r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nuova versione di </a:t>
            </a:r>
            <a:r>
              <a:rPr lang="it-IT" sz="1400" dirty="0" err="1"/>
              <a:t>Angular</a:t>
            </a:r>
            <a:endParaRPr lang="it-IT" sz="1400" dirty="0"/>
          </a:p>
          <a:p>
            <a:pPr>
              <a:lnSpc>
                <a:spcPts val="15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</a:t>
            </a:r>
            <a:r>
              <a:rPr lang="it-IT" sz="1400" i="1" dirty="0"/>
              <a:t>Database</a:t>
            </a:r>
            <a:r>
              <a:rPr lang="it-IT" sz="1400" dirty="0"/>
              <a:t> a grafo</a:t>
            </a:r>
            <a:endParaRPr lang="it-IT" sz="2000" dirty="0"/>
          </a:p>
          <a:p>
            <a:pPr>
              <a:buFont typeface="Wingdings" pitchFamily="2" charset="2"/>
              <a:buChar char="ü"/>
            </a:pPr>
            <a:endParaRPr lang="it-IT" sz="2000" b="1" dirty="0"/>
          </a:p>
          <a:p>
            <a:pPr>
              <a:buFont typeface="Wingdings" pitchFamily="2" charset="2"/>
              <a:buChar char="ü"/>
            </a:pPr>
            <a:endParaRPr lang="it-IT" sz="3200" b="1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0482B7F-11AF-AB1E-FEDC-ECDDB988C8BE}"/>
              </a:ext>
            </a:extLst>
          </p:cNvPr>
          <p:cNvSpPr txBox="1"/>
          <p:nvPr/>
        </p:nvSpPr>
        <p:spPr>
          <a:xfrm>
            <a:off x="4844323" y="4594907"/>
            <a:ext cx="463269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it-IT" sz="2000" dirty="0"/>
              <a:t>Aziendali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Prototipo per monitoraggio delle dipendenze</a:t>
            </a: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itchFamily="2" charset="2"/>
              <a:buChar char="ü"/>
            </a:pPr>
            <a:r>
              <a:rPr lang="it-IT" sz="1400" dirty="0"/>
              <a:t> Sperimentazione database a grafo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5E35325-3EC0-6FBA-FB5E-58152C4CF0BC}"/>
              </a:ext>
            </a:extLst>
          </p:cNvPr>
          <p:cNvSpPr txBox="1"/>
          <p:nvPr/>
        </p:nvSpPr>
        <p:spPr>
          <a:xfrm>
            <a:off x="302554" y="4074694"/>
            <a:ext cx="2255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Conclusioni</a:t>
            </a:r>
          </a:p>
        </p:txBody>
      </p:sp>
      <p:pic>
        <p:nvPicPr>
          <p:cNvPr id="41" name="Picture 2" descr="Calcio a 5 Femminile – Pagina 3 – Polisportiva Marzana Granzette">
            <a:extLst>
              <a:ext uri="{FF2B5EF4-FFF2-40B4-BE49-F238E27FC236}">
                <a16:creationId xmlns:a16="http://schemas.microsoft.com/office/drawing/2014/main" id="{4FF9A6A5-4673-1D4F-3B13-92719D0D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6" y="3803579"/>
            <a:ext cx="687314" cy="7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53FA2B6-4646-968B-1829-FA741C27A074}"/>
              </a:ext>
            </a:extLst>
          </p:cNvPr>
          <p:cNvSpPr txBox="1"/>
          <p:nvPr/>
        </p:nvSpPr>
        <p:spPr>
          <a:xfrm>
            <a:off x="5671690" y="4099783"/>
            <a:ext cx="31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100% degli obiettivi soddisfatti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BE5F233-9B0A-A5DD-12C7-C4BB67C942E5}"/>
              </a:ext>
            </a:extLst>
          </p:cNvPr>
          <p:cNvSpPr txBox="1"/>
          <p:nvPr/>
        </p:nvSpPr>
        <p:spPr>
          <a:xfrm>
            <a:off x="302554" y="1188514"/>
            <a:ext cx="4758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2800" b="1" dirty="0"/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5873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Indice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73CD4BE-AE6F-C299-7887-F18BAEDE681A}"/>
              </a:ext>
            </a:extLst>
          </p:cNvPr>
          <p:cNvSpPr txBox="1"/>
          <p:nvPr/>
        </p:nvSpPr>
        <p:spPr>
          <a:xfrm>
            <a:off x="3682276" y="1734157"/>
            <a:ext cx="4693920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L’azienda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La proposta di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Tecnologie utilizzate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Obiettivi dello </a:t>
            </a:r>
            <a:r>
              <a:rPr lang="it-IT" sz="2500" i="1" dirty="0"/>
              <a:t>stage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Implementazione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500" dirty="0"/>
              <a:t>Risultati e conclusioni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6EAE51F-063C-D28B-0DA9-53B4A7DE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47" y="2049517"/>
            <a:ext cx="2462781" cy="18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L’azienda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13</a:t>
            </a:r>
          </a:p>
        </p:txBody>
      </p:sp>
      <p:pic>
        <p:nvPicPr>
          <p:cNvPr id="1026" name="Picture 2" descr="Sanmarco Informatica S.p.A. | ErpSelection | Informazioni, recensioni,  software selection">
            <a:extLst>
              <a:ext uri="{FF2B5EF4-FFF2-40B4-BE49-F238E27FC236}">
                <a16:creationId xmlns:a16="http://schemas.microsoft.com/office/drawing/2014/main" id="{CD4CB5D0-A69F-27B0-0ACE-34104B4D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71" y="1114425"/>
            <a:ext cx="4785360" cy="134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23D4833-3A47-65C4-DCC9-0F0A69123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071" y="2231282"/>
            <a:ext cx="3950872" cy="277628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0D8AA1B-93A9-BF9F-ECA3-E65BC3ECC38C}"/>
              </a:ext>
            </a:extLst>
          </p:cNvPr>
          <p:cNvSpPr txBox="1"/>
          <p:nvPr/>
        </p:nvSpPr>
        <p:spPr>
          <a:xfrm>
            <a:off x="404643" y="3579172"/>
            <a:ext cx="201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Aziende clienti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B062646-1916-7852-7DCB-38EA7E7C931D}"/>
              </a:ext>
            </a:extLst>
          </p:cNvPr>
          <p:cNvCxnSpPr>
            <a:cxnSpLocks/>
          </p:cNvCxnSpPr>
          <p:nvPr/>
        </p:nvCxnSpPr>
        <p:spPr>
          <a:xfrm>
            <a:off x="460081" y="4017068"/>
            <a:ext cx="3782091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EE7B199-5E4B-E8AB-28CD-04AE9B31B4FC}"/>
              </a:ext>
            </a:extLst>
          </p:cNvPr>
          <p:cNvSpPr txBox="1"/>
          <p:nvPr/>
        </p:nvSpPr>
        <p:spPr>
          <a:xfrm>
            <a:off x="3855091" y="353113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2000+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C48589-9C8B-4702-06EE-EC5D21A1F343}"/>
              </a:ext>
            </a:extLst>
          </p:cNvPr>
          <p:cNvSpPr txBox="1"/>
          <p:nvPr/>
        </p:nvSpPr>
        <p:spPr>
          <a:xfrm>
            <a:off x="419621" y="2325712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Dipendenti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05D7238-3DAB-4FC8-513B-75651E6EF0D1}"/>
              </a:ext>
            </a:extLst>
          </p:cNvPr>
          <p:cNvCxnSpPr>
            <a:cxnSpLocks/>
          </p:cNvCxnSpPr>
          <p:nvPr/>
        </p:nvCxnSpPr>
        <p:spPr>
          <a:xfrm>
            <a:off x="475059" y="2787884"/>
            <a:ext cx="3205652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442B73A-BAB7-F42E-1A92-A06D6DE5E4B8}"/>
              </a:ext>
            </a:extLst>
          </p:cNvPr>
          <p:cNvSpPr txBox="1"/>
          <p:nvPr/>
        </p:nvSpPr>
        <p:spPr>
          <a:xfrm>
            <a:off x="3296631" y="234298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600+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ECE96BF-2314-6D63-816E-FA91A94573D3}"/>
              </a:ext>
            </a:extLst>
          </p:cNvPr>
          <p:cNvSpPr txBox="1"/>
          <p:nvPr/>
        </p:nvSpPr>
        <p:spPr>
          <a:xfrm>
            <a:off x="407913" y="2822103"/>
            <a:ext cx="2222468" cy="614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Risorse dedicate</a:t>
            </a:r>
          </a:p>
          <a:p>
            <a:pPr>
              <a:lnSpc>
                <a:spcPts val="1080"/>
              </a:lnSpc>
            </a:pPr>
            <a:r>
              <a:rPr lang="it-IT" sz="1400" dirty="0"/>
              <a:t>alla ricerca e sviluppo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9CFB6F4-AE5A-A818-7814-C72CF91DD36A}"/>
              </a:ext>
            </a:extLst>
          </p:cNvPr>
          <p:cNvCxnSpPr>
            <a:cxnSpLocks/>
          </p:cNvCxnSpPr>
          <p:nvPr/>
        </p:nvCxnSpPr>
        <p:spPr>
          <a:xfrm>
            <a:off x="475059" y="3436887"/>
            <a:ext cx="2970983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99211F1-C591-155C-F512-E5E48FDA3EC6}"/>
              </a:ext>
            </a:extLst>
          </p:cNvPr>
          <p:cNvSpPr txBox="1"/>
          <p:nvPr/>
        </p:nvSpPr>
        <p:spPr>
          <a:xfrm>
            <a:off x="3062448" y="294174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200+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E94E0ED-76AE-2181-B70D-E61D37ABC0A1}"/>
              </a:ext>
            </a:extLst>
          </p:cNvPr>
          <p:cNvSpPr txBox="1"/>
          <p:nvPr/>
        </p:nvSpPr>
        <p:spPr>
          <a:xfrm>
            <a:off x="393767" y="4129041"/>
            <a:ext cx="111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Partner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1A76A84-996C-01FF-C14F-9F9D59BB9D9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440240" y="4566937"/>
            <a:ext cx="2585456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1B846C3-8129-995A-7A19-A96C90BE7A2C}"/>
              </a:ext>
            </a:extLst>
          </p:cNvPr>
          <p:cNvSpPr txBox="1"/>
          <p:nvPr/>
        </p:nvSpPr>
        <p:spPr>
          <a:xfrm>
            <a:off x="2777871" y="41052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D0D211F-6195-5BE8-5A26-80C0F1EFE346}"/>
              </a:ext>
            </a:extLst>
          </p:cNvPr>
          <p:cNvSpPr txBox="1"/>
          <p:nvPr/>
        </p:nvSpPr>
        <p:spPr>
          <a:xfrm>
            <a:off x="393767" y="4672977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Business Unit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63C0274-6EFA-8DBB-92F7-8DA16FDF4A7E}"/>
              </a:ext>
            </a:extLst>
          </p:cNvPr>
          <p:cNvCxnSpPr>
            <a:cxnSpLocks/>
          </p:cNvCxnSpPr>
          <p:nvPr/>
        </p:nvCxnSpPr>
        <p:spPr>
          <a:xfrm>
            <a:off x="440240" y="5110873"/>
            <a:ext cx="2167030" cy="0"/>
          </a:xfrm>
          <a:prstGeom prst="straightConnector1">
            <a:avLst/>
          </a:prstGeom>
          <a:ln w="19050"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764923-FA6B-5C15-2DDC-0F4AB1D2FDA4}"/>
              </a:ext>
            </a:extLst>
          </p:cNvPr>
          <p:cNvSpPr txBox="1"/>
          <p:nvPr/>
        </p:nvSpPr>
        <p:spPr>
          <a:xfrm>
            <a:off x="2359445" y="463844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19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La proposta di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6" y="1208068"/>
            <a:ext cx="6624882" cy="260195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La crescita di Sanmarco Informatica S.p.A. 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Crescita dei prodotti in sviluppo </a:t>
            </a:r>
          </a:p>
          <a:p>
            <a:pPr lvl="1">
              <a:lnSpc>
                <a:spcPct val="100000"/>
              </a:lnSpc>
            </a:pPr>
            <a:r>
              <a:rPr lang="it-IT" b="0" i="0" dirty="0">
                <a:effectLst/>
                <a:latin typeface="Söhne"/>
              </a:rPr>
              <a:t>Suddivisione in moduli dei prodotti esistenti</a:t>
            </a:r>
            <a:endParaRPr lang="it-IT" dirty="0"/>
          </a:p>
          <a:p>
            <a:pPr lvl="1">
              <a:lnSpc>
                <a:spcPct val="100000"/>
              </a:lnSpc>
            </a:pPr>
            <a:r>
              <a:rPr lang="it-IT" dirty="0"/>
              <a:t>Crescita delle installazioni clienti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13</a:t>
            </a:r>
          </a:p>
        </p:txBody>
      </p:sp>
      <p:pic>
        <p:nvPicPr>
          <p:cNvPr id="2050" name="Picture 2" descr="3d rendering di morph uomo che cerca con la lente di ingrandimento | Foto  Gratis">
            <a:extLst>
              <a:ext uri="{FF2B5EF4-FFF2-40B4-BE49-F238E27FC236}">
                <a16:creationId xmlns:a16="http://schemas.microsoft.com/office/drawing/2014/main" id="{8CFCD7B6-E418-F715-69B5-3B78481A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07" y="3810023"/>
            <a:ext cx="1792290" cy="22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FBC8408-747C-654A-53EC-4BEC600C5DD3}"/>
              </a:ext>
            </a:extLst>
          </p:cNvPr>
          <p:cNvSpPr txBox="1">
            <a:spLocks/>
          </p:cNvSpPr>
          <p:nvPr/>
        </p:nvSpPr>
        <p:spPr>
          <a:xfrm>
            <a:off x="218312" y="3635992"/>
            <a:ext cx="6624882" cy="26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chemeClr val="accent1"/>
                </a:solidFill>
              </a:rPr>
              <a:t>Le nuove necessità: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Ricerca delle vulnerabilità </a:t>
            </a:r>
            <a:r>
              <a:rPr lang="it-IT" i="1" dirty="0"/>
              <a:t>software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Monitoraggio dipendenze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Tracciabilità delle versioni installate</a:t>
            </a:r>
          </a:p>
        </p:txBody>
      </p:sp>
    </p:spTree>
    <p:extLst>
      <p:ext uri="{BB962C8B-B14F-4D97-AF65-F5344CB8AC3E}">
        <p14:creationId xmlns:p14="http://schemas.microsoft.com/office/powerpoint/2010/main" val="31622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Tecnologie utilizzate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D1C0A1-9BCE-A0D1-E199-B12B643E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9" y="1131762"/>
            <a:ext cx="8094270" cy="50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Obiettivi dello stage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4885"/>
            <a:ext cx="7886700" cy="45850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Obbligatori</a:t>
            </a: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it-IT" sz="2800" dirty="0"/>
              <a:t>Plugin Gradle per la raccolta delle informazioni</a:t>
            </a:r>
          </a:p>
          <a:p>
            <a:pPr lvl="1"/>
            <a:r>
              <a:rPr lang="it-IT" sz="2800" dirty="0"/>
              <a:t>REST API per il salvataggio e l’interrogazione</a:t>
            </a:r>
          </a:p>
          <a:p>
            <a:pPr lvl="1"/>
            <a:r>
              <a:rPr lang="it-IT" sz="2800" dirty="0"/>
              <a:t>Interfaccia grafica per analisi e interrogazioni</a:t>
            </a:r>
          </a:p>
          <a:p>
            <a:pPr lvl="1"/>
            <a:r>
              <a:rPr lang="it-IT" sz="2800" dirty="0"/>
              <a:t>Integrazione con Jenkins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lnSpc>
                <a:spcPct val="160000"/>
              </a:lnSpc>
              <a:buNone/>
            </a:pPr>
            <a:r>
              <a:rPr lang="it-IT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it-IT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Desiderabili</a:t>
            </a:r>
          </a:p>
          <a:p>
            <a:pPr lvl="1"/>
            <a:r>
              <a:rPr lang="it-IT" sz="2800" dirty="0"/>
              <a:t>Verifica di nuovi aggiornamenti</a:t>
            </a:r>
          </a:p>
          <a:p>
            <a:pPr lvl="1"/>
            <a:r>
              <a:rPr lang="it-IT" sz="2800" dirty="0"/>
              <a:t>Analisi vulnerabilità </a:t>
            </a:r>
          </a:p>
          <a:p>
            <a:pPr lvl="1"/>
            <a:r>
              <a:rPr lang="it-IT" sz="2800" dirty="0"/>
              <a:t>Login LDAP</a:t>
            </a:r>
          </a:p>
          <a:p>
            <a:pPr lvl="1"/>
            <a:r>
              <a:rPr lang="it-IT" sz="2800" dirty="0"/>
              <a:t>Visualizzazione grafica delle dipendenze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13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BF8D779-F46B-6485-5541-43068825EA2F}"/>
              </a:ext>
            </a:extLst>
          </p:cNvPr>
          <p:cNvSpPr/>
          <p:nvPr/>
        </p:nvSpPr>
        <p:spPr>
          <a:xfrm>
            <a:off x="382121" y="1432539"/>
            <a:ext cx="330926" cy="308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E15D268-33BF-B932-7040-5DC6BB9F14CB}"/>
              </a:ext>
            </a:extLst>
          </p:cNvPr>
          <p:cNvSpPr/>
          <p:nvPr/>
        </p:nvSpPr>
        <p:spPr>
          <a:xfrm>
            <a:off x="382121" y="3849170"/>
            <a:ext cx="330926" cy="30849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9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DDD2E-C428-0BD0-89B5-E51E1C5A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11" y="1261613"/>
            <a:ext cx="162956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Il </a:t>
            </a:r>
            <a:r>
              <a:rPr lang="it-IT" b="1" i="1" dirty="0"/>
              <a:t>plugin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13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6B2C731-9B2E-3ECB-2776-EC49BC59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" y="2521465"/>
            <a:ext cx="7772400" cy="358853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0A08825-8E8E-7CD7-F320-CDED8040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28" y="1387040"/>
            <a:ext cx="3243161" cy="2602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6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tangolo 26">
            <a:extLst>
              <a:ext uri="{FF2B5EF4-FFF2-40B4-BE49-F238E27FC236}">
                <a16:creationId xmlns:a16="http://schemas.microsoft.com/office/drawing/2014/main" id="{A5C37429-5EE4-06D6-BE3F-83058A52E030}"/>
              </a:ext>
            </a:extLst>
          </p:cNvPr>
          <p:cNvSpPr/>
          <p:nvPr/>
        </p:nvSpPr>
        <p:spPr>
          <a:xfrm>
            <a:off x="182880" y="1793966"/>
            <a:ext cx="7942218" cy="42149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13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D9B26F09-132C-6CAC-2895-221271FB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5" y="1170112"/>
            <a:ext cx="5259430" cy="619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Infrastruttura e </a:t>
            </a:r>
            <a:r>
              <a:rPr lang="it-IT" b="1" i="1" dirty="0"/>
              <a:t>backend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8A88259-3B3A-06AF-F03C-D15D00ACA0D0}"/>
              </a:ext>
            </a:extLst>
          </p:cNvPr>
          <p:cNvGrpSpPr/>
          <p:nvPr/>
        </p:nvGrpSpPr>
        <p:grpSpPr>
          <a:xfrm>
            <a:off x="304800" y="2416031"/>
            <a:ext cx="7216462" cy="3474721"/>
            <a:chOff x="211949" y="2002025"/>
            <a:chExt cx="8720102" cy="4006890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5A78B48-75F2-5051-B405-ABB481AB6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4922" y="3378102"/>
              <a:ext cx="2387129" cy="2042002"/>
            </a:xfrm>
            <a:prstGeom prst="rect">
              <a:avLst/>
            </a:prstGeom>
          </p:spPr>
        </p:pic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F7BECC41-AA52-4695-B209-4A02722076A0}"/>
                </a:ext>
              </a:extLst>
            </p:cNvPr>
            <p:cNvSpPr/>
            <p:nvPr/>
          </p:nvSpPr>
          <p:spPr>
            <a:xfrm>
              <a:off x="211949" y="2002025"/>
              <a:ext cx="6087293" cy="400689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destra 17">
              <a:extLst>
                <a:ext uri="{FF2B5EF4-FFF2-40B4-BE49-F238E27FC236}">
                  <a16:creationId xmlns:a16="http://schemas.microsoft.com/office/drawing/2014/main" id="{F0198248-E52A-1A74-D917-CB50E1DD9D1D}"/>
                </a:ext>
              </a:extLst>
            </p:cNvPr>
            <p:cNvSpPr/>
            <p:nvPr/>
          </p:nvSpPr>
          <p:spPr>
            <a:xfrm>
              <a:off x="5860870" y="4492802"/>
              <a:ext cx="1061034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Documento 9">
              <a:extLst>
                <a:ext uri="{FF2B5EF4-FFF2-40B4-BE49-F238E27FC236}">
                  <a16:creationId xmlns:a16="http://schemas.microsoft.com/office/drawing/2014/main" id="{5B685267-DD09-872D-8957-AD7177232318}"/>
                </a:ext>
              </a:extLst>
            </p:cNvPr>
            <p:cNvSpPr/>
            <p:nvPr/>
          </p:nvSpPr>
          <p:spPr>
            <a:xfrm>
              <a:off x="3255595" y="4904852"/>
              <a:ext cx="2805570" cy="959764"/>
            </a:xfrm>
            <a:prstGeom prst="flowChartDocument">
              <a:avLst/>
            </a:prstGeom>
            <a:solidFill>
              <a:srgbClr val="7030A0">
                <a:alpha val="36471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Model</a:t>
              </a:r>
            </a:p>
          </p:txBody>
        </p:sp>
        <p:sp>
          <p:nvSpPr>
            <p:cNvPr id="9" name="Documento 8">
              <a:extLst>
                <a:ext uri="{FF2B5EF4-FFF2-40B4-BE49-F238E27FC236}">
                  <a16:creationId xmlns:a16="http://schemas.microsoft.com/office/drawing/2014/main" id="{990DF9BB-D188-31F2-D667-3272E7A7B911}"/>
                </a:ext>
              </a:extLst>
            </p:cNvPr>
            <p:cNvSpPr/>
            <p:nvPr/>
          </p:nvSpPr>
          <p:spPr>
            <a:xfrm>
              <a:off x="3255595" y="4141194"/>
              <a:ext cx="2805570" cy="1005293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Dao</a:t>
              </a:r>
            </a:p>
          </p:txBody>
        </p:sp>
        <p:sp>
          <p:nvSpPr>
            <p:cNvPr id="8" name="Documento 7">
              <a:extLst>
                <a:ext uri="{FF2B5EF4-FFF2-40B4-BE49-F238E27FC236}">
                  <a16:creationId xmlns:a16="http://schemas.microsoft.com/office/drawing/2014/main" id="{9CD7AF6B-9C49-F6F5-102C-F7B01619AD29}"/>
                </a:ext>
              </a:extLst>
            </p:cNvPr>
            <p:cNvSpPr/>
            <p:nvPr/>
          </p:nvSpPr>
          <p:spPr>
            <a:xfrm>
              <a:off x="3255595" y="3405046"/>
              <a:ext cx="2805570" cy="1114424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>
                <a:ln w="12700"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Service</a:t>
              </a:r>
            </a:p>
          </p:txBody>
        </p:sp>
        <p:sp>
          <p:nvSpPr>
            <p:cNvPr id="7" name="Documento 6">
              <a:extLst>
                <a:ext uri="{FF2B5EF4-FFF2-40B4-BE49-F238E27FC236}">
                  <a16:creationId xmlns:a16="http://schemas.microsoft.com/office/drawing/2014/main" id="{E5B99A40-88DB-6619-021A-FF2D75D26CBC}"/>
                </a:ext>
              </a:extLst>
            </p:cNvPr>
            <p:cNvSpPr/>
            <p:nvPr/>
          </p:nvSpPr>
          <p:spPr>
            <a:xfrm>
              <a:off x="3255595" y="2778029"/>
              <a:ext cx="2805570" cy="930389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ln w="12700">
                    <a:solidFill>
                      <a:schemeClr val="tx1"/>
                    </a:solidFill>
                  </a:ln>
                </a:rPr>
                <a:t>Web service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E3F1C4D4-3378-CB0B-41E0-8E45B413C778}"/>
                </a:ext>
              </a:extLst>
            </p:cNvPr>
            <p:cNvGrpSpPr/>
            <p:nvPr/>
          </p:nvGrpSpPr>
          <p:grpSpPr>
            <a:xfrm>
              <a:off x="296093" y="2819181"/>
              <a:ext cx="2098764" cy="1196434"/>
              <a:chOff x="548641" y="3682298"/>
              <a:chExt cx="2098764" cy="1196434"/>
            </a:xfrm>
          </p:grpSpPr>
          <p:sp>
            <p:nvSpPr>
              <p:cNvPr id="11" name="Rettangolo con due angoli in diagonale arrotondati 10">
                <a:extLst>
                  <a:ext uri="{FF2B5EF4-FFF2-40B4-BE49-F238E27FC236}">
                    <a16:creationId xmlns:a16="http://schemas.microsoft.com/office/drawing/2014/main" id="{CB2DB6D6-9E93-F84A-7AF9-06CA17CCC834}"/>
                  </a:ext>
                </a:extLst>
              </p:cNvPr>
              <p:cNvSpPr/>
              <p:nvPr/>
            </p:nvSpPr>
            <p:spPr>
              <a:xfrm>
                <a:off x="548641" y="3682298"/>
                <a:ext cx="2098764" cy="1196434"/>
              </a:xfrm>
              <a:prstGeom prst="round2DiagRect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r"/>
                <a:r>
                  <a:rPr lang="it-IT" sz="2400" dirty="0"/>
                  <a:t>Client</a:t>
                </a:r>
              </a:p>
            </p:txBody>
          </p:sp>
          <p:pic>
            <p:nvPicPr>
              <p:cNvPr id="4098" name="Picture 2" descr="Angular (framework) - Wikipedia, la enciclopedia libre">
                <a:extLst>
                  <a:ext uri="{FF2B5EF4-FFF2-40B4-BE49-F238E27FC236}">
                    <a16:creationId xmlns:a16="http://schemas.microsoft.com/office/drawing/2014/main" id="{E0A6B4F8-F999-F090-D9A9-914D8630C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143" y="3815320"/>
                <a:ext cx="930390" cy="930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Freccia destra 12">
              <a:extLst>
                <a:ext uri="{FF2B5EF4-FFF2-40B4-BE49-F238E27FC236}">
                  <a16:creationId xmlns:a16="http://schemas.microsoft.com/office/drawing/2014/main" id="{1A2CBBCE-7348-4A68-ACA9-7E25DA618F32}"/>
                </a:ext>
              </a:extLst>
            </p:cNvPr>
            <p:cNvSpPr/>
            <p:nvPr/>
          </p:nvSpPr>
          <p:spPr>
            <a:xfrm>
              <a:off x="2524780" y="3196043"/>
              <a:ext cx="600891" cy="3657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15ADC46A-6305-F4C1-5335-0115FD61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5245" y="2112120"/>
              <a:ext cx="592189" cy="426849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C2FD9818-FD81-E9B7-2A19-37DF12EC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6137" y="2080230"/>
              <a:ext cx="1129231" cy="490631"/>
            </a:xfrm>
            <a:prstGeom prst="rect">
              <a:avLst/>
            </a:prstGeom>
          </p:spPr>
        </p:pic>
      </p:grpSp>
      <p:pic>
        <p:nvPicPr>
          <p:cNvPr id="4102" name="Picture 6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4D3559E8-D05B-8846-915E-5A1F6595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08" y="1657533"/>
            <a:ext cx="1431661" cy="8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EAF28-9AD5-4256-BE9E-32DF534D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  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584F8-08AC-595B-59B7-3444A583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60320" y="6426158"/>
            <a:ext cx="6424106" cy="365125"/>
          </a:xfrm>
        </p:spPr>
        <p:txBody>
          <a:bodyPr/>
          <a:lstStyle/>
          <a:p>
            <a:r>
              <a:rPr lang="en-US" sz="1400" dirty="0"/>
              <a:t>Gionata Legrottaglie - Rilevazione di vulnerabilità </a:t>
            </a:r>
            <a:r>
              <a:rPr lang="en-US" dirty="0"/>
              <a:t>- </a:t>
            </a:r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13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43D8A0-D4D6-C3B1-9E1C-2CC020004F6D}"/>
              </a:ext>
            </a:extLst>
          </p:cNvPr>
          <p:cNvSpPr txBox="1">
            <a:spLocks/>
          </p:cNvSpPr>
          <p:nvPr/>
        </p:nvSpPr>
        <p:spPr>
          <a:xfrm>
            <a:off x="286325" y="1170112"/>
            <a:ext cx="5259430" cy="6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/>
              <a:t>Neo4J e le </a:t>
            </a:r>
            <a:r>
              <a:rPr lang="it-IT" b="1" i="1" dirty="0"/>
              <a:t>query</a:t>
            </a:r>
            <a:r>
              <a:rPr lang="it-IT" b="1" dirty="0"/>
              <a:t> con Cypher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FCD46F-187C-2C94-1088-526B1B6D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08" y="2295860"/>
            <a:ext cx="4319218" cy="38306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3E41EE-DF90-02E4-19CD-3999367C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" y="1699538"/>
            <a:ext cx="4803474" cy="18078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87B7BD-B159-752D-CE79-48D1E837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49" y="3901440"/>
            <a:ext cx="3500045" cy="1785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BF88E04-2266-F9D4-5970-9747C08A7067}"/>
              </a:ext>
            </a:extLst>
          </p:cNvPr>
          <p:cNvSpPr/>
          <p:nvPr/>
        </p:nvSpPr>
        <p:spPr>
          <a:xfrm>
            <a:off x="4815250" y="2498001"/>
            <a:ext cx="974541" cy="974541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09A85C1-23B9-A784-5AD0-D25C1FB7750F}"/>
              </a:ext>
            </a:extLst>
          </p:cNvPr>
          <p:cNvCxnSpPr>
            <a:cxnSpLocks/>
          </p:cNvCxnSpPr>
          <p:nvPr/>
        </p:nvCxnSpPr>
        <p:spPr>
          <a:xfrm flipH="1">
            <a:off x="4328751" y="3299523"/>
            <a:ext cx="555920" cy="507533"/>
          </a:xfrm>
          <a:prstGeom prst="straightConnector1">
            <a:avLst/>
          </a:prstGeom>
          <a:ln w="28575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41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53D8FC-CCD9-F144-8F77-C269D818553C}">
  <we:reference id="wa200005566" version="1.0.0.0" store="it-IT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4571</TotalTime>
  <Words>462</Words>
  <Application>Microsoft Macintosh PowerPoint</Application>
  <PresentationFormat>Presentazione su schermo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Carlito</vt:lpstr>
      <vt:lpstr>Courier New</vt:lpstr>
      <vt:lpstr>Helvetica</vt:lpstr>
      <vt:lpstr>Söhne</vt:lpstr>
      <vt:lpstr>Wingdings</vt:lpstr>
      <vt:lpstr>Tema di Office</vt:lpstr>
      <vt:lpstr>Rilevazione di vulnerabilità software in librerie di terze parti</vt:lpstr>
      <vt:lpstr>  Indice</vt:lpstr>
      <vt:lpstr>  L’azienda</vt:lpstr>
      <vt:lpstr>  La proposta di stage</vt:lpstr>
      <vt:lpstr>  Tecnologie utilizzate</vt:lpstr>
      <vt:lpstr>  Obiettivi dello stage</vt:lpstr>
      <vt:lpstr>  Implementazione</vt:lpstr>
      <vt:lpstr>  Implementazione</vt:lpstr>
      <vt:lpstr>  Implementazione</vt:lpstr>
      <vt:lpstr>  Implementazione</vt:lpstr>
      <vt:lpstr>  Implementazione</vt:lpstr>
      <vt:lpstr>Presentazione standard di PowerPoint</vt:lpstr>
      <vt:lpstr>  Risultati e 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vulnerabilità software in librerie di terze parti</dc:title>
  <dc:creator>gionata legrottaglie</dc:creator>
  <cp:lastModifiedBy>gionata legrottaglie</cp:lastModifiedBy>
  <cp:revision>6</cp:revision>
  <dcterms:created xsi:type="dcterms:W3CDTF">2023-12-03T15:47:02Z</dcterms:created>
  <dcterms:modified xsi:type="dcterms:W3CDTF">2023-12-06T21:00:46Z</dcterms:modified>
</cp:coreProperties>
</file>