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2FAE-379A-AB6D-975B-772D9049AF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9C6AA-D634-61F5-A5DD-468F54DAF1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FB5B37-394E-8169-AD1D-6AD698E6ABFD}"/>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5" name="Footer Placeholder 4">
            <a:extLst>
              <a:ext uri="{FF2B5EF4-FFF2-40B4-BE49-F238E27FC236}">
                <a16:creationId xmlns:a16="http://schemas.microsoft.com/office/drawing/2014/main" id="{64CBC674-2602-91B4-4C74-EEC46F6E0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8A4E1-C156-7F51-C40C-0067BD10D458}"/>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114570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C399-76EA-AAA8-5EDF-EC36EFAB08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0A9261-3553-9E86-19F1-4A822A6344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B75E5-D3C0-B23F-69A2-43E7A58DF94F}"/>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5" name="Footer Placeholder 4">
            <a:extLst>
              <a:ext uri="{FF2B5EF4-FFF2-40B4-BE49-F238E27FC236}">
                <a16:creationId xmlns:a16="http://schemas.microsoft.com/office/drawing/2014/main" id="{F68D3F89-E231-D332-F752-5622FB2AA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D4540-FC1E-A838-3932-4A366A1A8673}"/>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357172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FE5B1-8328-EC7E-01EB-DA38D1E88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8CC73A-C978-4002-8ACC-263B7FD65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335AF-2990-EF93-16A3-310D172C7513}"/>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5" name="Footer Placeholder 4">
            <a:extLst>
              <a:ext uri="{FF2B5EF4-FFF2-40B4-BE49-F238E27FC236}">
                <a16:creationId xmlns:a16="http://schemas.microsoft.com/office/drawing/2014/main" id="{178E035D-17E6-7F3F-C2D3-DE9AFCEA7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61321-C291-0DD6-108E-8BCAB44FA7E9}"/>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169721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0D6D-9C54-C9A9-7638-741423A28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ED7FB1-511E-06E4-C1BC-E452E816D7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D8BF9-D7AD-7F00-FE6C-C31EA9F5610F}"/>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5" name="Footer Placeholder 4">
            <a:extLst>
              <a:ext uri="{FF2B5EF4-FFF2-40B4-BE49-F238E27FC236}">
                <a16:creationId xmlns:a16="http://schemas.microsoft.com/office/drawing/2014/main" id="{04F292C8-E47D-873B-D3E6-ED50CE563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586B4-141F-7E04-0848-ED47E7158597}"/>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307313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6932-4515-908C-03B4-37A087A11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943DC-EC8B-D56A-A212-8DD673B9B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F793D-1463-102A-5F6C-1C5C0D046B0A}"/>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5" name="Footer Placeholder 4">
            <a:extLst>
              <a:ext uri="{FF2B5EF4-FFF2-40B4-BE49-F238E27FC236}">
                <a16:creationId xmlns:a16="http://schemas.microsoft.com/office/drawing/2014/main" id="{14E760FE-03B8-FB2C-48CB-DFC8CF653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0DACF-D874-5CC8-9B0C-2539BABD7E0B}"/>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21911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599F-3C93-80E0-40B4-79CAA29525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BEC08-1D12-7AE8-1FE6-57C99B8062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62ACA-AB06-5983-2514-CD4E010C4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94595-9AA0-7792-CD04-7AF8A7E0A091}"/>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6" name="Footer Placeholder 5">
            <a:extLst>
              <a:ext uri="{FF2B5EF4-FFF2-40B4-BE49-F238E27FC236}">
                <a16:creationId xmlns:a16="http://schemas.microsoft.com/office/drawing/2014/main" id="{C06A4868-9F14-4DB1-272D-B22E22B53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31AE5-CB88-728D-674C-D37120F7104A}"/>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32558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A3EB-FC2A-B84E-96A7-BEDE5EC99B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CD439C-2806-B6C2-7B31-469934A3C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7F16B-68A9-9DB7-437B-C481943F1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617C6D-D0AE-A70F-802D-A7F17A9B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162BD-3790-928A-8464-B1C45B3A3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C6A1F5-A708-127D-529C-93C097D06956}"/>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8" name="Footer Placeholder 7">
            <a:extLst>
              <a:ext uri="{FF2B5EF4-FFF2-40B4-BE49-F238E27FC236}">
                <a16:creationId xmlns:a16="http://schemas.microsoft.com/office/drawing/2014/main" id="{1655228D-90FE-E5CD-B69F-AB41ED9BA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082EB9-2673-8B65-C8E6-81032EC3983D}"/>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415180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FD9C-213B-F78F-3BDF-D02CA467D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4ECF22-F626-9BA4-8CE6-B0B706B4A2AD}"/>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4" name="Footer Placeholder 3">
            <a:extLst>
              <a:ext uri="{FF2B5EF4-FFF2-40B4-BE49-F238E27FC236}">
                <a16:creationId xmlns:a16="http://schemas.microsoft.com/office/drawing/2014/main" id="{5784332F-0DD4-F3B2-70F4-52CA27B9FC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C91EC4-9369-F3EC-92D5-D7E54EFDFE46}"/>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392518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393C4-6660-B4B9-95B1-796CC51DB7BF}"/>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3" name="Footer Placeholder 2">
            <a:extLst>
              <a:ext uri="{FF2B5EF4-FFF2-40B4-BE49-F238E27FC236}">
                <a16:creationId xmlns:a16="http://schemas.microsoft.com/office/drawing/2014/main" id="{0A72E880-E4C6-2B41-51E0-E6BC84452C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E3B7CE-E228-4480-D7E0-FE847612E89D}"/>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356630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515F-359A-7869-AE14-A752E946C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32D1F1-DC2B-DBAC-0E53-DEAE30BC7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80C8AF-8AD6-6525-8F2C-531DBD971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D8F5C-8191-848A-F5AB-1484D3E680BD}"/>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6" name="Footer Placeholder 5">
            <a:extLst>
              <a:ext uri="{FF2B5EF4-FFF2-40B4-BE49-F238E27FC236}">
                <a16:creationId xmlns:a16="http://schemas.microsoft.com/office/drawing/2014/main" id="{F78CEA8A-FAB7-1C9A-3986-28614BFF0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72D1-626B-89B5-2C8F-7AECF5A59F3E}"/>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318330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F453-9702-E66E-C795-E827F617A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A8252-66C7-ACC1-8DDD-B34577510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17A0FB-F0BF-71E9-7352-60FD579C8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54C79-E3D8-F713-8375-7C9C3D44B111}"/>
              </a:ext>
            </a:extLst>
          </p:cNvPr>
          <p:cNvSpPr>
            <a:spLocks noGrp="1"/>
          </p:cNvSpPr>
          <p:nvPr>
            <p:ph type="dt" sz="half" idx="10"/>
          </p:nvPr>
        </p:nvSpPr>
        <p:spPr/>
        <p:txBody>
          <a:bodyPr/>
          <a:lstStyle/>
          <a:p>
            <a:fld id="{BAC0DA9D-43B2-4AF2-9E48-68DDE54A0DD8}" type="datetimeFigureOut">
              <a:rPr lang="en-US" smtClean="0"/>
              <a:t>12/22/2024</a:t>
            </a:fld>
            <a:endParaRPr lang="en-US"/>
          </a:p>
        </p:txBody>
      </p:sp>
      <p:sp>
        <p:nvSpPr>
          <p:cNvPr id="6" name="Footer Placeholder 5">
            <a:extLst>
              <a:ext uri="{FF2B5EF4-FFF2-40B4-BE49-F238E27FC236}">
                <a16:creationId xmlns:a16="http://schemas.microsoft.com/office/drawing/2014/main" id="{5A71135A-2742-A793-44B2-0D60FADB2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93B6B-67DB-9CC2-C5C8-AFAE1CD34F14}"/>
              </a:ext>
            </a:extLst>
          </p:cNvPr>
          <p:cNvSpPr>
            <a:spLocks noGrp="1"/>
          </p:cNvSpPr>
          <p:nvPr>
            <p:ph type="sldNum" sz="quarter" idx="12"/>
          </p:nvPr>
        </p:nvSpPr>
        <p:spPr/>
        <p:txBody>
          <a:bodyPr/>
          <a:lstStyle/>
          <a:p>
            <a:fld id="{2DCD1CEB-CE2E-4BCD-877B-25ED5B1838FF}" type="slidenum">
              <a:rPr lang="en-US" smtClean="0"/>
              <a:t>‹#›</a:t>
            </a:fld>
            <a:endParaRPr lang="en-US"/>
          </a:p>
        </p:txBody>
      </p:sp>
    </p:spTree>
    <p:extLst>
      <p:ext uri="{BB962C8B-B14F-4D97-AF65-F5344CB8AC3E}">
        <p14:creationId xmlns:p14="http://schemas.microsoft.com/office/powerpoint/2010/main" val="73331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A6BA7-5A29-0F72-37FA-B9EFDE696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BD3D3F-CB51-F09E-2C61-47DE8BA76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12B28-E6A4-8C94-DC52-395C66CDC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0DA9D-43B2-4AF2-9E48-68DDE54A0DD8}" type="datetimeFigureOut">
              <a:rPr lang="en-US" smtClean="0"/>
              <a:t>12/22/2024</a:t>
            </a:fld>
            <a:endParaRPr lang="en-US"/>
          </a:p>
        </p:txBody>
      </p:sp>
      <p:sp>
        <p:nvSpPr>
          <p:cNvPr id="5" name="Footer Placeholder 4">
            <a:extLst>
              <a:ext uri="{FF2B5EF4-FFF2-40B4-BE49-F238E27FC236}">
                <a16:creationId xmlns:a16="http://schemas.microsoft.com/office/drawing/2014/main" id="{042CFD3A-4282-7BD3-3F8F-1AF65B058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6FB23D-0CEA-B5E4-E6DF-A575F9BE9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D1CEB-CE2E-4BCD-877B-25ED5B1838FF}" type="slidenum">
              <a:rPr lang="en-US" smtClean="0"/>
              <a:t>‹#›</a:t>
            </a:fld>
            <a:endParaRPr lang="en-US"/>
          </a:p>
        </p:txBody>
      </p:sp>
    </p:spTree>
    <p:extLst>
      <p:ext uri="{BB962C8B-B14F-4D97-AF65-F5344CB8AC3E}">
        <p14:creationId xmlns:p14="http://schemas.microsoft.com/office/powerpoint/2010/main" val="313994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7C7D-B39E-3B2D-E1FD-E674709FD24E}"/>
              </a:ext>
            </a:extLst>
          </p:cNvPr>
          <p:cNvSpPr>
            <a:spLocks noGrp="1"/>
          </p:cNvSpPr>
          <p:nvPr>
            <p:ph type="ctrTitle"/>
          </p:nvPr>
        </p:nvSpPr>
        <p:spPr>
          <a:xfrm>
            <a:off x="1572659" y="2079380"/>
            <a:ext cx="8606927" cy="2387600"/>
          </a:xfrm>
        </p:spPr>
        <p:txBody>
          <a:bodyPr>
            <a:normAutofit/>
          </a:bodyPr>
          <a:lstStyle/>
          <a:p>
            <a:pPr marL="6350" marR="0" indent="0" algn="ctr">
              <a:lnSpc>
                <a:spcPct val="107000"/>
              </a:lnSpc>
              <a:spcBef>
                <a:spcPts val="0"/>
              </a:spcBef>
              <a:spcAft>
                <a:spcPts val="1190"/>
              </a:spcAft>
            </a:pPr>
            <a:r>
              <a:rPr lang="en-US" sz="5000" b="1"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Online Clothing Retail application</a:t>
            </a:r>
          </a:p>
        </p:txBody>
      </p:sp>
      <p:sp>
        <p:nvSpPr>
          <p:cNvPr id="3" name="Subtitle 2">
            <a:extLst>
              <a:ext uri="{FF2B5EF4-FFF2-40B4-BE49-F238E27FC236}">
                <a16:creationId xmlns:a16="http://schemas.microsoft.com/office/drawing/2014/main" id="{84E242CE-7478-B815-9D18-CFC27641E77F}"/>
              </a:ext>
            </a:extLst>
          </p:cNvPr>
          <p:cNvSpPr>
            <a:spLocks noGrp="1"/>
          </p:cNvSpPr>
          <p:nvPr>
            <p:ph type="subTitle" idx="1"/>
          </p:nvPr>
        </p:nvSpPr>
        <p:spPr>
          <a:xfrm>
            <a:off x="8393017" y="4288108"/>
            <a:ext cx="3573138" cy="1508258"/>
          </a:xfrm>
        </p:spPr>
        <p:txBody>
          <a:bodyPr/>
          <a:lstStyle/>
          <a:p>
            <a:pPr marL="6350" marR="0" indent="0" algn="ctr">
              <a:lnSpc>
                <a:spcPct val="107000"/>
              </a:lnSpc>
              <a:spcBef>
                <a:spcPts val="0"/>
              </a:spcBef>
              <a:spcAft>
                <a:spcPts val="1465"/>
              </a:spcAft>
            </a:pPr>
            <a:r>
              <a:rPr lang="en-US" sz="1800" b="1" dirty="0">
                <a:solidFill>
                  <a:srgbClr val="000000"/>
                </a:solidFill>
                <a:effectLst/>
                <a:latin typeface="Times New Roman" panose="02020603050405020304" pitchFamily="18" charset="0"/>
                <a:ea typeface="Times New Roman" panose="02020603050405020304" pitchFamily="18" charset="0"/>
              </a:rPr>
              <a:t>Approved by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34950" marR="0" indent="-6350" algn="ctr">
              <a:lnSpc>
                <a:spcPct val="110000"/>
              </a:lnSpc>
              <a:spcBef>
                <a:spcPts val="0"/>
              </a:spcBef>
              <a:spcAft>
                <a:spcPts val="790"/>
              </a:spcAft>
            </a:pPr>
            <a:r>
              <a:rPr lang="en-US" sz="1800" i="1" dirty="0">
                <a:solidFill>
                  <a:srgbClr val="000000"/>
                </a:solidFill>
                <a:effectLst/>
                <a:latin typeface="Times New Roman" panose="02020603050405020304" pitchFamily="18" charset="0"/>
                <a:ea typeface="Times New Roman" panose="02020603050405020304" pitchFamily="18" charset="0"/>
              </a:rPr>
              <a:t>Nguyen Trung Thuan</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7D595DF-4DCB-1427-2ED3-D382463DC344}"/>
              </a:ext>
            </a:extLst>
          </p:cNvPr>
          <p:cNvPicPr/>
          <p:nvPr/>
        </p:nvPicPr>
        <p:blipFill>
          <a:blip r:embed="rId2"/>
          <a:stretch>
            <a:fillRect/>
          </a:stretch>
        </p:blipFill>
        <p:spPr>
          <a:xfrm>
            <a:off x="285750" y="168122"/>
            <a:ext cx="2476500" cy="704850"/>
          </a:xfrm>
          <a:prstGeom prst="rect">
            <a:avLst/>
          </a:prstGeom>
        </p:spPr>
      </p:pic>
      <p:sp>
        <p:nvSpPr>
          <p:cNvPr id="6" name="TextBox 5">
            <a:extLst>
              <a:ext uri="{FF2B5EF4-FFF2-40B4-BE49-F238E27FC236}">
                <a16:creationId xmlns:a16="http://schemas.microsoft.com/office/drawing/2014/main" id="{7E2690EE-33F8-ED60-0281-C7C446140CF2}"/>
              </a:ext>
            </a:extLst>
          </p:cNvPr>
          <p:cNvSpPr txBox="1"/>
          <p:nvPr/>
        </p:nvSpPr>
        <p:spPr>
          <a:xfrm>
            <a:off x="-1434947" y="813290"/>
            <a:ext cx="6097836" cy="368755"/>
          </a:xfrm>
          <a:prstGeom prst="rect">
            <a:avLst/>
          </a:prstGeom>
          <a:noFill/>
        </p:spPr>
        <p:txBody>
          <a:bodyPr wrap="square">
            <a:spAutoFit/>
          </a:bodyPr>
          <a:lstStyle/>
          <a:p>
            <a:pPr marL="6350" marR="0" indent="0" algn="ctr">
              <a:lnSpc>
                <a:spcPct val="107000"/>
              </a:lnSpc>
              <a:spcBef>
                <a:spcPts val="0"/>
              </a:spcBef>
              <a:spcAft>
                <a:spcPts val="1720"/>
              </a:spcAft>
            </a:pPr>
            <a:r>
              <a:rPr lang="en-US" sz="1800" b="1" dirty="0">
                <a:solidFill>
                  <a:srgbClr val="4472C4"/>
                </a:solidFill>
                <a:effectLst/>
                <a:latin typeface="Times New Roman" panose="02020603050405020304" pitchFamily="18" charset="0"/>
                <a:ea typeface="Times New Roman" panose="02020603050405020304" pitchFamily="18" charset="0"/>
              </a:rPr>
              <a:t>International School</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FD65EC52-74A4-114A-049B-8C184306A9E7}"/>
              </a:ext>
            </a:extLst>
          </p:cNvPr>
          <p:cNvSpPr txBox="1"/>
          <p:nvPr/>
        </p:nvSpPr>
        <p:spPr>
          <a:xfrm>
            <a:off x="7008377" y="0"/>
            <a:ext cx="6819440" cy="1850571"/>
          </a:xfrm>
          <a:prstGeom prst="rect">
            <a:avLst/>
          </a:prstGeom>
          <a:noFill/>
        </p:spPr>
        <p:txBody>
          <a:bodyPr wrap="square">
            <a:spAutoFit/>
          </a:bodyPr>
          <a:lstStyle/>
          <a:p>
            <a:pPr marL="6350" marR="0" indent="0" algn="ctr">
              <a:lnSpc>
                <a:spcPct val="107000"/>
              </a:lnSpc>
              <a:spcBef>
                <a:spcPts val="0"/>
              </a:spcBef>
              <a:spcAft>
                <a:spcPts val="0"/>
              </a:spcAft>
            </a:pPr>
            <a:r>
              <a:rPr lang="en-US" sz="1800" b="1" dirty="0">
                <a:solidFill>
                  <a:srgbClr val="4472C4"/>
                </a:solidFill>
                <a:effectLst/>
                <a:latin typeface="Times New Roman" panose="02020603050405020304" pitchFamily="18" charset="0"/>
                <a:ea typeface="Times New Roman" panose="02020603050405020304" pitchFamily="18" charset="0"/>
              </a:rPr>
              <a:t>SRS DOCUMENT</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ctr">
              <a:lnSpc>
                <a:spcPct val="107000"/>
              </a:lnSpc>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rPr>
              <a:t>Date: </a:t>
            </a:r>
            <a:r>
              <a:rPr lang="vi-VN" sz="1800" i="1" dirty="0">
                <a:solidFill>
                  <a:srgbClr val="000000"/>
                </a:solidFill>
                <a:effectLst/>
                <a:latin typeface="Times New Roman" panose="02020603050405020304" pitchFamily="18" charset="0"/>
                <a:ea typeface="Times New Roman" panose="02020603050405020304" pitchFamily="18" charset="0"/>
              </a:rPr>
              <a:t>September</a:t>
            </a:r>
            <a:r>
              <a:rPr lang="en-US" sz="1800" i="1" dirty="0">
                <a:solidFill>
                  <a:srgbClr val="000000"/>
                </a:solidFill>
                <a:effectLst/>
                <a:latin typeface="Times New Roman" panose="02020603050405020304" pitchFamily="18" charset="0"/>
                <a:ea typeface="Times New Roman" panose="02020603050405020304" pitchFamily="18" charset="0"/>
              </a:rPr>
              <a:t>, 202</a:t>
            </a:r>
            <a:r>
              <a:rPr lang="vi-VN" sz="1800" i="1" dirty="0">
                <a:solidFill>
                  <a:srgbClr val="000000"/>
                </a:solidFill>
                <a:effectLst/>
                <a:latin typeface="Times New Roman" panose="02020603050405020304" pitchFamily="18" charset="0"/>
                <a:ea typeface="Times New Roman" panose="02020603050405020304" pitchFamily="18" charset="0"/>
              </a:rPr>
              <a:t>4</a:t>
            </a:r>
            <a:endParaRPr lang="en-US" sz="1600" dirty="0">
              <a:solidFill>
                <a:srgbClr val="000000"/>
              </a:solidFill>
              <a:effectLst/>
              <a:latin typeface="Times New Roman" panose="02020603050405020304" pitchFamily="18" charset="0"/>
              <a:ea typeface="Times New Roman" panose="02020603050405020304" pitchFamily="18" charset="0"/>
            </a:endParaRPr>
          </a:p>
          <a:p>
            <a:pPr marL="6350" marR="0" indent="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6350" marR="0" indent="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6350" marR="0" indent="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CMU-SE 214 </a:t>
            </a:r>
            <a:r>
              <a:rPr lang="vi-VN" sz="1800" b="1" dirty="0">
                <a:solidFill>
                  <a:srgbClr val="000000"/>
                </a:solidFill>
                <a:effectLst/>
                <a:latin typeface="Times New Roman" panose="02020603050405020304" pitchFamily="18" charset="0"/>
                <a:ea typeface="Times New Roman" panose="02020603050405020304" pitchFamily="18" charset="0"/>
              </a:rPr>
              <a:t>ACIS</a:t>
            </a:r>
            <a:endParaRPr lang="en-US" sz="1600" dirty="0">
              <a:solidFill>
                <a:srgbClr val="000000"/>
              </a:solidFill>
              <a:effectLst/>
              <a:latin typeface="Times New Roman" panose="02020603050405020304" pitchFamily="18" charset="0"/>
              <a:ea typeface="Times New Roman" panose="02020603050405020304" pitchFamily="18" charset="0"/>
            </a:endParaRPr>
          </a:p>
          <a:p>
            <a:pPr marL="6350" marR="0" indent="0" algn="ctr">
              <a:lnSpc>
                <a:spcPct val="107000"/>
              </a:lnSpc>
              <a:spcBef>
                <a:spcPts val="0"/>
              </a:spcBef>
              <a:spcAft>
                <a:spcPts val="1190"/>
              </a:spcAft>
            </a:pPr>
            <a:r>
              <a:rPr lang="en-US" sz="1800" b="1" dirty="0">
                <a:solidFill>
                  <a:srgbClr val="000000"/>
                </a:solidFill>
                <a:effectLst/>
                <a:latin typeface="Times New Roman" panose="02020603050405020304" pitchFamily="18" charset="0"/>
                <a:ea typeface="Times New Roman" panose="02020603050405020304" pitchFamily="18" charset="0"/>
              </a:rPr>
              <a:t>Online Clothing Retail application</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D775F0C8-578B-945D-3A36-90862616E9DE}"/>
              </a:ext>
            </a:extLst>
          </p:cNvPr>
          <p:cNvSpPr txBox="1"/>
          <p:nvPr/>
        </p:nvSpPr>
        <p:spPr>
          <a:xfrm>
            <a:off x="6398047" y="1900508"/>
            <a:ext cx="7563078" cy="2566472"/>
          </a:xfrm>
          <a:prstGeom prst="rect">
            <a:avLst/>
          </a:prstGeom>
          <a:noFill/>
        </p:spPr>
        <p:txBody>
          <a:bodyPr wrap="square">
            <a:spAutoFit/>
          </a:bodyPr>
          <a:lstStyle/>
          <a:p>
            <a:pPr marL="6350" marR="0" indent="0" algn="ctr">
              <a:lnSpc>
                <a:spcPct val="107000"/>
              </a:lnSpc>
              <a:spcBef>
                <a:spcPts val="0"/>
              </a:spcBef>
              <a:spcAft>
                <a:spcPts val="1190"/>
              </a:spcAft>
            </a:pPr>
            <a:r>
              <a:rPr lang="en-US" sz="1800" b="1" dirty="0">
                <a:solidFill>
                  <a:srgbClr val="000000"/>
                </a:solidFill>
                <a:effectLst/>
                <a:latin typeface="Times New Roman" panose="02020603050405020304" pitchFamily="18" charset="0"/>
                <a:ea typeface="Times New Roman" panose="02020603050405020304" pitchFamily="18" charset="0"/>
              </a:rPr>
              <a:t>Posted by</a:t>
            </a:r>
            <a:endParaRPr lang="en-US" sz="1600" dirty="0">
              <a:solidFill>
                <a:srgbClr val="000000"/>
              </a:solidFill>
              <a:effectLst/>
              <a:latin typeface="Times New Roman" panose="02020603050405020304" pitchFamily="18" charset="0"/>
              <a:ea typeface="Times New Roman" panose="02020603050405020304" pitchFamily="18" charset="0"/>
            </a:endParaRPr>
          </a:p>
          <a:p>
            <a:pPr marL="6350" marR="0" indent="0" algn="ctr">
              <a:lnSpc>
                <a:spcPct val="107000"/>
              </a:lnSpc>
              <a:spcBef>
                <a:spcPts val="0"/>
              </a:spcBef>
              <a:spcAft>
                <a:spcPts val="1465"/>
              </a:spcAft>
            </a:pPr>
            <a:r>
              <a:rPr lang="vi-VN" sz="1800" b="1" dirty="0">
                <a:solidFill>
                  <a:srgbClr val="000000"/>
                </a:solidFill>
                <a:effectLst/>
                <a:latin typeface="Times New Roman" panose="02020603050405020304" pitchFamily="18" charset="0"/>
                <a:ea typeface="Times New Roman" panose="02020603050405020304" pitchFamily="18" charset="0"/>
              </a:rPr>
              <a:t>Nguyen Phan Vinh</a:t>
            </a:r>
            <a:br>
              <a:rPr lang="vi-VN" sz="1800" b="1" dirty="0">
                <a:solidFill>
                  <a:srgbClr val="000000"/>
                </a:solidFill>
                <a:effectLst/>
                <a:latin typeface="Times New Roman" panose="02020603050405020304" pitchFamily="18" charset="0"/>
                <a:ea typeface="Times New Roman" panose="02020603050405020304" pitchFamily="18" charset="0"/>
              </a:rPr>
            </a:br>
            <a:r>
              <a:rPr lang="vi-VN" sz="1800" b="1" dirty="0">
                <a:solidFill>
                  <a:srgbClr val="000000"/>
                </a:solidFill>
                <a:effectLst/>
                <a:latin typeface="Times New Roman" panose="02020603050405020304" pitchFamily="18" charset="0"/>
                <a:ea typeface="Times New Roman" panose="02020603050405020304" pitchFamily="18" charset="0"/>
              </a:rPr>
              <a:t>Le Tien Danh</a:t>
            </a:r>
            <a:br>
              <a:rPr lang="vi-VN" sz="1800" b="1" dirty="0">
                <a:solidFill>
                  <a:srgbClr val="000000"/>
                </a:solidFill>
                <a:effectLst/>
                <a:latin typeface="Times New Roman" panose="02020603050405020304" pitchFamily="18" charset="0"/>
                <a:ea typeface="Times New Roman" panose="02020603050405020304" pitchFamily="18" charset="0"/>
              </a:rPr>
            </a:br>
            <a:r>
              <a:rPr lang="vi-VN" sz="1800" b="1" dirty="0">
                <a:solidFill>
                  <a:srgbClr val="000000"/>
                </a:solidFill>
                <a:effectLst/>
                <a:latin typeface="Times New Roman" panose="02020603050405020304" pitchFamily="18" charset="0"/>
                <a:ea typeface="Times New Roman" panose="02020603050405020304" pitchFamily="18" charset="0"/>
              </a:rPr>
              <a:t>Tran Anh Quang</a:t>
            </a:r>
            <a:br>
              <a:rPr lang="vi-VN" sz="1800" b="1" dirty="0">
                <a:solidFill>
                  <a:srgbClr val="000000"/>
                </a:solidFill>
                <a:effectLst/>
                <a:latin typeface="Times New Roman" panose="02020603050405020304" pitchFamily="18" charset="0"/>
                <a:ea typeface="Times New Roman" panose="02020603050405020304" pitchFamily="18" charset="0"/>
              </a:rPr>
            </a:br>
            <a:r>
              <a:rPr lang="vi-VN" sz="1800" b="1" dirty="0">
                <a:solidFill>
                  <a:srgbClr val="000000"/>
                </a:solidFill>
                <a:effectLst/>
                <a:latin typeface="Times New Roman" panose="02020603050405020304" pitchFamily="18" charset="0"/>
                <a:ea typeface="Times New Roman" panose="02020603050405020304" pitchFamily="18" charset="0"/>
              </a:rPr>
              <a:t>Huynh Tan An</a:t>
            </a:r>
            <a:br>
              <a:rPr lang="vi-VN" sz="1800" b="1" dirty="0">
                <a:solidFill>
                  <a:srgbClr val="000000"/>
                </a:solidFill>
                <a:effectLst/>
                <a:latin typeface="Times New Roman" panose="02020603050405020304" pitchFamily="18" charset="0"/>
                <a:ea typeface="Times New Roman" panose="02020603050405020304" pitchFamily="18" charset="0"/>
              </a:rPr>
            </a:br>
            <a:r>
              <a:rPr lang="vi-VN" sz="1800" b="1" dirty="0">
                <a:solidFill>
                  <a:srgbClr val="000000"/>
                </a:solidFill>
                <a:effectLst/>
                <a:latin typeface="Times New Roman" panose="02020603050405020304" pitchFamily="18" charset="0"/>
                <a:ea typeface="Times New Roman" panose="02020603050405020304" pitchFamily="18" charset="0"/>
              </a:rPr>
              <a:t>Thai Thanh Cong</a:t>
            </a:r>
            <a:br>
              <a:rPr lang="vi-VN" sz="1800" b="1" dirty="0">
                <a:solidFill>
                  <a:srgbClr val="000000"/>
                </a:solidFill>
                <a:effectLst/>
                <a:latin typeface="Times New Roman" panose="02020603050405020304" pitchFamily="18" charset="0"/>
                <a:ea typeface="Times New Roman" panose="02020603050405020304" pitchFamily="18" charset="0"/>
              </a:rPr>
            </a:br>
            <a:r>
              <a:rPr lang="vi-VN" sz="1800" b="1" dirty="0">
                <a:solidFill>
                  <a:srgbClr val="000000"/>
                </a:solidFill>
                <a:effectLst/>
                <a:latin typeface="Times New Roman" panose="02020603050405020304" pitchFamily="18" charset="0"/>
                <a:ea typeface="Times New Roman" panose="02020603050405020304" pitchFamily="18" charset="0"/>
              </a:rPr>
              <a:t>Le Hai Dang</a:t>
            </a:r>
            <a:br>
              <a:rPr lang="vi-VN" sz="1800" b="1" dirty="0">
                <a:solidFill>
                  <a:srgbClr val="000000"/>
                </a:solidFill>
                <a:effectLst/>
                <a:latin typeface="Times New Roman" panose="02020603050405020304" pitchFamily="18" charset="0"/>
                <a:ea typeface="Times New Roman" panose="02020603050405020304" pitchFamily="18" charset="0"/>
              </a:rPr>
            </a:br>
            <a:endParaRPr lang="en-US" sz="1600" dirty="0">
              <a:solidFill>
                <a:srgbClr val="000000"/>
              </a:solidFill>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BA61C40C-917B-7C7B-FAAE-24A37250037F}"/>
              </a:ext>
            </a:extLst>
          </p:cNvPr>
          <p:cNvPicPr>
            <a:picLocks noChangeAspect="1"/>
          </p:cNvPicPr>
          <p:nvPr/>
        </p:nvPicPr>
        <p:blipFill>
          <a:blip r:embed="rId3"/>
          <a:stretch>
            <a:fillRect/>
          </a:stretch>
        </p:blipFill>
        <p:spPr>
          <a:xfrm>
            <a:off x="15368" y="1327404"/>
            <a:ext cx="2746881" cy="5414152"/>
          </a:xfrm>
          <a:prstGeom prst="rect">
            <a:avLst/>
          </a:prstGeom>
        </p:spPr>
      </p:pic>
    </p:spTree>
    <p:extLst>
      <p:ext uri="{BB962C8B-B14F-4D97-AF65-F5344CB8AC3E}">
        <p14:creationId xmlns:p14="http://schemas.microsoft.com/office/powerpoint/2010/main" val="111198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2614-9366-644D-C377-B0A12F3A401F}"/>
              </a:ext>
            </a:extLst>
          </p:cNvPr>
          <p:cNvSpPr>
            <a:spLocks noGrp="1"/>
          </p:cNvSpPr>
          <p:nvPr>
            <p:ph type="title"/>
          </p:nvPr>
        </p:nvSpPr>
        <p:spPr>
          <a:xfrm>
            <a:off x="5238750" y="18255"/>
            <a:ext cx="1714500" cy="1325563"/>
          </a:xfrm>
        </p:spPr>
        <p:txBody>
          <a:bodyPr>
            <a:normAutofit/>
          </a:bodyPr>
          <a:lstStyle/>
          <a:p>
            <a:r>
              <a:rPr lang="en-US" sz="3000" b="1" i="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Layout</a:t>
            </a:r>
            <a:br>
              <a:rPr lang="en-US" sz="3000" dirty="0">
                <a:solidFill>
                  <a:srgbClr val="000000"/>
                </a:solidFill>
                <a:effectLst/>
                <a:latin typeface="Times New Roman" panose="02020603050405020304" pitchFamily="18" charset="0"/>
                <a:ea typeface="Times New Roman" panose="02020603050405020304" pitchFamily="18" charset="0"/>
              </a:rPr>
            </a:br>
            <a:endParaRPr lang="en-US" sz="3000" dirty="0"/>
          </a:p>
        </p:txBody>
      </p:sp>
      <p:pic>
        <p:nvPicPr>
          <p:cNvPr id="4" name="Content Placeholder 3" descr="A screenshot of a phone&#10;&#10;Description automatically generated">
            <a:extLst>
              <a:ext uri="{FF2B5EF4-FFF2-40B4-BE49-F238E27FC236}">
                <a16:creationId xmlns:a16="http://schemas.microsoft.com/office/drawing/2014/main" id="{931E12B0-1F9D-0613-C1FA-4D45895DDE5B}"/>
              </a:ext>
            </a:extLst>
          </p:cNvPr>
          <p:cNvPicPr>
            <a:picLocks noGrp="1" noChangeAspect="1"/>
          </p:cNvPicPr>
          <p:nvPr>
            <p:ph idx="1"/>
          </p:nvPr>
        </p:nvPicPr>
        <p:blipFill>
          <a:blip r:embed="rId2"/>
          <a:stretch>
            <a:fillRect/>
          </a:stretch>
        </p:blipFill>
        <p:spPr>
          <a:xfrm>
            <a:off x="500468" y="1343818"/>
            <a:ext cx="2021664" cy="4351338"/>
          </a:xfrm>
          <a:prstGeom prst="rect">
            <a:avLst/>
          </a:prstGeom>
        </p:spPr>
      </p:pic>
      <p:pic>
        <p:nvPicPr>
          <p:cNvPr id="5" name="Picture 4" descr="A screenshot of a sign up form&#10;&#10;Description automatically generated">
            <a:extLst>
              <a:ext uri="{FF2B5EF4-FFF2-40B4-BE49-F238E27FC236}">
                <a16:creationId xmlns:a16="http://schemas.microsoft.com/office/drawing/2014/main" id="{E1B7DBAA-EDD5-6D63-7911-5137B9D50B2B}"/>
              </a:ext>
            </a:extLst>
          </p:cNvPr>
          <p:cNvPicPr>
            <a:picLocks noChangeAspect="1"/>
          </p:cNvPicPr>
          <p:nvPr/>
        </p:nvPicPr>
        <p:blipFill>
          <a:blip r:embed="rId3"/>
          <a:stretch>
            <a:fillRect/>
          </a:stretch>
        </p:blipFill>
        <p:spPr>
          <a:xfrm>
            <a:off x="3251791" y="1343818"/>
            <a:ext cx="2114550" cy="4351338"/>
          </a:xfrm>
          <a:prstGeom prst="rect">
            <a:avLst/>
          </a:prstGeom>
        </p:spPr>
      </p:pic>
      <p:pic>
        <p:nvPicPr>
          <p:cNvPr id="6" name="Picture 5" descr="A screenshot of a login page&#10;&#10;Description automatically generated">
            <a:extLst>
              <a:ext uri="{FF2B5EF4-FFF2-40B4-BE49-F238E27FC236}">
                <a16:creationId xmlns:a16="http://schemas.microsoft.com/office/drawing/2014/main" id="{98F888AB-C6C3-88EA-291E-94A4AF67C2A1}"/>
              </a:ext>
            </a:extLst>
          </p:cNvPr>
          <p:cNvPicPr>
            <a:picLocks noChangeAspect="1"/>
          </p:cNvPicPr>
          <p:nvPr/>
        </p:nvPicPr>
        <p:blipFill>
          <a:blip r:embed="rId4"/>
          <a:stretch>
            <a:fillRect/>
          </a:stretch>
        </p:blipFill>
        <p:spPr>
          <a:xfrm>
            <a:off x="6261395" y="1343818"/>
            <a:ext cx="2114550" cy="4351338"/>
          </a:xfrm>
          <a:prstGeom prst="rect">
            <a:avLst/>
          </a:prstGeom>
        </p:spPr>
      </p:pic>
      <p:pic>
        <p:nvPicPr>
          <p:cNvPr id="7" name="Picture 6" descr="A group of clothes on swingers&#10;&#10;Description automatically generated">
            <a:extLst>
              <a:ext uri="{FF2B5EF4-FFF2-40B4-BE49-F238E27FC236}">
                <a16:creationId xmlns:a16="http://schemas.microsoft.com/office/drawing/2014/main" id="{91ED234E-3A6E-2B69-2104-A7FD322E74D9}"/>
              </a:ext>
            </a:extLst>
          </p:cNvPr>
          <p:cNvPicPr>
            <a:picLocks noChangeAspect="1"/>
          </p:cNvPicPr>
          <p:nvPr/>
        </p:nvPicPr>
        <p:blipFill>
          <a:blip r:embed="rId5"/>
          <a:stretch>
            <a:fillRect/>
          </a:stretch>
        </p:blipFill>
        <p:spPr>
          <a:xfrm>
            <a:off x="9264650" y="1343818"/>
            <a:ext cx="2114550" cy="4351338"/>
          </a:xfrm>
          <a:prstGeom prst="rect">
            <a:avLst/>
          </a:prstGeom>
        </p:spPr>
      </p:pic>
    </p:spTree>
    <p:extLst>
      <p:ext uri="{BB962C8B-B14F-4D97-AF65-F5344CB8AC3E}">
        <p14:creationId xmlns:p14="http://schemas.microsoft.com/office/powerpoint/2010/main" val="119690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D410-5428-62F0-0EC0-7436C4F82FD9}"/>
              </a:ext>
            </a:extLst>
          </p:cNvPr>
          <p:cNvSpPr>
            <a:spLocks noGrp="1"/>
          </p:cNvSpPr>
          <p:nvPr>
            <p:ph type="title"/>
          </p:nvPr>
        </p:nvSpPr>
        <p:spPr>
          <a:xfrm rot="10800000" flipV="1">
            <a:off x="5124450" y="0"/>
            <a:ext cx="1943100" cy="1236662"/>
          </a:xfrm>
        </p:spPr>
        <p:txBody>
          <a:bodyPr>
            <a:normAutofit fontScale="90000"/>
          </a:bodyPr>
          <a:lstStyle/>
          <a:p>
            <a:r>
              <a:rPr lang="en-US" sz="4400" b="1" i="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Layout</a:t>
            </a:r>
            <a:br>
              <a:rPr lang="en-US" sz="4400" dirty="0">
                <a:solidFill>
                  <a:srgbClr val="000000"/>
                </a:solidFill>
                <a:effectLst/>
                <a:latin typeface="Times New Roman" panose="02020603050405020304" pitchFamily="18" charset="0"/>
                <a:ea typeface="Times New Roman" panose="02020603050405020304" pitchFamily="18" charset="0"/>
              </a:rPr>
            </a:br>
            <a:endParaRPr lang="en-US" dirty="0"/>
          </a:p>
        </p:txBody>
      </p:sp>
      <p:pic>
        <p:nvPicPr>
          <p:cNvPr id="4" name="Picture 3" descr="A screenshot of a phone&#10;&#10;Description automatically generated">
            <a:extLst>
              <a:ext uri="{FF2B5EF4-FFF2-40B4-BE49-F238E27FC236}">
                <a16:creationId xmlns:a16="http://schemas.microsoft.com/office/drawing/2014/main" id="{90AF2825-94FA-D923-D541-17B3AEF0956C}"/>
              </a:ext>
            </a:extLst>
          </p:cNvPr>
          <p:cNvPicPr>
            <a:picLocks noChangeAspect="1"/>
          </p:cNvPicPr>
          <p:nvPr/>
        </p:nvPicPr>
        <p:blipFill>
          <a:blip r:embed="rId2"/>
          <a:stretch>
            <a:fillRect/>
          </a:stretch>
        </p:blipFill>
        <p:spPr>
          <a:xfrm>
            <a:off x="558800" y="787769"/>
            <a:ext cx="2082799" cy="4560926"/>
          </a:xfrm>
          <a:prstGeom prst="rect">
            <a:avLst/>
          </a:prstGeom>
        </p:spPr>
      </p:pic>
      <p:pic>
        <p:nvPicPr>
          <p:cNvPr id="6" name="Content Placeholder 5" descr="A screenshot of a phone&#10;&#10;Description automatically generated">
            <a:extLst>
              <a:ext uri="{FF2B5EF4-FFF2-40B4-BE49-F238E27FC236}">
                <a16:creationId xmlns:a16="http://schemas.microsoft.com/office/drawing/2014/main" id="{9EE46E0C-A2C2-9D7D-4323-2306DD36FCFC}"/>
              </a:ext>
            </a:extLst>
          </p:cNvPr>
          <p:cNvPicPr>
            <a:picLocks noGrp="1" noChangeAspect="1"/>
          </p:cNvPicPr>
          <p:nvPr>
            <p:ph idx="1"/>
          </p:nvPr>
        </p:nvPicPr>
        <p:blipFill>
          <a:blip r:embed="rId3"/>
          <a:stretch>
            <a:fillRect/>
          </a:stretch>
        </p:blipFill>
        <p:spPr>
          <a:xfrm>
            <a:off x="3352800" y="787769"/>
            <a:ext cx="2349260" cy="4560926"/>
          </a:xfrm>
          <a:prstGeom prst="rect">
            <a:avLst/>
          </a:prstGeom>
        </p:spPr>
      </p:pic>
      <p:pic>
        <p:nvPicPr>
          <p:cNvPr id="7" name="Picture 6" descr="A screenshot of a phone&#10;&#10;Description automatically generated">
            <a:extLst>
              <a:ext uri="{FF2B5EF4-FFF2-40B4-BE49-F238E27FC236}">
                <a16:creationId xmlns:a16="http://schemas.microsoft.com/office/drawing/2014/main" id="{2085E772-1FEF-41F0-1ED2-C849796D0633}"/>
              </a:ext>
            </a:extLst>
          </p:cNvPr>
          <p:cNvPicPr>
            <a:picLocks noChangeAspect="1"/>
          </p:cNvPicPr>
          <p:nvPr/>
        </p:nvPicPr>
        <p:blipFill>
          <a:blip r:embed="rId4"/>
          <a:stretch>
            <a:fillRect/>
          </a:stretch>
        </p:blipFill>
        <p:spPr>
          <a:xfrm>
            <a:off x="6642123" y="787769"/>
            <a:ext cx="2197077" cy="4560926"/>
          </a:xfrm>
          <a:prstGeom prst="rect">
            <a:avLst/>
          </a:prstGeom>
        </p:spPr>
      </p:pic>
      <p:pic>
        <p:nvPicPr>
          <p:cNvPr id="8" name="Picture 7" descr="A screenshot of a phone&#10;&#10;Description automatically generated">
            <a:extLst>
              <a:ext uri="{FF2B5EF4-FFF2-40B4-BE49-F238E27FC236}">
                <a16:creationId xmlns:a16="http://schemas.microsoft.com/office/drawing/2014/main" id="{9DC0322B-B8FD-1902-40A1-81A935543C16}"/>
              </a:ext>
            </a:extLst>
          </p:cNvPr>
          <p:cNvPicPr>
            <a:picLocks noChangeAspect="1"/>
          </p:cNvPicPr>
          <p:nvPr/>
        </p:nvPicPr>
        <p:blipFill>
          <a:blip r:embed="rId5"/>
          <a:stretch>
            <a:fillRect/>
          </a:stretch>
        </p:blipFill>
        <p:spPr>
          <a:xfrm>
            <a:off x="9367986" y="787769"/>
            <a:ext cx="2122076" cy="4560926"/>
          </a:xfrm>
          <a:prstGeom prst="rect">
            <a:avLst/>
          </a:prstGeom>
        </p:spPr>
      </p:pic>
    </p:spTree>
    <p:extLst>
      <p:ext uri="{BB962C8B-B14F-4D97-AF65-F5344CB8AC3E}">
        <p14:creationId xmlns:p14="http://schemas.microsoft.com/office/powerpoint/2010/main" val="26337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1139-45EC-2DE7-74E6-361BC501A6A0}"/>
              </a:ext>
            </a:extLst>
          </p:cNvPr>
          <p:cNvSpPr>
            <a:spLocks noGrp="1"/>
          </p:cNvSpPr>
          <p:nvPr>
            <p:ph type="title"/>
          </p:nvPr>
        </p:nvSpPr>
        <p:spPr>
          <a:xfrm>
            <a:off x="5181600" y="18255"/>
            <a:ext cx="1828800" cy="1325563"/>
          </a:xfrm>
        </p:spPr>
        <p:txBody>
          <a:bodyPr/>
          <a:lstStyle/>
          <a:p>
            <a:r>
              <a:rPr lang="en-US" sz="4400" b="1" i="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Layout</a:t>
            </a:r>
            <a:endParaRPr lang="en-US" dirty="0"/>
          </a:p>
        </p:txBody>
      </p:sp>
      <p:pic>
        <p:nvPicPr>
          <p:cNvPr id="5" name="Content Placeholder 4" descr="A screenshot of a phone screen&#10;&#10;Description automatically generated">
            <a:extLst>
              <a:ext uri="{FF2B5EF4-FFF2-40B4-BE49-F238E27FC236}">
                <a16:creationId xmlns:a16="http://schemas.microsoft.com/office/drawing/2014/main" id="{086BE825-4692-A99D-A911-22632FBDBE84}"/>
              </a:ext>
            </a:extLst>
          </p:cNvPr>
          <p:cNvPicPr>
            <a:picLocks noGrp="1" noChangeAspect="1"/>
          </p:cNvPicPr>
          <p:nvPr>
            <p:ph idx="1"/>
          </p:nvPr>
        </p:nvPicPr>
        <p:blipFill>
          <a:blip r:embed="rId2"/>
          <a:stretch>
            <a:fillRect/>
          </a:stretch>
        </p:blipFill>
        <p:spPr>
          <a:xfrm>
            <a:off x="497102" y="1253331"/>
            <a:ext cx="2002996" cy="4351338"/>
          </a:xfrm>
          <a:prstGeom prst="rect">
            <a:avLst/>
          </a:prstGeom>
        </p:spPr>
      </p:pic>
      <p:pic>
        <p:nvPicPr>
          <p:cNvPr id="6" name="Picture 5" descr="A blue plaid shirt folded on a white surface&#10;&#10;Description automatically generated">
            <a:extLst>
              <a:ext uri="{FF2B5EF4-FFF2-40B4-BE49-F238E27FC236}">
                <a16:creationId xmlns:a16="http://schemas.microsoft.com/office/drawing/2014/main" id="{E4DFECE7-B500-28D7-248F-8CE9CB90B2F0}"/>
              </a:ext>
            </a:extLst>
          </p:cNvPr>
          <p:cNvPicPr>
            <a:picLocks noChangeAspect="1"/>
          </p:cNvPicPr>
          <p:nvPr/>
        </p:nvPicPr>
        <p:blipFill>
          <a:blip r:embed="rId3"/>
          <a:stretch>
            <a:fillRect/>
          </a:stretch>
        </p:blipFill>
        <p:spPr>
          <a:xfrm>
            <a:off x="3208338" y="1253332"/>
            <a:ext cx="2002996" cy="4351338"/>
          </a:xfrm>
          <a:prstGeom prst="rect">
            <a:avLst/>
          </a:prstGeom>
        </p:spPr>
      </p:pic>
      <p:pic>
        <p:nvPicPr>
          <p:cNvPr id="7" name="Picture 6" descr="A screenshot of a clothing store&#10;&#10;Description automatically generated">
            <a:extLst>
              <a:ext uri="{FF2B5EF4-FFF2-40B4-BE49-F238E27FC236}">
                <a16:creationId xmlns:a16="http://schemas.microsoft.com/office/drawing/2014/main" id="{3D48AD01-5BDF-347F-5EFC-B0C631A7BEE5}"/>
              </a:ext>
            </a:extLst>
          </p:cNvPr>
          <p:cNvPicPr>
            <a:picLocks noChangeAspect="1"/>
          </p:cNvPicPr>
          <p:nvPr/>
        </p:nvPicPr>
        <p:blipFill>
          <a:blip r:embed="rId4"/>
          <a:stretch>
            <a:fillRect/>
          </a:stretch>
        </p:blipFill>
        <p:spPr>
          <a:xfrm>
            <a:off x="5942374" y="1253331"/>
            <a:ext cx="2175305" cy="4351338"/>
          </a:xfrm>
          <a:prstGeom prst="rect">
            <a:avLst/>
          </a:prstGeom>
        </p:spPr>
      </p:pic>
      <p:pic>
        <p:nvPicPr>
          <p:cNvPr id="8" name="Picture 7" descr="A screenshot of a phone&#10;&#10;Description automatically generated">
            <a:extLst>
              <a:ext uri="{FF2B5EF4-FFF2-40B4-BE49-F238E27FC236}">
                <a16:creationId xmlns:a16="http://schemas.microsoft.com/office/drawing/2014/main" id="{36C8E386-29FF-7FD1-5071-6B9D5C3B547C}"/>
              </a:ext>
            </a:extLst>
          </p:cNvPr>
          <p:cNvPicPr>
            <a:picLocks noChangeAspect="1"/>
          </p:cNvPicPr>
          <p:nvPr/>
        </p:nvPicPr>
        <p:blipFill>
          <a:blip r:embed="rId5"/>
          <a:stretch>
            <a:fillRect/>
          </a:stretch>
        </p:blipFill>
        <p:spPr>
          <a:xfrm>
            <a:off x="9224960" y="1253331"/>
            <a:ext cx="2065340" cy="4351338"/>
          </a:xfrm>
          <a:prstGeom prst="rect">
            <a:avLst/>
          </a:prstGeom>
        </p:spPr>
      </p:pic>
    </p:spTree>
    <p:extLst>
      <p:ext uri="{BB962C8B-B14F-4D97-AF65-F5344CB8AC3E}">
        <p14:creationId xmlns:p14="http://schemas.microsoft.com/office/powerpoint/2010/main" val="13453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7B61-1FAB-868F-41DA-60605EBBF4D5}"/>
              </a:ext>
            </a:extLst>
          </p:cNvPr>
          <p:cNvSpPr>
            <a:spLocks noGrp="1"/>
          </p:cNvSpPr>
          <p:nvPr>
            <p:ph type="title"/>
          </p:nvPr>
        </p:nvSpPr>
        <p:spPr>
          <a:xfrm>
            <a:off x="5162550" y="0"/>
            <a:ext cx="1866900" cy="1325563"/>
          </a:xfrm>
        </p:spPr>
        <p:txBody>
          <a:bodyPr/>
          <a:lstStyle/>
          <a:p>
            <a:r>
              <a:rPr lang="en-US" sz="4400" b="1" i="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Layout</a:t>
            </a:r>
            <a:endParaRPr lang="en-US" dirty="0"/>
          </a:p>
        </p:txBody>
      </p:sp>
      <p:pic>
        <p:nvPicPr>
          <p:cNvPr id="4" name="Content Placeholder 3" descr="A screenshot of a phone&#10;&#10;Description automatically generated">
            <a:extLst>
              <a:ext uri="{FF2B5EF4-FFF2-40B4-BE49-F238E27FC236}">
                <a16:creationId xmlns:a16="http://schemas.microsoft.com/office/drawing/2014/main" id="{AD8D5ADE-1DA9-EA60-AB8B-94CA3A8DB61F}"/>
              </a:ext>
            </a:extLst>
          </p:cNvPr>
          <p:cNvPicPr>
            <a:picLocks noGrp="1" noChangeAspect="1"/>
          </p:cNvPicPr>
          <p:nvPr>
            <p:ph idx="1"/>
          </p:nvPr>
        </p:nvPicPr>
        <p:blipFill>
          <a:blip r:embed="rId2"/>
          <a:stretch>
            <a:fillRect/>
          </a:stretch>
        </p:blipFill>
        <p:spPr>
          <a:xfrm>
            <a:off x="772488" y="1253331"/>
            <a:ext cx="2011023" cy="435133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6C9B3EDE-1B9E-4C03-01F2-F05F05CD1DBF}"/>
              </a:ext>
            </a:extLst>
          </p:cNvPr>
          <p:cNvPicPr>
            <a:picLocks noChangeAspect="1"/>
          </p:cNvPicPr>
          <p:nvPr/>
        </p:nvPicPr>
        <p:blipFill>
          <a:blip r:embed="rId3"/>
          <a:stretch>
            <a:fillRect/>
          </a:stretch>
        </p:blipFill>
        <p:spPr>
          <a:xfrm>
            <a:off x="3608027" y="1253331"/>
            <a:ext cx="2126499" cy="4351339"/>
          </a:xfrm>
          <a:prstGeom prst="rect">
            <a:avLst/>
          </a:prstGeom>
        </p:spPr>
      </p:pic>
      <p:pic>
        <p:nvPicPr>
          <p:cNvPr id="6" name="Picture 5" descr="A pink background with black text&#10;&#10;Description automatically generated">
            <a:extLst>
              <a:ext uri="{FF2B5EF4-FFF2-40B4-BE49-F238E27FC236}">
                <a16:creationId xmlns:a16="http://schemas.microsoft.com/office/drawing/2014/main" id="{01D9176F-909F-4483-8764-8C35C02A9E04}"/>
              </a:ext>
            </a:extLst>
          </p:cNvPr>
          <p:cNvPicPr>
            <a:picLocks noChangeAspect="1"/>
          </p:cNvPicPr>
          <p:nvPr/>
        </p:nvPicPr>
        <p:blipFill>
          <a:blip r:embed="rId4"/>
          <a:stretch>
            <a:fillRect/>
          </a:stretch>
        </p:blipFill>
        <p:spPr>
          <a:xfrm>
            <a:off x="6559042" y="1242556"/>
            <a:ext cx="2126499" cy="4372887"/>
          </a:xfrm>
          <a:prstGeom prst="rect">
            <a:avLst/>
          </a:prstGeom>
        </p:spPr>
      </p:pic>
      <p:pic>
        <p:nvPicPr>
          <p:cNvPr id="7" name="Picture 6" descr="A screenshot of a phone&#10;&#10;Description automatically generated">
            <a:extLst>
              <a:ext uri="{FF2B5EF4-FFF2-40B4-BE49-F238E27FC236}">
                <a16:creationId xmlns:a16="http://schemas.microsoft.com/office/drawing/2014/main" id="{78952DF7-1571-F65B-1A38-09810F82F174}"/>
              </a:ext>
            </a:extLst>
          </p:cNvPr>
          <p:cNvPicPr>
            <a:picLocks noChangeAspect="1"/>
          </p:cNvPicPr>
          <p:nvPr/>
        </p:nvPicPr>
        <p:blipFill>
          <a:blip r:embed="rId5"/>
          <a:stretch>
            <a:fillRect/>
          </a:stretch>
        </p:blipFill>
        <p:spPr>
          <a:xfrm>
            <a:off x="9306921" y="1231782"/>
            <a:ext cx="2021052" cy="4372887"/>
          </a:xfrm>
          <a:prstGeom prst="rect">
            <a:avLst/>
          </a:prstGeom>
        </p:spPr>
      </p:pic>
    </p:spTree>
    <p:extLst>
      <p:ext uri="{BB962C8B-B14F-4D97-AF65-F5344CB8AC3E}">
        <p14:creationId xmlns:p14="http://schemas.microsoft.com/office/powerpoint/2010/main" val="247512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4B59-D238-A1F9-C179-E83D474580CA}"/>
              </a:ext>
            </a:extLst>
          </p:cNvPr>
          <p:cNvSpPr>
            <a:spLocks noGrp="1"/>
          </p:cNvSpPr>
          <p:nvPr>
            <p:ph type="title"/>
          </p:nvPr>
        </p:nvSpPr>
        <p:spPr>
          <a:xfrm>
            <a:off x="5156200" y="18255"/>
            <a:ext cx="1879600" cy="1325563"/>
          </a:xfrm>
        </p:spPr>
        <p:txBody>
          <a:bodyPr/>
          <a:lstStyle/>
          <a:p>
            <a:r>
              <a:rPr lang="en-US" sz="4400" b="1" i="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Layout</a:t>
            </a:r>
            <a:endParaRPr lang="en-US" dirty="0"/>
          </a:p>
        </p:txBody>
      </p:sp>
      <p:pic>
        <p:nvPicPr>
          <p:cNvPr id="4" name="Content Placeholder 3" descr="A screenshot of a phone&#10;&#10;Description automatically generated">
            <a:extLst>
              <a:ext uri="{FF2B5EF4-FFF2-40B4-BE49-F238E27FC236}">
                <a16:creationId xmlns:a16="http://schemas.microsoft.com/office/drawing/2014/main" id="{D96D3E2E-D036-A165-D56D-D50F6C6F47B0}"/>
              </a:ext>
            </a:extLst>
          </p:cNvPr>
          <p:cNvPicPr>
            <a:picLocks noGrp="1" noChangeAspect="1"/>
          </p:cNvPicPr>
          <p:nvPr>
            <p:ph idx="1"/>
          </p:nvPr>
        </p:nvPicPr>
        <p:blipFill>
          <a:blip r:embed="rId2"/>
          <a:stretch>
            <a:fillRect/>
          </a:stretch>
        </p:blipFill>
        <p:spPr>
          <a:xfrm>
            <a:off x="372932" y="1253331"/>
            <a:ext cx="1997335" cy="4351338"/>
          </a:xfrm>
          <a:prstGeom prst="rect">
            <a:avLst/>
          </a:prstGeom>
        </p:spPr>
      </p:pic>
      <p:pic>
        <p:nvPicPr>
          <p:cNvPr id="5" name="Picture 4" descr="Screens screenshot of a login page&#10;&#10;Description automatically generated">
            <a:extLst>
              <a:ext uri="{FF2B5EF4-FFF2-40B4-BE49-F238E27FC236}">
                <a16:creationId xmlns:a16="http://schemas.microsoft.com/office/drawing/2014/main" id="{04667ACB-A4C8-D542-4CA9-EB8D17F4D4AE}"/>
              </a:ext>
            </a:extLst>
          </p:cNvPr>
          <p:cNvPicPr>
            <a:picLocks noChangeAspect="1"/>
          </p:cNvPicPr>
          <p:nvPr/>
        </p:nvPicPr>
        <p:blipFill>
          <a:blip r:embed="rId3"/>
          <a:stretch>
            <a:fillRect/>
          </a:stretch>
        </p:blipFill>
        <p:spPr>
          <a:xfrm>
            <a:off x="2370267" y="1343818"/>
            <a:ext cx="5275133" cy="4351337"/>
          </a:xfrm>
          <a:prstGeom prst="rect">
            <a:avLst/>
          </a:prstGeom>
        </p:spPr>
      </p:pic>
      <p:pic>
        <p:nvPicPr>
          <p:cNvPr id="6" name="Picture 5" descr="A screen shot of a login page&#10;&#10;Description automatically generated">
            <a:extLst>
              <a:ext uri="{FF2B5EF4-FFF2-40B4-BE49-F238E27FC236}">
                <a16:creationId xmlns:a16="http://schemas.microsoft.com/office/drawing/2014/main" id="{6B1D2F22-EECA-81FF-A6BC-86161D376FB6}"/>
              </a:ext>
            </a:extLst>
          </p:cNvPr>
          <p:cNvPicPr>
            <a:picLocks noChangeAspect="1"/>
          </p:cNvPicPr>
          <p:nvPr/>
        </p:nvPicPr>
        <p:blipFill>
          <a:blip r:embed="rId4"/>
          <a:stretch>
            <a:fillRect/>
          </a:stretch>
        </p:blipFill>
        <p:spPr>
          <a:xfrm>
            <a:off x="7289800" y="1162845"/>
            <a:ext cx="4724400" cy="4754880"/>
          </a:xfrm>
          <a:prstGeom prst="rect">
            <a:avLst/>
          </a:prstGeom>
        </p:spPr>
      </p:pic>
    </p:spTree>
    <p:extLst>
      <p:ext uri="{BB962C8B-B14F-4D97-AF65-F5344CB8AC3E}">
        <p14:creationId xmlns:p14="http://schemas.microsoft.com/office/powerpoint/2010/main" val="151476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B801-E09C-2F49-C778-79D39CFC002D}"/>
              </a:ext>
            </a:extLst>
          </p:cNvPr>
          <p:cNvSpPr>
            <a:spLocks noGrp="1"/>
          </p:cNvSpPr>
          <p:nvPr>
            <p:ph type="title"/>
          </p:nvPr>
        </p:nvSpPr>
        <p:spPr/>
        <p:txBody>
          <a:bodyPr/>
          <a:lstStyle/>
          <a:p>
            <a:r>
              <a:rPr lang="en-US" altLang="zh-CN" sz="4400" b="1" dirty="0">
                <a:latin typeface="Times New Roman" panose="02020603050405020304" pitchFamily="18" charset="0"/>
                <a:cs typeface="Times New Roman" panose="02020603050405020304" pitchFamily="18" charset="0"/>
                <a:sym typeface="+mn-lt"/>
              </a:rPr>
              <a:t>Technologies used</a:t>
            </a:r>
            <a:br>
              <a:rPr lang="zh-CN" altLang="en-US" sz="4400" b="1" dirty="0">
                <a:latin typeface="Times New Roman" panose="02020603050405020304" pitchFamily="18" charset="0"/>
                <a:cs typeface="Times New Roman" panose="02020603050405020304" pitchFamily="18" charset="0"/>
                <a:sym typeface="+mn-lt"/>
              </a:rPr>
            </a:br>
            <a:endParaRPr lang="en-US" dirty="0">
              <a:latin typeface="Times New Roman" panose="02020603050405020304" pitchFamily="18" charset="0"/>
              <a:cs typeface="Times New Roman" panose="02020603050405020304" pitchFamily="18" charset="0"/>
            </a:endParaRPr>
          </a:p>
        </p:txBody>
      </p:sp>
      <p:pic>
        <p:nvPicPr>
          <p:cNvPr id="4" name="Picture 2" descr="Ngôn ngữ PHP là gì? Sự khác biệt HTML, XML, PHP, CSS, JavaScript">
            <a:extLst>
              <a:ext uri="{FF2B5EF4-FFF2-40B4-BE49-F238E27FC236}">
                <a16:creationId xmlns:a16="http://schemas.microsoft.com/office/drawing/2014/main" id="{8FFFA1B0-8CD8-675A-B7AC-D7EBB87734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2248" y="194774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CF4433B-A81E-04DD-2E97-DE91AE61DF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6144" y="1962923"/>
            <a:ext cx="3273892" cy="158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descr="NET Core 3 | Briswell Vietnam">
            <a:extLst>
              <a:ext uri="{FF2B5EF4-FFF2-40B4-BE49-F238E27FC236}">
                <a16:creationId xmlns:a16="http://schemas.microsoft.com/office/drawing/2014/main" id="{0C303BA8-1FAC-2F46-CBC1-647A8F33A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2254" y="1731618"/>
            <a:ext cx="1816328" cy="181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65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E403-FE24-5631-D705-CB50EF2A0486}"/>
              </a:ext>
            </a:extLst>
          </p:cNvPr>
          <p:cNvSpPr>
            <a:spLocks noGrp="1"/>
          </p:cNvSpPr>
          <p:nvPr>
            <p:ph type="title"/>
          </p:nvPr>
        </p:nvSpPr>
        <p:spPr>
          <a:xfrm>
            <a:off x="447782" y="115959"/>
            <a:ext cx="5562600" cy="814442"/>
          </a:xfrm>
        </p:spPr>
        <p:txBody>
          <a:bodyPr>
            <a:normAutofit fontScale="90000"/>
          </a:bodyPr>
          <a:lstStyle/>
          <a:p>
            <a:br>
              <a:rPr lang="en-US" altLang="zh-CN" sz="4400" b="1" kern="100" dirty="0">
                <a:solidFill>
                  <a:schemeClr val="bg1"/>
                </a:solidFill>
                <a:latin typeface="+mj-lt"/>
                <a:cs typeface="Times New Roman" panose="02020603050405020304" pitchFamily="18" charset="0"/>
                <a:sym typeface="+mn-lt"/>
              </a:rPr>
            </a:br>
            <a:r>
              <a:rPr lang="en-US" altLang="zh-CN" sz="4400" b="1" kern="100" dirty="0">
                <a:solidFill>
                  <a:schemeClr val="bg1"/>
                </a:solidFill>
                <a:latin typeface="+mj-lt"/>
                <a:cs typeface="Times New Roman" panose="02020603050405020304" pitchFamily="18" charset="0"/>
                <a:sym typeface="+mn-lt"/>
              </a:rPr>
              <a:t>To Used </a:t>
            </a:r>
            <a:br>
              <a:rPr lang="en-US" altLang="zh-CN" sz="4400" b="1" kern="100" dirty="0">
                <a:solidFill>
                  <a:schemeClr val="bg1"/>
                </a:solidFill>
                <a:latin typeface="+mj-lt"/>
                <a:cs typeface="Times New Roman" panose="02020603050405020304" pitchFamily="18" charset="0"/>
                <a:sym typeface="+mn-lt"/>
              </a:rPr>
            </a:br>
            <a:r>
              <a:rPr lang="en-US" altLang="zh-CN" sz="4400" b="1" kern="100" dirty="0" err="1">
                <a:solidFill>
                  <a:schemeClr val="bg1"/>
                </a:solidFill>
                <a:latin typeface="Times New Roman" panose="02020603050405020304" pitchFamily="18" charset="0"/>
                <a:cs typeface="Times New Roman" panose="02020603050405020304" pitchFamily="18" charset="0"/>
                <a:sym typeface="+mn-lt"/>
              </a:rPr>
              <a:t>T</a:t>
            </a:r>
            <a:r>
              <a:rPr lang="en-US" altLang="zh-CN" b="1" kern="100" dirty="0" err="1">
                <a:latin typeface="Times New Roman" panose="02020603050405020304" pitchFamily="18" charset="0"/>
                <a:cs typeface="Times New Roman" panose="02020603050405020304" pitchFamily="18" charset="0"/>
                <a:sym typeface="+mn-lt"/>
              </a:rPr>
              <a:t>Tool</a:t>
            </a:r>
            <a:r>
              <a:rPr lang="en-US" altLang="zh-CN" b="1" kern="100" dirty="0">
                <a:latin typeface="Times New Roman" panose="02020603050405020304" pitchFamily="18" charset="0"/>
                <a:cs typeface="Times New Roman" panose="02020603050405020304" pitchFamily="18" charset="0"/>
                <a:sym typeface="+mn-lt"/>
              </a:rPr>
              <a:t> Used </a:t>
            </a:r>
            <a:r>
              <a:rPr lang="en-US" altLang="zh-CN" b="1" kern="100" dirty="0" err="1">
                <a:latin typeface="Times New Roman" panose="02020603050405020304" pitchFamily="18" charset="0"/>
                <a:cs typeface="Times New Roman" panose="02020603050405020304" pitchFamily="18" charset="0"/>
                <a:sym typeface="+mn-lt"/>
              </a:rPr>
              <a:t>ManageTool</a:t>
            </a:r>
            <a:br>
              <a:rPr lang="en-US" altLang="zh-CN" sz="4400" b="1" kern="100" dirty="0">
                <a:solidFill>
                  <a:schemeClr val="bg1"/>
                </a:solidFill>
                <a:latin typeface="Times New Roman" panose="02020603050405020304" pitchFamily="18" charset="0"/>
                <a:cs typeface="Times New Roman" panose="02020603050405020304" pitchFamily="18" charset="0"/>
                <a:sym typeface="+mn-lt"/>
              </a:rPr>
            </a:br>
            <a:endParaRPr lang="en-US" dirty="0">
              <a:latin typeface="Times New Roman" panose="02020603050405020304" pitchFamily="18" charset="0"/>
              <a:cs typeface="Times New Roman" panose="02020603050405020304" pitchFamily="18" charset="0"/>
            </a:endParaRPr>
          </a:p>
        </p:txBody>
      </p:sp>
      <p:pic>
        <p:nvPicPr>
          <p:cNvPr id="4" name="Picture 2" descr="File:Google Drive icon (2020).svg - Wikimedia Commons">
            <a:extLst>
              <a:ext uri="{FF2B5EF4-FFF2-40B4-BE49-F238E27FC236}">
                <a16:creationId xmlns:a16="http://schemas.microsoft.com/office/drawing/2014/main" id="{ACBE14E2-CCAF-2B91-C243-D60A9FA7337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54558" y="1508617"/>
            <a:ext cx="1379979" cy="11222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gma Icon | Figma Community">
            <a:extLst>
              <a:ext uri="{FF2B5EF4-FFF2-40B4-BE49-F238E27FC236}">
                <a16:creationId xmlns:a16="http://schemas.microsoft.com/office/drawing/2014/main" id="{FA627668-30BC-F019-9814-09FB343B04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074" y="1508617"/>
            <a:ext cx="1379979" cy="11222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rello - Free logo icons">
            <a:extLst>
              <a:ext uri="{FF2B5EF4-FFF2-40B4-BE49-F238E27FC236}">
                <a16:creationId xmlns:a16="http://schemas.microsoft.com/office/drawing/2014/main" id="{9B3E058C-CB54-D454-8E18-C1CE389B72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7591" y="1412342"/>
            <a:ext cx="1291174" cy="12185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Github Logo Icon - Free vector graphic on Pixabay">
            <a:extLst>
              <a:ext uri="{FF2B5EF4-FFF2-40B4-BE49-F238E27FC236}">
                <a16:creationId xmlns:a16="http://schemas.microsoft.com/office/drawing/2014/main" id="{8220C313-8276-7B06-FF06-E2795A50DC1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20303" y="1412342"/>
            <a:ext cx="1578786" cy="1218547"/>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
            <a:extLst>
              <a:ext uri="{FF2B5EF4-FFF2-40B4-BE49-F238E27FC236}">
                <a16:creationId xmlns:a16="http://schemas.microsoft.com/office/drawing/2014/main" id="{99B5B45C-5E7D-6341-ADF1-8864642A21FB}"/>
              </a:ext>
            </a:extLst>
          </p:cNvPr>
          <p:cNvSpPr>
            <a:spLocks noChangeAspect="1" noChangeArrowheads="1"/>
          </p:cNvSpPr>
          <p:nvPr/>
        </p:nvSpPr>
        <p:spPr bwMode="auto">
          <a:xfrm>
            <a:off x="6400800" y="2989756"/>
            <a:ext cx="803953" cy="8039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ltLang="zh-CN" sz="1400" b="1" dirty="0">
                <a:solidFill>
                  <a:srgbClr val="1D4251"/>
                </a:solidFill>
                <a:cs typeface="+mn-ea"/>
                <a:sym typeface="+mn-lt"/>
              </a:rPr>
              <a:t> </a:t>
            </a:r>
            <a:r>
              <a:rPr lang="en-US" altLang="zh-CN" b="1" dirty="0">
                <a:solidFill>
                  <a:srgbClr val="1D4251"/>
                </a:solidFill>
                <a:cs typeface="+mn-ea"/>
                <a:sym typeface="+mn-lt"/>
              </a:rPr>
              <a:t>Trello</a:t>
            </a:r>
            <a:endParaRPr lang="zh-CN" altLang="en-US" b="1" dirty="0">
              <a:solidFill>
                <a:srgbClr val="1D4251"/>
              </a:solidFill>
              <a:cs typeface="+mn-ea"/>
              <a:sym typeface="+mn-lt"/>
            </a:endParaRPr>
          </a:p>
        </p:txBody>
      </p:sp>
      <p:sp>
        <p:nvSpPr>
          <p:cNvPr id="9" name="AutoShape 4">
            <a:extLst>
              <a:ext uri="{FF2B5EF4-FFF2-40B4-BE49-F238E27FC236}">
                <a16:creationId xmlns:a16="http://schemas.microsoft.com/office/drawing/2014/main" id="{E8DC2BC0-058D-002A-2F4E-D5B55D3319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0" name="AutoShape 6">
            <a:extLst>
              <a:ext uri="{FF2B5EF4-FFF2-40B4-BE49-F238E27FC236}">
                <a16:creationId xmlns:a16="http://schemas.microsoft.com/office/drawing/2014/main" id="{978503BB-12AC-23AE-B74F-6E7B9FB01B9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8D877B7-9C8D-6320-3EFF-6B5E79E61E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558" y="3581400"/>
            <a:ext cx="1803115" cy="1803115"/>
          </a:xfrm>
          <a:prstGeom prst="rect">
            <a:avLst/>
          </a:prstGeom>
        </p:spPr>
      </p:pic>
      <p:sp>
        <p:nvSpPr>
          <p:cNvPr id="14" name="TextBox 13">
            <a:extLst>
              <a:ext uri="{FF2B5EF4-FFF2-40B4-BE49-F238E27FC236}">
                <a16:creationId xmlns:a16="http://schemas.microsoft.com/office/drawing/2014/main" id="{E2C1D7F9-46D9-BA2A-8780-0203DC17C0A4}"/>
              </a:ext>
            </a:extLst>
          </p:cNvPr>
          <p:cNvSpPr txBox="1"/>
          <p:nvPr/>
        </p:nvSpPr>
        <p:spPr>
          <a:xfrm>
            <a:off x="770132" y="2921478"/>
            <a:ext cx="1548829" cy="369332"/>
          </a:xfrm>
          <a:prstGeom prst="rect">
            <a:avLst/>
          </a:prstGeom>
          <a:noFill/>
        </p:spPr>
        <p:txBody>
          <a:bodyPr wrap="square">
            <a:spAutoFit/>
          </a:bodyPr>
          <a:lstStyle/>
          <a:p>
            <a:r>
              <a:rPr lang="en-US" altLang="zh-CN" sz="1400" b="1" dirty="0">
                <a:solidFill>
                  <a:srgbClr val="1D4251"/>
                </a:solidFill>
                <a:cs typeface="+mn-ea"/>
                <a:sym typeface="+mn-lt"/>
              </a:rPr>
              <a:t> </a:t>
            </a:r>
            <a:r>
              <a:rPr lang="en-US" altLang="zh-CN" sz="1800" b="1" dirty="0">
                <a:solidFill>
                  <a:srgbClr val="1D4251"/>
                </a:solidFill>
                <a:cs typeface="+mn-ea"/>
                <a:sym typeface="+mn-lt"/>
              </a:rPr>
              <a:t>Google Drive</a:t>
            </a:r>
            <a:endParaRPr lang="zh-CN" altLang="en-US" sz="1800" b="1" dirty="0">
              <a:solidFill>
                <a:srgbClr val="1D4251"/>
              </a:solidFill>
              <a:cs typeface="+mn-ea"/>
              <a:sym typeface="+mn-lt"/>
            </a:endParaRPr>
          </a:p>
        </p:txBody>
      </p:sp>
      <p:sp>
        <p:nvSpPr>
          <p:cNvPr id="16" name="TextBox 15">
            <a:extLst>
              <a:ext uri="{FF2B5EF4-FFF2-40B4-BE49-F238E27FC236}">
                <a16:creationId xmlns:a16="http://schemas.microsoft.com/office/drawing/2014/main" id="{EC418EAC-7669-8614-15C1-1F65A6EFCE6C}"/>
              </a:ext>
            </a:extLst>
          </p:cNvPr>
          <p:cNvSpPr txBox="1"/>
          <p:nvPr/>
        </p:nvSpPr>
        <p:spPr>
          <a:xfrm>
            <a:off x="3506074" y="2918909"/>
            <a:ext cx="803953" cy="369332"/>
          </a:xfrm>
          <a:prstGeom prst="rect">
            <a:avLst/>
          </a:prstGeom>
          <a:noFill/>
        </p:spPr>
        <p:txBody>
          <a:bodyPr wrap="square">
            <a:spAutoFit/>
          </a:bodyPr>
          <a:lstStyle/>
          <a:p>
            <a:r>
              <a:rPr lang="en-US" altLang="zh-CN" sz="1400" b="1" dirty="0">
                <a:solidFill>
                  <a:srgbClr val="1D4251"/>
                </a:solidFill>
                <a:cs typeface="+mn-ea"/>
                <a:sym typeface="+mn-lt"/>
              </a:rPr>
              <a:t> </a:t>
            </a:r>
            <a:r>
              <a:rPr lang="en-US" altLang="zh-CN" sz="1800" b="1" dirty="0">
                <a:solidFill>
                  <a:srgbClr val="1D4251"/>
                </a:solidFill>
                <a:cs typeface="+mn-ea"/>
                <a:sym typeface="+mn-lt"/>
              </a:rPr>
              <a:t>Figma</a:t>
            </a:r>
            <a:endParaRPr lang="zh-CN" altLang="en-US" sz="1800" b="1" dirty="0">
              <a:solidFill>
                <a:srgbClr val="1D4251"/>
              </a:solidFill>
              <a:cs typeface="+mn-ea"/>
              <a:sym typeface="+mn-lt"/>
            </a:endParaRPr>
          </a:p>
        </p:txBody>
      </p:sp>
      <p:sp>
        <p:nvSpPr>
          <p:cNvPr id="18" name="TextBox 17">
            <a:extLst>
              <a:ext uri="{FF2B5EF4-FFF2-40B4-BE49-F238E27FC236}">
                <a16:creationId xmlns:a16="http://schemas.microsoft.com/office/drawing/2014/main" id="{8269578B-4389-DA84-2ECB-791DE3F2F198}"/>
              </a:ext>
            </a:extLst>
          </p:cNvPr>
          <p:cNvSpPr txBox="1"/>
          <p:nvPr/>
        </p:nvSpPr>
        <p:spPr>
          <a:xfrm>
            <a:off x="9087849" y="2918909"/>
            <a:ext cx="903678" cy="369332"/>
          </a:xfrm>
          <a:prstGeom prst="rect">
            <a:avLst/>
          </a:prstGeom>
          <a:noFill/>
        </p:spPr>
        <p:txBody>
          <a:bodyPr wrap="square">
            <a:spAutoFit/>
          </a:bodyPr>
          <a:lstStyle/>
          <a:p>
            <a:r>
              <a:rPr lang="en-US" altLang="zh-CN" sz="1800" b="1" dirty="0" err="1">
                <a:solidFill>
                  <a:srgbClr val="1D4251"/>
                </a:solidFill>
                <a:cs typeface="+mn-ea"/>
                <a:sym typeface="+mn-lt"/>
              </a:rPr>
              <a:t>Github</a:t>
            </a:r>
            <a:endParaRPr lang="zh-CN" altLang="en-US" sz="1800" b="1" dirty="0">
              <a:solidFill>
                <a:srgbClr val="1D4251"/>
              </a:solidFill>
              <a:cs typeface="+mn-ea"/>
              <a:sym typeface="+mn-lt"/>
            </a:endParaRPr>
          </a:p>
        </p:txBody>
      </p:sp>
      <p:sp>
        <p:nvSpPr>
          <p:cNvPr id="20" name="TextBox 19">
            <a:extLst>
              <a:ext uri="{FF2B5EF4-FFF2-40B4-BE49-F238E27FC236}">
                <a16:creationId xmlns:a16="http://schemas.microsoft.com/office/drawing/2014/main" id="{9A784E01-F244-8C65-1FCB-BEE55CE33144}"/>
              </a:ext>
            </a:extLst>
          </p:cNvPr>
          <p:cNvSpPr txBox="1"/>
          <p:nvPr/>
        </p:nvSpPr>
        <p:spPr>
          <a:xfrm>
            <a:off x="1354138" y="5199849"/>
            <a:ext cx="803953" cy="369332"/>
          </a:xfrm>
          <a:prstGeom prst="rect">
            <a:avLst/>
          </a:prstGeom>
          <a:noFill/>
        </p:spPr>
        <p:txBody>
          <a:bodyPr wrap="square">
            <a:spAutoFit/>
          </a:bodyPr>
          <a:lstStyle/>
          <a:p>
            <a:r>
              <a:rPr lang="en-US" altLang="zh-CN" sz="1800" b="1" dirty="0" err="1">
                <a:solidFill>
                  <a:srgbClr val="1D4251"/>
                </a:solidFill>
                <a:latin typeface="Times New Roman" panose="02020603050405020304" pitchFamily="18" charset="0"/>
                <a:cs typeface="Times New Roman" panose="02020603050405020304" pitchFamily="18" charset="0"/>
                <a:sym typeface="+mn-lt"/>
              </a:rPr>
              <a:t>Zalo</a:t>
            </a:r>
            <a:endParaRPr lang="zh-CN" altLang="en-US" sz="1800" b="1" dirty="0">
              <a:solidFill>
                <a:srgbClr val="1D4251"/>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00205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AF29-5D03-AA27-008B-85C72217BF72}"/>
              </a:ext>
            </a:extLst>
          </p:cNvPr>
          <p:cNvSpPr>
            <a:spLocks noGrp="1"/>
          </p:cNvSpPr>
          <p:nvPr>
            <p:ph type="title"/>
          </p:nvPr>
        </p:nvSpPr>
        <p:spPr>
          <a:xfrm>
            <a:off x="0" y="0"/>
            <a:ext cx="2408435" cy="1099334"/>
          </a:xfrm>
        </p:spPr>
        <p:txBody>
          <a:bodyPr>
            <a:noAutofit/>
          </a:bodyPr>
          <a:lstStyle/>
          <a:p>
            <a:r>
              <a:rPr lang="en-US" sz="2500" b="1" i="1" dirty="0" err="1">
                <a:solidFill>
                  <a:srgbClr val="000000"/>
                </a:solidFill>
                <a:effectLst/>
                <a:latin typeface="Times New Roman" panose="02020603050405020304" pitchFamily="18" charset="0"/>
                <a:ea typeface="Times New Roman" panose="02020603050405020304" pitchFamily="18" charset="0"/>
              </a:rPr>
              <a:t>I.Introduce</a:t>
            </a:r>
            <a:br>
              <a:rPr lang="en-US" sz="2500" b="1" i="1" dirty="0">
                <a:solidFill>
                  <a:srgbClr val="000000"/>
                </a:solidFill>
                <a:effectLst/>
                <a:latin typeface="Times New Roman" panose="02020603050405020304" pitchFamily="18" charset="0"/>
                <a:ea typeface="Times New Roman" panose="02020603050405020304" pitchFamily="18" charset="0"/>
              </a:rPr>
            </a:br>
            <a:endParaRPr lang="en-US" sz="2500" b="1" i="1" dirty="0"/>
          </a:p>
        </p:txBody>
      </p:sp>
      <p:sp>
        <p:nvSpPr>
          <p:cNvPr id="3" name="Content Placeholder 2">
            <a:extLst>
              <a:ext uri="{FF2B5EF4-FFF2-40B4-BE49-F238E27FC236}">
                <a16:creationId xmlns:a16="http://schemas.microsoft.com/office/drawing/2014/main" id="{5467F25A-A551-8388-2A46-AE34358134F2}"/>
              </a:ext>
            </a:extLst>
          </p:cNvPr>
          <p:cNvSpPr>
            <a:spLocks noGrp="1"/>
          </p:cNvSpPr>
          <p:nvPr>
            <p:ph idx="1"/>
          </p:nvPr>
        </p:nvSpPr>
        <p:spPr>
          <a:xfrm>
            <a:off x="0" y="549667"/>
            <a:ext cx="5250094" cy="5324208"/>
          </a:xfrm>
        </p:spPr>
        <p:txBody>
          <a:bodyPr/>
          <a:lstStyle/>
          <a:p>
            <a:pPr marL="457200" marR="0" lvl="1" indent="0">
              <a:lnSpc>
                <a:spcPct val="110000"/>
              </a:lnSpc>
              <a:spcBef>
                <a:spcPts val="0"/>
              </a:spcBef>
              <a:spcAft>
                <a:spcPts val="790"/>
              </a:spcAft>
              <a:buSzPts val="1400"/>
              <a:buNone/>
            </a:pPr>
            <a:r>
              <a:rPr lang="en-US" sz="2000" b="1" dirty="0">
                <a:solidFill>
                  <a:srgbClr val="000000"/>
                </a:solidFill>
                <a:effectLst/>
                <a:latin typeface="Times New Roman" panose="02020603050405020304" pitchFamily="18" charset="0"/>
                <a:ea typeface="Times New Roman" panose="02020603050405020304" pitchFamily="18" charset="0"/>
              </a:rPr>
              <a:t>1.Document purpose</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indent="0">
              <a:buNone/>
            </a:pPr>
            <a:r>
              <a:rPr lang="en-US" sz="2000" dirty="0">
                <a:solidFill>
                  <a:srgbClr val="000000"/>
                </a:solidFill>
                <a:effectLst/>
                <a:latin typeface="Times New Roman" panose="02020603050405020304" pitchFamily="18" charset="0"/>
                <a:ea typeface="SimSun" panose="02010600030101010101" pitchFamily="2" charset="-122"/>
              </a:rPr>
              <a:t>Online Clothing Retail application. It will explain the purpose and characteristics of the system, its interfaces, the functions the system will perform, the constraints it must adhere to, and how the system will react to external stimuli. This application aims to create a convenient, fast, and secure shopping experience for users while connecting consumers with fashion brands through an online platform.</a:t>
            </a:r>
            <a:endParaRPr lang="en-US" sz="2000" dirty="0">
              <a:effectLst/>
              <a:latin typeface="Times New Roman" panose="02020603050405020304" pitchFamily="18" charset="0"/>
              <a:ea typeface="SimSun" panose="02010600030101010101" pitchFamily="2" charset="-122"/>
            </a:endParaRPr>
          </a:p>
          <a:p>
            <a:endParaRPr lang="en-US" dirty="0"/>
          </a:p>
        </p:txBody>
      </p:sp>
      <p:pic>
        <p:nvPicPr>
          <p:cNvPr id="5" name="Picture 4">
            <a:extLst>
              <a:ext uri="{FF2B5EF4-FFF2-40B4-BE49-F238E27FC236}">
                <a16:creationId xmlns:a16="http://schemas.microsoft.com/office/drawing/2014/main" id="{04A75D22-DF9F-F76A-4CEA-458EEAB4E709}"/>
              </a:ext>
            </a:extLst>
          </p:cNvPr>
          <p:cNvPicPr>
            <a:picLocks noChangeAspect="1"/>
          </p:cNvPicPr>
          <p:nvPr/>
        </p:nvPicPr>
        <p:blipFill>
          <a:blip r:embed="rId2"/>
          <a:stretch>
            <a:fillRect/>
          </a:stretch>
        </p:blipFill>
        <p:spPr>
          <a:xfrm>
            <a:off x="5121879" y="0"/>
            <a:ext cx="7070121" cy="6858000"/>
          </a:xfrm>
          <a:prstGeom prst="rect">
            <a:avLst/>
          </a:prstGeom>
        </p:spPr>
      </p:pic>
    </p:spTree>
    <p:extLst>
      <p:ext uri="{BB962C8B-B14F-4D97-AF65-F5344CB8AC3E}">
        <p14:creationId xmlns:p14="http://schemas.microsoft.com/office/powerpoint/2010/main" val="11859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1E6F-6BB3-CA2F-092B-03347B704CBC}"/>
              </a:ext>
            </a:extLst>
          </p:cNvPr>
          <p:cNvSpPr>
            <a:spLocks noGrp="1"/>
          </p:cNvSpPr>
          <p:nvPr>
            <p:ph type="title"/>
          </p:nvPr>
        </p:nvSpPr>
        <p:spPr>
          <a:xfrm>
            <a:off x="0" y="18255"/>
            <a:ext cx="1483760" cy="1325563"/>
          </a:xfrm>
        </p:spPr>
        <p:txBody>
          <a:bodyPr>
            <a:norm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2</a:t>
            </a:r>
            <a:r>
              <a:rPr lang="en-US" sz="2500" b="1" i="1" dirty="0">
                <a:solidFill>
                  <a:srgbClr val="000000"/>
                </a:solidFill>
                <a:effectLst/>
                <a:latin typeface="Times New Roman" panose="02020603050405020304" pitchFamily="18" charset="0"/>
                <a:ea typeface="Times New Roman" panose="02020603050405020304" pitchFamily="18" charset="0"/>
              </a:rPr>
              <a:t>.</a:t>
            </a:r>
            <a:r>
              <a:rPr lang="en-US" sz="2000" b="1" dirty="0">
                <a:solidFill>
                  <a:srgbClr val="000000"/>
                </a:solidFill>
                <a:effectLst/>
                <a:latin typeface="Times New Roman" panose="02020603050405020304" pitchFamily="18" charset="0"/>
                <a:ea typeface="Times New Roman" panose="02020603050405020304" pitchFamily="18" charset="0"/>
              </a:rPr>
              <a:t>Scope</a:t>
            </a:r>
            <a:endParaRPr lang="en-US" sz="2000" b="1" dirty="0"/>
          </a:p>
        </p:txBody>
      </p:sp>
      <p:sp>
        <p:nvSpPr>
          <p:cNvPr id="3" name="Content Placeholder 2">
            <a:extLst>
              <a:ext uri="{FF2B5EF4-FFF2-40B4-BE49-F238E27FC236}">
                <a16:creationId xmlns:a16="http://schemas.microsoft.com/office/drawing/2014/main" id="{44EF69D2-331F-4B7D-581F-14A2B910630B}"/>
              </a:ext>
            </a:extLst>
          </p:cNvPr>
          <p:cNvSpPr>
            <a:spLocks noGrp="1"/>
          </p:cNvSpPr>
          <p:nvPr>
            <p:ph idx="1"/>
          </p:nvPr>
        </p:nvSpPr>
        <p:spPr>
          <a:xfrm>
            <a:off x="108734" y="852755"/>
            <a:ext cx="12083265" cy="4265970"/>
          </a:xfrm>
        </p:spPr>
        <p:txBody>
          <a:bodyPr>
            <a:normAutofit/>
          </a:bodyPr>
          <a:lstStyle/>
          <a:p>
            <a:pPr marL="0" marR="0" indent="457200"/>
            <a:r>
              <a:rPr lang="en-US" sz="2200" dirty="0">
                <a:solidFill>
                  <a:srgbClr val="000000"/>
                </a:solidFill>
                <a:effectLst/>
                <a:latin typeface="Times New Roman" panose="02020603050405020304" pitchFamily="18" charset="0"/>
                <a:ea typeface="SimSun" panose="02010600030101010101" pitchFamily="2" charset="-122"/>
              </a:rPr>
              <a:t>This online clothing retail application is designed to serve a diverse audience and functions, creating a wide range of options:</a:t>
            </a:r>
            <a:endParaRPr lang="en-US" sz="2200" dirty="0">
              <a:effectLst/>
              <a:latin typeface="Times New Roman" panose="02020603050405020304" pitchFamily="18" charset="0"/>
              <a:ea typeface="SimSun" panose="02010600030101010101" pitchFamily="2" charset="-122"/>
            </a:endParaRPr>
          </a:p>
          <a:p>
            <a:pPr marL="342900" marR="0" lvl="0" indent="-342900">
              <a:buFont typeface="Arial" panose="020B0604020202020204" pitchFamily="34" charset="0"/>
              <a:buChar char="-"/>
              <a:tabLst>
                <a:tab pos="266700" algn="l"/>
              </a:tabLst>
            </a:pPr>
            <a:r>
              <a:rPr lang="en-US" sz="2200" dirty="0">
                <a:solidFill>
                  <a:srgbClr val="000000"/>
                </a:solidFill>
                <a:effectLst/>
                <a:latin typeface="Times New Roman" panose="02020603050405020304" pitchFamily="18" charset="0"/>
                <a:ea typeface="SimSun" panose="02010600030101010101" pitchFamily="2" charset="-122"/>
              </a:rPr>
              <a:t>Customers and Users: The application primarily targets individuals who are interested in fashion and shopping online. However, it can also cater to a broad audience, including various age groups and fashion preferences.</a:t>
            </a:r>
            <a:endParaRPr lang="en-US" sz="2200" dirty="0">
              <a:effectLst/>
              <a:latin typeface="Times New Roman" panose="02020603050405020304" pitchFamily="18" charset="0"/>
              <a:ea typeface="SimSun" panose="02010600030101010101" pitchFamily="2" charset="-122"/>
            </a:endParaRPr>
          </a:p>
          <a:p>
            <a:pPr marL="342900" marR="0" lvl="0" indent="-342900">
              <a:buFont typeface="Arial" panose="020B0604020202020204" pitchFamily="34" charset="0"/>
              <a:buChar char="-"/>
              <a:tabLst>
                <a:tab pos="266700" algn="l"/>
              </a:tabLst>
            </a:pPr>
            <a:r>
              <a:rPr lang="en-US" sz="2200" dirty="0">
                <a:solidFill>
                  <a:srgbClr val="000000"/>
                </a:solidFill>
                <a:effectLst/>
                <a:latin typeface="Times New Roman" panose="02020603050405020304" pitchFamily="18" charset="0"/>
                <a:ea typeface="SimSun" panose="02010600030101010101" pitchFamily="2" charset="-122"/>
              </a:rPr>
              <a:t>Range of Products: The application offers a wide variety of clothing items, including apparel for men, women, and children, as well as accessories. This ensures that users can find suitable options for themselves and their loved ones.</a:t>
            </a:r>
            <a:endParaRPr lang="en-US" sz="2200" dirty="0">
              <a:effectLst/>
              <a:latin typeface="Times New Roman" panose="02020603050405020304" pitchFamily="18" charset="0"/>
              <a:ea typeface="SimSun" panose="02010600030101010101" pitchFamily="2" charset="-122"/>
            </a:endParaRPr>
          </a:p>
          <a:p>
            <a:pPr marL="342900" marR="0" lvl="0" indent="-342900">
              <a:buFont typeface="Arial" panose="020B0604020202020204" pitchFamily="34" charset="0"/>
              <a:buChar char="-"/>
              <a:tabLst>
                <a:tab pos="266700" algn="l"/>
              </a:tabLst>
            </a:pPr>
            <a:r>
              <a:rPr lang="en-US" sz="2200" dirty="0">
                <a:solidFill>
                  <a:srgbClr val="000000"/>
                </a:solidFill>
                <a:effectLst/>
                <a:latin typeface="Times New Roman" panose="02020603050405020304" pitchFamily="18" charset="0"/>
                <a:ea typeface="SimSun" panose="02010600030101010101" pitchFamily="2" charset="-122"/>
              </a:rPr>
              <a:t>Accessibility: The application is accessible from anywhere with an internet connection (3G, 4G, 5G, Wi-Fi), making it easy and convenient for users to shop from personal computers, mobile phones, or tablets.</a:t>
            </a:r>
            <a:endParaRPr lang="en-US" sz="22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272180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7051-72DB-AF5B-7C52-ABEC61A29ABC}"/>
              </a:ext>
            </a:extLst>
          </p:cNvPr>
          <p:cNvSpPr>
            <a:spLocks noGrp="1"/>
          </p:cNvSpPr>
          <p:nvPr>
            <p:ph type="title"/>
          </p:nvPr>
        </p:nvSpPr>
        <p:spPr>
          <a:xfrm>
            <a:off x="0" y="0"/>
            <a:ext cx="2829674" cy="1325563"/>
          </a:xfrm>
        </p:spPr>
        <p:txBody>
          <a:bodyPr/>
          <a:lstStyle/>
          <a:p>
            <a:r>
              <a:rPr lang="en-US" sz="2500" b="1" i="1" dirty="0">
                <a:solidFill>
                  <a:srgbClr val="000000"/>
                </a:solidFill>
                <a:latin typeface="Times New Roman" panose="02020603050405020304" pitchFamily="18" charset="0"/>
                <a:ea typeface="Times New Roman" panose="02020603050405020304" pitchFamily="18" charset="0"/>
              </a:rPr>
              <a:t>3</a:t>
            </a:r>
            <a:r>
              <a:rPr lang="en-US" sz="2500" b="1" i="1" dirty="0">
                <a:solidFill>
                  <a:srgbClr val="000000"/>
                </a:solidFill>
                <a:effectLst/>
                <a:latin typeface="Times New Roman" panose="02020603050405020304" pitchFamily="18" charset="0"/>
                <a:ea typeface="Times New Roman" panose="02020603050405020304" pitchFamily="18" charset="0"/>
              </a:rPr>
              <a:t>.Project Proposal </a:t>
            </a:r>
            <a:br>
              <a:rPr lang="en-US" sz="18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B610CC0-3FDE-0D93-BDCB-2C1FA9AC7B9C}"/>
              </a:ext>
            </a:extLst>
          </p:cNvPr>
          <p:cNvSpPr>
            <a:spLocks noGrp="1"/>
          </p:cNvSpPr>
          <p:nvPr>
            <p:ph idx="1"/>
          </p:nvPr>
        </p:nvSpPr>
        <p:spPr>
          <a:xfrm>
            <a:off x="0" y="911224"/>
            <a:ext cx="12192000" cy="5458753"/>
          </a:xfrm>
        </p:spPr>
        <p:txBody>
          <a:bodyPr/>
          <a:lstStyle/>
          <a:p>
            <a:r>
              <a:rPr lang="en-US" sz="2000" dirty="0">
                <a:solidFill>
                  <a:srgbClr val="050505"/>
                </a:solidFill>
                <a:effectLst/>
                <a:latin typeface="Times New Roman" panose="02020603050405020304" pitchFamily="18" charset="0"/>
                <a:ea typeface="Segoe UI Historic" panose="020B0502040204020203" pitchFamily="34" charset="0"/>
              </a:rPr>
              <a:t>Technology today is one of the most important resources and can be applied in all areas of life, from science, education, engineering, and communication to entertainment, shopping, and many other fields. Therefore, the idea is to create an online clothing retail application to help people easily access fashion and shopping. The online clothing retail application is a software system designed to support fashion shopping activities. This application simplifies the shopping process, increases accuracy and efficiency, and improves the user experience. The online clothing retail system includes features such as browsing and searching for products, order tracking, promotional notifications, product reviews, and flexible payment integration. The application also allows users to store their account information and shopping history. Thus, the Online Clothing Retail Application is a great solution that helps users save time and effort in shopping while meeting their fashion needs quickly and conveniently.</a:t>
            </a:r>
            <a:endParaRPr lang="en-US" sz="20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74032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7E2A-CEB1-C22E-D40E-4C6E5B5C8FF0}"/>
              </a:ext>
            </a:extLst>
          </p:cNvPr>
          <p:cNvSpPr>
            <a:spLocks noGrp="1"/>
          </p:cNvSpPr>
          <p:nvPr>
            <p:ph type="title"/>
          </p:nvPr>
        </p:nvSpPr>
        <p:spPr>
          <a:xfrm>
            <a:off x="0" y="0"/>
            <a:ext cx="3476946" cy="1325563"/>
          </a:xfrm>
        </p:spPr>
        <p:txBody>
          <a:bodyPr>
            <a:normAutofit/>
          </a:bodyPr>
          <a:lstStyle/>
          <a:p>
            <a:r>
              <a:rPr lang="en-US" sz="2800" b="1" i="1" dirty="0" err="1">
                <a:solidFill>
                  <a:srgbClr val="000000"/>
                </a:solidFill>
                <a:effectLst/>
                <a:latin typeface="Times New Roman" panose="02020603050405020304" pitchFamily="18" charset="0"/>
                <a:ea typeface="Times New Roman" panose="02020603050405020304" pitchFamily="18" charset="0"/>
              </a:rPr>
              <a:t>II.Overall</a:t>
            </a:r>
            <a:r>
              <a:rPr lang="en-US" sz="2800" b="1" i="1" dirty="0">
                <a:solidFill>
                  <a:srgbClr val="000000"/>
                </a:solidFill>
                <a:effectLst/>
                <a:latin typeface="Times New Roman" panose="02020603050405020304" pitchFamily="18" charset="0"/>
                <a:ea typeface="Times New Roman" panose="02020603050405020304" pitchFamily="18" charset="0"/>
              </a:rPr>
              <a:t> Description</a:t>
            </a:r>
            <a:br>
              <a:rPr lang="en-US" sz="18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5E468D1-2873-C5C7-1B3F-F63A225C8E84}"/>
              </a:ext>
            </a:extLst>
          </p:cNvPr>
          <p:cNvSpPr>
            <a:spLocks noGrp="1"/>
          </p:cNvSpPr>
          <p:nvPr>
            <p:ph idx="1"/>
          </p:nvPr>
        </p:nvSpPr>
        <p:spPr>
          <a:xfrm>
            <a:off x="8093356" y="4511040"/>
            <a:ext cx="2254321" cy="475786"/>
          </a:xfrm>
        </p:spPr>
        <p:txBody>
          <a:bodyPr/>
          <a:lstStyle/>
          <a:p>
            <a:pPr marL="0" indent="0">
              <a:buNone/>
            </a:pPr>
            <a:r>
              <a:rPr lang="en-US" sz="1800" b="1" dirty="0">
                <a:solidFill>
                  <a:srgbClr val="000000"/>
                </a:solidFill>
                <a:latin typeface="Times New Roman" panose="02020603050405020304" pitchFamily="18" charset="0"/>
                <a:ea typeface="Times New Roman" panose="02020603050405020304" pitchFamily="18" charset="0"/>
              </a:rPr>
              <a:t>Use Case Diagram</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4D794C4-785F-D78C-A0D8-B51D665928B8}"/>
              </a:ext>
            </a:extLst>
          </p:cNvPr>
          <p:cNvPicPr>
            <a:picLocks noChangeAspect="1"/>
          </p:cNvPicPr>
          <p:nvPr/>
        </p:nvPicPr>
        <p:blipFill>
          <a:blip r:embed="rId2"/>
          <a:stretch>
            <a:fillRect/>
          </a:stretch>
        </p:blipFill>
        <p:spPr>
          <a:xfrm>
            <a:off x="6249035" y="0"/>
            <a:ext cx="5942965" cy="4511040"/>
          </a:xfrm>
          <a:prstGeom prst="rect">
            <a:avLst/>
          </a:prstGeom>
          <a:noFill/>
          <a:ln>
            <a:noFill/>
          </a:ln>
        </p:spPr>
      </p:pic>
      <p:sp>
        <p:nvSpPr>
          <p:cNvPr id="6" name="TextBox 5">
            <a:extLst>
              <a:ext uri="{FF2B5EF4-FFF2-40B4-BE49-F238E27FC236}">
                <a16:creationId xmlns:a16="http://schemas.microsoft.com/office/drawing/2014/main" id="{45972504-6D73-70E6-7C4C-45735C616E63}"/>
              </a:ext>
            </a:extLst>
          </p:cNvPr>
          <p:cNvSpPr txBox="1"/>
          <p:nvPr/>
        </p:nvSpPr>
        <p:spPr>
          <a:xfrm>
            <a:off x="0" y="662781"/>
            <a:ext cx="6164494" cy="563231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system environment refers to the overall context in which a system operates. It consists of a number of</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Software: Includes operating systems, applications, and tools running on the hardware.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Hardware: Physical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Configuration: 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Information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Users: Indian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Understanding the system environment is crucial for effective system management, performance optimization, and security measures. It helps ensure that all components work in harmony</a:t>
            </a:r>
          </a:p>
        </p:txBody>
      </p:sp>
    </p:spTree>
    <p:extLst>
      <p:ext uri="{BB962C8B-B14F-4D97-AF65-F5344CB8AC3E}">
        <p14:creationId xmlns:p14="http://schemas.microsoft.com/office/powerpoint/2010/main" val="260746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8F83-FFB9-8A0F-EB1B-EA698D102553}"/>
              </a:ext>
            </a:extLst>
          </p:cNvPr>
          <p:cNvSpPr>
            <a:spLocks noGrp="1"/>
          </p:cNvSpPr>
          <p:nvPr>
            <p:ph type="title"/>
          </p:nvPr>
        </p:nvSpPr>
        <p:spPr>
          <a:xfrm flipH="1">
            <a:off x="11353799" y="1643865"/>
            <a:ext cx="45719" cy="46823"/>
          </a:xfrm>
        </p:spPr>
        <p:txBody>
          <a:bodyPr>
            <a:noAutofit/>
          </a:bodyPr>
          <a:lstStyle/>
          <a:p>
            <a:endParaRPr lang="en-US" sz="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C5EE74-A2E8-051D-8849-062FFB01E8B3}"/>
              </a:ext>
            </a:extLst>
          </p:cNvPr>
          <p:cNvSpPr>
            <a:spLocks noGrp="1"/>
          </p:cNvSpPr>
          <p:nvPr>
            <p:ph idx="1"/>
          </p:nvPr>
        </p:nvSpPr>
        <p:spPr>
          <a:xfrm>
            <a:off x="12192000" y="5708258"/>
            <a:ext cx="3055706" cy="3203218"/>
          </a:xfrm>
        </p:spPr>
        <p:txBody>
          <a:bodyPr/>
          <a:lstStyle/>
          <a:p>
            <a:endParaRPr lang="en-US" dirty="0"/>
          </a:p>
        </p:txBody>
      </p:sp>
      <p:sp>
        <p:nvSpPr>
          <p:cNvPr id="4" name="Rectangle 2">
            <a:extLst>
              <a:ext uri="{FF2B5EF4-FFF2-40B4-BE49-F238E27FC236}">
                <a16:creationId xmlns:a16="http://schemas.microsoft.com/office/drawing/2014/main" id="{603E6B34-2A3E-12C6-1690-BE1ABE48AD4C}"/>
              </a:ext>
            </a:extLst>
          </p:cNvPr>
          <p:cNvSpPr>
            <a:spLocks noChangeArrowheads="1"/>
          </p:cNvSpPr>
          <p:nvPr/>
        </p:nvSpPr>
        <p:spPr bwMode="auto">
          <a:xfrm>
            <a:off x="0" y="58742"/>
            <a:ext cx="614302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a:t>
            </a:r>
            <a:r>
              <a:rPr kumimoji="0" lang="en-US" altLang="en-US" sz="1400" b="1" i="0" u="none" strike="noStrike" cap="none" normalizeH="0" baseline="0" dirty="0" bmk="">
                <a:ln>
                  <a:noFill/>
                </a:ln>
                <a:solidFill>
                  <a:srgbClr val="000000"/>
                </a:solidFill>
                <a:effectLst/>
                <a:latin typeface="Arial" panose="020B0604020202020204" pitchFamily="34" charset="0"/>
                <a:ea typeface="Times New Roman" panose="02020603050405020304" pitchFamily="18" charset="0"/>
              </a:rPr>
              <a:t>unctional Requirements Specification</a:t>
            </a:r>
            <a:endParaRPr kumimoji="0" lang="en-US" altLang="en-US" sz="800" b="0" i="0" u="none" strike="noStrike" cap="none" normalizeH="0" baseline="0" dirty="0" bmk="">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
                <a:ln>
                  <a:noFill/>
                </a:ln>
                <a:solidFill>
                  <a:srgbClr val="000000"/>
                </a:solidFill>
                <a:effectLst/>
                <a:latin typeface="Arial" panose="020B0604020202020204" pitchFamily="34" charset="0"/>
                <a:ea typeface="Times New Roman" panose="02020603050405020304" pitchFamily="18" charset="0"/>
              </a:rPr>
              <a:t>This section outlines the use cases for each of the activities in the program.</a:t>
            </a:r>
            <a:endParaRPr lang="en-US" altLang="en-US" sz="800" dirty="0" bmk=""/>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bmk="">
                <a:ln>
                  <a:noFill/>
                </a:ln>
                <a:solidFill>
                  <a:srgbClr val="000000"/>
                </a:solidFill>
                <a:effectLst/>
                <a:latin typeface="Arial" panose="020B0604020202020204" pitchFamily="34" charset="0"/>
                <a:ea typeface="Times New Roman" panose="02020603050405020304" pitchFamily="18" charset="0"/>
              </a:rPr>
              <a:t>Register users Use Case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Use case</a:t>
            </a:r>
            <a:r>
              <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Account Create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129E044F-F14A-1BEE-AF44-5B4AB6099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632" y="565276"/>
            <a:ext cx="8884110" cy="29162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2918C1E-3F85-5BFF-CFBD-92BE89C0245B}"/>
              </a:ext>
            </a:extLst>
          </p:cNvPr>
          <p:cNvSpPr>
            <a:spLocks noChangeArrowheads="1"/>
          </p:cNvSpPr>
          <p:nvPr/>
        </p:nvSpPr>
        <p:spPr bwMode="auto">
          <a:xfrm>
            <a:off x="-77056" y="1106543"/>
            <a:ext cx="342643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user wants to use the program, he must register within it to benefit from it.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 Step-By-Step Description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Before this use case can be initiated, the user already has the program.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The user will be creating an account.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 The system requires the activation of the account.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The user needs to reset the password.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User access the system.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17631F1-257F-743B-7795-67B5D1C8DB6B}"/>
              </a:ext>
            </a:extLst>
          </p:cNvPr>
          <p:cNvPicPr>
            <a:picLocks noChangeAspect="1"/>
          </p:cNvPicPr>
          <p:nvPr/>
        </p:nvPicPr>
        <p:blipFill>
          <a:blip r:embed="rId3"/>
          <a:stretch>
            <a:fillRect/>
          </a:stretch>
        </p:blipFill>
        <p:spPr>
          <a:xfrm>
            <a:off x="3796733" y="3481548"/>
            <a:ext cx="8395267" cy="3376451"/>
          </a:xfrm>
          <a:prstGeom prst="rect">
            <a:avLst/>
          </a:prstGeom>
        </p:spPr>
      </p:pic>
    </p:spTree>
    <p:extLst>
      <p:ext uri="{BB962C8B-B14F-4D97-AF65-F5344CB8AC3E}">
        <p14:creationId xmlns:p14="http://schemas.microsoft.com/office/powerpoint/2010/main" val="4489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3849-61C2-7FBD-3DDB-14B76E905CDC}"/>
              </a:ext>
            </a:extLst>
          </p:cNvPr>
          <p:cNvSpPr>
            <a:spLocks noGrp="1"/>
          </p:cNvSpPr>
          <p:nvPr>
            <p:ph type="title"/>
          </p:nvPr>
        </p:nvSpPr>
        <p:spPr>
          <a:xfrm rot="1058977">
            <a:off x="12465711" y="2689800"/>
            <a:ext cx="45719" cy="112048"/>
          </a:xfrm>
        </p:spPr>
        <p:txBody>
          <a:bodyPr>
            <a:normAutofit/>
          </a:bodyPr>
          <a:lstStyle/>
          <a:p>
            <a:endParaRPr lang="en-US" sz="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7F477A-D1FB-68E6-3239-40300ADC938E}"/>
              </a:ext>
            </a:extLst>
          </p:cNvPr>
          <p:cNvSpPr>
            <a:spLocks noGrp="1"/>
          </p:cNvSpPr>
          <p:nvPr>
            <p:ph idx="1"/>
          </p:nvPr>
        </p:nvSpPr>
        <p:spPr>
          <a:xfrm flipH="1">
            <a:off x="10248987" y="3421906"/>
            <a:ext cx="45719" cy="45719"/>
          </a:xfrm>
        </p:spPr>
        <p:txBody>
          <a:bodyPr>
            <a:normAutofit fontScale="25000" lnSpcReduction="20000"/>
          </a:bodyPr>
          <a:lstStyle/>
          <a:p>
            <a:endParaRPr lang="en-US" sz="1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892C7239-D563-EB04-07F3-70F10EC5477B}"/>
              </a:ext>
            </a:extLst>
          </p:cNvPr>
          <p:cNvSpPr>
            <a:spLocks noChangeArrowheads="1"/>
          </p:cNvSpPr>
          <p:nvPr/>
        </p:nvSpPr>
        <p:spPr bwMode="auto">
          <a:xfrm>
            <a:off x="-71919" y="194409"/>
            <a:ext cx="418158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25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a:t>
            </a:r>
            <a:r>
              <a:rPr kumimoji="0" lang="en-US" altLang="en-US" sz="2500" b="1" i="0" u="none" strike="noStrike" cap="none" normalizeH="0" baseline="0" dirty="0" bmk="">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 Use Case</a:t>
            </a: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User after registering has the following:</a:t>
            </a: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3" name="Picture 3">
            <a:extLst>
              <a:ext uri="{FF2B5EF4-FFF2-40B4-BE49-F238E27FC236}">
                <a16:creationId xmlns:a16="http://schemas.microsoft.com/office/drawing/2014/main" id="{CB5E0426-E235-7D3D-E58D-12D98DD5B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4" y="1489574"/>
            <a:ext cx="4181582" cy="54936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6DC19B1-0576-3D98-4EED-2599006A7AAF}"/>
              </a:ext>
            </a:extLst>
          </p:cNvPr>
          <p:cNvSpPr>
            <a:spLocks noChangeArrowheads="1"/>
          </p:cNvSpPr>
          <p:nvPr/>
        </p:nvSpPr>
        <p:spPr bwMode="auto">
          <a:xfrm rot="1058977">
            <a:off x="8220752" y="8125564"/>
            <a:ext cx="815568" cy="9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968EC7ED-AE84-B565-58CE-3EF078513577}"/>
              </a:ext>
            </a:extLst>
          </p:cNvPr>
          <p:cNvSpPr>
            <a:spLocks noChangeArrowheads="1"/>
          </p:cNvSpPr>
          <p:nvPr/>
        </p:nvSpPr>
        <p:spPr bwMode="auto">
          <a:xfrm>
            <a:off x="4109663" y="241069"/>
            <a:ext cx="270357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pPr>
            <a:r>
              <a:rPr kumimoji="0" lang="en-US" altLang="en-US" sz="25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a:t>
            </a:r>
            <a:r>
              <a:rPr kumimoji="0" lang="en-US" altLang="en-US" sz="2500" b="1" i="0" u="none" strike="noStrike" cap="none" normalizeH="0" baseline="0" dirty="0" bmk="">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 Case</a:t>
            </a: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6" name="Picture 1">
            <a:extLst>
              <a:ext uri="{FF2B5EF4-FFF2-40B4-BE49-F238E27FC236}">
                <a16:creationId xmlns:a16="http://schemas.microsoft.com/office/drawing/2014/main" id="{89C72067-E8DA-BBEC-46C9-E0E504BA3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838" y="671956"/>
            <a:ext cx="7476161" cy="618604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513DD78-CF89-27DB-BED1-7A07196743E7}"/>
              </a:ext>
            </a:extLst>
          </p:cNvPr>
          <p:cNvSpPr>
            <a:spLocks noChangeArrowheads="1"/>
          </p:cNvSpPr>
          <p:nvPr/>
        </p:nvSpPr>
        <p:spPr bwMode="auto">
          <a:xfrm>
            <a:off x="4715839" y="5955677"/>
            <a:ext cx="101270" cy="29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602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08C3-4EA4-2F07-A427-5D30AA77D437}"/>
              </a:ext>
            </a:extLst>
          </p:cNvPr>
          <p:cNvSpPr>
            <a:spLocks noGrp="1"/>
          </p:cNvSpPr>
          <p:nvPr>
            <p:ph type="title"/>
          </p:nvPr>
        </p:nvSpPr>
        <p:spPr>
          <a:xfrm>
            <a:off x="-1175535" y="18255"/>
            <a:ext cx="3692703" cy="1325563"/>
          </a:xfrm>
        </p:spPr>
        <p:txBody>
          <a:bodyPr>
            <a:normAutofit fontScale="90000"/>
          </a:bodyPr>
          <a:lstStyle/>
          <a:p>
            <a:pPr marL="1143000" marR="0" indent="0">
              <a:lnSpc>
                <a:spcPct val="110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 </a:t>
            </a:r>
            <a:br>
              <a:rPr lang="en-US" sz="1300" dirty="0">
                <a:solidFill>
                  <a:srgbClr val="000000"/>
                </a:solidFill>
                <a:effectLst/>
                <a:latin typeface="Times New Roman" panose="02020603050405020304" pitchFamily="18" charset="0"/>
                <a:ea typeface="Times New Roman" panose="02020603050405020304" pitchFamily="18" charset="0"/>
              </a:rPr>
            </a:br>
            <a:r>
              <a:rPr lang="en-US" sz="2500" b="1" dirty="0">
                <a:solidFill>
                  <a:srgbClr val="000000"/>
                </a:solidFill>
                <a:effectLst/>
                <a:latin typeface="Times New Roman" panose="02020603050405020304" pitchFamily="18" charset="0"/>
                <a:ea typeface="Times New Roman" panose="02020603050405020304" pitchFamily="18" charset="0"/>
              </a:rPr>
              <a:t>Help ER Diagram</a:t>
            </a:r>
            <a:br>
              <a:rPr lang="en-US" sz="1300" dirty="0">
                <a:solidFill>
                  <a:srgbClr val="000000"/>
                </a:solidFill>
                <a:effectLst/>
                <a:latin typeface="Times New Roman" panose="02020603050405020304" pitchFamily="18" charset="0"/>
                <a:ea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E9C3611B-9B25-CB7C-B06D-611C984C7818}"/>
              </a:ext>
            </a:extLst>
          </p:cNvPr>
          <p:cNvPicPr>
            <a:picLocks noChangeAspect="1"/>
          </p:cNvPicPr>
          <p:nvPr/>
        </p:nvPicPr>
        <p:blipFill>
          <a:blip r:embed="rId2"/>
          <a:stretch>
            <a:fillRect/>
          </a:stretch>
        </p:blipFill>
        <p:spPr>
          <a:xfrm>
            <a:off x="0" y="1268838"/>
            <a:ext cx="6421348" cy="5589162"/>
          </a:xfrm>
          <a:prstGeom prst="rect">
            <a:avLst/>
          </a:prstGeom>
          <a:noFill/>
          <a:ln>
            <a:noFill/>
          </a:ln>
        </p:spPr>
      </p:pic>
      <p:pic>
        <p:nvPicPr>
          <p:cNvPr id="5" name="Content Placeholder 4">
            <a:extLst>
              <a:ext uri="{FF2B5EF4-FFF2-40B4-BE49-F238E27FC236}">
                <a16:creationId xmlns:a16="http://schemas.microsoft.com/office/drawing/2014/main" id="{937E5805-191A-A836-BD69-A81096B60065}"/>
              </a:ext>
            </a:extLst>
          </p:cNvPr>
          <p:cNvPicPr>
            <a:picLocks noGrp="1" noChangeAspect="1"/>
          </p:cNvPicPr>
          <p:nvPr>
            <p:ph idx="1"/>
          </p:nvPr>
        </p:nvPicPr>
        <p:blipFill>
          <a:blip r:embed="rId3"/>
          <a:stretch>
            <a:fillRect/>
          </a:stretch>
        </p:blipFill>
        <p:spPr>
          <a:xfrm>
            <a:off x="6421348" y="1268838"/>
            <a:ext cx="5770651" cy="5589162"/>
          </a:xfrm>
          <a:prstGeom prst="rect">
            <a:avLst/>
          </a:prstGeom>
          <a:noFill/>
          <a:ln>
            <a:noFill/>
          </a:ln>
        </p:spPr>
      </p:pic>
    </p:spTree>
    <p:extLst>
      <p:ext uri="{BB962C8B-B14F-4D97-AF65-F5344CB8AC3E}">
        <p14:creationId xmlns:p14="http://schemas.microsoft.com/office/powerpoint/2010/main" val="49711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9B83-1488-225D-3740-B395BBF94D52}"/>
              </a:ext>
            </a:extLst>
          </p:cNvPr>
          <p:cNvSpPr>
            <a:spLocks noGrp="1"/>
          </p:cNvSpPr>
          <p:nvPr>
            <p:ph type="title"/>
          </p:nvPr>
        </p:nvSpPr>
        <p:spPr>
          <a:xfrm>
            <a:off x="0" y="0"/>
            <a:ext cx="4833135" cy="1325563"/>
          </a:xfrm>
        </p:spPr>
        <p:txBody>
          <a:bodyPr>
            <a:normAutofit/>
          </a:bodyPr>
          <a:lstStyle/>
          <a:p>
            <a:r>
              <a:rPr lang="en-US" sz="2500" b="1" dirty="0">
                <a:solidFill>
                  <a:srgbClr val="000000"/>
                </a:solidFill>
                <a:effectLst/>
                <a:latin typeface="Times New Roman" panose="02020603050405020304" pitchFamily="18" charset="0"/>
                <a:ea typeface="Times New Roman" panose="02020603050405020304" pitchFamily="18" charset="0"/>
              </a:rPr>
              <a:t>System Work Data Flow Diagram</a:t>
            </a:r>
            <a:br>
              <a:rPr lang="en-US" sz="2500" dirty="0">
                <a:solidFill>
                  <a:srgbClr val="000000"/>
                </a:solidFill>
                <a:effectLst/>
                <a:latin typeface="Times New Roman" panose="02020603050405020304" pitchFamily="18" charset="0"/>
                <a:ea typeface="Times New Roman" panose="02020603050405020304" pitchFamily="18" charset="0"/>
              </a:rPr>
            </a:br>
            <a:endParaRPr lang="en-US" sz="2500" dirty="0"/>
          </a:p>
        </p:txBody>
      </p:sp>
      <p:sp>
        <p:nvSpPr>
          <p:cNvPr id="3" name="Content Placeholder 2">
            <a:extLst>
              <a:ext uri="{FF2B5EF4-FFF2-40B4-BE49-F238E27FC236}">
                <a16:creationId xmlns:a16="http://schemas.microsoft.com/office/drawing/2014/main" id="{CA1598BB-3F5B-BF9B-C181-A00EACF40F5C}"/>
              </a:ext>
            </a:extLst>
          </p:cNvPr>
          <p:cNvSpPr>
            <a:spLocks noGrp="1"/>
          </p:cNvSpPr>
          <p:nvPr>
            <p:ph idx="1"/>
          </p:nvPr>
        </p:nvSpPr>
        <p:spPr>
          <a:xfrm>
            <a:off x="0" y="662780"/>
            <a:ext cx="4247508" cy="5316779"/>
          </a:xfrm>
        </p:spPr>
        <p:txBody>
          <a:bodyPr>
            <a:normAutofit fontScale="92500" lnSpcReduction="10000"/>
          </a:bodyPr>
          <a:lstStyle/>
          <a:p>
            <a:pPr marL="234950" marR="0" indent="-6350">
              <a:lnSpc>
                <a:spcPct val="110000"/>
              </a:lnSpc>
              <a:spcBef>
                <a:spcPts val="0"/>
              </a:spcBef>
              <a:spcAft>
                <a:spcPts val="79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Functional Requirements for a Clothing Store:</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Product Browsing and Search</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Product Detail Page</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User Registration and Login</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Shopping Cart Management</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Checkout Process</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Order Tracking</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Inventory Management</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Product Reviews and Ratings</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Shipping Options</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Mobile Responsive</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Secure Payment Gateway</a:t>
            </a:r>
          </a:p>
          <a:p>
            <a:pPr marL="234950" marR="0" indent="-6350">
              <a:lnSpc>
                <a:spcPct val="110000"/>
              </a:lnSpc>
              <a:spcBef>
                <a:spcPts val="0"/>
              </a:spcBef>
              <a:spcAft>
                <a:spcPts val="79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 Social Media Integration</a:t>
            </a:r>
          </a:p>
          <a:p>
            <a:endParaRPr lang="en-US"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5F2697C3-A911-6CCC-33C2-C35AB1A65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113" y="0"/>
            <a:ext cx="7481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22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753</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Online Clothing Retail application</vt:lpstr>
      <vt:lpstr>I.Introduce </vt:lpstr>
      <vt:lpstr>2.Scope</vt:lpstr>
      <vt:lpstr>3.Project Proposal  </vt:lpstr>
      <vt:lpstr>II.Overall Description </vt:lpstr>
      <vt:lpstr>PowerPoint Presentation</vt:lpstr>
      <vt:lpstr>PowerPoint Presentation</vt:lpstr>
      <vt:lpstr>  Help ER Diagram </vt:lpstr>
      <vt:lpstr>System Work Data Flow Diagram </vt:lpstr>
      <vt:lpstr>Layout </vt:lpstr>
      <vt:lpstr>Layout </vt:lpstr>
      <vt:lpstr>Layout</vt:lpstr>
      <vt:lpstr>Layout</vt:lpstr>
      <vt:lpstr>Layout</vt:lpstr>
      <vt:lpstr>Technologies used </vt:lpstr>
      <vt:lpstr> To Used  TTool Used ManageTool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cp:revision>
  <dcterms:created xsi:type="dcterms:W3CDTF">2024-10-17T15:48:58Z</dcterms:created>
  <dcterms:modified xsi:type="dcterms:W3CDTF">2024-12-22T11:51:59Z</dcterms:modified>
</cp:coreProperties>
</file>