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75" r:id="rId3"/>
    <p:sldId id="276" r:id="rId4"/>
    <p:sldId id="298" r:id="rId5"/>
    <p:sldId id="301" r:id="rId6"/>
    <p:sldId id="302" r:id="rId7"/>
    <p:sldId id="299" r:id="rId8"/>
    <p:sldId id="277" r:id="rId9"/>
    <p:sldId id="278" r:id="rId10"/>
    <p:sldId id="293" r:id="rId11"/>
    <p:sldId id="291" r:id="rId12"/>
    <p:sldId id="295" r:id="rId13"/>
    <p:sldId id="294" r:id="rId14"/>
    <p:sldId id="296" r:id="rId15"/>
    <p:sldId id="292" r:id="rId16"/>
    <p:sldId id="284" r:id="rId17"/>
    <p:sldId id="297" r:id="rId18"/>
    <p:sldId id="303" r:id="rId19"/>
    <p:sldId id="304" r:id="rId20"/>
    <p:sldId id="287" r:id="rId21"/>
    <p:sldId id="30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740" autoAdjust="0"/>
  </p:normalViewPr>
  <p:slideViewPr>
    <p:cSldViewPr>
      <p:cViewPr varScale="1">
        <p:scale>
          <a:sx n="67" d="100"/>
          <a:sy n="67" d="100"/>
        </p:scale>
        <p:origin x="1834"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902698-BB1F-438C-B6B9-FFBD283E5809}" type="datetimeFigureOut">
              <a:rPr lang="en-US" smtClean="0"/>
              <a:t>30/1/2023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028C1D-FFCF-44B1-980B-DD0EBBD742E6}" type="slidenum">
              <a:rPr lang="en-US" smtClean="0"/>
              <a:t>‹#›</a:t>
            </a:fld>
            <a:endParaRPr lang="en-US"/>
          </a:p>
        </p:txBody>
      </p:sp>
    </p:spTree>
    <p:extLst>
      <p:ext uri="{BB962C8B-B14F-4D97-AF65-F5344CB8AC3E}">
        <p14:creationId xmlns:p14="http://schemas.microsoft.com/office/powerpoint/2010/main" val="386082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tudien.vntelecom.org/SDMA"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tudien.vntelecom.org/Cell"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a:t>IP mesh:</a:t>
            </a:r>
            <a:r>
              <a:rPr lang="en-US" sz="1000" baseline="0"/>
              <a:t> </a:t>
            </a:r>
            <a:r>
              <a:rPr lang="de-DE" sz="1000" kern="1200">
                <a:solidFill>
                  <a:schemeClr val="tx1"/>
                </a:solidFill>
                <a:effectLst/>
                <a:latin typeface="+mn-lt"/>
                <a:ea typeface="+mn-ea"/>
                <a:cs typeface="+mn-cs"/>
              </a:rPr>
              <a:t>Mesh thông minh có khả năng tự hồi phục và có thuật toán chọn lựa định tuyến (self-forming) theo các tính toán số lượng của node và theo tỉ lệ chất lượng tín hiệu. Các node đóng vai trò như các bộ lặp tín hiệu, thu nhận và phát lại tín hiệu tới các điểm khác trong mạng. Thích</a:t>
            </a:r>
            <a:r>
              <a:rPr lang="de-DE" sz="1000" kern="1200" baseline="0">
                <a:solidFill>
                  <a:schemeClr val="tx1"/>
                </a:solidFill>
                <a:effectLst/>
                <a:latin typeface="+mn-lt"/>
                <a:ea typeface="+mn-ea"/>
                <a:cs typeface="+mn-cs"/>
              </a:rPr>
              <a:t> hợp truyền NLOS</a:t>
            </a:r>
            <a:endParaRPr lang="en-US" sz="1000" kern="1200">
              <a:solidFill>
                <a:schemeClr val="tx1"/>
              </a:solidFill>
              <a:effectLst/>
              <a:latin typeface="+mn-lt"/>
              <a:ea typeface="+mn-ea"/>
              <a:cs typeface="+mn-cs"/>
            </a:endParaRPr>
          </a:p>
          <a:p>
            <a:r>
              <a:rPr lang="vi-VN" sz="1200" b="0" i="0" kern="1200">
                <a:solidFill>
                  <a:schemeClr val="tx1"/>
                </a:solidFill>
                <a:effectLst/>
                <a:latin typeface="+mn-lt"/>
                <a:ea typeface="+mn-ea"/>
                <a:cs typeface="+mn-cs"/>
              </a:rPr>
              <a:t>Dữ liệu truyền qua mạng Mesh thông qua các "nút mạng". Các "nút mạng" thường xuyên tự động xác định con đường nhanh nhất và đáng tin cậy nhất thông qua quá trình định tuyến động(dynamic routing), nhờ đó việc chuyển đổi tuyến đường và cung cấp kết nối lại rất hiệu quả nếu tuyến đường cũ trục trặc.</a:t>
            </a:r>
            <a:endParaRPr lang="en-US" sz="1200" b="0" i="0" kern="1200">
              <a:solidFill>
                <a:schemeClr val="tx1"/>
              </a:solidFill>
              <a:effectLst/>
              <a:latin typeface="+mn-lt"/>
              <a:ea typeface="+mn-ea"/>
              <a:cs typeface="+mn-cs"/>
            </a:endParaRPr>
          </a:p>
          <a:p>
            <a:endParaRPr lang="en-US" i="1"/>
          </a:p>
        </p:txBody>
      </p:sp>
      <p:sp>
        <p:nvSpPr>
          <p:cNvPr id="4" name="Slide Number Placeholder 3"/>
          <p:cNvSpPr>
            <a:spLocks noGrp="1"/>
          </p:cNvSpPr>
          <p:nvPr>
            <p:ph type="sldNum" sz="quarter" idx="10"/>
          </p:nvPr>
        </p:nvSpPr>
        <p:spPr/>
        <p:txBody>
          <a:bodyPr/>
          <a:lstStyle/>
          <a:p>
            <a:fld id="{28028C1D-FFCF-44B1-980B-DD0EBBD742E6}" type="slidenum">
              <a:rPr lang="en-US" smtClean="0"/>
              <a:t>3</a:t>
            </a:fld>
            <a:endParaRPr lang="en-US"/>
          </a:p>
        </p:txBody>
      </p:sp>
    </p:spTree>
    <p:extLst>
      <p:ext uri="{BB962C8B-B14F-4D97-AF65-F5344CB8AC3E}">
        <p14:creationId xmlns:p14="http://schemas.microsoft.com/office/powerpoint/2010/main" val="40871658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a:t>IP mesh:</a:t>
            </a:r>
            <a:r>
              <a:rPr lang="en-US" sz="1000" baseline="0"/>
              <a:t> </a:t>
            </a:r>
            <a:r>
              <a:rPr lang="de-DE" sz="1000" kern="1200">
                <a:solidFill>
                  <a:schemeClr val="tx1"/>
                </a:solidFill>
                <a:effectLst/>
                <a:latin typeface="+mn-lt"/>
                <a:ea typeface="+mn-ea"/>
                <a:cs typeface="+mn-cs"/>
              </a:rPr>
              <a:t>Mesh thông minh có khả năng tự hồi phục và có thuật toán chọn lựa định tuyến (self-forming) theo các tính toán số lượng của node và theo tỉ lệ chất lượng tín hiệu. Các node đóng vai trò như các bộ lặp tín hiệu, thu nhận và phát lại tín hiệu tới các điểm khác trong mạng. Thích</a:t>
            </a:r>
            <a:r>
              <a:rPr lang="de-DE" sz="1000" kern="1200" baseline="0">
                <a:solidFill>
                  <a:schemeClr val="tx1"/>
                </a:solidFill>
                <a:effectLst/>
                <a:latin typeface="+mn-lt"/>
                <a:ea typeface="+mn-ea"/>
                <a:cs typeface="+mn-cs"/>
              </a:rPr>
              <a:t> hợp truyền NLOS</a:t>
            </a:r>
            <a:endParaRPr lang="en-US" sz="1000" kern="1200">
              <a:solidFill>
                <a:schemeClr val="tx1"/>
              </a:solidFill>
              <a:effectLst/>
              <a:latin typeface="+mn-lt"/>
              <a:ea typeface="+mn-ea"/>
              <a:cs typeface="+mn-cs"/>
            </a:endParaRPr>
          </a:p>
          <a:p>
            <a:endParaRPr lang="en-US" i="1"/>
          </a:p>
        </p:txBody>
      </p:sp>
      <p:sp>
        <p:nvSpPr>
          <p:cNvPr id="4" name="Slide Number Placeholder 3"/>
          <p:cNvSpPr>
            <a:spLocks noGrp="1"/>
          </p:cNvSpPr>
          <p:nvPr>
            <p:ph type="sldNum" sz="quarter" idx="10"/>
          </p:nvPr>
        </p:nvSpPr>
        <p:spPr/>
        <p:txBody>
          <a:bodyPr/>
          <a:lstStyle/>
          <a:p>
            <a:fld id="{28028C1D-FFCF-44B1-980B-DD0EBBD742E6}" type="slidenum">
              <a:rPr lang="en-US" smtClean="0"/>
              <a:t>12</a:t>
            </a:fld>
            <a:endParaRPr lang="en-US"/>
          </a:p>
        </p:txBody>
      </p:sp>
    </p:spTree>
    <p:extLst>
      <p:ext uri="{BB962C8B-B14F-4D97-AF65-F5344CB8AC3E}">
        <p14:creationId xmlns:p14="http://schemas.microsoft.com/office/powerpoint/2010/main" val="40871658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a:t>IP mesh:</a:t>
            </a:r>
            <a:r>
              <a:rPr lang="en-US" sz="1000" baseline="0"/>
              <a:t> </a:t>
            </a:r>
            <a:r>
              <a:rPr lang="de-DE" sz="1000" kern="1200">
                <a:solidFill>
                  <a:schemeClr val="tx1"/>
                </a:solidFill>
                <a:effectLst/>
                <a:latin typeface="+mn-lt"/>
                <a:ea typeface="+mn-ea"/>
                <a:cs typeface="+mn-cs"/>
              </a:rPr>
              <a:t>Mesh thông minh có khả năng tự hồi phục và có thuật toán chọn lựa định tuyến (self-forming) theo các tính toán số lượng của node và theo tỉ lệ chất lượng tín hiệu. Các node đóng vai trò như các bộ lặp tín hiệu, thu nhận và phát lại tín hiệu tới các điểm khác trong mạng. Thích</a:t>
            </a:r>
            <a:r>
              <a:rPr lang="de-DE" sz="1000" kern="1200" baseline="0">
                <a:solidFill>
                  <a:schemeClr val="tx1"/>
                </a:solidFill>
                <a:effectLst/>
                <a:latin typeface="+mn-lt"/>
                <a:ea typeface="+mn-ea"/>
                <a:cs typeface="+mn-cs"/>
              </a:rPr>
              <a:t> hợp truyền NLOS</a:t>
            </a:r>
            <a:endParaRPr lang="en-US" sz="1000" kern="1200">
              <a:solidFill>
                <a:schemeClr val="tx1"/>
              </a:solidFill>
              <a:effectLst/>
              <a:latin typeface="+mn-lt"/>
              <a:ea typeface="+mn-ea"/>
              <a:cs typeface="+mn-cs"/>
            </a:endParaRPr>
          </a:p>
          <a:p>
            <a:endParaRPr lang="en-US" i="1"/>
          </a:p>
        </p:txBody>
      </p:sp>
      <p:sp>
        <p:nvSpPr>
          <p:cNvPr id="4" name="Slide Number Placeholder 3"/>
          <p:cNvSpPr>
            <a:spLocks noGrp="1"/>
          </p:cNvSpPr>
          <p:nvPr>
            <p:ph type="sldNum" sz="quarter" idx="10"/>
          </p:nvPr>
        </p:nvSpPr>
        <p:spPr/>
        <p:txBody>
          <a:bodyPr/>
          <a:lstStyle/>
          <a:p>
            <a:fld id="{28028C1D-FFCF-44B1-980B-DD0EBBD742E6}" type="slidenum">
              <a:rPr lang="en-US" smtClean="0"/>
              <a:t>13</a:t>
            </a:fld>
            <a:endParaRPr lang="en-US"/>
          </a:p>
        </p:txBody>
      </p:sp>
    </p:spTree>
    <p:extLst>
      <p:ext uri="{BB962C8B-B14F-4D97-AF65-F5344CB8AC3E}">
        <p14:creationId xmlns:p14="http://schemas.microsoft.com/office/powerpoint/2010/main" val="40871658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a:t>IP mesh:</a:t>
            </a:r>
            <a:r>
              <a:rPr lang="en-US" sz="1000" baseline="0"/>
              <a:t> </a:t>
            </a:r>
            <a:r>
              <a:rPr lang="de-DE" sz="1000" kern="1200">
                <a:solidFill>
                  <a:schemeClr val="tx1"/>
                </a:solidFill>
                <a:effectLst/>
                <a:latin typeface="+mn-lt"/>
                <a:ea typeface="+mn-ea"/>
                <a:cs typeface="+mn-cs"/>
              </a:rPr>
              <a:t>Mesh thông minh có khả năng tự hồi phục và có thuật toán chọn lựa định tuyến (self-forming) theo các tính toán số lượng của node và theo tỉ lệ chất lượng tín hiệu. Các node đóng vai trò như các bộ lặp tín hiệu, thu nhận và phát lại tín hiệu tới các điểm khác trong mạng. Thích</a:t>
            </a:r>
            <a:r>
              <a:rPr lang="de-DE" sz="1000" kern="1200" baseline="0">
                <a:solidFill>
                  <a:schemeClr val="tx1"/>
                </a:solidFill>
                <a:effectLst/>
                <a:latin typeface="+mn-lt"/>
                <a:ea typeface="+mn-ea"/>
                <a:cs typeface="+mn-cs"/>
              </a:rPr>
              <a:t> hợp truyền NLOS</a:t>
            </a:r>
            <a:endParaRPr lang="en-US" sz="1000" kern="1200">
              <a:solidFill>
                <a:schemeClr val="tx1"/>
              </a:solidFill>
              <a:effectLst/>
              <a:latin typeface="+mn-lt"/>
              <a:ea typeface="+mn-ea"/>
              <a:cs typeface="+mn-cs"/>
            </a:endParaRPr>
          </a:p>
          <a:p>
            <a:endParaRPr lang="en-US" i="1"/>
          </a:p>
        </p:txBody>
      </p:sp>
      <p:sp>
        <p:nvSpPr>
          <p:cNvPr id="4" name="Slide Number Placeholder 3"/>
          <p:cNvSpPr>
            <a:spLocks noGrp="1"/>
          </p:cNvSpPr>
          <p:nvPr>
            <p:ph type="sldNum" sz="quarter" idx="10"/>
          </p:nvPr>
        </p:nvSpPr>
        <p:spPr/>
        <p:txBody>
          <a:bodyPr/>
          <a:lstStyle/>
          <a:p>
            <a:fld id="{28028C1D-FFCF-44B1-980B-DD0EBBD742E6}" type="slidenum">
              <a:rPr lang="en-US" smtClean="0"/>
              <a:t>14</a:t>
            </a:fld>
            <a:endParaRPr lang="en-US"/>
          </a:p>
        </p:txBody>
      </p:sp>
    </p:spTree>
    <p:extLst>
      <p:ext uri="{BB962C8B-B14F-4D97-AF65-F5344CB8AC3E}">
        <p14:creationId xmlns:p14="http://schemas.microsoft.com/office/powerpoint/2010/main" val="40871658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a:t>IP mesh:</a:t>
            </a:r>
            <a:r>
              <a:rPr lang="en-US" sz="1000" baseline="0"/>
              <a:t> </a:t>
            </a:r>
            <a:r>
              <a:rPr lang="de-DE" sz="1000" kern="1200">
                <a:solidFill>
                  <a:schemeClr val="tx1"/>
                </a:solidFill>
                <a:effectLst/>
                <a:latin typeface="+mn-lt"/>
                <a:ea typeface="+mn-ea"/>
                <a:cs typeface="+mn-cs"/>
              </a:rPr>
              <a:t>Mesh thông minh có khả năng tự hồi phục và có thuật toán chọn lựa định tuyến (self-forming) theo các tính toán số lượng của node và theo tỉ lệ chất lượng tín hiệu. Các node đóng vai trò như các bộ lặp tín hiệu, thu nhận và phát lại tín hiệu tới các điểm khác trong mạng. Thích</a:t>
            </a:r>
            <a:r>
              <a:rPr lang="de-DE" sz="1000" kern="1200" baseline="0">
                <a:solidFill>
                  <a:schemeClr val="tx1"/>
                </a:solidFill>
                <a:effectLst/>
                <a:latin typeface="+mn-lt"/>
                <a:ea typeface="+mn-ea"/>
                <a:cs typeface="+mn-cs"/>
              </a:rPr>
              <a:t> hợp truyền NLOS</a:t>
            </a:r>
            <a:endParaRPr lang="en-US" sz="1000" kern="1200">
              <a:solidFill>
                <a:schemeClr val="tx1"/>
              </a:solidFill>
              <a:effectLst/>
              <a:latin typeface="+mn-lt"/>
              <a:ea typeface="+mn-ea"/>
              <a:cs typeface="+mn-cs"/>
            </a:endParaRPr>
          </a:p>
          <a:p>
            <a:endParaRPr lang="en-US" i="1"/>
          </a:p>
        </p:txBody>
      </p:sp>
      <p:sp>
        <p:nvSpPr>
          <p:cNvPr id="4" name="Slide Number Placeholder 3"/>
          <p:cNvSpPr>
            <a:spLocks noGrp="1"/>
          </p:cNvSpPr>
          <p:nvPr>
            <p:ph type="sldNum" sz="quarter" idx="10"/>
          </p:nvPr>
        </p:nvSpPr>
        <p:spPr/>
        <p:txBody>
          <a:bodyPr/>
          <a:lstStyle/>
          <a:p>
            <a:fld id="{28028C1D-FFCF-44B1-980B-DD0EBBD742E6}" type="slidenum">
              <a:rPr lang="en-US" smtClean="0"/>
              <a:t>15</a:t>
            </a:fld>
            <a:endParaRPr lang="en-US"/>
          </a:p>
        </p:txBody>
      </p:sp>
    </p:spTree>
    <p:extLst>
      <p:ext uri="{BB962C8B-B14F-4D97-AF65-F5344CB8AC3E}">
        <p14:creationId xmlns:p14="http://schemas.microsoft.com/office/powerpoint/2010/main" val="40871658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a:t>IP mesh:</a:t>
            </a:r>
            <a:r>
              <a:rPr lang="en-US" sz="1000" baseline="0"/>
              <a:t> </a:t>
            </a:r>
            <a:r>
              <a:rPr lang="de-DE" sz="1000" kern="1200">
                <a:solidFill>
                  <a:schemeClr val="tx1"/>
                </a:solidFill>
                <a:effectLst/>
                <a:latin typeface="+mn-lt"/>
                <a:ea typeface="+mn-ea"/>
                <a:cs typeface="+mn-cs"/>
              </a:rPr>
              <a:t>Mesh thông minh có khả năng tự hồi phục và có thuật toán chọn lựa định tuyến (self-forming) theo các tính toán số lượng của node và theo tỉ lệ chất lượng tín hiệu. Các node đóng vai trò như các bộ lặp tín hiệu, thu nhận và phát lại tín hiệu tới các điểm khác trong mạng. Thích</a:t>
            </a:r>
            <a:r>
              <a:rPr lang="de-DE" sz="1000" kern="1200" baseline="0">
                <a:solidFill>
                  <a:schemeClr val="tx1"/>
                </a:solidFill>
                <a:effectLst/>
                <a:latin typeface="+mn-lt"/>
                <a:ea typeface="+mn-ea"/>
                <a:cs typeface="+mn-cs"/>
              </a:rPr>
              <a:t> hợp truyền NLOS</a:t>
            </a:r>
            <a:endParaRPr lang="en-US" sz="1000" kern="1200">
              <a:solidFill>
                <a:schemeClr val="tx1"/>
              </a:solidFill>
              <a:effectLst/>
              <a:latin typeface="+mn-lt"/>
              <a:ea typeface="+mn-ea"/>
              <a:cs typeface="+mn-cs"/>
            </a:endParaRPr>
          </a:p>
          <a:p>
            <a:endParaRPr lang="en-US" i="1"/>
          </a:p>
        </p:txBody>
      </p:sp>
      <p:sp>
        <p:nvSpPr>
          <p:cNvPr id="4" name="Slide Number Placeholder 3"/>
          <p:cNvSpPr>
            <a:spLocks noGrp="1"/>
          </p:cNvSpPr>
          <p:nvPr>
            <p:ph type="sldNum" sz="quarter" idx="10"/>
          </p:nvPr>
        </p:nvSpPr>
        <p:spPr/>
        <p:txBody>
          <a:bodyPr/>
          <a:lstStyle/>
          <a:p>
            <a:fld id="{28028C1D-FFCF-44B1-980B-DD0EBBD742E6}" type="slidenum">
              <a:rPr lang="en-US" smtClean="0"/>
              <a:t>16</a:t>
            </a:fld>
            <a:endParaRPr lang="en-US"/>
          </a:p>
        </p:txBody>
      </p:sp>
    </p:spTree>
    <p:extLst>
      <p:ext uri="{BB962C8B-B14F-4D97-AF65-F5344CB8AC3E}">
        <p14:creationId xmlns:p14="http://schemas.microsoft.com/office/powerpoint/2010/main" val="40871658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a:t>IP mesh:</a:t>
            </a:r>
            <a:r>
              <a:rPr lang="en-US" sz="1000" baseline="0"/>
              <a:t> </a:t>
            </a:r>
            <a:r>
              <a:rPr lang="de-DE" sz="1000" kern="1200">
                <a:solidFill>
                  <a:schemeClr val="tx1"/>
                </a:solidFill>
                <a:effectLst/>
                <a:latin typeface="+mn-lt"/>
                <a:ea typeface="+mn-ea"/>
                <a:cs typeface="+mn-cs"/>
              </a:rPr>
              <a:t>Mesh thông minh có khả năng tự hồi phục và có thuật toán chọn lựa định tuyến (self-forming) theo các tính toán số lượng của node và theo tỉ lệ chất lượng tín hiệu. Các node đóng vai trò như các bộ lặp tín hiệu, thu nhận và phát lại tín hiệu tới các điểm khác trong mạng. Thích</a:t>
            </a:r>
            <a:r>
              <a:rPr lang="de-DE" sz="1000" kern="1200" baseline="0">
                <a:solidFill>
                  <a:schemeClr val="tx1"/>
                </a:solidFill>
                <a:effectLst/>
                <a:latin typeface="+mn-lt"/>
                <a:ea typeface="+mn-ea"/>
                <a:cs typeface="+mn-cs"/>
              </a:rPr>
              <a:t> hợp truyền NLOS</a:t>
            </a:r>
            <a:endParaRPr lang="en-US" sz="1000" kern="1200">
              <a:solidFill>
                <a:schemeClr val="tx1"/>
              </a:solidFill>
              <a:effectLst/>
              <a:latin typeface="+mn-lt"/>
              <a:ea typeface="+mn-ea"/>
              <a:cs typeface="+mn-cs"/>
            </a:endParaRPr>
          </a:p>
          <a:p>
            <a:endParaRPr lang="en-US" i="1"/>
          </a:p>
        </p:txBody>
      </p:sp>
      <p:sp>
        <p:nvSpPr>
          <p:cNvPr id="4" name="Slide Number Placeholder 3"/>
          <p:cNvSpPr>
            <a:spLocks noGrp="1"/>
          </p:cNvSpPr>
          <p:nvPr>
            <p:ph type="sldNum" sz="quarter" idx="10"/>
          </p:nvPr>
        </p:nvSpPr>
        <p:spPr/>
        <p:txBody>
          <a:bodyPr/>
          <a:lstStyle/>
          <a:p>
            <a:fld id="{28028C1D-FFCF-44B1-980B-DD0EBBD742E6}" type="slidenum">
              <a:rPr lang="en-US" smtClean="0"/>
              <a:t>17</a:t>
            </a:fld>
            <a:endParaRPr lang="en-US"/>
          </a:p>
        </p:txBody>
      </p:sp>
    </p:spTree>
    <p:extLst>
      <p:ext uri="{BB962C8B-B14F-4D97-AF65-F5344CB8AC3E}">
        <p14:creationId xmlns:p14="http://schemas.microsoft.com/office/powerpoint/2010/main" val="40871658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IP mesh:</a:t>
            </a:r>
            <a:r>
              <a:rPr lang="en-US" sz="1000" baseline="0" dirty="0"/>
              <a:t> </a:t>
            </a:r>
            <a:r>
              <a:rPr lang="de-DE" sz="1000" kern="1200" dirty="0">
                <a:solidFill>
                  <a:schemeClr val="tx1"/>
                </a:solidFill>
                <a:effectLst/>
                <a:latin typeface="+mn-lt"/>
                <a:ea typeface="+mn-ea"/>
                <a:cs typeface="+mn-cs"/>
              </a:rPr>
              <a:t>Mesh thông minh có khả năng tự hồi phục và có thuật toán chọn lựa định tuyến (self-forming) theo các tính toán số lượng của node và theo tỉ lệ chất lượng tín hiệu. Các node đóng vai trò như các bộ lặp tín hiệu, thu nhận và phát lại tín hiệu tới các điểm khác trong mạng. Thích</a:t>
            </a:r>
            <a:r>
              <a:rPr lang="de-DE" sz="1000" kern="1200" baseline="0" dirty="0">
                <a:solidFill>
                  <a:schemeClr val="tx1"/>
                </a:solidFill>
                <a:effectLst/>
                <a:latin typeface="+mn-lt"/>
                <a:ea typeface="+mn-ea"/>
                <a:cs typeface="+mn-cs"/>
              </a:rPr>
              <a:t> hợp truyền NLOS</a:t>
            </a:r>
          </a:p>
          <a:p>
            <a:pPr marL="0" marR="0" indent="0" algn="l" defTabSz="914400" rtl="0" eaLnBrk="1" fontAlgn="auto" latinLnBrk="0" hangingPunct="1">
              <a:lnSpc>
                <a:spcPct val="100000"/>
              </a:lnSpc>
              <a:spcBef>
                <a:spcPts val="0"/>
              </a:spcBef>
              <a:spcAft>
                <a:spcPts val="0"/>
              </a:spcAft>
              <a:buClrTx/>
              <a:buSzTx/>
              <a:buFontTx/>
              <a:buNone/>
              <a:tabLst/>
              <a:defRPr/>
            </a:pPr>
            <a:r>
              <a:rPr lang="de-DE" sz="1000" kern="1200" baseline="0" dirty="0">
                <a:solidFill>
                  <a:schemeClr val="tx1"/>
                </a:solidFill>
                <a:effectLst/>
                <a:latin typeface="+mn-lt"/>
                <a:ea typeface="+mn-ea"/>
                <a:cs typeface="+mn-cs"/>
              </a:rPr>
              <a:t>Link xanh &gt;20db, vàng 10 đến 20dB, đỏ dưới 10dB</a:t>
            </a:r>
          </a:p>
          <a:p>
            <a:pPr marL="0" marR="0" indent="0" algn="l" defTabSz="914400" rtl="0" eaLnBrk="1" fontAlgn="auto" latinLnBrk="0" hangingPunct="1">
              <a:lnSpc>
                <a:spcPct val="100000"/>
              </a:lnSpc>
              <a:spcBef>
                <a:spcPts val="0"/>
              </a:spcBef>
              <a:spcAft>
                <a:spcPts val="0"/>
              </a:spcAft>
              <a:buClrTx/>
              <a:buSzTx/>
              <a:buFontTx/>
              <a:buNone/>
              <a:tabLst/>
              <a:defRPr/>
            </a:pPr>
            <a:r>
              <a:rPr lang="de-DE" sz="1000" kern="1200" baseline="0" dirty="0">
                <a:solidFill>
                  <a:schemeClr val="tx1"/>
                </a:solidFill>
                <a:effectLst/>
                <a:latin typeface="+mn-lt"/>
                <a:ea typeface="+mn-ea"/>
                <a:cs typeface="+mn-cs"/>
              </a:rPr>
              <a:t>Công suất phát lý thuyết và thực tế khác nhau do nhiệt độ </a:t>
            </a:r>
            <a:endParaRPr lang="en-US" sz="1000" kern="1200" dirty="0">
              <a:solidFill>
                <a:schemeClr val="tx1"/>
              </a:solidFill>
              <a:effectLst/>
              <a:latin typeface="+mn-lt"/>
              <a:ea typeface="+mn-ea"/>
              <a:cs typeface="+mn-cs"/>
            </a:endParaRPr>
          </a:p>
          <a:p>
            <a:endParaRPr lang="en-US" i="1" dirty="0"/>
          </a:p>
        </p:txBody>
      </p:sp>
      <p:sp>
        <p:nvSpPr>
          <p:cNvPr id="4" name="Slide Number Placeholder 3"/>
          <p:cNvSpPr>
            <a:spLocks noGrp="1"/>
          </p:cNvSpPr>
          <p:nvPr>
            <p:ph type="sldNum" sz="quarter" idx="10"/>
          </p:nvPr>
        </p:nvSpPr>
        <p:spPr/>
        <p:txBody>
          <a:bodyPr/>
          <a:lstStyle/>
          <a:p>
            <a:fld id="{28028C1D-FFCF-44B1-980B-DD0EBBD742E6}" type="slidenum">
              <a:rPr lang="en-US" smtClean="0"/>
              <a:t>18</a:t>
            </a:fld>
            <a:endParaRPr lang="en-US"/>
          </a:p>
        </p:txBody>
      </p:sp>
    </p:spTree>
    <p:extLst>
      <p:ext uri="{BB962C8B-B14F-4D97-AF65-F5344CB8AC3E}">
        <p14:creationId xmlns:p14="http://schemas.microsoft.com/office/powerpoint/2010/main" val="40871658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IP mesh:</a:t>
            </a:r>
            <a:r>
              <a:rPr lang="en-US" sz="1000" baseline="0" dirty="0"/>
              <a:t> </a:t>
            </a:r>
            <a:r>
              <a:rPr lang="de-DE" sz="1000" kern="1200" dirty="0">
                <a:solidFill>
                  <a:schemeClr val="tx1"/>
                </a:solidFill>
                <a:effectLst/>
                <a:latin typeface="+mn-lt"/>
                <a:ea typeface="+mn-ea"/>
                <a:cs typeface="+mn-cs"/>
              </a:rPr>
              <a:t>Mesh thông minh có khả năng tự hồi phục và có thuật toán chọn lựa định tuyến (self-forming) theo các tính toán số lượng của node và theo tỉ lệ chất lượng tín hiệu. Các node đóng vai trò như các bộ lặp tín hiệu, thu nhận và phát lại tín hiệu tới các điểm khác trong mạng. Thích</a:t>
            </a:r>
            <a:r>
              <a:rPr lang="de-DE" sz="1000" kern="1200" baseline="0" dirty="0">
                <a:solidFill>
                  <a:schemeClr val="tx1"/>
                </a:solidFill>
                <a:effectLst/>
                <a:latin typeface="+mn-lt"/>
                <a:ea typeface="+mn-ea"/>
                <a:cs typeface="+mn-cs"/>
              </a:rPr>
              <a:t> hợp truyền NLOS</a:t>
            </a:r>
            <a:endParaRPr lang="en-US" sz="1000" kern="1200" dirty="0">
              <a:solidFill>
                <a:schemeClr val="tx1"/>
              </a:solidFill>
              <a:effectLst/>
              <a:latin typeface="+mn-lt"/>
              <a:ea typeface="+mn-ea"/>
              <a:cs typeface="+mn-cs"/>
            </a:endParaRPr>
          </a:p>
          <a:p>
            <a:endParaRPr lang="en-US" i="1" dirty="0"/>
          </a:p>
        </p:txBody>
      </p:sp>
      <p:sp>
        <p:nvSpPr>
          <p:cNvPr id="4" name="Slide Number Placeholder 3"/>
          <p:cNvSpPr>
            <a:spLocks noGrp="1"/>
          </p:cNvSpPr>
          <p:nvPr>
            <p:ph type="sldNum" sz="quarter" idx="10"/>
          </p:nvPr>
        </p:nvSpPr>
        <p:spPr/>
        <p:txBody>
          <a:bodyPr/>
          <a:lstStyle/>
          <a:p>
            <a:fld id="{28028C1D-FFCF-44B1-980B-DD0EBBD742E6}" type="slidenum">
              <a:rPr lang="en-US" smtClean="0"/>
              <a:t>19</a:t>
            </a:fld>
            <a:endParaRPr lang="en-US"/>
          </a:p>
        </p:txBody>
      </p:sp>
    </p:spTree>
    <p:extLst>
      <p:ext uri="{BB962C8B-B14F-4D97-AF65-F5344CB8AC3E}">
        <p14:creationId xmlns:p14="http://schemas.microsoft.com/office/powerpoint/2010/main" val="40871658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a:t>IP mesh:</a:t>
            </a:r>
            <a:r>
              <a:rPr lang="en-US" sz="1000" baseline="0"/>
              <a:t> </a:t>
            </a:r>
            <a:r>
              <a:rPr lang="de-DE" sz="1000" kern="1200">
                <a:solidFill>
                  <a:schemeClr val="tx1"/>
                </a:solidFill>
                <a:effectLst/>
                <a:latin typeface="+mn-lt"/>
                <a:ea typeface="+mn-ea"/>
                <a:cs typeface="+mn-cs"/>
              </a:rPr>
              <a:t>Mesh thông minh có khả năng tự hồi phục và có thuật toán chọn lựa định tuyến (self-forming) theo các tính toán số lượng của node và theo tỉ lệ chất lượng tín hiệu. Các node đóng vai trò như các bộ lặp tín hiệu, thu nhận và phát lại tín hiệu tới các điểm khác trong mạng. Thích</a:t>
            </a:r>
            <a:r>
              <a:rPr lang="de-DE" sz="1000" kern="1200" baseline="0">
                <a:solidFill>
                  <a:schemeClr val="tx1"/>
                </a:solidFill>
                <a:effectLst/>
                <a:latin typeface="+mn-lt"/>
                <a:ea typeface="+mn-ea"/>
                <a:cs typeface="+mn-cs"/>
              </a:rPr>
              <a:t> hợp truyền NLOS</a:t>
            </a:r>
            <a:endParaRPr lang="en-US" sz="1000" kern="1200">
              <a:solidFill>
                <a:schemeClr val="tx1"/>
              </a:solidFill>
              <a:effectLst/>
              <a:latin typeface="+mn-lt"/>
              <a:ea typeface="+mn-ea"/>
              <a:cs typeface="+mn-cs"/>
            </a:endParaRPr>
          </a:p>
          <a:p>
            <a:endParaRPr lang="en-US" i="1"/>
          </a:p>
        </p:txBody>
      </p:sp>
      <p:sp>
        <p:nvSpPr>
          <p:cNvPr id="4" name="Slide Number Placeholder 3"/>
          <p:cNvSpPr>
            <a:spLocks noGrp="1"/>
          </p:cNvSpPr>
          <p:nvPr>
            <p:ph type="sldNum" sz="quarter" idx="10"/>
          </p:nvPr>
        </p:nvSpPr>
        <p:spPr/>
        <p:txBody>
          <a:bodyPr/>
          <a:lstStyle/>
          <a:p>
            <a:fld id="{28028C1D-FFCF-44B1-980B-DD0EBBD742E6}" type="slidenum">
              <a:rPr lang="en-US" smtClean="0"/>
              <a:t>20</a:t>
            </a:fld>
            <a:endParaRPr lang="en-US"/>
          </a:p>
        </p:txBody>
      </p:sp>
    </p:spTree>
    <p:extLst>
      <p:ext uri="{BB962C8B-B14F-4D97-AF65-F5344CB8AC3E}">
        <p14:creationId xmlns:p14="http://schemas.microsoft.com/office/powerpoint/2010/main" val="4087165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a:t>IP mesh:</a:t>
            </a:r>
            <a:r>
              <a:rPr lang="en-US" sz="1000" baseline="0"/>
              <a:t> </a:t>
            </a:r>
            <a:r>
              <a:rPr lang="de-DE" sz="1000" kern="1200">
                <a:solidFill>
                  <a:schemeClr val="tx1"/>
                </a:solidFill>
                <a:effectLst/>
                <a:latin typeface="+mn-lt"/>
                <a:ea typeface="+mn-ea"/>
                <a:cs typeface="+mn-cs"/>
              </a:rPr>
              <a:t>Mesh thông minh có khả năng tự hồi phục và có thuật toán chọn lựa định tuyến (self-forming) theo các tính toán số lượng của node và theo tỉ lệ chất lượng tín hiệu. Các node đóng vai trò như các bộ lặp tín hiệu, thu nhận và phát lại tín hiệu tới các điểm khác trong mạng. Thích</a:t>
            </a:r>
            <a:r>
              <a:rPr lang="de-DE" sz="1000" kern="1200" baseline="0">
                <a:solidFill>
                  <a:schemeClr val="tx1"/>
                </a:solidFill>
                <a:effectLst/>
                <a:latin typeface="+mn-lt"/>
                <a:ea typeface="+mn-ea"/>
                <a:cs typeface="+mn-cs"/>
              </a:rPr>
              <a:t> hợp truyền NLOS</a:t>
            </a:r>
            <a:endParaRPr lang="en-US" sz="1000" kern="1200">
              <a:solidFill>
                <a:schemeClr val="tx1"/>
              </a:solidFill>
              <a:effectLst/>
              <a:latin typeface="+mn-lt"/>
              <a:ea typeface="+mn-ea"/>
              <a:cs typeface="+mn-cs"/>
            </a:endParaRPr>
          </a:p>
          <a:p>
            <a:r>
              <a:rPr lang="vi-VN" sz="1200" b="0" i="0" kern="1200">
                <a:solidFill>
                  <a:schemeClr val="tx1"/>
                </a:solidFill>
                <a:effectLst/>
                <a:latin typeface="+mn-lt"/>
                <a:ea typeface="+mn-ea"/>
                <a:cs typeface="+mn-cs"/>
              </a:rPr>
              <a:t>Dữ liệu truyền qua mạng Mesh thông qua các "nút mạng". Các "nút mạng" thường xuyên tự động xác định con đường nhanh nhất và đáng tin cậy nhất thông qua quá trình định tuyến động(dynamic routing), nhờ đó việc chuyển đổi tuyến đường và cung cấp kết nối lại rất hiệu quả nếu tuyến đường cũ trục trặc.</a:t>
            </a:r>
            <a:endParaRPr lang="en-US" sz="1200" b="0" i="0" kern="1200">
              <a:solidFill>
                <a:schemeClr val="tx1"/>
              </a:solidFill>
              <a:effectLst/>
              <a:latin typeface="+mn-lt"/>
              <a:ea typeface="+mn-ea"/>
              <a:cs typeface="+mn-cs"/>
            </a:endParaRPr>
          </a:p>
          <a:p>
            <a:endParaRPr lang="en-US" i="1"/>
          </a:p>
        </p:txBody>
      </p:sp>
      <p:sp>
        <p:nvSpPr>
          <p:cNvPr id="4" name="Slide Number Placeholder 3"/>
          <p:cNvSpPr>
            <a:spLocks noGrp="1"/>
          </p:cNvSpPr>
          <p:nvPr>
            <p:ph type="sldNum" sz="quarter" idx="10"/>
          </p:nvPr>
        </p:nvSpPr>
        <p:spPr/>
        <p:txBody>
          <a:bodyPr/>
          <a:lstStyle/>
          <a:p>
            <a:fld id="{28028C1D-FFCF-44B1-980B-DD0EBBD742E6}" type="slidenum">
              <a:rPr lang="en-US" smtClean="0"/>
              <a:t>4</a:t>
            </a:fld>
            <a:endParaRPr lang="en-US"/>
          </a:p>
        </p:txBody>
      </p:sp>
    </p:spTree>
    <p:extLst>
      <p:ext uri="{BB962C8B-B14F-4D97-AF65-F5344CB8AC3E}">
        <p14:creationId xmlns:p14="http://schemas.microsoft.com/office/powerpoint/2010/main" val="4087165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a:t>IP mesh:</a:t>
            </a:r>
            <a:r>
              <a:rPr lang="en-US" sz="1000" baseline="0"/>
              <a:t> </a:t>
            </a:r>
            <a:r>
              <a:rPr lang="de-DE" sz="1000" kern="1200">
                <a:solidFill>
                  <a:schemeClr val="tx1"/>
                </a:solidFill>
                <a:effectLst/>
                <a:latin typeface="+mn-lt"/>
                <a:ea typeface="+mn-ea"/>
                <a:cs typeface="+mn-cs"/>
              </a:rPr>
              <a:t>Mesh thông minh có khả năng tự hồi phục và có thuật toán chọn lựa định tuyến (self-forming) theo các tính toán số lượng của node và theo tỉ lệ chất lượng tín hiệu. Các node đóng vai trò như các bộ lặp tín hiệu, thu nhận và phát lại tín hiệu tới các điểm khác trong mạng. Thích</a:t>
            </a:r>
            <a:r>
              <a:rPr lang="de-DE" sz="1000" kern="1200" baseline="0">
                <a:solidFill>
                  <a:schemeClr val="tx1"/>
                </a:solidFill>
                <a:effectLst/>
                <a:latin typeface="+mn-lt"/>
                <a:ea typeface="+mn-ea"/>
                <a:cs typeface="+mn-cs"/>
              </a:rPr>
              <a:t> hợp truyền NLOS</a:t>
            </a:r>
            <a:endParaRPr lang="en-US" sz="1000" kern="1200">
              <a:solidFill>
                <a:schemeClr val="tx1"/>
              </a:solidFill>
              <a:effectLst/>
              <a:latin typeface="+mn-lt"/>
              <a:ea typeface="+mn-ea"/>
              <a:cs typeface="+mn-cs"/>
            </a:endParaRPr>
          </a:p>
          <a:p>
            <a:r>
              <a:rPr lang="vi-VN" sz="1200" b="0" i="0" kern="1200">
                <a:solidFill>
                  <a:schemeClr val="tx1"/>
                </a:solidFill>
                <a:effectLst/>
                <a:latin typeface="+mn-lt"/>
                <a:ea typeface="+mn-ea"/>
                <a:cs typeface="+mn-cs"/>
              </a:rPr>
              <a:t>Dữ liệu truyền qua mạng Mesh thông qua các "nút mạng". Các "nút mạng" thường xuyên tự động xác định con đường nhanh nhất và đáng tin cậy nhất thông qua quá trình định tuyến động(dynamic routing), nhờ đó việc chuyển đổi tuyến đường và cung cấp kết nối lại rất hiệu quả nếu tuyến đường cũ trục trặc.</a:t>
            </a:r>
            <a:endParaRPr lang="en-US" sz="1200" b="0" i="0" kern="1200">
              <a:solidFill>
                <a:schemeClr val="tx1"/>
              </a:solidFill>
              <a:effectLst/>
              <a:latin typeface="+mn-lt"/>
              <a:ea typeface="+mn-ea"/>
              <a:cs typeface="+mn-cs"/>
            </a:endParaRPr>
          </a:p>
          <a:p>
            <a:endParaRPr lang="en-US" i="1"/>
          </a:p>
        </p:txBody>
      </p:sp>
      <p:sp>
        <p:nvSpPr>
          <p:cNvPr id="4" name="Slide Number Placeholder 3"/>
          <p:cNvSpPr>
            <a:spLocks noGrp="1"/>
          </p:cNvSpPr>
          <p:nvPr>
            <p:ph type="sldNum" sz="quarter" idx="10"/>
          </p:nvPr>
        </p:nvSpPr>
        <p:spPr/>
        <p:txBody>
          <a:bodyPr/>
          <a:lstStyle/>
          <a:p>
            <a:fld id="{28028C1D-FFCF-44B1-980B-DD0EBBD742E6}" type="slidenum">
              <a:rPr lang="en-US" smtClean="0"/>
              <a:t>5</a:t>
            </a:fld>
            <a:endParaRPr lang="en-US"/>
          </a:p>
        </p:txBody>
      </p:sp>
    </p:spTree>
    <p:extLst>
      <p:ext uri="{BB962C8B-B14F-4D97-AF65-F5344CB8AC3E}">
        <p14:creationId xmlns:p14="http://schemas.microsoft.com/office/powerpoint/2010/main" val="4087165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a:t>IP mesh:</a:t>
            </a:r>
            <a:r>
              <a:rPr lang="en-US" sz="1000" baseline="0"/>
              <a:t> </a:t>
            </a:r>
            <a:r>
              <a:rPr lang="de-DE" sz="1000" kern="1200">
                <a:solidFill>
                  <a:schemeClr val="tx1"/>
                </a:solidFill>
                <a:effectLst/>
                <a:latin typeface="+mn-lt"/>
                <a:ea typeface="+mn-ea"/>
                <a:cs typeface="+mn-cs"/>
              </a:rPr>
              <a:t>Mesh thông minh có khả năng tự hồi phục và có thuật toán chọn lựa định tuyến (self-forming) theo các tính toán số lượng của node và theo tỉ lệ chất lượng tín hiệu. Các node đóng vai trò như các bộ lặp tín hiệu, thu nhận và phát lại tín hiệu tới các điểm khác trong mạng. Thích</a:t>
            </a:r>
            <a:r>
              <a:rPr lang="de-DE" sz="1000" kern="1200" baseline="0">
                <a:solidFill>
                  <a:schemeClr val="tx1"/>
                </a:solidFill>
                <a:effectLst/>
                <a:latin typeface="+mn-lt"/>
                <a:ea typeface="+mn-ea"/>
                <a:cs typeface="+mn-cs"/>
              </a:rPr>
              <a:t> hợp truyền NLOS</a:t>
            </a:r>
            <a:endParaRPr lang="en-US" sz="1000" kern="1200">
              <a:solidFill>
                <a:schemeClr val="tx1"/>
              </a:solidFill>
              <a:effectLst/>
              <a:latin typeface="+mn-lt"/>
              <a:ea typeface="+mn-ea"/>
              <a:cs typeface="+mn-cs"/>
            </a:endParaRPr>
          </a:p>
          <a:p>
            <a:r>
              <a:rPr lang="vi-VN" sz="1200" b="0" i="0" kern="1200">
                <a:solidFill>
                  <a:schemeClr val="tx1"/>
                </a:solidFill>
                <a:effectLst/>
                <a:latin typeface="+mn-lt"/>
                <a:ea typeface="+mn-ea"/>
                <a:cs typeface="+mn-cs"/>
              </a:rPr>
              <a:t>Dữ liệu truyền qua mạng Mesh thông qua các "nút mạng". Các "nút mạng" thường xuyên tự động xác định con đường nhanh nhất và đáng tin cậy nhất thông qua quá trình định tuyến động(dynamic routing), nhờ đó việc chuyển đổi tuyến đường và cung cấp kết nối lại rất hiệu quả nếu tuyến đường cũ trục trặc.</a:t>
            </a:r>
            <a:endParaRPr lang="en-US" sz="1200" b="0" i="0" kern="1200">
              <a:solidFill>
                <a:schemeClr val="tx1"/>
              </a:solidFill>
              <a:effectLst/>
              <a:latin typeface="+mn-lt"/>
              <a:ea typeface="+mn-ea"/>
              <a:cs typeface="+mn-cs"/>
            </a:endParaRPr>
          </a:p>
          <a:p>
            <a:endParaRPr lang="en-US" i="1"/>
          </a:p>
        </p:txBody>
      </p:sp>
      <p:sp>
        <p:nvSpPr>
          <p:cNvPr id="4" name="Slide Number Placeholder 3"/>
          <p:cNvSpPr>
            <a:spLocks noGrp="1"/>
          </p:cNvSpPr>
          <p:nvPr>
            <p:ph type="sldNum" sz="quarter" idx="10"/>
          </p:nvPr>
        </p:nvSpPr>
        <p:spPr/>
        <p:txBody>
          <a:bodyPr/>
          <a:lstStyle/>
          <a:p>
            <a:fld id="{28028C1D-FFCF-44B1-980B-DD0EBBD742E6}" type="slidenum">
              <a:rPr lang="en-US" smtClean="0"/>
              <a:t>6</a:t>
            </a:fld>
            <a:endParaRPr lang="en-US"/>
          </a:p>
        </p:txBody>
      </p:sp>
    </p:spTree>
    <p:extLst>
      <p:ext uri="{BB962C8B-B14F-4D97-AF65-F5344CB8AC3E}">
        <p14:creationId xmlns:p14="http://schemas.microsoft.com/office/powerpoint/2010/main" val="4087165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a:t>IP mesh:</a:t>
            </a:r>
            <a:r>
              <a:rPr lang="en-US" sz="1000" baseline="0"/>
              <a:t> </a:t>
            </a:r>
            <a:r>
              <a:rPr lang="de-DE" sz="1000" kern="1200">
                <a:solidFill>
                  <a:schemeClr val="tx1"/>
                </a:solidFill>
                <a:effectLst/>
                <a:latin typeface="+mn-lt"/>
                <a:ea typeface="+mn-ea"/>
                <a:cs typeface="+mn-cs"/>
              </a:rPr>
              <a:t>Mesh thông minh có khả năng tự hồi phục và có thuật toán chọn lựa định tuyến (self-forming) theo các tính toán số lượng của node và theo tỉ lệ chất lượng tín hiệu. Các node đóng vai trò như các bộ lặp tín hiệu, thu nhận và phát lại tín hiệu tới các điểm khác trong mạng. Thích</a:t>
            </a:r>
            <a:r>
              <a:rPr lang="de-DE" sz="1000" kern="1200" baseline="0">
                <a:solidFill>
                  <a:schemeClr val="tx1"/>
                </a:solidFill>
                <a:effectLst/>
                <a:latin typeface="+mn-lt"/>
                <a:ea typeface="+mn-ea"/>
                <a:cs typeface="+mn-cs"/>
              </a:rPr>
              <a:t> hợp truyền NLOS</a:t>
            </a:r>
            <a:endParaRPr lang="en-US" sz="1000" kern="1200">
              <a:solidFill>
                <a:schemeClr val="tx1"/>
              </a:solidFill>
              <a:effectLst/>
              <a:latin typeface="+mn-lt"/>
              <a:ea typeface="+mn-ea"/>
              <a:cs typeface="+mn-cs"/>
            </a:endParaRPr>
          </a:p>
          <a:p>
            <a:r>
              <a:rPr lang="vi-VN" sz="1200" b="0" i="0" kern="1200">
                <a:solidFill>
                  <a:schemeClr val="tx1"/>
                </a:solidFill>
                <a:effectLst/>
                <a:latin typeface="+mn-lt"/>
                <a:ea typeface="+mn-ea"/>
                <a:cs typeface="+mn-cs"/>
              </a:rPr>
              <a:t>Dữ liệu truyền qua mạng Mesh thông qua các "nút mạng". Các "nút mạng" thường xuyên tự động xác định con đường nhanh nhất và đáng tin cậy nhất thông qua quá trình định tuyến động(dynamic routing), nhờ đó việc chuyển đổi tuyến đường và cung cấp kết nối lại rất hiệu quả nếu tuyến đường cũ trục trặc.</a:t>
            </a:r>
            <a:endParaRPr lang="en-US" sz="1200" b="0" i="0" kern="1200">
              <a:solidFill>
                <a:schemeClr val="tx1"/>
              </a:solidFill>
              <a:effectLst/>
              <a:latin typeface="+mn-lt"/>
              <a:ea typeface="+mn-ea"/>
              <a:cs typeface="+mn-cs"/>
            </a:endParaRPr>
          </a:p>
          <a:p>
            <a:r>
              <a:rPr lang="vi-VN" sz="1200" b="1" i="0" kern="1200">
                <a:solidFill>
                  <a:schemeClr val="tx1"/>
                </a:solidFill>
                <a:effectLst/>
                <a:latin typeface="+mn-lt"/>
                <a:ea typeface="+mn-ea"/>
                <a:cs typeface="+mn-cs"/>
              </a:rPr>
              <a:t>Beamforming</a:t>
            </a:r>
            <a:r>
              <a:rPr lang="vi-VN" sz="1200" b="0" i="0" kern="1200">
                <a:solidFill>
                  <a:schemeClr val="tx1"/>
                </a:solidFill>
                <a:effectLst/>
                <a:latin typeface="+mn-lt"/>
                <a:ea typeface="+mn-ea"/>
                <a:cs typeface="+mn-cs"/>
              </a:rPr>
              <a:t>, tiếng Việt gọi là </a:t>
            </a:r>
            <a:r>
              <a:rPr lang="vi-VN" sz="1200" b="1" i="0" kern="1200">
                <a:solidFill>
                  <a:schemeClr val="tx1"/>
                </a:solidFill>
                <a:effectLst/>
                <a:latin typeface="+mn-lt"/>
                <a:ea typeface="+mn-ea"/>
                <a:cs typeface="+mn-cs"/>
              </a:rPr>
              <a:t>kỹ thuật hướng búp sóng</a:t>
            </a:r>
            <a:r>
              <a:rPr lang="vi-VN" sz="1200" b="0" i="0" kern="1200">
                <a:solidFill>
                  <a:schemeClr val="tx1"/>
                </a:solidFill>
                <a:effectLst/>
                <a:latin typeface="+mn-lt"/>
                <a:ea typeface="+mn-ea"/>
                <a:cs typeface="+mn-cs"/>
              </a:rPr>
              <a:t>, là kỹ thuật sử dụng 1 dải angten để hướng búp phát sóng của angten phát về một hướng nhất định. Khoãng các giữa các angten trong dải là bé hơn 1/2 bước sóng. Kỹ thuật này còn được gọi là kỹ thuật angten thông minh, được dùng trong các hệ thống </a:t>
            </a:r>
            <a:r>
              <a:rPr lang="vi-VN" sz="1200" b="0" i="0" u="none" strike="noStrike" kern="1200">
                <a:solidFill>
                  <a:schemeClr val="tx1"/>
                </a:solidFill>
                <a:effectLst/>
                <a:latin typeface="+mn-lt"/>
                <a:ea typeface="+mn-ea"/>
                <a:cs typeface="+mn-cs"/>
                <a:hlinkClick r:id="rId3" tooltip="SDMA"/>
              </a:rPr>
              <a:t>SDMA</a:t>
            </a:r>
            <a:r>
              <a:rPr lang="vi-VN" sz="1200" b="0" i="0" kern="1200">
                <a:solidFill>
                  <a:schemeClr val="tx1"/>
                </a:solidFill>
                <a:effectLst/>
                <a:latin typeface="+mn-lt"/>
                <a:ea typeface="+mn-ea"/>
                <a:cs typeface="+mn-cs"/>
              </a:rPr>
              <a:t>, nhằm tăng độ lợi angten phát và giảm nhiễu giao thoa giữa những người dùng trong cùng một </a:t>
            </a:r>
            <a:r>
              <a:rPr lang="vi-VN" sz="1200" b="0" i="0" u="none" strike="noStrike" kern="1200">
                <a:solidFill>
                  <a:schemeClr val="tx1"/>
                </a:solidFill>
                <a:effectLst/>
                <a:latin typeface="+mn-lt"/>
                <a:ea typeface="+mn-ea"/>
                <a:cs typeface="+mn-cs"/>
                <a:hlinkClick r:id="rId4" tooltip="Cell"/>
              </a:rPr>
              <a:t>tế bào</a:t>
            </a:r>
            <a:r>
              <a:rPr lang="vi-VN" sz="1200" b="0" i="0" kern="1200">
                <a:solidFill>
                  <a:schemeClr val="tx1"/>
                </a:solidFill>
                <a:effectLst/>
                <a:latin typeface="+mn-lt"/>
                <a:ea typeface="+mn-ea"/>
                <a:cs typeface="+mn-cs"/>
              </a:rPr>
              <a:t>.</a:t>
            </a:r>
            <a:endParaRPr lang="en-US" i="1"/>
          </a:p>
        </p:txBody>
      </p:sp>
      <p:sp>
        <p:nvSpPr>
          <p:cNvPr id="4" name="Slide Number Placeholder 3"/>
          <p:cNvSpPr>
            <a:spLocks noGrp="1"/>
          </p:cNvSpPr>
          <p:nvPr>
            <p:ph type="sldNum" sz="quarter" idx="10"/>
          </p:nvPr>
        </p:nvSpPr>
        <p:spPr/>
        <p:txBody>
          <a:bodyPr/>
          <a:lstStyle/>
          <a:p>
            <a:fld id="{28028C1D-FFCF-44B1-980B-DD0EBBD742E6}" type="slidenum">
              <a:rPr lang="en-US" smtClean="0"/>
              <a:t>7</a:t>
            </a:fld>
            <a:endParaRPr lang="en-US"/>
          </a:p>
        </p:txBody>
      </p:sp>
    </p:spTree>
    <p:extLst>
      <p:ext uri="{BB962C8B-B14F-4D97-AF65-F5344CB8AC3E}">
        <p14:creationId xmlns:p14="http://schemas.microsoft.com/office/powerpoint/2010/main" val="4087165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Công</a:t>
            </a:r>
            <a:r>
              <a:rPr lang="en-US" baseline="0" dirty="0"/>
              <a:t> </a:t>
            </a:r>
            <a:r>
              <a:rPr lang="en-US" baseline="0" dirty="0" err="1"/>
              <a:t>suất</a:t>
            </a:r>
            <a:r>
              <a:rPr lang="en-US" baseline="0" dirty="0"/>
              <a:t> </a:t>
            </a:r>
            <a:r>
              <a:rPr lang="en-US" baseline="0" dirty="0" err="1"/>
              <a:t>tiêu</a:t>
            </a:r>
            <a:r>
              <a:rPr lang="en-US" baseline="0" dirty="0"/>
              <a:t> </a:t>
            </a:r>
            <a:r>
              <a:rPr lang="en-US" baseline="0" dirty="0" err="1"/>
              <a:t>thu</a:t>
            </a:r>
            <a:r>
              <a:rPr lang="en-US" baseline="0" dirty="0"/>
              <a:t>̣ 8 </a:t>
            </a:r>
            <a:r>
              <a:rPr lang="en-US" baseline="0" dirty="0" err="1"/>
              <a:t>đến</a:t>
            </a:r>
            <a:r>
              <a:rPr lang="en-US" baseline="0" dirty="0"/>
              <a:t> 22W, </a:t>
            </a:r>
            <a:r>
              <a:rPr lang="en-US" baseline="0" dirty="0" err="1"/>
              <a:t>tùy</a:t>
            </a:r>
            <a:r>
              <a:rPr lang="en-US" baseline="0" dirty="0"/>
              <a:t> </a:t>
            </a:r>
            <a:r>
              <a:rPr lang="en-US" baseline="0" dirty="0" err="1"/>
              <a:t>theo</a:t>
            </a:r>
            <a:r>
              <a:rPr lang="en-US" baseline="0" dirty="0"/>
              <a:t> </a:t>
            </a:r>
            <a:r>
              <a:rPr lang="en-US" baseline="0" dirty="0" err="1"/>
              <a:t>công</a:t>
            </a:r>
            <a:r>
              <a:rPr lang="en-US" baseline="0" dirty="0"/>
              <a:t> </a:t>
            </a:r>
            <a:r>
              <a:rPr lang="en-US" baseline="0" dirty="0" err="1"/>
              <a:t>suất</a:t>
            </a:r>
            <a:r>
              <a:rPr lang="en-US" baseline="0" dirty="0"/>
              <a:t> </a:t>
            </a:r>
            <a:r>
              <a:rPr lang="en-US" baseline="0" dirty="0" err="1"/>
              <a:t>phát</a:t>
            </a:r>
            <a:endParaRPr lang="en-US" baseline="0" dirty="0"/>
          </a:p>
          <a:p>
            <a:r>
              <a:rPr lang="en-US" baseline="0" dirty="0" err="1"/>
              <a:t>Điều</a:t>
            </a:r>
            <a:r>
              <a:rPr lang="en-US" baseline="0" dirty="0"/>
              <a:t> </a:t>
            </a:r>
            <a:r>
              <a:rPr lang="en-US" baseline="0" dirty="0" err="1"/>
              <a:t>chê</a:t>
            </a:r>
            <a:r>
              <a:rPr lang="en-US" baseline="0" dirty="0"/>
              <a:t>́ BPSK, QPSK, QAM 6 VÀ QAM 64</a:t>
            </a:r>
          </a:p>
          <a:p>
            <a:r>
              <a:rPr lang="en-US" baseline="0" dirty="0" err="1"/>
              <a:t>Sô</a:t>
            </a:r>
            <a:r>
              <a:rPr lang="en-US" baseline="0" dirty="0"/>
              <a:t>́ </a:t>
            </a:r>
            <a:r>
              <a:rPr lang="en-US" baseline="0" dirty="0" err="1"/>
              <a:t>luồng</a:t>
            </a:r>
            <a:r>
              <a:rPr lang="en-US" baseline="0" dirty="0"/>
              <a:t> </a:t>
            </a:r>
            <a:r>
              <a:rPr lang="en-US" baseline="0" dirty="0" err="1"/>
              <a:t>phát</a:t>
            </a:r>
            <a:r>
              <a:rPr lang="en-US" baseline="0" dirty="0"/>
              <a:t> </a:t>
            </a:r>
            <a:r>
              <a:rPr lang="en-US" baseline="0" dirty="0" err="1"/>
              <a:t>theo</a:t>
            </a:r>
            <a:r>
              <a:rPr lang="en-US" baseline="0" dirty="0"/>
              <a:t> </a:t>
            </a:r>
            <a:r>
              <a:rPr lang="en-US" baseline="0" dirty="0" err="1"/>
              <a:t>mỗi</a:t>
            </a:r>
            <a:r>
              <a:rPr lang="en-US" baseline="0" dirty="0"/>
              <a:t> </a:t>
            </a:r>
            <a:r>
              <a:rPr lang="en-US" baseline="0" dirty="0" err="1"/>
              <a:t>hướng</a:t>
            </a:r>
            <a:r>
              <a:rPr lang="en-US" baseline="0" dirty="0"/>
              <a:t> 1 -2 </a:t>
            </a:r>
            <a:r>
              <a:rPr lang="en-US" baseline="0" dirty="0" err="1"/>
              <a:t>luồng</a:t>
            </a:r>
            <a:r>
              <a:rPr lang="en-US" baseline="0" dirty="0"/>
              <a:t>, </a:t>
            </a:r>
            <a:r>
              <a:rPr lang="en-US" baseline="0" dirty="0" err="1"/>
              <a:t>tre</a:t>
            </a:r>
            <a:r>
              <a:rPr lang="en-US" baseline="0" dirty="0"/>
              <a:t>̃ 7ms ở </a:t>
            </a:r>
            <a:r>
              <a:rPr lang="en-US" baseline="0" dirty="0" err="1"/>
              <a:t>băng</a:t>
            </a:r>
            <a:r>
              <a:rPr lang="en-US" baseline="0" dirty="0"/>
              <a:t> </a:t>
            </a:r>
            <a:r>
              <a:rPr lang="en-US" baseline="0" dirty="0" err="1"/>
              <a:t>thông</a:t>
            </a:r>
            <a:r>
              <a:rPr lang="en-US" baseline="0" dirty="0"/>
              <a:t> 20M, </a:t>
            </a:r>
            <a:r>
              <a:rPr lang="en-US" baseline="0" dirty="0" err="1"/>
              <a:t>nhạy</a:t>
            </a:r>
            <a:r>
              <a:rPr lang="en-US" baseline="0" dirty="0"/>
              <a:t> -102 ở </a:t>
            </a:r>
            <a:r>
              <a:rPr lang="en-US" baseline="0" dirty="0" err="1"/>
              <a:t>băng</a:t>
            </a:r>
            <a:r>
              <a:rPr lang="en-US" baseline="0" dirty="0"/>
              <a:t> </a:t>
            </a:r>
            <a:r>
              <a:rPr lang="en-US" baseline="0" dirty="0" err="1"/>
              <a:t>thông</a:t>
            </a:r>
            <a:r>
              <a:rPr lang="en-US" baseline="0" dirty="0"/>
              <a:t> 5M SC4480 </a:t>
            </a:r>
            <a:r>
              <a:rPr lang="en-US" baseline="0" dirty="0" err="1"/>
              <a:t>va</a:t>
            </a:r>
            <a:r>
              <a:rPr lang="en-US" baseline="0" dirty="0"/>
              <a:t>̀ -99dbm ở 5M </a:t>
            </a:r>
            <a:r>
              <a:rPr lang="en-US" baseline="0" dirty="0" err="1"/>
              <a:t>với</a:t>
            </a:r>
            <a:r>
              <a:rPr lang="en-US" baseline="0" dirty="0"/>
              <a:t> SC4240</a:t>
            </a:r>
          </a:p>
          <a:p>
            <a:r>
              <a:rPr lang="en-US" baseline="0" dirty="0" err="1"/>
              <a:t>Đa</a:t>
            </a:r>
            <a:r>
              <a:rPr lang="en-US" baseline="0" dirty="0"/>
              <a:t> </a:t>
            </a:r>
            <a:r>
              <a:rPr lang="en-US" baseline="0" dirty="0" err="1"/>
              <a:t>truy</a:t>
            </a:r>
            <a:r>
              <a:rPr lang="en-US" baseline="0" dirty="0"/>
              <a:t> </a:t>
            </a:r>
            <a:r>
              <a:rPr lang="en-US" baseline="0" dirty="0" err="1"/>
              <a:t>nhập</a:t>
            </a:r>
            <a:r>
              <a:rPr lang="en-US" baseline="0" dirty="0"/>
              <a:t> </a:t>
            </a:r>
            <a:r>
              <a:rPr lang="en-US" baseline="0" dirty="0" err="1"/>
              <a:t>phân</a:t>
            </a:r>
            <a:r>
              <a:rPr lang="en-US" baseline="0" dirty="0"/>
              <a:t> chia </a:t>
            </a:r>
            <a:r>
              <a:rPr lang="en-US" baseline="0" dirty="0" err="1"/>
              <a:t>không</a:t>
            </a:r>
            <a:r>
              <a:rPr lang="en-US" baseline="0" dirty="0"/>
              <a:t> </a:t>
            </a:r>
            <a:r>
              <a:rPr lang="en-US" baseline="0" dirty="0" err="1"/>
              <a:t>gian</a:t>
            </a:r>
            <a:r>
              <a:rPr lang="en-US" baseline="0" dirty="0"/>
              <a:t>: chia </a:t>
            </a:r>
            <a:r>
              <a:rPr lang="en-US" baseline="0" dirty="0" err="1"/>
              <a:t>nho</a:t>
            </a:r>
            <a:r>
              <a:rPr lang="en-US" baseline="0" dirty="0"/>
              <a:t>̉ </a:t>
            </a:r>
            <a:r>
              <a:rPr lang="en-US" baseline="0" dirty="0" err="1"/>
              <a:t>luồng</a:t>
            </a:r>
            <a:r>
              <a:rPr lang="en-US" baseline="0" dirty="0"/>
              <a:t> </a:t>
            </a:r>
            <a:r>
              <a:rPr lang="en-US" baseline="0" dirty="0" err="1"/>
              <a:t>dư</a:t>
            </a:r>
            <a:r>
              <a:rPr lang="en-US" baseline="0" dirty="0"/>
              <a:t>̃ </a:t>
            </a:r>
            <a:r>
              <a:rPr lang="en-US" baseline="0" dirty="0" err="1"/>
              <a:t>liệu</a:t>
            </a:r>
            <a:r>
              <a:rPr lang="en-US" baseline="0" dirty="0"/>
              <a:t> </a:t>
            </a:r>
            <a:r>
              <a:rPr lang="en-US" baseline="0" dirty="0" err="1"/>
              <a:t>thành</a:t>
            </a:r>
            <a:r>
              <a:rPr lang="en-US" baseline="0" dirty="0"/>
              <a:t> </a:t>
            </a:r>
            <a:r>
              <a:rPr lang="en-US" baseline="0" dirty="0" err="1"/>
              <a:t>các</a:t>
            </a:r>
            <a:r>
              <a:rPr lang="en-US" baseline="0" dirty="0"/>
              <a:t> </a:t>
            </a:r>
            <a:r>
              <a:rPr lang="en-US" baseline="0" dirty="0" err="1"/>
              <a:t>tần</a:t>
            </a:r>
            <a:r>
              <a:rPr lang="en-US" baseline="0" dirty="0"/>
              <a:t> </a:t>
            </a:r>
            <a:r>
              <a:rPr lang="en-US" baseline="0" dirty="0" err="1"/>
              <a:t>sô</a:t>
            </a:r>
            <a:r>
              <a:rPr lang="en-US" baseline="0" dirty="0"/>
              <a:t>́, </a:t>
            </a:r>
            <a:r>
              <a:rPr lang="en-US" baseline="0" dirty="0" err="1"/>
              <a:t>các</a:t>
            </a:r>
            <a:r>
              <a:rPr lang="en-US" baseline="0" dirty="0"/>
              <a:t> </a:t>
            </a:r>
            <a:r>
              <a:rPr lang="en-US" baseline="0" dirty="0" err="1"/>
              <a:t>tần</a:t>
            </a:r>
            <a:r>
              <a:rPr lang="en-US" baseline="0" dirty="0"/>
              <a:t> </a:t>
            </a:r>
            <a:r>
              <a:rPr lang="en-US" baseline="0" dirty="0" err="1"/>
              <a:t>sô</a:t>
            </a:r>
            <a:r>
              <a:rPr lang="en-US" baseline="0" dirty="0"/>
              <a:t>́ </a:t>
            </a:r>
            <a:r>
              <a:rPr lang="en-US" baseline="0" dirty="0" err="1"/>
              <a:t>này</a:t>
            </a:r>
            <a:r>
              <a:rPr lang="en-US" baseline="0" dirty="0"/>
              <a:t> </a:t>
            </a:r>
            <a:r>
              <a:rPr lang="en-US" baseline="0" dirty="0" err="1"/>
              <a:t>được</a:t>
            </a:r>
            <a:r>
              <a:rPr lang="en-US" baseline="0" dirty="0"/>
              <a:t> </a:t>
            </a:r>
            <a:r>
              <a:rPr lang="en-US" baseline="0" dirty="0" err="1"/>
              <a:t>lặp</a:t>
            </a:r>
            <a:r>
              <a:rPr lang="en-US" baseline="0" dirty="0"/>
              <a:t> </a:t>
            </a:r>
            <a:r>
              <a:rPr lang="en-US" baseline="0" dirty="0" err="1"/>
              <a:t>lại</a:t>
            </a:r>
            <a:r>
              <a:rPr lang="en-US" baseline="0" dirty="0"/>
              <a:t> </a:t>
            </a:r>
            <a:r>
              <a:rPr lang="en-US" baseline="0" dirty="0" err="1"/>
              <a:t>nhưng</a:t>
            </a:r>
            <a:r>
              <a:rPr lang="en-US" baseline="0" dirty="0"/>
              <a:t> có </a:t>
            </a:r>
            <a:r>
              <a:rPr lang="en-US" baseline="0" dirty="0" err="1"/>
              <a:t>khoảng</a:t>
            </a:r>
            <a:r>
              <a:rPr lang="en-US" baseline="0" dirty="0"/>
              <a:t> </a:t>
            </a:r>
            <a:r>
              <a:rPr lang="en-US" baseline="0" dirty="0" err="1"/>
              <a:t>bảo</a:t>
            </a:r>
            <a:r>
              <a:rPr lang="en-US" baseline="0" dirty="0"/>
              <a:t> </a:t>
            </a:r>
            <a:r>
              <a:rPr lang="en-US" baseline="0" dirty="0" err="1"/>
              <a:t>vê</a:t>
            </a:r>
            <a:r>
              <a:rPr lang="en-US" baseline="0" dirty="0"/>
              <a:t>̣ </a:t>
            </a:r>
            <a:r>
              <a:rPr lang="en-US" baseline="0" dirty="0" err="1"/>
              <a:t>đu</a:t>
            </a:r>
            <a:r>
              <a:rPr lang="en-US" baseline="0" dirty="0"/>
              <a:t>̉ </a:t>
            </a:r>
            <a:r>
              <a:rPr lang="en-US" baseline="0" dirty="0" err="1"/>
              <a:t>lơn</a:t>
            </a:r>
            <a:r>
              <a:rPr lang="en-US" baseline="0" dirty="0"/>
              <a:t> </a:t>
            </a:r>
            <a:r>
              <a:rPr lang="en-US" baseline="0" dirty="0" err="1"/>
              <a:t>đê</a:t>
            </a:r>
            <a:r>
              <a:rPr lang="en-US" baseline="0" dirty="0"/>
              <a:t>̉ </a:t>
            </a:r>
            <a:r>
              <a:rPr lang="en-US" baseline="0" dirty="0" err="1"/>
              <a:t>tranh</a:t>
            </a:r>
            <a:r>
              <a:rPr lang="en-US" baseline="0" dirty="0"/>
              <a:t> </a:t>
            </a:r>
            <a:r>
              <a:rPr lang="en-US" baseline="0" dirty="0" err="1"/>
              <a:t>nhiễu</a:t>
            </a:r>
            <a:r>
              <a:rPr lang="en-US" baseline="0" dirty="0"/>
              <a:t> </a:t>
            </a:r>
            <a:r>
              <a:rPr lang="en-US" baseline="0" dirty="0" err="1"/>
              <a:t>đồng</a:t>
            </a:r>
            <a:r>
              <a:rPr lang="en-US" baseline="0" dirty="0"/>
              <a:t> </a:t>
            </a:r>
            <a:r>
              <a:rPr lang="en-US" baseline="0" dirty="0" err="1"/>
              <a:t>kênh</a:t>
            </a:r>
            <a:r>
              <a:rPr lang="en-US" baseline="0" dirty="0"/>
              <a:t>, COFDM là OFDM </a:t>
            </a:r>
            <a:r>
              <a:rPr lang="en-US" baseline="0" dirty="0" err="1"/>
              <a:t>nhưng</a:t>
            </a:r>
            <a:r>
              <a:rPr lang="en-US" baseline="0" dirty="0"/>
              <a:t> </a:t>
            </a:r>
            <a:r>
              <a:rPr lang="en-US" baseline="0" dirty="0" err="1"/>
              <a:t>đa</a:t>
            </a:r>
            <a:r>
              <a:rPr lang="en-US" baseline="0" dirty="0"/>
              <a:t> </a:t>
            </a:r>
            <a:r>
              <a:rPr lang="en-US" baseline="0" dirty="0" err="1"/>
              <a:t>sóng</a:t>
            </a:r>
            <a:r>
              <a:rPr lang="en-US" baseline="0" dirty="0"/>
              <a:t> </a:t>
            </a:r>
            <a:r>
              <a:rPr lang="en-US" baseline="0" dirty="0" err="1"/>
              <a:t>mang</a:t>
            </a:r>
            <a:endParaRPr lang="en-US" baseline="0" dirty="0"/>
          </a:p>
          <a:p>
            <a:r>
              <a:rPr lang="en-US" baseline="0" dirty="0"/>
              <a:t>Mã </a:t>
            </a:r>
            <a:r>
              <a:rPr lang="en-US" baseline="0" dirty="0" err="1"/>
              <a:t>hóa</a:t>
            </a:r>
            <a:r>
              <a:rPr lang="en-US" baseline="0" dirty="0"/>
              <a:t> </a:t>
            </a:r>
            <a:r>
              <a:rPr lang="en-US" baseline="0" dirty="0" err="1"/>
              <a:t>làm</a:t>
            </a:r>
            <a:r>
              <a:rPr lang="en-US" baseline="0" dirty="0"/>
              <a:t> </a:t>
            </a:r>
            <a:r>
              <a:rPr lang="en-US" baseline="0" dirty="0" err="1"/>
              <a:t>tặng</a:t>
            </a:r>
            <a:r>
              <a:rPr lang="en-US" baseline="0" dirty="0"/>
              <a:t> </a:t>
            </a:r>
            <a:r>
              <a:rPr lang="en-US" baseline="0" dirty="0" err="1"/>
              <a:t>hiệu</a:t>
            </a:r>
            <a:r>
              <a:rPr lang="en-US" baseline="0" dirty="0"/>
              <a:t> quả </a:t>
            </a:r>
            <a:r>
              <a:rPr lang="en-US" baseline="0" dirty="0" err="1"/>
              <a:t>sư</a:t>
            </a:r>
            <a:r>
              <a:rPr lang="en-US" baseline="0" dirty="0"/>
              <a:t>̉ </a:t>
            </a:r>
            <a:r>
              <a:rPr lang="en-US" baseline="0" dirty="0" err="1"/>
              <a:t>dụng</a:t>
            </a:r>
            <a:r>
              <a:rPr lang="en-US" baseline="0" dirty="0"/>
              <a:t> </a:t>
            </a:r>
            <a:r>
              <a:rPr lang="en-US" baseline="0" dirty="0" err="1"/>
              <a:t>băng</a:t>
            </a:r>
            <a:r>
              <a:rPr lang="en-US" baseline="0" dirty="0"/>
              <a:t> </a:t>
            </a:r>
            <a:r>
              <a:rPr lang="en-US" baseline="0" dirty="0" err="1"/>
              <a:t>thông</a:t>
            </a:r>
            <a:r>
              <a:rPr lang="en-US" baseline="0" dirty="0"/>
              <a:t> </a:t>
            </a:r>
            <a:r>
              <a:rPr lang="en-US" baseline="0" dirty="0" err="1"/>
              <a:t>sư</a:t>
            </a:r>
            <a:r>
              <a:rPr lang="en-US" baseline="0" dirty="0"/>
              <a:t>̉ dung </a:t>
            </a:r>
            <a:r>
              <a:rPr lang="en-US" baseline="0" dirty="0" err="1"/>
              <a:t>khoảng</a:t>
            </a:r>
            <a:r>
              <a:rPr lang="en-US" baseline="0" dirty="0"/>
              <a:t> </a:t>
            </a:r>
            <a:r>
              <a:rPr lang="en-US" baseline="0" dirty="0" err="1"/>
              <a:t>bảo</a:t>
            </a:r>
            <a:r>
              <a:rPr lang="en-US" baseline="0" dirty="0"/>
              <a:t> </a:t>
            </a:r>
            <a:r>
              <a:rPr lang="en-US" baseline="0" dirty="0" err="1"/>
              <a:t>vê</a:t>
            </a:r>
            <a:r>
              <a:rPr lang="en-US" baseline="0" dirty="0"/>
              <a:t>̣ </a:t>
            </a:r>
            <a:r>
              <a:rPr lang="en-US" baseline="0" dirty="0" err="1"/>
              <a:t>đê</a:t>
            </a:r>
            <a:r>
              <a:rPr lang="en-US" baseline="0" dirty="0"/>
              <a:t>̉ </a:t>
            </a:r>
            <a:r>
              <a:rPr lang="en-US" baseline="0" dirty="0" err="1"/>
              <a:t>chống</a:t>
            </a:r>
            <a:r>
              <a:rPr lang="en-US" baseline="0" dirty="0"/>
              <a:t> </a:t>
            </a:r>
            <a:r>
              <a:rPr lang="en-US" baseline="0" dirty="0" err="1"/>
              <a:t>lại</a:t>
            </a:r>
            <a:r>
              <a:rPr lang="en-US" baseline="0" dirty="0"/>
              <a:t> fading</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28028C1D-FFCF-44B1-980B-DD0EBBD742E6}" type="slidenum">
              <a:rPr lang="en-US" smtClean="0"/>
              <a:t>8</a:t>
            </a:fld>
            <a:endParaRPr lang="en-US"/>
          </a:p>
        </p:txBody>
      </p:sp>
    </p:spTree>
    <p:extLst>
      <p:ext uri="{BB962C8B-B14F-4D97-AF65-F5344CB8AC3E}">
        <p14:creationId xmlns:p14="http://schemas.microsoft.com/office/powerpoint/2010/main" val="31555196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Khoảng</a:t>
            </a:r>
            <a:r>
              <a:rPr lang="en-US" baseline="0" dirty="0"/>
              <a:t> </a:t>
            </a:r>
            <a:r>
              <a:rPr lang="en-US" baseline="0" dirty="0" err="1"/>
              <a:t>bảo</a:t>
            </a:r>
            <a:r>
              <a:rPr lang="en-US" baseline="0" dirty="0"/>
              <a:t> </a:t>
            </a:r>
            <a:r>
              <a:rPr lang="en-US" baseline="0" dirty="0" err="1"/>
              <a:t>vê</a:t>
            </a:r>
            <a:r>
              <a:rPr lang="en-US" baseline="0" dirty="0"/>
              <a:t>̣ 16us</a:t>
            </a:r>
          </a:p>
          <a:p>
            <a:endParaRPr lang="en-US" dirty="0"/>
          </a:p>
        </p:txBody>
      </p:sp>
      <p:sp>
        <p:nvSpPr>
          <p:cNvPr id="4" name="Slide Number Placeholder 3"/>
          <p:cNvSpPr>
            <a:spLocks noGrp="1"/>
          </p:cNvSpPr>
          <p:nvPr>
            <p:ph type="sldNum" sz="quarter" idx="10"/>
          </p:nvPr>
        </p:nvSpPr>
        <p:spPr/>
        <p:txBody>
          <a:bodyPr/>
          <a:lstStyle/>
          <a:p>
            <a:fld id="{28028C1D-FFCF-44B1-980B-DD0EBBD742E6}" type="slidenum">
              <a:rPr lang="en-US" smtClean="0"/>
              <a:t>9</a:t>
            </a:fld>
            <a:endParaRPr lang="en-US"/>
          </a:p>
        </p:txBody>
      </p:sp>
    </p:spTree>
    <p:extLst>
      <p:ext uri="{BB962C8B-B14F-4D97-AF65-F5344CB8AC3E}">
        <p14:creationId xmlns:p14="http://schemas.microsoft.com/office/powerpoint/2010/main" val="1315403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a:t>IP mesh:</a:t>
            </a:r>
            <a:r>
              <a:rPr lang="en-US" sz="1000" baseline="0"/>
              <a:t> </a:t>
            </a:r>
            <a:r>
              <a:rPr lang="de-DE" sz="1000" kern="1200">
                <a:solidFill>
                  <a:schemeClr val="tx1"/>
                </a:solidFill>
                <a:effectLst/>
                <a:latin typeface="+mn-lt"/>
                <a:ea typeface="+mn-ea"/>
                <a:cs typeface="+mn-cs"/>
              </a:rPr>
              <a:t>Mesh thông minh có khả năng tự hồi phục và có thuật toán chọn lựa định tuyến (self-forming) theo các tính toán số lượng của node và theo tỉ lệ chất lượng tín hiệu. Các node đóng vai trò như các bộ lặp tín hiệu, thu nhận và phát lại tín hiệu tới các điểm khác trong mạng. Thích</a:t>
            </a:r>
            <a:r>
              <a:rPr lang="de-DE" sz="1000" kern="1200" baseline="0">
                <a:solidFill>
                  <a:schemeClr val="tx1"/>
                </a:solidFill>
                <a:effectLst/>
                <a:latin typeface="+mn-lt"/>
                <a:ea typeface="+mn-ea"/>
                <a:cs typeface="+mn-cs"/>
              </a:rPr>
              <a:t> hợp truyền NLOS</a:t>
            </a:r>
            <a:endParaRPr lang="en-US" sz="1000" kern="1200">
              <a:solidFill>
                <a:schemeClr val="tx1"/>
              </a:solidFill>
              <a:effectLst/>
              <a:latin typeface="+mn-lt"/>
              <a:ea typeface="+mn-ea"/>
              <a:cs typeface="+mn-cs"/>
            </a:endParaRPr>
          </a:p>
          <a:p>
            <a:endParaRPr lang="en-US" i="1"/>
          </a:p>
        </p:txBody>
      </p:sp>
      <p:sp>
        <p:nvSpPr>
          <p:cNvPr id="4" name="Slide Number Placeholder 3"/>
          <p:cNvSpPr>
            <a:spLocks noGrp="1"/>
          </p:cNvSpPr>
          <p:nvPr>
            <p:ph type="sldNum" sz="quarter" idx="10"/>
          </p:nvPr>
        </p:nvSpPr>
        <p:spPr/>
        <p:txBody>
          <a:bodyPr/>
          <a:lstStyle/>
          <a:p>
            <a:fld id="{28028C1D-FFCF-44B1-980B-DD0EBBD742E6}" type="slidenum">
              <a:rPr lang="en-US" smtClean="0"/>
              <a:t>10</a:t>
            </a:fld>
            <a:endParaRPr lang="en-US"/>
          </a:p>
        </p:txBody>
      </p:sp>
    </p:spTree>
    <p:extLst>
      <p:ext uri="{BB962C8B-B14F-4D97-AF65-F5344CB8AC3E}">
        <p14:creationId xmlns:p14="http://schemas.microsoft.com/office/powerpoint/2010/main" val="4087165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a:t>IP mesh:</a:t>
            </a:r>
            <a:r>
              <a:rPr lang="en-US" sz="1000" baseline="0"/>
              <a:t> </a:t>
            </a:r>
            <a:r>
              <a:rPr lang="de-DE" sz="1000" kern="1200">
                <a:solidFill>
                  <a:schemeClr val="tx1"/>
                </a:solidFill>
                <a:effectLst/>
                <a:latin typeface="+mn-lt"/>
                <a:ea typeface="+mn-ea"/>
                <a:cs typeface="+mn-cs"/>
              </a:rPr>
              <a:t>Mesh thông minh có khả năng tự hồi phục và có thuật toán chọn lựa định tuyến (self-forming) theo các tính toán số lượng của node và theo tỉ lệ chất lượng tín hiệu. Các node đóng vai trò như các bộ lặp tín hiệu, thu nhận và phát lại tín hiệu tới các điểm khác trong mạng. Thích</a:t>
            </a:r>
            <a:r>
              <a:rPr lang="de-DE" sz="1000" kern="1200" baseline="0">
                <a:solidFill>
                  <a:schemeClr val="tx1"/>
                </a:solidFill>
                <a:effectLst/>
                <a:latin typeface="+mn-lt"/>
                <a:ea typeface="+mn-ea"/>
                <a:cs typeface="+mn-cs"/>
              </a:rPr>
              <a:t> hợp truyền NLOS</a:t>
            </a:r>
            <a:endParaRPr lang="en-US" sz="1000" kern="1200">
              <a:solidFill>
                <a:schemeClr val="tx1"/>
              </a:solidFill>
              <a:effectLst/>
              <a:latin typeface="+mn-lt"/>
              <a:ea typeface="+mn-ea"/>
              <a:cs typeface="+mn-cs"/>
            </a:endParaRPr>
          </a:p>
          <a:p>
            <a:endParaRPr lang="en-US" i="1"/>
          </a:p>
        </p:txBody>
      </p:sp>
      <p:sp>
        <p:nvSpPr>
          <p:cNvPr id="4" name="Slide Number Placeholder 3"/>
          <p:cNvSpPr>
            <a:spLocks noGrp="1"/>
          </p:cNvSpPr>
          <p:nvPr>
            <p:ph type="sldNum" sz="quarter" idx="10"/>
          </p:nvPr>
        </p:nvSpPr>
        <p:spPr/>
        <p:txBody>
          <a:bodyPr/>
          <a:lstStyle/>
          <a:p>
            <a:fld id="{28028C1D-FFCF-44B1-980B-DD0EBBD742E6}" type="slidenum">
              <a:rPr lang="en-US" smtClean="0"/>
              <a:t>11</a:t>
            </a:fld>
            <a:endParaRPr lang="en-US"/>
          </a:p>
        </p:txBody>
      </p:sp>
    </p:spTree>
    <p:extLst>
      <p:ext uri="{BB962C8B-B14F-4D97-AF65-F5344CB8AC3E}">
        <p14:creationId xmlns:p14="http://schemas.microsoft.com/office/powerpoint/2010/main" val="4087165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993C4A1-0389-4977-B5A7-82891CB97E8D}" type="datetimeFigureOut">
              <a:rPr lang="en-US" smtClean="0"/>
              <a:t>30/1/2023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F40048-D64D-47AD-B300-35EEF687D608}" type="slidenum">
              <a:rPr lang="en-US" smtClean="0"/>
              <a:t>‹#›</a:t>
            </a:fld>
            <a:endParaRPr lang="en-US"/>
          </a:p>
        </p:txBody>
      </p:sp>
    </p:spTree>
    <p:extLst>
      <p:ext uri="{BB962C8B-B14F-4D97-AF65-F5344CB8AC3E}">
        <p14:creationId xmlns:p14="http://schemas.microsoft.com/office/powerpoint/2010/main" val="1519680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93C4A1-0389-4977-B5A7-82891CB97E8D}" type="datetimeFigureOut">
              <a:rPr lang="en-US" smtClean="0"/>
              <a:t>30/1/2023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F40048-D64D-47AD-B300-35EEF687D608}" type="slidenum">
              <a:rPr lang="en-US" smtClean="0"/>
              <a:t>‹#›</a:t>
            </a:fld>
            <a:endParaRPr lang="en-US"/>
          </a:p>
        </p:txBody>
      </p:sp>
    </p:spTree>
    <p:extLst>
      <p:ext uri="{BB962C8B-B14F-4D97-AF65-F5344CB8AC3E}">
        <p14:creationId xmlns:p14="http://schemas.microsoft.com/office/powerpoint/2010/main" val="1844021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93C4A1-0389-4977-B5A7-82891CB97E8D}" type="datetimeFigureOut">
              <a:rPr lang="en-US" smtClean="0"/>
              <a:t>30/1/2023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F40048-D64D-47AD-B300-35EEF687D608}" type="slidenum">
              <a:rPr lang="en-US" smtClean="0"/>
              <a:t>‹#›</a:t>
            </a:fld>
            <a:endParaRPr lang="en-US"/>
          </a:p>
        </p:txBody>
      </p:sp>
    </p:spTree>
    <p:extLst>
      <p:ext uri="{BB962C8B-B14F-4D97-AF65-F5344CB8AC3E}">
        <p14:creationId xmlns:p14="http://schemas.microsoft.com/office/powerpoint/2010/main" val="2802723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93C4A1-0389-4977-B5A7-82891CB97E8D}" type="datetimeFigureOut">
              <a:rPr lang="en-US" smtClean="0"/>
              <a:t>30/1/2023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F40048-D64D-47AD-B300-35EEF687D608}" type="slidenum">
              <a:rPr lang="en-US" smtClean="0"/>
              <a:t>‹#›</a:t>
            </a:fld>
            <a:endParaRPr lang="en-US"/>
          </a:p>
        </p:txBody>
      </p:sp>
    </p:spTree>
    <p:extLst>
      <p:ext uri="{BB962C8B-B14F-4D97-AF65-F5344CB8AC3E}">
        <p14:creationId xmlns:p14="http://schemas.microsoft.com/office/powerpoint/2010/main" val="171965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93C4A1-0389-4977-B5A7-82891CB97E8D}" type="datetimeFigureOut">
              <a:rPr lang="en-US" smtClean="0"/>
              <a:t>30/1/2023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F40048-D64D-47AD-B300-35EEF687D608}" type="slidenum">
              <a:rPr lang="en-US" smtClean="0"/>
              <a:t>‹#›</a:t>
            </a:fld>
            <a:endParaRPr lang="en-US"/>
          </a:p>
        </p:txBody>
      </p:sp>
    </p:spTree>
    <p:extLst>
      <p:ext uri="{BB962C8B-B14F-4D97-AF65-F5344CB8AC3E}">
        <p14:creationId xmlns:p14="http://schemas.microsoft.com/office/powerpoint/2010/main" val="3321612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993C4A1-0389-4977-B5A7-82891CB97E8D}" type="datetimeFigureOut">
              <a:rPr lang="en-US" smtClean="0"/>
              <a:t>30/1/2023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F40048-D64D-47AD-B300-35EEF687D608}" type="slidenum">
              <a:rPr lang="en-US" smtClean="0"/>
              <a:t>‹#›</a:t>
            </a:fld>
            <a:endParaRPr lang="en-US"/>
          </a:p>
        </p:txBody>
      </p:sp>
    </p:spTree>
    <p:extLst>
      <p:ext uri="{BB962C8B-B14F-4D97-AF65-F5344CB8AC3E}">
        <p14:creationId xmlns:p14="http://schemas.microsoft.com/office/powerpoint/2010/main" val="1737516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993C4A1-0389-4977-B5A7-82891CB97E8D}" type="datetimeFigureOut">
              <a:rPr lang="en-US" smtClean="0"/>
              <a:t>30/1/2023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F40048-D64D-47AD-B300-35EEF687D608}" type="slidenum">
              <a:rPr lang="en-US" smtClean="0"/>
              <a:t>‹#›</a:t>
            </a:fld>
            <a:endParaRPr lang="en-US"/>
          </a:p>
        </p:txBody>
      </p:sp>
    </p:spTree>
    <p:extLst>
      <p:ext uri="{BB962C8B-B14F-4D97-AF65-F5344CB8AC3E}">
        <p14:creationId xmlns:p14="http://schemas.microsoft.com/office/powerpoint/2010/main" val="10756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993C4A1-0389-4977-B5A7-82891CB97E8D}" type="datetimeFigureOut">
              <a:rPr lang="en-US" smtClean="0"/>
              <a:t>30/1/2023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F40048-D64D-47AD-B300-35EEF687D608}" type="slidenum">
              <a:rPr lang="en-US" smtClean="0"/>
              <a:t>‹#›</a:t>
            </a:fld>
            <a:endParaRPr lang="en-US"/>
          </a:p>
        </p:txBody>
      </p:sp>
    </p:spTree>
    <p:extLst>
      <p:ext uri="{BB962C8B-B14F-4D97-AF65-F5344CB8AC3E}">
        <p14:creationId xmlns:p14="http://schemas.microsoft.com/office/powerpoint/2010/main" val="2530737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93C4A1-0389-4977-B5A7-82891CB97E8D}" type="datetimeFigureOut">
              <a:rPr lang="en-US" smtClean="0"/>
              <a:t>30/1/2023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F40048-D64D-47AD-B300-35EEF687D608}" type="slidenum">
              <a:rPr lang="en-US" smtClean="0"/>
              <a:t>‹#›</a:t>
            </a:fld>
            <a:endParaRPr lang="en-US"/>
          </a:p>
        </p:txBody>
      </p:sp>
    </p:spTree>
    <p:extLst>
      <p:ext uri="{BB962C8B-B14F-4D97-AF65-F5344CB8AC3E}">
        <p14:creationId xmlns:p14="http://schemas.microsoft.com/office/powerpoint/2010/main" val="2357517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93C4A1-0389-4977-B5A7-82891CB97E8D}" type="datetimeFigureOut">
              <a:rPr lang="en-US" smtClean="0"/>
              <a:t>30/1/2023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F40048-D64D-47AD-B300-35EEF687D608}" type="slidenum">
              <a:rPr lang="en-US" smtClean="0"/>
              <a:t>‹#›</a:t>
            </a:fld>
            <a:endParaRPr lang="en-US"/>
          </a:p>
        </p:txBody>
      </p:sp>
    </p:spTree>
    <p:extLst>
      <p:ext uri="{BB962C8B-B14F-4D97-AF65-F5344CB8AC3E}">
        <p14:creationId xmlns:p14="http://schemas.microsoft.com/office/powerpoint/2010/main" val="3431499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93C4A1-0389-4977-B5A7-82891CB97E8D}" type="datetimeFigureOut">
              <a:rPr lang="en-US" smtClean="0"/>
              <a:t>30/1/2023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F40048-D64D-47AD-B300-35EEF687D608}" type="slidenum">
              <a:rPr lang="en-US" smtClean="0"/>
              <a:t>‹#›</a:t>
            </a:fld>
            <a:endParaRPr lang="en-US"/>
          </a:p>
        </p:txBody>
      </p:sp>
    </p:spTree>
    <p:extLst>
      <p:ext uri="{BB962C8B-B14F-4D97-AF65-F5344CB8AC3E}">
        <p14:creationId xmlns:p14="http://schemas.microsoft.com/office/powerpoint/2010/main" val="2834138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93C4A1-0389-4977-B5A7-82891CB97E8D}" type="datetimeFigureOut">
              <a:rPr lang="en-US" smtClean="0"/>
              <a:t>30/1/2023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F40048-D64D-47AD-B300-35EEF687D608}" type="slidenum">
              <a:rPr lang="en-US" smtClean="0"/>
              <a:t>‹#›</a:t>
            </a:fld>
            <a:endParaRPr lang="en-US"/>
          </a:p>
        </p:txBody>
      </p:sp>
    </p:spTree>
    <p:extLst>
      <p:ext uri="{BB962C8B-B14F-4D97-AF65-F5344CB8AC3E}">
        <p14:creationId xmlns:p14="http://schemas.microsoft.com/office/powerpoint/2010/main" val="26310269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gif"/><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1.gif"/><Relationship Id="rId7"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png"/><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gif"/><Relationship Id="rId7" Type="http://schemas.openxmlformats.org/officeDocument/2006/relationships/image" Target="../media/image19.jpe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1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0.jpeg"/></Relationships>
</file>

<file path=ppt/slides/_rels/slide1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4.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1.gif"/><Relationship Id="rId7" Type="http://schemas.openxmlformats.org/officeDocument/2006/relationships/image" Target="../media/image24.jpe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png"/><Relationship Id="rId9" Type="http://schemas.openxmlformats.org/officeDocument/2006/relationships/image" Target="../media/image14.jpeg"/></Relationships>
</file>

<file path=ppt/slides/_rels/slide15.xml.rels><?xml version="1.0" encoding="UTF-8" standalone="yes"?>
<Relationships xmlns="http://schemas.openxmlformats.org/package/2006/relationships"><Relationship Id="rId8" Type="http://schemas.openxmlformats.org/officeDocument/2006/relationships/image" Target="../media/image29.jpeg"/><Relationship Id="rId3" Type="http://schemas.openxmlformats.org/officeDocument/2006/relationships/image" Target="../media/image1.gif"/><Relationship Id="rId7" Type="http://schemas.openxmlformats.org/officeDocument/2006/relationships/image" Target="../media/image28.jpe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7.jpeg"/><Relationship Id="rId5" Type="http://schemas.openxmlformats.org/officeDocument/2006/relationships/image" Target="../media/image26.jpeg"/><Relationship Id="rId4" Type="http://schemas.openxmlformats.org/officeDocument/2006/relationships/image" Target="../media/image25.jpeg"/><Relationship Id="rId9" Type="http://schemas.openxmlformats.org/officeDocument/2006/relationships/image" Target="../media/image16.jpeg"/></Relationships>
</file>

<file path=ppt/slides/_rels/slide16.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jpeg"/></Relationships>
</file>

<file path=ppt/slides/_rels/slide17.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8" Type="http://schemas.openxmlformats.org/officeDocument/2006/relationships/image" Target="../media/image36.jpeg"/><Relationship Id="rId3" Type="http://schemas.openxmlformats.org/officeDocument/2006/relationships/image" Target="../media/image1.gif"/><Relationship Id="rId7" Type="http://schemas.openxmlformats.org/officeDocument/2006/relationships/image" Target="../media/image35.jpe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34.jpeg"/><Relationship Id="rId5" Type="http://schemas.openxmlformats.org/officeDocument/2006/relationships/image" Target="../media/image33.jpeg"/><Relationship Id="rId4" Type="http://schemas.openxmlformats.org/officeDocument/2006/relationships/image" Target="../media/image32.jpeg"/><Relationship Id="rId9" Type="http://schemas.openxmlformats.org/officeDocument/2006/relationships/image" Target="../media/image37.jpeg"/></Relationships>
</file>

<file path=ppt/slides/_rels/slide19.xml.rels><?xml version="1.0" encoding="UTF-8" standalone="yes"?>
<Relationships xmlns="http://schemas.openxmlformats.org/package/2006/relationships"><Relationship Id="rId8" Type="http://schemas.openxmlformats.org/officeDocument/2006/relationships/image" Target="../media/image38.jpeg"/><Relationship Id="rId3" Type="http://schemas.openxmlformats.org/officeDocument/2006/relationships/image" Target="../media/image1.gif"/><Relationship Id="rId7"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36.jpeg"/><Relationship Id="rId5" Type="http://schemas.openxmlformats.org/officeDocument/2006/relationships/image" Target="../media/image35.jpeg"/><Relationship Id="rId4" Type="http://schemas.openxmlformats.org/officeDocument/2006/relationships/image" Target="../media/image34.jpeg"/><Relationship Id="rId9" Type="http://schemas.openxmlformats.org/officeDocument/2006/relationships/image" Target="../media/image39.jpeg"/></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emf"/></Relationships>
</file>

<file path=ppt/slides/_rels/slide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6.emf"/><Relationship Id="rId4" Type="http://schemas.openxmlformats.org/officeDocument/2006/relationships/image" Target="../media/image5.emf"/></Relationships>
</file>

<file path=ppt/slides/_rels/slide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7.gif"/></Relationships>
</file>

<file path=ppt/slides/_rels/slide6.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3999" cy="6858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5" name="Rectangle 4"/>
          <p:cNvSpPr/>
          <p:nvPr/>
        </p:nvSpPr>
        <p:spPr>
          <a:xfrm>
            <a:off x="0" y="6324600"/>
            <a:ext cx="9143999" cy="5334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pic>
        <p:nvPicPr>
          <p:cNvPr id="6" name="Picture 2" descr="earth spinning gif animation"/>
          <p:cNvPicPr>
            <a:picLocks noChangeAspect="1" noChangeArrowheads="1" noCrop="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0396" y="66675"/>
            <a:ext cx="55245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443918" y="1496841"/>
            <a:ext cx="8534915" cy="523220"/>
          </a:xfrm>
          <a:prstGeom prst="rect">
            <a:avLst/>
          </a:prstGeom>
          <a:noFill/>
        </p:spPr>
        <p:txBody>
          <a:bodyPr wrap="square" rtlCol="0">
            <a:spAutoFit/>
          </a:bodyPr>
          <a:lstStyle/>
          <a:p>
            <a:pPr algn="ctr"/>
            <a:r>
              <a:rPr lang="vi-VN" sz="2800" b="1">
                <a:solidFill>
                  <a:srgbClr val="002060"/>
                </a:solidFill>
                <a:latin typeface="Times New Roman" pitchFamily="18" charset="0"/>
                <a:cs typeface="Times New Roman" pitchFamily="18" charset="0"/>
              </a:rPr>
              <a:t>Giới thiệu tính năng kỹ chiến thuật</a:t>
            </a:r>
            <a:r>
              <a:rPr lang="en-US" sz="2800" b="1">
                <a:solidFill>
                  <a:srgbClr val="002060"/>
                </a:solidFill>
                <a:latin typeface="Times New Roman" pitchFamily="18" charset="0"/>
                <a:cs typeface="Times New Roman" pitchFamily="18" charset="0"/>
              </a:rPr>
              <a:t> COFDM </a:t>
            </a:r>
            <a:endParaRPr lang="en-US" sz="2800" b="1">
              <a:solidFill>
                <a:srgbClr val="002060"/>
              </a:solidFill>
              <a:latin typeface="+mj-lt"/>
            </a:endParaRPr>
          </a:p>
        </p:txBody>
      </p:sp>
      <p:pic>
        <p:nvPicPr>
          <p:cNvPr id="10" name="Picture 2" descr="HÃ¬nh áº£nh cÃ³ liÃªn qu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1415" y="2764561"/>
            <a:ext cx="2102166" cy="267722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641315" y="5241655"/>
            <a:ext cx="3124200" cy="458074"/>
          </a:xfrm>
          <a:prstGeom prst="rect">
            <a:avLst/>
          </a:prstGeom>
          <a:noFill/>
        </p:spPr>
        <p:txBody>
          <a:bodyPr wrap="square" rtlCol="0">
            <a:spAutoFit/>
          </a:bodyPr>
          <a:lstStyle/>
          <a:p>
            <a:pPr algn="ctr">
              <a:lnSpc>
                <a:spcPct val="150000"/>
              </a:lnSpc>
            </a:pPr>
            <a:r>
              <a:rPr lang="en-SG" b="1">
                <a:solidFill>
                  <a:srgbClr val="002060"/>
                </a:solidFill>
                <a:latin typeface="Times New Roman" pitchFamily="18" charset="0"/>
                <a:cs typeface="Times New Roman" pitchFamily="18" charset="0"/>
              </a:rPr>
              <a:t>Thiết bị SC4480</a:t>
            </a:r>
            <a:endParaRPr lang="en-US" b="1" dirty="0">
              <a:solidFill>
                <a:srgbClr val="002060"/>
              </a:solidFill>
              <a:latin typeface="Times New Roman" pitchFamily="18" charset="0"/>
              <a:cs typeface="Times New Roman" pitchFamily="18" charset="0"/>
            </a:endParaRPr>
          </a:p>
        </p:txBody>
      </p:sp>
      <p:sp>
        <p:nvSpPr>
          <p:cNvPr id="13" name="TextBox 12"/>
          <p:cNvSpPr txBox="1"/>
          <p:nvPr/>
        </p:nvSpPr>
        <p:spPr>
          <a:xfrm>
            <a:off x="5714998" y="5241655"/>
            <a:ext cx="3124200" cy="458074"/>
          </a:xfrm>
          <a:prstGeom prst="rect">
            <a:avLst/>
          </a:prstGeom>
          <a:noFill/>
        </p:spPr>
        <p:txBody>
          <a:bodyPr wrap="square" rtlCol="0">
            <a:spAutoFit/>
          </a:bodyPr>
          <a:lstStyle/>
          <a:p>
            <a:pPr>
              <a:lnSpc>
                <a:spcPct val="150000"/>
              </a:lnSpc>
            </a:pPr>
            <a:r>
              <a:rPr lang="en-SG" b="1">
                <a:solidFill>
                  <a:srgbClr val="002060"/>
                </a:solidFill>
                <a:latin typeface="Times New Roman" pitchFamily="18" charset="0"/>
                <a:cs typeface="Times New Roman" pitchFamily="18" charset="0"/>
              </a:rPr>
              <a:t>Thiết bị SC4240</a:t>
            </a:r>
            <a:endParaRPr lang="en-US" b="1" dirty="0">
              <a:solidFill>
                <a:srgbClr val="002060"/>
              </a:solidFill>
              <a:latin typeface="Times New Roman" pitchFamily="18" charset="0"/>
              <a:cs typeface="Times New Roman" pitchFamily="18" charset="0"/>
            </a:endParaRPr>
          </a:p>
        </p:txBody>
      </p:sp>
      <p:pic>
        <p:nvPicPr>
          <p:cNvPr id="1027" name="Picture 3" descr="C:\Users\Vega\Desktop\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5498" y="2594739"/>
            <a:ext cx="1371600" cy="28312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4628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3999" cy="6858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5" name="Rectangle 4"/>
          <p:cNvSpPr/>
          <p:nvPr/>
        </p:nvSpPr>
        <p:spPr>
          <a:xfrm>
            <a:off x="0" y="6456079"/>
            <a:ext cx="9143999" cy="5334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pic>
        <p:nvPicPr>
          <p:cNvPr id="6" name="Picture 2" descr="earth spinning gif animation"/>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0396" y="66675"/>
            <a:ext cx="55245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672846" y="34435"/>
            <a:ext cx="8089074" cy="584775"/>
          </a:xfrm>
          <a:prstGeom prst="rect">
            <a:avLst/>
          </a:prstGeom>
          <a:noFill/>
        </p:spPr>
        <p:txBody>
          <a:bodyPr wrap="none" rtlCol="0">
            <a:spAutoFit/>
          </a:bodyPr>
          <a:lstStyle/>
          <a:p>
            <a:pPr algn="ctr"/>
            <a:r>
              <a:rPr lang="vi-VN" sz="3200" b="1">
                <a:solidFill>
                  <a:srgbClr val="002060"/>
                </a:solidFill>
                <a:latin typeface="Times New Roman" pitchFamily="18" charset="0"/>
                <a:cs typeface="Times New Roman" pitchFamily="18" charset="0"/>
              </a:rPr>
              <a:t>Giới thiệu tính năng kỹ chiến thuật</a:t>
            </a:r>
            <a:r>
              <a:rPr lang="en-US" sz="3200" b="1">
                <a:solidFill>
                  <a:srgbClr val="002060"/>
                </a:solidFill>
                <a:latin typeface="Times New Roman" pitchFamily="18" charset="0"/>
                <a:cs typeface="Times New Roman" pitchFamily="18" charset="0"/>
              </a:rPr>
              <a:t> COFDM </a:t>
            </a:r>
            <a:endParaRPr lang="en-US" sz="3200" b="1">
              <a:solidFill>
                <a:srgbClr val="002060"/>
              </a:solidFill>
            </a:endParaRPr>
          </a:p>
        </p:txBody>
      </p:sp>
      <p:sp>
        <p:nvSpPr>
          <p:cNvPr id="23" name="TextBox 22"/>
          <p:cNvSpPr txBox="1"/>
          <p:nvPr/>
        </p:nvSpPr>
        <p:spPr>
          <a:xfrm>
            <a:off x="672846" y="990600"/>
            <a:ext cx="8089074" cy="1061829"/>
          </a:xfrm>
          <a:prstGeom prst="rect">
            <a:avLst/>
          </a:prstGeom>
          <a:noFill/>
        </p:spPr>
        <p:txBody>
          <a:bodyPr wrap="square" rtlCol="0">
            <a:spAutoFit/>
          </a:bodyPr>
          <a:lstStyle/>
          <a:p>
            <a:pPr>
              <a:lnSpc>
                <a:spcPct val="150000"/>
              </a:lnSpc>
            </a:pPr>
            <a:r>
              <a:rPr lang="en-US" sz="2400" b="1">
                <a:solidFill>
                  <a:srgbClr val="FF0000"/>
                </a:solidFill>
                <a:latin typeface="Times New Roman" pitchFamily="18" charset="0"/>
                <a:cs typeface="Times New Roman" pitchFamily="18" charset="0"/>
              </a:rPr>
              <a:t>2. </a:t>
            </a:r>
            <a:r>
              <a:rPr lang="vi-VN" sz="2400" b="1">
                <a:solidFill>
                  <a:srgbClr val="FF0000"/>
                </a:solidFill>
                <a:latin typeface="Times New Roman" pitchFamily="18" charset="0"/>
                <a:cs typeface="Times New Roman" pitchFamily="18" charset="0"/>
              </a:rPr>
              <a:t>Các thành</a:t>
            </a:r>
            <a:r>
              <a:rPr lang="en-US" sz="2400" b="1">
                <a:solidFill>
                  <a:srgbClr val="FF0000"/>
                </a:solidFill>
                <a:latin typeface="Times New Roman" pitchFamily="18" charset="0"/>
                <a:cs typeface="Times New Roman" pitchFamily="18" charset="0"/>
              </a:rPr>
              <a:t> </a:t>
            </a:r>
            <a:r>
              <a:rPr lang="vi-VN" sz="2400" b="1">
                <a:solidFill>
                  <a:srgbClr val="FF0000"/>
                </a:solidFill>
                <a:latin typeface="Times New Roman" pitchFamily="18" charset="0"/>
                <a:cs typeface="Times New Roman" pitchFamily="18" charset="0"/>
              </a:rPr>
              <a:t>phần </a:t>
            </a:r>
            <a:r>
              <a:rPr lang="en-US" sz="2400" b="1">
                <a:solidFill>
                  <a:srgbClr val="FF0000"/>
                </a:solidFill>
                <a:latin typeface="Times New Roman" pitchFamily="18" charset="0"/>
                <a:cs typeface="Times New Roman" pitchFamily="18" charset="0"/>
              </a:rPr>
              <a:t>và giao diện </a:t>
            </a:r>
            <a:r>
              <a:rPr lang="vi-VN" sz="2400" b="1">
                <a:solidFill>
                  <a:srgbClr val="FF0000"/>
                </a:solidFill>
                <a:latin typeface="Times New Roman" pitchFamily="18" charset="0"/>
                <a:cs typeface="Times New Roman" pitchFamily="18" charset="0"/>
              </a:rPr>
              <a:t>của thiết bị</a:t>
            </a:r>
          </a:p>
          <a:p>
            <a:pPr>
              <a:lnSpc>
                <a:spcPct val="150000"/>
              </a:lnSpc>
            </a:pPr>
            <a:r>
              <a:rPr lang="en-US" b="1">
                <a:solidFill>
                  <a:srgbClr val="FF0000"/>
                </a:solidFill>
                <a:latin typeface="Times New Roman" pitchFamily="18" charset="0"/>
                <a:cs typeface="Times New Roman" pitchFamily="18" charset="0"/>
              </a:rPr>
              <a:t>2.1 Thiết bị SC4480</a:t>
            </a:r>
          </a:p>
        </p:txBody>
      </p:sp>
      <p:sp>
        <p:nvSpPr>
          <p:cNvPr id="21" name="TextBox 20"/>
          <p:cNvSpPr txBox="1"/>
          <p:nvPr/>
        </p:nvSpPr>
        <p:spPr>
          <a:xfrm>
            <a:off x="800192" y="1868934"/>
            <a:ext cx="5194554" cy="507831"/>
          </a:xfrm>
          <a:prstGeom prst="rect">
            <a:avLst/>
          </a:prstGeom>
          <a:noFill/>
        </p:spPr>
        <p:txBody>
          <a:bodyPr wrap="square" rtlCol="0">
            <a:spAutoFit/>
          </a:bodyPr>
          <a:lstStyle/>
          <a:p>
            <a:pPr lvl="0">
              <a:lnSpc>
                <a:spcPct val="150000"/>
              </a:lnSpc>
            </a:pPr>
            <a:r>
              <a:rPr lang="en-US">
                <a:solidFill>
                  <a:srgbClr val="002060"/>
                </a:solidFill>
                <a:latin typeface="Times New Roman" pitchFamily="18" charset="0"/>
                <a:cs typeface="Times New Roman" pitchFamily="18" charset="0"/>
              </a:rPr>
              <a:t>Các thành phần của thiết bị SC4480 bao gồm:</a:t>
            </a:r>
          </a:p>
        </p:txBody>
      </p:sp>
      <p:pic>
        <p:nvPicPr>
          <p:cNvPr id="22" name="Picture 2" descr="C:\Users\Vega\Desktop\3-SC4400-Pole-Mount-Sector-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6200000">
            <a:off x="4187520" y="1407159"/>
            <a:ext cx="1243013" cy="3230570"/>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p:cNvSpPr txBox="1"/>
          <p:nvPr/>
        </p:nvSpPr>
        <p:spPr>
          <a:xfrm>
            <a:off x="3193740" y="3326372"/>
            <a:ext cx="3233199" cy="873572"/>
          </a:xfrm>
          <a:prstGeom prst="rect">
            <a:avLst/>
          </a:prstGeom>
          <a:noFill/>
        </p:spPr>
        <p:txBody>
          <a:bodyPr wrap="square" rtlCol="0">
            <a:spAutoFit/>
          </a:bodyPr>
          <a:lstStyle/>
          <a:p>
            <a:pPr lvl="0">
              <a:lnSpc>
                <a:spcPct val="150000"/>
              </a:lnSpc>
            </a:pPr>
            <a:r>
              <a:rPr lang="en-US" dirty="0">
                <a:solidFill>
                  <a:srgbClr val="002060"/>
                </a:solidFill>
                <a:latin typeface="Times New Roman" pitchFamily="18" charset="0"/>
                <a:cs typeface="Times New Roman" pitchFamily="18" charset="0"/>
              </a:rPr>
              <a:t>01 Sector Panel Antenna, </a:t>
            </a:r>
          </a:p>
          <a:p>
            <a:pPr lvl="0">
              <a:lnSpc>
                <a:spcPct val="150000"/>
              </a:lnSpc>
            </a:pPr>
            <a:r>
              <a:rPr lang="en-US" dirty="0">
                <a:solidFill>
                  <a:srgbClr val="002060"/>
                </a:solidFill>
                <a:latin typeface="Times New Roman" pitchFamily="18" charset="0"/>
                <a:cs typeface="Times New Roman" pitchFamily="18" charset="0"/>
              </a:rPr>
              <a:t>4.4 - 5.0 GHz, 16 </a:t>
            </a:r>
            <a:r>
              <a:rPr lang="en-US" dirty="0" err="1">
                <a:solidFill>
                  <a:srgbClr val="002060"/>
                </a:solidFill>
                <a:latin typeface="Times New Roman" pitchFamily="18" charset="0"/>
                <a:cs typeface="Times New Roman" pitchFamily="18" charset="0"/>
              </a:rPr>
              <a:t>dBi</a:t>
            </a:r>
            <a:r>
              <a:rPr lang="en-US" dirty="0">
                <a:solidFill>
                  <a:srgbClr val="002060"/>
                </a:solidFill>
                <a:latin typeface="Times New Roman" pitchFamily="18" charset="0"/>
                <a:cs typeface="Times New Roman" pitchFamily="18" charset="0"/>
              </a:rPr>
              <a:t> </a:t>
            </a:r>
          </a:p>
        </p:txBody>
      </p:sp>
      <p:sp>
        <p:nvSpPr>
          <p:cNvPr id="25" name="TextBox 24"/>
          <p:cNvSpPr txBox="1"/>
          <p:nvPr/>
        </p:nvSpPr>
        <p:spPr>
          <a:xfrm>
            <a:off x="6604636" y="3326372"/>
            <a:ext cx="2636293" cy="873572"/>
          </a:xfrm>
          <a:prstGeom prst="rect">
            <a:avLst/>
          </a:prstGeom>
          <a:noFill/>
        </p:spPr>
        <p:txBody>
          <a:bodyPr wrap="square" rtlCol="0">
            <a:spAutoFit/>
          </a:bodyPr>
          <a:lstStyle/>
          <a:p>
            <a:pPr lvl="0">
              <a:lnSpc>
                <a:spcPct val="150000"/>
              </a:lnSpc>
            </a:pPr>
            <a:r>
              <a:rPr lang="en-US">
                <a:solidFill>
                  <a:srgbClr val="002060"/>
                </a:solidFill>
                <a:latin typeface="Times New Roman" pitchFamily="18" charset="0"/>
                <a:cs typeface="Times New Roman" pitchFamily="18" charset="0"/>
              </a:rPr>
              <a:t>04 Omni Antenna, </a:t>
            </a:r>
          </a:p>
          <a:p>
            <a:pPr lvl="0">
              <a:lnSpc>
                <a:spcPct val="150000"/>
              </a:lnSpc>
            </a:pPr>
            <a:r>
              <a:rPr lang="en-US">
                <a:solidFill>
                  <a:srgbClr val="002060"/>
                </a:solidFill>
                <a:latin typeface="Times New Roman" pitchFamily="18" charset="0"/>
                <a:cs typeface="Times New Roman" pitchFamily="18" charset="0"/>
              </a:rPr>
              <a:t>4.4 - 5.0 GHz, 6 dBi</a:t>
            </a:r>
          </a:p>
        </p:txBody>
      </p:sp>
      <p:pic>
        <p:nvPicPr>
          <p:cNvPr id="26" name="Picture 4" descr="C:\Users\Vega\Desktop\Rác\IMG_339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6200000">
            <a:off x="7002704" y="1904186"/>
            <a:ext cx="1098626" cy="1865462"/>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880665" y="5873151"/>
            <a:ext cx="2294681" cy="507831"/>
          </a:xfrm>
          <a:prstGeom prst="rect">
            <a:avLst/>
          </a:prstGeom>
          <a:noFill/>
        </p:spPr>
        <p:txBody>
          <a:bodyPr wrap="square" rtlCol="0">
            <a:spAutoFit/>
          </a:bodyPr>
          <a:lstStyle/>
          <a:p>
            <a:pPr lvl="0">
              <a:lnSpc>
                <a:spcPct val="150000"/>
              </a:lnSpc>
            </a:pPr>
            <a:r>
              <a:rPr lang="en-US">
                <a:solidFill>
                  <a:srgbClr val="002060"/>
                </a:solidFill>
                <a:latin typeface="Times New Roman" pitchFamily="18" charset="0"/>
                <a:cs typeface="Times New Roman" pitchFamily="18" charset="0"/>
              </a:rPr>
              <a:t>01 </a:t>
            </a:r>
            <a:r>
              <a:rPr lang="vi-VN">
                <a:solidFill>
                  <a:srgbClr val="002060"/>
                </a:solidFill>
                <a:latin typeface="Times New Roman" pitchFamily="18" charset="0"/>
                <a:cs typeface="Times New Roman" pitchFamily="18" charset="0"/>
              </a:rPr>
              <a:t>dây chạc</a:t>
            </a:r>
            <a:r>
              <a:rPr lang="en-US">
                <a:solidFill>
                  <a:srgbClr val="002060"/>
                </a:solidFill>
                <a:latin typeface="Times New Roman" pitchFamily="18" charset="0"/>
                <a:cs typeface="Times New Roman" pitchFamily="18" charset="0"/>
              </a:rPr>
              <a:t> 3 đầu</a:t>
            </a:r>
          </a:p>
        </p:txBody>
      </p:sp>
      <p:pic>
        <p:nvPicPr>
          <p:cNvPr id="28" name="Picture 5" descr="C:\Users\Vega\Desktop\Rác\IMG_3392.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43255" y="4349763"/>
            <a:ext cx="1876676" cy="1407507"/>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C:\Users\Vega\Desktop\Rác\IMG_3394.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784945" y="4385670"/>
            <a:ext cx="1828800" cy="1371600"/>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p:cNvSpPr txBox="1"/>
          <p:nvPr/>
        </p:nvSpPr>
        <p:spPr>
          <a:xfrm>
            <a:off x="3746938" y="5922907"/>
            <a:ext cx="2857698" cy="507831"/>
          </a:xfrm>
          <a:prstGeom prst="rect">
            <a:avLst/>
          </a:prstGeom>
          <a:noFill/>
        </p:spPr>
        <p:txBody>
          <a:bodyPr wrap="square" rtlCol="0">
            <a:spAutoFit/>
          </a:bodyPr>
          <a:lstStyle/>
          <a:p>
            <a:pPr lvl="0">
              <a:lnSpc>
                <a:spcPct val="150000"/>
              </a:lnSpc>
            </a:pPr>
            <a:r>
              <a:rPr lang="en-US">
                <a:solidFill>
                  <a:srgbClr val="002060"/>
                </a:solidFill>
                <a:latin typeface="Times New Roman" pitchFamily="18" charset="0"/>
                <a:cs typeface="Times New Roman" pitchFamily="18" charset="0"/>
              </a:rPr>
              <a:t>01 </a:t>
            </a:r>
            <a:r>
              <a:rPr lang="vi-VN">
                <a:solidFill>
                  <a:srgbClr val="002060"/>
                </a:solidFill>
                <a:latin typeface="Times New Roman" pitchFamily="18" charset="0"/>
                <a:cs typeface="Times New Roman" pitchFamily="18" charset="0"/>
              </a:rPr>
              <a:t>adaptop và dây nguồn</a:t>
            </a:r>
            <a:endParaRPr lang="en-US">
              <a:solidFill>
                <a:srgbClr val="002060"/>
              </a:solidFill>
              <a:latin typeface="Times New Roman" pitchFamily="18" charset="0"/>
              <a:cs typeface="Times New Roman" pitchFamily="18" charset="0"/>
            </a:endParaRPr>
          </a:p>
        </p:txBody>
      </p:sp>
      <p:pic>
        <p:nvPicPr>
          <p:cNvPr id="31" name="Picture 3" descr="C:\Users\Vega\Desktop\Rác\IMG_3393.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526037" y="4373942"/>
            <a:ext cx="1860074" cy="1395056"/>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p:cNvSpPr txBox="1"/>
          <p:nvPr/>
        </p:nvSpPr>
        <p:spPr>
          <a:xfrm>
            <a:off x="6756746" y="5939155"/>
            <a:ext cx="1629365" cy="507831"/>
          </a:xfrm>
          <a:prstGeom prst="rect">
            <a:avLst/>
          </a:prstGeom>
          <a:noFill/>
        </p:spPr>
        <p:txBody>
          <a:bodyPr wrap="square" rtlCol="0">
            <a:spAutoFit/>
          </a:bodyPr>
          <a:lstStyle/>
          <a:p>
            <a:pPr lvl="0">
              <a:lnSpc>
                <a:spcPct val="150000"/>
              </a:lnSpc>
            </a:pPr>
            <a:r>
              <a:rPr lang="en-US">
                <a:solidFill>
                  <a:srgbClr val="002060"/>
                </a:solidFill>
                <a:latin typeface="Times New Roman" pitchFamily="18" charset="0"/>
                <a:cs typeface="Times New Roman" pitchFamily="18" charset="0"/>
              </a:rPr>
              <a:t>01 dây DC</a:t>
            </a:r>
          </a:p>
        </p:txBody>
      </p:sp>
      <p:pic>
        <p:nvPicPr>
          <p:cNvPr id="6146" name="Picture 2" descr="HÃ¬nh áº£nh cÃ³ liÃªn quan"/>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143000" y="2287604"/>
            <a:ext cx="1284155" cy="1284155"/>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p:cNvSpPr txBox="1"/>
          <p:nvPr/>
        </p:nvSpPr>
        <p:spPr>
          <a:xfrm>
            <a:off x="943255" y="3380823"/>
            <a:ext cx="2104745" cy="507831"/>
          </a:xfrm>
          <a:prstGeom prst="rect">
            <a:avLst/>
          </a:prstGeom>
          <a:noFill/>
        </p:spPr>
        <p:txBody>
          <a:bodyPr wrap="square" rtlCol="0">
            <a:spAutoFit/>
          </a:bodyPr>
          <a:lstStyle/>
          <a:p>
            <a:pPr lvl="0">
              <a:lnSpc>
                <a:spcPct val="150000"/>
              </a:lnSpc>
            </a:pPr>
            <a:r>
              <a:rPr lang="en-US" dirty="0" err="1">
                <a:solidFill>
                  <a:srgbClr val="002060"/>
                </a:solidFill>
                <a:latin typeface="Times New Roman" pitchFamily="18" charset="0"/>
                <a:cs typeface="Times New Roman" pitchFamily="18" charset="0"/>
              </a:rPr>
              <a:t>Máy</a:t>
            </a:r>
            <a:r>
              <a:rPr lang="en-US" dirty="0">
                <a:solidFill>
                  <a:srgbClr val="002060"/>
                </a:solidFill>
                <a:latin typeface="Times New Roman" pitchFamily="18" charset="0"/>
                <a:cs typeface="Times New Roman" pitchFamily="18" charset="0"/>
              </a:rPr>
              <a:t> </a:t>
            </a:r>
            <a:r>
              <a:rPr lang="en-US" dirty="0" err="1">
                <a:solidFill>
                  <a:srgbClr val="002060"/>
                </a:solidFill>
                <a:latin typeface="Times New Roman" pitchFamily="18" charset="0"/>
                <a:cs typeface="Times New Roman" pitchFamily="18" charset="0"/>
              </a:rPr>
              <a:t>chính</a:t>
            </a:r>
            <a:r>
              <a:rPr lang="en-US" dirty="0">
                <a:solidFill>
                  <a:srgbClr val="002060"/>
                </a:solidFill>
                <a:latin typeface="Times New Roman" pitchFamily="18" charset="0"/>
                <a:cs typeface="Times New Roman" pitchFamily="18" charset="0"/>
              </a:rPr>
              <a:t> SC4480</a:t>
            </a:r>
          </a:p>
        </p:txBody>
      </p:sp>
    </p:spTree>
    <p:extLst>
      <p:ext uri="{BB962C8B-B14F-4D97-AF65-F5344CB8AC3E}">
        <p14:creationId xmlns:p14="http://schemas.microsoft.com/office/powerpoint/2010/main" val="3678922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3999" cy="6858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5" name="Rectangle 4"/>
          <p:cNvSpPr/>
          <p:nvPr/>
        </p:nvSpPr>
        <p:spPr>
          <a:xfrm>
            <a:off x="0" y="6324600"/>
            <a:ext cx="9143999" cy="5334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pic>
        <p:nvPicPr>
          <p:cNvPr id="6" name="Picture 2" descr="earth spinning gif animation"/>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0396" y="66675"/>
            <a:ext cx="55245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672846" y="34435"/>
            <a:ext cx="8089074" cy="584775"/>
          </a:xfrm>
          <a:prstGeom prst="rect">
            <a:avLst/>
          </a:prstGeom>
          <a:noFill/>
        </p:spPr>
        <p:txBody>
          <a:bodyPr wrap="none" rtlCol="0">
            <a:spAutoFit/>
          </a:bodyPr>
          <a:lstStyle/>
          <a:p>
            <a:pPr algn="ctr"/>
            <a:r>
              <a:rPr lang="vi-VN" sz="3200" b="1">
                <a:solidFill>
                  <a:srgbClr val="002060"/>
                </a:solidFill>
                <a:latin typeface="Times New Roman" pitchFamily="18" charset="0"/>
                <a:cs typeface="Times New Roman" pitchFamily="18" charset="0"/>
              </a:rPr>
              <a:t>Giới thiệu tính năng kỹ chiến thuật</a:t>
            </a:r>
            <a:r>
              <a:rPr lang="en-US" sz="3200" b="1">
                <a:solidFill>
                  <a:srgbClr val="002060"/>
                </a:solidFill>
                <a:latin typeface="Times New Roman" pitchFamily="18" charset="0"/>
                <a:cs typeface="Times New Roman" pitchFamily="18" charset="0"/>
              </a:rPr>
              <a:t> COFDM </a:t>
            </a:r>
            <a:endParaRPr lang="en-US" sz="3200" b="1">
              <a:solidFill>
                <a:srgbClr val="002060"/>
              </a:solidFill>
            </a:endParaRPr>
          </a:p>
        </p:txBody>
      </p:sp>
      <p:sp>
        <p:nvSpPr>
          <p:cNvPr id="23" name="TextBox 22"/>
          <p:cNvSpPr txBox="1"/>
          <p:nvPr/>
        </p:nvSpPr>
        <p:spPr>
          <a:xfrm>
            <a:off x="672846" y="990600"/>
            <a:ext cx="5194554" cy="507831"/>
          </a:xfrm>
          <a:prstGeom prst="rect">
            <a:avLst/>
          </a:prstGeom>
          <a:noFill/>
        </p:spPr>
        <p:txBody>
          <a:bodyPr wrap="square" rtlCol="0">
            <a:spAutoFit/>
          </a:bodyPr>
          <a:lstStyle/>
          <a:p>
            <a:pPr lvl="0">
              <a:lnSpc>
                <a:spcPct val="150000"/>
              </a:lnSpc>
            </a:pPr>
            <a:r>
              <a:rPr lang="en-US">
                <a:solidFill>
                  <a:srgbClr val="002060"/>
                </a:solidFill>
                <a:latin typeface="Times New Roman" pitchFamily="18" charset="0"/>
                <a:cs typeface="Times New Roman" pitchFamily="18" charset="0"/>
              </a:rPr>
              <a:t>Các phụ kiện đi kèm thiết bị SC4480 bao gồm:</a:t>
            </a:r>
          </a:p>
        </p:txBody>
      </p:sp>
      <p:sp>
        <p:nvSpPr>
          <p:cNvPr id="8" name="TextBox 7"/>
          <p:cNvSpPr txBox="1"/>
          <p:nvPr/>
        </p:nvSpPr>
        <p:spPr>
          <a:xfrm>
            <a:off x="3499945" y="3089528"/>
            <a:ext cx="2215055" cy="507831"/>
          </a:xfrm>
          <a:prstGeom prst="rect">
            <a:avLst/>
          </a:prstGeom>
          <a:noFill/>
        </p:spPr>
        <p:txBody>
          <a:bodyPr wrap="square" rtlCol="0">
            <a:spAutoFit/>
          </a:bodyPr>
          <a:lstStyle/>
          <a:p>
            <a:pPr lvl="0">
              <a:lnSpc>
                <a:spcPct val="150000"/>
              </a:lnSpc>
            </a:pPr>
            <a:r>
              <a:rPr lang="en-US">
                <a:solidFill>
                  <a:srgbClr val="002060"/>
                </a:solidFill>
                <a:latin typeface="Times New Roman" pitchFamily="18" charset="0"/>
                <a:cs typeface="Times New Roman" pitchFamily="18" charset="0"/>
              </a:rPr>
              <a:t>04 cáp nhảy LMR240</a:t>
            </a:r>
          </a:p>
        </p:txBody>
      </p:sp>
      <p:sp>
        <p:nvSpPr>
          <p:cNvPr id="10" name="TextBox 9"/>
          <p:cNvSpPr txBox="1"/>
          <p:nvPr/>
        </p:nvSpPr>
        <p:spPr>
          <a:xfrm>
            <a:off x="622921" y="3039771"/>
            <a:ext cx="2196479" cy="507831"/>
          </a:xfrm>
          <a:prstGeom prst="rect">
            <a:avLst/>
          </a:prstGeom>
          <a:noFill/>
        </p:spPr>
        <p:txBody>
          <a:bodyPr wrap="square" rtlCol="0">
            <a:spAutoFit/>
          </a:bodyPr>
          <a:lstStyle/>
          <a:p>
            <a:pPr lvl="0">
              <a:lnSpc>
                <a:spcPct val="150000"/>
              </a:lnSpc>
            </a:pPr>
            <a:r>
              <a:rPr lang="en-US">
                <a:solidFill>
                  <a:srgbClr val="002060"/>
                </a:solidFill>
                <a:latin typeface="Times New Roman" pitchFamily="18" charset="0"/>
                <a:cs typeface="Times New Roman" pitchFamily="18" charset="0"/>
              </a:rPr>
              <a:t>01 </a:t>
            </a:r>
            <a:r>
              <a:rPr lang="vi-VN">
                <a:solidFill>
                  <a:srgbClr val="002060"/>
                </a:solidFill>
                <a:latin typeface="Times New Roman" pitchFamily="18" charset="0"/>
                <a:cs typeface="Times New Roman" pitchFamily="18" charset="0"/>
              </a:rPr>
              <a:t>bộ PTT cầm tay</a:t>
            </a:r>
            <a:endParaRPr lang="en-US">
              <a:solidFill>
                <a:srgbClr val="002060"/>
              </a:solidFill>
              <a:latin typeface="Times New Roman" pitchFamily="18" charset="0"/>
              <a:cs typeface="Times New Roman" pitchFamily="18" charset="0"/>
            </a:endParaRPr>
          </a:p>
        </p:txBody>
      </p:sp>
      <p:sp>
        <p:nvSpPr>
          <p:cNvPr id="12" name="TextBox 11"/>
          <p:cNvSpPr txBox="1"/>
          <p:nvPr/>
        </p:nvSpPr>
        <p:spPr>
          <a:xfrm>
            <a:off x="396621" y="5252472"/>
            <a:ext cx="3103324" cy="923330"/>
          </a:xfrm>
          <a:prstGeom prst="rect">
            <a:avLst/>
          </a:prstGeom>
          <a:noFill/>
        </p:spPr>
        <p:txBody>
          <a:bodyPr wrap="square" rtlCol="0">
            <a:spAutoFit/>
          </a:bodyPr>
          <a:lstStyle/>
          <a:p>
            <a:pPr lvl="0">
              <a:lnSpc>
                <a:spcPct val="150000"/>
              </a:lnSpc>
            </a:pPr>
            <a:r>
              <a:rPr lang="en-US">
                <a:solidFill>
                  <a:srgbClr val="002060"/>
                </a:solidFill>
                <a:latin typeface="Times New Roman" pitchFamily="18" charset="0"/>
                <a:cs typeface="Times New Roman" pitchFamily="18" charset="0"/>
              </a:rPr>
              <a:t>04 TNC female to TNC male right angle RF adaptor</a:t>
            </a:r>
          </a:p>
        </p:txBody>
      </p:sp>
      <p:pic>
        <p:nvPicPr>
          <p:cNvPr id="2052" name="Picture 4" descr="C:\Users\Vega\Desktop\Rác\IMG_338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2846" y="1640732"/>
            <a:ext cx="1882902" cy="1412177"/>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Users\Vega\Desktop\Rác\IMG_3390.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05200" y="1640731"/>
            <a:ext cx="1882902" cy="141217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Users\Vega\Desktop\Rác\IMG_3395.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2921" y="3667377"/>
            <a:ext cx="1932827" cy="144962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Káº¿t quáº£ hÃ¬nh áº£nh cho Decoder TBS 266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537656" y="1579193"/>
            <a:ext cx="1673352" cy="1673352"/>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6550521" y="3023508"/>
            <a:ext cx="2607694" cy="458074"/>
          </a:xfrm>
          <a:prstGeom prst="rect">
            <a:avLst/>
          </a:prstGeom>
          <a:noFill/>
        </p:spPr>
        <p:txBody>
          <a:bodyPr wrap="square" rtlCol="0">
            <a:spAutoFit/>
          </a:bodyPr>
          <a:lstStyle/>
          <a:p>
            <a:pPr>
              <a:lnSpc>
                <a:spcPct val="150000"/>
              </a:lnSpc>
            </a:pPr>
            <a:r>
              <a:rPr lang="en-US" dirty="0">
                <a:solidFill>
                  <a:srgbClr val="002060"/>
                </a:solidFill>
                <a:latin typeface="Times New Roman" pitchFamily="18" charset="0"/>
                <a:cs typeface="Times New Roman" pitchFamily="18" charset="0"/>
              </a:rPr>
              <a:t>01 </a:t>
            </a:r>
            <a:r>
              <a:rPr lang="en-US" dirty="0" err="1">
                <a:solidFill>
                  <a:srgbClr val="002060"/>
                </a:solidFill>
                <a:latin typeface="Times New Roman" pitchFamily="18" charset="0"/>
                <a:cs typeface="Times New Roman" pitchFamily="18" charset="0"/>
              </a:rPr>
              <a:t>Bô</a:t>
            </a:r>
            <a:r>
              <a:rPr lang="en-US" dirty="0">
                <a:solidFill>
                  <a:srgbClr val="002060"/>
                </a:solidFill>
                <a:latin typeface="Times New Roman" pitchFamily="18" charset="0"/>
                <a:cs typeface="Times New Roman" pitchFamily="18" charset="0"/>
              </a:rPr>
              <a:t>̣ Decoder</a:t>
            </a:r>
          </a:p>
        </p:txBody>
      </p:sp>
    </p:spTree>
    <p:extLst>
      <p:ext uri="{BB962C8B-B14F-4D97-AF65-F5344CB8AC3E}">
        <p14:creationId xmlns:p14="http://schemas.microsoft.com/office/powerpoint/2010/main" val="4185471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3999" cy="6858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5" name="Rectangle 4"/>
          <p:cNvSpPr/>
          <p:nvPr/>
        </p:nvSpPr>
        <p:spPr>
          <a:xfrm>
            <a:off x="0" y="6324600"/>
            <a:ext cx="9143999" cy="5334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pic>
        <p:nvPicPr>
          <p:cNvPr id="6" name="Picture 2" descr="earth spinning gif animation"/>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0396" y="66675"/>
            <a:ext cx="55245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672846" y="34435"/>
            <a:ext cx="8089074" cy="584775"/>
          </a:xfrm>
          <a:prstGeom prst="rect">
            <a:avLst/>
          </a:prstGeom>
          <a:noFill/>
        </p:spPr>
        <p:txBody>
          <a:bodyPr wrap="none" rtlCol="0">
            <a:spAutoFit/>
          </a:bodyPr>
          <a:lstStyle/>
          <a:p>
            <a:pPr algn="ctr"/>
            <a:r>
              <a:rPr lang="vi-VN" sz="3200" b="1">
                <a:solidFill>
                  <a:srgbClr val="002060"/>
                </a:solidFill>
                <a:latin typeface="Times New Roman" pitchFamily="18" charset="0"/>
                <a:cs typeface="Times New Roman" pitchFamily="18" charset="0"/>
              </a:rPr>
              <a:t>Giới thiệu tính năng kỹ chiến thuật</a:t>
            </a:r>
            <a:r>
              <a:rPr lang="en-US" sz="3200" b="1">
                <a:solidFill>
                  <a:srgbClr val="002060"/>
                </a:solidFill>
                <a:latin typeface="Times New Roman" pitchFamily="18" charset="0"/>
                <a:cs typeface="Times New Roman" pitchFamily="18" charset="0"/>
              </a:rPr>
              <a:t> COFDM </a:t>
            </a:r>
            <a:endParaRPr lang="en-US" sz="3200" b="1">
              <a:solidFill>
                <a:srgbClr val="002060"/>
              </a:solidFill>
            </a:endParaRPr>
          </a:p>
        </p:txBody>
      </p:sp>
      <p:pic>
        <p:nvPicPr>
          <p:cNvPr id="7170" name="Picture 2" descr="Káº¿t quáº£ hÃ¬nh áº£nh cho streamcaster SC44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625" y="1998362"/>
            <a:ext cx="8334536" cy="307336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31625" y="1066800"/>
            <a:ext cx="2667000" cy="786754"/>
          </a:xfrm>
          <a:prstGeom prst="rect">
            <a:avLst/>
          </a:prstGeom>
          <a:ln w="19050">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lvl="0">
              <a:lnSpc>
                <a:spcPct val="150000"/>
              </a:lnSpc>
            </a:pPr>
            <a:r>
              <a:rPr lang="en-US" sz="1600">
                <a:solidFill>
                  <a:srgbClr val="002060"/>
                </a:solidFill>
                <a:latin typeface="Times New Roman" pitchFamily="18" charset="0"/>
                <a:cs typeface="Times New Roman" pitchFamily="18" charset="0"/>
              </a:rPr>
              <a:t>Sector Panel Antenna, </a:t>
            </a:r>
          </a:p>
          <a:p>
            <a:pPr lvl="0">
              <a:lnSpc>
                <a:spcPct val="150000"/>
              </a:lnSpc>
            </a:pPr>
            <a:r>
              <a:rPr lang="en-US" sz="1600">
                <a:solidFill>
                  <a:srgbClr val="002060"/>
                </a:solidFill>
                <a:latin typeface="Times New Roman" pitchFamily="18" charset="0"/>
                <a:cs typeface="Times New Roman" pitchFamily="18" charset="0"/>
              </a:rPr>
              <a:t>4.4 - 5.0 GHz, 16 dBi Gain</a:t>
            </a:r>
          </a:p>
        </p:txBody>
      </p:sp>
      <p:sp>
        <p:nvSpPr>
          <p:cNvPr id="10" name="TextBox 9"/>
          <p:cNvSpPr txBox="1"/>
          <p:nvPr/>
        </p:nvSpPr>
        <p:spPr>
          <a:xfrm>
            <a:off x="392139" y="5257800"/>
            <a:ext cx="3124200" cy="830997"/>
          </a:xfrm>
          <a:prstGeom prst="rect">
            <a:avLst/>
          </a:prstGeom>
          <a:ln w="19050">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lvl="0">
              <a:lnSpc>
                <a:spcPct val="150000"/>
              </a:lnSpc>
            </a:pPr>
            <a:r>
              <a:rPr lang="en-US" sz="1600">
                <a:solidFill>
                  <a:srgbClr val="002060"/>
                </a:solidFill>
                <a:latin typeface="Times New Roman" pitchFamily="18" charset="0"/>
                <a:cs typeface="Times New Roman" pitchFamily="18" charset="0"/>
              </a:rPr>
              <a:t>04 cáp nhảy LMR240 kết nối thiết bị chính với Sector Panel Antenna</a:t>
            </a:r>
          </a:p>
        </p:txBody>
      </p:sp>
      <p:sp>
        <p:nvSpPr>
          <p:cNvPr id="11" name="TextBox 10"/>
          <p:cNvSpPr txBox="1"/>
          <p:nvPr/>
        </p:nvSpPr>
        <p:spPr>
          <a:xfrm>
            <a:off x="3516339" y="1066800"/>
            <a:ext cx="2427261" cy="830997"/>
          </a:xfrm>
          <a:prstGeom prst="rect">
            <a:avLst/>
          </a:prstGeom>
          <a:ln w="19050">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lvl="0">
              <a:lnSpc>
                <a:spcPct val="150000"/>
              </a:lnSpc>
            </a:pPr>
            <a:r>
              <a:rPr lang="en-US" sz="1600">
                <a:solidFill>
                  <a:srgbClr val="002060"/>
                </a:solidFill>
                <a:latin typeface="Times New Roman" pitchFamily="18" charset="0"/>
                <a:cs typeface="Times New Roman" pitchFamily="18" charset="0"/>
              </a:rPr>
              <a:t>Omni Antenna, 4.4 - 5.0 GHz, 6 dBi</a:t>
            </a:r>
          </a:p>
        </p:txBody>
      </p:sp>
      <p:sp>
        <p:nvSpPr>
          <p:cNvPr id="12" name="TextBox 11"/>
          <p:cNvSpPr txBox="1"/>
          <p:nvPr/>
        </p:nvSpPr>
        <p:spPr>
          <a:xfrm>
            <a:off x="6553200" y="1066800"/>
            <a:ext cx="2427261" cy="786754"/>
          </a:xfrm>
          <a:prstGeom prst="rect">
            <a:avLst/>
          </a:prstGeom>
          <a:ln w="19050">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lvl="0">
              <a:lnSpc>
                <a:spcPct val="150000"/>
              </a:lnSpc>
            </a:pPr>
            <a:r>
              <a:rPr lang="en-US" sz="1600">
                <a:solidFill>
                  <a:srgbClr val="002060"/>
                </a:solidFill>
                <a:latin typeface="Times New Roman" pitchFamily="18" charset="0"/>
                <a:cs typeface="Times New Roman" pitchFamily="18" charset="0"/>
              </a:rPr>
              <a:t>TNC female to TNC male right angle rf adaptor</a:t>
            </a:r>
          </a:p>
        </p:txBody>
      </p:sp>
      <p:sp>
        <p:nvSpPr>
          <p:cNvPr id="13" name="TextBox 12"/>
          <p:cNvSpPr txBox="1"/>
          <p:nvPr/>
        </p:nvSpPr>
        <p:spPr>
          <a:xfrm>
            <a:off x="6909546" y="5211633"/>
            <a:ext cx="1714567" cy="461665"/>
          </a:xfrm>
          <a:prstGeom prst="rect">
            <a:avLst/>
          </a:prstGeom>
          <a:ln w="19050">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lvl="0">
              <a:lnSpc>
                <a:spcPct val="150000"/>
              </a:lnSpc>
            </a:pPr>
            <a:r>
              <a:rPr lang="en-US" sz="1600">
                <a:solidFill>
                  <a:srgbClr val="002060"/>
                </a:solidFill>
                <a:latin typeface="Times New Roman" pitchFamily="18" charset="0"/>
                <a:cs typeface="Times New Roman" pitchFamily="18" charset="0"/>
              </a:rPr>
              <a:t>Dây chạc 3 đầu</a:t>
            </a:r>
          </a:p>
        </p:txBody>
      </p:sp>
      <p:cxnSp>
        <p:nvCxnSpPr>
          <p:cNvPr id="14" name="Straight Arrow Connector 13"/>
          <p:cNvCxnSpPr>
            <a:stCxn id="8" idx="2"/>
          </p:cNvCxnSpPr>
          <p:nvPr/>
        </p:nvCxnSpPr>
        <p:spPr>
          <a:xfrm>
            <a:off x="1765125" y="1853554"/>
            <a:ext cx="0" cy="28004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1954239" y="4038600"/>
            <a:ext cx="154050" cy="12192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1524000" y="3886200"/>
            <a:ext cx="596944" cy="133755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1323878" y="4267200"/>
            <a:ext cx="784410" cy="95655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flipV="1">
            <a:off x="2120944" y="4038600"/>
            <a:ext cx="1" cy="12192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7467602" y="4114800"/>
            <a:ext cx="76198" cy="109683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2" idx="2"/>
          </p:cNvCxnSpPr>
          <p:nvPr/>
        </p:nvCxnSpPr>
        <p:spPr>
          <a:xfrm>
            <a:off x="7766831" y="1853554"/>
            <a:ext cx="386569" cy="1096834"/>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2" idx="2"/>
          </p:cNvCxnSpPr>
          <p:nvPr/>
        </p:nvCxnSpPr>
        <p:spPr>
          <a:xfrm flipH="1">
            <a:off x="7086601" y="1853554"/>
            <a:ext cx="680230" cy="1249234"/>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2" idx="2"/>
          </p:cNvCxnSpPr>
          <p:nvPr/>
        </p:nvCxnSpPr>
        <p:spPr>
          <a:xfrm flipH="1">
            <a:off x="7086601" y="1853554"/>
            <a:ext cx="680230" cy="195644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2" idx="2"/>
          </p:cNvCxnSpPr>
          <p:nvPr/>
        </p:nvCxnSpPr>
        <p:spPr>
          <a:xfrm>
            <a:off x="7766831" y="1853554"/>
            <a:ext cx="310369" cy="188024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11" idx="2"/>
          </p:cNvCxnSpPr>
          <p:nvPr/>
        </p:nvCxnSpPr>
        <p:spPr>
          <a:xfrm flipH="1">
            <a:off x="3962400" y="1897797"/>
            <a:ext cx="767570" cy="504174"/>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1" idx="2"/>
          </p:cNvCxnSpPr>
          <p:nvPr/>
        </p:nvCxnSpPr>
        <p:spPr>
          <a:xfrm flipH="1">
            <a:off x="3831323" y="1897797"/>
            <a:ext cx="898647" cy="97798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11" idx="2"/>
          </p:cNvCxnSpPr>
          <p:nvPr/>
        </p:nvCxnSpPr>
        <p:spPr>
          <a:xfrm>
            <a:off x="4729970" y="1897797"/>
            <a:ext cx="527830" cy="488994"/>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1" idx="2"/>
          </p:cNvCxnSpPr>
          <p:nvPr/>
        </p:nvCxnSpPr>
        <p:spPr>
          <a:xfrm>
            <a:off x="4729970" y="1897797"/>
            <a:ext cx="604030" cy="97798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3483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3999" cy="6858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5" name="Rectangle 4"/>
          <p:cNvSpPr/>
          <p:nvPr/>
        </p:nvSpPr>
        <p:spPr>
          <a:xfrm>
            <a:off x="0" y="6456079"/>
            <a:ext cx="9143999" cy="5334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pic>
        <p:nvPicPr>
          <p:cNvPr id="6" name="Picture 2" descr="earth spinning gif animation"/>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0396" y="66675"/>
            <a:ext cx="55245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672846" y="34435"/>
            <a:ext cx="8089074" cy="584775"/>
          </a:xfrm>
          <a:prstGeom prst="rect">
            <a:avLst/>
          </a:prstGeom>
          <a:noFill/>
        </p:spPr>
        <p:txBody>
          <a:bodyPr wrap="none" rtlCol="0">
            <a:spAutoFit/>
          </a:bodyPr>
          <a:lstStyle/>
          <a:p>
            <a:pPr algn="ctr"/>
            <a:r>
              <a:rPr lang="vi-VN" sz="3200" b="1">
                <a:solidFill>
                  <a:srgbClr val="002060"/>
                </a:solidFill>
                <a:latin typeface="Times New Roman" pitchFamily="18" charset="0"/>
                <a:cs typeface="Times New Roman" pitchFamily="18" charset="0"/>
              </a:rPr>
              <a:t>Giới thiệu tính năng kỹ chiến thuật</a:t>
            </a:r>
            <a:r>
              <a:rPr lang="en-US" sz="3200" b="1">
                <a:solidFill>
                  <a:srgbClr val="002060"/>
                </a:solidFill>
                <a:latin typeface="Times New Roman" pitchFamily="18" charset="0"/>
                <a:cs typeface="Times New Roman" pitchFamily="18" charset="0"/>
              </a:rPr>
              <a:t> COFDM </a:t>
            </a:r>
            <a:endParaRPr lang="en-US" sz="3200" b="1">
              <a:solidFill>
                <a:srgbClr val="002060"/>
              </a:solidFill>
            </a:endParaRPr>
          </a:p>
        </p:txBody>
      </p:sp>
      <p:sp>
        <p:nvSpPr>
          <p:cNvPr id="23" name="TextBox 22"/>
          <p:cNvSpPr txBox="1"/>
          <p:nvPr/>
        </p:nvSpPr>
        <p:spPr>
          <a:xfrm>
            <a:off x="672846" y="990600"/>
            <a:ext cx="8089074" cy="507831"/>
          </a:xfrm>
          <a:prstGeom prst="rect">
            <a:avLst/>
          </a:prstGeom>
          <a:noFill/>
        </p:spPr>
        <p:txBody>
          <a:bodyPr wrap="square" rtlCol="0">
            <a:spAutoFit/>
          </a:bodyPr>
          <a:lstStyle/>
          <a:p>
            <a:pPr>
              <a:lnSpc>
                <a:spcPct val="150000"/>
              </a:lnSpc>
            </a:pPr>
            <a:r>
              <a:rPr lang="en-US" b="1">
                <a:solidFill>
                  <a:srgbClr val="002060"/>
                </a:solidFill>
                <a:latin typeface="Times New Roman" pitchFamily="18" charset="0"/>
                <a:cs typeface="Times New Roman" pitchFamily="18" charset="0"/>
              </a:rPr>
              <a:t>Giao diện của thiết bị:</a:t>
            </a:r>
            <a:endParaRPr lang="en-US" sz="1400" b="1">
              <a:solidFill>
                <a:srgbClr val="002060"/>
              </a:solidFill>
              <a:latin typeface="Times New Roman" pitchFamily="18" charset="0"/>
              <a:cs typeface="Times New Roman" pitchFamily="18" charset="0"/>
            </a:endParaRPr>
          </a:p>
        </p:txBody>
      </p:sp>
      <p:sp>
        <p:nvSpPr>
          <p:cNvPr id="8" name="TextBox 7"/>
          <p:cNvSpPr txBox="1"/>
          <p:nvPr/>
        </p:nvSpPr>
        <p:spPr>
          <a:xfrm>
            <a:off x="662682" y="1699355"/>
            <a:ext cx="2667000" cy="830997"/>
          </a:xfrm>
          <a:prstGeom prst="rect">
            <a:avLst/>
          </a:prstGeom>
          <a:ln w="19050">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just">
              <a:lnSpc>
                <a:spcPct val="150000"/>
              </a:lnSpc>
            </a:pPr>
            <a:r>
              <a:rPr lang="de-DE" sz="1600">
                <a:solidFill>
                  <a:srgbClr val="002060"/>
                </a:solidFill>
                <a:latin typeface="Times New Roman" pitchFamily="18" charset="0"/>
                <a:cs typeface="Times New Roman" pitchFamily="18" charset="0"/>
              </a:rPr>
              <a:t>Giao diện kết nối với 4 anten đi kèm thiết bị</a:t>
            </a:r>
            <a:endParaRPr lang="en-US" sz="1600">
              <a:solidFill>
                <a:srgbClr val="002060"/>
              </a:solidFill>
              <a:latin typeface="Times New Roman" pitchFamily="18" charset="0"/>
              <a:cs typeface="Times New Roman" pitchFamily="18" charset="0"/>
            </a:endParaRPr>
          </a:p>
        </p:txBody>
      </p:sp>
      <p:sp>
        <p:nvSpPr>
          <p:cNvPr id="37" name="TextBox 36"/>
          <p:cNvSpPr txBox="1"/>
          <p:nvPr/>
        </p:nvSpPr>
        <p:spPr>
          <a:xfrm>
            <a:off x="535884" y="3928948"/>
            <a:ext cx="2879978" cy="1569660"/>
          </a:xfrm>
          <a:prstGeom prst="rect">
            <a:avLst/>
          </a:prstGeom>
          <a:ln w="19050">
            <a:solidFill>
              <a:srgbClr val="00B05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just">
              <a:lnSpc>
                <a:spcPct val="150000"/>
              </a:lnSpc>
            </a:pPr>
            <a:r>
              <a:rPr lang="de-DE" sz="1600" dirty="0">
                <a:solidFill>
                  <a:srgbClr val="002060"/>
                </a:solidFill>
                <a:latin typeface="Times New Roman" pitchFamily="18" charset="0"/>
                <a:cs typeface="Times New Roman" pitchFamily="18" charset="0"/>
              </a:rPr>
              <a:t>Đèn chỉ thị: màu đỏ (đang khởi động), nhấp nháy xanh (khởi động xong), màu xanh (đã kết nối với ít nhất một thiết bị khác)</a:t>
            </a:r>
          </a:p>
        </p:txBody>
      </p:sp>
      <p:pic>
        <p:nvPicPr>
          <p:cNvPr id="3076" name="Picture 4" descr="Káº¿t quáº£ hÃ¬nh áº£nh cho streamcaster SC44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95712" y="1522319"/>
            <a:ext cx="2292172" cy="2919211"/>
          </a:xfrm>
          <a:prstGeom prst="rect">
            <a:avLst/>
          </a:prstGeom>
          <a:noFill/>
          <a:extLst>
            <a:ext uri="{909E8E84-426E-40DD-AFC4-6F175D3DCCD1}">
              <a14:hiddenFill xmlns:a14="http://schemas.microsoft.com/office/drawing/2010/main">
                <a:solidFill>
                  <a:srgbClr val="FFFFFF"/>
                </a:solidFill>
              </a14:hiddenFill>
            </a:ext>
          </a:extLst>
        </p:spPr>
      </p:pic>
      <p:cxnSp>
        <p:nvCxnSpPr>
          <p:cNvPr id="38" name="Straight Arrow Connector 37"/>
          <p:cNvCxnSpPr/>
          <p:nvPr/>
        </p:nvCxnSpPr>
        <p:spPr>
          <a:xfrm>
            <a:off x="3308424" y="2530352"/>
            <a:ext cx="793238" cy="139859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3308424" y="2530352"/>
            <a:ext cx="945638" cy="85169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3308424" y="2530352"/>
            <a:ext cx="1936238" cy="85169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3308424" y="2530352"/>
            <a:ext cx="2088638" cy="139859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37" idx="3"/>
          </p:cNvCxnSpPr>
          <p:nvPr/>
        </p:nvCxnSpPr>
        <p:spPr>
          <a:xfrm flipV="1">
            <a:off x="3415862" y="4005150"/>
            <a:ext cx="936881" cy="708628"/>
          </a:xfrm>
          <a:prstGeom prst="straightConnector1">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5692749" y="3936333"/>
            <a:ext cx="2743199" cy="417422"/>
          </a:xfrm>
          <a:prstGeom prst="rect">
            <a:avLst/>
          </a:prstGeom>
          <a:ln w="19050">
            <a:solidFill>
              <a:srgbClr val="00B05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just">
              <a:lnSpc>
                <a:spcPct val="150000"/>
              </a:lnSpc>
            </a:pPr>
            <a:r>
              <a:rPr lang="de-DE" sz="1600">
                <a:solidFill>
                  <a:srgbClr val="002060"/>
                </a:solidFill>
                <a:latin typeface="Times New Roman" pitchFamily="18" charset="0"/>
                <a:cs typeface="Times New Roman" pitchFamily="18" charset="0"/>
              </a:rPr>
              <a:t>Nút bật/tắt nguồn</a:t>
            </a:r>
          </a:p>
        </p:txBody>
      </p:sp>
      <p:cxnSp>
        <p:nvCxnSpPr>
          <p:cNvPr id="57" name="Straight Arrow Connector 56"/>
          <p:cNvCxnSpPr/>
          <p:nvPr/>
        </p:nvCxnSpPr>
        <p:spPr>
          <a:xfrm flipH="1">
            <a:off x="5168462" y="4005148"/>
            <a:ext cx="533402" cy="0"/>
          </a:xfrm>
          <a:prstGeom prst="straightConnector1">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5701864" y="4390524"/>
            <a:ext cx="2748454" cy="461665"/>
          </a:xfrm>
          <a:prstGeom prst="rect">
            <a:avLst/>
          </a:prstGeom>
          <a:ln w="19050">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just">
              <a:lnSpc>
                <a:spcPct val="150000"/>
              </a:lnSpc>
            </a:pPr>
            <a:r>
              <a:rPr lang="de-DE" sz="1600">
                <a:solidFill>
                  <a:srgbClr val="002060"/>
                </a:solidFill>
                <a:latin typeface="Times New Roman" pitchFamily="18" charset="0"/>
                <a:cs typeface="Times New Roman" pitchFamily="18" charset="0"/>
              </a:rPr>
              <a:t>Giao diện kết nối PTT cầm tay</a:t>
            </a:r>
            <a:endParaRPr lang="en-US" sz="1600">
              <a:solidFill>
                <a:srgbClr val="002060"/>
              </a:solidFill>
              <a:latin typeface="Times New Roman" pitchFamily="18" charset="0"/>
              <a:cs typeface="Times New Roman" pitchFamily="18" charset="0"/>
            </a:endParaRPr>
          </a:p>
        </p:txBody>
      </p:sp>
      <p:cxnSp>
        <p:nvCxnSpPr>
          <p:cNvPr id="61" name="Straight Arrow Connector 60"/>
          <p:cNvCxnSpPr>
            <a:stCxn id="60" idx="1"/>
          </p:cNvCxnSpPr>
          <p:nvPr/>
        </p:nvCxnSpPr>
        <p:spPr>
          <a:xfrm flipH="1" flipV="1">
            <a:off x="4741799" y="4005148"/>
            <a:ext cx="960065" cy="616209"/>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5701864" y="4898444"/>
            <a:ext cx="3428998" cy="786754"/>
          </a:xfrm>
          <a:prstGeom prst="rect">
            <a:avLst/>
          </a:prstGeom>
          <a:ln w="19050">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just">
              <a:lnSpc>
                <a:spcPct val="150000"/>
              </a:lnSpc>
            </a:pPr>
            <a:r>
              <a:rPr lang="de-DE" sz="1600">
                <a:solidFill>
                  <a:srgbClr val="002060"/>
                </a:solidFill>
                <a:latin typeface="Times New Roman" pitchFamily="18" charset="0"/>
                <a:cs typeface="Times New Roman" pitchFamily="18" charset="0"/>
              </a:rPr>
              <a:t>Giao diện cấp nguồn và kết nối máy tính thông qua chạc 3 đầu (slide dưới)</a:t>
            </a:r>
            <a:endParaRPr lang="en-US" sz="1600">
              <a:solidFill>
                <a:srgbClr val="002060"/>
              </a:solidFill>
              <a:latin typeface="Times New Roman" pitchFamily="18" charset="0"/>
              <a:cs typeface="Times New Roman" pitchFamily="18" charset="0"/>
            </a:endParaRPr>
          </a:p>
        </p:txBody>
      </p:sp>
      <p:cxnSp>
        <p:nvCxnSpPr>
          <p:cNvPr id="72" name="Straight Arrow Connector 71"/>
          <p:cNvCxnSpPr>
            <a:stCxn id="65" idx="1"/>
          </p:cNvCxnSpPr>
          <p:nvPr/>
        </p:nvCxnSpPr>
        <p:spPr>
          <a:xfrm flipH="1" flipV="1">
            <a:off x="4558862" y="3936333"/>
            <a:ext cx="1143002" cy="135548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6961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3999" cy="6858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5" name="Rectangle 4"/>
          <p:cNvSpPr/>
          <p:nvPr/>
        </p:nvSpPr>
        <p:spPr>
          <a:xfrm>
            <a:off x="0" y="6456079"/>
            <a:ext cx="9143999" cy="5334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pic>
        <p:nvPicPr>
          <p:cNvPr id="6" name="Picture 2" descr="earth spinning gif animation"/>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0396" y="66675"/>
            <a:ext cx="55245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672846" y="34435"/>
            <a:ext cx="8089074" cy="584775"/>
          </a:xfrm>
          <a:prstGeom prst="rect">
            <a:avLst/>
          </a:prstGeom>
          <a:noFill/>
        </p:spPr>
        <p:txBody>
          <a:bodyPr wrap="none" rtlCol="0">
            <a:spAutoFit/>
          </a:bodyPr>
          <a:lstStyle/>
          <a:p>
            <a:pPr algn="ctr"/>
            <a:r>
              <a:rPr lang="vi-VN" sz="3200" b="1">
                <a:solidFill>
                  <a:srgbClr val="002060"/>
                </a:solidFill>
                <a:latin typeface="Times New Roman" pitchFamily="18" charset="0"/>
                <a:cs typeface="Times New Roman" pitchFamily="18" charset="0"/>
              </a:rPr>
              <a:t>Giới thiệu tính năng kỹ chiến thuật</a:t>
            </a:r>
            <a:r>
              <a:rPr lang="en-US" sz="3200" b="1">
                <a:solidFill>
                  <a:srgbClr val="002060"/>
                </a:solidFill>
                <a:latin typeface="Times New Roman" pitchFamily="18" charset="0"/>
                <a:cs typeface="Times New Roman" pitchFamily="18" charset="0"/>
              </a:rPr>
              <a:t> COFDM </a:t>
            </a:r>
            <a:endParaRPr lang="en-US" sz="3200" b="1">
              <a:solidFill>
                <a:srgbClr val="002060"/>
              </a:solidFill>
            </a:endParaRPr>
          </a:p>
        </p:txBody>
      </p:sp>
      <p:sp>
        <p:nvSpPr>
          <p:cNvPr id="23" name="TextBox 22"/>
          <p:cNvSpPr txBox="1"/>
          <p:nvPr/>
        </p:nvSpPr>
        <p:spPr>
          <a:xfrm>
            <a:off x="672846" y="784998"/>
            <a:ext cx="8089074" cy="507831"/>
          </a:xfrm>
          <a:prstGeom prst="rect">
            <a:avLst/>
          </a:prstGeom>
          <a:noFill/>
        </p:spPr>
        <p:txBody>
          <a:bodyPr wrap="square" rtlCol="0">
            <a:spAutoFit/>
          </a:bodyPr>
          <a:lstStyle/>
          <a:p>
            <a:pPr>
              <a:lnSpc>
                <a:spcPct val="150000"/>
              </a:lnSpc>
            </a:pPr>
            <a:r>
              <a:rPr lang="en-US" b="1">
                <a:solidFill>
                  <a:srgbClr val="FF0000"/>
                </a:solidFill>
                <a:latin typeface="Times New Roman" pitchFamily="18" charset="0"/>
                <a:cs typeface="Times New Roman" pitchFamily="18" charset="0"/>
              </a:rPr>
              <a:t>2.2 Thiết bị SC4240</a:t>
            </a:r>
          </a:p>
        </p:txBody>
      </p:sp>
      <p:pic>
        <p:nvPicPr>
          <p:cNvPr id="9220" name="Picture 4" descr="C:\Users\Vega\Desktop\Captur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323" y="1881195"/>
            <a:ext cx="2215337" cy="1442545"/>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685983" y="1279691"/>
            <a:ext cx="8089074" cy="507831"/>
          </a:xfrm>
          <a:prstGeom prst="rect">
            <a:avLst/>
          </a:prstGeom>
          <a:noFill/>
        </p:spPr>
        <p:txBody>
          <a:bodyPr wrap="square" rtlCol="0">
            <a:spAutoFit/>
          </a:bodyPr>
          <a:lstStyle/>
          <a:p>
            <a:pPr lvl="0">
              <a:lnSpc>
                <a:spcPct val="150000"/>
              </a:lnSpc>
            </a:pPr>
            <a:r>
              <a:rPr lang="en-US">
                <a:solidFill>
                  <a:srgbClr val="002060"/>
                </a:solidFill>
                <a:latin typeface="Times New Roman" pitchFamily="18" charset="0"/>
                <a:cs typeface="Times New Roman" pitchFamily="18" charset="0"/>
              </a:rPr>
              <a:t>Các thành phần của thiết bị SC4240 bao gồm:</a:t>
            </a:r>
          </a:p>
        </p:txBody>
      </p:sp>
      <p:sp>
        <p:nvSpPr>
          <p:cNvPr id="20" name="TextBox 19"/>
          <p:cNvSpPr txBox="1"/>
          <p:nvPr/>
        </p:nvSpPr>
        <p:spPr>
          <a:xfrm>
            <a:off x="646570" y="3323741"/>
            <a:ext cx="2475002" cy="458074"/>
          </a:xfrm>
          <a:prstGeom prst="rect">
            <a:avLst/>
          </a:prstGeom>
          <a:noFill/>
        </p:spPr>
        <p:txBody>
          <a:bodyPr wrap="square" rtlCol="0">
            <a:spAutoFit/>
          </a:bodyPr>
          <a:lstStyle/>
          <a:p>
            <a:pPr lvl="0">
              <a:lnSpc>
                <a:spcPct val="150000"/>
              </a:lnSpc>
            </a:pPr>
            <a:r>
              <a:rPr lang="en-US">
                <a:solidFill>
                  <a:srgbClr val="002060"/>
                </a:solidFill>
                <a:latin typeface="Times New Roman" pitchFamily="18" charset="0"/>
                <a:cs typeface="Times New Roman" pitchFamily="18" charset="0"/>
              </a:rPr>
              <a:t>Thiết bị chính SC4240</a:t>
            </a:r>
          </a:p>
        </p:txBody>
      </p:sp>
      <p:pic>
        <p:nvPicPr>
          <p:cNvPr id="21" name="Picture 2" descr="C:\Users\Vega\Desktop\Rác\IMG_3385.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78088" y="1881196"/>
            <a:ext cx="1930400" cy="144780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3" descr="C:\Users\Vega\Desktop\Rác\IMG_3384.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02419" y="1881196"/>
            <a:ext cx="1933904" cy="1450428"/>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p:cNvSpPr txBox="1"/>
          <p:nvPr/>
        </p:nvSpPr>
        <p:spPr>
          <a:xfrm>
            <a:off x="3477254" y="3323741"/>
            <a:ext cx="2475002" cy="873572"/>
          </a:xfrm>
          <a:prstGeom prst="rect">
            <a:avLst/>
          </a:prstGeom>
          <a:noFill/>
        </p:spPr>
        <p:txBody>
          <a:bodyPr wrap="square" rtlCol="0">
            <a:spAutoFit/>
          </a:bodyPr>
          <a:lstStyle/>
          <a:p>
            <a:pPr lvl="0">
              <a:lnSpc>
                <a:spcPct val="150000"/>
              </a:lnSpc>
            </a:pPr>
            <a:r>
              <a:rPr lang="en-US">
                <a:solidFill>
                  <a:srgbClr val="002060"/>
                </a:solidFill>
                <a:latin typeface="Times New Roman" pitchFamily="18" charset="0"/>
                <a:cs typeface="Times New Roman" pitchFamily="18" charset="0"/>
              </a:rPr>
              <a:t>02 Omni Antenna, </a:t>
            </a:r>
          </a:p>
          <a:p>
            <a:pPr lvl="0">
              <a:lnSpc>
                <a:spcPct val="150000"/>
              </a:lnSpc>
            </a:pPr>
            <a:r>
              <a:rPr lang="en-US">
                <a:solidFill>
                  <a:srgbClr val="002060"/>
                </a:solidFill>
                <a:latin typeface="Times New Roman" pitchFamily="18" charset="0"/>
                <a:cs typeface="Times New Roman" pitchFamily="18" charset="0"/>
              </a:rPr>
              <a:t>4.0 - 8.0 GHz, 2.15 dBi</a:t>
            </a:r>
          </a:p>
        </p:txBody>
      </p:sp>
      <p:sp>
        <p:nvSpPr>
          <p:cNvPr id="25" name="TextBox 24"/>
          <p:cNvSpPr txBox="1"/>
          <p:nvPr/>
        </p:nvSpPr>
        <p:spPr>
          <a:xfrm>
            <a:off x="6271153" y="5708907"/>
            <a:ext cx="2475002" cy="458074"/>
          </a:xfrm>
          <a:prstGeom prst="rect">
            <a:avLst/>
          </a:prstGeom>
          <a:noFill/>
        </p:spPr>
        <p:txBody>
          <a:bodyPr wrap="square" rtlCol="0">
            <a:spAutoFit/>
          </a:bodyPr>
          <a:lstStyle/>
          <a:p>
            <a:pPr lvl="0">
              <a:lnSpc>
                <a:spcPct val="150000"/>
              </a:lnSpc>
            </a:pPr>
            <a:r>
              <a:rPr lang="en-US">
                <a:solidFill>
                  <a:srgbClr val="002060"/>
                </a:solidFill>
                <a:latin typeface="Times New Roman" pitchFamily="18" charset="0"/>
                <a:cs typeface="Times New Roman" pitchFamily="18" charset="0"/>
              </a:rPr>
              <a:t>01 </a:t>
            </a:r>
            <a:r>
              <a:rPr lang="vi-VN">
                <a:solidFill>
                  <a:srgbClr val="002060"/>
                </a:solidFill>
                <a:latin typeface="Times New Roman" pitchFamily="18" charset="0"/>
                <a:cs typeface="Times New Roman" pitchFamily="18" charset="0"/>
              </a:rPr>
              <a:t>dây chạc</a:t>
            </a:r>
            <a:r>
              <a:rPr lang="en-US">
                <a:solidFill>
                  <a:srgbClr val="002060"/>
                </a:solidFill>
                <a:latin typeface="Times New Roman" pitchFamily="18" charset="0"/>
                <a:cs typeface="Times New Roman" pitchFamily="18" charset="0"/>
              </a:rPr>
              <a:t> 2 đầu</a:t>
            </a:r>
          </a:p>
        </p:txBody>
      </p:sp>
      <p:pic>
        <p:nvPicPr>
          <p:cNvPr id="26" name="Picture 4" descr="C:\Users\Vega\Desktop\Rác\IMG_3382.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74584" y="4249377"/>
            <a:ext cx="1933904" cy="1450428"/>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C:\Users\Vega\Desktop\Rác\IMG_3394.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71818" y="4277063"/>
            <a:ext cx="1828800" cy="1371600"/>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p:cNvSpPr txBox="1"/>
          <p:nvPr/>
        </p:nvSpPr>
        <p:spPr>
          <a:xfrm>
            <a:off x="731849" y="5672119"/>
            <a:ext cx="2559824" cy="507831"/>
          </a:xfrm>
          <a:prstGeom prst="rect">
            <a:avLst/>
          </a:prstGeom>
          <a:noFill/>
        </p:spPr>
        <p:txBody>
          <a:bodyPr wrap="square" rtlCol="0">
            <a:spAutoFit/>
          </a:bodyPr>
          <a:lstStyle/>
          <a:p>
            <a:pPr lvl="0">
              <a:lnSpc>
                <a:spcPct val="150000"/>
              </a:lnSpc>
            </a:pPr>
            <a:r>
              <a:rPr lang="en-US">
                <a:solidFill>
                  <a:srgbClr val="002060"/>
                </a:solidFill>
                <a:latin typeface="Times New Roman" pitchFamily="18" charset="0"/>
                <a:cs typeface="Times New Roman" pitchFamily="18" charset="0"/>
              </a:rPr>
              <a:t>01 </a:t>
            </a:r>
            <a:r>
              <a:rPr lang="vi-VN">
                <a:solidFill>
                  <a:srgbClr val="002060"/>
                </a:solidFill>
                <a:latin typeface="Times New Roman" pitchFamily="18" charset="0"/>
                <a:cs typeface="Times New Roman" pitchFamily="18" charset="0"/>
              </a:rPr>
              <a:t>adaptop và dây nguồn</a:t>
            </a:r>
            <a:endParaRPr lang="en-US">
              <a:solidFill>
                <a:srgbClr val="002060"/>
              </a:solidFill>
              <a:latin typeface="Times New Roman" pitchFamily="18" charset="0"/>
              <a:cs typeface="Times New Roman" pitchFamily="18" charset="0"/>
            </a:endParaRPr>
          </a:p>
        </p:txBody>
      </p:sp>
      <p:pic>
        <p:nvPicPr>
          <p:cNvPr id="29" name="Picture 3" descr="C:\Users\Vega\Desktop\Rác\IMG_3393.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639334" y="4277063"/>
            <a:ext cx="1860074" cy="1395056"/>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p:cNvSpPr txBox="1"/>
          <p:nvPr/>
        </p:nvSpPr>
        <p:spPr>
          <a:xfrm>
            <a:off x="3602419" y="5672119"/>
            <a:ext cx="1629365" cy="507831"/>
          </a:xfrm>
          <a:prstGeom prst="rect">
            <a:avLst/>
          </a:prstGeom>
          <a:noFill/>
        </p:spPr>
        <p:txBody>
          <a:bodyPr wrap="square" rtlCol="0">
            <a:spAutoFit/>
          </a:bodyPr>
          <a:lstStyle/>
          <a:p>
            <a:pPr lvl="0">
              <a:lnSpc>
                <a:spcPct val="150000"/>
              </a:lnSpc>
            </a:pPr>
            <a:r>
              <a:rPr lang="en-US">
                <a:solidFill>
                  <a:srgbClr val="002060"/>
                </a:solidFill>
                <a:latin typeface="Times New Roman" pitchFamily="18" charset="0"/>
                <a:cs typeface="Times New Roman" pitchFamily="18" charset="0"/>
              </a:rPr>
              <a:t>01 dây DC</a:t>
            </a:r>
          </a:p>
        </p:txBody>
      </p:sp>
      <p:sp>
        <p:nvSpPr>
          <p:cNvPr id="32" name="TextBox 31"/>
          <p:cNvSpPr txBox="1"/>
          <p:nvPr/>
        </p:nvSpPr>
        <p:spPr>
          <a:xfrm>
            <a:off x="6274584" y="3303878"/>
            <a:ext cx="2244050" cy="873572"/>
          </a:xfrm>
          <a:prstGeom prst="rect">
            <a:avLst/>
          </a:prstGeom>
          <a:noFill/>
        </p:spPr>
        <p:txBody>
          <a:bodyPr wrap="square" rtlCol="0">
            <a:spAutoFit/>
          </a:bodyPr>
          <a:lstStyle/>
          <a:p>
            <a:pPr lvl="0">
              <a:lnSpc>
                <a:spcPct val="150000"/>
              </a:lnSpc>
            </a:pPr>
            <a:r>
              <a:rPr lang="en-US" dirty="0">
                <a:solidFill>
                  <a:srgbClr val="002060"/>
                </a:solidFill>
                <a:latin typeface="Times New Roman" pitchFamily="18" charset="0"/>
                <a:cs typeface="Times New Roman" pitchFamily="18" charset="0"/>
              </a:rPr>
              <a:t>02 Omni Antenna, </a:t>
            </a:r>
          </a:p>
          <a:p>
            <a:pPr lvl="0">
              <a:lnSpc>
                <a:spcPct val="150000"/>
              </a:lnSpc>
            </a:pPr>
            <a:r>
              <a:rPr lang="en-US" dirty="0">
                <a:solidFill>
                  <a:srgbClr val="002060"/>
                </a:solidFill>
                <a:latin typeface="Times New Roman" pitchFamily="18" charset="0"/>
                <a:cs typeface="Times New Roman" pitchFamily="18" charset="0"/>
              </a:rPr>
              <a:t>4.4 - 5.0 GHz, 6 </a:t>
            </a:r>
            <a:r>
              <a:rPr lang="en-US" dirty="0" err="1">
                <a:solidFill>
                  <a:srgbClr val="002060"/>
                </a:solidFill>
                <a:latin typeface="Times New Roman" pitchFamily="18" charset="0"/>
                <a:cs typeface="Times New Roman" pitchFamily="18" charset="0"/>
              </a:rPr>
              <a:t>dBi</a:t>
            </a:r>
            <a:endParaRPr lang="en-US"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val="6028949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3999" cy="6858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5" name="Rectangle 4"/>
          <p:cNvSpPr/>
          <p:nvPr/>
        </p:nvSpPr>
        <p:spPr>
          <a:xfrm>
            <a:off x="0" y="6324600"/>
            <a:ext cx="9143999" cy="5334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pic>
        <p:nvPicPr>
          <p:cNvPr id="6" name="Picture 2" descr="earth spinning gif animation"/>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0396" y="66675"/>
            <a:ext cx="55245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672846" y="34435"/>
            <a:ext cx="8089074" cy="584775"/>
          </a:xfrm>
          <a:prstGeom prst="rect">
            <a:avLst/>
          </a:prstGeom>
          <a:noFill/>
        </p:spPr>
        <p:txBody>
          <a:bodyPr wrap="none" rtlCol="0">
            <a:spAutoFit/>
          </a:bodyPr>
          <a:lstStyle/>
          <a:p>
            <a:pPr algn="ctr"/>
            <a:r>
              <a:rPr lang="vi-VN" sz="3200" b="1">
                <a:solidFill>
                  <a:srgbClr val="002060"/>
                </a:solidFill>
                <a:latin typeface="Times New Roman" pitchFamily="18" charset="0"/>
                <a:cs typeface="Times New Roman" pitchFamily="18" charset="0"/>
              </a:rPr>
              <a:t>Giới thiệu tính năng kỹ chiến thuật</a:t>
            </a:r>
            <a:r>
              <a:rPr lang="en-US" sz="3200" b="1">
                <a:solidFill>
                  <a:srgbClr val="002060"/>
                </a:solidFill>
                <a:latin typeface="Times New Roman" pitchFamily="18" charset="0"/>
                <a:cs typeface="Times New Roman" pitchFamily="18" charset="0"/>
              </a:rPr>
              <a:t> COFDM </a:t>
            </a:r>
            <a:endParaRPr lang="en-US" sz="3200" b="1">
              <a:solidFill>
                <a:srgbClr val="002060"/>
              </a:solidFill>
            </a:endParaRPr>
          </a:p>
        </p:txBody>
      </p:sp>
      <p:pic>
        <p:nvPicPr>
          <p:cNvPr id="5122" name="Picture 2" descr="C:\Users\Vega\Desktop\Rác\IMG_338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2518" y="1066801"/>
            <a:ext cx="1930400" cy="1447800"/>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C:\Users\Vega\Desktop\Rác\IMG_3383.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92600" y="1066801"/>
            <a:ext cx="1965434" cy="147407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C:\Users\Vega\Desktop\Rác\IMG_3397.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6553200" y="1093077"/>
            <a:ext cx="1895365" cy="1421524"/>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descr="C:\Users\Vega\Desktop\Rác\IMG_3389.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64338" y="3453881"/>
            <a:ext cx="1879601" cy="1409701"/>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C:\Users\Vega\Desktop\Rác\tbs2601_2.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5400000">
            <a:off x="3696247" y="3458082"/>
            <a:ext cx="1328035" cy="153533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533400" y="2514601"/>
            <a:ext cx="2110539" cy="923330"/>
          </a:xfrm>
          <a:prstGeom prst="rect">
            <a:avLst/>
          </a:prstGeom>
          <a:noFill/>
        </p:spPr>
        <p:txBody>
          <a:bodyPr wrap="square" rtlCol="0">
            <a:spAutoFit/>
          </a:bodyPr>
          <a:lstStyle/>
          <a:p>
            <a:pPr lvl="0" algn="ctr">
              <a:lnSpc>
                <a:spcPct val="150000"/>
              </a:lnSpc>
            </a:pPr>
            <a:r>
              <a:rPr lang="en-US">
                <a:solidFill>
                  <a:srgbClr val="002060"/>
                </a:solidFill>
                <a:latin typeface="Times New Roman" pitchFamily="18" charset="0"/>
                <a:cs typeface="Times New Roman" pitchFamily="18" charset="0"/>
              </a:rPr>
              <a:t>01 Pin (dung lượng 6.8Ah )</a:t>
            </a:r>
          </a:p>
        </p:txBody>
      </p:sp>
      <p:sp>
        <p:nvSpPr>
          <p:cNvPr id="14" name="TextBox 13"/>
          <p:cNvSpPr txBox="1"/>
          <p:nvPr/>
        </p:nvSpPr>
        <p:spPr>
          <a:xfrm>
            <a:off x="3592600" y="2514601"/>
            <a:ext cx="1874346" cy="458074"/>
          </a:xfrm>
          <a:prstGeom prst="rect">
            <a:avLst/>
          </a:prstGeom>
          <a:noFill/>
        </p:spPr>
        <p:txBody>
          <a:bodyPr wrap="square" rtlCol="0">
            <a:spAutoFit/>
          </a:bodyPr>
          <a:lstStyle/>
          <a:p>
            <a:pPr lvl="0">
              <a:lnSpc>
                <a:spcPct val="150000"/>
              </a:lnSpc>
            </a:pPr>
            <a:r>
              <a:rPr lang="en-US">
                <a:solidFill>
                  <a:srgbClr val="002060"/>
                </a:solidFill>
                <a:latin typeface="Times New Roman" pitchFamily="18" charset="0"/>
                <a:cs typeface="Times New Roman" pitchFamily="18" charset="0"/>
              </a:rPr>
              <a:t>01 Đế sạc DC</a:t>
            </a:r>
          </a:p>
        </p:txBody>
      </p:sp>
      <p:sp>
        <p:nvSpPr>
          <p:cNvPr id="15" name="TextBox 14"/>
          <p:cNvSpPr txBox="1"/>
          <p:nvPr/>
        </p:nvSpPr>
        <p:spPr>
          <a:xfrm>
            <a:off x="6553200" y="2470807"/>
            <a:ext cx="1874346" cy="458074"/>
          </a:xfrm>
          <a:prstGeom prst="rect">
            <a:avLst/>
          </a:prstGeom>
          <a:noFill/>
        </p:spPr>
        <p:txBody>
          <a:bodyPr wrap="square" rtlCol="0">
            <a:spAutoFit/>
          </a:bodyPr>
          <a:lstStyle/>
          <a:p>
            <a:pPr lvl="0">
              <a:lnSpc>
                <a:spcPct val="150000"/>
              </a:lnSpc>
            </a:pPr>
            <a:r>
              <a:rPr lang="en-US">
                <a:solidFill>
                  <a:srgbClr val="002060"/>
                </a:solidFill>
                <a:latin typeface="Times New Roman" pitchFamily="18" charset="0"/>
                <a:cs typeface="Times New Roman" pitchFamily="18" charset="0"/>
              </a:rPr>
              <a:t>01 Bộ sạc đôi</a:t>
            </a:r>
          </a:p>
        </p:txBody>
      </p:sp>
      <p:sp>
        <p:nvSpPr>
          <p:cNvPr id="16" name="TextBox 15"/>
          <p:cNvSpPr txBox="1"/>
          <p:nvPr/>
        </p:nvSpPr>
        <p:spPr>
          <a:xfrm>
            <a:off x="720545" y="4928301"/>
            <a:ext cx="1874346" cy="458074"/>
          </a:xfrm>
          <a:prstGeom prst="rect">
            <a:avLst/>
          </a:prstGeom>
          <a:noFill/>
        </p:spPr>
        <p:txBody>
          <a:bodyPr wrap="square" rtlCol="0">
            <a:spAutoFit/>
          </a:bodyPr>
          <a:lstStyle/>
          <a:p>
            <a:pPr lvl="0">
              <a:lnSpc>
                <a:spcPct val="150000"/>
              </a:lnSpc>
            </a:pPr>
            <a:r>
              <a:rPr lang="en-US">
                <a:solidFill>
                  <a:srgbClr val="002060"/>
                </a:solidFill>
                <a:latin typeface="Times New Roman" pitchFamily="18" charset="0"/>
                <a:cs typeface="Times New Roman" pitchFamily="18" charset="0"/>
              </a:rPr>
              <a:t>01 Dây Ethernet</a:t>
            </a:r>
          </a:p>
        </p:txBody>
      </p:sp>
      <p:sp>
        <p:nvSpPr>
          <p:cNvPr id="17" name="TextBox 16"/>
          <p:cNvSpPr txBox="1"/>
          <p:nvPr/>
        </p:nvSpPr>
        <p:spPr>
          <a:xfrm>
            <a:off x="3592599" y="4928301"/>
            <a:ext cx="1741401" cy="507831"/>
          </a:xfrm>
          <a:prstGeom prst="rect">
            <a:avLst/>
          </a:prstGeom>
          <a:noFill/>
        </p:spPr>
        <p:txBody>
          <a:bodyPr wrap="square" rtlCol="0">
            <a:spAutoFit/>
          </a:bodyPr>
          <a:lstStyle/>
          <a:p>
            <a:pPr lvl="0">
              <a:lnSpc>
                <a:spcPct val="150000"/>
              </a:lnSpc>
            </a:pPr>
            <a:r>
              <a:rPr lang="en-US" dirty="0">
                <a:solidFill>
                  <a:srgbClr val="002060"/>
                </a:solidFill>
                <a:latin typeface="Times New Roman" pitchFamily="18" charset="0"/>
                <a:cs typeface="Times New Roman" pitchFamily="18" charset="0"/>
              </a:rPr>
              <a:t>01 </a:t>
            </a:r>
            <a:r>
              <a:rPr lang="en-US" dirty="0" err="1">
                <a:solidFill>
                  <a:srgbClr val="002060"/>
                </a:solidFill>
                <a:latin typeface="Times New Roman" pitchFamily="18" charset="0"/>
                <a:cs typeface="Times New Roman" pitchFamily="18" charset="0"/>
              </a:rPr>
              <a:t>Bô</a:t>
            </a:r>
            <a:r>
              <a:rPr lang="en-US" dirty="0">
                <a:solidFill>
                  <a:srgbClr val="002060"/>
                </a:solidFill>
                <a:latin typeface="Times New Roman" pitchFamily="18" charset="0"/>
                <a:cs typeface="Times New Roman" pitchFamily="18" charset="0"/>
              </a:rPr>
              <a:t>̣ Encoder</a:t>
            </a:r>
          </a:p>
        </p:txBody>
      </p:sp>
      <p:pic>
        <p:nvPicPr>
          <p:cNvPr id="18" name="Picture 4" descr="C:\Users\Vega\Desktop\Rác\IMG_3380.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542691" y="3486728"/>
            <a:ext cx="1882902" cy="1412177"/>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6519043" y="4928301"/>
            <a:ext cx="2188070" cy="507831"/>
          </a:xfrm>
          <a:prstGeom prst="rect">
            <a:avLst/>
          </a:prstGeom>
          <a:noFill/>
        </p:spPr>
        <p:txBody>
          <a:bodyPr wrap="square" rtlCol="0">
            <a:spAutoFit/>
          </a:bodyPr>
          <a:lstStyle/>
          <a:p>
            <a:pPr lvl="0">
              <a:lnSpc>
                <a:spcPct val="150000"/>
              </a:lnSpc>
            </a:pPr>
            <a:r>
              <a:rPr lang="en-US">
                <a:solidFill>
                  <a:srgbClr val="002060"/>
                </a:solidFill>
                <a:latin typeface="Times New Roman" pitchFamily="18" charset="0"/>
                <a:cs typeface="Times New Roman" pitchFamily="18" charset="0"/>
              </a:rPr>
              <a:t>01 </a:t>
            </a:r>
            <a:r>
              <a:rPr lang="vi-VN">
                <a:solidFill>
                  <a:srgbClr val="002060"/>
                </a:solidFill>
                <a:latin typeface="Times New Roman" pitchFamily="18" charset="0"/>
                <a:cs typeface="Times New Roman" pitchFamily="18" charset="0"/>
              </a:rPr>
              <a:t>bộ PTT cầm tay</a:t>
            </a:r>
            <a:endParaRPr lang="en-US">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val="3839736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3999" cy="6858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5" name="Rectangle 4"/>
          <p:cNvSpPr/>
          <p:nvPr/>
        </p:nvSpPr>
        <p:spPr>
          <a:xfrm>
            <a:off x="0" y="6324600"/>
            <a:ext cx="9143999" cy="5334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pic>
        <p:nvPicPr>
          <p:cNvPr id="6" name="Picture 2" descr="earth spinning gif animation"/>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0396" y="66675"/>
            <a:ext cx="55245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672846" y="34435"/>
            <a:ext cx="8089074" cy="584775"/>
          </a:xfrm>
          <a:prstGeom prst="rect">
            <a:avLst/>
          </a:prstGeom>
          <a:noFill/>
        </p:spPr>
        <p:txBody>
          <a:bodyPr wrap="none" rtlCol="0">
            <a:spAutoFit/>
          </a:bodyPr>
          <a:lstStyle/>
          <a:p>
            <a:pPr algn="ctr"/>
            <a:r>
              <a:rPr lang="vi-VN" sz="3200" b="1">
                <a:solidFill>
                  <a:srgbClr val="002060"/>
                </a:solidFill>
                <a:latin typeface="Times New Roman" pitchFamily="18" charset="0"/>
                <a:cs typeface="Times New Roman" pitchFamily="18" charset="0"/>
              </a:rPr>
              <a:t>Giới thiệu tính năng kỹ chiến thuật</a:t>
            </a:r>
            <a:r>
              <a:rPr lang="en-US" sz="3200" b="1">
                <a:solidFill>
                  <a:srgbClr val="002060"/>
                </a:solidFill>
                <a:latin typeface="Times New Roman" pitchFamily="18" charset="0"/>
                <a:cs typeface="Times New Roman" pitchFamily="18" charset="0"/>
              </a:rPr>
              <a:t> COFDM </a:t>
            </a:r>
            <a:endParaRPr lang="en-US" sz="3200" b="1">
              <a:solidFill>
                <a:srgbClr val="002060"/>
              </a:solidFill>
            </a:endParaRPr>
          </a:p>
        </p:txBody>
      </p:sp>
      <p:pic>
        <p:nvPicPr>
          <p:cNvPr id="10242" name="Picture 2" descr="C:\Users\Vega\Desktop\4200-Radi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1592" y="1752600"/>
            <a:ext cx="1687608" cy="429963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08424" y="1053909"/>
            <a:ext cx="2427261" cy="830997"/>
          </a:xfrm>
          <a:prstGeom prst="rect">
            <a:avLst/>
          </a:prstGeom>
          <a:ln w="19050">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lvl="0">
              <a:lnSpc>
                <a:spcPct val="150000"/>
              </a:lnSpc>
            </a:pPr>
            <a:r>
              <a:rPr lang="en-US" sz="1600">
                <a:solidFill>
                  <a:srgbClr val="002060"/>
                </a:solidFill>
                <a:latin typeface="Times New Roman" pitchFamily="18" charset="0"/>
                <a:cs typeface="Times New Roman" pitchFamily="18" charset="0"/>
              </a:rPr>
              <a:t>Omni Antenna, 4.4 - 5.0 GHz, 6 dBi</a:t>
            </a:r>
          </a:p>
        </p:txBody>
      </p:sp>
      <p:sp>
        <p:nvSpPr>
          <p:cNvPr id="10" name="TextBox 9"/>
          <p:cNvSpPr txBox="1"/>
          <p:nvPr/>
        </p:nvSpPr>
        <p:spPr>
          <a:xfrm>
            <a:off x="5638800" y="4953000"/>
            <a:ext cx="2427261" cy="417422"/>
          </a:xfrm>
          <a:prstGeom prst="rect">
            <a:avLst/>
          </a:prstGeom>
          <a:ln w="19050">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lvl="0">
              <a:lnSpc>
                <a:spcPct val="150000"/>
              </a:lnSpc>
            </a:pPr>
            <a:r>
              <a:rPr lang="en-US" sz="1600">
                <a:solidFill>
                  <a:srgbClr val="002060"/>
                </a:solidFill>
                <a:latin typeface="Times New Roman" pitchFamily="18" charset="0"/>
                <a:cs typeface="Times New Roman" pitchFamily="18" charset="0"/>
              </a:rPr>
              <a:t>Pin đi kèm thiết bị</a:t>
            </a:r>
          </a:p>
        </p:txBody>
      </p:sp>
      <p:cxnSp>
        <p:nvCxnSpPr>
          <p:cNvPr id="11" name="Straight Arrow Connector 10"/>
          <p:cNvCxnSpPr>
            <a:stCxn id="8" idx="3"/>
          </p:cNvCxnSpPr>
          <p:nvPr/>
        </p:nvCxnSpPr>
        <p:spPr>
          <a:xfrm>
            <a:off x="3035685" y="1469408"/>
            <a:ext cx="657577" cy="1187544"/>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3"/>
          </p:cNvCxnSpPr>
          <p:nvPr/>
        </p:nvCxnSpPr>
        <p:spPr>
          <a:xfrm>
            <a:off x="3035685" y="1469408"/>
            <a:ext cx="1786118" cy="66921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1"/>
          </p:cNvCxnSpPr>
          <p:nvPr/>
        </p:nvCxnSpPr>
        <p:spPr>
          <a:xfrm flipH="1">
            <a:off x="4572000" y="5161711"/>
            <a:ext cx="1066800" cy="20678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10243" name="Picture 3" descr="C:\Users\Vega\Desktop\mpu-overview-16 (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08207" y="1952298"/>
            <a:ext cx="411281" cy="1299124"/>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3" descr="C:\Users\Vega\Desktop\mpu-overview-16 (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766808">
            <a:off x="7090723" y="2007391"/>
            <a:ext cx="411281" cy="1299124"/>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p:cNvSpPr txBox="1"/>
          <p:nvPr/>
        </p:nvSpPr>
        <p:spPr>
          <a:xfrm>
            <a:off x="6019800" y="3251422"/>
            <a:ext cx="2427261" cy="786754"/>
          </a:xfrm>
          <a:prstGeom prst="rect">
            <a:avLst/>
          </a:prstGeom>
          <a:ln w="19050">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lvl="0">
              <a:lnSpc>
                <a:spcPct val="150000"/>
              </a:lnSpc>
            </a:pPr>
            <a:r>
              <a:rPr lang="en-US" sz="1600">
                <a:solidFill>
                  <a:srgbClr val="002060"/>
                </a:solidFill>
                <a:latin typeface="Times New Roman" pitchFamily="18" charset="0"/>
                <a:cs typeface="Times New Roman" pitchFamily="18" charset="0"/>
              </a:rPr>
              <a:t>Omni Antenna, 4.0 - 8.0 GHz, 2.15 dBi</a:t>
            </a:r>
          </a:p>
        </p:txBody>
      </p:sp>
    </p:spTree>
    <p:extLst>
      <p:ext uri="{BB962C8B-B14F-4D97-AF65-F5344CB8AC3E}">
        <p14:creationId xmlns:p14="http://schemas.microsoft.com/office/powerpoint/2010/main" val="23133119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3999" cy="6858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5" name="Rectangle 4"/>
          <p:cNvSpPr/>
          <p:nvPr/>
        </p:nvSpPr>
        <p:spPr>
          <a:xfrm>
            <a:off x="0" y="6456079"/>
            <a:ext cx="9143999" cy="5334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pic>
        <p:nvPicPr>
          <p:cNvPr id="6" name="Picture 2" descr="earth spinning gif animation"/>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0396" y="66675"/>
            <a:ext cx="55245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672846" y="34435"/>
            <a:ext cx="8089074" cy="584775"/>
          </a:xfrm>
          <a:prstGeom prst="rect">
            <a:avLst/>
          </a:prstGeom>
          <a:noFill/>
        </p:spPr>
        <p:txBody>
          <a:bodyPr wrap="none" rtlCol="0">
            <a:spAutoFit/>
          </a:bodyPr>
          <a:lstStyle/>
          <a:p>
            <a:pPr algn="ctr"/>
            <a:r>
              <a:rPr lang="vi-VN" sz="3200" b="1">
                <a:solidFill>
                  <a:srgbClr val="002060"/>
                </a:solidFill>
                <a:latin typeface="Times New Roman" pitchFamily="18" charset="0"/>
                <a:cs typeface="Times New Roman" pitchFamily="18" charset="0"/>
              </a:rPr>
              <a:t>Giới thiệu tính năng kỹ chiến thuật</a:t>
            </a:r>
            <a:r>
              <a:rPr lang="en-US" sz="3200" b="1">
                <a:solidFill>
                  <a:srgbClr val="002060"/>
                </a:solidFill>
                <a:latin typeface="Times New Roman" pitchFamily="18" charset="0"/>
                <a:cs typeface="Times New Roman" pitchFamily="18" charset="0"/>
              </a:rPr>
              <a:t> COFDM </a:t>
            </a:r>
            <a:endParaRPr lang="en-US" sz="3200" b="1">
              <a:solidFill>
                <a:srgbClr val="002060"/>
              </a:solidFill>
            </a:endParaRPr>
          </a:p>
        </p:txBody>
      </p:sp>
      <p:sp>
        <p:nvSpPr>
          <p:cNvPr id="23" name="TextBox 22"/>
          <p:cNvSpPr txBox="1"/>
          <p:nvPr/>
        </p:nvSpPr>
        <p:spPr>
          <a:xfrm>
            <a:off x="479916" y="840827"/>
            <a:ext cx="8089074" cy="458074"/>
          </a:xfrm>
          <a:prstGeom prst="rect">
            <a:avLst/>
          </a:prstGeom>
          <a:noFill/>
        </p:spPr>
        <p:txBody>
          <a:bodyPr wrap="square" rtlCol="0">
            <a:spAutoFit/>
          </a:bodyPr>
          <a:lstStyle/>
          <a:p>
            <a:pPr>
              <a:lnSpc>
                <a:spcPct val="150000"/>
              </a:lnSpc>
            </a:pPr>
            <a:r>
              <a:rPr lang="en-US" b="1">
                <a:solidFill>
                  <a:srgbClr val="002060"/>
                </a:solidFill>
                <a:latin typeface="Times New Roman" pitchFamily="18" charset="0"/>
                <a:cs typeface="Times New Roman" pitchFamily="18" charset="0"/>
              </a:rPr>
              <a:t>Giao diện chính của thiết bị:</a:t>
            </a:r>
          </a:p>
        </p:txBody>
      </p:sp>
      <p:sp>
        <p:nvSpPr>
          <p:cNvPr id="8" name="TextBox 7"/>
          <p:cNvSpPr txBox="1"/>
          <p:nvPr/>
        </p:nvSpPr>
        <p:spPr>
          <a:xfrm>
            <a:off x="3383883" y="1563608"/>
            <a:ext cx="2667000" cy="830997"/>
          </a:xfrm>
          <a:prstGeom prst="rect">
            <a:avLst/>
          </a:prstGeom>
          <a:ln w="19050">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just">
              <a:lnSpc>
                <a:spcPct val="150000"/>
              </a:lnSpc>
            </a:pPr>
            <a:r>
              <a:rPr lang="de-DE" sz="1600">
                <a:solidFill>
                  <a:srgbClr val="002060"/>
                </a:solidFill>
                <a:latin typeface="Times New Roman" pitchFamily="18" charset="0"/>
                <a:cs typeface="Times New Roman" pitchFamily="18" charset="0"/>
              </a:rPr>
              <a:t>Giao diện kết nối với 2 anten đi kèm thiết bị</a:t>
            </a:r>
            <a:endParaRPr lang="en-US" sz="1600">
              <a:solidFill>
                <a:srgbClr val="002060"/>
              </a:solidFill>
              <a:latin typeface="Times New Roman" pitchFamily="18" charset="0"/>
              <a:cs typeface="Times New Roman" pitchFamily="18" charset="0"/>
            </a:endParaRPr>
          </a:p>
        </p:txBody>
      </p:sp>
      <p:sp>
        <p:nvSpPr>
          <p:cNvPr id="37" name="TextBox 36"/>
          <p:cNvSpPr txBox="1"/>
          <p:nvPr/>
        </p:nvSpPr>
        <p:spPr>
          <a:xfrm>
            <a:off x="416931" y="4495800"/>
            <a:ext cx="2879978" cy="1569660"/>
          </a:xfrm>
          <a:prstGeom prst="rect">
            <a:avLst/>
          </a:prstGeom>
          <a:ln w="19050">
            <a:solidFill>
              <a:srgbClr val="00B05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just">
              <a:lnSpc>
                <a:spcPct val="150000"/>
              </a:lnSpc>
            </a:pPr>
            <a:r>
              <a:rPr lang="de-DE" sz="1600">
                <a:solidFill>
                  <a:srgbClr val="002060"/>
                </a:solidFill>
                <a:latin typeface="Times New Roman" pitchFamily="18" charset="0"/>
                <a:cs typeface="Times New Roman" pitchFamily="18" charset="0"/>
              </a:rPr>
              <a:t>Đèn chỉ thị: màu đỏ (đang khởi động), nhấp nháy xanh (khởi động xong), màu xanh (đã kết nối với ít nhất một thiết bị khác)</a:t>
            </a:r>
          </a:p>
        </p:txBody>
      </p:sp>
      <p:sp>
        <p:nvSpPr>
          <p:cNvPr id="56" name="TextBox 55"/>
          <p:cNvSpPr txBox="1"/>
          <p:nvPr/>
        </p:nvSpPr>
        <p:spPr>
          <a:xfrm>
            <a:off x="1353808" y="3658716"/>
            <a:ext cx="1943101" cy="461665"/>
          </a:xfrm>
          <a:prstGeom prst="rect">
            <a:avLst/>
          </a:prstGeom>
          <a:ln w="19050">
            <a:solidFill>
              <a:srgbClr val="00B05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just">
              <a:lnSpc>
                <a:spcPct val="150000"/>
              </a:lnSpc>
            </a:pPr>
            <a:r>
              <a:rPr lang="de-DE" sz="1600">
                <a:solidFill>
                  <a:srgbClr val="002060"/>
                </a:solidFill>
                <a:latin typeface="Times New Roman" pitchFamily="18" charset="0"/>
                <a:cs typeface="Times New Roman" pitchFamily="18" charset="0"/>
              </a:rPr>
              <a:t>Nút bật/tắt nguồn</a:t>
            </a:r>
          </a:p>
        </p:txBody>
      </p:sp>
      <p:sp>
        <p:nvSpPr>
          <p:cNvPr id="60" name="TextBox 59"/>
          <p:cNvSpPr txBox="1"/>
          <p:nvPr/>
        </p:nvSpPr>
        <p:spPr>
          <a:xfrm>
            <a:off x="5791200" y="4419600"/>
            <a:ext cx="2748454" cy="461665"/>
          </a:xfrm>
          <a:prstGeom prst="rect">
            <a:avLst/>
          </a:prstGeom>
          <a:ln w="19050">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just">
              <a:lnSpc>
                <a:spcPct val="150000"/>
              </a:lnSpc>
            </a:pPr>
            <a:r>
              <a:rPr lang="de-DE" sz="1600">
                <a:solidFill>
                  <a:srgbClr val="002060"/>
                </a:solidFill>
                <a:latin typeface="Times New Roman" pitchFamily="18" charset="0"/>
                <a:cs typeface="Times New Roman" pitchFamily="18" charset="0"/>
              </a:rPr>
              <a:t>Giao diện kết nối PTT cầm tay</a:t>
            </a:r>
            <a:endParaRPr lang="en-US" sz="1600">
              <a:solidFill>
                <a:srgbClr val="002060"/>
              </a:solidFill>
              <a:latin typeface="Times New Roman" pitchFamily="18" charset="0"/>
              <a:cs typeface="Times New Roman" pitchFamily="18" charset="0"/>
            </a:endParaRPr>
          </a:p>
        </p:txBody>
      </p:sp>
      <p:sp>
        <p:nvSpPr>
          <p:cNvPr id="65" name="TextBox 64"/>
          <p:cNvSpPr txBox="1"/>
          <p:nvPr/>
        </p:nvSpPr>
        <p:spPr>
          <a:xfrm>
            <a:off x="5796456" y="4976003"/>
            <a:ext cx="2743198" cy="1200329"/>
          </a:xfrm>
          <a:prstGeom prst="rect">
            <a:avLst/>
          </a:prstGeom>
          <a:ln w="19050">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just">
              <a:lnSpc>
                <a:spcPct val="150000"/>
              </a:lnSpc>
            </a:pPr>
            <a:r>
              <a:rPr lang="de-DE" sz="1600">
                <a:solidFill>
                  <a:srgbClr val="002060"/>
                </a:solidFill>
                <a:latin typeface="Times New Roman" pitchFamily="18" charset="0"/>
                <a:cs typeface="Times New Roman" pitchFamily="18" charset="0"/>
              </a:rPr>
              <a:t>Giao diện cấp nguồn và kết nối máy tính thông qua chạc 2 đầu (slide dưới)</a:t>
            </a:r>
            <a:endParaRPr lang="en-US" sz="1600">
              <a:solidFill>
                <a:srgbClr val="002060"/>
              </a:solidFill>
              <a:latin typeface="Times New Roman" pitchFamily="18" charset="0"/>
              <a:cs typeface="Times New Roman" pitchFamily="18" charset="0"/>
            </a:endParaRPr>
          </a:p>
        </p:txBody>
      </p:sp>
      <p:pic>
        <p:nvPicPr>
          <p:cNvPr id="9220" name="Picture 4" descr="C:\Users\Vega\Desktop\Captur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8658" y="2731215"/>
            <a:ext cx="2457450" cy="1600200"/>
          </a:xfrm>
          <a:prstGeom prst="rect">
            <a:avLst/>
          </a:prstGeom>
          <a:noFill/>
          <a:extLst>
            <a:ext uri="{909E8E84-426E-40DD-AFC4-6F175D3DCCD1}">
              <a14:hiddenFill xmlns:a14="http://schemas.microsoft.com/office/drawing/2010/main">
                <a:solidFill>
                  <a:srgbClr val="FFFFFF"/>
                </a:solidFill>
              </a14:hiddenFill>
            </a:ext>
          </a:extLst>
        </p:spPr>
      </p:pic>
      <p:cxnSp>
        <p:nvCxnSpPr>
          <p:cNvPr id="47" name="Straight Arrow Connector 46"/>
          <p:cNvCxnSpPr>
            <a:stCxn id="8" idx="2"/>
          </p:cNvCxnSpPr>
          <p:nvPr/>
        </p:nvCxnSpPr>
        <p:spPr>
          <a:xfrm flipH="1">
            <a:off x="3886200" y="2394605"/>
            <a:ext cx="831183" cy="103439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8" idx="2"/>
          </p:cNvCxnSpPr>
          <p:nvPr/>
        </p:nvCxnSpPr>
        <p:spPr>
          <a:xfrm>
            <a:off x="4717383" y="2394605"/>
            <a:ext cx="845217" cy="103439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3296909" y="3657600"/>
            <a:ext cx="1420474" cy="854815"/>
          </a:xfrm>
          <a:prstGeom prst="straightConnector1">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flipV="1">
            <a:off x="5029200" y="3450006"/>
            <a:ext cx="767256" cy="96959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6" idx="3"/>
          </p:cNvCxnSpPr>
          <p:nvPr/>
        </p:nvCxnSpPr>
        <p:spPr>
          <a:xfrm flipV="1">
            <a:off x="3296909" y="3430116"/>
            <a:ext cx="1088565" cy="459433"/>
          </a:xfrm>
          <a:prstGeom prst="straightConnector1">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65" idx="1"/>
          </p:cNvCxnSpPr>
          <p:nvPr/>
        </p:nvCxnSpPr>
        <p:spPr>
          <a:xfrm flipH="1" flipV="1">
            <a:off x="4414344" y="4028821"/>
            <a:ext cx="1382112" cy="1547347"/>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2878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3999" cy="6858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5" name="Rectangle 4"/>
          <p:cNvSpPr/>
          <p:nvPr/>
        </p:nvSpPr>
        <p:spPr>
          <a:xfrm>
            <a:off x="-1" y="6459623"/>
            <a:ext cx="9143999" cy="5334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pic>
        <p:nvPicPr>
          <p:cNvPr id="6" name="Picture 2" descr="earth spinning gif animation"/>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0396" y="66675"/>
            <a:ext cx="55245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672846" y="34435"/>
            <a:ext cx="8089074" cy="584775"/>
          </a:xfrm>
          <a:prstGeom prst="rect">
            <a:avLst/>
          </a:prstGeom>
          <a:noFill/>
        </p:spPr>
        <p:txBody>
          <a:bodyPr wrap="none" rtlCol="0">
            <a:spAutoFit/>
          </a:bodyPr>
          <a:lstStyle/>
          <a:p>
            <a:pPr algn="ctr"/>
            <a:r>
              <a:rPr lang="vi-VN" sz="3200" b="1">
                <a:solidFill>
                  <a:srgbClr val="002060"/>
                </a:solidFill>
                <a:latin typeface="Times New Roman" pitchFamily="18" charset="0"/>
                <a:cs typeface="Times New Roman" pitchFamily="18" charset="0"/>
              </a:rPr>
              <a:t>Giới thiệu tính năng kỹ chiến thuật</a:t>
            </a:r>
            <a:r>
              <a:rPr lang="en-US" sz="3200" b="1">
                <a:solidFill>
                  <a:srgbClr val="002060"/>
                </a:solidFill>
                <a:latin typeface="Times New Roman" pitchFamily="18" charset="0"/>
                <a:cs typeface="Times New Roman" pitchFamily="18" charset="0"/>
              </a:rPr>
              <a:t> COFDM </a:t>
            </a:r>
            <a:endParaRPr lang="en-US" sz="3200" b="1">
              <a:solidFill>
                <a:srgbClr val="002060"/>
              </a:solidFill>
            </a:endParaRPr>
          </a:p>
        </p:txBody>
      </p:sp>
      <p:sp>
        <p:nvSpPr>
          <p:cNvPr id="23" name="TextBox 22"/>
          <p:cNvSpPr txBox="1"/>
          <p:nvPr/>
        </p:nvSpPr>
        <p:spPr>
          <a:xfrm>
            <a:off x="648962" y="762000"/>
            <a:ext cx="8089074" cy="873572"/>
          </a:xfrm>
          <a:prstGeom prst="rect">
            <a:avLst/>
          </a:prstGeom>
          <a:noFill/>
        </p:spPr>
        <p:txBody>
          <a:bodyPr wrap="square" rtlCol="0">
            <a:spAutoFit/>
          </a:bodyPr>
          <a:lstStyle/>
          <a:p>
            <a:pPr>
              <a:lnSpc>
                <a:spcPct val="150000"/>
              </a:lnSpc>
            </a:pPr>
            <a:r>
              <a:rPr lang="vi-VN" b="1">
                <a:solidFill>
                  <a:srgbClr val="FF0000"/>
                </a:solidFill>
                <a:latin typeface="Times New Roman" pitchFamily="18" charset="0"/>
                <a:cs typeface="Times New Roman" pitchFamily="18" charset="0"/>
              </a:rPr>
              <a:t>3) Sơ đồ lắp đặt của thiết bị</a:t>
            </a:r>
          </a:p>
          <a:p>
            <a:pPr>
              <a:lnSpc>
                <a:spcPct val="150000"/>
              </a:lnSpc>
            </a:pPr>
            <a:r>
              <a:rPr lang="en-US">
                <a:solidFill>
                  <a:srgbClr val="002060"/>
                </a:solidFill>
                <a:latin typeface="Times New Roman" pitchFamily="18" charset="0"/>
                <a:cs typeface="Times New Roman" pitchFamily="18" charset="0"/>
              </a:rPr>
              <a:t>3.1 </a:t>
            </a:r>
            <a:r>
              <a:rPr lang="vi-VN">
                <a:solidFill>
                  <a:srgbClr val="002060"/>
                </a:solidFill>
                <a:latin typeface="Times New Roman" pitchFamily="18" charset="0"/>
                <a:cs typeface="Times New Roman" pitchFamily="18" charset="0"/>
              </a:rPr>
              <a:t>Sơ đồ lắp đặt của thiết bị</a:t>
            </a:r>
            <a:r>
              <a:rPr lang="en-US">
                <a:solidFill>
                  <a:srgbClr val="002060"/>
                </a:solidFill>
                <a:latin typeface="Times New Roman" pitchFamily="18" charset="0"/>
                <a:cs typeface="Times New Roman" pitchFamily="18" charset="0"/>
              </a:rPr>
              <a:t> </a:t>
            </a:r>
            <a:r>
              <a:rPr lang="vi-VN">
                <a:solidFill>
                  <a:srgbClr val="002060"/>
                </a:solidFill>
                <a:latin typeface="Times New Roman" pitchFamily="18" charset="0"/>
                <a:cs typeface="Times New Roman" pitchFamily="18" charset="0"/>
              </a:rPr>
              <a:t>SC4480</a:t>
            </a:r>
            <a:endParaRPr lang="en-US">
              <a:solidFill>
                <a:srgbClr val="002060"/>
              </a:solidFill>
              <a:latin typeface="Times New Roman" pitchFamily="18" charset="0"/>
              <a:cs typeface="Times New Roman" pitchFamily="18" charset="0"/>
            </a:endParaRPr>
          </a:p>
        </p:txBody>
      </p:sp>
      <p:pic>
        <p:nvPicPr>
          <p:cNvPr id="1026" name="Picture 2" descr="C:\Users\ASUS\Desktop\Captur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7878" y="3277982"/>
            <a:ext cx="1260623" cy="94192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ASUS\Desktop\a.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4589" y="3462806"/>
            <a:ext cx="1697249" cy="86559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57121" y="4880319"/>
            <a:ext cx="1795588" cy="987081"/>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97614" y="2091081"/>
            <a:ext cx="1809501" cy="926331"/>
          </a:xfrm>
          <a:prstGeom prst="rect">
            <a:avLst/>
          </a:prstGeom>
          <a:ln>
            <a:solidFill>
              <a:srgbClr val="00206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 name="Rectangle 16"/>
          <p:cNvSpPr/>
          <p:nvPr/>
        </p:nvSpPr>
        <p:spPr>
          <a:xfrm>
            <a:off x="2631575" y="3462807"/>
            <a:ext cx="1523276" cy="865596"/>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3" name="Picture 9" descr="C:\Users\ASUS\Desktop\Capturek.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43400" y="4743193"/>
            <a:ext cx="1190621" cy="786129"/>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4343400" y="4717164"/>
            <a:ext cx="1183483" cy="865596"/>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2095211" y="2557743"/>
            <a:ext cx="688403" cy="1020855"/>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717241" y="3973760"/>
            <a:ext cx="948" cy="1460847"/>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pic>
        <p:nvPicPr>
          <p:cNvPr id="1036" name="Picture 12" descr="C:\Users\ASUS\Desktop\c.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002" y="2145903"/>
            <a:ext cx="1623706" cy="796874"/>
          </a:xfrm>
          <a:prstGeom prst="rect">
            <a:avLst/>
          </a:prstGeom>
          <a:noFill/>
          <a:extLst>
            <a:ext uri="{909E8E84-426E-40DD-AFC4-6F175D3DCCD1}">
              <a14:hiddenFill xmlns:a14="http://schemas.microsoft.com/office/drawing/2010/main">
                <a:solidFill>
                  <a:srgbClr val="FFFFFF"/>
                </a:solidFill>
              </a14:hiddenFill>
            </a:ext>
          </a:extLst>
        </p:spPr>
      </p:pic>
      <p:cxnSp>
        <p:nvCxnSpPr>
          <p:cNvPr id="39" name="Straight Connector 38"/>
          <p:cNvCxnSpPr/>
          <p:nvPr/>
        </p:nvCxnSpPr>
        <p:spPr>
          <a:xfrm flipV="1">
            <a:off x="5559228" y="3895606"/>
            <a:ext cx="3372" cy="555013"/>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pic>
        <p:nvPicPr>
          <p:cNvPr id="1037" name="Picture 13" descr="C:\Users\ASUS\Desktop\f.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14773" y="1930158"/>
            <a:ext cx="1923263" cy="1238581"/>
          </a:xfrm>
          <a:prstGeom prst="rect">
            <a:avLst/>
          </a:prstGeom>
          <a:noFill/>
          <a:extLst>
            <a:ext uri="{909E8E84-426E-40DD-AFC4-6F175D3DCCD1}">
              <a14:hiddenFill xmlns:a14="http://schemas.microsoft.com/office/drawing/2010/main">
                <a:solidFill>
                  <a:srgbClr val="FFFFFF"/>
                </a:solidFill>
              </a14:hiddenFill>
            </a:ext>
          </a:extLst>
        </p:spPr>
      </p:pic>
      <p:sp>
        <p:nvSpPr>
          <p:cNvPr id="59" name="Rectangle 58"/>
          <p:cNvSpPr/>
          <p:nvPr/>
        </p:nvSpPr>
        <p:spPr>
          <a:xfrm>
            <a:off x="6740323" y="2034795"/>
            <a:ext cx="1997713" cy="1094086"/>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Connector 59"/>
          <p:cNvCxnSpPr/>
          <p:nvPr/>
        </p:nvCxnSpPr>
        <p:spPr>
          <a:xfrm flipV="1">
            <a:off x="6146633" y="3406589"/>
            <a:ext cx="247603" cy="1"/>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flipV="1">
            <a:off x="4953000" y="3799560"/>
            <a:ext cx="326644" cy="1"/>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H="1">
            <a:off x="5000477" y="3406589"/>
            <a:ext cx="279167" cy="0"/>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6183960" y="3799560"/>
            <a:ext cx="210276" cy="0"/>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4343400" y="4450620"/>
            <a:ext cx="1219200" cy="0"/>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V="1">
            <a:off x="4343400" y="3833735"/>
            <a:ext cx="3372" cy="616886"/>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3903019" y="3845406"/>
            <a:ext cx="443753" cy="0"/>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4972259" y="3061180"/>
            <a:ext cx="0" cy="738380"/>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6394236" y="3061180"/>
            <a:ext cx="0" cy="738380"/>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4953000" y="3061180"/>
            <a:ext cx="1787323" cy="17913"/>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71708" y="2544340"/>
            <a:ext cx="569222" cy="253916"/>
          </a:xfrm>
          <a:prstGeom prst="rect">
            <a:avLst/>
          </a:prstGeom>
          <a:noFill/>
        </p:spPr>
        <p:txBody>
          <a:bodyPr wrap="square" rtlCol="0">
            <a:spAutoFit/>
          </a:bodyPr>
          <a:lstStyle/>
          <a:p>
            <a:pPr lvl="0">
              <a:lnSpc>
                <a:spcPct val="150000"/>
              </a:lnSpc>
            </a:pPr>
            <a:r>
              <a:rPr lang="en-US" sz="700" dirty="0">
                <a:solidFill>
                  <a:srgbClr val="002060"/>
                </a:solidFill>
                <a:latin typeface="Times New Roman" pitchFamily="18" charset="0"/>
                <a:cs typeface="Times New Roman" pitchFamily="18" charset="0"/>
              </a:rPr>
              <a:t>Camera</a:t>
            </a:r>
          </a:p>
        </p:txBody>
      </p:sp>
      <p:sp>
        <p:nvSpPr>
          <p:cNvPr id="34" name="TextBox 33"/>
          <p:cNvSpPr txBox="1"/>
          <p:nvPr/>
        </p:nvSpPr>
        <p:spPr>
          <a:xfrm>
            <a:off x="949160" y="2544340"/>
            <a:ext cx="569222" cy="396134"/>
          </a:xfrm>
          <a:prstGeom prst="rect">
            <a:avLst/>
          </a:prstGeom>
          <a:noFill/>
        </p:spPr>
        <p:txBody>
          <a:bodyPr wrap="square" rtlCol="0">
            <a:spAutoFit/>
          </a:bodyPr>
          <a:lstStyle/>
          <a:p>
            <a:pPr lvl="0" algn="ctr">
              <a:lnSpc>
                <a:spcPct val="150000"/>
              </a:lnSpc>
            </a:pPr>
            <a:r>
              <a:rPr lang="en-US" sz="700" dirty="0" err="1">
                <a:solidFill>
                  <a:srgbClr val="002060"/>
                </a:solidFill>
                <a:latin typeface="Times New Roman" pitchFamily="18" charset="0"/>
                <a:cs typeface="Times New Roman" pitchFamily="18" charset="0"/>
              </a:rPr>
              <a:t>Bô</a:t>
            </a:r>
            <a:r>
              <a:rPr lang="en-US" sz="700" dirty="0">
                <a:solidFill>
                  <a:srgbClr val="002060"/>
                </a:solidFill>
                <a:latin typeface="Times New Roman" pitchFamily="18" charset="0"/>
                <a:cs typeface="Times New Roman" pitchFamily="18" charset="0"/>
              </a:rPr>
              <a:t>̣ mã </a:t>
            </a:r>
            <a:r>
              <a:rPr lang="en-US" sz="700" dirty="0" err="1">
                <a:solidFill>
                  <a:srgbClr val="002060"/>
                </a:solidFill>
                <a:latin typeface="Times New Roman" pitchFamily="18" charset="0"/>
                <a:cs typeface="Times New Roman" pitchFamily="18" charset="0"/>
              </a:rPr>
              <a:t>hóa</a:t>
            </a:r>
            <a:r>
              <a:rPr lang="en-US" sz="700" dirty="0">
                <a:solidFill>
                  <a:srgbClr val="002060"/>
                </a:solidFill>
                <a:latin typeface="Times New Roman" pitchFamily="18" charset="0"/>
                <a:cs typeface="Times New Roman" pitchFamily="18" charset="0"/>
              </a:rPr>
              <a:t> video</a:t>
            </a:r>
          </a:p>
        </p:txBody>
      </p:sp>
      <p:sp>
        <p:nvSpPr>
          <p:cNvPr id="35" name="TextBox 34"/>
          <p:cNvSpPr txBox="1"/>
          <p:nvPr/>
        </p:nvSpPr>
        <p:spPr>
          <a:xfrm>
            <a:off x="1376140" y="2549886"/>
            <a:ext cx="724225" cy="253916"/>
          </a:xfrm>
          <a:prstGeom prst="rect">
            <a:avLst/>
          </a:prstGeom>
          <a:noFill/>
        </p:spPr>
        <p:txBody>
          <a:bodyPr wrap="square" rtlCol="0">
            <a:spAutoFit/>
          </a:bodyPr>
          <a:lstStyle/>
          <a:p>
            <a:pPr lvl="0" algn="ctr">
              <a:lnSpc>
                <a:spcPct val="150000"/>
              </a:lnSpc>
            </a:pPr>
            <a:r>
              <a:rPr lang="en-US" sz="700" dirty="0" err="1">
                <a:solidFill>
                  <a:srgbClr val="002060"/>
                </a:solidFill>
                <a:latin typeface="Times New Roman" pitchFamily="18" charset="0"/>
                <a:cs typeface="Times New Roman" pitchFamily="18" charset="0"/>
              </a:rPr>
              <a:t>Cáp</a:t>
            </a:r>
            <a:r>
              <a:rPr lang="en-US" sz="700" dirty="0">
                <a:solidFill>
                  <a:srgbClr val="002060"/>
                </a:solidFill>
                <a:latin typeface="Times New Roman" pitchFamily="18" charset="0"/>
                <a:cs typeface="Times New Roman" pitchFamily="18" charset="0"/>
              </a:rPr>
              <a:t> Ethernet</a:t>
            </a:r>
          </a:p>
        </p:txBody>
      </p:sp>
      <p:sp>
        <p:nvSpPr>
          <p:cNvPr id="36" name="TextBox 35"/>
          <p:cNvSpPr txBox="1"/>
          <p:nvPr/>
        </p:nvSpPr>
        <p:spPr>
          <a:xfrm>
            <a:off x="3109365" y="3833735"/>
            <a:ext cx="783606" cy="253916"/>
          </a:xfrm>
          <a:prstGeom prst="rect">
            <a:avLst/>
          </a:prstGeom>
          <a:noFill/>
        </p:spPr>
        <p:txBody>
          <a:bodyPr wrap="square" rtlCol="0">
            <a:spAutoFit/>
          </a:bodyPr>
          <a:lstStyle/>
          <a:p>
            <a:pPr lvl="0" algn="ctr">
              <a:lnSpc>
                <a:spcPct val="150000"/>
              </a:lnSpc>
            </a:pPr>
            <a:r>
              <a:rPr lang="en-US" sz="700" dirty="0" err="1">
                <a:solidFill>
                  <a:srgbClr val="002060"/>
                </a:solidFill>
                <a:latin typeface="Times New Roman" pitchFamily="18" charset="0"/>
                <a:cs typeface="Times New Roman" pitchFamily="18" charset="0"/>
              </a:rPr>
              <a:t>Dây</a:t>
            </a:r>
            <a:r>
              <a:rPr lang="en-US" sz="700" dirty="0">
                <a:solidFill>
                  <a:srgbClr val="002060"/>
                </a:solidFill>
                <a:latin typeface="Times New Roman" pitchFamily="18" charset="0"/>
                <a:cs typeface="Times New Roman" pitchFamily="18" charset="0"/>
              </a:rPr>
              <a:t> </a:t>
            </a:r>
            <a:r>
              <a:rPr lang="en-US" sz="700" dirty="0" err="1">
                <a:solidFill>
                  <a:srgbClr val="002060"/>
                </a:solidFill>
                <a:latin typeface="Times New Roman" pitchFamily="18" charset="0"/>
                <a:cs typeface="Times New Roman" pitchFamily="18" charset="0"/>
              </a:rPr>
              <a:t>chạc</a:t>
            </a:r>
            <a:r>
              <a:rPr lang="en-US" sz="700" dirty="0">
                <a:solidFill>
                  <a:srgbClr val="002060"/>
                </a:solidFill>
                <a:latin typeface="Times New Roman" pitchFamily="18" charset="0"/>
                <a:cs typeface="Times New Roman" pitchFamily="18" charset="0"/>
              </a:rPr>
              <a:t> 3 </a:t>
            </a:r>
            <a:r>
              <a:rPr lang="en-US" sz="700" dirty="0" err="1">
                <a:solidFill>
                  <a:srgbClr val="002060"/>
                </a:solidFill>
                <a:latin typeface="Times New Roman" pitchFamily="18" charset="0"/>
                <a:cs typeface="Times New Roman" pitchFamily="18" charset="0"/>
              </a:rPr>
              <a:t>đầu</a:t>
            </a:r>
            <a:endParaRPr lang="en-US" sz="700" dirty="0">
              <a:solidFill>
                <a:srgbClr val="002060"/>
              </a:solidFill>
              <a:latin typeface="Times New Roman" pitchFamily="18" charset="0"/>
              <a:cs typeface="Times New Roman" pitchFamily="18" charset="0"/>
            </a:endParaRPr>
          </a:p>
        </p:txBody>
      </p:sp>
      <p:sp>
        <p:nvSpPr>
          <p:cNvPr id="40" name="TextBox 39"/>
          <p:cNvSpPr txBox="1"/>
          <p:nvPr/>
        </p:nvSpPr>
        <p:spPr>
          <a:xfrm>
            <a:off x="831788" y="5130842"/>
            <a:ext cx="1166185" cy="253916"/>
          </a:xfrm>
          <a:prstGeom prst="rect">
            <a:avLst/>
          </a:prstGeom>
          <a:noFill/>
        </p:spPr>
        <p:txBody>
          <a:bodyPr wrap="square" rtlCol="0">
            <a:spAutoFit/>
          </a:bodyPr>
          <a:lstStyle/>
          <a:p>
            <a:pPr lvl="0" algn="ctr">
              <a:lnSpc>
                <a:spcPct val="150000"/>
              </a:lnSpc>
            </a:pPr>
            <a:r>
              <a:rPr lang="en-US" sz="700" dirty="0">
                <a:solidFill>
                  <a:srgbClr val="002060"/>
                </a:solidFill>
                <a:latin typeface="Times New Roman" pitchFamily="18" charset="0"/>
                <a:cs typeface="Times New Roman" pitchFamily="18" charset="0"/>
              </a:rPr>
              <a:t>Adaptor + </a:t>
            </a:r>
            <a:r>
              <a:rPr lang="en-US" sz="700" dirty="0" err="1">
                <a:solidFill>
                  <a:srgbClr val="002060"/>
                </a:solidFill>
                <a:latin typeface="Times New Roman" pitchFamily="18" charset="0"/>
                <a:cs typeface="Times New Roman" pitchFamily="18" charset="0"/>
              </a:rPr>
              <a:t>dây</a:t>
            </a:r>
            <a:r>
              <a:rPr lang="en-US" sz="700" dirty="0">
                <a:solidFill>
                  <a:srgbClr val="002060"/>
                </a:solidFill>
                <a:latin typeface="Times New Roman" pitchFamily="18" charset="0"/>
                <a:cs typeface="Times New Roman" pitchFamily="18" charset="0"/>
              </a:rPr>
              <a:t> </a:t>
            </a:r>
            <a:r>
              <a:rPr lang="en-US" sz="700" dirty="0" err="1">
                <a:solidFill>
                  <a:srgbClr val="002060"/>
                </a:solidFill>
                <a:latin typeface="Times New Roman" pitchFamily="18" charset="0"/>
                <a:cs typeface="Times New Roman" pitchFamily="18" charset="0"/>
              </a:rPr>
              <a:t>nguồn</a:t>
            </a:r>
            <a:r>
              <a:rPr lang="en-US" sz="700" dirty="0">
                <a:solidFill>
                  <a:srgbClr val="002060"/>
                </a:solidFill>
                <a:latin typeface="Times New Roman" pitchFamily="18" charset="0"/>
                <a:cs typeface="Times New Roman" pitchFamily="18" charset="0"/>
              </a:rPr>
              <a:t> AC</a:t>
            </a:r>
          </a:p>
        </p:txBody>
      </p:sp>
      <p:sp>
        <p:nvSpPr>
          <p:cNvPr id="42" name="TextBox 41"/>
          <p:cNvSpPr txBox="1"/>
          <p:nvPr/>
        </p:nvSpPr>
        <p:spPr>
          <a:xfrm>
            <a:off x="4396162" y="5378964"/>
            <a:ext cx="1009017" cy="253916"/>
          </a:xfrm>
          <a:prstGeom prst="rect">
            <a:avLst/>
          </a:prstGeom>
          <a:noFill/>
        </p:spPr>
        <p:txBody>
          <a:bodyPr wrap="square" rtlCol="0">
            <a:spAutoFit/>
          </a:bodyPr>
          <a:lstStyle/>
          <a:p>
            <a:pPr lvl="0" algn="ctr">
              <a:lnSpc>
                <a:spcPct val="150000"/>
              </a:lnSpc>
            </a:pPr>
            <a:r>
              <a:rPr lang="en-US" sz="700" dirty="0" err="1">
                <a:solidFill>
                  <a:srgbClr val="002060"/>
                </a:solidFill>
                <a:latin typeface="Times New Roman" pitchFamily="18" charset="0"/>
                <a:cs typeface="Times New Roman" pitchFamily="18" charset="0"/>
              </a:rPr>
              <a:t>Bô</a:t>
            </a:r>
            <a:r>
              <a:rPr lang="en-US" sz="700" dirty="0">
                <a:solidFill>
                  <a:srgbClr val="002060"/>
                </a:solidFill>
                <a:latin typeface="Times New Roman" pitchFamily="18" charset="0"/>
                <a:cs typeface="Times New Roman" pitchFamily="18" charset="0"/>
              </a:rPr>
              <a:t>̣ PTT </a:t>
            </a:r>
            <a:r>
              <a:rPr lang="en-US" sz="700" dirty="0" err="1">
                <a:solidFill>
                  <a:srgbClr val="002060"/>
                </a:solidFill>
                <a:latin typeface="Times New Roman" pitchFamily="18" charset="0"/>
                <a:cs typeface="Times New Roman" pitchFamily="18" charset="0"/>
              </a:rPr>
              <a:t>cầm</a:t>
            </a:r>
            <a:r>
              <a:rPr lang="en-US" sz="700" dirty="0">
                <a:solidFill>
                  <a:srgbClr val="002060"/>
                </a:solidFill>
                <a:latin typeface="Times New Roman" pitchFamily="18" charset="0"/>
                <a:cs typeface="Times New Roman" pitchFamily="18" charset="0"/>
              </a:rPr>
              <a:t> </a:t>
            </a:r>
            <a:r>
              <a:rPr lang="en-US" sz="700" dirty="0" err="1">
                <a:solidFill>
                  <a:srgbClr val="002060"/>
                </a:solidFill>
                <a:latin typeface="Times New Roman" pitchFamily="18" charset="0"/>
                <a:cs typeface="Times New Roman" pitchFamily="18" charset="0"/>
              </a:rPr>
              <a:t>tay</a:t>
            </a:r>
            <a:endParaRPr lang="en-US" sz="700" dirty="0">
              <a:solidFill>
                <a:srgbClr val="002060"/>
              </a:solidFill>
              <a:latin typeface="Times New Roman" pitchFamily="18" charset="0"/>
              <a:cs typeface="Times New Roman" pitchFamily="18" charset="0"/>
            </a:endParaRPr>
          </a:p>
        </p:txBody>
      </p:sp>
      <p:cxnSp>
        <p:nvCxnSpPr>
          <p:cNvPr id="43" name="Straight Connector 42"/>
          <p:cNvCxnSpPr/>
          <p:nvPr/>
        </p:nvCxnSpPr>
        <p:spPr>
          <a:xfrm>
            <a:off x="5405179" y="5435482"/>
            <a:ext cx="313010" cy="0"/>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814773" y="2913861"/>
            <a:ext cx="783606" cy="254878"/>
          </a:xfrm>
          <a:prstGeom prst="rect">
            <a:avLst/>
          </a:prstGeom>
          <a:noFill/>
        </p:spPr>
        <p:txBody>
          <a:bodyPr wrap="square" rtlCol="0">
            <a:spAutoFit/>
          </a:bodyPr>
          <a:lstStyle/>
          <a:p>
            <a:pPr lvl="0" algn="ctr">
              <a:lnSpc>
                <a:spcPct val="150000"/>
              </a:lnSpc>
            </a:pPr>
            <a:r>
              <a:rPr lang="en-US" sz="800" dirty="0">
                <a:solidFill>
                  <a:srgbClr val="002060"/>
                </a:solidFill>
                <a:latin typeface="Times New Roman" pitchFamily="18" charset="0"/>
                <a:cs typeface="Times New Roman" pitchFamily="18" charset="0"/>
              </a:rPr>
              <a:t>Omni Antenna</a:t>
            </a:r>
            <a:endParaRPr lang="en-US" sz="700" dirty="0">
              <a:solidFill>
                <a:srgbClr val="002060"/>
              </a:solidFill>
              <a:latin typeface="Times New Roman" pitchFamily="18" charset="0"/>
              <a:cs typeface="Times New Roman" pitchFamily="18" charset="0"/>
            </a:endParaRPr>
          </a:p>
        </p:txBody>
      </p:sp>
      <p:sp>
        <p:nvSpPr>
          <p:cNvPr id="45" name="TextBox 44"/>
          <p:cNvSpPr txBox="1"/>
          <p:nvPr/>
        </p:nvSpPr>
        <p:spPr>
          <a:xfrm>
            <a:off x="7697278" y="2905755"/>
            <a:ext cx="1446720" cy="254878"/>
          </a:xfrm>
          <a:prstGeom prst="rect">
            <a:avLst/>
          </a:prstGeom>
          <a:noFill/>
        </p:spPr>
        <p:txBody>
          <a:bodyPr wrap="square" rtlCol="0">
            <a:spAutoFit/>
          </a:bodyPr>
          <a:lstStyle/>
          <a:p>
            <a:pPr lvl="0">
              <a:lnSpc>
                <a:spcPct val="150000"/>
              </a:lnSpc>
            </a:pPr>
            <a:r>
              <a:rPr lang="en-US" sz="800" dirty="0">
                <a:solidFill>
                  <a:srgbClr val="002060"/>
                </a:solidFill>
                <a:latin typeface="Times New Roman" pitchFamily="18" charset="0"/>
                <a:cs typeface="Times New Roman" pitchFamily="18" charset="0"/>
              </a:rPr>
              <a:t>Sector Panel Antenna </a:t>
            </a:r>
          </a:p>
        </p:txBody>
      </p:sp>
      <p:cxnSp>
        <p:nvCxnSpPr>
          <p:cNvPr id="46" name="Straight Connector 45"/>
          <p:cNvCxnSpPr/>
          <p:nvPr/>
        </p:nvCxnSpPr>
        <p:spPr>
          <a:xfrm>
            <a:off x="870577" y="2514600"/>
            <a:ext cx="184258" cy="0"/>
          </a:xfrm>
          <a:prstGeom prst="line">
            <a:avLst/>
          </a:prstGeom>
          <a:ln w="127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1376140" y="2514600"/>
            <a:ext cx="112252" cy="0"/>
          </a:xfrm>
          <a:prstGeom prst="line">
            <a:avLst/>
          </a:prstGeom>
          <a:ln w="12700">
            <a:solidFill>
              <a:srgbClr val="FF0000"/>
            </a:solidFill>
            <a:prstDash val="sysDash"/>
          </a:ln>
        </p:spPr>
        <p:style>
          <a:lnRef idx="1">
            <a:schemeClr val="accent1"/>
          </a:lnRef>
          <a:fillRef idx="0">
            <a:schemeClr val="accent1"/>
          </a:fillRef>
          <a:effectRef idx="0">
            <a:schemeClr val="accent1"/>
          </a:effectRef>
          <a:fontRef idx="minor">
            <a:schemeClr val="tx1"/>
          </a:fontRef>
        </p:style>
      </p:cxnSp>
      <p:pic>
        <p:nvPicPr>
          <p:cNvPr id="2050" name="Picture 2" descr="C:\Users\ASUS\Desktop\b1.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6621" y="4953000"/>
            <a:ext cx="1684356" cy="872043"/>
          </a:xfrm>
          <a:prstGeom prst="rect">
            <a:avLst/>
          </a:prstGeom>
          <a:noFill/>
          <a:extLst>
            <a:ext uri="{909E8E84-426E-40DD-AFC4-6F175D3DCCD1}">
              <a14:hiddenFill xmlns:a14="http://schemas.microsoft.com/office/drawing/2010/main">
                <a:solidFill>
                  <a:srgbClr val="FFFFFF"/>
                </a:solidFill>
              </a14:hiddenFill>
            </a:ext>
          </a:extLst>
        </p:spPr>
      </p:pic>
      <p:cxnSp>
        <p:nvCxnSpPr>
          <p:cNvPr id="69" name="Straight Connector 68"/>
          <p:cNvCxnSpPr/>
          <p:nvPr/>
        </p:nvCxnSpPr>
        <p:spPr>
          <a:xfrm>
            <a:off x="926010" y="5505922"/>
            <a:ext cx="433557" cy="0"/>
          </a:xfrm>
          <a:prstGeom prst="line">
            <a:avLst/>
          </a:prstGeom>
          <a:ln w="127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1764037" y="5373859"/>
            <a:ext cx="140963" cy="123724"/>
          </a:xfrm>
          <a:prstGeom prst="line">
            <a:avLst/>
          </a:prstGeom>
          <a:ln w="127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1768835" y="5136258"/>
            <a:ext cx="136165" cy="121542"/>
          </a:xfrm>
          <a:prstGeom prst="line">
            <a:avLst/>
          </a:prstGeom>
          <a:ln w="127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flipV="1">
            <a:off x="1979522" y="4219908"/>
            <a:ext cx="763678" cy="1074643"/>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732530" y="5119943"/>
            <a:ext cx="1166185" cy="253916"/>
          </a:xfrm>
          <a:prstGeom prst="rect">
            <a:avLst/>
          </a:prstGeom>
          <a:noFill/>
        </p:spPr>
        <p:txBody>
          <a:bodyPr wrap="square" rtlCol="0">
            <a:spAutoFit/>
          </a:bodyPr>
          <a:lstStyle/>
          <a:p>
            <a:pPr lvl="0" algn="ctr">
              <a:lnSpc>
                <a:spcPct val="150000"/>
              </a:lnSpc>
            </a:pPr>
            <a:r>
              <a:rPr lang="en-US" sz="700" dirty="0">
                <a:solidFill>
                  <a:srgbClr val="002060"/>
                </a:solidFill>
                <a:latin typeface="Times New Roman" pitchFamily="18" charset="0"/>
                <a:cs typeface="Times New Roman" pitchFamily="18" charset="0"/>
              </a:rPr>
              <a:t>Adaptor + </a:t>
            </a:r>
            <a:r>
              <a:rPr lang="en-US" sz="700" dirty="0" err="1">
                <a:solidFill>
                  <a:srgbClr val="002060"/>
                </a:solidFill>
                <a:latin typeface="Times New Roman" pitchFamily="18" charset="0"/>
                <a:cs typeface="Times New Roman" pitchFamily="18" charset="0"/>
              </a:rPr>
              <a:t>dây</a:t>
            </a:r>
            <a:r>
              <a:rPr lang="en-US" sz="700" dirty="0">
                <a:solidFill>
                  <a:srgbClr val="002060"/>
                </a:solidFill>
                <a:latin typeface="Times New Roman" pitchFamily="18" charset="0"/>
                <a:cs typeface="Times New Roman" pitchFamily="18" charset="0"/>
              </a:rPr>
              <a:t> </a:t>
            </a:r>
            <a:r>
              <a:rPr lang="en-US" sz="700" dirty="0" err="1">
                <a:solidFill>
                  <a:srgbClr val="002060"/>
                </a:solidFill>
                <a:latin typeface="Times New Roman" pitchFamily="18" charset="0"/>
                <a:cs typeface="Times New Roman" pitchFamily="18" charset="0"/>
              </a:rPr>
              <a:t>nguồn</a:t>
            </a:r>
            <a:r>
              <a:rPr lang="en-US" sz="700" dirty="0">
                <a:solidFill>
                  <a:srgbClr val="002060"/>
                </a:solidFill>
                <a:latin typeface="Times New Roman" pitchFamily="18" charset="0"/>
                <a:cs typeface="Times New Roman" pitchFamily="18" charset="0"/>
              </a:rPr>
              <a:t> AC</a:t>
            </a:r>
          </a:p>
        </p:txBody>
      </p:sp>
      <p:sp>
        <p:nvSpPr>
          <p:cNvPr id="78" name="TextBox 77"/>
          <p:cNvSpPr txBox="1"/>
          <p:nvPr/>
        </p:nvSpPr>
        <p:spPr>
          <a:xfrm>
            <a:off x="455193" y="5582759"/>
            <a:ext cx="783606" cy="234551"/>
          </a:xfrm>
          <a:prstGeom prst="rect">
            <a:avLst/>
          </a:prstGeom>
          <a:noFill/>
        </p:spPr>
        <p:txBody>
          <a:bodyPr wrap="square" rtlCol="0">
            <a:spAutoFit/>
          </a:bodyPr>
          <a:lstStyle/>
          <a:p>
            <a:pPr lvl="0" algn="ctr">
              <a:lnSpc>
                <a:spcPct val="150000"/>
              </a:lnSpc>
            </a:pPr>
            <a:r>
              <a:rPr lang="en-US" sz="700" dirty="0" err="1">
                <a:solidFill>
                  <a:srgbClr val="002060"/>
                </a:solidFill>
                <a:latin typeface="Times New Roman" pitchFamily="18" charset="0"/>
                <a:cs typeface="Times New Roman" pitchFamily="18" charset="0"/>
              </a:rPr>
              <a:t>Acqui</a:t>
            </a:r>
            <a:endParaRPr lang="en-US" sz="700" dirty="0">
              <a:solidFill>
                <a:srgbClr val="002060"/>
              </a:solidFill>
              <a:latin typeface="Times New Roman" pitchFamily="18" charset="0"/>
              <a:cs typeface="Times New Roman" pitchFamily="18" charset="0"/>
            </a:endParaRPr>
          </a:p>
        </p:txBody>
      </p:sp>
      <p:sp>
        <p:nvSpPr>
          <p:cNvPr id="79" name="TextBox 78"/>
          <p:cNvSpPr txBox="1"/>
          <p:nvPr/>
        </p:nvSpPr>
        <p:spPr>
          <a:xfrm>
            <a:off x="1144331" y="5469145"/>
            <a:ext cx="783606" cy="234551"/>
          </a:xfrm>
          <a:prstGeom prst="rect">
            <a:avLst/>
          </a:prstGeom>
          <a:noFill/>
        </p:spPr>
        <p:txBody>
          <a:bodyPr wrap="square" rtlCol="0">
            <a:spAutoFit/>
          </a:bodyPr>
          <a:lstStyle/>
          <a:p>
            <a:pPr lvl="0" algn="ctr">
              <a:lnSpc>
                <a:spcPct val="150000"/>
              </a:lnSpc>
            </a:pPr>
            <a:r>
              <a:rPr lang="en-US" sz="700" dirty="0" err="1">
                <a:solidFill>
                  <a:srgbClr val="002060"/>
                </a:solidFill>
                <a:latin typeface="Times New Roman" pitchFamily="18" charset="0"/>
                <a:cs typeface="Times New Roman" pitchFamily="18" charset="0"/>
              </a:rPr>
              <a:t>Dây</a:t>
            </a:r>
            <a:r>
              <a:rPr lang="en-US" sz="700" dirty="0">
                <a:solidFill>
                  <a:srgbClr val="002060"/>
                </a:solidFill>
                <a:latin typeface="Times New Roman" pitchFamily="18" charset="0"/>
                <a:cs typeface="Times New Roman" pitchFamily="18" charset="0"/>
              </a:rPr>
              <a:t> DC</a:t>
            </a:r>
          </a:p>
        </p:txBody>
      </p:sp>
    </p:spTree>
    <p:extLst>
      <p:ext uri="{BB962C8B-B14F-4D97-AF65-F5344CB8AC3E}">
        <p14:creationId xmlns:p14="http://schemas.microsoft.com/office/powerpoint/2010/main" val="2545592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3999" cy="6858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5" name="Rectangle 4"/>
          <p:cNvSpPr/>
          <p:nvPr/>
        </p:nvSpPr>
        <p:spPr>
          <a:xfrm>
            <a:off x="-1" y="6459623"/>
            <a:ext cx="9143999" cy="5334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pic>
        <p:nvPicPr>
          <p:cNvPr id="6" name="Picture 2" descr="earth spinning gif animation"/>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0396" y="66675"/>
            <a:ext cx="55245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672846" y="34435"/>
            <a:ext cx="8089074" cy="584775"/>
          </a:xfrm>
          <a:prstGeom prst="rect">
            <a:avLst/>
          </a:prstGeom>
          <a:noFill/>
        </p:spPr>
        <p:txBody>
          <a:bodyPr wrap="none" rtlCol="0">
            <a:spAutoFit/>
          </a:bodyPr>
          <a:lstStyle/>
          <a:p>
            <a:pPr algn="ctr"/>
            <a:r>
              <a:rPr lang="vi-VN" sz="3200" b="1">
                <a:solidFill>
                  <a:srgbClr val="002060"/>
                </a:solidFill>
                <a:latin typeface="Times New Roman" pitchFamily="18" charset="0"/>
                <a:cs typeface="Times New Roman" pitchFamily="18" charset="0"/>
              </a:rPr>
              <a:t>Giới thiệu tính năng kỹ chiến thuật</a:t>
            </a:r>
            <a:r>
              <a:rPr lang="en-US" sz="3200" b="1">
                <a:solidFill>
                  <a:srgbClr val="002060"/>
                </a:solidFill>
                <a:latin typeface="Times New Roman" pitchFamily="18" charset="0"/>
                <a:cs typeface="Times New Roman" pitchFamily="18" charset="0"/>
              </a:rPr>
              <a:t> COFDM </a:t>
            </a:r>
            <a:endParaRPr lang="en-US" sz="3200" b="1">
              <a:solidFill>
                <a:srgbClr val="002060"/>
              </a:solidFill>
            </a:endParaRPr>
          </a:p>
        </p:txBody>
      </p:sp>
      <p:sp>
        <p:nvSpPr>
          <p:cNvPr id="23" name="TextBox 22"/>
          <p:cNvSpPr txBox="1"/>
          <p:nvPr/>
        </p:nvSpPr>
        <p:spPr>
          <a:xfrm>
            <a:off x="704744" y="810740"/>
            <a:ext cx="8089074" cy="873572"/>
          </a:xfrm>
          <a:prstGeom prst="rect">
            <a:avLst/>
          </a:prstGeom>
          <a:noFill/>
        </p:spPr>
        <p:txBody>
          <a:bodyPr wrap="square" rtlCol="0">
            <a:spAutoFit/>
          </a:bodyPr>
          <a:lstStyle/>
          <a:p>
            <a:pPr>
              <a:lnSpc>
                <a:spcPct val="150000"/>
              </a:lnSpc>
            </a:pPr>
            <a:r>
              <a:rPr lang="vi-VN" b="1">
                <a:solidFill>
                  <a:srgbClr val="FF0000"/>
                </a:solidFill>
                <a:latin typeface="Times New Roman" pitchFamily="18" charset="0"/>
                <a:cs typeface="Times New Roman" pitchFamily="18" charset="0"/>
              </a:rPr>
              <a:t>3) Sơ đồ lắp đặt của thiết bị</a:t>
            </a:r>
          </a:p>
          <a:p>
            <a:pPr>
              <a:lnSpc>
                <a:spcPct val="150000"/>
              </a:lnSpc>
            </a:pPr>
            <a:r>
              <a:rPr lang="en-US">
                <a:solidFill>
                  <a:srgbClr val="002060"/>
                </a:solidFill>
                <a:latin typeface="Times New Roman" pitchFamily="18" charset="0"/>
                <a:cs typeface="Times New Roman" pitchFamily="18" charset="0"/>
              </a:rPr>
              <a:t>3.1 </a:t>
            </a:r>
            <a:r>
              <a:rPr lang="vi-VN">
                <a:solidFill>
                  <a:srgbClr val="002060"/>
                </a:solidFill>
                <a:latin typeface="Times New Roman" pitchFamily="18" charset="0"/>
                <a:cs typeface="Times New Roman" pitchFamily="18" charset="0"/>
              </a:rPr>
              <a:t>Sơ đồ lắp đặt của thiết bị</a:t>
            </a:r>
            <a:r>
              <a:rPr lang="en-US">
                <a:solidFill>
                  <a:srgbClr val="002060"/>
                </a:solidFill>
                <a:latin typeface="Times New Roman" pitchFamily="18" charset="0"/>
                <a:cs typeface="Times New Roman" pitchFamily="18" charset="0"/>
              </a:rPr>
              <a:t> </a:t>
            </a:r>
            <a:r>
              <a:rPr lang="vi-VN">
                <a:solidFill>
                  <a:srgbClr val="002060"/>
                </a:solidFill>
                <a:latin typeface="Times New Roman" pitchFamily="18" charset="0"/>
                <a:cs typeface="Times New Roman" pitchFamily="18" charset="0"/>
              </a:rPr>
              <a:t>SC4480</a:t>
            </a:r>
            <a:endParaRPr lang="en-US">
              <a:solidFill>
                <a:srgbClr val="002060"/>
              </a:solidFill>
              <a:latin typeface="Times New Roman" pitchFamily="18" charset="0"/>
              <a:cs typeface="Times New Roman" pitchFamily="18" charset="0"/>
            </a:endParaRPr>
          </a:p>
        </p:txBody>
      </p:sp>
      <p:sp>
        <p:nvSpPr>
          <p:cNvPr id="16" name="Rectangle 15"/>
          <p:cNvSpPr/>
          <p:nvPr/>
        </p:nvSpPr>
        <p:spPr>
          <a:xfrm>
            <a:off x="290864" y="2091081"/>
            <a:ext cx="1809501" cy="926331"/>
          </a:xfrm>
          <a:prstGeom prst="rect">
            <a:avLst/>
          </a:prstGeom>
          <a:ln>
            <a:solidFill>
              <a:srgbClr val="00206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 name="Rectangle 16"/>
          <p:cNvSpPr/>
          <p:nvPr/>
        </p:nvSpPr>
        <p:spPr>
          <a:xfrm>
            <a:off x="2078795" y="3620779"/>
            <a:ext cx="1903988" cy="1040563"/>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3" name="Picture 9" descr="C:\Users\ASUS\Desktop\Capturek.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5319" y="4826629"/>
            <a:ext cx="1190621" cy="786129"/>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2835319" y="4800600"/>
            <a:ext cx="1183483" cy="865596"/>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flipH="1">
            <a:off x="4717383" y="3017412"/>
            <a:ext cx="1611240" cy="3286"/>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pic>
        <p:nvPicPr>
          <p:cNvPr id="1036" name="Picture 12" descr="C:\Users\ASUS\Desktop\c.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2252" y="2145903"/>
            <a:ext cx="1623706" cy="796874"/>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descr="C:\Users\ASUS\Desktop\f.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03073" y="1825262"/>
            <a:ext cx="1923263" cy="1238581"/>
          </a:xfrm>
          <a:prstGeom prst="rect">
            <a:avLst/>
          </a:prstGeom>
          <a:noFill/>
          <a:extLst>
            <a:ext uri="{909E8E84-426E-40DD-AFC4-6F175D3DCCD1}">
              <a14:hiddenFill xmlns:a14="http://schemas.microsoft.com/office/drawing/2010/main">
                <a:solidFill>
                  <a:srgbClr val="FFFFFF"/>
                </a:solidFill>
              </a14:hiddenFill>
            </a:ext>
          </a:extLst>
        </p:spPr>
      </p:pic>
      <p:sp>
        <p:nvSpPr>
          <p:cNvPr id="59" name="Rectangle 58"/>
          <p:cNvSpPr/>
          <p:nvPr/>
        </p:nvSpPr>
        <p:spPr>
          <a:xfrm>
            <a:off x="6328623" y="1929899"/>
            <a:ext cx="1997713" cy="1094086"/>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364958" y="2544340"/>
            <a:ext cx="569222" cy="253916"/>
          </a:xfrm>
          <a:prstGeom prst="rect">
            <a:avLst/>
          </a:prstGeom>
          <a:noFill/>
        </p:spPr>
        <p:txBody>
          <a:bodyPr wrap="square" rtlCol="0">
            <a:spAutoFit/>
          </a:bodyPr>
          <a:lstStyle/>
          <a:p>
            <a:pPr lvl="0">
              <a:lnSpc>
                <a:spcPct val="150000"/>
              </a:lnSpc>
            </a:pPr>
            <a:r>
              <a:rPr lang="en-US" sz="700" dirty="0">
                <a:solidFill>
                  <a:srgbClr val="002060"/>
                </a:solidFill>
                <a:latin typeface="Times New Roman" pitchFamily="18" charset="0"/>
                <a:cs typeface="Times New Roman" pitchFamily="18" charset="0"/>
              </a:rPr>
              <a:t>Camera</a:t>
            </a:r>
          </a:p>
        </p:txBody>
      </p:sp>
      <p:sp>
        <p:nvSpPr>
          <p:cNvPr id="34" name="TextBox 33"/>
          <p:cNvSpPr txBox="1"/>
          <p:nvPr/>
        </p:nvSpPr>
        <p:spPr>
          <a:xfrm>
            <a:off x="742410" y="2544340"/>
            <a:ext cx="569222" cy="396134"/>
          </a:xfrm>
          <a:prstGeom prst="rect">
            <a:avLst/>
          </a:prstGeom>
          <a:noFill/>
        </p:spPr>
        <p:txBody>
          <a:bodyPr wrap="square" rtlCol="0">
            <a:spAutoFit/>
          </a:bodyPr>
          <a:lstStyle/>
          <a:p>
            <a:pPr lvl="0" algn="ctr">
              <a:lnSpc>
                <a:spcPct val="150000"/>
              </a:lnSpc>
            </a:pPr>
            <a:r>
              <a:rPr lang="en-US" sz="700" dirty="0" err="1">
                <a:solidFill>
                  <a:srgbClr val="002060"/>
                </a:solidFill>
                <a:latin typeface="Times New Roman" pitchFamily="18" charset="0"/>
                <a:cs typeface="Times New Roman" pitchFamily="18" charset="0"/>
              </a:rPr>
              <a:t>Bô</a:t>
            </a:r>
            <a:r>
              <a:rPr lang="en-US" sz="700" dirty="0">
                <a:solidFill>
                  <a:srgbClr val="002060"/>
                </a:solidFill>
                <a:latin typeface="Times New Roman" pitchFamily="18" charset="0"/>
                <a:cs typeface="Times New Roman" pitchFamily="18" charset="0"/>
              </a:rPr>
              <a:t>̣ mã </a:t>
            </a:r>
            <a:r>
              <a:rPr lang="en-US" sz="700" dirty="0" err="1">
                <a:solidFill>
                  <a:srgbClr val="002060"/>
                </a:solidFill>
                <a:latin typeface="Times New Roman" pitchFamily="18" charset="0"/>
                <a:cs typeface="Times New Roman" pitchFamily="18" charset="0"/>
              </a:rPr>
              <a:t>hóa</a:t>
            </a:r>
            <a:r>
              <a:rPr lang="en-US" sz="700" dirty="0">
                <a:solidFill>
                  <a:srgbClr val="002060"/>
                </a:solidFill>
                <a:latin typeface="Times New Roman" pitchFamily="18" charset="0"/>
                <a:cs typeface="Times New Roman" pitchFamily="18" charset="0"/>
              </a:rPr>
              <a:t> video</a:t>
            </a:r>
          </a:p>
        </p:txBody>
      </p:sp>
      <p:sp>
        <p:nvSpPr>
          <p:cNvPr id="35" name="TextBox 34"/>
          <p:cNvSpPr txBox="1"/>
          <p:nvPr/>
        </p:nvSpPr>
        <p:spPr>
          <a:xfrm>
            <a:off x="1169390" y="2549886"/>
            <a:ext cx="724225" cy="253916"/>
          </a:xfrm>
          <a:prstGeom prst="rect">
            <a:avLst/>
          </a:prstGeom>
          <a:noFill/>
        </p:spPr>
        <p:txBody>
          <a:bodyPr wrap="square" rtlCol="0">
            <a:spAutoFit/>
          </a:bodyPr>
          <a:lstStyle/>
          <a:p>
            <a:pPr lvl="0" algn="ctr">
              <a:lnSpc>
                <a:spcPct val="150000"/>
              </a:lnSpc>
            </a:pPr>
            <a:r>
              <a:rPr lang="en-US" sz="700" dirty="0" err="1">
                <a:solidFill>
                  <a:srgbClr val="002060"/>
                </a:solidFill>
                <a:latin typeface="Times New Roman" pitchFamily="18" charset="0"/>
                <a:cs typeface="Times New Roman" pitchFamily="18" charset="0"/>
              </a:rPr>
              <a:t>Cáp</a:t>
            </a:r>
            <a:r>
              <a:rPr lang="en-US" sz="700" dirty="0">
                <a:solidFill>
                  <a:srgbClr val="002060"/>
                </a:solidFill>
                <a:latin typeface="Times New Roman" pitchFamily="18" charset="0"/>
                <a:cs typeface="Times New Roman" pitchFamily="18" charset="0"/>
              </a:rPr>
              <a:t> Ethernet</a:t>
            </a:r>
          </a:p>
        </p:txBody>
      </p:sp>
      <p:sp>
        <p:nvSpPr>
          <p:cNvPr id="42" name="TextBox 41"/>
          <p:cNvSpPr txBox="1"/>
          <p:nvPr/>
        </p:nvSpPr>
        <p:spPr>
          <a:xfrm>
            <a:off x="2900486" y="5462400"/>
            <a:ext cx="1009017" cy="253916"/>
          </a:xfrm>
          <a:prstGeom prst="rect">
            <a:avLst/>
          </a:prstGeom>
          <a:noFill/>
        </p:spPr>
        <p:txBody>
          <a:bodyPr wrap="square" rtlCol="0">
            <a:spAutoFit/>
          </a:bodyPr>
          <a:lstStyle/>
          <a:p>
            <a:pPr lvl="0" algn="ctr">
              <a:lnSpc>
                <a:spcPct val="150000"/>
              </a:lnSpc>
            </a:pPr>
            <a:r>
              <a:rPr lang="en-US" sz="700" dirty="0" err="1">
                <a:solidFill>
                  <a:srgbClr val="002060"/>
                </a:solidFill>
                <a:latin typeface="Times New Roman" pitchFamily="18" charset="0"/>
                <a:cs typeface="Times New Roman" pitchFamily="18" charset="0"/>
              </a:rPr>
              <a:t>Bô</a:t>
            </a:r>
            <a:r>
              <a:rPr lang="en-US" sz="700" dirty="0">
                <a:solidFill>
                  <a:srgbClr val="002060"/>
                </a:solidFill>
                <a:latin typeface="Times New Roman" pitchFamily="18" charset="0"/>
                <a:cs typeface="Times New Roman" pitchFamily="18" charset="0"/>
              </a:rPr>
              <a:t>̣ PTT </a:t>
            </a:r>
            <a:r>
              <a:rPr lang="en-US" sz="700" dirty="0" err="1">
                <a:solidFill>
                  <a:srgbClr val="002060"/>
                </a:solidFill>
                <a:latin typeface="Times New Roman" pitchFamily="18" charset="0"/>
                <a:cs typeface="Times New Roman" pitchFamily="18" charset="0"/>
              </a:rPr>
              <a:t>cầm</a:t>
            </a:r>
            <a:r>
              <a:rPr lang="en-US" sz="700" dirty="0">
                <a:solidFill>
                  <a:srgbClr val="002060"/>
                </a:solidFill>
                <a:latin typeface="Times New Roman" pitchFamily="18" charset="0"/>
                <a:cs typeface="Times New Roman" pitchFamily="18" charset="0"/>
              </a:rPr>
              <a:t> </a:t>
            </a:r>
            <a:r>
              <a:rPr lang="en-US" sz="700" dirty="0" err="1">
                <a:solidFill>
                  <a:srgbClr val="002060"/>
                </a:solidFill>
                <a:latin typeface="Times New Roman" pitchFamily="18" charset="0"/>
                <a:cs typeface="Times New Roman" pitchFamily="18" charset="0"/>
              </a:rPr>
              <a:t>tay</a:t>
            </a:r>
            <a:endParaRPr lang="en-US" sz="700" dirty="0">
              <a:solidFill>
                <a:srgbClr val="002060"/>
              </a:solidFill>
              <a:latin typeface="Times New Roman" pitchFamily="18" charset="0"/>
              <a:cs typeface="Times New Roman" pitchFamily="18" charset="0"/>
            </a:endParaRPr>
          </a:p>
        </p:txBody>
      </p:sp>
      <p:sp>
        <p:nvSpPr>
          <p:cNvPr id="44" name="TextBox 43"/>
          <p:cNvSpPr txBox="1"/>
          <p:nvPr/>
        </p:nvSpPr>
        <p:spPr>
          <a:xfrm>
            <a:off x="6403073" y="2808965"/>
            <a:ext cx="783606" cy="254878"/>
          </a:xfrm>
          <a:prstGeom prst="rect">
            <a:avLst/>
          </a:prstGeom>
          <a:noFill/>
        </p:spPr>
        <p:txBody>
          <a:bodyPr wrap="square" rtlCol="0">
            <a:spAutoFit/>
          </a:bodyPr>
          <a:lstStyle/>
          <a:p>
            <a:pPr lvl="0" algn="ctr">
              <a:lnSpc>
                <a:spcPct val="150000"/>
              </a:lnSpc>
            </a:pPr>
            <a:r>
              <a:rPr lang="en-US" sz="800" dirty="0">
                <a:solidFill>
                  <a:srgbClr val="002060"/>
                </a:solidFill>
                <a:latin typeface="Times New Roman" pitchFamily="18" charset="0"/>
                <a:cs typeface="Times New Roman" pitchFamily="18" charset="0"/>
              </a:rPr>
              <a:t>Omni Antenna</a:t>
            </a:r>
            <a:endParaRPr lang="en-US" sz="700" dirty="0">
              <a:solidFill>
                <a:srgbClr val="002060"/>
              </a:solidFill>
              <a:latin typeface="Times New Roman" pitchFamily="18" charset="0"/>
              <a:cs typeface="Times New Roman" pitchFamily="18" charset="0"/>
            </a:endParaRPr>
          </a:p>
        </p:txBody>
      </p:sp>
      <p:sp>
        <p:nvSpPr>
          <p:cNvPr id="45" name="TextBox 44"/>
          <p:cNvSpPr txBox="1"/>
          <p:nvPr/>
        </p:nvSpPr>
        <p:spPr>
          <a:xfrm>
            <a:off x="7299251" y="2787735"/>
            <a:ext cx="1446720" cy="254878"/>
          </a:xfrm>
          <a:prstGeom prst="rect">
            <a:avLst/>
          </a:prstGeom>
          <a:noFill/>
        </p:spPr>
        <p:txBody>
          <a:bodyPr wrap="square" rtlCol="0">
            <a:spAutoFit/>
          </a:bodyPr>
          <a:lstStyle/>
          <a:p>
            <a:pPr lvl="0">
              <a:lnSpc>
                <a:spcPct val="150000"/>
              </a:lnSpc>
            </a:pPr>
            <a:r>
              <a:rPr lang="en-US" sz="800" dirty="0">
                <a:solidFill>
                  <a:srgbClr val="002060"/>
                </a:solidFill>
                <a:latin typeface="Times New Roman" pitchFamily="18" charset="0"/>
                <a:cs typeface="Times New Roman" pitchFamily="18" charset="0"/>
              </a:rPr>
              <a:t>Sector Panel Antenna </a:t>
            </a:r>
          </a:p>
        </p:txBody>
      </p:sp>
      <p:cxnSp>
        <p:nvCxnSpPr>
          <p:cNvPr id="46" name="Straight Connector 45"/>
          <p:cNvCxnSpPr/>
          <p:nvPr/>
        </p:nvCxnSpPr>
        <p:spPr>
          <a:xfrm>
            <a:off x="663827" y="2514600"/>
            <a:ext cx="184258" cy="0"/>
          </a:xfrm>
          <a:prstGeom prst="line">
            <a:avLst/>
          </a:prstGeom>
          <a:ln w="127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1169390" y="2514600"/>
            <a:ext cx="112252" cy="0"/>
          </a:xfrm>
          <a:prstGeom prst="line">
            <a:avLst/>
          </a:prstGeom>
          <a:ln w="12700">
            <a:solidFill>
              <a:srgbClr val="FF0000"/>
            </a:solidFill>
            <a:prstDash val="sysDash"/>
          </a:ln>
        </p:spPr>
        <p:style>
          <a:lnRef idx="1">
            <a:schemeClr val="accent1"/>
          </a:lnRef>
          <a:fillRef idx="0">
            <a:schemeClr val="accent1"/>
          </a:fillRef>
          <a:effectRef idx="0">
            <a:schemeClr val="accent1"/>
          </a:effectRef>
          <a:fontRef idx="minor">
            <a:schemeClr val="tx1"/>
          </a:fontRef>
        </p:style>
      </p:cxnSp>
      <p:pic>
        <p:nvPicPr>
          <p:cNvPr id="47" name="Picture 4" descr="C:\Users\Vega\Desktop\Captur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82405" y="3431433"/>
            <a:ext cx="1326983" cy="86408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C:\Users\ASUS\Desktop\ee.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5073" y="3668471"/>
            <a:ext cx="1542213" cy="894775"/>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p:cNvSpPr txBox="1"/>
          <p:nvPr/>
        </p:nvSpPr>
        <p:spPr>
          <a:xfrm>
            <a:off x="2743200" y="4178239"/>
            <a:ext cx="783606" cy="234551"/>
          </a:xfrm>
          <a:prstGeom prst="rect">
            <a:avLst/>
          </a:prstGeom>
          <a:noFill/>
        </p:spPr>
        <p:txBody>
          <a:bodyPr wrap="square" rtlCol="0">
            <a:spAutoFit/>
          </a:bodyPr>
          <a:lstStyle/>
          <a:p>
            <a:pPr lvl="0" algn="ctr">
              <a:lnSpc>
                <a:spcPct val="150000"/>
              </a:lnSpc>
            </a:pPr>
            <a:r>
              <a:rPr lang="en-US" sz="700" dirty="0" err="1">
                <a:solidFill>
                  <a:srgbClr val="002060"/>
                </a:solidFill>
                <a:latin typeface="Times New Roman" pitchFamily="18" charset="0"/>
                <a:cs typeface="Times New Roman" pitchFamily="18" charset="0"/>
              </a:rPr>
              <a:t>Dây</a:t>
            </a:r>
            <a:r>
              <a:rPr lang="en-US" sz="700" dirty="0">
                <a:solidFill>
                  <a:srgbClr val="002060"/>
                </a:solidFill>
                <a:latin typeface="Times New Roman" pitchFamily="18" charset="0"/>
                <a:cs typeface="Times New Roman" pitchFamily="18" charset="0"/>
              </a:rPr>
              <a:t> </a:t>
            </a:r>
            <a:r>
              <a:rPr lang="en-US" sz="700" dirty="0" err="1">
                <a:solidFill>
                  <a:srgbClr val="002060"/>
                </a:solidFill>
                <a:latin typeface="Times New Roman" pitchFamily="18" charset="0"/>
                <a:cs typeface="Times New Roman" pitchFamily="18" charset="0"/>
              </a:rPr>
              <a:t>chạc</a:t>
            </a:r>
            <a:r>
              <a:rPr lang="en-US" sz="700" dirty="0">
                <a:solidFill>
                  <a:srgbClr val="002060"/>
                </a:solidFill>
                <a:latin typeface="Times New Roman" pitchFamily="18" charset="0"/>
                <a:cs typeface="Times New Roman" pitchFamily="18" charset="0"/>
              </a:rPr>
              <a:t> 2 </a:t>
            </a:r>
            <a:r>
              <a:rPr lang="en-US" sz="700" dirty="0" err="1">
                <a:solidFill>
                  <a:srgbClr val="002060"/>
                </a:solidFill>
                <a:latin typeface="Times New Roman" pitchFamily="18" charset="0"/>
                <a:cs typeface="Times New Roman" pitchFamily="18" charset="0"/>
              </a:rPr>
              <a:t>đầu</a:t>
            </a:r>
            <a:endParaRPr lang="en-US" sz="700" dirty="0">
              <a:solidFill>
                <a:srgbClr val="002060"/>
              </a:solidFill>
              <a:latin typeface="Times New Roman" pitchFamily="18" charset="0"/>
              <a:cs typeface="Times New Roman" pitchFamily="18" charset="0"/>
            </a:endParaRPr>
          </a:p>
        </p:txBody>
      </p:sp>
      <p:pic>
        <p:nvPicPr>
          <p:cNvPr id="1028" name="Picture 4" descr="C:\Users\ASUS\Desktop\4.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09302" y="4524003"/>
            <a:ext cx="3536669" cy="1834099"/>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50"/>
          <p:cNvSpPr/>
          <p:nvPr/>
        </p:nvSpPr>
        <p:spPr>
          <a:xfrm>
            <a:off x="5145897" y="4512903"/>
            <a:ext cx="3845703" cy="1946719"/>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p:cNvCxnSpPr/>
          <p:nvPr/>
        </p:nvCxnSpPr>
        <p:spPr>
          <a:xfrm flipH="1" flipV="1">
            <a:off x="1861687" y="2569171"/>
            <a:ext cx="576713" cy="1229721"/>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3614509" y="4115858"/>
            <a:ext cx="1134772" cy="15331"/>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4717383" y="3023985"/>
            <a:ext cx="0" cy="774907"/>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5638800" y="3017412"/>
            <a:ext cx="0" cy="774907"/>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V="1">
            <a:off x="3909503" y="4044885"/>
            <a:ext cx="1412982" cy="1441377"/>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322484" y="3804503"/>
            <a:ext cx="0" cy="240382"/>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6408389" y="4788864"/>
            <a:ext cx="1166185" cy="253916"/>
          </a:xfrm>
          <a:prstGeom prst="rect">
            <a:avLst/>
          </a:prstGeom>
          <a:noFill/>
        </p:spPr>
        <p:txBody>
          <a:bodyPr wrap="square" rtlCol="0">
            <a:spAutoFit/>
          </a:bodyPr>
          <a:lstStyle/>
          <a:p>
            <a:pPr lvl="0" algn="ctr">
              <a:lnSpc>
                <a:spcPct val="150000"/>
              </a:lnSpc>
            </a:pPr>
            <a:r>
              <a:rPr lang="en-US" sz="700" dirty="0">
                <a:solidFill>
                  <a:srgbClr val="002060"/>
                </a:solidFill>
                <a:latin typeface="Times New Roman" pitchFamily="18" charset="0"/>
                <a:cs typeface="Times New Roman" pitchFamily="18" charset="0"/>
              </a:rPr>
              <a:t>Adaptor + </a:t>
            </a:r>
            <a:r>
              <a:rPr lang="en-US" sz="700" dirty="0" err="1">
                <a:solidFill>
                  <a:srgbClr val="002060"/>
                </a:solidFill>
                <a:latin typeface="Times New Roman" pitchFamily="18" charset="0"/>
                <a:cs typeface="Times New Roman" pitchFamily="18" charset="0"/>
              </a:rPr>
              <a:t>dây</a:t>
            </a:r>
            <a:r>
              <a:rPr lang="en-US" sz="700" dirty="0">
                <a:solidFill>
                  <a:srgbClr val="002060"/>
                </a:solidFill>
                <a:latin typeface="Times New Roman" pitchFamily="18" charset="0"/>
                <a:cs typeface="Times New Roman" pitchFamily="18" charset="0"/>
              </a:rPr>
              <a:t> </a:t>
            </a:r>
            <a:r>
              <a:rPr lang="en-US" sz="700" dirty="0" err="1">
                <a:solidFill>
                  <a:srgbClr val="002060"/>
                </a:solidFill>
                <a:latin typeface="Times New Roman" pitchFamily="18" charset="0"/>
                <a:cs typeface="Times New Roman" pitchFamily="18" charset="0"/>
              </a:rPr>
              <a:t>nguồn</a:t>
            </a:r>
            <a:r>
              <a:rPr lang="en-US" sz="700" dirty="0">
                <a:solidFill>
                  <a:srgbClr val="002060"/>
                </a:solidFill>
                <a:latin typeface="Times New Roman" pitchFamily="18" charset="0"/>
                <a:cs typeface="Times New Roman" pitchFamily="18" charset="0"/>
              </a:rPr>
              <a:t> AC</a:t>
            </a:r>
          </a:p>
        </p:txBody>
      </p:sp>
      <p:sp>
        <p:nvSpPr>
          <p:cNvPr id="70" name="TextBox 69"/>
          <p:cNvSpPr txBox="1"/>
          <p:nvPr/>
        </p:nvSpPr>
        <p:spPr>
          <a:xfrm>
            <a:off x="7167186" y="5368986"/>
            <a:ext cx="783606" cy="234551"/>
          </a:xfrm>
          <a:prstGeom prst="rect">
            <a:avLst/>
          </a:prstGeom>
          <a:noFill/>
        </p:spPr>
        <p:txBody>
          <a:bodyPr wrap="square" rtlCol="0">
            <a:spAutoFit/>
          </a:bodyPr>
          <a:lstStyle/>
          <a:p>
            <a:pPr lvl="0" algn="ctr">
              <a:lnSpc>
                <a:spcPct val="150000"/>
              </a:lnSpc>
            </a:pPr>
            <a:r>
              <a:rPr lang="en-US" sz="700" dirty="0" err="1">
                <a:solidFill>
                  <a:srgbClr val="002060"/>
                </a:solidFill>
                <a:latin typeface="Times New Roman" pitchFamily="18" charset="0"/>
                <a:cs typeface="Times New Roman" pitchFamily="18" charset="0"/>
              </a:rPr>
              <a:t>Acqui</a:t>
            </a:r>
            <a:endParaRPr lang="en-US" sz="700" dirty="0">
              <a:solidFill>
                <a:srgbClr val="002060"/>
              </a:solidFill>
              <a:latin typeface="Times New Roman" pitchFamily="18" charset="0"/>
              <a:cs typeface="Times New Roman" pitchFamily="18" charset="0"/>
            </a:endParaRPr>
          </a:p>
        </p:txBody>
      </p:sp>
      <p:sp>
        <p:nvSpPr>
          <p:cNvPr id="72" name="TextBox 71"/>
          <p:cNvSpPr txBox="1"/>
          <p:nvPr/>
        </p:nvSpPr>
        <p:spPr>
          <a:xfrm>
            <a:off x="6252809" y="5383103"/>
            <a:ext cx="783606" cy="234551"/>
          </a:xfrm>
          <a:prstGeom prst="rect">
            <a:avLst/>
          </a:prstGeom>
          <a:noFill/>
        </p:spPr>
        <p:txBody>
          <a:bodyPr wrap="square" rtlCol="0">
            <a:spAutoFit/>
          </a:bodyPr>
          <a:lstStyle/>
          <a:p>
            <a:pPr lvl="0" algn="ctr">
              <a:lnSpc>
                <a:spcPct val="150000"/>
              </a:lnSpc>
            </a:pPr>
            <a:r>
              <a:rPr lang="en-US" sz="700" dirty="0" err="1">
                <a:solidFill>
                  <a:srgbClr val="002060"/>
                </a:solidFill>
                <a:latin typeface="Times New Roman" pitchFamily="18" charset="0"/>
                <a:cs typeface="Times New Roman" pitchFamily="18" charset="0"/>
              </a:rPr>
              <a:t>Dây</a:t>
            </a:r>
            <a:r>
              <a:rPr lang="en-US" sz="700" dirty="0">
                <a:solidFill>
                  <a:srgbClr val="002060"/>
                </a:solidFill>
                <a:latin typeface="Times New Roman" pitchFamily="18" charset="0"/>
                <a:cs typeface="Times New Roman" pitchFamily="18" charset="0"/>
              </a:rPr>
              <a:t> DC</a:t>
            </a:r>
          </a:p>
        </p:txBody>
      </p:sp>
      <p:sp>
        <p:nvSpPr>
          <p:cNvPr id="73" name="TextBox 72"/>
          <p:cNvSpPr txBox="1"/>
          <p:nvPr/>
        </p:nvSpPr>
        <p:spPr>
          <a:xfrm>
            <a:off x="5055707" y="5383103"/>
            <a:ext cx="1166185" cy="253916"/>
          </a:xfrm>
          <a:prstGeom prst="rect">
            <a:avLst/>
          </a:prstGeom>
          <a:noFill/>
        </p:spPr>
        <p:txBody>
          <a:bodyPr wrap="square" rtlCol="0">
            <a:spAutoFit/>
          </a:bodyPr>
          <a:lstStyle/>
          <a:p>
            <a:pPr lvl="0" algn="ctr">
              <a:lnSpc>
                <a:spcPct val="150000"/>
              </a:lnSpc>
            </a:pPr>
            <a:r>
              <a:rPr lang="en-US" sz="700" dirty="0" err="1">
                <a:solidFill>
                  <a:srgbClr val="002060"/>
                </a:solidFill>
                <a:latin typeface="Times New Roman" pitchFamily="18" charset="0"/>
                <a:cs typeface="Times New Roman" pitchFamily="18" charset="0"/>
              </a:rPr>
              <a:t>Dây</a:t>
            </a:r>
            <a:r>
              <a:rPr lang="en-US" sz="700" dirty="0">
                <a:solidFill>
                  <a:srgbClr val="002060"/>
                </a:solidFill>
                <a:latin typeface="Times New Roman" pitchFamily="18" charset="0"/>
                <a:cs typeface="Times New Roman" pitchFamily="18" charset="0"/>
              </a:rPr>
              <a:t> </a:t>
            </a:r>
            <a:r>
              <a:rPr lang="en-US" sz="700" dirty="0" err="1">
                <a:solidFill>
                  <a:srgbClr val="002060"/>
                </a:solidFill>
                <a:latin typeface="Times New Roman" pitchFamily="18" charset="0"/>
                <a:cs typeface="Times New Roman" pitchFamily="18" charset="0"/>
              </a:rPr>
              <a:t>đấu</a:t>
            </a:r>
            <a:r>
              <a:rPr lang="en-US" sz="700" dirty="0">
                <a:solidFill>
                  <a:srgbClr val="002060"/>
                </a:solidFill>
                <a:latin typeface="Times New Roman" pitchFamily="18" charset="0"/>
                <a:cs typeface="Times New Roman" pitchFamily="18" charset="0"/>
              </a:rPr>
              <a:t> </a:t>
            </a:r>
            <a:r>
              <a:rPr lang="en-US" sz="700" dirty="0" err="1">
                <a:solidFill>
                  <a:srgbClr val="002060"/>
                </a:solidFill>
                <a:latin typeface="Times New Roman" pitchFamily="18" charset="0"/>
                <a:cs typeface="Times New Roman" pitchFamily="18" charset="0"/>
              </a:rPr>
              <a:t>nguồn</a:t>
            </a:r>
            <a:r>
              <a:rPr lang="en-US" sz="700" dirty="0">
                <a:solidFill>
                  <a:srgbClr val="002060"/>
                </a:solidFill>
                <a:latin typeface="Times New Roman" pitchFamily="18" charset="0"/>
                <a:cs typeface="Times New Roman" pitchFamily="18" charset="0"/>
              </a:rPr>
              <a:t> DC</a:t>
            </a:r>
          </a:p>
        </p:txBody>
      </p:sp>
      <p:sp>
        <p:nvSpPr>
          <p:cNvPr id="74" name="TextBox 73"/>
          <p:cNvSpPr txBox="1"/>
          <p:nvPr/>
        </p:nvSpPr>
        <p:spPr>
          <a:xfrm>
            <a:off x="5106910" y="6242241"/>
            <a:ext cx="693850" cy="253916"/>
          </a:xfrm>
          <a:prstGeom prst="rect">
            <a:avLst/>
          </a:prstGeom>
          <a:noFill/>
        </p:spPr>
        <p:txBody>
          <a:bodyPr wrap="square" rtlCol="0">
            <a:spAutoFit/>
          </a:bodyPr>
          <a:lstStyle/>
          <a:p>
            <a:pPr lvl="0" algn="ctr">
              <a:lnSpc>
                <a:spcPct val="150000"/>
              </a:lnSpc>
            </a:pPr>
            <a:r>
              <a:rPr lang="en-US" sz="700" dirty="0">
                <a:solidFill>
                  <a:srgbClr val="002060"/>
                </a:solidFill>
                <a:latin typeface="Times New Roman" pitchFamily="18" charset="0"/>
                <a:cs typeface="Times New Roman" pitchFamily="18" charset="0"/>
              </a:rPr>
              <a:t>Pin</a:t>
            </a:r>
          </a:p>
        </p:txBody>
      </p:sp>
      <p:sp>
        <p:nvSpPr>
          <p:cNvPr id="75" name="TextBox 74"/>
          <p:cNvSpPr txBox="1"/>
          <p:nvPr/>
        </p:nvSpPr>
        <p:spPr>
          <a:xfrm>
            <a:off x="5825967" y="6231144"/>
            <a:ext cx="1166185" cy="253916"/>
          </a:xfrm>
          <a:prstGeom prst="rect">
            <a:avLst/>
          </a:prstGeom>
          <a:noFill/>
        </p:spPr>
        <p:txBody>
          <a:bodyPr wrap="square" rtlCol="0">
            <a:spAutoFit/>
          </a:bodyPr>
          <a:lstStyle/>
          <a:p>
            <a:pPr lvl="0" algn="ctr">
              <a:lnSpc>
                <a:spcPct val="150000"/>
              </a:lnSpc>
            </a:pPr>
            <a:r>
              <a:rPr lang="en-US" sz="700" dirty="0" err="1">
                <a:solidFill>
                  <a:srgbClr val="002060"/>
                </a:solidFill>
                <a:latin typeface="Times New Roman" pitchFamily="18" charset="0"/>
                <a:cs typeface="Times New Roman" pitchFamily="18" charset="0"/>
              </a:rPr>
              <a:t>Bô</a:t>
            </a:r>
            <a:r>
              <a:rPr lang="en-US" sz="700" dirty="0">
                <a:solidFill>
                  <a:srgbClr val="002060"/>
                </a:solidFill>
                <a:latin typeface="Times New Roman" pitchFamily="18" charset="0"/>
                <a:cs typeface="Times New Roman" pitchFamily="18" charset="0"/>
              </a:rPr>
              <a:t>́ </a:t>
            </a:r>
            <a:r>
              <a:rPr lang="en-US" sz="700" dirty="0" err="1">
                <a:solidFill>
                  <a:srgbClr val="002060"/>
                </a:solidFill>
                <a:latin typeface="Times New Roman" pitchFamily="18" charset="0"/>
                <a:cs typeface="Times New Roman" pitchFamily="18" charset="0"/>
              </a:rPr>
              <a:t>sạc</a:t>
            </a:r>
            <a:r>
              <a:rPr lang="en-US" sz="700" dirty="0">
                <a:solidFill>
                  <a:srgbClr val="002060"/>
                </a:solidFill>
                <a:latin typeface="Times New Roman" pitchFamily="18" charset="0"/>
                <a:cs typeface="Times New Roman" pitchFamily="18" charset="0"/>
              </a:rPr>
              <a:t> </a:t>
            </a:r>
            <a:r>
              <a:rPr lang="en-US" sz="700" dirty="0" err="1">
                <a:solidFill>
                  <a:srgbClr val="002060"/>
                </a:solidFill>
                <a:latin typeface="Times New Roman" pitchFamily="18" charset="0"/>
                <a:cs typeface="Times New Roman" pitchFamily="18" charset="0"/>
              </a:rPr>
              <a:t>đê</a:t>
            </a:r>
            <a:r>
              <a:rPr lang="en-US" sz="700" dirty="0">
                <a:solidFill>
                  <a:srgbClr val="002060"/>
                </a:solidFill>
                <a:latin typeface="Times New Roman" pitchFamily="18" charset="0"/>
                <a:cs typeface="Times New Roman" pitchFamily="18" charset="0"/>
              </a:rPr>
              <a:t>́ </a:t>
            </a:r>
            <a:r>
              <a:rPr lang="en-US" sz="700" dirty="0" err="1">
                <a:solidFill>
                  <a:srgbClr val="002060"/>
                </a:solidFill>
                <a:latin typeface="Times New Roman" pitchFamily="18" charset="0"/>
                <a:cs typeface="Times New Roman" pitchFamily="18" charset="0"/>
              </a:rPr>
              <a:t>đôi</a:t>
            </a:r>
            <a:endParaRPr lang="en-US" sz="700" dirty="0">
              <a:solidFill>
                <a:srgbClr val="002060"/>
              </a:solidFill>
              <a:latin typeface="Times New Roman" pitchFamily="18" charset="0"/>
              <a:cs typeface="Times New Roman" pitchFamily="18" charset="0"/>
            </a:endParaRPr>
          </a:p>
        </p:txBody>
      </p:sp>
      <p:cxnSp>
        <p:nvCxnSpPr>
          <p:cNvPr id="76" name="Straight Connector 75"/>
          <p:cNvCxnSpPr/>
          <p:nvPr/>
        </p:nvCxnSpPr>
        <p:spPr>
          <a:xfrm>
            <a:off x="5638800" y="6096000"/>
            <a:ext cx="541777" cy="0"/>
          </a:xfrm>
          <a:prstGeom prst="line">
            <a:avLst/>
          </a:prstGeom>
          <a:ln w="12700">
            <a:solidFill>
              <a:srgbClr val="FF0000"/>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V="1">
            <a:off x="5948916" y="5105400"/>
            <a:ext cx="303893" cy="263586"/>
          </a:xfrm>
          <a:prstGeom prst="line">
            <a:avLst/>
          </a:prstGeom>
          <a:ln w="127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6992152" y="5397796"/>
            <a:ext cx="459473" cy="0"/>
          </a:xfrm>
          <a:prstGeom prst="line">
            <a:avLst/>
          </a:prstGeom>
          <a:ln w="127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V="1">
            <a:off x="6340719" y="4788864"/>
            <a:ext cx="62354" cy="199122"/>
          </a:xfrm>
          <a:prstGeom prst="line">
            <a:avLst/>
          </a:prstGeom>
          <a:ln w="127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H="1" flipV="1">
            <a:off x="6340719" y="5166363"/>
            <a:ext cx="67670" cy="199122"/>
          </a:xfrm>
          <a:prstGeom prst="line">
            <a:avLst/>
          </a:prstGeom>
          <a:ln w="127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5693473" y="4254415"/>
            <a:ext cx="0" cy="245705"/>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96" name="Rectangle 95"/>
          <p:cNvSpPr/>
          <p:nvPr/>
        </p:nvSpPr>
        <p:spPr>
          <a:xfrm>
            <a:off x="7771445" y="4560813"/>
            <a:ext cx="974525" cy="327612"/>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989228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3999" cy="6858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5" name="Rectangle 4"/>
          <p:cNvSpPr/>
          <p:nvPr/>
        </p:nvSpPr>
        <p:spPr>
          <a:xfrm>
            <a:off x="0" y="6324600"/>
            <a:ext cx="9143999" cy="5334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pic>
        <p:nvPicPr>
          <p:cNvPr id="6" name="Picture 2" descr="earth spinning gif animation"/>
          <p:cNvPicPr>
            <a:picLocks noChangeAspect="1" noChangeArrowheads="1" noCrop="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0396" y="66675"/>
            <a:ext cx="55245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672846" y="34435"/>
            <a:ext cx="8089074" cy="584775"/>
          </a:xfrm>
          <a:prstGeom prst="rect">
            <a:avLst/>
          </a:prstGeom>
          <a:noFill/>
        </p:spPr>
        <p:txBody>
          <a:bodyPr wrap="none" rtlCol="0">
            <a:spAutoFit/>
          </a:bodyPr>
          <a:lstStyle/>
          <a:p>
            <a:pPr algn="ctr"/>
            <a:r>
              <a:rPr lang="vi-VN" sz="3200" b="1">
                <a:solidFill>
                  <a:srgbClr val="002060"/>
                </a:solidFill>
                <a:latin typeface="Times New Roman" pitchFamily="18" charset="0"/>
                <a:cs typeface="Times New Roman" pitchFamily="18" charset="0"/>
              </a:rPr>
              <a:t>Giới thiệu tính năng kỹ chiến thuật</a:t>
            </a:r>
            <a:r>
              <a:rPr lang="en-US" sz="3200" b="1">
                <a:solidFill>
                  <a:srgbClr val="002060"/>
                </a:solidFill>
                <a:latin typeface="Times New Roman" pitchFamily="18" charset="0"/>
                <a:cs typeface="Times New Roman" pitchFamily="18" charset="0"/>
              </a:rPr>
              <a:t> COFDM </a:t>
            </a:r>
            <a:endParaRPr lang="en-US" sz="3200" b="1">
              <a:solidFill>
                <a:srgbClr val="002060"/>
              </a:solidFill>
            </a:endParaRPr>
          </a:p>
        </p:txBody>
      </p:sp>
      <p:sp>
        <p:nvSpPr>
          <p:cNvPr id="13" name="TextBox 12"/>
          <p:cNvSpPr txBox="1"/>
          <p:nvPr/>
        </p:nvSpPr>
        <p:spPr>
          <a:xfrm>
            <a:off x="646570" y="786372"/>
            <a:ext cx="3124200" cy="579967"/>
          </a:xfrm>
          <a:prstGeom prst="rect">
            <a:avLst/>
          </a:prstGeom>
          <a:noFill/>
        </p:spPr>
        <p:txBody>
          <a:bodyPr wrap="square" rtlCol="0">
            <a:spAutoFit/>
          </a:bodyPr>
          <a:lstStyle/>
          <a:p>
            <a:pPr>
              <a:lnSpc>
                <a:spcPct val="150000"/>
              </a:lnSpc>
            </a:pPr>
            <a:r>
              <a:rPr lang="en-SG" sz="2400" b="1">
                <a:solidFill>
                  <a:srgbClr val="FF0000"/>
                </a:solidFill>
                <a:latin typeface="Times New Roman" pitchFamily="18" charset="0"/>
                <a:cs typeface="Times New Roman" pitchFamily="18" charset="0"/>
              </a:rPr>
              <a:t>Nội dung:</a:t>
            </a:r>
            <a:endParaRPr lang="en-US" sz="2400" b="1" dirty="0">
              <a:solidFill>
                <a:srgbClr val="FF0000"/>
              </a:solidFill>
              <a:latin typeface="Times New Roman" pitchFamily="18" charset="0"/>
              <a:cs typeface="Times New Roman" pitchFamily="18" charset="0"/>
            </a:endParaRPr>
          </a:p>
        </p:txBody>
      </p:sp>
      <p:sp>
        <p:nvSpPr>
          <p:cNvPr id="23" name="TextBox 22"/>
          <p:cNvSpPr txBox="1"/>
          <p:nvPr/>
        </p:nvSpPr>
        <p:spPr>
          <a:xfrm>
            <a:off x="751194" y="1246287"/>
            <a:ext cx="7696200" cy="5078313"/>
          </a:xfrm>
          <a:prstGeom prst="rect">
            <a:avLst/>
          </a:prstGeom>
          <a:noFill/>
        </p:spPr>
        <p:txBody>
          <a:bodyPr wrap="square" rtlCol="0">
            <a:spAutoFit/>
          </a:bodyPr>
          <a:lstStyle/>
          <a:p>
            <a:pPr>
              <a:lnSpc>
                <a:spcPct val="150000"/>
              </a:lnSpc>
            </a:pPr>
            <a:r>
              <a:rPr lang="vi-VN" b="1">
                <a:solidFill>
                  <a:srgbClr val="FF0000"/>
                </a:solidFill>
                <a:latin typeface="Times New Roman" pitchFamily="18" charset="0"/>
                <a:cs typeface="Times New Roman" pitchFamily="18" charset="0"/>
              </a:rPr>
              <a:t>1</a:t>
            </a:r>
            <a:r>
              <a:rPr lang="en-US" b="1">
                <a:solidFill>
                  <a:srgbClr val="FF0000"/>
                </a:solidFill>
                <a:latin typeface="Times New Roman" pitchFamily="18" charset="0"/>
                <a:cs typeface="Times New Roman" pitchFamily="18" charset="0"/>
              </a:rPr>
              <a:t>.</a:t>
            </a:r>
            <a:r>
              <a:rPr lang="vi-VN" b="1">
                <a:solidFill>
                  <a:srgbClr val="FF0000"/>
                </a:solidFill>
                <a:latin typeface="Times New Roman" pitchFamily="18" charset="0"/>
                <a:cs typeface="Times New Roman" pitchFamily="18" charset="0"/>
              </a:rPr>
              <a:t> Tổng quan thiết bị</a:t>
            </a:r>
          </a:p>
          <a:p>
            <a:pPr>
              <a:lnSpc>
                <a:spcPct val="150000"/>
              </a:lnSpc>
            </a:pPr>
            <a:r>
              <a:rPr lang="en-US">
                <a:solidFill>
                  <a:srgbClr val="002060"/>
                </a:solidFill>
                <a:latin typeface="Times New Roman" pitchFamily="18" charset="0"/>
                <a:cs typeface="Times New Roman" pitchFamily="18" charset="0"/>
              </a:rPr>
              <a:t>1.1 </a:t>
            </a:r>
            <a:r>
              <a:rPr lang="vi-VN">
                <a:solidFill>
                  <a:srgbClr val="002060"/>
                </a:solidFill>
                <a:latin typeface="Times New Roman" pitchFamily="18" charset="0"/>
                <a:cs typeface="Times New Roman" pitchFamily="18" charset="0"/>
              </a:rPr>
              <a:t>Tính năng nổi bật</a:t>
            </a:r>
            <a:endParaRPr lang="en-US">
              <a:solidFill>
                <a:srgbClr val="002060"/>
              </a:solidFill>
              <a:latin typeface="Times New Roman" pitchFamily="18" charset="0"/>
              <a:cs typeface="Times New Roman" pitchFamily="18" charset="0"/>
            </a:endParaRPr>
          </a:p>
          <a:p>
            <a:pPr>
              <a:lnSpc>
                <a:spcPct val="150000"/>
              </a:lnSpc>
            </a:pPr>
            <a:r>
              <a:rPr lang="en-US">
                <a:solidFill>
                  <a:srgbClr val="002060"/>
                </a:solidFill>
                <a:latin typeface="Times New Roman" pitchFamily="18" charset="0"/>
                <a:cs typeface="Times New Roman" pitchFamily="18" charset="0"/>
              </a:rPr>
              <a:t>1.2 </a:t>
            </a:r>
            <a:r>
              <a:rPr lang="vi-VN">
                <a:solidFill>
                  <a:srgbClr val="002060"/>
                </a:solidFill>
                <a:latin typeface="Times New Roman" pitchFamily="18" charset="0"/>
                <a:cs typeface="Times New Roman" pitchFamily="18" charset="0"/>
              </a:rPr>
              <a:t>Thông số</a:t>
            </a:r>
            <a:r>
              <a:rPr lang="en-US">
                <a:solidFill>
                  <a:srgbClr val="002060"/>
                </a:solidFill>
                <a:latin typeface="Times New Roman" pitchFamily="18" charset="0"/>
                <a:cs typeface="Times New Roman" pitchFamily="18" charset="0"/>
              </a:rPr>
              <a:t> cơ bản thiết bị</a:t>
            </a:r>
          </a:p>
          <a:p>
            <a:pPr>
              <a:lnSpc>
                <a:spcPct val="150000"/>
              </a:lnSpc>
            </a:pPr>
            <a:r>
              <a:rPr lang="vi-VN" b="1">
                <a:solidFill>
                  <a:srgbClr val="FF0000"/>
                </a:solidFill>
                <a:latin typeface="Times New Roman" pitchFamily="18" charset="0"/>
                <a:cs typeface="Times New Roman" pitchFamily="18" charset="0"/>
              </a:rPr>
              <a:t>2</a:t>
            </a:r>
            <a:r>
              <a:rPr lang="en-US" b="1">
                <a:solidFill>
                  <a:srgbClr val="FF0000"/>
                </a:solidFill>
                <a:latin typeface="Times New Roman" pitchFamily="18" charset="0"/>
                <a:cs typeface="Times New Roman" pitchFamily="18" charset="0"/>
              </a:rPr>
              <a:t>.</a:t>
            </a:r>
            <a:r>
              <a:rPr lang="vi-VN" b="1">
                <a:solidFill>
                  <a:srgbClr val="FF0000"/>
                </a:solidFill>
                <a:latin typeface="Times New Roman" pitchFamily="18" charset="0"/>
                <a:cs typeface="Times New Roman" pitchFamily="18" charset="0"/>
              </a:rPr>
              <a:t> Các thành phần </a:t>
            </a:r>
            <a:r>
              <a:rPr lang="en-US" b="1">
                <a:solidFill>
                  <a:srgbClr val="FF0000"/>
                </a:solidFill>
                <a:latin typeface="Times New Roman" pitchFamily="18" charset="0"/>
                <a:cs typeface="Times New Roman" pitchFamily="18" charset="0"/>
              </a:rPr>
              <a:t>và giao diện </a:t>
            </a:r>
            <a:r>
              <a:rPr lang="vi-VN" b="1">
                <a:solidFill>
                  <a:srgbClr val="FF0000"/>
                </a:solidFill>
                <a:latin typeface="Times New Roman" pitchFamily="18" charset="0"/>
                <a:cs typeface="Times New Roman" pitchFamily="18" charset="0"/>
              </a:rPr>
              <a:t>của thiết bị</a:t>
            </a:r>
          </a:p>
          <a:p>
            <a:pPr>
              <a:lnSpc>
                <a:spcPct val="150000"/>
              </a:lnSpc>
            </a:pPr>
            <a:r>
              <a:rPr lang="en-US">
                <a:solidFill>
                  <a:srgbClr val="002060"/>
                </a:solidFill>
                <a:latin typeface="Times New Roman" pitchFamily="18" charset="0"/>
                <a:cs typeface="Times New Roman" pitchFamily="18" charset="0"/>
              </a:rPr>
              <a:t>2.1 Thiết bị SC4480</a:t>
            </a:r>
          </a:p>
          <a:p>
            <a:pPr>
              <a:lnSpc>
                <a:spcPct val="150000"/>
              </a:lnSpc>
            </a:pPr>
            <a:r>
              <a:rPr lang="en-US">
                <a:solidFill>
                  <a:srgbClr val="002060"/>
                </a:solidFill>
                <a:latin typeface="Times New Roman" pitchFamily="18" charset="0"/>
                <a:cs typeface="Times New Roman" pitchFamily="18" charset="0"/>
              </a:rPr>
              <a:t>2.2 Thiết bị SC4240</a:t>
            </a:r>
          </a:p>
          <a:p>
            <a:pPr>
              <a:lnSpc>
                <a:spcPct val="150000"/>
              </a:lnSpc>
            </a:pPr>
            <a:r>
              <a:rPr lang="vi-VN" b="1">
                <a:solidFill>
                  <a:srgbClr val="FF0000"/>
                </a:solidFill>
                <a:latin typeface="Times New Roman" pitchFamily="18" charset="0"/>
                <a:cs typeface="Times New Roman" pitchFamily="18" charset="0"/>
              </a:rPr>
              <a:t>3</a:t>
            </a:r>
            <a:r>
              <a:rPr lang="en-US" b="1">
                <a:solidFill>
                  <a:srgbClr val="FF0000"/>
                </a:solidFill>
                <a:latin typeface="Times New Roman" pitchFamily="18" charset="0"/>
                <a:cs typeface="Times New Roman" pitchFamily="18" charset="0"/>
              </a:rPr>
              <a:t>. </a:t>
            </a:r>
            <a:r>
              <a:rPr lang="vi-VN" b="1">
                <a:solidFill>
                  <a:srgbClr val="FF0000"/>
                </a:solidFill>
                <a:latin typeface="Times New Roman" pitchFamily="18" charset="0"/>
                <a:cs typeface="Times New Roman" pitchFamily="18" charset="0"/>
              </a:rPr>
              <a:t>Sơ đồ lắp đặt của thiết bị</a:t>
            </a:r>
          </a:p>
          <a:p>
            <a:pPr>
              <a:lnSpc>
                <a:spcPct val="150000"/>
              </a:lnSpc>
            </a:pPr>
            <a:r>
              <a:rPr lang="en-US">
                <a:solidFill>
                  <a:srgbClr val="002060"/>
                </a:solidFill>
                <a:latin typeface="Times New Roman" pitchFamily="18" charset="0"/>
                <a:cs typeface="Times New Roman" pitchFamily="18" charset="0"/>
              </a:rPr>
              <a:t>3.1 </a:t>
            </a:r>
            <a:r>
              <a:rPr lang="vi-VN">
                <a:solidFill>
                  <a:srgbClr val="002060"/>
                </a:solidFill>
                <a:latin typeface="Times New Roman" pitchFamily="18" charset="0"/>
                <a:cs typeface="Times New Roman" pitchFamily="18" charset="0"/>
              </a:rPr>
              <a:t>Sơ đồ lắp đặt của thiết bị</a:t>
            </a:r>
            <a:r>
              <a:rPr lang="en-US">
                <a:solidFill>
                  <a:srgbClr val="002060"/>
                </a:solidFill>
                <a:latin typeface="Times New Roman" pitchFamily="18" charset="0"/>
                <a:cs typeface="Times New Roman" pitchFamily="18" charset="0"/>
              </a:rPr>
              <a:t> </a:t>
            </a:r>
            <a:r>
              <a:rPr lang="vi-VN">
                <a:solidFill>
                  <a:srgbClr val="002060"/>
                </a:solidFill>
                <a:latin typeface="Times New Roman" pitchFamily="18" charset="0"/>
                <a:cs typeface="Times New Roman" pitchFamily="18" charset="0"/>
              </a:rPr>
              <a:t>SC4480</a:t>
            </a:r>
            <a:endParaRPr lang="en-US">
              <a:solidFill>
                <a:srgbClr val="002060"/>
              </a:solidFill>
              <a:latin typeface="Times New Roman" pitchFamily="18" charset="0"/>
              <a:cs typeface="Times New Roman" pitchFamily="18" charset="0"/>
            </a:endParaRPr>
          </a:p>
          <a:p>
            <a:pPr>
              <a:lnSpc>
                <a:spcPct val="150000"/>
              </a:lnSpc>
            </a:pPr>
            <a:r>
              <a:rPr lang="en-US">
                <a:solidFill>
                  <a:srgbClr val="002060"/>
                </a:solidFill>
                <a:latin typeface="Times New Roman" pitchFamily="18" charset="0"/>
                <a:cs typeface="Times New Roman" pitchFamily="18" charset="0"/>
              </a:rPr>
              <a:t>3.2 </a:t>
            </a:r>
            <a:r>
              <a:rPr lang="vi-VN">
                <a:solidFill>
                  <a:srgbClr val="002060"/>
                </a:solidFill>
                <a:latin typeface="Times New Roman" pitchFamily="18" charset="0"/>
                <a:cs typeface="Times New Roman" pitchFamily="18" charset="0"/>
              </a:rPr>
              <a:t>Sơ đồ lắp đặt của thiết bị</a:t>
            </a:r>
            <a:r>
              <a:rPr lang="en-US">
                <a:solidFill>
                  <a:srgbClr val="002060"/>
                </a:solidFill>
                <a:latin typeface="Times New Roman" pitchFamily="18" charset="0"/>
                <a:cs typeface="Times New Roman" pitchFamily="18" charset="0"/>
              </a:rPr>
              <a:t> </a:t>
            </a:r>
            <a:r>
              <a:rPr lang="vi-VN">
                <a:solidFill>
                  <a:srgbClr val="002060"/>
                </a:solidFill>
                <a:latin typeface="Times New Roman" pitchFamily="18" charset="0"/>
                <a:cs typeface="Times New Roman" pitchFamily="18" charset="0"/>
              </a:rPr>
              <a:t>SC4</a:t>
            </a:r>
            <a:r>
              <a:rPr lang="en-US">
                <a:solidFill>
                  <a:srgbClr val="002060"/>
                </a:solidFill>
                <a:latin typeface="Times New Roman" pitchFamily="18" charset="0"/>
                <a:cs typeface="Times New Roman" pitchFamily="18" charset="0"/>
              </a:rPr>
              <a:t>24</a:t>
            </a:r>
            <a:r>
              <a:rPr lang="vi-VN">
                <a:solidFill>
                  <a:srgbClr val="002060"/>
                </a:solidFill>
                <a:latin typeface="Times New Roman" pitchFamily="18" charset="0"/>
                <a:cs typeface="Times New Roman" pitchFamily="18" charset="0"/>
              </a:rPr>
              <a:t>0</a:t>
            </a:r>
            <a:endParaRPr lang="en-US">
              <a:solidFill>
                <a:srgbClr val="002060"/>
              </a:solidFill>
              <a:latin typeface="Times New Roman" pitchFamily="18" charset="0"/>
              <a:cs typeface="Times New Roman" pitchFamily="18" charset="0"/>
            </a:endParaRPr>
          </a:p>
          <a:p>
            <a:pPr>
              <a:lnSpc>
                <a:spcPct val="150000"/>
              </a:lnSpc>
            </a:pPr>
            <a:r>
              <a:rPr lang="en-US">
                <a:solidFill>
                  <a:srgbClr val="002060"/>
                </a:solidFill>
                <a:latin typeface="Times New Roman" pitchFamily="18" charset="0"/>
                <a:cs typeface="Times New Roman" pitchFamily="18" charset="0"/>
              </a:rPr>
              <a:t>3.3 </a:t>
            </a:r>
            <a:r>
              <a:rPr lang="vi-VN">
                <a:solidFill>
                  <a:srgbClr val="002060"/>
                </a:solidFill>
                <a:latin typeface="Times New Roman" pitchFamily="18" charset="0"/>
                <a:cs typeface="Times New Roman" pitchFamily="18" charset="0"/>
              </a:rPr>
              <a:t>Sơ đồ truyền </a:t>
            </a:r>
            <a:r>
              <a:rPr lang="en-US">
                <a:solidFill>
                  <a:srgbClr val="002060"/>
                </a:solidFill>
                <a:latin typeface="Times New Roman" pitchFamily="18" charset="0"/>
                <a:cs typeface="Times New Roman" pitchFamily="18" charset="0"/>
              </a:rPr>
              <a:t>video </a:t>
            </a:r>
            <a:r>
              <a:rPr lang="vi-VN">
                <a:solidFill>
                  <a:srgbClr val="002060"/>
                </a:solidFill>
                <a:latin typeface="Times New Roman" pitchFamily="18" charset="0"/>
                <a:cs typeface="Times New Roman" pitchFamily="18" charset="0"/>
              </a:rPr>
              <a:t>từ camera về xe</a:t>
            </a:r>
            <a:r>
              <a:rPr lang="en-US">
                <a:solidFill>
                  <a:srgbClr val="002060"/>
                </a:solidFill>
                <a:latin typeface="Times New Roman" pitchFamily="18" charset="0"/>
                <a:cs typeface="Times New Roman" pitchFamily="18" charset="0"/>
              </a:rPr>
              <a:t> Tổng trạm </a:t>
            </a:r>
          </a:p>
          <a:p>
            <a:pPr>
              <a:lnSpc>
                <a:spcPct val="150000"/>
              </a:lnSpc>
            </a:pPr>
            <a:r>
              <a:rPr lang="en-US" b="1">
                <a:solidFill>
                  <a:srgbClr val="FF0000"/>
                </a:solidFill>
                <a:latin typeface="Times New Roman" pitchFamily="18" charset="0"/>
                <a:cs typeface="Times New Roman" pitchFamily="18" charset="0"/>
              </a:rPr>
              <a:t>4. Video mô phỏng</a:t>
            </a:r>
          </a:p>
          <a:p>
            <a:pPr>
              <a:lnSpc>
                <a:spcPct val="150000"/>
              </a:lnSpc>
            </a:pPr>
            <a:r>
              <a:rPr lang="en-US" b="1">
                <a:solidFill>
                  <a:srgbClr val="FF0000"/>
                </a:solidFill>
                <a:latin typeface="Times New Roman" pitchFamily="18" charset="0"/>
                <a:cs typeface="Times New Roman" pitchFamily="18" charset="0"/>
              </a:rPr>
              <a:t>5. Câu hỏi học viên</a:t>
            </a:r>
            <a:endParaRPr lang="en-US"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41638155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3999" cy="6858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5" name="Rectangle 4"/>
          <p:cNvSpPr/>
          <p:nvPr/>
        </p:nvSpPr>
        <p:spPr>
          <a:xfrm>
            <a:off x="0" y="6456079"/>
            <a:ext cx="9143999" cy="5334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pic>
        <p:nvPicPr>
          <p:cNvPr id="6" name="Picture 2" descr="earth spinning gif animation"/>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0396" y="66675"/>
            <a:ext cx="55245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672846" y="34435"/>
            <a:ext cx="8089074" cy="584775"/>
          </a:xfrm>
          <a:prstGeom prst="rect">
            <a:avLst/>
          </a:prstGeom>
          <a:noFill/>
        </p:spPr>
        <p:txBody>
          <a:bodyPr wrap="none" rtlCol="0">
            <a:spAutoFit/>
          </a:bodyPr>
          <a:lstStyle/>
          <a:p>
            <a:pPr algn="ctr"/>
            <a:r>
              <a:rPr lang="vi-VN" sz="3200" b="1">
                <a:solidFill>
                  <a:srgbClr val="002060"/>
                </a:solidFill>
                <a:latin typeface="Times New Roman" pitchFamily="18" charset="0"/>
                <a:cs typeface="Times New Roman" pitchFamily="18" charset="0"/>
              </a:rPr>
              <a:t>Giới thiệu tính năng kỹ chiến thuật</a:t>
            </a:r>
            <a:r>
              <a:rPr lang="en-US" sz="3200" b="1">
                <a:solidFill>
                  <a:srgbClr val="002060"/>
                </a:solidFill>
                <a:latin typeface="Times New Roman" pitchFamily="18" charset="0"/>
                <a:cs typeface="Times New Roman" pitchFamily="18" charset="0"/>
              </a:rPr>
              <a:t> COFDM </a:t>
            </a:r>
            <a:endParaRPr lang="en-US" sz="3200" b="1">
              <a:solidFill>
                <a:srgbClr val="002060"/>
              </a:solidFill>
            </a:endParaRPr>
          </a:p>
        </p:txBody>
      </p:sp>
      <p:sp>
        <p:nvSpPr>
          <p:cNvPr id="23" name="TextBox 22"/>
          <p:cNvSpPr txBox="1"/>
          <p:nvPr/>
        </p:nvSpPr>
        <p:spPr>
          <a:xfrm>
            <a:off x="648962" y="762000"/>
            <a:ext cx="8089074" cy="458074"/>
          </a:xfrm>
          <a:prstGeom prst="rect">
            <a:avLst/>
          </a:prstGeom>
          <a:noFill/>
        </p:spPr>
        <p:txBody>
          <a:bodyPr wrap="square" rtlCol="0">
            <a:spAutoFit/>
          </a:bodyPr>
          <a:lstStyle/>
          <a:p>
            <a:pPr>
              <a:lnSpc>
                <a:spcPct val="150000"/>
              </a:lnSpc>
            </a:pPr>
            <a:r>
              <a:rPr lang="en-US">
                <a:solidFill>
                  <a:srgbClr val="002060"/>
                </a:solidFill>
                <a:latin typeface="Times New Roman" pitchFamily="18" charset="0"/>
                <a:cs typeface="Times New Roman" pitchFamily="18" charset="0"/>
              </a:rPr>
              <a:t>3.3 </a:t>
            </a:r>
            <a:r>
              <a:rPr lang="vi-VN">
                <a:solidFill>
                  <a:srgbClr val="002060"/>
                </a:solidFill>
                <a:latin typeface="Times New Roman" pitchFamily="18" charset="0"/>
                <a:cs typeface="Times New Roman" pitchFamily="18" charset="0"/>
              </a:rPr>
              <a:t>Sơ đồ truyền từ camera về xe</a:t>
            </a:r>
            <a:endParaRPr lang="en-US" dirty="0">
              <a:solidFill>
                <a:srgbClr val="002060"/>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846" y="1447800"/>
            <a:ext cx="8065190" cy="4689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76725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914400" y="5750169"/>
            <a:ext cx="6998677" cy="844062"/>
          </a:xfrm>
        </p:spPr>
        <p:txBody>
          <a:bodyPr/>
          <a:lstStyle/>
          <a:p>
            <a:r>
              <a:rPr lang="en-US"/>
              <a:t>Mô hình triển khai thực tế</a:t>
            </a:r>
          </a:p>
        </p:txBody>
      </p:sp>
      <p:sp>
        <p:nvSpPr>
          <p:cNvPr id="16387" name="Rectangle 2"/>
          <p:cNvSpPr>
            <a:spLocks noChangeArrowheads="1"/>
          </p:cNvSpPr>
          <p:nvPr/>
        </p:nvSpPr>
        <p:spPr bwMode="auto">
          <a:xfrm>
            <a:off x="0" y="89716"/>
            <a:ext cx="184731" cy="348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vi-VN" sz="1662"/>
          </a:p>
        </p:txBody>
      </p:sp>
      <p:graphicFrame>
        <p:nvGraphicFramePr>
          <p:cNvPr id="16388" name="Object 4"/>
          <p:cNvGraphicFramePr>
            <a:graphicFrameLocks noChangeAspect="1"/>
          </p:cNvGraphicFramePr>
          <p:nvPr/>
        </p:nvGraphicFramePr>
        <p:xfrm>
          <a:off x="19050" y="404446"/>
          <a:ext cx="9124950" cy="5345723"/>
        </p:xfrm>
        <a:graphic>
          <a:graphicData uri="http://schemas.openxmlformats.org/presentationml/2006/ole">
            <mc:AlternateContent xmlns:mc="http://schemas.openxmlformats.org/markup-compatibility/2006">
              <mc:Choice xmlns:v="urn:schemas-microsoft-com:vml" Requires="v">
                <p:oleObj name="Visio" r:id="rId2" imgW="7761340" imgH="3463788" progId="Visio.Drawing.11">
                  <p:embed/>
                </p:oleObj>
              </mc:Choice>
              <mc:Fallback>
                <p:oleObj name="Visio" r:id="rId2" imgW="7761340" imgH="3463788" progId="Visio.Drawing.11">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 y="404446"/>
                        <a:ext cx="9124950" cy="5345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026850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3999" cy="6858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5" name="Rectangle 4"/>
          <p:cNvSpPr/>
          <p:nvPr/>
        </p:nvSpPr>
        <p:spPr>
          <a:xfrm>
            <a:off x="0" y="6324600"/>
            <a:ext cx="9143999" cy="5334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pic>
        <p:nvPicPr>
          <p:cNvPr id="6" name="Picture 2" descr="earth spinning gif animation"/>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0396" y="66675"/>
            <a:ext cx="55245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672846" y="34435"/>
            <a:ext cx="8089074" cy="584775"/>
          </a:xfrm>
          <a:prstGeom prst="rect">
            <a:avLst/>
          </a:prstGeom>
          <a:noFill/>
        </p:spPr>
        <p:txBody>
          <a:bodyPr wrap="none" rtlCol="0">
            <a:spAutoFit/>
          </a:bodyPr>
          <a:lstStyle/>
          <a:p>
            <a:pPr algn="ctr"/>
            <a:r>
              <a:rPr lang="vi-VN" sz="3200" b="1">
                <a:solidFill>
                  <a:srgbClr val="002060"/>
                </a:solidFill>
                <a:latin typeface="Times New Roman" pitchFamily="18" charset="0"/>
                <a:cs typeface="Times New Roman" pitchFamily="18" charset="0"/>
              </a:rPr>
              <a:t>Giới thiệu tính năng kỹ chiến thuật</a:t>
            </a:r>
            <a:r>
              <a:rPr lang="en-US" sz="3200" b="1">
                <a:solidFill>
                  <a:srgbClr val="002060"/>
                </a:solidFill>
                <a:latin typeface="Times New Roman" pitchFamily="18" charset="0"/>
                <a:cs typeface="Times New Roman" pitchFamily="18" charset="0"/>
              </a:rPr>
              <a:t> COFDM </a:t>
            </a:r>
            <a:endParaRPr lang="en-US" sz="3200" b="1">
              <a:solidFill>
                <a:srgbClr val="002060"/>
              </a:solidFill>
            </a:endParaRPr>
          </a:p>
        </p:txBody>
      </p:sp>
      <p:sp>
        <p:nvSpPr>
          <p:cNvPr id="23" name="TextBox 22"/>
          <p:cNvSpPr txBox="1"/>
          <p:nvPr/>
        </p:nvSpPr>
        <p:spPr>
          <a:xfrm>
            <a:off x="672846" y="990600"/>
            <a:ext cx="8089074" cy="3970318"/>
          </a:xfrm>
          <a:prstGeom prst="rect">
            <a:avLst/>
          </a:prstGeom>
          <a:noFill/>
        </p:spPr>
        <p:txBody>
          <a:bodyPr wrap="square" rtlCol="0">
            <a:spAutoFit/>
          </a:bodyPr>
          <a:lstStyle/>
          <a:p>
            <a:pPr>
              <a:lnSpc>
                <a:spcPct val="150000"/>
              </a:lnSpc>
            </a:pPr>
            <a:r>
              <a:rPr lang="en-US" sz="2400" b="1">
                <a:solidFill>
                  <a:srgbClr val="FF0000"/>
                </a:solidFill>
                <a:latin typeface="Times New Roman" pitchFamily="18" charset="0"/>
                <a:cs typeface="Times New Roman" pitchFamily="18" charset="0"/>
              </a:rPr>
              <a:t>1. </a:t>
            </a:r>
            <a:r>
              <a:rPr lang="vi-VN" sz="2400" b="1">
                <a:solidFill>
                  <a:srgbClr val="FF0000"/>
                </a:solidFill>
                <a:latin typeface="Times New Roman" pitchFamily="18" charset="0"/>
                <a:cs typeface="Times New Roman" pitchFamily="18" charset="0"/>
              </a:rPr>
              <a:t>Tổng quan</a:t>
            </a:r>
            <a:r>
              <a:rPr lang="en-US" sz="2400" b="1">
                <a:solidFill>
                  <a:srgbClr val="FF0000"/>
                </a:solidFill>
                <a:latin typeface="Times New Roman" pitchFamily="18" charset="0"/>
                <a:cs typeface="Times New Roman" pitchFamily="18" charset="0"/>
              </a:rPr>
              <a:t> </a:t>
            </a:r>
            <a:r>
              <a:rPr lang="vi-VN" sz="2400" b="1">
                <a:solidFill>
                  <a:srgbClr val="FF0000"/>
                </a:solidFill>
                <a:latin typeface="Times New Roman" pitchFamily="18" charset="0"/>
                <a:cs typeface="Times New Roman" pitchFamily="18" charset="0"/>
              </a:rPr>
              <a:t>thiết bị</a:t>
            </a:r>
            <a:endParaRPr lang="en-US" sz="2400" b="1">
              <a:solidFill>
                <a:srgbClr val="FF0000"/>
              </a:solidFill>
              <a:latin typeface="Times New Roman" pitchFamily="18" charset="0"/>
              <a:cs typeface="Times New Roman" pitchFamily="18" charset="0"/>
            </a:endParaRPr>
          </a:p>
          <a:p>
            <a:pPr algn="just">
              <a:lnSpc>
                <a:spcPct val="150000"/>
              </a:lnSpc>
            </a:pPr>
            <a:r>
              <a:rPr lang="de-DE">
                <a:solidFill>
                  <a:srgbClr val="002060"/>
                </a:solidFill>
                <a:latin typeface="Times New Roman" pitchFamily="18" charset="0"/>
                <a:cs typeface="Times New Roman" pitchFamily="18" charset="0"/>
              </a:rPr>
              <a:t>COFDM IP mesh là giải pháp để truyền hình ảnh, âm thanh với chất lượng cao trên vùng phủ rộng sử dụng các radio dựa trên kỹ thuật điều chế COFDM và công nghệ MIMO đa anten</a:t>
            </a:r>
            <a:endParaRPr lang="vi-VN" b="1">
              <a:solidFill>
                <a:srgbClr val="002060"/>
              </a:solidFill>
              <a:latin typeface="Times New Roman" pitchFamily="18" charset="0"/>
              <a:cs typeface="Times New Roman" pitchFamily="18" charset="0"/>
            </a:endParaRPr>
          </a:p>
          <a:p>
            <a:pPr>
              <a:lnSpc>
                <a:spcPct val="150000"/>
              </a:lnSpc>
            </a:pPr>
            <a:r>
              <a:rPr lang="en-US" b="1">
                <a:solidFill>
                  <a:srgbClr val="FF0000"/>
                </a:solidFill>
                <a:latin typeface="Times New Roman" pitchFamily="18" charset="0"/>
                <a:cs typeface="Times New Roman" pitchFamily="18" charset="0"/>
              </a:rPr>
              <a:t>1.1 </a:t>
            </a:r>
            <a:r>
              <a:rPr lang="vi-VN" b="1">
                <a:solidFill>
                  <a:srgbClr val="FF0000"/>
                </a:solidFill>
                <a:latin typeface="Times New Roman" pitchFamily="18" charset="0"/>
                <a:cs typeface="Times New Roman" pitchFamily="18" charset="0"/>
              </a:rPr>
              <a:t>Tính năng nổi bật: </a:t>
            </a:r>
            <a:endParaRPr lang="en-US" b="1">
              <a:solidFill>
                <a:srgbClr val="FF0000"/>
              </a:solidFill>
              <a:latin typeface="Times New Roman" pitchFamily="18" charset="0"/>
              <a:cs typeface="Times New Roman" pitchFamily="18" charset="0"/>
            </a:endParaRPr>
          </a:p>
          <a:p>
            <a:pPr marL="285750" indent="-285750">
              <a:lnSpc>
                <a:spcPct val="150000"/>
              </a:lnSpc>
              <a:buFontTx/>
              <a:buChar char="-"/>
            </a:pPr>
            <a:r>
              <a:rPr lang="en-US">
                <a:solidFill>
                  <a:srgbClr val="002060"/>
                </a:solidFill>
                <a:latin typeface="Times New Roman" pitchFamily="18" charset="0"/>
                <a:cs typeface="Times New Roman" pitchFamily="18" charset="0"/>
              </a:rPr>
              <a:t>Kiến trúc IP Mesh: cho phép </a:t>
            </a:r>
            <a:r>
              <a:rPr lang="de-DE">
                <a:solidFill>
                  <a:srgbClr val="002060"/>
                </a:solidFill>
                <a:latin typeface="Times New Roman" pitchFamily="18" charset="0"/>
                <a:cs typeface="Times New Roman" pitchFamily="18" charset="0"/>
              </a:rPr>
              <a:t>truyền thông tin liên tục qua các node trong mạng, các node mạng sẽ tự động xác định con đường nhanh nhất và đáng tin cậy nhất  thông qua định tuyến động để truyền tín hiệu đến điểm đích.</a:t>
            </a:r>
          </a:p>
          <a:p>
            <a:pPr>
              <a:lnSpc>
                <a:spcPct val="150000"/>
              </a:lnSpc>
            </a:pPr>
            <a:r>
              <a:rPr lang="de-DE">
                <a:solidFill>
                  <a:srgbClr val="002060"/>
                </a:solidFill>
                <a:latin typeface="Times New Roman" pitchFamily="18" charset="0"/>
                <a:cs typeface="Times New Roman" pitchFamily="18" charset="0"/>
              </a:rPr>
              <a:t>     </a:t>
            </a:r>
            <a:r>
              <a:rPr lang="de-DE" i="1">
                <a:solidFill>
                  <a:srgbClr val="002060"/>
                </a:solidFill>
                <a:latin typeface="Times New Roman" pitchFamily="18" charset="0"/>
                <a:cs typeface="Times New Roman" pitchFamily="18" charset="0"/>
              </a:rPr>
              <a:t>Một số topo IP Mesh:</a:t>
            </a:r>
          </a:p>
        </p:txBody>
      </p:sp>
      <p:pic>
        <p:nvPicPr>
          <p:cNvPr id="7" name="Picture 6"/>
          <p:cNvPicPr>
            <a:picLocks noChangeAspect="1"/>
          </p:cNvPicPr>
          <p:nvPr/>
        </p:nvPicPr>
        <p:blipFill>
          <a:blip r:embed="rId4"/>
          <a:stretch>
            <a:fillRect/>
          </a:stretch>
        </p:blipFill>
        <p:spPr>
          <a:xfrm>
            <a:off x="1042812" y="4960918"/>
            <a:ext cx="7748414" cy="1159243"/>
          </a:xfrm>
          <a:prstGeom prst="rect">
            <a:avLst/>
          </a:prstGeom>
          <a:ln>
            <a:solidFill>
              <a:srgbClr val="0070C0"/>
            </a:solidFill>
          </a:ln>
        </p:spPr>
      </p:pic>
    </p:spTree>
    <p:extLst>
      <p:ext uri="{BB962C8B-B14F-4D97-AF65-F5344CB8AC3E}">
        <p14:creationId xmlns:p14="http://schemas.microsoft.com/office/powerpoint/2010/main" val="1833401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3999" cy="6858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5" name="Rectangle 4"/>
          <p:cNvSpPr/>
          <p:nvPr/>
        </p:nvSpPr>
        <p:spPr>
          <a:xfrm>
            <a:off x="0" y="6324600"/>
            <a:ext cx="9143999" cy="5334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pic>
        <p:nvPicPr>
          <p:cNvPr id="6" name="Picture 2" descr="earth spinning gif animation"/>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0396" y="66675"/>
            <a:ext cx="55245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672846" y="34435"/>
            <a:ext cx="8089074" cy="584775"/>
          </a:xfrm>
          <a:prstGeom prst="rect">
            <a:avLst/>
          </a:prstGeom>
          <a:noFill/>
        </p:spPr>
        <p:txBody>
          <a:bodyPr wrap="none" rtlCol="0">
            <a:spAutoFit/>
          </a:bodyPr>
          <a:lstStyle/>
          <a:p>
            <a:pPr algn="ctr"/>
            <a:r>
              <a:rPr lang="vi-VN" sz="3200" b="1">
                <a:solidFill>
                  <a:srgbClr val="002060"/>
                </a:solidFill>
                <a:latin typeface="Times New Roman" pitchFamily="18" charset="0"/>
                <a:cs typeface="Times New Roman" pitchFamily="18" charset="0"/>
              </a:rPr>
              <a:t>Giới thiệu tính năng kỹ chiến thuật</a:t>
            </a:r>
            <a:r>
              <a:rPr lang="en-US" sz="3200" b="1">
                <a:solidFill>
                  <a:srgbClr val="002060"/>
                </a:solidFill>
                <a:latin typeface="Times New Roman" pitchFamily="18" charset="0"/>
                <a:cs typeface="Times New Roman" pitchFamily="18" charset="0"/>
              </a:rPr>
              <a:t> COFDM </a:t>
            </a:r>
            <a:endParaRPr lang="en-US" sz="3200" b="1">
              <a:solidFill>
                <a:srgbClr val="002060"/>
              </a:solidFill>
            </a:endParaRPr>
          </a:p>
        </p:txBody>
      </p:sp>
      <p:pic>
        <p:nvPicPr>
          <p:cNvPr id="7" name="Picture 6"/>
          <p:cNvPicPr>
            <a:picLocks noChangeAspect="1"/>
          </p:cNvPicPr>
          <p:nvPr/>
        </p:nvPicPr>
        <p:blipFill>
          <a:blip r:embed="rId4"/>
          <a:stretch>
            <a:fillRect/>
          </a:stretch>
        </p:blipFill>
        <p:spPr>
          <a:xfrm>
            <a:off x="2215054" y="901263"/>
            <a:ext cx="4713890" cy="2647708"/>
          </a:xfrm>
          <a:prstGeom prst="rect">
            <a:avLst/>
          </a:prstGeom>
          <a:ln>
            <a:solidFill>
              <a:srgbClr val="0070C0"/>
            </a:solidFill>
          </a:ln>
        </p:spPr>
      </p:pic>
      <p:pic>
        <p:nvPicPr>
          <p:cNvPr id="10" name="Picture 9"/>
          <p:cNvPicPr>
            <a:picLocks noChangeAspect="1"/>
          </p:cNvPicPr>
          <p:nvPr/>
        </p:nvPicPr>
        <p:blipFill>
          <a:blip r:embed="rId5"/>
          <a:stretch>
            <a:fillRect/>
          </a:stretch>
        </p:blipFill>
        <p:spPr>
          <a:xfrm>
            <a:off x="893338" y="3657600"/>
            <a:ext cx="7648089" cy="2403976"/>
          </a:xfrm>
          <a:prstGeom prst="rect">
            <a:avLst/>
          </a:prstGeom>
          <a:ln>
            <a:solidFill>
              <a:srgbClr val="0070C0"/>
            </a:solidFill>
          </a:ln>
        </p:spPr>
      </p:pic>
    </p:spTree>
    <p:extLst>
      <p:ext uri="{BB962C8B-B14F-4D97-AF65-F5344CB8AC3E}">
        <p14:creationId xmlns:p14="http://schemas.microsoft.com/office/powerpoint/2010/main" val="1736911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3999" cy="6858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5" name="Rectangle 4"/>
          <p:cNvSpPr/>
          <p:nvPr/>
        </p:nvSpPr>
        <p:spPr>
          <a:xfrm>
            <a:off x="0" y="6324600"/>
            <a:ext cx="9143999" cy="5334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pic>
        <p:nvPicPr>
          <p:cNvPr id="6" name="Picture 2" descr="earth spinning gif animation"/>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0396" y="66675"/>
            <a:ext cx="55245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672846" y="34435"/>
            <a:ext cx="8089074" cy="584775"/>
          </a:xfrm>
          <a:prstGeom prst="rect">
            <a:avLst/>
          </a:prstGeom>
          <a:noFill/>
        </p:spPr>
        <p:txBody>
          <a:bodyPr wrap="none" rtlCol="0">
            <a:spAutoFit/>
          </a:bodyPr>
          <a:lstStyle/>
          <a:p>
            <a:pPr algn="ctr"/>
            <a:r>
              <a:rPr lang="vi-VN" sz="3200" b="1">
                <a:solidFill>
                  <a:srgbClr val="002060"/>
                </a:solidFill>
                <a:latin typeface="Times New Roman" pitchFamily="18" charset="0"/>
                <a:cs typeface="Times New Roman" pitchFamily="18" charset="0"/>
              </a:rPr>
              <a:t>Giới thiệu tính năng kỹ chiến thuật</a:t>
            </a:r>
            <a:r>
              <a:rPr lang="en-US" sz="3200" b="1">
                <a:solidFill>
                  <a:srgbClr val="002060"/>
                </a:solidFill>
                <a:latin typeface="Times New Roman" pitchFamily="18" charset="0"/>
                <a:cs typeface="Times New Roman" pitchFamily="18" charset="0"/>
              </a:rPr>
              <a:t> COFDM </a:t>
            </a:r>
            <a:endParaRPr lang="en-US" sz="3200" b="1">
              <a:solidFill>
                <a:srgbClr val="002060"/>
              </a:solidFill>
            </a:endParaRPr>
          </a:p>
        </p:txBody>
      </p:sp>
      <p:pic>
        <p:nvPicPr>
          <p:cNvPr id="8194" name="Picture 2" descr="IP Mesh 100 ~ 1000MHz Truyá»n thÃ´ng khÃ´ng dÃ¢y di Äá»ng Truyá»n thÃ´ng NLOS Network Transceive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609593" y="1045779"/>
            <a:ext cx="8152327"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7007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3999" cy="6858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5" name="Rectangle 4"/>
          <p:cNvSpPr/>
          <p:nvPr/>
        </p:nvSpPr>
        <p:spPr>
          <a:xfrm>
            <a:off x="0" y="6324600"/>
            <a:ext cx="9143999" cy="5334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pic>
        <p:nvPicPr>
          <p:cNvPr id="6" name="Picture 2" descr="earth spinning gif animation"/>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0396" y="66675"/>
            <a:ext cx="55245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672846" y="34435"/>
            <a:ext cx="8089074" cy="584775"/>
          </a:xfrm>
          <a:prstGeom prst="rect">
            <a:avLst/>
          </a:prstGeom>
          <a:noFill/>
        </p:spPr>
        <p:txBody>
          <a:bodyPr wrap="none" rtlCol="0">
            <a:spAutoFit/>
          </a:bodyPr>
          <a:lstStyle/>
          <a:p>
            <a:pPr algn="ctr"/>
            <a:r>
              <a:rPr lang="vi-VN" sz="3200" b="1">
                <a:solidFill>
                  <a:srgbClr val="002060"/>
                </a:solidFill>
                <a:latin typeface="Times New Roman" pitchFamily="18" charset="0"/>
                <a:cs typeface="Times New Roman" pitchFamily="18" charset="0"/>
              </a:rPr>
              <a:t>Giới thiệu tính năng kỹ chiến thuật</a:t>
            </a:r>
            <a:r>
              <a:rPr lang="en-US" sz="3200" b="1">
                <a:solidFill>
                  <a:srgbClr val="002060"/>
                </a:solidFill>
                <a:latin typeface="Times New Roman" pitchFamily="18" charset="0"/>
                <a:cs typeface="Times New Roman" pitchFamily="18" charset="0"/>
              </a:rPr>
              <a:t> COFDM </a:t>
            </a:r>
            <a:endParaRPr lang="en-US" sz="3200" b="1">
              <a:solidFill>
                <a:srgbClr val="002060"/>
              </a:solidFill>
            </a:endParaRPr>
          </a:p>
        </p:txBody>
      </p:sp>
      <p:pic>
        <p:nvPicPr>
          <p:cNvPr id="10243" name="Picture 3" descr="C:\Users\Vega\Desktop\20170527114252_3839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707" y="1066800"/>
            <a:ext cx="8014365"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2109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3999" cy="6858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5" name="Rectangle 4"/>
          <p:cNvSpPr/>
          <p:nvPr/>
        </p:nvSpPr>
        <p:spPr>
          <a:xfrm>
            <a:off x="0" y="6324600"/>
            <a:ext cx="9143999" cy="5334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pic>
        <p:nvPicPr>
          <p:cNvPr id="6" name="Picture 2" descr="earth spinning gif animation"/>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0396" y="66675"/>
            <a:ext cx="55245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672846" y="34435"/>
            <a:ext cx="8089074" cy="584775"/>
          </a:xfrm>
          <a:prstGeom prst="rect">
            <a:avLst/>
          </a:prstGeom>
          <a:noFill/>
        </p:spPr>
        <p:txBody>
          <a:bodyPr wrap="none" rtlCol="0">
            <a:spAutoFit/>
          </a:bodyPr>
          <a:lstStyle/>
          <a:p>
            <a:pPr algn="ctr"/>
            <a:r>
              <a:rPr lang="vi-VN" sz="3200" b="1">
                <a:solidFill>
                  <a:srgbClr val="002060"/>
                </a:solidFill>
                <a:latin typeface="Times New Roman" pitchFamily="18" charset="0"/>
                <a:cs typeface="Times New Roman" pitchFamily="18" charset="0"/>
              </a:rPr>
              <a:t>Giới thiệu tính năng kỹ chiến thuật</a:t>
            </a:r>
            <a:r>
              <a:rPr lang="en-US" sz="3200" b="1">
                <a:solidFill>
                  <a:srgbClr val="002060"/>
                </a:solidFill>
                <a:latin typeface="Times New Roman" pitchFamily="18" charset="0"/>
                <a:cs typeface="Times New Roman" pitchFamily="18" charset="0"/>
              </a:rPr>
              <a:t> COFDM </a:t>
            </a:r>
            <a:endParaRPr lang="en-US" sz="3200" b="1">
              <a:solidFill>
                <a:srgbClr val="002060"/>
              </a:solidFill>
            </a:endParaRPr>
          </a:p>
        </p:txBody>
      </p:sp>
      <p:sp>
        <p:nvSpPr>
          <p:cNvPr id="23" name="TextBox 22"/>
          <p:cNvSpPr txBox="1"/>
          <p:nvPr/>
        </p:nvSpPr>
        <p:spPr>
          <a:xfrm>
            <a:off x="428152" y="1143000"/>
            <a:ext cx="8089074" cy="923330"/>
          </a:xfrm>
          <a:prstGeom prst="rect">
            <a:avLst/>
          </a:prstGeom>
          <a:noFill/>
        </p:spPr>
        <p:txBody>
          <a:bodyPr wrap="square" rtlCol="0">
            <a:spAutoFit/>
          </a:bodyPr>
          <a:lstStyle/>
          <a:p>
            <a:pPr marL="285750" indent="-285750">
              <a:lnSpc>
                <a:spcPct val="150000"/>
              </a:lnSpc>
              <a:buFontTx/>
              <a:buChar char="-"/>
            </a:pPr>
            <a:r>
              <a:rPr lang="en-US">
                <a:solidFill>
                  <a:srgbClr val="002060"/>
                </a:solidFill>
                <a:latin typeface="Times New Roman" pitchFamily="18" charset="0"/>
                <a:cs typeface="Times New Roman" pitchFamily="18" charset="0"/>
              </a:rPr>
              <a:t>Công nghệ </a:t>
            </a:r>
            <a:r>
              <a:rPr lang="de-DE">
                <a:solidFill>
                  <a:srgbClr val="002060"/>
                </a:solidFill>
                <a:latin typeface="Times New Roman" pitchFamily="18" charset="0"/>
                <a:cs typeface="Times New Roman" pitchFamily="18" charset="0"/>
              </a:rPr>
              <a:t>Beamforming: </a:t>
            </a:r>
            <a:r>
              <a:rPr lang="vi-VN">
                <a:solidFill>
                  <a:srgbClr val="002060"/>
                </a:solidFill>
                <a:latin typeface="Times New Roman" pitchFamily="18" charset="0"/>
                <a:cs typeface="Times New Roman" pitchFamily="18" charset="0"/>
              </a:rPr>
              <a:t>kỹ thuật hướng búp sóng</a:t>
            </a:r>
            <a:r>
              <a:rPr lang="en-US">
                <a:solidFill>
                  <a:srgbClr val="002060"/>
                </a:solidFill>
                <a:latin typeface="Times New Roman" pitchFamily="18" charset="0"/>
                <a:cs typeface="Times New Roman" pitchFamily="18" charset="0"/>
              </a:rPr>
              <a:t>,</a:t>
            </a:r>
            <a:r>
              <a:rPr lang="vi-VN">
                <a:solidFill>
                  <a:srgbClr val="002060"/>
                </a:solidFill>
                <a:latin typeface="Times New Roman" pitchFamily="18" charset="0"/>
                <a:cs typeface="Times New Roman" pitchFamily="18" charset="0"/>
              </a:rPr>
              <a:t> hướng búp phát sóng của anten phát về một hướng nhất định</a:t>
            </a:r>
            <a:r>
              <a:rPr lang="en-US">
                <a:solidFill>
                  <a:srgbClr val="002060"/>
                </a:solidFill>
                <a:latin typeface="Times New Roman" pitchFamily="18" charset="0"/>
                <a:cs typeface="Times New Roman" pitchFamily="18" charset="0"/>
              </a:rPr>
              <a:t>.</a:t>
            </a:r>
          </a:p>
        </p:txBody>
      </p:sp>
      <p:pic>
        <p:nvPicPr>
          <p:cNvPr id="11266" name="Picture 2" descr="C:\Users\Vega\Desktop\2-Figure2-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2516" y="2286000"/>
            <a:ext cx="3108435" cy="19812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27462" y="4425770"/>
            <a:ext cx="8089074" cy="1338828"/>
          </a:xfrm>
          <a:prstGeom prst="rect">
            <a:avLst/>
          </a:prstGeom>
          <a:noFill/>
        </p:spPr>
        <p:txBody>
          <a:bodyPr wrap="square" rtlCol="0">
            <a:spAutoFit/>
          </a:bodyPr>
          <a:lstStyle/>
          <a:p>
            <a:pPr>
              <a:lnSpc>
                <a:spcPct val="150000"/>
              </a:lnSpc>
            </a:pPr>
            <a:r>
              <a:rPr lang="en-US">
                <a:solidFill>
                  <a:srgbClr val="002060"/>
                </a:solidFill>
                <a:latin typeface="Times New Roman" pitchFamily="18" charset="0"/>
                <a:cs typeface="Times New Roman" pitchFamily="18" charset="0"/>
              </a:rPr>
              <a:t>-    Khả năng triển khai nhanh và linh hoạt</a:t>
            </a:r>
          </a:p>
          <a:p>
            <a:pPr marL="285750" lvl="0" indent="-285750">
              <a:lnSpc>
                <a:spcPct val="150000"/>
              </a:lnSpc>
              <a:buFontTx/>
              <a:buChar char="-"/>
            </a:pPr>
            <a:r>
              <a:rPr lang="de-DE">
                <a:solidFill>
                  <a:srgbClr val="002060"/>
                </a:solidFill>
                <a:latin typeface="Times New Roman" pitchFamily="18" charset="0"/>
                <a:cs typeface="Times New Roman" pitchFamily="18" charset="0"/>
              </a:rPr>
              <a:t>Công nghệ COFDM chống nhiễu tốt và khả năng tối ưu băng thông.</a:t>
            </a:r>
            <a:endParaRPr lang="en-US">
              <a:solidFill>
                <a:srgbClr val="002060"/>
              </a:solidFill>
              <a:latin typeface="Times New Roman" pitchFamily="18" charset="0"/>
              <a:cs typeface="Times New Roman" pitchFamily="18" charset="0"/>
            </a:endParaRPr>
          </a:p>
          <a:p>
            <a:pPr marL="285750" lvl="0" indent="-285750">
              <a:lnSpc>
                <a:spcPct val="150000"/>
              </a:lnSpc>
              <a:buFontTx/>
              <a:buChar char="-"/>
            </a:pPr>
            <a:r>
              <a:rPr lang="de-DE">
                <a:solidFill>
                  <a:srgbClr val="002060"/>
                </a:solidFill>
                <a:latin typeface="Times New Roman" pitchFamily="18" charset="0"/>
                <a:cs typeface="Times New Roman" pitchFamily="18" charset="0"/>
              </a:rPr>
              <a:t>Tốc độ truyền cao 100+ Mbps</a:t>
            </a:r>
            <a:endParaRPr lang="en-US">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val="3331168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3999" cy="6858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5" name="Rectangle 4"/>
          <p:cNvSpPr/>
          <p:nvPr/>
        </p:nvSpPr>
        <p:spPr>
          <a:xfrm>
            <a:off x="0" y="6324600"/>
            <a:ext cx="9143999" cy="5334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pic>
        <p:nvPicPr>
          <p:cNvPr id="6" name="Picture 2" descr="earth spinning gif animation"/>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0396" y="66675"/>
            <a:ext cx="55245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672846" y="34435"/>
            <a:ext cx="8089074" cy="584775"/>
          </a:xfrm>
          <a:prstGeom prst="rect">
            <a:avLst/>
          </a:prstGeom>
          <a:noFill/>
        </p:spPr>
        <p:txBody>
          <a:bodyPr wrap="none" rtlCol="0">
            <a:spAutoFit/>
          </a:bodyPr>
          <a:lstStyle/>
          <a:p>
            <a:pPr algn="ctr"/>
            <a:r>
              <a:rPr lang="vi-VN" sz="3200" b="1">
                <a:solidFill>
                  <a:srgbClr val="002060"/>
                </a:solidFill>
                <a:latin typeface="Times New Roman" pitchFamily="18" charset="0"/>
                <a:cs typeface="Times New Roman" pitchFamily="18" charset="0"/>
              </a:rPr>
              <a:t>Giới thiệu tính năng kỹ chiến thuật</a:t>
            </a:r>
            <a:r>
              <a:rPr lang="en-US" sz="3200" b="1">
                <a:solidFill>
                  <a:srgbClr val="002060"/>
                </a:solidFill>
                <a:latin typeface="Times New Roman" pitchFamily="18" charset="0"/>
                <a:cs typeface="Times New Roman" pitchFamily="18" charset="0"/>
              </a:rPr>
              <a:t> COFDM </a:t>
            </a:r>
            <a:endParaRPr lang="en-US" sz="3200" b="1">
              <a:solidFill>
                <a:srgbClr val="002060"/>
              </a:solidFill>
            </a:endParaRPr>
          </a:p>
        </p:txBody>
      </p:sp>
      <p:sp>
        <p:nvSpPr>
          <p:cNvPr id="23" name="TextBox 22"/>
          <p:cNvSpPr txBox="1"/>
          <p:nvPr/>
        </p:nvSpPr>
        <p:spPr>
          <a:xfrm>
            <a:off x="672846" y="838200"/>
            <a:ext cx="7937754" cy="507831"/>
          </a:xfrm>
          <a:prstGeom prst="rect">
            <a:avLst/>
          </a:prstGeom>
          <a:noFill/>
        </p:spPr>
        <p:txBody>
          <a:bodyPr wrap="square" rtlCol="0">
            <a:spAutoFit/>
          </a:bodyPr>
          <a:lstStyle/>
          <a:p>
            <a:pPr>
              <a:lnSpc>
                <a:spcPct val="150000"/>
              </a:lnSpc>
            </a:pPr>
            <a:r>
              <a:rPr lang="vi-VN" b="1">
                <a:solidFill>
                  <a:srgbClr val="FF0000"/>
                </a:solidFill>
                <a:latin typeface="Times New Roman" pitchFamily="18" charset="0"/>
                <a:cs typeface="Times New Roman" pitchFamily="18" charset="0"/>
              </a:rPr>
              <a:t>1</a:t>
            </a:r>
            <a:r>
              <a:rPr lang="en-US" b="1">
                <a:solidFill>
                  <a:srgbClr val="FF0000"/>
                </a:solidFill>
                <a:latin typeface="Times New Roman" pitchFamily="18" charset="0"/>
                <a:cs typeface="Times New Roman" pitchFamily="18" charset="0"/>
              </a:rPr>
              <a:t>.2 Thông số cơ bản thiết bị (Kết hợp show trực tiếp trên thiết bị)</a:t>
            </a:r>
            <a:endParaRPr lang="vi-VN" b="1">
              <a:solidFill>
                <a:srgbClr val="FF0000"/>
              </a:solidFill>
              <a:latin typeface="Times New Roman" pitchFamily="18" charset="0"/>
              <a:cs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834438459"/>
              </p:ext>
            </p:extLst>
          </p:nvPr>
        </p:nvGraphicFramePr>
        <p:xfrm>
          <a:off x="869283" y="1383258"/>
          <a:ext cx="7588918" cy="5006954"/>
        </p:xfrm>
        <a:graphic>
          <a:graphicData uri="http://schemas.openxmlformats.org/drawingml/2006/table">
            <a:tbl>
              <a:tblPr firstRow="1" bandRow="1">
                <a:tableStyleId>{5940675A-B579-460E-94D1-54222C63F5DA}</a:tableStyleId>
              </a:tblPr>
              <a:tblGrid>
                <a:gridCol w="1953583">
                  <a:extLst>
                    <a:ext uri="{9D8B030D-6E8A-4147-A177-3AD203B41FA5}">
                      <a16:colId xmlns:a16="http://schemas.microsoft.com/office/drawing/2014/main" val="20000"/>
                    </a:ext>
                  </a:extLst>
                </a:gridCol>
                <a:gridCol w="2629823">
                  <a:extLst>
                    <a:ext uri="{9D8B030D-6E8A-4147-A177-3AD203B41FA5}">
                      <a16:colId xmlns:a16="http://schemas.microsoft.com/office/drawing/2014/main" val="20001"/>
                    </a:ext>
                  </a:extLst>
                </a:gridCol>
                <a:gridCol w="3005512">
                  <a:extLst>
                    <a:ext uri="{9D8B030D-6E8A-4147-A177-3AD203B41FA5}">
                      <a16:colId xmlns:a16="http://schemas.microsoft.com/office/drawing/2014/main" val="20002"/>
                    </a:ext>
                  </a:extLst>
                </a:gridCol>
              </a:tblGrid>
              <a:tr h="545543">
                <a:tc>
                  <a:txBody>
                    <a:bodyPr/>
                    <a:lstStyle/>
                    <a:p>
                      <a:endParaRPr lang="en-US" sz="1800">
                        <a:solidFill>
                          <a:srgbClr val="002060"/>
                        </a:solidFill>
                        <a:latin typeface="Times New Roman" pitchFamily="18" charset="0"/>
                        <a:cs typeface="Times New Roman" pitchFamily="18" charset="0"/>
                      </a:endParaRPr>
                    </a:p>
                  </a:txBody>
                  <a:tcPr/>
                </a:tc>
                <a:tc>
                  <a:txBody>
                    <a:bodyPr/>
                    <a:lstStyle/>
                    <a:p>
                      <a:pPr algn="ctr"/>
                      <a:r>
                        <a:rPr lang="en-US" sz="1800" b="1">
                          <a:solidFill>
                            <a:srgbClr val="002060"/>
                          </a:solidFill>
                          <a:latin typeface="Times New Roman" pitchFamily="18" charset="0"/>
                          <a:cs typeface="Times New Roman" pitchFamily="18" charset="0"/>
                        </a:rPr>
                        <a:t>Thiết</a:t>
                      </a:r>
                      <a:r>
                        <a:rPr lang="en-US" sz="1800" b="1" baseline="0">
                          <a:solidFill>
                            <a:srgbClr val="002060"/>
                          </a:solidFill>
                          <a:latin typeface="Times New Roman" pitchFamily="18" charset="0"/>
                          <a:cs typeface="Times New Roman" pitchFamily="18" charset="0"/>
                        </a:rPr>
                        <a:t> bị SC4480</a:t>
                      </a:r>
                      <a:endParaRPr lang="en-US" sz="1800" b="1">
                        <a:solidFill>
                          <a:srgbClr val="002060"/>
                        </a:solidFill>
                        <a:latin typeface="Times New Roman" pitchFamily="18" charset="0"/>
                        <a:cs typeface="Times New Roman" pitchFamily="18" charset="0"/>
                      </a:endParaRPr>
                    </a:p>
                  </a:txBody>
                  <a:tcPr/>
                </a:tc>
                <a:tc>
                  <a:txBody>
                    <a:bodyPr/>
                    <a:lstStyle/>
                    <a:p>
                      <a:pPr algn="ctr"/>
                      <a:r>
                        <a:rPr lang="en-US" sz="1800" b="1">
                          <a:solidFill>
                            <a:srgbClr val="002060"/>
                          </a:solidFill>
                          <a:latin typeface="Times New Roman" pitchFamily="18" charset="0"/>
                          <a:cs typeface="Times New Roman" pitchFamily="18" charset="0"/>
                        </a:rPr>
                        <a:t>Thiết</a:t>
                      </a:r>
                      <a:r>
                        <a:rPr lang="en-US" sz="1800" b="1" baseline="0">
                          <a:solidFill>
                            <a:srgbClr val="002060"/>
                          </a:solidFill>
                          <a:latin typeface="Times New Roman" pitchFamily="18" charset="0"/>
                          <a:cs typeface="Times New Roman" pitchFamily="18" charset="0"/>
                        </a:rPr>
                        <a:t> bị SC4240</a:t>
                      </a:r>
                      <a:endParaRPr lang="en-US" sz="1800" b="1">
                        <a:solidFill>
                          <a:srgbClr val="002060"/>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400065">
                <a:tc>
                  <a:txBody>
                    <a:bodyPr/>
                    <a:lstStyle/>
                    <a:p>
                      <a:r>
                        <a:rPr lang="en-US" sz="1800" kern="1200">
                          <a:solidFill>
                            <a:srgbClr val="002060"/>
                          </a:solidFill>
                          <a:effectLst/>
                          <a:latin typeface="Times New Roman" pitchFamily="18" charset="0"/>
                          <a:ea typeface="+mn-ea"/>
                          <a:cs typeface="Times New Roman" pitchFamily="18" charset="0"/>
                        </a:rPr>
                        <a:t>Tần số</a:t>
                      </a:r>
                      <a:endParaRPr lang="en-US" sz="1800">
                        <a:solidFill>
                          <a:srgbClr val="002060"/>
                        </a:solidFill>
                        <a:latin typeface="Times New Roman" pitchFamily="18" charset="0"/>
                        <a:cs typeface="Times New Roman" pitchFamily="18" charset="0"/>
                      </a:endParaRPr>
                    </a:p>
                  </a:txBody>
                  <a:tcPr/>
                </a:tc>
                <a:tc>
                  <a:txBody>
                    <a:bodyPr/>
                    <a:lstStyle/>
                    <a:p>
                      <a:r>
                        <a:rPr lang="en-US" sz="1800" b="0" i="0" kern="1200">
                          <a:solidFill>
                            <a:srgbClr val="002060"/>
                          </a:solidFill>
                          <a:effectLst/>
                          <a:latin typeface="Times New Roman" pitchFamily="18" charset="0"/>
                          <a:ea typeface="+mn-ea"/>
                          <a:cs typeface="Times New Roman" pitchFamily="18" charset="0"/>
                        </a:rPr>
                        <a:t>4400 - 4920</a:t>
                      </a:r>
                      <a:r>
                        <a:rPr lang="en-US" sz="1800" b="0" i="0" kern="1200" baseline="0">
                          <a:solidFill>
                            <a:srgbClr val="002060"/>
                          </a:solidFill>
                          <a:effectLst/>
                          <a:latin typeface="Times New Roman" pitchFamily="18" charset="0"/>
                          <a:ea typeface="+mn-ea"/>
                          <a:cs typeface="Times New Roman" pitchFamily="18" charset="0"/>
                        </a:rPr>
                        <a:t> </a:t>
                      </a:r>
                      <a:r>
                        <a:rPr lang="en-US" sz="1800" b="0" i="0" kern="1200">
                          <a:solidFill>
                            <a:srgbClr val="002060"/>
                          </a:solidFill>
                          <a:effectLst/>
                          <a:latin typeface="Times New Roman" pitchFamily="18" charset="0"/>
                          <a:ea typeface="+mn-ea"/>
                          <a:cs typeface="Times New Roman" pitchFamily="18" charset="0"/>
                        </a:rPr>
                        <a:t>MHz</a:t>
                      </a:r>
                      <a:r>
                        <a:rPr lang="en-US">
                          <a:solidFill>
                            <a:srgbClr val="002060"/>
                          </a:solidFill>
                          <a:latin typeface="Times New Roman" pitchFamily="18" charset="0"/>
                          <a:cs typeface="Times New Roman" pitchFamily="18" charset="0"/>
                        </a:rPr>
                        <a:t> </a:t>
                      </a:r>
                      <a:endParaRPr lang="en-US" sz="1800">
                        <a:solidFill>
                          <a:srgbClr val="002060"/>
                        </a:solidFill>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a:solidFill>
                            <a:srgbClr val="002060"/>
                          </a:solidFill>
                          <a:effectLst/>
                          <a:latin typeface="Times New Roman" pitchFamily="18" charset="0"/>
                          <a:ea typeface="+mn-ea"/>
                          <a:cs typeface="Times New Roman" pitchFamily="18" charset="0"/>
                        </a:rPr>
                        <a:t>4400 - 4920</a:t>
                      </a:r>
                      <a:r>
                        <a:rPr lang="en-US" sz="1800" b="0" i="0" kern="1200" baseline="0">
                          <a:solidFill>
                            <a:srgbClr val="002060"/>
                          </a:solidFill>
                          <a:effectLst/>
                          <a:latin typeface="Times New Roman" pitchFamily="18" charset="0"/>
                          <a:ea typeface="+mn-ea"/>
                          <a:cs typeface="Times New Roman" pitchFamily="18" charset="0"/>
                        </a:rPr>
                        <a:t> </a:t>
                      </a:r>
                      <a:r>
                        <a:rPr lang="en-US" sz="1800" b="0" i="0" kern="1200">
                          <a:solidFill>
                            <a:srgbClr val="002060"/>
                          </a:solidFill>
                          <a:effectLst/>
                          <a:latin typeface="Times New Roman" pitchFamily="18" charset="0"/>
                          <a:ea typeface="+mn-ea"/>
                          <a:cs typeface="Times New Roman" pitchFamily="18" charset="0"/>
                        </a:rPr>
                        <a:t>MHz</a:t>
                      </a:r>
                      <a:r>
                        <a:rPr lang="en-US">
                          <a:solidFill>
                            <a:srgbClr val="002060"/>
                          </a:solidFill>
                          <a:latin typeface="Times New Roman" pitchFamily="18" charset="0"/>
                          <a:cs typeface="Times New Roman" pitchFamily="18" charset="0"/>
                        </a:rPr>
                        <a:t> </a:t>
                      </a:r>
                      <a:endParaRPr lang="en-US" sz="1800">
                        <a:solidFill>
                          <a:srgbClr val="002060"/>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436435">
                <a:tc>
                  <a:txBody>
                    <a:bodyPr/>
                    <a:lstStyle/>
                    <a:p>
                      <a:pPr algn="just">
                        <a:spcAft>
                          <a:spcPts val="1200"/>
                        </a:spcAft>
                      </a:pPr>
                      <a:r>
                        <a:rPr lang="en-US" sz="1800">
                          <a:solidFill>
                            <a:srgbClr val="002060"/>
                          </a:solidFill>
                          <a:effectLst/>
                          <a:latin typeface="Times New Roman" pitchFamily="18" charset="0"/>
                          <a:ea typeface="Times New Roman"/>
                          <a:cs typeface="Times New Roman" pitchFamily="18" charset="0"/>
                        </a:rPr>
                        <a:t>Giao diện quản lý</a:t>
                      </a:r>
                    </a:p>
                  </a:txBody>
                  <a:tcPr marL="68580" marR="68580" marT="0" marB="0"/>
                </a:tc>
                <a:tc>
                  <a:txBody>
                    <a:bodyPr/>
                    <a:lstStyle/>
                    <a:p>
                      <a:r>
                        <a:rPr lang="en-US" sz="1800">
                          <a:solidFill>
                            <a:srgbClr val="002060"/>
                          </a:solidFill>
                          <a:latin typeface="Times New Roman" pitchFamily="18" charset="0"/>
                          <a:cs typeface="Times New Roman" pitchFamily="18" charset="0"/>
                        </a:rPr>
                        <a:t>Web</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a:solidFill>
                            <a:srgbClr val="002060"/>
                          </a:solidFill>
                          <a:latin typeface="Times New Roman" pitchFamily="18" charset="0"/>
                          <a:cs typeface="Times New Roman" pitchFamily="18" charset="0"/>
                        </a:rPr>
                        <a:t>Web</a:t>
                      </a:r>
                    </a:p>
                  </a:txBody>
                  <a:tcPr/>
                </a:tc>
                <a:extLst>
                  <a:ext uri="{0D108BD9-81ED-4DB2-BD59-A6C34878D82A}">
                    <a16:rowId xmlns:a16="http://schemas.microsoft.com/office/drawing/2014/main" val="10002"/>
                  </a:ext>
                </a:extLst>
              </a:tr>
              <a:tr h="436435">
                <a:tc>
                  <a:txBody>
                    <a:bodyPr/>
                    <a:lstStyle/>
                    <a:p>
                      <a:r>
                        <a:rPr lang="en-US" sz="1800" kern="1200">
                          <a:solidFill>
                            <a:srgbClr val="002060"/>
                          </a:solidFill>
                          <a:effectLst/>
                          <a:latin typeface="Times New Roman" pitchFamily="18" charset="0"/>
                          <a:ea typeface="+mn-ea"/>
                          <a:cs typeface="Times New Roman" pitchFamily="18" charset="0"/>
                        </a:rPr>
                        <a:t>Tốc độ dữ liệu </a:t>
                      </a:r>
                      <a:endParaRPr lang="en-US" sz="1800">
                        <a:solidFill>
                          <a:srgbClr val="002060"/>
                        </a:solidFill>
                        <a:latin typeface="Times New Roman" pitchFamily="18" charset="0"/>
                        <a:cs typeface="Times New Roman" pitchFamily="18" charset="0"/>
                      </a:endParaRPr>
                    </a:p>
                  </a:txBody>
                  <a:tcPr/>
                </a:tc>
                <a:tc>
                  <a:txBody>
                    <a:bodyPr/>
                    <a:lstStyle/>
                    <a:p>
                      <a:r>
                        <a:rPr lang="en-US" sz="1800" b="0" i="0" kern="1200">
                          <a:solidFill>
                            <a:srgbClr val="002060"/>
                          </a:solidFill>
                          <a:effectLst/>
                          <a:latin typeface="Times New Roman" pitchFamily="18" charset="0"/>
                          <a:ea typeface="+mn-ea"/>
                          <a:cs typeface="Times New Roman" pitchFamily="18" charset="0"/>
                        </a:rPr>
                        <a:t>100+ Mbps</a:t>
                      </a:r>
                      <a:r>
                        <a:rPr lang="en-US">
                          <a:solidFill>
                            <a:srgbClr val="002060"/>
                          </a:solidFill>
                          <a:latin typeface="Times New Roman" pitchFamily="18" charset="0"/>
                          <a:cs typeface="Times New Roman" pitchFamily="18" charset="0"/>
                        </a:rPr>
                        <a:t> (tùy</a:t>
                      </a:r>
                      <a:r>
                        <a:rPr lang="en-US" baseline="0">
                          <a:solidFill>
                            <a:srgbClr val="002060"/>
                          </a:solidFill>
                          <a:latin typeface="Times New Roman" pitchFamily="18" charset="0"/>
                          <a:cs typeface="Times New Roman" pitchFamily="18" charset="0"/>
                        </a:rPr>
                        <a:t> vào điều kiện thực tế</a:t>
                      </a:r>
                      <a:r>
                        <a:rPr lang="en-US">
                          <a:solidFill>
                            <a:srgbClr val="002060"/>
                          </a:solidFill>
                          <a:latin typeface="Times New Roman" pitchFamily="18" charset="0"/>
                          <a:cs typeface="Times New Roman" pitchFamily="18" charset="0"/>
                        </a:rPr>
                        <a:t>)</a:t>
                      </a:r>
                      <a:endParaRPr lang="en-US" sz="1800">
                        <a:solidFill>
                          <a:srgbClr val="002060"/>
                        </a:solidFill>
                        <a:latin typeface="Times New Roman" pitchFamily="18" charset="0"/>
                        <a:cs typeface="Times New Roman" pitchFamily="18" charset="0"/>
                      </a:endParaRPr>
                    </a:p>
                  </a:txBody>
                  <a:tcPr/>
                </a:tc>
                <a:tc>
                  <a:txBody>
                    <a:bodyPr/>
                    <a:lstStyle/>
                    <a:p>
                      <a:r>
                        <a:rPr lang="en-US" sz="1800" b="0" i="0" kern="1200">
                          <a:solidFill>
                            <a:srgbClr val="002060"/>
                          </a:solidFill>
                          <a:effectLst/>
                          <a:latin typeface="Times New Roman" pitchFamily="18" charset="0"/>
                          <a:ea typeface="+mn-ea"/>
                          <a:cs typeface="Times New Roman" pitchFamily="18" charset="0"/>
                        </a:rPr>
                        <a:t>100+ Mbps</a:t>
                      </a:r>
                      <a:r>
                        <a:rPr lang="en-US">
                          <a:solidFill>
                            <a:srgbClr val="002060"/>
                          </a:solidFill>
                          <a:latin typeface="Times New Roman" pitchFamily="18" charset="0"/>
                          <a:cs typeface="Times New Roman" pitchFamily="18" charset="0"/>
                        </a:rPr>
                        <a:t> (tùy</a:t>
                      </a:r>
                      <a:r>
                        <a:rPr lang="en-US" baseline="0">
                          <a:solidFill>
                            <a:srgbClr val="002060"/>
                          </a:solidFill>
                          <a:latin typeface="Times New Roman" pitchFamily="18" charset="0"/>
                          <a:cs typeface="Times New Roman" pitchFamily="18" charset="0"/>
                        </a:rPr>
                        <a:t> vào điều kiện thực tế</a:t>
                      </a:r>
                      <a:r>
                        <a:rPr lang="en-US">
                          <a:solidFill>
                            <a:srgbClr val="002060"/>
                          </a:solidFill>
                          <a:latin typeface="Times New Roman" pitchFamily="18" charset="0"/>
                          <a:cs typeface="Times New Roman" pitchFamily="18" charset="0"/>
                        </a:rPr>
                        <a:t>)</a:t>
                      </a:r>
                      <a:endParaRPr lang="en-US" sz="1800">
                        <a:solidFill>
                          <a:srgbClr val="002060"/>
                        </a:solidFill>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436435">
                <a:tc>
                  <a:txBody>
                    <a:bodyPr/>
                    <a:lstStyle/>
                    <a:p>
                      <a:r>
                        <a:rPr lang="en-US" sz="1800">
                          <a:solidFill>
                            <a:srgbClr val="002060"/>
                          </a:solidFill>
                          <a:latin typeface="Times New Roman" pitchFamily="18" charset="0"/>
                          <a:cs typeface="Times New Roman" pitchFamily="18" charset="0"/>
                        </a:rPr>
                        <a:t>Băng</a:t>
                      </a:r>
                      <a:r>
                        <a:rPr lang="en-US" sz="1800" baseline="0">
                          <a:solidFill>
                            <a:srgbClr val="002060"/>
                          </a:solidFill>
                          <a:latin typeface="Times New Roman" pitchFamily="18" charset="0"/>
                          <a:cs typeface="Times New Roman" pitchFamily="18" charset="0"/>
                        </a:rPr>
                        <a:t> thông</a:t>
                      </a:r>
                      <a:endParaRPr lang="en-US" sz="1800">
                        <a:solidFill>
                          <a:srgbClr val="002060"/>
                        </a:solidFill>
                        <a:latin typeface="Times New Roman" pitchFamily="18" charset="0"/>
                        <a:cs typeface="Times New Roman" pitchFamily="18" charset="0"/>
                      </a:endParaRPr>
                    </a:p>
                  </a:txBody>
                  <a:tcPr/>
                </a:tc>
                <a:tc>
                  <a:txBody>
                    <a:bodyPr/>
                    <a:lstStyle/>
                    <a:p>
                      <a:r>
                        <a:rPr lang="en-US" sz="1800" b="0" i="0" kern="1200">
                          <a:solidFill>
                            <a:srgbClr val="002060"/>
                          </a:solidFill>
                          <a:effectLst/>
                          <a:latin typeface="Times New Roman" pitchFamily="18" charset="0"/>
                          <a:ea typeface="+mn-ea"/>
                          <a:cs typeface="Times New Roman" pitchFamily="18" charset="0"/>
                        </a:rPr>
                        <a:t>5, 10, 20 MHz</a:t>
                      </a:r>
                      <a:r>
                        <a:rPr lang="en-US">
                          <a:solidFill>
                            <a:srgbClr val="002060"/>
                          </a:solidFill>
                          <a:latin typeface="Times New Roman" pitchFamily="18" charset="0"/>
                          <a:cs typeface="Times New Roman" pitchFamily="18" charset="0"/>
                        </a:rPr>
                        <a:t> </a:t>
                      </a:r>
                      <a:endParaRPr lang="en-US" sz="1800">
                        <a:solidFill>
                          <a:srgbClr val="002060"/>
                        </a:solidFill>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a:solidFill>
                            <a:srgbClr val="002060"/>
                          </a:solidFill>
                          <a:effectLst/>
                          <a:latin typeface="Times New Roman" pitchFamily="18" charset="0"/>
                          <a:ea typeface="+mn-ea"/>
                          <a:cs typeface="Times New Roman" pitchFamily="18" charset="0"/>
                        </a:rPr>
                        <a:t>5, 10, 20 MHz</a:t>
                      </a:r>
                      <a:r>
                        <a:rPr lang="en-US">
                          <a:solidFill>
                            <a:srgbClr val="002060"/>
                          </a:solidFill>
                          <a:latin typeface="Times New Roman" pitchFamily="18" charset="0"/>
                          <a:cs typeface="Times New Roman" pitchFamily="18" charset="0"/>
                        </a:rPr>
                        <a:t> </a:t>
                      </a:r>
                      <a:endParaRPr lang="en-US" sz="1800">
                        <a:solidFill>
                          <a:srgbClr val="002060"/>
                        </a:solidFill>
                        <a:latin typeface="Times New Roman" pitchFamily="18" charset="0"/>
                        <a:cs typeface="Times New Roman" pitchFamily="18" charset="0"/>
                      </a:endParaRPr>
                    </a:p>
                  </a:txBody>
                  <a:tcPr/>
                </a:tc>
                <a:extLst>
                  <a:ext uri="{0D108BD9-81ED-4DB2-BD59-A6C34878D82A}">
                    <a16:rowId xmlns:a16="http://schemas.microsoft.com/office/drawing/2014/main" val="10004"/>
                  </a:ext>
                </a:extLst>
              </a:tr>
              <a:tr h="436435">
                <a:tc>
                  <a:txBody>
                    <a:bodyPr/>
                    <a:lstStyle/>
                    <a:p>
                      <a:r>
                        <a:rPr lang="en-US" sz="1800" kern="1200">
                          <a:solidFill>
                            <a:srgbClr val="002060"/>
                          </a:solidFill>
                          <a:effectLst/>
                          <a:latin typeface="Times New Roman" pitchFamily="18" charset="0"/>
                          <a:ea typeface="+mn-ea"/>
                          <a:cs typeface="Times New Roman" pitchFamily="18" charset="0"/>
                        </a:rPr>
                        <a:t>Công suất</a:t>
                      </a:r>
                      <a:endParaRPr lang="en-US" sz="1800">
                        <a:solidFill>
                          <a:srgbClr val="002060"/>
                        </a:solidFill>
                        <a:latin typeface="Times New Roman" pitchFamily="18" charset="0"/>
                        <a:cs typeface="Times New Roman" pitchFamily="18" charset="0"/>
                      </a:endParaRPr>
                    </a:p>
                  </a:txBody>
                  <a:tcPr/>
                </a:tc>
                <a:tc>
                  <a:txBody>
                    <a:bodyPr/>
                    <a:lstStyle/>
                    <a:p>
                      <a:r>
                        <a:rPr lang="en-US" sz="1800">
                          <a:solidFill>
                            <a:srgbClr val="002060"/>
                          </a:solidFill>
                          <a:latin typeface="Times New Roman" pitchFamily="18" charset="0"/>
                          <a:cs typeface="Times New Roman" pitchFamily="18" charset="0"/>
                        </a:rPr>
                        <a:t>Lên</a:t>
                      </a:r>
                      <a:r>
                        <a:rPr lang="en-US" sz="1800" baseline="0">
                          <a:solidFill>
                            <a:srgbClr val="002060"/>
                          </a:solidFill>
                          <a:latin typeface="Times New Roman" pitchFamily="18" charset="0"/>
                          <a:cs typeface="Times New Roman" pitchFamily="18" charset="0"/>
                        </a:rPr>
                        <a:t> đến 8W</a:t>
                      </a:r>
                      <a:endParaRPr lang="en-US" sz="1800">
                        <a:solidFill>
                          <a:srgbClr val="002060"/>
                        </a:solidFill>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a:solidFill>
                            <a:srgbClr val="002060"/>
                          </a:solidFill>
                          <a:latin typeface="Times New Roman" pitchFamily="18" charset="0"/>
                          <a:cs typeface="Times New Roman" pitchFamily="18" charset="0"/>
                        </a:rPr>
                        <a:t>Lên</a:t>
                      </a:r>
                      <a:r>
                        <a:rPr lang="en-US" sz="1800" baseline="0">
                          <a:solidFill>
                            <a:srgbClr val="002060"/>
                          </a:solidFill>
                          <a:latin typeface="Times New Roman" pitchFamily="18" charset="0"/>
                          <a:cs typeface="Times New Roman" pitchFamily="18" charset="0"/>
                        </a:rPr>
                        <a:t> đến 4W</a:t>
                      </a:r>
                      <a:endParaRPr lang="en-US" sz="1800">
                        <a:solidFill>
                          <a:srgbClr val="002060"/>
                        </a:solidFill>
                        <a:latin typeface="Times New Roman" pitchFamily="18" charset="0"/>
                        <a:cs typeface="Times New Roman" pitchFamily="18" charset="0"/>
                      </a:endParaRPr>
                    </a:p>
                  </a:txBody>
                  <a:tcPr/>
                </a:tc>
                <a:extLst>
                  <a:ext uri="{0D108BD9-81ED-4DB2-BD59-A6C34878D82A}">
                    <a16:rowId xmlns:a16="http://schemas.microsoft.com/office/drawing/2014/main" val="10005"/>
                  </a:ext>
                </a:extLst>
              </a:tr>
              <a:tr h="436435">
                <a:tc>
                  <a:txBody>
                    <a:bodyPr/>
                    <a:lstStyle/>
                    <a:p>
                      <a:r>
                        <a:rPr lang="en-US" sz="1800" kern="1200">
                          <a:solidFill>
                            <a:srgbClr val="002060"/>
                          </a:solidFill>
                          <a:effectLst/>
                          <a:latin typeface="Times New Roman" pitchFamily="18" charset="0"/>
                          <a:ea typeface="+mn-ea"/>
                          <a:cs typeface="Times New Roman" pitchFamily="18" charset="0"/>
                        </a:rPr>
                        <a:t>Hỗ trợ PTT</a:t>
                      </a:r>
                      <a:endParaRPr lang="en-US" sz="1800">
                        <a:solidFill>
                          <a:srgbClr val="002060"/>
                        </a:solidFill>
                        <a:latin typeface="Times New Roman" pitchFamily="18" charset="0"/>
                        <a:cs typeface="Times New Roman" pitchFamily="18" charset="0"/>
                      </a:endParaRPr>
                    </a:p>
                  </a:txBody>
                  <a:tcPr/>
                </a:tc>
                <a:tc>
                  <a:txBody>
                    <a:bodyPr/>
                    <a:lstStyle/>
                    <a:p>
                      <a:r>
                        <a:rPr lang="en-US" sz="1800" kern="1200">
                          <a:solidFill>
                            <a:srgbClr val="002060"/>
                          </a:solidFill>
                          <a:effectLst/>
                          <a:latin typeface="Times New Roman" pitchFamily="18" charset="0"/>
                          <a:ea typeface="+mn-ea"/>
                          <a:cs typeface="Times New Roman" pitchFamily="18" charset="0"/>
                        </a:rPr>
                        <a:t>Theo chuẩn G.711/G.722</a:t>
                      </a:r>
                      <a:endParaRPr lang="en-US" sz="1800">
                        <a:solidFill>
                          <a:srgbClr val="002060"/>
                        </a:solidFill>
                        <a:latin typeface="Times New Roman" pitchFamily="18" charset="0"/>
                        <a:cs typeface="Times New Roman" pitchFamily="18" charset="0"/>
                      </a:endParaRPr>
                    </a:p>
                  </a:txBody>
                  <a:tcPr/>
                </a:tc>
                <a:tc>
                  <a:txBody>
                    <a:bodyPr/>
                    <a:lstStyle/>
                    <a:p>
                      <a:r>
                        <a:rPr lang="en-US" sz="1800" kern="1200">
                          <a:solidFill>
                            <a:srgbClr val="002060"/>
                          </a:solidFill>
                          <a:effectLst/>
                          <a:latin typeface="Times New Roman" pitchFamily="18" charset="0"/>
                          <a:ea typeface="+mn-ea"/>
                          <a:cs typeface="Times New Roman" pitchFamily="18" charset="0"/>
                        </a:rPr>
                        <a:t>Theo chuẩn G.711/G.722</a:t>
                      </a:r>
                      <a:endParaRPr lang="en-US" sz="1800">
                        <a:solidFill>
                          <a:srgbClr val="002060"/>
                        </a:solidFill>
                        <a:latin typeface="Times New Roman" pitchFamily="18" charset="0"/>
                        <a:cs typeface="Times New Roman" pitchFamily="18" charset="0"/>
                      </a:endParaRPr>
                    </a:p>
                  </a:txBody>
                  <a:tcPr/>
                </a:tc>
                <a:extLst>
                  <a:ext uri="{0D108BD9-81ED-4DB2-BD59-A6C34878D82A}">
                    <a16:rowId xmlns:a16="http://schemas.microsoft.com/office/drawing/2014/main" val="10006"/>
                  </a:ext>
                </a:extLst>
              </a:tr>
              <a:tr h="1675526">
                <a:tc>
                  <a:txBody>
                    <a:bodyPr/>
                    <a:lstStyle/>
                    <a:p>
                      <a:r>
                        <a:rPr lang="en-US" sz="1800" b="0" i="0" kern="1200">
                          <a:solidFill>
                            <a:srgbClr val="002060"/>
                          </a:solidFill>
                          <a:effectLst/>
                          <a:latin typeface="Times New Roman" pitchFamily="18" charset="0"/>
                          <a:ea typeface="+mn-ea"/>
                          <a:cs typeface="Times New Roman" pitchFamily="18" charset="0"/>
                        </a:rPr>
                        <a:t>Công</a:t>
                      </a:r>
                      <a:r>
                        <a:rPr lang="en-US" sz="1800" b="0" i="0" kern="1200" baseline="0">
                          <a:solidFill>
                            <a:srgbClr val="002060"/>
                          </a:solidFill>
                          <a:effectLst/>
                          <a:latin typeface="Times New Roman" pitchFamily="18" charset="0"/>
                          <a:ea typeface="+mn-ea"/>
                          <a:cs typeface="Times New Roman" pitchFamily="18" charset="0"/>
                        </a:rPr>
                        <a:t> nghệ</a:t>
                      </a:r>
                      <a:endParaRPr lang="en-US" sz="1800">
                        <a:solidFill>
                          <a:srgbClr val="002060"/>
                        </a:solidFill>
                        <a:latin typeface="Times New Roman" pitchFamily="18" charset="0"/>
                        <a:cs typeface="Times New Roman" pitchFamily="18" charset="0"/>
                      </a:endParaRPr>
                    </a:p>
                  </a:txBody>
                  <a:tcPr/>
                </a:tc>
                <a:tc>
                  <a:txBody>
                    <a:bodyPr/>
                    <a:lstStyle/>
                    <a:p>
                      <a:r>
                        <a:rPr lang="en-US" sz="1800" kern="1200">
                          <a:solidFill>
                            <a:srgbClr val="002060"/>
                          </a:solidFill>
                          <a:effectLst/>
                          <a:latin typeface="Times New Roman" pitchFamily="18" charset="0"/>
                          <a:ea typeface="+mn-ea"/>
                          <a:cs typeface="Times New Roman" pitchFamily="18" charset="0"/>
                        </a:rPr>
                        <a:t>Kỹ thuật đa phân chia theo không gian, mã hóa không gian - thời gian.</a:t>
                      </a:r>
                    </a:p>
                    <a:p>
                      <a:r>
                        <a:rPr lang="en-US" sz="1800" kern="1200">
                          <a:solidFill>
                            <a:srgbClr val="002060"/>
                          </a:solidFill>
                          <a:effectLst/>
                          <a:latin typeface="Times New Roman" pitchFamily="18" charset="0"/>
                          <a:ea typeface="+mn-ea"/>
                          <a:cs typeface="Times New Roman" pitchFamily="18" charset="0"/>
                        </a:rPr>
                        <a:t>Hỗ trợ TX, RX Beamforming</a:t>
                      </a:r>
                      <a:endParaRPr lang="en-US" sz="1800">
                        <a:solidFill>
                          <a:srgbClr val="002060"/>
                        </a:solidFill>
                        <a:latin typeface="Times New Roman" pitchFamily="18" charset="0"/>
                        <a:cs typeface="Times New Roman" pitchFamily="18" charset="0"/>
                      </a:endParaRPr>
                    </a:p>
                  </a:txBody>
                  <a:tcPr/>
                </a:tc>
                <a:tc>
                  <a:txBody>
                    <a:bodyPr/>
                    <a:lstStyle/>
                    <a:p>
                      <a:r>
                        <a:rPr lang="en-US" sz="1800" kern="1200">
                          <a:solidFill>
                            <a:srgbClr val="002060"/>
                          </a:solidFill>
                          <a:effectLst/>
                          <a:latin typeface="Times New Roman" pitchFamily="18" charset="0"/>
                          <a:ea typeface="+mn-ea"/>
                          <a:cs typeface="Times New Roman" pitchFamily="18" charset="0"/>
                        </a:rPr>
                        <a:t>Kỹ thuật đa phân chia theo không gian, mã hóa không gian - thời gian.</a:t>
                      </a:r>
                    </a:p>
                    <a:p>
                      <a:r>
                        <a:rPr lang="en-US" sz="1800" kern="1200">
                          <a:solidFill>
                            <a:srgbClr val="002060"/>
                          </a:solidFill>
                          <a:effectLst/>
                          <a:latin typeface="Times New Roman" pitchFamily="18" charset="0"/>
                          <a:ea typeface="+mn-ea"/>
                          <a:cs typeface="Times New Roman" pitchFamily="18" charset="0"/>
                        </a:rPr>
                        <a:t>Hỗ trợ TX, RX </a:t>
                      </a:r>
                    </a:p>
                    <a:p>
                      <a:r>
                        <a:rPr lang="en-US" sz="1800" kern="1200">
                          <a:solidFill>
                            <a:srgbClr val="002060"/>
                          </a:solidFill>
                          <a:effectLst/>
                          <a:latin typeface="Times New Roman" pitchFamily="18" charset="0"/>
                          <a:ea typeface="+mn-ea"/>
                          <a:cs typeface="Times New Roman" pitchFamily="18" charset="0"/>
                        </a:rPr>
                        <a:t>Beamforming</a:t>
                      </a:r>
                      <a:endParaRPr lang="en-US" sz="1800">
                        <a:solidFill>
                          <a:srgbClr val="002060"/>
                        </a:solidFill>
                        <a:latin typeface="Times New Roman" pitchFamily="18" charset="0"/>
                        <a:cs typeface="Times New Roman" pitchFamily="18" charset="0"/>
                      </a:endParaRP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28795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3999" cy="6858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5" name="Rectangle 4"/>
          <p:cNvSpPr/>
          <p:nvPr/>
        </p:nvSpPr>
        <p:spPr>
          <a:xfrm>
            <a:off x="0" y="6324600"/>
            <a:ext cx="9143999" cy="5334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pic>
        <p:nvPicPr>
          <p:cNvPr id="6" name="Picture 2" descr="earth spinning gif animation"/>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0396" y="66675"/>
            <a:ext cx="55245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672846" y="34435"/>
            <a:ext cx="8089074" cy="584775"/>
          </a:xfrm>
          <a:prstGeom prst="rect">
            <a:avLst/>
          </a:prstGeom>
          <a:noFill/>
        </p:spPr>
        <p:txBody>
          <a:bodyPr wrap="none" rtlCol="0">
            <a:spAutoFit/>
          </a:bodyPr>
          <a:lstStyle/>
          <a:p>
            <a:pPr algn="ctr"/>
            <a:r>
              <a:rPr lang="vi-VN" sz="3200" b="1">
                <a:solidFill>
                  <a:srgbClr val="002060"/>
                </a:solidFill>
                <a:latin typeface="Times New Roman" pitchFamily="18" charset="0"/>
                <a:cs typeface="Times New Roman" pitchFamily="18" charset="0"/>
              </a:rPr>
              <a:t>Giới thiệu tính năng kỹ chiến thuật</a:t>
            </a:r>
            <a:r>
              <a:rPr lang="en-US" sz="3200" b="1">
                <a:solidFill>
                  <a:srgbClr val="002060"/>
                </a:solidFill>
                <a:latin typeface="Times New Roman" pitchFamily="18" charset="0"/>
                <a:cs typeface="Times New Roman" pitchFamily="18" charset="0"/>
              </a:rPr>
              <a:t> COFDM </a:t>
            </a:r>
            <a:endParaRPr lang="en-US" sz="3200" b="1">
              <a:solidFill>
                <a:srgbClr val="002060"/>
              </a:solidFill>
            </a:endParaRPr>
          </a:p>
        </p:txBody>
      </p:sp>
      <p:sp>
        <p:nvSpPr>
          <p:cNvPr id="23" name="TextBox 22"/>
          <p:cNvSpPr txBox="1"/>
          <p:nvPr/>
        </p:nvSpPr>
        <p:spPr>
          <a:xfrm>
            <a:off x="672846" y="838200"/>
            <a:ext cx="7937754" cy="458074"/>
          </a:xfrm>
          <a:prstGeom prst="rect">
            <a:avLst/>
          </a:prstGeom>
          <a:noFill/>
        </p:spPr>
        <p:txBody>
          <a:bodyPr wrap="square" rtlCol="0">
            <a:spAutoFit/>
          </a:bodyPr>
          <a:lstStyle/>
          <a:p>
            <a:pPr>
              <a:lnSpc>
                <a:spcPct val="150000"/>
              </a:lnSpc>
            </a:pPr>
            <a:r>
              <a:rPr lang="vi-VN" b="1">
                <a:solidFill>
                  <a:srgbClr val="FF0000"/>
                </a:solidFill>
                <a:latin typeface="Times New Roman" pitchFamily="18" charset="0"/>
                <a:cs typeface="Times New Roman" pitchFamily="18" charset="0"/>
              </a:rPr>
              <a:t>1</a:t>
            </a:r>
            <a:r>
              <a:rPr lang="en-US" b="1">
                <a:solidFill>
                  <a:srgbClr val="FF0000"/>
                </a:solidFill>
                <a:latin typeface="Times New Roman" pitchFamily="18" charset="0"/>
                <a:cs typeface="Times New Roman" pitchFamily="18" charset="0"/>
              </a:rPr>
              <a:t>.2 Thông số cơ bản thiết bị</a:t>
            </a:r>
            <a:endParaRPr lang="vi-VN" b="1">
              <a:solidFill>
                <a:srgbClr val="FF0000"/>
              </a:solidFill>
              <a:latin typeface="Times New Roman" pitchFamily="18" charset="0"/>
              <a:cs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93958297"/>
              </p:ext>
            </p:extLst>
          </p:nvPr>
        </p:nvGraphicFramePr>
        <p:xfrm>
          <a:off x="838200" y="1447800"/>
          <a:ext cx="7696200" cy="3840480"/>
        </p:xfrm>
        <a:graphic>
          <a:graphicData uri="http://schemas.openxmlformats.org/drawingml/2006/table">
            <a:tbl>
              <a:tblPr firstRow="1" bandRow="1">
                <a:tableStyleId>{5940675A-B579-460E-94D1-54222C63F5DA}</a:tableStyleId>
              </a:tblPr>
              <a:tblGrid>
                <a:gridCol w="2438400">
                  <a:extLst>
                    <a:ext uri="{9D8B030D-6E8A-4147-A177-3AD203B41FA5}">
                      <a16:colId xmlns:a16="http://schemas.microsoft.com/office/drawing/2014/main" val="20000"/>
                    </a:ext>
                  </a:extLst>
                </a:gridCol>
                <a:gridCol w="2692400">
                  <a:extLst>
                    <a:ext uri="{9D8B030D-6E8A-4147-A177-3AD203B41FA5}">
                      <a16:colId xmlns:a16="http://schemas.microsoft.com/office/drawing/2014/main" val="20001"/>
                    </a:ext>
                  </a:extLst>
                </a:gridCol>
                <a:gridCol w="2565400">
                  <a:extLst>
                    <a:ext uri="{9D8B030D-6E8A-4147-A177-3AD203B41FA5}">
                      <a16:colId xmlns:a16="http://schemas.microsoft.com/office/drawing/2014/main" val="20002"/>
                    </a:ext>
                  </a:extLst>
                </a:gridCol>
              </a:tblGrid>
              <a:tr h="571500">
                <a:tc>
                  <a:txBody>
                    <a:bodyPr/>
                    <a:lstStyle/>
                    <a:p>
                      <a:endParaRPr lang="en-US">
                        <a:solidFill>
                          <a:srgbClr val="002060"/>
                        </a:solidFill>
                        <a:latin typeface="Times New Roman" pitchFamily="18" charset="0"/>
                        <a:cs typeface="Times New Roman" pitchFamily="18" charset="0"/>
                      </a:endParaRPr>
                    </a:p>
                  </a:txBody>
                  <a:tcPr/>
                </a:tc>
                <a:tc>
                  <a:txBody>
                    <a:bodyPr/>
                    <a:lstStyle/>
                    <a:p>
                      <a:pPr algn="ctr"/>
                      <a:r>
                        <a:rPr lang="en-US" b="1">
                          <a:solidFill>
                            <a:srgbClr val="002060"/>
                          </a:solidFill>
                          <a:latin typeface="Times New Roman" pitchFamily="18" charset="0"/>
                          <a:cs typeface="Times New Roman" pitchFamily="18" charset="0"/>
                        </a:rPr>
                        <a:t>Thiết</a:t>
                      </a:r>
                      <a:r>
                        <a:rPr lang="en-US" b="1" baseline="0">
                          <a:solidFill>
                            <a:srgbClr val="002060"/>
                          </a:solidFill>
                          <a:latin typeface="Times New Roman" pitchFamily="18" charset="0"/>
                          <a:cs typeface="Times New Roman" pitchFamily="18" charset="0"/>
                        </a:rPr>
                        <a:t> bị SC4480</a:t>
                      </a:r>
                      <a:endParaRPr lang="en-US" b="1">
                        <a:solidFill>
                          <a:srgbClr val="002060"/>
                        </a:solidFill>
                        <a:latin typeface="Times New Roman" pitchFamily="18" charset="0"/>
                        <a:cs typeface="Times New Roman" pitchFamily="18" charset="0"/>
                      </a:endParaRPr>
                    </a:p>
                  </a:txBody>
                  <a:tcPr/>
                </a:tc>
                <a:tc>
                  <a:txBody>
                    <a:bodyPr/>
                    <a:lstStyle/>
                    <a:p>
                      <a:pPr algn="ctr"/>
                      <a:r>
                        <a:rPr lang="en-US" b="1">
                          <a:solidFill>
                            <a:srgbClr val="002060"/>
                          </a:solidFill>
                          <a:latin typeface="Times New Roman" pitchFamily="18" charset="0"/>
                          <a:cs typeface="Times New Roman" pitchFamily="18" charset="0"/>
                        </a:rPr>
                        <a:t>Thiết</a:t>
                      </a:r>
                      <a:r>
                        <a:rPr lang="en-US" b="1" baseline="0">
                          <a:solidFill>
                            <a:srgbClr val="002060"/>
                          </a:solidFill>
                          <a:latin typeface="Times New Roman" pitchFamily="18" charset="0"/>
                          <a:cs typeface="Times New Roman" pitchFamily="18" charset="0"/>
                        </a:rPr>
                        <a:t> bị SC4240</a:t>
                      </a:r>
                      <a:endParaRPr lang="en-US" b="1">
                        <a:solidFill>
                          <a:srgbClr val="002060"/>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571500">
                <a:tc>
                  <a:txBody>
                    <a:bodyPr/>
                    <a:lstStyle/>
                    <a:p>
                      <a:pPr algn="just">
                        <a:spcAft>
                          <a:spcPts val="1200"/>
                        </a:spcAft>
                      </a:pPr>
                      <a:r>
                        <a:rPr lang="en-US" sz="1800" kern="1200">
                          <a:solidFill>
                            <a:srgbClr val="002060"/>
                          </a:solidFill>
                          <a:effectLst/>
                          <a:latin typeface="Times New Roman" pitchFamily="18" charset="0"/>
                          <a:ea typeface="+mn-ea"/>
                          <a:cs typeface="Times New Roman" pitchFamily="18" charset="0"/>
                        </a:rPr>
                        <a:t>Nhiệt độ hoạt động</a:t>
                      </a:r>
                      <a:endParaRPr lang="en-US" sz="1200">
                        <a:solidFill>
                          <a:srgbClr val="002060"/>
                        </a:solidFill>
                        <a:effectLst/>
                        <a:latin typeface="Times New Roman" pitchFamily="18" charset="0"/>
                        <a:ea typeface="Times New Roman"/>
                        <a:cs typeface="Times New Roman" pitchFamily="18" charset="0"/>
                      </a:endParaRPr>
                    </a:p>
                  </a:txBody>
                  <a:tcPr marL="68580" marR="68580" marT="0" marB="0"/>
                </a:tc>
                <a:tc>
                  <a:txBody>
                    <a:bodyPr/>
                    <a:lstStyle/>
                    <a:p>
                      <a:r>
                        <a:rPr lang="en-US" sz="1800" kern="1200">
                          <a:solidFill>
                            <a:srgbClr val="002060"/>
                          </a:solidFill>
                          <a:effectLst/>
                          <a:latin typeface="Times New Roman" pitchFamily="18" charset="0"/>
                          <a:ea typeface="+mn-ea"/>
                          <a:cs typeface="Times New Roman" pitchFamily="18" charset="0"/>
                        </a:rPr>
                        <a:t>-40</a:t>
                      </a:r>
                      <a:r>
                        <a:rPr lang="en-US" sz="1800" kern="1200" baseline="30000">
                          <a:solidFill>
                            <a:srgbClr val="002060"/>
                          </a:solidFill>
                          <a:effectLst/>
                          <a:latin typeface="Times New Roman" pitchFamily="18" charset="0"/>
                          <a:ea typeface="+mn-ea"/>
                          <a:cs typeface="Times New Roman" pitchFamily="18" charset="0"/>
                        </a:rPr>
                        <a:t>o</a:t>
                      </a:r>
                      <a:r>
                        <a:rPr lang="en-US" sz="1800" kern="1200">
                          <a:solidFill>
                            <a:srgbClr val="002060"/>
                          </a:solidFill>
                          <a:effectLst/>
                          <a:latin typeface="Times New Roman" pitchFamily="18" charset="0"/>
                          <a:ea typeface="+mn-ea"/>
                          <a:cs typeface="Times New Roman" pitchFamily="18" charset="0"/>
                        </a:rPr>
                        <a:t>C đến 65</a:t>
                      </a:r>
                      <a:r>
                        <a:rPr lang="en-US" sz="1800" kern="1200" baseline="30000">
                          <a:solidFill>
                            <a:srgbClr val="002060"/>
                          </a:solidFill>
                          <a:effectLst/>
                          <a:latin typeface="Times New Roman" pitchFamily="18" charset="0"/>
                          <a:ea typeface="+mn-ea"/>
                          <a:cs typeface="Times New Roman" pitchFamily="18" charset="0"/>
                        </a:rPr>
                        <a:t>o</a:t>
                      </a:r>
                      <a:r>
                        <a:rPr lang="en-US" sz="1800" kern="1200">
                          <a:solidFill>
                            <a:srgbClr val="002060"/>
                          </a:solidFill>
                          <a:effectLst/>
                          <a:latin typeface="Times New Roman" pitchFamily="18" charset="0"/>
                          <a:ea typeface="+mn-ea"/>
                          <a:cs typeface="Times New Roman" pitchFamily="18" charset="0"/>
                        </a:rPr>
                        <a:t>C</a:t>
                      </a:r>
                      <a:endParaRPr lang="en-US">
                        <a:solidFill>
                          <a:srgbClr val="002060"/>
                        </a:solidFill>
                        <a:latin typeface="Times New Roman" pitchFamily="18" charset="0"/>
                        <a:cs typeface="Times New Roman" pitchFamily="18" charset="0"/>
                      </a:endParaRPr>
                    </a:p>
                  </a:txBody>
                  <a:tcPr/>
                </a:tc>
                <a:tc>
                  <a:txBody>
                    <a:bodyPr/>
                    <a:lstStyle/>
                    <a:p>
                      <a:r>
                        <a:rPr lang="en-US" sz="1800" kern="1200">
                          <a:solidFill>
                            <a:srgbClr val="002060"/>
                          </a:solidFill>
                          <a:effectLst/>
                          <a:latin typeface="Times New Roman" pitchFamily="18" charset="0"/>
                          <a:ea typeface="+mn-ea"/>
                          <a:cs typeface="Times New Roman" pitchFamily="18" charset="0"/>
                        </a:rPr>
                        <a:t>-40</a:t>
                      </a:r>
                      <a:r>
                        <a:rPr lang="en-US" sz="1800" kern="1200" baseline="30000">
                          <a:solidFill>
                            <a:srgbClr val="002060"/>
                          </a:solidFill>
                          <a:effectLst/>
                          <a:latin typeface="Times New Roman" pitchFamily="18" charset="0"/>
                          <a:ea typeface="+mn-ea"/>
                          <a:cs typeface="Times New Roman" pitchFamily="18" charset="0"/>
                        </a:rPr>
                        <a:t>o</a:t>
                      </a:r>
                      <a:r>
                        <a:rPr lang="en-US" sz="1800" kern="1200">
                          <a:solidFill>
                            <a:srgbClr val="002060"/>
                          </a:solidFill>
                          <a:effectLst/>
                          <a:latin typeface="Times New Roman" pitchFamily="18" charset="0"/>
                          <a:ea typeface="+mn-ea"/>
                          <a:cs typeface="Times New Roman" pitchFamily="18" charset="0"/>
                        </a:rPr>
                        <a:t>C đến 65</a:t>
                      </a:r>
                      <a:r>
                        <a:rPr lang="en-US" sz="1800" kern="1200" baseline="30000">
                          <a:solidFill>
                            <a:srgbClr val="002060"/>
                          </a:solidFill>
                          <a:effectLst/>
                          <a:latin typeface="Times New Roman" pitchFamily="18" charset="0"/>
                          <a:ea typeface="+mn-ea"/>
                          <a:cs typeface="Times New Roman" pitchFamily="18" charset="0"/>
                        </a:rPr>
                        <a:t>o</a:t>
                      </a:r>
                      <a:r>
                        <a:rPr lang="en-US" sz="1800" kern="1200">
                          <a:solidFill>
                            <a:srgbClr val="002060"/>
                          </a:solidFill>
                          <a:effectLst/>
                          <a:latin typeface="Times New Roman" pitchFamily="18" charset="0"/>
                          <a:ea typeface="+mn-ea"/>
                          <a:cs typeface="Times New Roman" pitchFamily="18" charset="0"/>
                        </a:rPr>
                        <a:t>C</a:t>
                      </a:r>
                      <a:endParaRPr lang="en-US">
                        <a:solidFill>
                          <a:srgbClr val="002060"/>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571500">
                <a:tc>
                  <a:txBody>
                    <a:bodyPr/>
                    <a:lstStyle/>
                    <a:p>
                      <a:r>
                        <a:rPr lang="en-US" sz="1800" kern="1200">
                          <a:solidFill>
                            <a:srgbClr val="002060"/>
                          </a:solidFill>
                          <a:effectLst/>
                          <a:latin typeface="Times New Roman" pitchFamily="18" charset="0"/>
                          <a:ea typeface="+mn-ea"/>
                          <a:cs typeface="Times New Roman" pitchFamily="18" charset="0"/>
                        </a:rPr>
                        <a:t>Tiêu chuẩn</a:t>
                      </a:r>
                      <a:endParaRPr lang="en-US">
                        <a:solidFill>
                          <a:srgbClr val="002060"/>
                        </a:solidFill>
                        <a:latin typeface="Times New Roman" pitchFamily="18" charset="0"/>
                        <a:cs typeface="Times New Roman" pitchFamily="18" charset="0"/>
                      </a:endParaRPr>
                    </a:p>
                  </a:txBody>
                  <a:tcPr/>
                </a:tc>
                <a:tc>
                  <a:txBody>
                    <a:bodyPr/>
                    <a:lstStyle/>
                    <a:p>
                      <a:r>
                        <a:rPr lang="en-US">
                          <a:solidFill>
                            <a:srgbClr val="002060"/>
                          </a:solidFill>
                          <a:latin typeface="Times New Roman" pitchFamily="18" charset="0"/>
                          <a:cs typeface="Times New Roman" pitchFamily="18" charset="0"/>
                        </a:rPr>
                        <a:t>IP67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solidFill>
                            <a:srgbClr val="002060"/>
                          </a:solidFill>
                          <a:latin typeface="Times New Roman" pitchFamily="18" charset="0"/>
                          <a:cs typeface="Times New Roman" pitchFamily="18" charset="0"/>
                        </a:rPr>
                        <a:t>IP67</a:t>
                      </a:r>
                    </a:p>
                  </a:txBody>
                  <a:tcPr/>
                </a:tc>
                <a:extLst>
                  <a:ext uri="{0D108BD9-81ED-4DB2-BD59-A6C34878D82A}">
                    <a16:rowId xmlns:a16="http://schemas.microsoft.com/office/drawing/2014/main" val="10002"/>
                  </a:ext>
                </a:extLst>
              </a:tr>
              <a:tr h="571500">
                <a:tc>
                  <a:txBody>
                    <a:bodyPr/>
                    <a:lstStyle/>
                    <a:p>
                      <a:r>
                        <a:rPr lang="en-US" sz="1800" kern="1200">
                          <a:solidFill>
                            <a:srgbClr val="002060"/>
                          </a:solidFill>
                          <a:effectLst/>
                          <a:latin typeface="Times New Roman" pitchFamily="18" charset="0"/>
                          <a:ea typeface="+mn-ea"/>
                          <a:cs typeface="Times New Roman" pitchFamily="18" charset="0"/>
                        </a:rPr>
                        <a:t>Tính năng giám sát</a:t>
                      </a:r>
                      <a:endParaRPr lang="en-US">
                        <a:solidFill>
                          <a:srgbClr val="002060"/>
                        </a:solidFill>
                        <a:latin typeface="Times New Roman" pitchFamily="18" charset="0"/>
                        <a:cs typeface="Times New Roman" pitchFamily="18" charset="0"/>
                      </a:endParaRPr>
                    </a:p>
                  </a:txBody>
                  <a:tcPr/>
                </a:tc>
                <a:tc>
                  <a:txBody>
                    <a:bodyPr/>
                    <a:lstStyle/>
                    <a:p>
                      <a:r>
                        <a:rPr lang="en-US" sz="1800" kern="1200">
                          <a:solidFill>
                            <a:srgbClr val="002060"/>
                          </a:solidFill>
                          <a:effectLst/>
                          <a:latin typeface="Times New Roman" pitchFamily="18" charset="0"/>
                          <a:ea typeface="+mn-ea"/>
                          <a:cs typeface="Times New Roman" pitchFamily="18" charset="0"/>
                        </a:rPr>
                        <a:t>Quét phổ, giám sát điện áp/ nhiệt độ.</a:t>
                      </a:r>
                      <a:endParaRPr lang="en-US">
                        <a:solidFill>
                          <a:srgbClr val="002060"/>
                        </a:solidFill>
                        <a:latin typeface="Times New Roman" pitchFamily="18" charset="0"/>
                        <a:cs typeface="Times New Roman" pitchFamily="18" charset="0"/>
                      </a:endParaRPr>
                    </a:p>
                  </a:txBody>
                  <a:tcPr/>
                </a:tc>
                <a:tc>
                  <a:txBody>
                    <a:bodyPr/>
                    <a:lstStyle/>
                    <a:p>
                      <a:r>
                        <a:rPr lang="en-US" sz="1800" kern="1200">
                          <a:solidFill>
                            <a:srgbClr val="002060"/>
                          </a:solidFill>
                          <a:effectLst/>
                          <a:latin typeface="Times New Roman" pitchFamily="18" charset="0"/>
                          <a:ea typeface="+mn-ea"/>
                          <a:cs typeface="Times New Roman" pitchFamily="18" charset="0"/>
                        </a:rPr>
                        <a:t>Quét phổ, giám sát điện áp/ nhiệt độ.</a:t>
                      </a:r>
                      <a:endParaRPr lang="en-US">
                        <a:solidFill>
                          <a:srgbClr val="002060"/>
                        </a:solidFill>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5715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800" b="0" i="0" kern="1200">
                          <a:solidFill>
                            <a:srgbClr val="002060"/>
                          </a:solidFill>
                          <a:effectLst/>
                          <a:latin typeface="Times New Roman" pitchFamily="18" charset="0"/>
                          <a:ea typeface="+mn-ea"/>
                          <a:cs typeface="Times New Roman" pitchFamily="18" charset="0"/>
                        </a:rPr>
                        <a:t>Điện áp đầu vào</a:t>
                      </a:r>
                      <a:r>
                        <a:rPr lang="vi-VN">
                          <a:solidFill>
                            <a:srgbClr val="002060"/>
                          </a:solidFill>
                          <a:latin typeface="Times New Roman" pitchFamily="18" charset="0"/>
                          <a:cs typeface="Times New Roman" pitchFamily="18" charset="0"/>
                        </a:rPr>
                        <a:t> </a:t>
                      </a:r>
                      <a:endParaRPr lang="en-US">
                        <a:solidFill>
                          <a:srgbClr val="002060"/>
                        </a:solidFill>
                        <a:latin typeface="Times New Roman" pitchFamily="18" charset="0"/>
                        <a:cs typeface="Times New Roman" pitchFamily="18" charset="0"/>
                      </a:endParaRPr>
                    </a:p>
                  </a:txBody>
                  <a:tcPr/>
                </a:tc>
                <a:tc>
                  <a:txBody>
                    <a:bodyPr/>
                    <a:lstStyle/>
                    <a:p>
                      <a:r>
                        <a:rPr lang="en-US" sz="1800" b="0" i="0" kern="1200">
                          <a:solidFill>
                            <a:srgbClr val="002060"/>
                          </a:solidFill>
                          <a:effectLst/>
                          <a:latin typeface="Times New Roman" pitchFamily="18" charset="0"/>
                          <a:ea typeface="+mn-ea"/>
                          <a:cs typeface="Times New Roman" pitchFamily="18" charset="0"/>
                        </a:rPr>
                        <a:t>9 - 20VDC</a:t>
                      </a:r>
                      <a:r>
                        <a:rPr lang="en-US">
                          <a:solidFill>
                            <a:srgbClr val="002060"/>
                          </a:solidFill>
                          <a:latin typeface="Times New Roman" pitchFamily="18" charset="0"/>
                          <a:cs typeface="Times New Roman" pitchFamily="18" charset="0"/>
                        </a:rPr>
                        <a:t> </a:t>
                      </a:r>
                    </a:p>
                  </a:txBody>
                  <a:tcPr/>
                </a:tc>
                <a:tc>
                  <a:txBody>
                    <a:bodyPr/>
                    <a:lstStyle/>
                    <a:p>
                      <a:r>
                        <a:rPr lang="en-US" sz="1800" b="0" i="0" kern="1200">
                          <a:solidFill>
                            <a:srgbClr val="002060"/>
                          </a:solidFill>
                          <a:effectLst/>
                          <a:latin typeface="Times New Roman" pitchFamily="18" charset="0"/>
                          <a:ea typeface="+mn-ea"/>
                          <a:cs typeface="Times New Roman" pitchFamily="18" charset="0"/>
                        </a:rPr>
                        <a:t>9 - 20VDC</a:t>
                      </a:r>
                      <a:r>
                        <a:rPr lang="en-US">
                          <a:solidFill>
                            <a:srgbClr val="002060"/>
                          </a:solidFill>
                          <a:latin typeface="Times New Roman" pitchFamily="18" charset="0"/>
                          <a:cs typeface="Times New Roman" pitchFamily="18" charset="0"/>
                        </a:rPr>
                        <a:t> </a:t>
                      </a:r>
                    </a:p>
                  </a:txBody>
                  <a:tcPr/>
                </a:tc>
                <a:extLst>
                  <a:ext uri="{0D108BD9-81ED-4DB2-BD59-A6C34878D82A}">
                    <a16:rowId xmlns:a16="http://schemas.microsoft.com/office/drawing/2014/main" val="10004"/>
                  </a:ext>
                </a:extLst>
              </a:tr>
              <a:tr h="571500">
                <a:tc>
                  <a:txBody>
                    <a:bodyPr/>
                    <a:lstStyle/>
                    <a:p>
                      <a:r>
                        <a:rPr lang="en-US">
                          <a:solidFill>
                            <a:srgbClr val="002060"/>
                          </a:solidFill>
                          <a:latin typeface="Times New Roman" pitchFamily="18" charset="0"/>
                          <a:cs typeface="Times New Roman" pitchFamily="18" charset="0"/>
                        </a:rPr>
                        <a:t>Cấp</a:t>
                      </a:r>
                      <a:r>
                        <a:rPr lang="en-US" baseline="0">
                          <a:solidFill>
                            <a:srgbClr val="002060"/>
                          </a:solidFill>
                          <a:latin typeface="Times New Roman" pitchFamily="18" charset="0"/>
                          <a:cs typeface="Times New Roman" pitchFamily="18" charset="0"/>
                        </a:rPr>
                        <a:t> nguồn</a:t>
                      </a:r>
                      <a:endParaRPr lang="en-US">
                        <a:solidFill>
                          <a:srgbClr val="002060"/>
                        </a:solidFill>
                        <a:latin typeface="Times New Roman" pitchFamily="18" charset="0"/>
                        <a:cs typeface="Times New Roman" pitchFamily="18" charset="0"/>
                      </a:endParaRPr>
                    </a:p>
                  </a:txBody>
                  <a:tcPr/>
                </a:tc>
                <a:tc>
                  <a:txBody>
                    <a:bodyPr/>
                    <a:lstStyle/>
                    <a:p>
                      <a:r>
                        <a:rPr lang="en-US" sz="1800" b="0" i="0" kern="1200">
                          <a:solidFill>
                            <a:srgbClr val="002060"/>
                          </a:solidFill>
                          <a:effectLst/>
                          <a:latin typeface="Times New Roman" pitchFamily="18" charset="0"/>
                          <a:ea typeface="+mn-ea"/>
                          <a:cs typeface="Times New Roman" pitchFamily="18" charset="0"/>
                        </a:rPr>
                        <a:t>Sử</a:t>
                      </a:r>
                      <a:r>
                        <a:rPr lang="en-US" sz="1800" b="0" i="0" kern="1200" baseline="0">
                          <a:solidFill>
                            <a:srgbClr val="002060"/>
                          </a:solidFill>
                          <a:effectLst/>
                          <a:latin typeface="Times New Roman" pitchFamily="18" charset="0"/>
                          <a:ea typeface="+mn-ea"/>
                          <a:cs typeface="Times New Roman" pitchFamily="18" charset="0"/>
                        </a:rPr>
                        <a:t> dụng nguồn trực tiếp</a:t>
                      </a:r>
                      <a:br>
                        <a:rPr lang="vi-VN">
                          <a:solidFill>
                            <a:srgbClr val="002060"/>
                          </a:solidFill>
                          <a:latin typeface="Times New Roman" pitchFamily="18" charset="0"/>
                          <a:cs typeface="Times New Roman" pitchFamily="18" charset="0"/>
                        </a:rPr>
                      </a:br>
                      <a:endParaRPr lang="en-US">
                        <a:solidFill>
                          <a:srgbClr val="002060"/>
                        </a:solidFill>
                        <a:latin typeface="Times New Roman" pitchFamily="18" charset="0"/>
                        <a:cs typeface="Times New Roman" pitchFamily="18" charset="0"/>
                      </a:endParaRPr>
                    </a:p>
                  </a:txBody>
                  <a:tcPr/>
                </a:tc>
                <a:tc>
                  <a:txBody>
                    <a:bodyPr/>
                    <a:lstStyle/>
                    <a:p>
                      <a:r>
                        <a:rPr lang="en-US" sz="1800" b="0" i="0" kern="1200">
                          <a:solidFill>
                            <a:srgbClr val="002060"/>
                          </a:solidFill>
                          <a:effectLst/>
                          <a:latin typeface="Times New Roman" pitchFamily="18" charset="0"/>
                          <a:ea typeface="+mn-ea"/>
                          <a:cs typeface="Times New Roman" pitchFamily="18" charset="0"/>
                        </a:rPr>
                        <a:t>Sử </a:t>
                      </a:r>
                      <a:r>
                        <a:rPr lang="en-US" sz="1800" kern="1200">
                          <a:solidFill>
                            <a:srgbClr val="002060"/>
                          </a:solidFill>
                          <a:latin typeface="Times New Roman" pitchFamily="18" charset="0"/>
                          <a:ea typeface="+mn-ea"/>
                          <a:cs typeface="Times New Roman" pitchFamily="18" charset="0"/>
                        </a:rPr>
                        <a:t>dụng pin (dung lượng 6.8Ah ) hoặc </a:t>
                      </a:r>
                      <a:r>
                        <a:rPr lang="en-US" sz="1800" b="0" i="0" kern="1200" baseline="0">
                          <a:solidFill>
                            <a:srgbClr val="002060"/>
                          </a:solidFill>
                          <a:effectLst/>
                          <a:latin typeface="Times New Roman" pitchFamily="18" charset="0"/>
                          <a:ea typeface="+mn-ea"/>
                          <a:cs typeface="Times New Roman" pitchFamily="18" charset="0"/>
                        </a:rPr>
                        <a:t>nguồn trực tiếp</a:t>
                      </a:r>
                      <a:endParaRPr lang="en-US">
                        <a:solidFill>
                          <a:srgbClr val="002060"/>
                        </a:solidFill>
                        <a:latin typeface="Times New Roman" pitchFamily="18" charset="0"/>
                        <a:cs typeface="Times New Roman" pitchFamily="18" charset="0"/>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5437512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1798</TotalTime>
  <Words>2902</Words>
  <Application>Microsoft Office PowerPoint</Application>
  <PresentationFormat>On-screen Show (4:3)</PresentationFormat>
  <Paragraphs>220</Paragraphs>
  <Slides>21</Slides>
  <Notes>18</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6" baseType="lpstr">
      <vt:lpstr>Arial</vt:lpstr>
      <vt:lpstr>Calibri</vt:lpstr>
      <vt:lpstr>Times New Roman</vt:lpstr>
      <vt:lpstr>Office Theme</vt:lpstr>
      <vt:lpstr>Visio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Mô hình triển khai thực tế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Long</dc:creator>
  <cp:lastModifiedBy>Administrator</cp:lastModifiedBy>
  <cp:revision>256</cp:revision>
  <dcterms:created xsi:type="dcterms:W3CDTF">2018-03-30T04:16:42Z</dcterms:created>
  <dcterms:modified xsi:type="dcterms:W3CDTF">2023-01-30T12:30:33Z</dcterms:modified>
</cp:coreProperties>
</file>