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462" r:id="rId10"/>
    <p:sldId id="464" r:id="rId11"/>
    <p:sldId id="465" r:id="rId12"/>
    <p:sldId id="490" r:id="rId13"/>
    <p:sldId id="491" r:id="rId14"/>
    <p:sldId id="466" r:id="rId15"/>
    <p:sldId id="467" r:id="rId16"/>
    <p:sldId id="463"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4" r:id="rId34"/>
    <p:sldId id="485" r:id="rId35"/>
    <p:sldId id="486" r:id="rId36"/>
    <p:sldId id="487" r:id="rId37"/>
    <p:sldId id="4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142FB9-8055-48AF-A195-A610189DDFCE}"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42FB9-8055-48AF-A195-A610189DDFCE}"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42FB9-8055-48AF-A195-A610189DDFCE}"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42FB9-8055-48AF-A195-A610189DDFCE}"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42FB9-8055-48AF-A195-A610189DDFCE}"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142FB9-8055-48AF-A195-A610189DDFCE}"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142FB9-8055-48AF-A195-A610189DDFCE}"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142FB9-8055-48AF-A195-A610189DDFCE}"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42FB9-8055-48AF-A195-A610189DDFCE}"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42FB9-8055-48AF-A195-A610189DDFCE}"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42FB9-8055-48AF-A195-A610189DDFCE}"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E7562-2148-4D95-A662-055FF9EF37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42FB9-8055-48AF-A195-A610189DDFCE}" type="datetimeFigureOut">
              <a:rPr lang="en-US" smtClean="0"/>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E7562-2148-4D95-A662-055FF9EF37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PNG"/>
          <p:cNvPicPr>
            <a:picLocks noGrp="1" noChangeAspect="1"/>
          </p:cNvPicPr>
          <p:nvPr>
            <p:ph idx="1"/>
          </p:nvPr>
        </p:nvPicPr>
        <p:blipFill>
          <a:blip r:embed="rId2"/>
          <a:stretch>
            <a:fillRect/>
          </a:stretch>
        </p:blipFill>
        <p:spPr>
          <a:xfrm>
            <a:off x="0" y="0"/>
            <a:ext cx="9155206" cy="6858000"/>
          </a:xfrm>
        </p:spPr>
      </p:pic>
      <p:sp>
        <p:nvSpPr>
          <p:cNvPr id="5" name="Rectangle 4"/>
          <p:cNvSpPr/>
          <p:nvPr/>
        </p:nvSpPr>
        <p:spPr>
          <a:xfrm>
            <a:off x="762000" y="3581400"/>
            <a:ext cx="8382000" cy="838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solidFill>
                  <a:schemeClr val="tx2"/>
                </a:solidFill>
                <a:latin typeface="Times New Roman" pitchFamily="18" charset="0"/>
                <a:cs typeface="Times New Roman" pitchFamily="18" charset="0"/>
              </a:rPr>
              <a:t>ĐIỆN ĐÀI </a:t>
            </a:r>
            <a:r>
              <a:rPr lang="en-US" sz="4000" b="1" dirty="0" err="1">
                <a:solidFill>
                  <a:schemeClr val="tx2"/>
                </a:solidFill>
                <a:latin typeface="Times New Roman" pitchFamily="18" charset="0"/>
                <a:cs typeface="Times New Roman" pitchFamily="18" charset="0"/>
              </a:rPr>
              <a:t>VTĐscn</a:t>
            </a:r>
            <a:r>
              <a:rPr lang="en-US" sz="4000" b="1" dirty="0">
                <a:solidFill>
                  <a:schemeClr val="tx2"/>
                </a:solidFill>
                <a:latin typeface="Times New Roman" pitchFamily="18" charset="0"/>
                <a:cs typeface="Times New Roman" pitchFamily="18" charset="0"/>
              </a:rPr>
              <a:t> VRH-811/S</a:t>
            </a:r>
          </a:p>
        </p:txBody>
      </p:sp>
      <p:sp>
        <p:nvSpPr>
          <p:cNvPr id="6" name="Rectangle 5"/>
          <p:cNvSpPr/>
          <p:nvPr/>
        </p:nvSpPr>
        <p:spPr>
          <a:xfrm>
            <a:off x="0" y="6553200"/>
            <a:ext cx="838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940135" cy="523220"/>
          </a:xfrm>
          <a:prstGeom prst="rect">
            <a:avLst/>
          </a:prstGeom>
        </p:spPr>
        <p:txBody>
          <a:bodyPr wrap="none">
            <a:spAutoFit/>
          </a:bodyPr>
          <a:lstStyle/>
          <a:p>
            <a:pPr lvl="0">
              <a:spcBef>
                <a:spcPct val="0"/>
              </a:spcBef>
              <a:defRPr/>
            </a:pPr>
            <a:r>
              <a:rPr lang="it-IT" sz="2800" b="1" dirty="0">
                <a:solidFill>
                  <a:srgbClr val="FF0000"/>
                </a:solidFill>
                <a:latin typeface="Times New Roman" pitchFamily="18" charset="0"/>
                <a:cs typeface="Times New Roman" pitchFamily="18" charset="0"/>
              </a:rPr>
              <a:t>* Đỉnh và chân máy VRH811/S</a:t>
            </a:r>
            <a:endParaRPr lang="en-US" sz="2800" dirty="0">
              <a:solidFill>
                <a:srgbClr val="FF0000"/>
              </a:solidFill>
              <a:latin typeface="Times New Roman" pitchFamily="18" charset="0"/>
              <a:cs typeface="Times New Roman" pitchFamily="18" charset="0"/>
            </a:endParaRPr>
          </a:p>
        </p:txBody>
      </p:sp>
      <p:pic>
        <p:nvPicPr>
          <p:cNvPr id="3" name="Picture 2" descr="811 4.PNG"/>
          <p:cNvPicPr>
            <a:picLocks noChangeAspect="1"/>
          </p:cNvPicPr>
          <p:nvPr/>
        </p:nvPicPr>
        <p:blipFill>
          <a:blip r:embed="rId2"/>
          <a:stretch>
            <a:fillRect/>
          </a:stretch>
        </p:blipFill>
        <p:spPr>
          <a:xfrm>
            <a:off x="0" y="838200"/>
            <a:ext cx="3581400" cy="5715000"/>
          </a:xfrm>
          <a:prstGeom prst="rect">
            <a:avLst/>
          </a:prstGeom>
        </p:spPr>
      </p:pic>
      <p:sp>
        <p:nvSpPr>
          <p:cNvPr id="4" name="TextBox 3"/>
          <p:cNvSpPr txBox="1"/>
          <p:nvPr/>
        </p:nvSpPr>
        <p:spPr>
          <a:xfrm>
            <a:off x="3200400" y="1600200"/>
            <a:ext cx="5943600" cy="2246769"/>
          </a:xfrm>
          <a:prstGeom prst="rect">
            <a:avLst/>
          </a:prstGeom>
          <a:noFill/>
        </p:spPr>
        <p:txBody>
          <a:bodyPr wrap="square" rtlCol="0">
            <a:spAutoFit/>
          </a:bodyPr>
          <a:lstStyle/>
          <a:p>
            <a:r>
              <a:rPr lang="it-IT" sz="2800" dirty="0">
                <a:solidFill>
                  <a:schemeClr val="tx2"/>
                </a:solidFill>
                <a:latin typeface="Times New Roman" pitchFamily="18" charset="0"/>
                <a:cs typeface="Times New Roman" pitchFamily="18" charset="0"/>
                <a:sym typeface="Wingdings 2"/>
              </a:rPr>
              <a:t></a:t>
            </a:r>
            <a:r>
              <a:rPr lang="it-IT" sz="2800" dirty="0">
                <a:solidFill>
                  <a:schemeClr val="tx2"/>
                </a:solidFill>
                <a:latin typeface="Times New Roman" pitchFamily="18" charset="0"/>
                <a:cs typeface="Times New Roman" pitchFamily="18" charset="0"/>
              </a:rPr>
              <a:t>  Trụ đấu đất.</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Trụ đấu anten thu định vị.</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Đèn TX.</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Trụ đấu anten cần.</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Cực tính của máy.</a:t>
            </a:r>
            <a:endParaRPr lang="en-US" sz="2800" dirty="0">
              <a:solidFill>
                <a:schemeClr val="tx2"/>
              </a:solidFill>
              <a:latin typeface="Times New Roman" pitchFamily="18" charset="0"/>
              <a:cs typeface="Times New Roman" pitchFamily="18" charset="0"/>
            </a:endParaRPr>
          </a:p>
        </p:txBody>
      </p:sp>
      <p:pic>
        <p:nvPicPr>
          <p:cNvPr id="171009" name="Picture 15"/>
          <p:cNvPicPr>
            <a:picLocks noChangeAspect="1" noChangeArrowheads="1"/>
          </p:cNvPicPr>
          <p:nvPr/>
        </p:nvPicPr>
        <p:blipFill>
          <a:blip r:embed="rId3"/>
          <a:srcRect l="4068" t="6160" r="7402" b="22826"/>
          <a:stretch>
            <a:fillRect/>
          </a:stretch>
        </p:blipFill>
        <p:spPr bwMode="auto">
          <a:xfrm>
            <a:off x="3276600" y="2057400"/>
            <a:ext cx="377687" cy="304800"/>
          </a:xfrm>
          <a:prstGeom prst="rect">
            <a:avLst/>
          </a:prstGeom>
          <a:noFill/>
          <a:ln w="9525">
            <a:noFill/>
            <a:miter lim="800000"/>
            <a:headEnd/>
            <a:tailEnd/>
          </a:ln>
        </p:spPr>
      </p:pic>
      <p:pic>
        <p:nvPicPr>
          <p:cNvPr id="171010" name="Picture 16"/>
          <p:cNvPicPr>
            <a:picLocks noChangeAspect="1" noChangeArrowheads="1"/>
          </p:cNvPicPr>
          <p:nvPr/>
        </p:nvPicPr>
        <p:blipFill>
          <a:blip r:embed="rId4"/>
          <a:srcRect l="9818" t="7195" r="12677" b="23860"/>
          <a:stretch>
            <a:fillRect/>
          </a:stretch>
        </p:blipFill>
        <p:spPr bwMode="auto">
          <a:xfrm>
            <a:off x="3352800" y="2590800"/>
            <a:ext cx="304800" cy="291432"/>
          </a:xfrm>
          <a:prstGeom prst="rect">
            <a:avLst/>
          </a:prstGeom>
          <a:noFill/>
          <a:ln w="9525">
            <a:noFill/>
            <a:miter lim="800000"/>
            <a:headEnd/>
            <a:tailEnd/>
          </a:ln>
        </p:spPr>
      </p:pic>
      <p:pic>
        <p:nvPicPr>
          <p:cNvPr id="171011" name="Picture 17"/>
          <p:cNvPicPr>
            <a:picLocks noChangeAspect="1" noChangeArrowheads="1"/>
          </p:cNvPicPr>
          <p:nvPr/>
        </p:nvPicPr>
        <p:blipFill>
          <a:blip r:embed="rId5"/>
          <a:srcRect l="11658" t="-3120" r="14992" b="18826"/>
          <a:stretch>
            <a:fillRect/>
          </a:stretch>
        </p:blipFill>
        <p:spPr bwMode="auto">
          <a:xfrm>
            <a:off x="3352800" y="2989179"/>
            <a:ext cx="304800" cy="363621"/>
          </a:xfrm>
          <a:prstGeom prst="rect">
            <a:avLst/>
          </a:prstGeom>
          <a:noFill/>
          <a:ln w="9525">
            <a:noFill/>
            <a:miter lim="800000"/>
            <a:headEnd/>
            <a:tailEnd/>
          </a:ln>
        </p:spPr>
      </p:pic>
      <p:pic>
        <p:nvPicPr>
          <p:cNvPr id="171012" name="Picture 18"/>
          <p:cNvPicPr>
            <a:picLocks noChangeAspect="1" noChangeArrowheads="1"/>
          </p:cNvPicPr>
          <p:nvPr/>
        </p:nvPicPr>
        <p:blipFill>
          <a:blip r:embed="rId6"/>
          <a:srcRect l="5583" t="6448" r="8916" b="23112"/>
          <a:stretch>
            <a:fillRect/>
          </a:stretch>
        </p:blipFill>
        <p:spPr bwMode="auto">
          <a:xfrm>
            <a:off x="3352800" y="3429000"/>
            <a:ext cx="318781" cy="304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9985" name="Picture 1"/>
          <p:cNvPicPr>
            <a:picLocks noChangeArrowheads="1"/>
          </p:cNvPicPr>
          <p:nvPr/>
        </p:nvPicPr>
        <p:blipFill>
          <a:blip r:embed="rId2">
            <a:lum bright="20000"/>
          </a:blip>
          <a:srcRect/>
          <a:stretch>
            <a:fillRect/>
          </a:stretch>
        </p:blipFill>
        <p:spPr bwMode="auto">
          <a:xfrm>
            <a:off x="5105400" y="1295400"/>
            <a:ext cx="4038600" cy="2514600"/>
          </a:xfrm>
          <a:prstGeom prst="rect">
            <a:avLst/>
          </a:prstGeom>
          <a:noFill/>
        </p:spPr>
      </p:pic>
      <p:sp>
        <p:nvSpPr>
          <p:cNvPr id="4" name="Rectangle 3"/>
          <p:cNvSpPr/>
          <p:nvPr/>
        </p:nvSpPr>
        <p:spPr>
          <a:xfrm>
            <a:off x="228600" y="304800"/>
            <a:ext cx="5669501" cy="523220"/>
          </a:xfrm>
          <a:prstGeom prst="rect">
            <a:avLst/>
          </a:prstGeom>
        </p:spPr>
        <p:txBody>
          <a:bodyPr wrap="none">
            <a:spAutoFit/>
          </a:bodyPr>
          <a:lstStyle/>
          <a:p>
            <a:pPr lvl="0">
              <a:spcBef>
                <a:spcPct val="0"/>
              </a:spcBef>
              <a:defRPr/>
            </a:pPr>
            <a:r>
              <a:rPr lang="it-IT" sz="2800" b="1" dirty="0">
                <a:solidFill>
                  <a:srgbClr val="FF0000"/>
                </a:solidFill>
                <a:latin typeface="Times New Roman" pitchFamily="18" charset="0"/>
                <a:cs typeface="Times New Roman" pitchFamily="18" charset="0"/>
              </a:rPr>
              <a:t>* Màn hình hiển thị máy VRH811/S</a:t>
            </a:r>
            <a:endParaRPr lang="en-US" sz="2800" dirty="0">
              <a:solidFill>
                <a:srgbClr val="FF0000"/>
              </a:solidFill>
              <a:latin typeface="Times New Roman" pitchFamily="18" charset="0"/>
              <a:cs typeface="Times New Roman" pitchFamily="18" charset="0"/>
            </a:endParaRPr>
          </a:p>
        </p:txBody>
      </p:sp>
      <p:sp>
        <p:nvSpPr>
          <p:cNvPr id="5" name="TextBox 4"/>
          <p:cNvSpPr txBox="1"/>
          <p:nvPr/>
        </p:nvSpPr>
        <p:spPr>
          <a:xfrm>
            <a:off x="457200" y="1066800"/>
            <a:ext cx="4648200" cy="4247317"/>
          </a:xfrm>
          <a:prstGeom prst="rect">
            <a:avLst/>
          </a:prstGeom>
          <a:noFill/>
        </p:spPr>
        <p:txBody>
          <a:bodyPr wrap="square" rtlCol="0">
            <a:spAutoFit/>
          </a:bodyPr>
          <a:lstStyle/>
          <a:p>
            <a:r>
              <a:rPr lang="it-IT" sz="2800" dirty="0">
                <a:solidFill>
                  <a:schemeClr val="tx2"/>
                </a:solidFill>
                <a:latin typeface="Times New Roman" pitchFamily="18" charset="0"/>
                <a:cs typeface="Times New Roman" pitchFamily="18" charset="0"/>
              </a:rPr>
              <a:t>- Mức nguồn.</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Chế độ thu/phát.</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Thời gian.</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Kênh hiện tại và các tham số kênh.</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Mức công suất phát.</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Chế độ công tác.</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Mức âm lượng.</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rPr>
              <a:t>- Tin nhắn đến.</a:t>
            </a:r>
            <a:endParaRPr lang="en-US"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11.PNG"/>
          <p:cNvPicPr>
            <a:picLocks noChangeAspect="1"/>
          </p:cNvPicPr>
          <p:nvPr/>
        </p:nvPicPr>
        <p:blipFill>
          <a:blip r:embed="rId2"/>
          <a:stretch>
            <a:fillRect/>
          </a:stretch>
        </p:blipFill>
        <p:spPr>
          <a:xfrm>
            <a:off x="152400" y="685800"/>
            <a:ext cx="8915400" cy="5638800"/>
          </a:xfrm>
          <a:prstGeom prst="rect">
            <a:avLst/>
          </a:prstGeom>
        </p:spPr>
      </p:pic>
      <p:sp>
        <p:nvSpPr>
          <p:cNvPr id="5" name="Title 1"/>
          <p:cNvSpPr txBox="1">
            <a:spLocks/>
          </p:cNvSpPr>
          <p:nvPr/>
        </p:nvSpPr>
        <p:spPr>
          <a:xfrm>
            <a:off x="304800" y="76200"/>
            <a:ext cx="6477000" cy="48736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t-IT" sz="2400" b="1" dirty="0">
                <a:solidFill>
                  <a:srgbClr val="FF0000"/>
                </a:solidFill>
                <a:latin typeface="Times New Roman" pitchFamily="18" charset="0"/>
                <a:ea typeface="+mj-ea"/>
                <a:cs typeface="Times New Roman" pitchFamily="18" charset="0"/>
              </a:rPr>
              <a:t>TÊN GỌI VÀ CHỨC NĂNG CÁC NÚT</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111.PNG"/>
          <p:cNvPicPr>
            <a:picLocks noChangeAspect="1"/>
          </p:cNvPicPr>
          <p:nvPr/>
        </p:nvPicPr>
        <p:blipFill>
          <a:blip r:embed="rId2"/>
          <a:stretch>
            <a:fillRect/>
          </a:stretch>
        </p:blipFill>
        <p:spPr>
          <a:xfrm>
            <a:off x="0" y="-76200"/>
            <a:ext cx="9144000" cy="693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11 6.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6" name="Chevron 5"/>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1</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Bố</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trí</a:t>
            </a:r>
            <a:r>
              <a:rPr lang="en-US" sz="2400" dirty="0">
                <a:solidFill>
                  <a:schemeClr val="tx2"/>
                </a:solidFill>
                <a:latin typeface="Times New Roman" pitchFamily="18" charset="0"/>
                <a:cs typeface="Times New Roman" pitchFamily="18" charset="0"/>
              </a:rPr>
              <a:t> an </a:t>
            </a:r>
            <a:r>
              <a:rPr lang="en-US" sz="2400" dirty="0" err="1">
                <a:solidFill>
                  <a:schemeClr val="tx2"/>
                </a:solidFill>
                <a:latin typeface="Times New Roman" pitchFamily="18" charset="0"/>
                <a:cs typeface="Times New Roman" pitchFamily="18" charset="0"/>
              </a:rPr>
              <a:t>toàn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đấu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nối</a:t>
            </a:r>
            <a:endParaRPr lang="en-US" sz="2400" dirty="0">
              <a:solidFill>
                <a:schemeClr val="tx2"/>
              </a:solidFill>
              <a:latin typeface="Times New Roman" pitchFamily="18" charset="0"/>
              <a:cs typeface="Times New Roman" pitchFamily="18" charset="0"/>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7937" name="Picture 1"/>
          <p:cNvPicPr>
            <a:picLocks noChangeAspect="1" noChangeArrowheads="1"/>
          </p:cNvPicPr>
          <p:nvPr/>
        </p:nvPicPr>
        <p:blipFill>
          <a:blip r:embed="rId2">
            <a:lum bright="20000"/>
          </a:blip>
          <a:srcRect/>
          <a:stretch>
            <a:fillRect/>
          </a:stretch>
        </p:blipFill>
        <p:spPr bwMode="auto">
          <a:xfrm>
            <a:off x="533400" y="1219200"/>
            <a:ext cx="1371600" cy="1524000"/>
          </a:xfrm>
          <a:prstGeom prst="rect">
            <a:avLst/>
          </a:prstGeom>
          <a:noFill/>
        </p:spPr>
      </p:pic>
      <p:sp>
        <p:nvSpPr>
          <p:cNvPr id="10" name="TextBox 9"/>
          <p:cNvSpPr txBox="1"/>
          <p:nvPr/>
        </p:nvSpPr>
        <p:spPr>
          <a:xfrm>
            <a:off x="2514600" y="1295400"/>
            <a:ext cx="6629400" cy="1200329"/>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Trước khi lắp nối các bộ phận cho máy phải kiểm tra, bố trí an toàn, đảm bảo núm kênh ở vị trí “off”.</a:t>
            </a:r>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p:txBody>
      </p:sp>
      <p:sp>
        <p:nvSpPr>
          <p:cNvPr id="167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7939" name="Picture 3"/>
          <p:cNvPicPr>
            <a:picLocks noChangeAspect="1" noChangeArrowheads="1"/>
          </p:cNvPicPr>
          <p:nvPr/>
        </p:nvPicPr>
        <p:blipFill>
          <a:blip r:embed="rId3">
            <a:lum bright="20000"/>
          </a:blip>
          <a:srcRect/>
          <a:stretch>
            <a:fillRect/>
          </a:stretch>
        </p:blipFill>
        <p:spPr bwMode="auto">
          <a:xfrm>
            <a:off x="0" y="3200400"/>
            <a:ext cx="1981200" cy="3657600"/>
          </a:xfrm>
          <a:prstGeom prst="rect">
            <a:avLst/>
          </a:prstGeom>
          <a:noFill/>
        </p:spPr>
      </p:pic>
      <p:sp>
        <p:nvSpPr>
          <p:cNvPr id="13" name="TextBox 12"/>
          <p:cNvSpPr txBox="1"/>
          <p:nvPr/>
        </p:nvSpPr>
        <p:spPr>
          <a:xfrm>
            <a:off x="2590800" y="3810000"/>
            <a:ext cx="6553200" cy="1569660"/>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Đặt pin vuông góc với máy, xoay pin ngược chiều kim đồng hồ, cài hai chốt giữ pin để giữ cho pin được chắc chắn.</a:t>
            </a:r>
            <a:endParaRPr lang="en-US" sz="2400" dirty="0">
              <a:solidFill>
                <a:schemeClr val="tx2"/>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5" name="Chevron 4"/>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1</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Bố</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trí</a:t>
            </a:r>
            <a:r>
              <a:rPr lang="en-US" sz="2400" dirty="0">
                <a:solidFill>
                  <a:schemeClr val="tx2"/>
                </a:solidFill>
                <a:latin typeface="Times New Roman" pitchFamily="18" charset="0"/>
                <a:cs typeface="Times New Roman" pitchFamily="18" charset="0"/>
              </a:rPr>
              <a:t> an </a:t>
            </a:r>
            <a:r>
              <a:rPr lang="en-US" sz="2400" dirty="0" err="1">
                <a:solidFill>
                  <a:schemeClr val="tx2"/>
                </a:solidFill>
                <a:latin typeface="Times New Roman" pitchFamily="18" charset="0"/>
                <a:cs typeface="Times New Roman" pitchFamily="18" charset="0"/>
              </a:rPr>
              <a:t>toàn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đấu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nối</a:t>
            </a:r>
            <a:endParaRPr lang="en-US" sz="2400" dirty="0">
              <a:solidFill>
                <a:schemeClr val="tx2"/>
              </a:solidFill>
              <a:latin typeface="Times New Roman" pitchFamily="18" charset="0"/>
              <a:cs typeface="Times New Roman" pitchFamily="18" charset="0"/>
            </a:endParaRPr>
          </a:p>
        </p:txBody>
      </p:sp>
      <p:sp>
        <p:nvSpPr>
          <p:cNvPr id="166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6913" name="Picture 1"/>
          <p:cNvPicPr>
            <a:picLocks noChangeAspect="1" noChangeArrowheads="1"/>
          </p:cNvPicPr>
          <p:nvPr/>
        </p:nvPicPr>
        <p:blipFill>
          <a:blip r:embed="rId2">
            <a:lum bright="20000"/>
          </a:blip>
          <a:srcRect/>
          <a:stretch>
            <a:fillRect/>
          </a:stretch>
        </p:blipFill>
        <p:spPr bwMode="auto">
          <a:xfrm>
            <a:off x="76200" y="1066800"/>
            <a:ext cx="2209800" cy="5410200"/>
          </a:xfrm>
          <a:prstGeom prst="rect">
            <a:avLst/>
          </a:prstGeom>
          <a:noFill/>
        </p:spPr>
      </p:pic>
      <p:sp>
        <p:nvSpPr>
          <p:cNvPr id="9" name="TextBox 8"/>
          <p:cNvSpPr txBox="1"/>
          <p:nvPr/>
        </p:nvSpPr>
        <p:spPr>
          <a:xfrm>
            <a:off x="2286000" y="914400"/>
            <a:ext cx="6858000" cy="4431983"/>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Lắp anten cần: Máy thu phát VRH-811/S được trang bị anten cần loại 0,4 m và anten cần (dạng lá lúa) 0,95 m. Tùy theo địa hình và cự ly liên lạc mà sử dụng anten cho phù hợp. Động tác lắp anten như sau: Một tay giữ máy, một tay cầm phần cuối của anten (máy và anten đặt đứng), đưa anten vào trụ đấu anten, xoay anten theo chiều kim đồng hồ đến khi anten được cố định chắc chắn vào máy. Chú ý không vặn anten quá chặt hay quá lỏng.</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Lắp anten thu định vị: Nếu dùng tính năng định vị, tương tự như động tác lắp anten cần.</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5" name="Chevron 4"/>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1</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Bố</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trí</a:t>
            </a:r>
            <a:r>
              <a:rPr lang="en-US" sz="2400" dirty="0">
                <a:solidFill>
                  <a:schemeClr val="tx2"/>
                </a:solidFill>
                <a:latin typeface="Times New Roman" pitchFamily="18" charset="0"/>
                <a:cs typeface="Times New Roman" pitchFamily="18" charset="0"/>
              </a:rPr>
              <a:t> an </a:t>
            </a:r>
            <a:r>
              <a:rPr lang="en-US" sz="2400" dirty="0" err="1">
                <a:solidFill>
                  <a:schemeClr val="tx2"/>
                </a:solidFill>
                <a:latin typeface="Times New Roman" pitchFamily="18" charset="0"/>
                <a:cs typeface="Times New Roman" pitchFamily="18" charset="0"/>
              </a:rPr>
              <a:t>toàn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đấu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nối</a:t>
            </a:r>
            <a:endParaRPr lang="en-US" sz="2400" dirty="0">
              <a:solidFill>
                <a:schemeClr val="tx2"/>
              </a:solidFill>
              <a:latin typeface="Times New Roman" pitchFamily="18" charset="0"/>
              <a:cs typeface="Times New Roman" pitchFamily="18" charset="0"/>
            </a:endParaRPr>
          </a:p>
        </p:txBody>
      </p:sp>
      <p:sp>
        <p:nvSpPr>
          <p:cNvPr id="205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25" name="Picture 1"/>
          <p:cNvPicPr>
            <a:picLocks noChangeAspect="1" noChangeArrowheads="1"/>
          </p:cNvPicPr>
          <p:nvPr/>
        </p:nvPicPr>
        <p:blipFill>
          <a:blip r:embed="rId2">
            <a:lum bright="40000"/>
          </a:blip>
          <a:srcRect/>
          <a:stretch>
            <a:fillRect/>
          </a:stretch>
        </p:blipFill>
        <p:spPr bwMode="auto">
          <a:xfrm>
            <a:off x="0" y="914400"/>
            <a:ext cx="1676399" cy="2438400"/>
          </a:xfrm>
          <a:prstGeom prst="rect">
            <a:avLst/>
          </a:prstGeom>
          <a:noFill/>
        </p:spPr>
      </p:pic>
      <p:sp>
        <p:nvSpPr>
          <p:cNvPr id="9" name="TextBox 8"/>
          <p:cNvSpPr txBox="1"/>
          <p:nvPr/>
        </p:nvSpPr>
        <p:spPr>
          <a:xfrm>
            <a:off x="2895600" y="1524000"/>
            <a:ext cx="6019800" cy="1107996"/>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Lắp tổ hợp quàng đầu: Nếu dùng tổ hợp quàng đầu và tính năng VOX. </a:t>
            </a:r>
            <a:endParaRPr lang="en-US" sz="2400" dirty="0">
              <a:solidFill>
                <a:schemeClr val="tx2"/>
              </a:solidFill>
              <a:latin typeface="Times New Roman" pitchFamily="18" charset="0"/>
              <a:cs typeface="Times New Roman" pitchFamily="18" charset="0"/>
            </a:endParaRPr>
          </a:p>
          <a:p>
            <a:endParaRPr lang="en-US" dirty="0"/>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27" name="Picture 3"/>
          <p:cNvPicPr>
            <a:picLocks noChangeAspect="1" noChangeArrowheads="1"/>
          </p:cNvPicPr>
          <p:nvPr/>
        </p:nvPicPr>
        <p:blipFill>
          <a:blip r:embed="rId3">
            <a:lum bright="40000"/>
          </a:blip>
          <a:srcRect/>
          <a:stretch>
            <a:fillRect/>
          </a:stretch>
        </p:blipFill>
        <p:spPr bwMode="auto">
          <a:xfrm>
            <a:off x="0" y="3505199"/>
            <a:ext cx="2590800" cy="3352801"/>
          </a:xfrm>
          <a:prstGeom prst="rect">
            <a:avLst/>
          </a:prstGeom>
          <a:noFill/>
        </p:spPr>
      </p:pic>
      <p:sp>
        <p:nvSpPr>
          <p:cNvPr id="12" name="TextBox 11"/>
          <p:cNvSpPr txBox="1"/>
          <p:nvPr/>
        </p:nvSpPr>
        <p:spPr>
          <a:xfrm>
            <a:off x="3124200" y="3733800"/>
            <a:ext cx="5791200" cy="2308324"/>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Sử dụng túi áo máy: Trong trường hợp đeo máy trên người, cho máy thu phát vào áo máy rồi đeo lên người, máy nằm phía trước, bên ngực trái, mặt máy hướng về trước, anten hướng lên trên.</a:t>
            </a:r>
            <a:endParaRPr lang="en-US" sz="2400" dirty="0">
              <a:solidFill>
                <a:schemeClr val="tx2"/>
              </a:solidFill>
              <a:latin typeface="Times New Roman" pitchFamily="18" charset="0"/>
              <a:cs typeface="Times New Roman" pitchFamily="18" charset="0"/>
            </a:endParaRPr>
          </a:p>
          <a:p>
            <a:pPr algn="just"/>
            <a:endParaRPr lang="en-US" sz="24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2</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Kiểm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tra</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khả</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năng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công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tác</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0" y="1066800"/>
            <a:ext cx="9144000" cy="5170646"/>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Cấp nguồn cho máy thu phát: Xoay núm bật/tắt và chuyển kênh theo chiều kim đồng hồ từ vị trí “off” sang vị trí “0”.</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Kiểm tra khả năng công tác của máy:</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Trên màn hình chính hiển thị đầy đủ các tham số của máy.</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Đặt máy thu phát ở chế độ không im ồn, nghe tiếng rào trên loa, thay đổi âm lượng tiếng rào thay đổi theo; chuyển sang chế độ im ồn máy im rào.</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Bóp công tắc PTT máy im rào, thổi vào mic, trên màn hình hiển thị chữ TX thông báo máy chuyển sang chế độ phát, đồng thời đèn TX trên đỉnh máy sáng màu xanh lá cây; nhả công tắc PTT, máy chuyển sang chế độ thu (RX), đèn TX không sáng.</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Nếu quá trình kiểm tra máy thu phát thấy</a:t>
            </a:r>
            <a:r>
              <a:rPr lang="it-IT" dirty="0"/>
              <a:t> </a:t>
            </a:r>
            <a:r>
              <a:rPr lang="it-IT" sz="2400" dirty="0">
                <a:solidFill>
                  <a:schemeClr val="tx2"/>
                </a:solidFill>
                <a:latin typeface="Times New Roman" pitchFamily="18" charset="0"/>
                <a:cs typeface="Times New Roman" pitchFamily="18" charset="0"/>
              </a:rPr>
              <a:t>xuất hiện những hiện tượng trên có thể kết luận máy có khả năng làm việc được.</a:t>
            </a:r>
            <a:endParaRPr lang="en-US" sz="2400" dirty="0">
              <a:solidFill>
                <a:schemeClr val="tx2"/>
              </a:solidFill>
              <a:latin typeface="Times New Roman" pitchFamily="18" charset="0"/>
              <a:cs typeface="Times New Roman" pitchFamily="18" charset="0"/>
            </a:endParaRP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6" name="TextBox 5"/>
          <p:cNvSpPr txBox="1"/>
          <p:nvPr/>
        </p:nvSpPr>
        <p:spPr>
          <a:xfrm>
            <a:off x="457200" y="1143000"/>
            <a:ext cx="30480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kênh nhớ</a:t>
            </a:r>
            <a:endParaRPr lang="en-US" sz="2400" b="1" dirty="0">
              <a:solidFill>
                <a:schemeClr val="tx2"/>
              </a:solidFill>
              <a:latin typeface="Times New Roman" pitchFamily="18" charset="0"/>
              <a:cs typeface="Times New Roman" pitchFamily="18" charset="0"/>
            </a:endParaRPr>
          </a:p>
          <a:p>
            <a:endParaRPr lang="en-US" dirty="0"/>
          </a:p>
        </p:txBody>
      </p:sp>
      <p:sp>
        <p:nvSpPr>
          <p:cNvPr id="7" name="Oval 6"/>
          <p:cNvSpPr/>
          <p:nvPr/>
        </p:nvSpPr>
        <p:spPr>
          <a:xfrm>
            <a:off x="533400" y="1371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1600200"/>
            <a:ext cx="5943600" cy="3693319"/>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Cách 1: Sử dụng đảo mạch kênh nhớ. </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Xoay núm vặn chuyển kênh đến vị trí kênh mong muốn, có thể chuyển được các kênh từ 0 đến 9.</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Cách 2: Sử dụng bàn phím. </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Bước 1: Bấm phím tắt [CHAN] trên bàn phím (phím số 7).</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Bước 2: Bấm phím [ENT] cho phép nhập chỉ số kênh.</a:t>
            </a:r>
            <a:endParaRPr lang="en-US" sz="2400" dirty="0">
              <a:solidFill>
                <a:schemeClr val="tx2"/>
              </a:solidFill>
              <a:latin typeface="Times New Roman" pitchFamily="18" charset="0"/>
              <a:cs typeface="Times New Roman" pitchFamily="18" charset="0"/>
            </a:endParaRPr>
          </a:p>
          <a:p>
            <a:endParaRPr lang="en-US" dirty="0"/>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3777" name="Picture 1"/>
          <p:cNvPicPr>
            <a:picLocks noChangeArrowheads="1"/>
          </p:cNvPicPr>
          <p:nvPr/>
        </p:nvPicPr>
        <p:blipFill>
          <a:blip r:embed="rId2">
            <a:lum bright="20000" contrast="20000"/>
          </a:blip>
          <a:srcRect/>
          <a:stretch>
            <a:fillRect/>
          </a:stretch>
        </p:blipFill>
        <p:spPr bwMode="auto">
          <a:xfrm>
            <a:off x="5943600" y="1828800"/>
            <a:ext cx="3200400" cy="2590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487362"/>
          </a:xfrm>
        </p:spPr>
        <p:txBody>
          <a:bodyPr>
            <a:normAutofit/>
          </a:bodyPr>
          <a:lstStyle/>
          <a:p>
            <a:pPr algn="l"/>
            <a:r>
              <a:rPr lang="it-IT" sz="2400" b="1" dirty="0">
                <a:solidFill>
                  <a:srgbClr val="FF0000"/>
                </a:solidFill>
                <a:latin typeface="Times New Roman" pitchFamily="18" charset="0"/>
                <a:cs typeface="Times New Roman" pitchFamily="18" charset="0"/>
              </a:rPr>
              <a:t>I. TÍNH NĂNG CHIẾN, KỸ THUẬT</a:t>
            </a:r>
            <a:endParaRPr lang="en-US" sz="2400" dirty="0">
              <a:solidFill>
                <a:srgbClr val="FF0000"/>
              </a:solidFill>
              <a:latin typeface="Times New Roman" pitchFamily="18" charset="0"/>
              <a:cs typeface="Times New Roman" pitchFamily="18" charset="0"/>
            </a:endParaRPr>
          </a:p>
        </p:txBody>
      </p:sp>
      <p:sp>
        <p:nvSpPr>
          <p:cNvPr id="4" name="Rectangle 3"/>
          <p:cNvSpPr/>
          <p:nvPr/>
        </p:nvSpPr>
        <p:spPr>
          <a:xfrm>
            <a:off x="2133600" y="1187708"/>
            <a:ext cx="6858000" cy="5262979"/>
          </a:xfrm>
          <a:prstGeom prst="rect">
            <a:avLst/>
          </a:prstGeom>
        </p:spPr>
        <p:txBody>
          <a:bodyPr wrap="square">
            <a:spAutoFit/>
          </a:bodyPr>
          <a:lstStyle/>
          <a:p>
            <a:pPr algn="just">
              <a:buFont typeface="Arial" pitchFamily="34" charset="0"/>
              <a:buChar char="•"/>
            </a:pPr>
            <a:r>
              <a:rPr lang="it-IT" sz="2800" dirty="0">
                <a:solidFill>
                  <a:srgbClr val="FF0000"/>
                </a:solidFill>
              </a:rPr>
              <a:t> </a:t>
            </a:r>
            <a:r>
              <a:rPr lang="it-IT" sz="2800" dirty="0">
                <a:solidFill>
                  <a:schemeClr val="tx2"/>
                </a:solidFill>
                <a:latin typeface="Times New Roman" pitchFamily="18" charset="0"/>
                <a:cs typeface="Times New Roman" pitchFamily="18" charset="0"/>
              </a:rPr>
              <a:t>Máy thu phát vô tuyến điện sóng cực ngắn kiểu cầm tay.</a:t>
            </a:r>
          </a:p>
          <a:p>
            <a:pPr algn="just">
              <a:buFont typeface="Arial" pitchFamily="34" charset="0"/>
              <a:buChar char="•"/>
            </a:pPr>
            <a:r>
              <a:rPr lang="it-IT" sz="2800" dirty="0">
                <a:solidFill>
                  <a:srgbClr val="FF0000"/>
                </a:solidFill>
                <a:latin typeface="Times New Roman" pitchFamily="18" charset="0"/>
                <a:cs typeface="Times New Roman" pitchFamily="18" charset="0"/>
              </a:rPr>
              <a:t> </a:t>
            </a:r>
            <a:r>
              <a:rPr lang="it-IT" sz="2800" dirty="0">
                <a:solidFill>
                  <a:schemeClr val="tx2"/>
                </a:solidFill>
                <a:latin typeface="Times New Roman" pitchFamily="18" charset="0"/>
                <a:cs typeface="Times New Roman" pitchFamily="18" charset="0"/>
              </a:rPr>
              <a:t>Có khả năng chống tác chiến điện tử nhờ chức năng nhảy tần.</a:t>
            </a:r>
          </a:p>
          <a:p>
            <a:pPr algn="just">
              <a:buFont typeface="Arial" pitchFamily="34" charset="0"/>
              <a:buChar char="•"/>
            </a:pPr>
            <a:r>
              <a:rPr lang="it-IT" sz="2800" dirty="0">
                <a:solidFill>
                  <a:srgbClr val="FF0000"/>
                </a:solidFill>
                <a:latin typeface="Times New Roman" pitchFamily="18" charset="0"/>
                <a:cs typeface="Times New Roman" pitchFamily="18" charset="0"/>
              </a:rPr>
              <a:t> </a:t>
            </a:r>
            <a:r>
              <a:rPr lang="it-IT" sz="2800" dirty="0">
                <a:solidFill>
                  <a:schemeClr val="tx2"/>
                </a:solidFill>
                <a:latin typeface="Times New Roman" pitchFamily="18" charset="0"/>
                <a:cs typeface="Times New Roman" pitchFamily="18" charset="0"/>
              </a:rPr>
              <a:t>Có khả năng bảo mật dữ liệu với phương thức sử dụng mã mật theo chuẩn AES-128 và AES-256</a:t>
            </a:r>
          </a:p>
          <a:p>
            <a:pPr algn="just">
              <a:buFont typeface="Arial" pitchFamily="34" charset="0"/>
              <a:buChar char="•"/>
            </a:pPr>
            <a:r>
              <a:rPr lang="it-IT" sz="2800" dirty="0">
                <a:solidFill>
                  <a:srgbClr val="FF0000"/>
                </a:solidFill>
                <a:latin typeface="Times New Roman" pitchFamily="18" charset="0"/>
                <a:cs typeface="Times New Roman" pitchFamily="18" charset="0"/>
              </a:rPr>
              <a:t> </a:t>
            </a:r>
            <a:r>
              <a:rPr lang="it-IT" sz="2800" dirty="0">
                <a:solidFill>
                  <a:schemeClr val="tx2"/>
                </a:solidFill>
                <a:latin typeface="Times New Roman" pitchFamily="18" charset="0"/>
                <a:cs typeface="Times New Roman" pitchFamily="18" charset="0"/>
              </a:rPr>
              <a:t>Có khả năng xác định và lưu lại vị trí hiện tại.</a:t>
            </a:r>
          </a:p>
          <a:p>
            <a:pPr algn="just">
              <a:buFont typeface="Arial" pitchFamily="34" charset="0"/>
              <a:buChar char="•"/>
            </a:pPr>
            <a:r>
              <a:rPr lang="it-IT" sz="2800" dirty="0">
                <a:solidFill>
                  <a:srgbClr val="FF0000"/>
                </a:solidFill>
                <a:latin typeface="Times New Roman" pitchFamily="18" charset="0"/>
                <a:cs typeface="Times New Roman" pitchFamily="18" charset="0"/>
              </a:rPr>
              <a:t> </a:t>
            </a:r>
            <a:r>
              <a:rPr lang="it-IT" sz="2800" dirty="0">
                <a:solidFill>
                  <a:schemeClr val="tx2"/>
                </a:solidFill>
                <a:latin typeface="Times New Roman" pitchFamily="18" charset="0"/>
                <a:cs typeface="Times New Roman" pitchFamily="18" charset="0"/>
              </a:rPr>
              <a:t>Kích thước gọn nhẹ.</a:t>
            </a:r>
          </a:p>
          <a:p>
            <a:pPr algn="just">
              <a:buFont typeface="Arial" pitchFamily="34" charset="0"/>
              <a:buChar char="•"/>
            </a:pPr>
            <a:endParaRPr lang="it-IT" sz="2800" dirty="0">
              <a:solidFill>
                <a:schemeClr val="tx2"/>
              </a:solidFill>
              <a:latin typeface="Times New Roman" pitchFamily="18" charset="0"/>
              <a:cs typeface="Times New Roman" pitchFamily="18" charset="0"/>
            </a:endParaRPr>
          </a:p>
          <a:p>
            <a:pPr algn="just">
              <a:buFont typeface="Arial" pitchFamily="34" charset="0"/>
              <a:buChar char="•"/>
            </a:pPr>
            <a:endParaRPr lang="en-US" sz="2800" dirty="0">
              <a:solidFill>
                <a:schemeClr val="tx2"/>
              </a:solidFill>
              <a:latin typeface="Times New Roman" pitchFamily="18" charset="0"/>
              <a:cs typeface="Times New Roman" pitchFamily="18" charset="0"/>
            </a:endParaRPr>
          </a:p>
        </p:txBody>
      </p:sp>
      <p:pic>
        <p:nvPicPr>
          <p:cNvPr id="5" name="Picture 4" descr="Capture.PNG"/>
          <p:cNvPicPr>
            <a:picLocks noChangeAspect="1"/>
          </p:cNvPicPr>
          <p:nvPr/>
        </p:nvPicPr>
        <p:blipFill>
          <a:blip r:embed="rId2"/>
          <a:stretch>
            <a:fillRect/>
          </a:stretch>
        </p:blipFill>
        <p:spPr>
          <a:xfrm>
            <a:off x="76200" y="762000"/>
            <a:ext cx="2057400" cy="60202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202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2753" name="Picture 1"/>
          <p:cNvPicPr>
            <a:picLocks noChangeArrowheads="1"/>
          </p:cNvPicPr>
          <p:nvPr/>
        </p:nvPicPr>
        <p:blipFill>
          <a:blip r:embed="rId2">
            <a:lum bright="20000"/>
          </a:blip>
          <a:srcRect/>
          <a:stretch>
            <a:fillRect/>
          </a:stretch>
        </p:blipFill>
        <p:spPr bwMode="auto">
          <a:xfrm>
            <a:off x="4800600" y="3276600"/>
            <a:ext cx="3962400" cy="2298700"/>
          </a:xfrm>
          <a:prstGeom prst="rect">
            <a:avLst/>
          </a:prstGeom>
          <a:noFill/>
        </p:spPr>
      </p:pic>
      <p:sp>
        <p:nvSpPr>
          <p:cNvPr id="2027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2755" name="Picture 3"/>
          <p:cNvPicPr>
            <a:picLocks noChangeArrowheads="1"/>
          </p:cNvPicPr>
          <p:nvPr/>
        </p:nvPicPr>
        <p:blipFill>
          <a:blip r:embed="rId3">
            <a:lum bright="20000"/>
          </a:blip>
          <a:srcRect/>
          <a:stretch>
            <a:fillRect/>
          </a:stretch>
        </p:blipFill>
        <p:spPr bwMode="auto">
          <a:xfrm>
            <a:off x="609600" y="3276600"/>
            <a:ext cx="3886200" cy="2362200"/>
          </a:xfrm>
          <a:prstGeom prst="rect">
            <a:avLst/>
          </a:prstGeom>
          <a:noFill/>
        </p:spPr>
      </p:pic>
      <p:sp>
        <p:nvSpPr>
          <p:cNvPr id="9" name="TextBox 8"/>
          <p:cNvSpPr txBox="1"/>
          <p:nvPr/>
        </p:nvSpPr>
        <p:spPr>
          <a:xfrm>
            <a:off x="0" y="1371600"/>
            <a:ext cx="9144000" cy="1477328"/>
          </a:xfrm>
          <a:prstGeom prst="rect">
            <a:avLst/>
          </a:prstGeom>
          <a:noFill/>
        </p:spPr>
        <p:txBody>
          <a:bodyPr wrap="square" rtlCol="0">
            <a:spAutoFit/>
          </a:bodyPr>
          <a:lstStyle/>
          <a:p>
            <a:pPr algn="just"/>
            <a:r>
              <a:rPr lang="it-IT" sz="2400" dirty="0">
                <a:solidFill>
                  <a:schemeClr val="tx2"/>
                </a:solidFill>
                <a:latin typeface="Times New Roman" pitchFamily="18" charset="0"/>
                <a:cs typeface="Times New Roman" pitchFamily="18" charset="0"/>
              </a:rPr>
              <a:t>+ Bước 3: Nhập chỉ số kênh (từ 00 đến 99).</a:t>
            </a:r>
            <a:endParaRPr lang="en-US" sz="2400" dirty="0">
              <a:solidFill>
                <a:schemeClr val="tx2"/>
              </a:solidFill>
              <a:latin typeface="Times New Roman" pitchFamily="18" charset="0"/>
              <a:cs typeface="Times New Roman" pitchFamily="18" charset="0"/>
            </a:endParaRPr>
          </a:p>
          <a:p>
            <a:pPr algn="just"/>
            <a:r>
              <a:rPr lang="it-IT" sz="2400" dirty="0">
                <a:solidFill>
                  <a:schemeClr val="tx2"/>
                </a:solidFill>
                <a:latin typeface="Times New Roman" pitchFamily="18" charset="0"/>
                <a:cs typeface="Times New Roman" pitchFamily="18" charset="0"/>
              </a:rPr>
              <a:t>+ Bước 4: Bấm phím [ENT] để xác nhận chuyển đến kênh muốn cài đặt hoặc phím [ESC] để quay lại kênh ban đầu.</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457200" y="990600"/>
            <a:ext cx="30480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tần số</a:t>
            </a:r>
            <a:endParaRPr lang="en-US" sz="2400" b="1" dirty="0">
              <a:solidFill>
                <a:schemeClr val="tx2"/>
              </a:solidFill>
              <a:latin typeface="Times New Roman" pitchFamily="18" charset="0"/>
              <a:cs typeface="Times New Roman" pitchFamily="18" charset="0"/>
            </a:endParaRPr>
          </a:p>
          <a:p>
            <a:endParaRPr lang="en-US" dirty="0"/>
          </a:p>
        </p:txBody>
      </p:sp>
      <p:sp>
        <p:nvSpPr>
          <p:cNvPr id="6" name="TextBox 5"/>
          <p:cNvSpPr txBox="1"/>
          <p:nvPr/>
        </p:nvSpPr>
        <p:spPr>
          <a:xfrm>
            <a:off x="0" y="1524000"/>
            <a:ext cx="9144000" cy="5539978"/>
          </a:xfrm>
          <a:prstGeom prst="rect">
            <a:avLst/>
          </a:prstGeom>
          <a:noFill/>
        </p:spPr>
        <p:txBody>
          <a:bodyPr wrap="square" rtlCol="0">
            <a:spAutoFit/>
          </a:bodyPr>
          <a:lstStyle/>
          <a:p>
            <a:r>
              <a:rPr lang="it-IT" sz="2400" dirty="0">
                <a:solidFill>
                  <a:schemeClr val="tx2"/>
                </a:solidFill>
                <a:latin typeface="Times New Roman" pitchFamily="18" charset="0"/>
                <a:cs typeface="Times New Roman" pitchFamily="18" charset="0"/>
              </a:rPr>
              <a:t>- Nếu giá trị nhập không nằm trong khoảng (30,000 ÷ 87,975) MHz, máy sẽ lưu giá trị kênh mới là 30,000 MHz nếu giá trị nhập nhỏ hơn 30,000 MHz </a:t>
            </a:r>
            <a:r>
              <a:rPr lang="it-IT" sz="2400">
                <a:solidFill>
                  <a:schemeClr val="tx2"/>
                </a:solidFill>
                <a:latin typeface="Times New Roman" pitchFamily="18" charset="0"/>
                <a:cs typeface="Times New Roman" pitchFamily="18" charset="0"/>
              </a:rPr>
              <a:t>hay 87,875 MHz </a:t>
            </a:r>
            <a:r>
              <a:rPr lang="it-IT" sz="2400" dirty="0">
                <a:solidFill>
                  <a:schemeClr val="tx2"/>
                </a:solidFill>
                <a:latin typeface="Times New Roman" pitchFamily="18" charset="0"/>
                <a:cs typeface="Times New Roman" pitchFamily="18" charset="0"/>
              </a:rPr>
              <a:t>nếu giá trị nhập lớn hơn 87.975 MHz. </a:t>
            </a:r>
            <a:endParaRPr lang="en-US" sz="2400" dirty="0">
              <a:solidFill>
                <a:schemeClr val="tx2"/>
              </a:solidFill>
              <a:latin typeface="Times New Roman" pitchFamily="18" charset="0"/>
              <a:cs typeface="Times New Roman" pitchFamily="18" charset="0"/>
            </a:endParaRPr>
          </a:p>
          <a:p>
            <a:r>
              <a:rPr lang="it-IT" sz="2400" dirty="0">
                <a:solidFill>
                  <a:schemeClr val="tx2"/>
                </a:solidFill>
                <a:latin typeface="Times New Roman" pitchFamily="18" charset="0"/>
                <a:cs typeface="Times New Roman" pitchFamily="18" charset="0"/>
              </a:rPr>
              <a:t>Ví dụ: Nếu nhập giá trị tần số là 28,500 MHz thì máy sẽ lưu giá trị tần số mới là 30,000 MHz.</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phải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bội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của</a:t>
            </a:r>
            <a:r>
              <a:rPr lang="en-AU" sz="2400" dirty="0">
                <a:solidFill>
                  <a:schemeClr val="tx2"/>
                </a:solidFill>
                <a:latin typeface="Times New Roman" pitchFamily="18" charset="0"/>
                <a:cs typeface="Times New Roman" pitchFamily="18" charset="0"/>
              </a:rPr>
              <a:t> 25 kHz,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tự</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tính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toán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tròn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một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bội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của</a:t>
            </a:r>
            <a:r>
              <a:rPr lang="en-AU" sz="2400" dirty="0">
                <a:solidFill>
                  <a:schemeClr val="tx2"/>
                </a:solidFill>
                <a:latin typeface="Times New Roman" pitchFamily="18" charset="0"/>
                <a:cs typeface="Times New Roman" pitchFamily="18" charset="0"/>
              </a:rPr>
              <a:t> 25 kHz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nhỏ</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r>
              <a:rPr lang="en-AU" sz="2400" dirty="0" err="1">
                <a:solidFill>
                  <a:schemeClr val="tx2"/>
                </a:solidFill>
                <a:latin typeface="Times New Roman" pitchFamily="18" charset="0"/>
                <a:cs typeface="Times New Roman" pitchFamily="18" charset="0"/>
              </a:rPr>
              <a:t>Ví</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dụ</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36,029 MHz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36,025 </a:t>
            </a:r>
            <a:r>
              <a:rPr lang="en-AU" sz="2400" dirty="0" err="1">
                <a:solidFill>
                  <a:schemeClr val="tx2"/>
                </a:solidFill>
                <a:latin typeface="Times New Roman" pitchFamily="18" charset="0"/>
                <a:cs typeface="Times New Roman" pitchFamily="18" charset="0"/>
              </a:rPr>
              <a:t>MHz.</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đủ</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chữ</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phân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những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chữ</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phân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0. </a:t>
            </a:r>
            <a:endParaRPr lang="en-US" sz="2400" dirty="0">
              <a:solidFill>
                <a:schemeClr val="tx2"/>
              </a:solidFill>
              <a:latin typeface="Times New Roman" pitchFamily="18" charset="0"/>
              <a:cs typeface="Times New Roman" pitchFamily="18" charset="0"/>
            </a:endParaRPr>
          </a:p>
          <a:p>
            <a:r>
              <a:rPr lang="en-AU" sz="2400" dirty="0" err="1">
                <a:solidFill>
                  <a:schemeClr val="tx2"/>
                </a:solidFill>
                <a:latin typeface="Times New Roman" pitchFamily="18" charset="0"/>
                <a:cs typeface="Times New Roman" pitchFamily="18" charset="0"/>
              </a:rPr>
              <a:t>Ví</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dụ</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36,0 MHz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36,000 </a:t>
            </a:r>
            <a:r>
              <a:rPr lang="en-AU" sz="2400" dirty="0" err="1">
                <a:solidFill>
                  <a:schemeClr val="tx2"/>
                </a:solidFill>
                <a:latin typeface="Times New Roman" pitchFamily="18" charset="0"/>
                <a:cs typeface="Times New Roman" pitchFamily="18" charset="0"/>
              </a:rPr>
              <a:t>MHz.</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457200" y="990600"/>
            <a:ext cx="30480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tần số</a:t>
            </a:r>
            <a:endParaRPr lang="en-US" sz="2400" b="1" dirty="0">
              <a:solidFill>
                <a:schemeClr val="tx2"/>
              </a:solidFill>
              <a:latin typeface="Times New Roman" pitchFamily="18" charset="0"/>
              <a:cs typeface="Times New Roman" pitchFamily="18" charset="0"/>
            </a:endParaRPr>
          </a:p>
          <a:p>
            <a:endParaRPr lang="en-US" dirty="0"/>
          </a:p>
        </p:txBody>
      </p:sp>
      <p:sp>
        <p:nvSpPr>
          <p:cNvPr id="200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0705" name="Picture 1"/>
          <p:cNvPicPr>
            <a:picLocks noChangeArrowheads="1"/>
          </p:cNvPicPr>
          <p:nvPr/>
        </p:nvPicPr>
        <p:blipFill>
          <a:blip r:embed="rId2">
            <a:lum bright="20000"/>
          </a:blip>
          <a:srcRect/>
          <a:stretch>
            <a:fillRect/>
          </a:stretch>
        </p:blipFill>
        <p:spPr bwMode="auto">
          <a:xfrm>
            <a:off x="381000" y="4267200"/>
            <a:ext cx="3657600" cy="2286000"/>
          </a:xfrm>
          <a:prstGeom prst="rect">
            <a:avLst/>
          </a:prstGeom>
          <a:noFill/>
        </p:spPr>
      </p:pic>
      <p:sp>
        <p:nvSpPr>
          <p:cNvPr id="200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0707" name="Picture 3"/>
          <p:cNvPicPr>
            <a:picLocks noChangeArrowheads="1"/>
          </p:cNvPicPr>
          <p:nvPr/>
        </p:nvPicPr>
        <p:blipFill>
          <a:blip r:embed="rId3">
            <a:lum bright="20000"/>
          </a:blip>
          <a:srcRect/>
          <a:stretch>
            <a:fillRect/>
          </a:stretch>
        </p:blipFill>
        <p:spPr bwMode="auto">
          <a:xfrm>
            <a:off x="5029200" y="4267200"/>
            <a:ext cx="3733800" cy="2286000"/>
          </a:xfrm>
          <a:prstGeom prst="rect">
            <a:avLst/>
          </a:prstGeom>
          <a:noFill/>
        </p:spPr>
      </p:pic>
      <p:sp>
        <p:nvSpPr>
          <p:cNvPr id="10" name="TextBox 9"/>
          <p:cNvSpPr txBox="1"/>
          <p:nvPr/>
        </p:nvSpPr>
        <p:spPr>
          <a:xfrm>
            <a:off x="0" y="1752600"/>
            <a:ext cx="9144000" cy="1107996"/>
          </a:xfrm>
          <a:prstGeom prst="rect">
            <a:avLst/>
          </a:prstGeom>
          <a:noFill/>
        </p:spPr>
        <p:txBody>
          <a:bodyPr wrap="square" rtlCol="0">
            <a:spAutoFit/>
          </a:bodyPr>
          <a:lstStyle/>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[FREQ]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6).</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phép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457200" y="990600"/>
            <a:ext cx="30480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tần số</a:t>
            </a:r>
            <a:endParaRPr lang="en-US" sz="2400" b="1" dirty="0">
              <a:solidFill>
                <a:schemeClr val="tx2"/>
              </a:solidFill>
              <a:latin typeface="Times New Roman" pitchFamily="18" charset="0"/>
              <a:cs typeface="Times New Roman" pitchFamily="18" charset="0"/>
            </a:endParaRPr>
          </a:p>
          <a:p>
            <a:endParaRPr lang="en-US" dirty="0"/>
          </a:p>
        </p:txBody>
      </p:sp>
      <p:sp>
        <p:nvSpPr>
          <p:cNvPr id="199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9681" name="Picture 1"/>
          <p:cNvPicPr>
            <a:picLocks noChangeArrowheads="1"/>
          </p:cNvPicPr>
          <p:nvPr/>
        </p:nvPicPr>
        <p:blipFill>
          <a:blip r:embed="rId2">
            <a:lum bright="20000"/>
          </a:blip>
          <a:srcRect/>
          <a:stretch>
            <a:fillRect/>
          </a:stretch>
        </p:blipFill>
        <p:spPr bwMode="auto">
          <a:xfrm>
            <a:off x="457200" y="4267200"/>
            <a:ext cx="3276600" cy="2286000"/>
          </a:xfrm>
          <a:prstGeom prst="rect">
            <a:avLst/>
          </a:prstGeom>
          <a:noFill/>
        </p:spPr>
      </p:pic>
      <p:sp>
        <p:nvSpPr>
          <p:cNvPr id="1996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9683" name="Picture 3"/>
          <p:cNvPicPr>
            <a:picLocks noChangeArrowheads="1"/>
          </p:cNvPicPr>
          <p:nvPr/>
        </p:nvPicPr>
        <p:blipFill>
          <a:blip r:embed="rId3">
            <a:lum bright="20000"/>
          </a:blip>
          <a:srcRect/>
          <a:stretch>
            <a:fillRect/>
          </a:stretch>
        </p:blipFill>
        <p:spPr bwMode="auto">
          <a:xfrm>
            <a:off x="5029200" y="4267200"/>
            <a:ext cx="3276600" cy="2286000"/>
          </a:xfrm>
          <a:prstGeom prst="rect">
            <a:avLst/>
          </a:prstGeom>
          <a:noFill/>
        </p:spPr>
      </p:pic>
      <p:sp>
        <p:nvSpPr>
          <p:cNvPr id="10" name="TextBox 9"/>
          <p:cNvSpPr txBox="1"/>
          <p:nvPr/>
        </p:nvSpPr>
        <p:spPr>
          <a:xfrm>
            <a:off x="0" y="1600200"/>
            <a:ext cx="9144000" cy="1477328"/>
          </a:xfrm>
          <a:prstGeom prst="rect">
            <a:avLst/>
          </a:prstGeom>
          <a:noFill/>
        </p:spPr>
        <p:txBody>
          <a:bodyPr wrap="square" rtlCol="0">
            <a:spAutoFit/>
          </a:bodyPr>
          <a:lstStyle/>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bằng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0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9.</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4.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[ESC]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hủy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quay </a:t>
            </a:r>
            <a:r>
              <a:rPr lang="en-AU" sz="2400" dirty="0" err="1">
                <a:solidFill>
                  <a:schemeClr val="tx2"/>
                </a:solidFill>
                <a:latin typeface="Times New Roman" pitchFamily="18" charset="0"/>
                <a:cs typeface="Times New Roman" pitchFamily="18" charset="0"/>
              </a:rPr>
              <a:t>về</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ban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chế độ công tác</a:t>
            </a:r>
            <a:endParaRPr lang="en-US" sz="2400" b="1" dirty="0">
              <a:solidFill>
                <a:schemeClr val="tx2"/>
              </a:solidFill>
              <a:latin typeface="Times New Roman" pitchFamily="18" charset="0"/>
              <a:cs typeface="Times New Roman" pitchFamily="18" charset="0"/>
            </a:endParaRPr>
          </a:p>
          <a:p>
            <a:endParaRPr lang="en-US"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1009" name="Picture 1"/>
          <p:cNvPicPr>
            <a:picLocks noChangeArrowheads="1"/>
          </p:cNvPicPr>
          <p:nvPr/>
        </p:nvPicPr>
        <p:blipFill>
          <a:blip r:embed="rId2">
            <a:lum bright="20000"/>
          </a:blip>
          <a:srcRect/>
          <a:stretch>
            <a:fillRect/>
          </a:stretch>
        </p:blipFill>
        <p:spPr bwMode="auto">
          <a:xfrm>
            <a:off x="533400" y="4495800"/>
            <a:ext cx="3276600" cy="2133600"/>
          </a:xfrm>
          <a:prstGeom prst="rect">
            <a:avLst/>
          </a:prstGeom>
          <a:noFill/>
        </p:spPr>
      </p:pic>
      <p:sp>
        <p:nvSpPr>
          <p:cNvPr id="171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1011" name="Picture 3"/>
          <p:cNvPicPr>
            <a:picLocks noChangeArrowheads="1"/>
          </p:cNvPicPr>
          <p:nvPr/>
        </p:nvPicPr>
        <p:blipFill>
          <a:blip r:embed="rId3">
            <a:lum bright="20000"/>
          </a:blip>
          <a:srcRect/>
          <a:stretch>
            <a:fillRect/>
          </a:stretch>
        </p:blipFill>
        <p:spPr bwMode="auto">
          <a:xfrm>
            <a:off x="5334000" y="4495800"/>
            <a:ext cx="3276600" cy="2133600"/>
          </a:xfrm>
          <a:prstGeom prst="rect">
            <a:avLst/>
          </a:prstGeom>
          <a:noFill/>
        </p:spPr>
      </p:pic>
      <p:sp>
        <p:nvSpPr>
          <p:cNvPr id="10" name="TextBox 9"/>
          <p:cNvSpPr txBox="1"/>
          <p:nvPr/>
        </p:nvSpPr>
        <p:spPr>
          <a:xfrm>
            <a:off x="304800" y="1600200"/>
            <a:ext cx="8610600" cy="1107996"/>
          </a:xfrm>
          <a:prstGeom prst="rect">
            <a:avLst/>
          </a:prstGeom>
          <a:noFill/>
        </p:spPr>
        <p:txBody>
          <a:bodyPr wrap="square" rtlCol="0">
            <a:spAutoFit/>
          </a:bodyPr>
          <a:lstStyle/>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[OPM]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2).</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phép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Cài đặt chế độ công tác</a:t>
            </a:r>
            <a:endParaRPr lang="en-US" sz="2400" b="1" dirty="0">
              <a:solidFill>
                <a:schemeClr val="tx2"/>
              </a:solidFill>
              <a:latin typeface="Times New Roman" pitchFamily="18" charset="0"/>
              <a:cs typeface="Times New Roman" pitchFamily="18" charset="0"/>
            </a:endParaRPr>
          </a:p>
          <a:p>
            <a:endParaRPr lang="en-US" dirty="0"/>
          </a:p>
        </p:txBody>
      </p:sp>
      <p:sp>
        <p:nvSpPr>
          <p:cNvPr id="169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9985" name="Picture 1"/>
          <p:cNvPicPr>
            <a:picLocks noChangeArrowheads="1"/>
          </p:cNvPicPr>
          <p:nvPr/>
        </p:nvPicPr>
        <p:blipFill>
          <a:blip r:embed="rId2">
            <a:lum bright="20000"/>
          </a:blip>
          <a:srcRect/>
          <a:stretch>
            <a:fillRect/>
          </a:stretch>
        </p:blipFill>
        <p:spPr bwMode="auto">
          <a:xfrm>
            <a:off x="304800" y="4114800"/>
            <a:ext cx="3886200" cy="2362200"/>
          </a:xfrm>
          <a:prstGeom prst="rect">
            <a:avLst/>
          </a:prstGeom>
          <a:noFill/>
        </p:spPr>
      </p:pic>
      <p:sp>
        <p:nvSpPr>
          <p:cNvPr id="169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9987" name="Picture 3"/>
          <p:cNvPicPr>
            <a:picLocks noChangeArrowheads="1"/>
          </p:cNvPicPr>
          <p:nvPr/>
        </p:nvPicPr>
        <p:blipFill>
          <a:blip r:embed="rId3">
            <a:lum bright="20000"/>
          </a:blip>
          <a:srcRect/>
          <a:stretch>
            <a:fillRect/>
          </a:stretch>
        </p:blipFill>
        <p:spPr bwMode="auto">
          <a:xfrm>
            <a:off x="4876800" y="4114800"/>
            <a:ext cx="3886200" cy="2362200"/>
          </a:xfrm>
          <a:prstGeom prst="rect">
            <a:avLst/>
          </a:prstGeom>
          <a:noFill/>
        </p:spPr>
      </p:pic>
      <p:sp>
        <p:nvSpPr>
          <p:cNvPr id="10" name="TextBox 9"/>
          <p:cNvSpPr txBox="1"/>
          <p:nvPr/>
        </p:nvSpPr>
        <p:spPr>
          <a:xfrm>
            <a:off x="228600" y="1676400"/>
            <a:ext cx="8763000" cy="2215991"/>
          </a:xfrm>
          <a:prstGeom prst="rect">
            <a:avLst/>
          </a:prstGeom>
          <a:noFill/>
        </p:spPr>
        <p:txBody>
          <a:bodyPr wrap="square" rtlCol="0">
            <a:spAutoFit/>
          </a:bodyPr>
          <a:lstStyle/>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[OPM] </a:t>
            </a:r>
            <a:r>
              <a:rPr lang="en-AU" sz="2400" dirty="0" err="1">
                <a:solidFill>
                  <a:schemeClr val="tx2"/>
                </a:solidFill>
                <a:latin typeface="Times New Roman" pitchFamily="18" charset="0"/>
                <a:cs typeface="Times New Roman" pitchFamily="18" charset="0"/>
              </a:rPr>
              <a:t>vài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của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lượt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FIX/C, FIX/S, ECC/C, ECC/S, VF1/S,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VH1/S.</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4: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[ESC]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hủy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quay </a:t>
            </a:r>
            <a:r>
              <a:rPr lang="en-AU" sz="2400" dirty="0" err="1">
                <a:solidFill>
                  <a:schemeClr val="tx2"/>
                </a:solidFill>
                <a:latin typeface="Times New Roman" pitchFamily="18" charset="0"/>
                <a:cs typeface="Times New Roman" pitchFamily="18" charset="0"/>
              </a:rPr>
              <a:t>lại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ban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Thực</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hiện</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thu</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phát</a:t>
            </a:r>
            <a:endParaRPr lang="en-US" sz="2400" b="1" dirty="0">
              <a:solidFill>
                <a:schemeClr val="tx2"/>
              </a:solidFill>
              <a:latin typeface="Times New Roman" pitchFamily="18" charset="0"/>
              <a:cs typeface="Times New Roman" pitchFamily="18" charset="0"/>
            </a:endParaRPr>
          </a:p>
          <a:p>
            <a:endParaRPr lang="en-US"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8961" name="Picture 1"/>
          <p:cNvPicPr>
            <a:picLocks noChangeArrowheads="1"/>
          </p:cNvPicPr>
          <p:nvPr/>
        </p:nvPicPr>
        <p:blipFill>
          <a:blip r:embed="rId2">
            <a:lum bright="20000"/>
          </a:blip>
          <a:srcRect/>
          <a:stretch>
            <a:fillRect/>
          </a:stretch>
        </p:blipFill>
        <p:spPr bwMode="auto">
          <a:xfrm>
            <a:off x="2209800" y="4267200"/>
            <a:ext cx="3810000" cy="2438400"/>
          </a:xfrm>
          <a:prstGeom prst="rect">
            <a:avLst/>
          </a:prstGeom>
          <a:noFill/>
        </p:spPr>
      </p:pic>
      <p:sp>
        <p:nvSpPr>
          <p:cNvPr id="8" name="TextBox 7"/>
          <p:cNvSpPr txBox="1"/>
          <p:nvPr/>
        </p:nvSpPr>
        <p:spPr>
          <a:xfrm>
            <a:off x="152400" y="1524000"/>
            <a:ext cx="8763000" cy="2954655"/>
          </a:xfrm>
          <a:prstGeom prst="rect">
            <a:avLst/>
          </a:prstGeom>
          <a:noFill/>
        </p:spPr>
        <p:txBody>
          <a:bodyPr wrap="square" rtlCol="0">
            <a:spAutoFit/>
          </a:bodyPr>
          <a:lstStyle/>
          <a:p>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Đèn</a:t>
            </a:r>
            <a:r>
              <a:rPr lang="en-AU" sz="2400" dirty="0">
                <a:solidFill>
                  <a:schemeClr val="tx2"/>
                </a:solidFill>
                <a:latin typeface="Times New Roman" pitchFamily="18" charset="0"/>
                <a:cs typeface="Times New Roman" pitchFamily="18" charset="0"/>
              </a:rPr>
              <a:t> TX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đỉnh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cây</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chữ</a:t>
            </a:r>
            <a:r>
              <a:rPr lang="en-AU" sz="2400" dirty="0">
                <a:solidFill>
                  <a:schemeClr val="tx2"/>
                </a:solidFill>
                <a:latin typeface="Times New Roman" pitchFamily="18" charset="0"/>
                <a:cs typeface="Times New Roman" pitchFamily="18" charset="0"/>
              </a:rPr>
              <a:t> TX.</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Biểu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tượng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loa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biến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vạch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cảnh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báo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trường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hợp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gặp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lỗi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Quá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nhiệt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quá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ra</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461665"/>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Thực</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hiện</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thu</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phát</a:t>
            </a:r>
            <a:endParaRPr lang="en-US" dirty="0"/>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7937" name="Picture 1"/>
          <p:cNvPicPr>
            <a:picLocks noChangeArrowheads="1"/>
          </p:cNvPicPr>
          <p:nvPr/>
        </p:nvPicPr>
        <p:blipFill>
          <a:blip r:embed="rId2">
            <a:lum bright="20000"/>
          </a:blip>
          <a:srcRect/>
          <a:stretch>
            <a:fillRect/>
          </a:stretch>
        </p:blipFill>
        <p:spPr bwMode="auto">
          <a:xfrm>
            <a:off x="2590800" y="4419600"/>
            <a:ext cx="4191000" cy="2209800"/>
          </a:xfrm>
          <a:prstGeom prst="rect">
            <a:avLst/>
          </a:prstGeom>
          <a:noFill/>
        </p:spPr>
      </p:pic>
      <p:sp>
        <p:nvSpPr>
          <p:cNvPr id="8" name="TextBox 7"/>
          <p:cNvSpPr txBox="1"/>
          <p:nvPr/>
        </p:nvSpPr>
        <p:spPr>
          <a:xfrm>
            <a:off x="152400" y="1600200"/>
            <a:ext cx="8839200" cy="3046988"/>
          </a:xfrm>
          <a:prstGeom prst="rect">
            <a:avLst/>
          </a:prstGeom>
          <a:noFill/>
        </p:spPr>
        <p:txBody>
          <a:bodyPr wrap="square" rtlCol="0">
            <a:spAutoFit/>
          </a:bodyPr>
          <a:lstStyle/>
          <a:p>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Đèn</a:t>
            </a:r>
            <a:r>
              <a:rPr lang="en-AU" sz="2400" dirty="0">
                <a:solidFill>
                  <a:schemeClr val="tx2"/>
                </a:solidFill>
                <a:latin typeface="Times New Roman" pitchFamily="18" charset="0"/>
                <a:cs typeface="Times New Roman" pitchFamily="18" charset="0"/>
              </a:rPr>
              <a:t> TX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đỉnh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sáng</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chữ</a:t>
            </a:r>
            <a:r>
              <a:rPr lang="en-AU" sz="2400" dirty="0">
                <a:solidFill>
                  <a:schemeClr val="tx2"/>
                </a:solidFill>
                <a:latin typeface="Times New Roman" pitchFamily="18" charset="0"/>
                <a:cs typeface="Times New Roman" pitchFamily="18" charset="0"/>
              </a:rPr>
              <a:t> RX.</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Biểu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tượng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loa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thoại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FIX/S, ECC/C, ECC/S, VF1/S, VH1/S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FIX/C (T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Q)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đang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đèn</a:t>
            </a:r>
            <a:r>
              <a:rPr lang="en-AU" sz="2400" dirty="0">
                <a:solidFill>
                  <a:schemeClr val="tx2"/>
                </a:solidFill>
                <a:latin typeface="Times New Roman" pitchFamily="18" charset="0"/>
                <a:cs typeface="Times New Roman" pitchFamily="18" charset="0"/>
              </a:rPr>
              <a:t> TX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xanh</a:t>
            </a:r>
            <a:r>
              <a:rPr lang="en-AU" sz="2400" dirty="0">
                <a:solidFill>
                  <a:schemeClr val="tx2"/>
                </a:solidFill>
                <a:latin typeface="Times New Roman" pitchFamily="18" charset="0"/>
                <a:cs typeface="Times New Roman" pitchFamily="18" charset="0"/>
              </a:rPr>
              <a:t> lam </a:t>
            </a:r>
            <a:r>
              <a:rPr lang="en-AU" sz="2400" dirty="0" err="1">
                <a:solidFill>
                  <a:schemeClr val="tx2"/>
                </a:solidFill>
                <a:latin typeface="Times New Roman" pitchFamily="18" charset="0"/>
                <a:cs typeface="Times New Roman" pitchFamily="18" charset="0"/>
              </a:rPr>
              <a:t>thông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báo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đang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đồng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hết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đồng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đèn</a:t>
            </a:r>
            <a:r>
              <a:rPr lang="en-AU" sz="2400" dirty="0">
                <a:solidFill>
                  <a:schemeClr val="tx2"/>
                </a:solidFill>
                <a:latin typeface="Times New Roman" pitchFamily="18" charset="0"/>
                <a:cs typeface="Times New Roman" pitchFamily="18" charset="0"/>
              </a:rPr>
              <a:t> TX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tự</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00200"/>
            <a:ext cx="8610600" cy="2215991"/>
          </a:xfrm>
          <a:prstGeom prst="rect">
            <a:avLst/>
          </a:prstGeom>
          <a:noFill/>
        </p:spPr>
        <p:txBody>
          <a:bodyPr wrap="square" rtlCol="0">
            <a:spAutoFit/>
          </a:bodyPr>
          <a:lstStyle/>
          <a:p>
            <a:r>
              <a:rPr lang="en-AU" sz="2400" dirty="0" err="1">
                <a:solidFill>
                  <a:schemeClr val="tx2"/>
                </a:solidFill>
                <a:latin typeface="Times New Roman" pitchFamily="18" charset="0"/>
                <a:cs typeface="Times New Roman" pitchFamily="18" charset="0"/>
              </a:rPr>
              <a:t>Sử</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dụng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điều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âm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thân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âm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ra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loa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ngoài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hay tai </a:t>
            </a:r>
            <a:r>
              <a:rPr lang="en-AU" sz="2400" dirty="0" err="1">
                <a:solidFill>
                  <a:schemeClr val="tx2"/>
                </a:solidFill>
                <a:latin typeface="Times New Roman" pitchFamily="18" charset="0"/>
                <a:cs typeface="Times New Roman" pitchFamily="18" charset="0"/>
              </a:rPr>
              <a:t>nghe</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tổ</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hợp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quàng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việc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[VOL+]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tăng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âm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lượng</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[VOL-]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giảm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âm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lượng</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endParaRPr lang="en-US" dirty="0"/>
          </a:p>
        </p:txBody>
      </p:sp>
      <p:sp>
        <p:nvSpPr>
          <p:cNvPr id="3" name="Rectangle 2"/>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4" name="Chevron 3"/>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6" name="TextBox 5"/>
          <p:cNvSpPr txBox="1"/>
          <p:nvPr/>
        </p:nvSpPr>
        <p:spPr>
          <a:xfrm>
            <a:off x="152400" y="990600"/>
            <a:ext cx="3657600" cy="461665"/>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Thay</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đổi</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âm</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lượng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461665"/>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Thay</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đổi</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công</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suất</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phát</a:t>
            </a:r>
            <a:endParaRPr lang="en-US" dirty="0"/>
          </a:p>
        </p:txBody>
      </p:sp>
      <p:sp>
        <p:nvSpPr>
          <p:cNvPr id="6" name="TextBox 5"/>
          <p:cNvSpPr txBox="1"/>
          <p:nvPr/>
        </p:nvSpPr>
        <p:spPr>
          <a:xfrm>
            <a:off x="152400" y="1600200"/>
            <a:ext cx="8763000" cy="1846659"/>
          </a:xfrm>
          <a:prstGeom prst="rect">
            <a:avLst/>
          </a:prstGeom>
          <a:noFill/>
        </p:spPr>
        <p:txBody>
          <a:bodyPr wrap="square" rtlCol="0">
            <a:spAutoFit/>
          </a:bodyPr>
          <a:lstStyle/>
          <a:p>
            <a:pPr algn="just"/>
            <a:r>
              <a:rPr lang="en-AU" sz="2400" dirty="0">
                <a:solidFill>
                  <a:schemeClr val="tx2"/>
                </a:solidFill>
                <a:latin typeface="Times New Roman" pitchFamily="18" charset="0"/>
                <a:cs typeface="Times New Roman" pitchFamily="18" charset="0"/>
              </a:rPr>
              <a:t>VRH-811/S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mức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1 W, 2 W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5 W.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[PWR]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4).</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phép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endParaRPr lang="en-US" dirty="0"/>
          </a:p>
        </p:txBody>
      </p:sp>
      <p:sp>
        <p:nvSpPr>
          <p:cNvPr id="216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6065" name="Picture 1"/>
          <p:cNvPicPr>
            <a:picLocks noChangeArrowheads="1"/>
          </p:cNvPicPr>
          <p:nvPr/>
        </p:nvPicPr>
        <p:blipFill>
          <a:blip r:embed="rId2">
            <a:lum bright="20000"/>
          </a:blip>
          <a:srcRect/>
          <a:stretch>
            <a:fillRect/>
          </a:stretch>
        </p:blipFill>
        <p:spPr bwMode="auto">
          <a:xfrm>
            <a:off x="457200" y="4191000"/>
            <a:ext cx="3657600" cy="2362200"/>
          </a:xfrm>
          <a:prstGeom prst="rect">
            <a:avLst/>
          </a:prstGeom>
          <a:noFill/>
        </p:spPr>
      </p:pic>
      <p:sp>
        <p:nvSpPr>
          <p:cNvPr id="216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6067" name="Picture 3"/>
          <p:cNvPicPr>
            <a:picLocks noChangeArrowheads="1"/>
          </p:cNvPicPr>
          <p:nvPr/>
        </p:nvPicPr>
        <p:blipFill>
          <a:blip r:embed="rId3">
            <a:lum bright="20000"/>
          </a:blip>
          <a:srcRect/>
          <a:stretch>
            <a:fillRect/>
          </a:stretch>
        </p:blipFill>
        <p:spPr bwMode="auto">
          <a:xfrm>
            <a:off x="4953000" y="4114800"/>
            <a:ext cx="3810000" cy="2438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0"/>
            <a:ext cx="6477000" cy="48736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I. TÍNH NĂNG CHIẾN, KỸ THUẬT</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graphicFrame>
        <p:nvGraphicFramePr>
          <p:cNvPr id="6" name="Table 5"/>
          <p:cNvGraphicFramePr>
            <a:graphicFrameLocks noGrp="1"/>
          </p:cNvGraphicFramePr>
          <p:nvPr/>
        </p:nvGraphicFramePr>
        <p:xfrm>
          <a:off x="76200" y="457200"/>
          <a:ext cx="8915400" cy="6217920"/>
        </p:xfrm>
        <a:graphic>
          <a:graphicData uri="http://schemas.openxmlformats.org/drawingml/2006/table">
            <a:tbl>
              <a:tblPr firstRow="1" bandRow="1">
                <a:tableStyleId>{93296810-A885-4BE3-A3E7-6D5BEEA58F35}</a:tableStyleId>
              </a:tblPr>
              <a:tblGrid>
                <a:gridCol w="2286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559284">
                <a:tc>
                  <a:txBody>
                    <a:bodyPr/>
                    <a:lstStyle/>
                    <a:p>
                      <a:pPr algn="ctr"/>
                      <a:r>
                        <a:rPr lang="en-US" sz="2800" dirty="0">
                          <a:latin typeface="Times New Roman" pitchFamily="18" charset="0"/>
                          <a:cs typeface="Times New Roman" pitchFamily="18" charset="0"/>
                        </a:rPr>
                        <a:t>TÍNH</a:t>
                      </a:r>
                      <a:r>
                        <a:rPr lang="en-US" sz="2800" baseline="0" dirty="0">
                          <a:latin typeface="Times New Roman" pitchFamily="18" charset="0"/>
                          <a:cs typeface="Times New Roman" pitchFamily="18" charset="0"/>
                        </a:rPr>
                        <a:t> NĂNG</a:t>
                      </a:r>
                      <a:endParaRPr lang="en-US" sz="2800" dirty="0">
                        <a:latin typeface="Times New Roman" pitchFamily="18" charset="0"/>
                        <a:cs typeface="Times New Roman" pitchFamily="18" charset="0"/>
                      </a:endParaRPr>
                    </a:p>
                  </a:txBody>
                  <a:tcPr/>
                </a:tc>
                <a:tc>
                  <a:txBody>
                    <a:bodyPr/>
                    <a:lstStyle/>
                    <a:p>
                      <a:pPr algn="ctr"/>
                      <a:r>
                        <a:rPr lang="en-US" sz="2800" dirty="0">
                          <a:latin typeface="Times New Roman" pitchFamily="18" charset="0"/>
                          <a:cs typeface="Times New Roman" pitchFamily="18" charset="0"/>
                        </a:rPr>
                        <a:t>MÁY</a:t>
                      </a:r>
                      <a:r>
                        <a:rPr lang="en-US" sz="2800" baseline="0" dirty="0">
                          <a:latin typeface="Times New Roman" pitchFamily="18" charset="0"/>
                          <a:cs typeface="Times New Roman" pitchFamily="18" charset="0"/>
                        </a:rPr>
                        <a:t> VRH811/S</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941044">
                <a:tc>
                  <a:txBody>
                    <a:bodyPr/>
                    <a:lstStyle/>
                    <a:p>
                      <a:pPr algn="ctr"/>
                      <a:endParaRPr lang="en-US" sz="2800" b="1" dirty="0">
                        <a:solidFill>
                          <a:schemeClr val="accent1"/>
                        </a:solidFill>
                        <a:latin typeface="Times New Roman" pitchFamily="18" charset="0"/>
                        <a:cs typeface="Times New Roman" pitchFamily="18" charset="0"/>
                      </a:endParaRPr>
                    </a:p>
                    <a:p>
                      <a:pPr algn="ctr"/>
                      <a:r>
                        <a:rPr lang="en-US" sz="2800" b="1" dirty="0" err="1">
                          <a:solidFill>
                            <a:schemeClr val="accent1"/>
                          </a:solidFill>
                          <a:latin typeface="Times New Roman" pitchFamily="18" charset="0"/>
                          <a:cs typeface="Times New Roman" pitchFamily="18" charset="0"/>
                        </a:rPr>
                        <a:t>Tần</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số</a:t>
                      </a:r>
                      <a:endParaRPr lang="en-US" sz="2800" b="1" dirty="0">
                        <a:solidFill>
                          <a:schemeClr val="accent1"/>
                        </a:solidFill>
                        <a:latin typeface="Times New Roman" pitchFamily="18" charset="0"/>
                        <a:cs typeface="Times New Roman" pitchFamily="18" charset="0"/>
                      </a:endParaRPr>
                    </a:p>
                  </a:txBody>
                  <a:tcPr/>
                </a:tc>
                <a:tc>
                  <a:txBody>
                    <a:bodyPr/>
                    <a:lstStyle/>
                    <a:p>
                      <a:pPr>
                        <a:buFont typeface="Arial" pitchFamily="34" charset="0"/>
                        <a:buChar char="•"/>
                      </a:pP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Dải</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tần</a:t>
                      </a:r>
                      <a:r>
                        <a:rPr lang="en-US" sz="2800" baseline="0" dirty="0">
                          <a:solidFill>
                            <a:schemeClr val="accent1"/>
                          </a:solidFill>
                          <a:latin typeface="Times New Roman" pitchFamily="18" charset="0"/>
                          <a:cs typeface="Times New Roman" pitchFamily="18" charset="0"/>
                        </a:rPr>
                        <a:t>:                           (30 - 87.975) MHz</a:t>
                      </a:r>
                    </a:p>
                    <a:p>
                      <a:pPr>
                        <a:buFont typeface="Arial" pitchFamily="34" charset="0"/>
                        <a:buChar char="•"/>
                      </a:pP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Dãn</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cách</a:t>
                      </a:r>
                      <a:r>
                        <a:rPr lang="en-US" sz="2800" baseline="0" dirty="0">
                          <a:solidFill>
                            <a:schemeClr val="accent1"/>
                          </a:solidFill>
                          <a:latin typeface="Times New Roman" pitchFamily="18" charset="0"/>
                          <a:cs typeface="Times New Roman" pitchFamily="18" charset="0"/>
                        </a:rPr>
                        <a:t>:                                 25 Hz</a:t>
                      </a:r>
                    </a:p>
                    <a:p>
                      <a:pPr>
                        <a:buFont typeface="Arial" pitchFamily="34" charset="0"/>
                        <a:buChar char="•"/>
                      </a:pP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Số</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tần</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số</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công</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tác</a:t>
                      </a:r>
                      <a:r>
                        <a:rPr lang="en-US" sz="2800" baseline="0" dirty="0">
                          <a:solidFill>
                            <a:schemeClr val="accent1"/>
                          </a:solidFill>
                          <a:latin typeface="Times New Roman" pitchFamily="18" charset="0"/>
                          <a:cs typeface="Times New Roman" pitchFamily="18" charset="0"/>
                        </a:rPr>
                        <a:t>:                   2320</a:t>
                      </a:r>
                    </a:p>
                    <a:p>
                      <a:pPr>
                        <a:buFont typeface="Arial" pitchFamily="34" charset="0"/>
                        <a:buChar char="•"/>
                      </a:pP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Số</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kênh</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lập</a:t>
                      </a:r>
                      <a:r>
                        <a:rPr lang="en-US" sz="2800" baseline="0" dirty="0">
                          <a:solidFill>
                            <a:schemeClr val="accent1"/>
                          </a:solidFill>
                          <a:latin typeface="Times New Roman" pitchFamily="18" charset="0"/>
                          <a:cs typeface="Times New Roman" pitchFamily="18" charset="0"/>
                        </a:rPr>
                        <a:t> </a:t>
                      </a:r>
                      <a:r>
                        <a:rPr lang="en-US" sz="2800" baseline="0" dirty="0" err="1">
                          <a:solidFill>
                            <a:schemeClr val="accent1"/>
                          </a:solidFill>
                          <a:latin typeface="Times New Roman" pitchFamily="18" charset="0"/>
                          <a:cs typeface="Times New Roman" pitchFamily="18" charset="0"/>
                        </a:rPr>
                        <a:t>trình</a:t>
                      </a:r>
                      <a:r>
                        <a:rPr lang="en-US" sz="2800" baseline="0" dirty="0">
                          <a:solidFill>
                            <a:schemeClr val="accent1"/>
                          </a:solidFill>
                          <a:latin typeface="Times New Roman" pitchFamily="18" charset="0"/>
                          <a:cs typeface="Times New Roman" pitchFamily="18" charset="0"/>
                        </a:rPr>
                        <a:t>:                      10</a:t>
                      </a:r>
                      <a:endParaRPr lang="en-US" sz="2800" dirty="0">
                        <a:solidFill>
                          <a:schemeClr val="accent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480457">
                <a:tc>
                  <a:txBody>
                    <a:bodyPr/>
                    <a:lstStyle/>
                    <a:p>
                      <a:pPr algn="ctr"/>
                      <a:r>
                        <a:rPr lang="en-US" sz="2800" b="1" dirty="0" err="1">
                          <a:solidFill>
                            <a:schemeClr val="accent1"/>
                          </a:solidFill>
                          <a:latin typeface="Times New Roman" pitchFamily="18" charset="0"/>
                          <a:cs typeface="Times New Roman" pitchFamily="18" charset="0"/>
                        </a:rPr>
                        <a:t>Công</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suất</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phát</a:t>
                      </a:r>
                      <a:endParaRPr lang="en-US" sz="2800" b="1" dirty="0">
                        <a:solidFill>
                          <a:schemeClr val="accent1"/>
                        </a:solidFill>
                        <a:latin typeface="Times New Roman" pitchFamily="18" charset="0"/>
                        <a:cs typeface="Times New Roman" pitchFamily="18" charset="0"/>
                      </a:endParaRPr>
                    </a:p>
                  </a:txBody>
                  <a:tcPr anchor="ctr"/>
                </a:tc>
                <a:tc>
                  <a:txBody>
                    <a:bodyPr/>
                    <a:lstStyle/>
                    <a:p>
                      <a:pPr algn="l">
                        <a:buFont typeface="Arial" pitchFamily="34" charset="0"/>
                        <a:buChar char="•"/>
                      </a:pPr>
                      <a:r>
                        <a:rPr lang="en-US" sz="2800" dirty="0">
                          <a:solidFill>
                            <a:schemeClr val="accent1"/>
                          </a:solidFill>
                          <a:latin typeface="Times New Roman" pitchFamily="18" charset="0"/>
                          <a:cs typeface="Times New Roman" pitchFamily="18" charset="0"/>
                        </a:rPr>
                        <a:t> </a:t>
                      </a:r>
                      <a:r>
                        <a:rPr lang="en-US" sz="2800" dirty="0" err="1">
                          <a:solidFill>
                            <a:schemeClr val="accent1"/>
                          </a:solidFill>
                          <a:latin typeface="Times New Roman" pitchFamily="18" charset="0"/>
                          <a:cs typeface="Times New Roman" pitchFamily="18" charset="0"/>
                        </a:rPr>
                        <a:t>Thấp</a:t>
                      </a:r>
                      <a:r>
                        <a:rPr lang="en-US" sz="2800" dirty="0">
                          <a:solidFill>
                            <a:schemeClr val="accent1"/>
                          </a:solidFill>
                          <a:latin typeface="Times New Roman" pitchFamily="18" charset="0"/>
                          <a:cs typeface="Times New Roman" pitchFamily="18" charset="0"/>
                        </a:rPr>
                        <a:t>:</a:t>
                      </a:r>
                      <a:r>
                        <a:rPr lang="en-US" sz="2800" baseline="0" dirty="0">
                          <a:solidFill>
                            <a:schemeClr val="accent1"/>
                          </a:solidFill>
                          <a:latin typeface="Times New Roman" pitchFamily="18" charset="0"/>
                          <a:cs typeface="Times New Roman" pitchFamily="18" charset="0"/>
                        </a:rPr>
                        <a:t>            </a:t>
                      </a:r>
                      <a:r>
                        <a:rPr lang="en-US" sz="2800" dirty="0">
                          <a:solidFill>
                            <a:schemeClr val="accent1"/>
                          </a:solidFill>
                          <a:latin typeface="Times New Roman" pitchFamily="18" charset="0"/>
                          <a:cs typeface="Times New Roman" pitchFamily="18" charset="0"/>
                        </a:rPr>
                        <a:t>1W</a:t>
                      </a:r>
                    </a:p>
                    <a:p>
                      <a:pPr algn="l">
                        <a:buFont typeface="Arial" pitchFamily="34" charset="0"/>
                        <a:buChar char="•"/>
                      </a:pPr>
                      <a:r>
                        <a:rPr lang="en-US" sz="2800" dirty="0">
                          <a:solidFill>
                            <a:schemeClr val="accent1"/>
                          </a:solidFill>
                          <a:latin typeface="Times New Roman" pitchFamily="18" charset="0"/>
                          <a:cs typeface="Times New Roman" pitchFamily="18" charset="0"/>
                        </a:rPr>
                        <a:t> </a:t>
                      </a:r>
                      <a:r>
                        <a:rPr lang="en-US" sz="2800" dirty="0" err="1">
                          <a:solidFill>
                            <a:schemeClr val="accent1"/>
                          </a:solidFill>
                          <a:latin typeface="Times New Roman" pitchFamily="18" charset="0"/>
                          <a:cs typeface="Times New Roman" pitchFamily="18" charset="0"/>
                        </a:rPr>
                        <a:t>Trung</a:t>
                      </a:r>
                      <a:r>
                        <a:rPr lang="en-US" sz="2800" dirty="0">
                          <a:solidFill>
                            <a:schemeClr val="accent1"/>
                          </a:solidFill>
                          <a:latin typeface="Times New Roman" pitchFamily="18" charset="0"/>
                          <a:cs typeface="Times New Roman" pitchFamily="18" charset="0"/>
                        </a:rPr>
                        <a:t> </a:t>
                      </a:r>
                      <a:r>
                        <a:rPr lang="en-US" sz="2800" dirty="0" err="1">
                          <a:solidFill>
                            <a:schemeClr val="accent1"/>
                          </a:solidFill>
                          <a:latin typeface="Times New Roman" pitchFamily="18" charset="0"/>
                          <a:cs typeface="Times New Roman" pitchFamily="18" charset="0"/>
                        </a:rPr>
                        <a:t>bình</a:t>
                      </a:r>
                      <a:r>
                        <a:rPr lang="en-US" sz="2800" dirty="0">
                          <a:solidFill>
                            <a:schemeClr val="accent1"/>
                          </a:solidFill>
                          <a:latin typeface="Times New Roman" pitchFamily="18" charset="0"/>
                          <a:cs typeface="Times New Roman" pitchFamily="18" charset="0"/>
                        </a:rPr>
                        <a:t>:</a:t>
                      </a:r>
                      <a:r>
                        <a:rPr lang="en-US" sz="2800" baseline="0" dirty="0">
                          <a:solidFill>
                            <a:schemeClr val="accent1"/>
                          </a:solidFill>
                          <a:latin typeface="Times New Roman" pitchFamily="18" charset="0"/>
                          <a:cs typeface="Times New Roman" pitchFamily="18" charset="0"/>
                        </a:rPr>
                        <a:t>   </a:t>
                      </a:r>
                      <a:r>
                        <a:rPr lang="en-US" sz="2800" dirty="0">
                          <a:solidFill>
                            <a:schemeClr val="accent1"/>
                          </a:solidFill>
                          <a:latin typeface="Times New Roman" pitchFamily="18" charset="0"/>
                          <a:cs typeface="Times New Roman" pitchFamily="18" charset="0"/>
                        </a:rPr>
                        <a:t>2W</a:t>
                      </a:r>
                    </a:p>
                    <a:p>
                      <a:pPr algn="l">
                        <a:buFont typeface="Arial" pitchFamily="34" charset="0"/>
                        <a:buChar char="•"/>
                      </a:pPr>
                      <a:r>
                        <a:rPr lang="en-US" sz="2800" dirty="0">
                          <a:solidFill>
                            <a:schemeClr val="accent1"/>
                          </a:solidFill>
                          <a:latin typeface="Times New Roman" pitchFamily="18" charset="0"/>
                          <a:cs typeface="Times New Roman" pitchFamily="18" charset="0"/>
                        </a:rPr>
                        <a:t> Cao:              5W</a:t>
                      </a:r>
                    </a:p>
                  </a:txBody>
                  <a:tcPr anchor="ctr"/>
                </a:tc>
                <a:extLst>
                  <a:ext uri="{0D108BD9-81ED-4DB2-BD59-A6C34878D82A}">
                    <a16:rowId xmlns:a16="http://schemas.microsoft.com/office/drawing/2014/main" val="10002"/>
                  </a:ext>
                </a:extLst>
              </a:tr>
              <a:tr h="789577">
                <a:tc>
                  <a:txBody>
                    <a:bodyPr/>
                    <a:lstStyle/>
                    <a:p>
                      <a:pPr algn="ctr"/>
                      <a:r>
                        <a:rPr lang="en-US" sz="2800" b="1" dirty="0" err="1">
                          <a:solidFill>
                            <a:schemeClr val="accent1"/>
                          </a:solidFill>
                          <a:latin typeface="Times New Roman" pitchFamily="18" charset="0"/>
                          <a:cs typeface="Times New Roman" pitchFamily="18" charset="0"/>
                        </a:rPr>
                        <a:t>Độ</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nhạy</a:t>
                      </a:r>
                      <a:endParaRPr lang="en-US" sz="2800" b="1" dirty="0">
                        <a:solidFill>
                          <a:schemeClr val="accent1"/>
                        </a:solidFill>
                        <a:latin typeface="Times New Roman" pitchFamily="18" charset="0"/>
                        <a:cs typeface="Times New Roman" pitchFamily="18" charset="0"/>
                      </a:endParaRPr>
                    </a:p>
                  </a:txBody>
                  <a:tcPr anchor="ctr"/>
                </a:tc>
                <a:tc>
                  <a:txBody>
                    <a:bodyPr/>
                    <a:lstStyle/>
                    <a:p>
                      <a:pPr algn="l"/>
                      <a:r>
                        <a:rPr lang="en-US" sz="2800" kern="1200" dirty="0">
                          <a:solidFill>
                            <a:schemeClr val="accent1"/>
                          </a:solidFill>
                          <a:latin typeface="Times New Roman" pitchFamily="18" charset="0"/>
                          <a:ea typeface="+mn-ea"/>
                          <a:cs typeface="Times New Roman" pitchFamily="18" charset="0"/>
                        </a:rPr>
                        <a:t>≤ 0,35 µV</a:t>
                      </a:r>
                      <a:r>
                        <a:rPr lang="en-US" sz="2800" kern="1200" baseline="0" dirty="0">
                          <a:solidFill>
                            <a:schemeClr val="accent1"/>
                          </a:solidFill>
                          <a:latin typeface="Times New Roman" pitchFamily="18" charset="0"/>
                          <a:ea typeface="+mn-ea"/>
                          <a:cs typeface="Times New Roman" pitchFamily="18" charset="0"/>
                        </a:rPr>
                        <a:t> </a:t>
                      </a:r>
                      <a:r>
                        <a:rPr lang="en-US" sz="2800" kern="1200" dirty="0">
                          <a:solidFill>
                            <a:schemeClr val="accent1"/>
                          </a:solidFill>
                          <a:latin typeface="Times New Roman" pitchFamily="18" charset="0"/>
                          <a:ea typeface="+mn-ea"/>
                          <a:cs typeface="Times New Roman" pitchFamily="18" charset="0"/>
                        </a:rPr>
                        <a:t>(</a:t>
                      </a:r>
                      <a:r>
                        <a:rPr lang="en-US" sz="2800" kern="1200" dirty="0" err="1">
                          <a:solidFill>
                            <a:schemeClr val="accent1"/>
                          </a:solidFill>
                          <a:latin typeface="Times New Roman" pitchFamily="18" charset="0"/>
                          <a:ea typeface="+mn-ea"/>
                          <a:cs typeface="Times New Roman" pitchFamily="18" charset="0"/>
                        </a:rPr>
                        <a:t>với</a:t>
                      </a:r>
                      <a:r>
                        <a:rPr lang="en-US" sz="2800" kern="1200" dirty="0">
                          <a:solidFill>
                            <a:schemeClr val="accent1"/>
                          </a:solidFill>
                          <a:latin typeface="Times New Roman" pitchFamily="18" charset="0"/>
                          <a:ea typeface="+mn-ea"/>
                          <a:cs typeface="Times New Roman" pitchFamily="18" charset="0"/>
                        </a:rPr>
                        <a:t> SINAD = 10dB)</a:t>
                      </a:r>
                      <a:endParaRPr lang="en-US" sz="2800" dirty="0">
                        <a:solidFill>
                          <a:schemeClr val="accent1"/>
                        </a:solidFill>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1447558">
                <a:tc>
                  <a:txBody>
                    <a:bodyPr/>
                    <a:lstStyle/>
                    <a:p>
                      <a:pPr algn="ctr"/>
                      <a:r>
                        <a:rPr lang="en-US" sz="2800" b="1" dirty="0" err="1">
                          <a:solidFill>
                            <a:schemeClr val="accent1"/>
                          </a:solidFill>
                          <a:latin typeface="Times New Roman" pitchFamily="18" charset="0"/>
                          <a:cs typeface="Times New Roman" pitchFamily="18" charset="0"/>
                        </a:rPr>
                        <a:t>Nguồn</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tiêu</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thụ</a:t>
                      </a:r>
                      <a:endParaRPr lang="en-US" sz="2800" b="1" dirty="0">
                        <a:solidFill>
                          <a:schemeClr val="accent1"/>
                        </a:solidFill>
                        <a:latin typeface="Times New Roman" pitchFamily="18" charset="0"/>
                        <a:cs typeface="Times New Roman" pitchFamily="18" charset="0"/>
                      </a:endParaRPr>
                    </a:p>
                  </a:txBody>
                  <a:tcPr anchor="ctr"/>
                </a:tc>
                <a:tc>
                  <a:txBody>
                    <a:bodyPr/>
                    <a:lstStyle/>
                    <a:p>
                      <a:pPr algn="l">
                        <a:buFont typeface="Arial" pitchFamily="34" charset="0"/>
                        <a:buChar char="•"/>
                      </a:pPr>
                      <a:r>
                        <a:rPr lang="fr-FR" sz="2800" kern="1200" dirty="0">
                          <a:solidFill>
                            <a:schemeClr val="accent1"/>
                          </a:solidFill>
                          <a:latin typeface="Times New Roman" pitchFamily="18" charset="0"/>
                          <a:ea typeface="+mn-ea"/>
                          <a:cs typeface="Times New Roman" pitchFamily="18" charset="0"/>
                        </a:rPr>
                        <a:t> 14,4 VDC ± 10%.</a:t>
                      </a:r>
                    </a:p>
                    <a:p>
                      <a:pPr algn="l"/>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Dòng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tiêu</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thụ</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khi</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thu</a:t>
                      </a:r>
                      <a:r>
                        <a:rPr lang="en-US" sz="2800" kern="1200" dirty="0">
                          <a:solidFill>
                            <a:schemeClr val="accent1"/>
                          </a:solidFill>
                          <a:latin typeface="Times New Roman" pitchFamily="18" charset="0"/>
                          <a:ea typeface="+mn-ea"/>
                          <a:cs typeface="Times New Roman" pitchFamily="18" charset="0"/>
                        </a:rPr>
                        <a:t>: 0,25 A.</a:t>
                      </a:r>
                    </a:p>
                    <a:p>
                      <a:pPr algn="l"/>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Dòng</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tiêu</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thụ</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khi</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phát</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công</a:t>
                      </a:r>
                      <a:r>
                        <a:rPr lang="en-US" sz="2600" kern="1200" dirty="0">
                          <a:solidFill>
                            <a:schemeClr val="accent1"/>
                          </a:solidFill>
                          <a:latin typeface="Times New Roman" pitchFamily="18" charset="0"/>
                          <a:ea typeface="+mn-ea"/>
                          <a:cs typeface="Times New Roman" pitchFamily="18" charset="0"/>
                        </a:rPr>
                        <a:t> </a:t>
                      </a:r>
                      <a:r>
                        <a:rPr lang="en-US" sz="2600" kern="1200" dirty="0" err="1">
                          <a:solidFill>
                            <a:schemeClr val="accent1"/>
                          </a:solidFill>
                          <a:latin typeface="Times New Roman" pitchFamily="18" charset="0"/>
                          <a:ea typeface="+mn-ea"/>
                          <a:cs typeface="Times New Roman" pitchFamily="18" charset="0"/>
                        </a:rPr>
                        <a:t>suất</a:t>
                      </a:r>
                      <a:r>
                        <a:rPr lang="en-US" sz="2600" kern="1200" dirty="0">
                          <a:solidFill>
                            <a:schemeClr val="accent1"/>
                          </a:solidFill>
                          <a:latin typeface="Times New Roman" pitchFamily="18" charset="0"/>
                          <a:ea typeface="+mn-ea"/>
                          <a:cs typeface="Times New Roman" pitchFamily="18" charset="0"/>
                        </a:rPr>
                        <a:t> 5 W): 1,2 A. </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3657600" cy="461665"/>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Thay</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đổi</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công</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suất</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phát</a:t>
            </a:r>
            <a:endParaRPr lang="en-US" dirty="0"/>
          </a:p>
        </p:txBody>
      </p:sp>
      <p:sp>
        <p:nvSpPr>
          <p:cNvPr id="215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41" name="Picture 1"/>
          <p:cNvPicPr>
            <a:picLocks noChangeArrowheads="1"/>
          </p:cNvPicPr>
          <p:nvPr/>
        </p:nvPicPr>
        <p:blipFill>
          <a:blip r:embed="rId2">
            <a:lum bright="20000"/>
          </a:blip>
          <a:srcRect/>
          <a:stretch>
            <a:fillRect/>
          </a:stretch>
        </p:blipFill>
        <p:spPr bwMode="auto">
          <a:xfrm>
            <a:off x="381000" y="4343400"/>
            <a:ext cx="3657600" cy="2209800"/>
          </a:xfrm>
          <a:prstGeom prst="rect">
            <a:avLst/>
          </a:prstGeom>
          <a:noFill/>
        </p:spPr>
      </p:pic>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43" name="Picture 3"/>
          <p:cNvPicPr>
            <a:picLocks noChangeArrowheads="1"/>
          </p:cNvPicPr>
          <p:nvPr/>
        </p:nvPicPr>
        <p:blipFill>
          <a:blip r:embed="rId3">
            <a:lum bright="20000"/>
          </a:blip>
          <a:srcRect/>
          <a:stretch>
            <a:fillRect/>
          </a:stretch>
        </p:blipFill>
        <p:spPr bwMode="auto">
          <a:xfrm>
            <a:off x="4876800" y="4343400"/>
            <a:ext cx="3505200" cy="2209800"/>
          </a:xfrm>
          <a:prstGeom prst="rect">
            <a:avLst/>
          </a:prstGeom>
          <a:noFill/>
        </p:spPr>
      </p:pic>
      <p:sp>
        <p:nvSpPr>
          <p:cNvPr id="10" name="TextBox 9"/>
          <p:cNvSpPr txBox="1"/>
          <p:nvPr/>
        </p:nvSpPr>
        <p:spPr>
          <a:xfrm>
            <a:off x="152400" y="1752600"/>
            <a:ext cx="8839200" cy="1846659"/>
          </a:xfrm>
          <a:prstGeom prst="rect">
            <a:avLst/>
          </a:prstGeom>
          <a:noFill/>
        </p:spPr>
        <p:txBody>
          <a:bodyPr wrap="square" rtlCol="0">
            <a:spAutoFit/>
          </a:bodyPr>
          <a:lstStyle/>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[PWR] </a:t>
            </a:r>
            <a:r>
              <a:rPr lang="en-AU" sz="2400" dirty="0" err="1">
                <a:solidFill>
                  <a:schemeClr val="tx2"/>
                </a:solidFill>
                <a:latin typeface="Times New Roman" pitchFamily="18" charset="0"/>
                <a:cs typeface="Times New Roman" pitchFamily="18" charset="0"/>
              </a:rPr>
              <a:t>vài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phù</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hợp</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4: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[ESC]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hủy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quay </a:t>
            </a:r>
            <a:r>
              <a:rPr lang="en-AU" sz="2400" dirty="0" err="1">
                <a:solidFill>
                  <a:schemeClr val="tx2"/>
                </a:solidFill>
                <a:latin typeface="Times New Roman" pitchFamily="18" charset="0"/>
                <a:cs typeface="Times New Roman" pitchFamily="18" charset="0"/>
              </a:rPr>
              <a:t>lại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ban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14400"/>
            <a:ext cx="3657600" cy="461665"/>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it-IT" sz="2400" b="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Thay</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đổi</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chế</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độ</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thu</a:t>
            </a:r>
            <a:endParaRPr lang="en-US" i="1" dirty="0">
              <a:solidFill>
                <a:srgbClr val="FF0000"/>
              </a:solidFill>
            </a:endParaRPr>
          </a:p>
        </p:txBody>
      </p:sp>
      <p:sp>
        <p:nvSpPr>
          <p:cNvPr id="6" name="TextBox 5"/>
          <p:cNvSpPr txBox="1"/>
          <p:nvPr/>
        </p:nvSpPr>
        <p:spPr>
          <a:xfrm>
            <a:off x="152400" y="1524000"/>
            <a:ext cx="8991600" cy="2308324"/>
          </a:xfrm>
          <a:prstGeom prst="rect">
            <a:avLst/>
          </a:prstGeom>
          <a:noFill/>
        </p:spPr>
        <p:txBody>
          <a:bodyPr wrap="square" rtlCol="0">
            <a:spAutoFit/>
          </a:bodyPr>
          <a:lstStyle/>
          <a:p>
            <a:pPr algn="just"/>
            <a:r>
              <a:rPr lang="en-AU" sz="2400" dirty="0">
                <a:solidFill>
                  <a:schemeClr val="tx2"/>
                </a:solidFill>
                <a:latin typeface="Times New Roman" pitchFamily="18" charset="0"/>
                <a:cs typeface="Times New Roman" pitchFamily="18" charset="0"/>
              </a:rPr>
              <a:t>VRH-811/S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TX/RX: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thường</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này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RCV: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phát</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bằng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[RXM]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3).</a:t>
            </a:r>
            <a:endParaRPr lang="en-US" sz="2400" dirty="0">
              <a:solidFill>
                <a:schemeClr val="tx2"/>
              </a:solidFill>
              <a:latin typeface="Times New Roman" pitchFamily="18" charset="0"/>
              <a:cs typeface="Times New Roman" pitchFamily="18" charset="0"/>
            </a:endParaRPr>
          </a:p>
        </p:txBody>
      </p:sp>
      <p:sp>
        <p:nvSpPr>
          <p:cNvPr id="7" name="TextBox 6"/>
          <p:cNvSpPr txBox="1"/>
          <p:nvPr/>
        </p:nvSpPr>
        <p:spPr>
          <a:xfrm>
            <a:off x="228600" y="3810000"/>
            <a:ext cx="3657600" cy="738664"/>
          </a:xfrm>
          <a:prstGeom prst="rect">
            <a:avLst/>
          </a:prstGeom>
          <a:noFill/>
        </p:spPr>
        <p:txBody>
          <a:bodyPr wrap="square" rtlCol="0">
            <a:spAutoFit/>
          </a:bodyPr>
          <a:lstStyle/>
          <a:p>
            <a:r>
              <a:rPr lang="it-IT" sz="2400" b="1" dirty="0">
                <a:solidFill>
                  <a:schemeClr val="tx2"/>
                </a:solidFill>
                <a:latin typeface="Times New Roman" pitchFamily="18" charset="0"/>
                <a:cs typeface="Times New Roman" pitchFamily="18" charset="0"/>
              </a:rPr>
              <a:t> </a:t>
            </a:r>
            <a:r>
              <a:rPr lang="it-IT" sz="2400" b="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Thay</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đổi</a:t>
            </a:r>
            <a:r>
              <a:rPr lang="en-US" sz="2400" b="1" i="1" dirty="0">
                <a:solidFill>
                  <a:srgbClr val="FF0000"/>
                </a:solidFill>
                <a:latin typeface="Times New Roman" pitchFamily="18" charset="0"/>
                <a:cs typeface="Times New Roman" pitchFamily="18" charset="0"/>
              </a:rPr>
              <a:t> Squelch</a:t>
            </a:r>
            <a:endParaRPr lang="en-US" sz="2400" b="1" dirty="0">
              <a:solidFill>
                <a:srgbClr val="FF0000"/>
              </a:solidFill>
              <a:latin typeface="Times New Roman" pitchFamily="18" charset="0"/>
              <a:cs typeface="Times New Roman" pitchFamily="18" charset="0"/>
            </a:endParaRPr>
          </a:p>
          <a:p>
            <a:endParaRPr lang="en-US" i="1" dirty="0"/>
          </a:p>
        </p:txBody>
      </p:sp>
      <p:sp>
        <p:nvSpPr>
          <p:cNvPr id="8" name="TextBox 7"/>
          <p:cNvSpPr txBox="1"/>
          <p:nvPr/>
        </p:nvSpPr>
        <p:spPr>
          <a:xfrm>
            <a:off x="76200" y="4385608"/>
            <a:ext cx="8915400" cy="1938992"/>
          </a:xfrm>
          <a:prstGeom prst="rect">
            <a:avLst/>
          </a:prstGeom>
          <a:noFill/>
        </p:spPr>
        <p:txBody>
          <a:bodyPr wrap="square" rtlCol="0">
            <a:spAutoFit/>
          </a:bodyPr>
          <a:lstStyle/>
          <a:p>
            <a:pPr algn="just"/>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tại</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FIX/C,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VRH-811/S </a:t>
            </a:r>
            <a:r>
              <a:rPr lang="en-AU" sz="2400" dirty="0" err="1">
                <a:solidFill>
                  <a:schemeClr val="tx2"/>
                </a:solidFill>
                <a:latin typeface="Times New Roman" pitchFamily="18" charset="0"/>
                <a:cs typeface="Times New Roman" pitchFamily="18" charset="0"/>
              </a:rPr>
              <a:t>cho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phép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im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rào</a:t>
            </a:r>
            <a:r>
              <a:rPr lang="en-AU" sz="2400" dirty="0">
                <a:solidFill>
                  <a:schemeClr val="tx2"/>
                </a:solidFill>
                <a:latin typeface="Times New Roman" pitchFamily="18" charset="0"/>
                <a:cs typeface="Times New Roman" pitchFamily="18" charset="0"/>
              </a:rPr>
              <a:t> (T, Q) </a:t>
            </a:r>
            <a:r>
              <a:rPr lang="en-AU" sz="2400" dirty="0" err="1">
                <a:solidFill>
                  <a:schemeClr val="tx2"/>
                </a:solidFill>
                <a:latin typeface="Times New Roman" pitchFamily="18" charset="0"/>
                <a:cs typeface="Times New Roman" pitchFamily="18" charset="0"/>
              </a:rPr>
              <a:t>hoặc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mở</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rào</a:t>
            </a:r>
            <a:r>
              <a:rPr lang="en-AU" sz="2400" dirty="0">
                <a:solidFill>
                  <a:schemeClr val="tx2"/>
                </a:solidFill>
                <a:latin typeface="Times New Roman" pitchFamily="18" charset="0"/>
                <a:cs typeface="Times New Roman" pitchFamily="18" charset="0"/>
              </a:rPr>
              <a:t> (O). Ở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còn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 “Squelch”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hoạt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động</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“Squelch”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thực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[SQU]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5).</a:t>
            </a:r>
            <a:endParaRPr lang="en-US" sz="2400" dirty="0">
              <a:solidFill>
                <a:schemeClr val="tx2"/>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14400"/>
            <a:ext cx="8382000" cy="461665"/>
          </a:xfrm>
          <a:prstGeom prst="rect">
            <a:avLst/>
          </a:prstGeom>
          <a:noFill/>
        </p:spPr>
        <p:txBody>
          <a:bodyPr wrap="square" rtlCol="0">
            <a:spAutoFit/>
          </a:bodyPr>
          <a:lstStyle/>
          <a:p>
            <a:r>
              <a:rPr lang="en-US" sz="2400" b="1" dirty="0" err="1">
                <a:solidFill>
                  <a:schemeClr val="tx2"/>
                </a:solidFill>
                <a:latin typeface="Times New Roman" pitchFamily="18" charset="0"/>
                <a:cs typeface="Times New Roman" pitchFamily="18" charset="0"/>
              </a:rPr>
              <a:t>Cấu</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hình</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tham</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số</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kênh</a:t>
            </a:r>
            <a:endParaRPr lang="en-US" sz="2400" b="1" dirty="0">
              <a:solidFill>
                <a:schemeClr val="tx2"/>
              </a:solidFill>
              <a:latin typeface="Times New Roman" pitchFamily="18" charset="0"/>
              <a:cs typeface="Times New Roman" pitchFamily="18" charset="0"/>
            </a:endParaRPr>
          </a:p>
        </p:txBody>
      </p:sp>
      <p:sp>
        <p:nvSpPr>
          <p:cNvPr id="3" name="Rectangle 2"/>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4" name="Chevron 3"/>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6" name="TextBox 5"/>
          <p:cNvSpPr txBox="1"/>
          <p:nvPr/>
        </p:nvSpPr>
        <p:spPr>
          <a:xfrm>
            <a:off x="228600" y="1295400"/>
            <a:ext cx="8839200" cy="5909310"/>
          </a:xfrm>
          <a:prstGeom prst="rect">
            <a:avLst/>
          </a:prstGeom>
          <a:noFill/>
        </p:spPr>
        <p:txBody>
          <a:bodyPr wrap="square" rtlCol="0">
            <a:spAutoFit/>
          </a:bodyPr>
          <a:lstStyle/>
          <a:p>
            <a:pPr algn="just"/>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chia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làm</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loại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Loại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AES,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DES, </a:t>
            </a:r>
            <a:r>
              <a:rPr lang="en-AU" sz="2400" dirty="0" err="1">
                <a:solidFill>
                  <a:schemeClr val="tx2"/>
                </a:solidFill>
                <a:latin typeface="Times New Roman" pitchFamily="18" charset="0"/>
                <a:cs typeface="Times New Roman" pitchFamily="18" charset="0"/>
              </a:rPr>
              <a:t>bảng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nhảy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Loại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thoại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buFontTx/>
              <a:buChar char="-"/>
            </a:pPr>
            <a:r>
              <a:rPr lang="en-AU" sz="2400" dirty="0" err="1">
                <a:solidFill>
                  <a:schemeClr val="tx2"/>
                </a:solidFill>
                <a:latin typeface="Times New Roman" pitchFamily="18" charset="0"/>
                <a:cs typeface="Times New Roman" pitchFamily="18" charset="0"/>
              </a:rPr>
              <a:t>Loại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đọc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sửa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a:t>
            </a:r>
          </a:p>
          <a:p>
            <a:pPr algn="just"/>
            <a:r>
              <a:rPr lang="en-AU" sz="2400" dirty="0" err="1">
                <a:solidFill>
                  <a:schemeClr val="tx2"/>
                </a:solidFill>
                <a:latin typeface="Times New Roman" pitchFamily="18" charset="0"/>
                <a:cs typeface="Times New Roman" pitchFamily="18" charset="0"/>
              </a:rPr>
              <a:t>Tùy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thuộc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Cau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những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FIX/C: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FIX/S: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AES.</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ECC/C: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DES, </a:t>
            </a:r>
            <a:r>
              <a:rPr lang="en-AU" sz="2400" dirty="0" err="1">
                <a:solidFill>
                  <a:schemeClr val="tx2"/>
                </a:solidFill>
                <a:latin typeface="Times New Roman" pitchFamily="18" charset="0"/>
                <a:cs typeface="Times New Roman" pitchFamily="18" charset="0"/>
              </a:rPr>
              <a:t>bảng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nhảy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ECC/S: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AES, </a:t>
            </a:r>
            <a:r>
              <a:rPr lang="en-AU" sz="2400" dirty="0" err="1">
                <a:solidFill>
                  <a:schemeClr val="tx2"/>
                </a:solidFill>
                <a:latin typeface="Times New Roman" pitchFamily="18" charset="0"/>
                <a:cs typeface="Times New Roman" pitchFamily="18" charset="0"/>
              </a:rPr>
              <a:t>bảng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nhảy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DES.</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VF1/S: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AES,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thoại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VH1/S: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sóng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AES, </a:t>
            </a:r>
            <a:r>
              <a:rPr lang="en-AU" sz="2400" dirty="0" err="1">
                <a:solidFill>
                  <a:schemeClr val="tx2"/>
                </a:solidFill>
                <a:latin typeface="Times New Roman" pitchFamily="18" charset="0"/>
                <a:cs typeface="Times New Roman" pitchFamily="18" charset="0"/>
              </a:rPr>
              <a:t>bảng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nhảy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tần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DES, </a:t>
            </a:r>
            <a:r>
              <a:rPr lang="en-AU" sz="2400" dirty="0" err="1">
                <a:solidFill>
                  <a:schemeClr val="tx2"/>
                </a:solidFill>
                <a:latin typeface="Times New Roman" pitchFamily="18" charset="0"/>
                <a:cs typeface="Times New Roman" pitchFamily="18" charset="0"/>
              </a:rPr>
              <a:t>mã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thoại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[MENU]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Cau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kenh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850460"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Quy trình sử dụng</a:t>
            </a:r>
            <a:endParaRPr lang="en-US" sz="2400" dirty="0">
              <a:solidFill>
                <a:srgbClr val="FF0000"/>
              </a:solidFill>
              <a:latin typeface="Times New Roman" pitchFamily="18" charset="0"/>
              <a:cs typeface="Times New Roman" pitchFamily="18" charset="0"/>
            </a:endParaRPr>
          </a:p>
        </p:txBody>
      </p:sp>
      <p:sp>
        <p:nvSpPr>
          <p:cNvPr id="3" name="Chevron 2"/>
          <p:cNvSpPr/>
          <p:nvPr/>
        </p:nvSpPr>
        <p:spPr>
          <a:xfrm>
            <a:off x="304800" y="609600"/>
            <a:ext cx="228600" cy="2286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33400" y="457200"/>
            <a:ext cx="6858000" cy="461665"/>
          </a:xfrm>
          <a:prstGeom prst="rect">
            <a:avLst/>
          </a:prstGeom>
          <a:noFill/>
        </p:spPr>
        <p:txBody>
          <a:bodyPr wrap="square" rtlCol="0">
            <a:spAutoFit/>
          </a:bodyPr>
          <a:lstStyle/>
          <a:p>
            <a:r>
              <a:rPr lang="en-US" sz="2400" i="1" dirty="0" err="1">
                <a:solidFill>
                  <a:schemeClr val="tx2"/>
                </a:solidFill>
                <a:latin typeface="Times New Roman" pitchFamily="18" charset="0"/>
                <a:cs typeface="Times New Roman" pitchFamily="18" charset="0"/>
              </a:rPr>
              <a:t>Bước</a:t>
            </a:r>
            <a:r>
              <a:rPr lang="en-US" sz="2400" i="1" dirty="0">
                <a:solidFill>
                  <a:schemeClr val="tx2"/>
                </a:solidFill>
                <a:latin typeface="Times New Roman" pitchFamily="18" charset="0"/>
                <a:cs typeface="Times New Roman" pitchFamily="18" charset="0"/>
              </a:rPr>
              <a:t> 3</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Cài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đặt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tham</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số</a:t>
            </a:r>
            <a:endParaRPr lang="en-US" sz="2400" dirty="0">
              <a:solidFill>
                <a:schemeClr val="tx2"/>
              </a:solidFill>
              <a:latin typeface="Times New Roman" pitchFamily="18" charset="0"/>
              <a:cs typeface="Times New Roman" pitchFamily="18" charset="0"/>
            </a:endParaRPr>
          </a:p>
        </p:txBody>
      </p:sp>
      <p:sp>
        <p:nvSpPr>
          <p:cNvPr id="5" name="TextBox 4"/>
          <p:cNvSpPr txBox="1"/>
          <p:nvPr/>
        </p:nvSpPr>
        <p:spPr>
          <a:xfrm>
            <a:off x="152400" y="990600"/>
            <a:ext cx="8382000" cy="461665"/>
          </a:xfrm>
          <a:prstGeom prst="rect">
            <a:avLst/>
          </a:prstGeom>
          <a:noFill/>
        </p:spPr>
        <p:txBody>
          <a:bodyPr wrap="square" rtlCol="0">
            <a:spAutoFit/>
          </a:bodyPr>
          <a:lstStyle/>
          <a:p>
            <a:r>
              <a:rPr lang="en-US" sz="2400" b="1" dirty="0" err="1">
                <a:solidFill>
                  <a:schemeClr val="tx2"/>
                </a:solidFill>
                <a:latin typeface="Times New Roman" pitchFamily="18" charset="0"/>
                <a:cs typeface="Times New Roman" pitchFamily="18" charset="0"/>
              </a:rPr>
              <a:t>Cấu</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hình</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tham</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số</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kênh</a:t>
            </a:r>
            <a:endParaRPr lang="en-US" sz="2400" b="1" dirty="0">
              <a:solidFill>
                <a:schemeClr val="tx2"/>
              </a:solidFill>
              <a:latin typeface="Times New Roman" pitchFamily="18" charset="0"/>
              <a:cs typeface="Times New Roman" pitchFamily="18" charset="0"/>
            </a:endParaRPr>
          </a:p>
        </p:txBody>
      </p:sp>
      <p:sp>
        <p:nvSpPr>
          <p:cNvPr id="6" name="Rectangle 5"/>
          <p:cNvSpPr/>
          <p:nvPr/>
        </p:nvSpPr>
        <p:spPr>
          <a:xfrm>
            <a:off x="304800" y="1600200"/>
            <a:ext cx="7761933" cy="2308324"/>
          </a:xfrm>
          <a:prstGeom prst="rect">
            <a:avLst/>
          </a:prstGeom>
        </p:spPr>
        <p:txBody>
          <a:bodyPr wrap="none">
            <a:spAutoFit/>
          </a:bodyPr>
          <a:lstStyle/>
          <a:p>
            <a:pPr>
              <a:buFont typeface="Arial" pitchFamily="34" charset="0"/>
              <a:buChar char="•"/>
            </a:pPr>
            <a:r>
              <a:rPr lang="en-US" sz="2400" b="1" i="1" dirty="0">
                <a:solidFill>
                  <a:srgbClr val="FF0000"/>
                </a:solidFill>
                <a:latin typeface="Times New Roman" pitchFamily="18" charset="0"/>
                <a:cs typeface="Times New Roman" pitchFamily="18" charset="0"/>
              </a:rPr>
              <a:t> Sao </a:t>
            </a:r>
            <a:r>
              <a:rPr lang="en-US" sz="2400" b="1" i="1" dirty="0" err="1">
                <a:solidFill>
                  <a:srgbClr val="FF0000"/>
                </a:solidFill>
                <a:latin typeface="Times New Roman" pitchFamily="18" charset="0"/>
                <a:cs typeface="Times New Roman" pitchFamily="18" charset="0"/>
              </a:rPr>
              <a:t>chép</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tham</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số</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kênh</a:t>
            </a:r>
            <a:r>
              <a:rPr lang="en-US" sz="2400" b="1" i="1" dirty="0">
                <a:solidFill>
                  <a:srgbClr val="FF0000"/>
                </a:solidFill>
                <a:latin typeface="Times New Roman" pitchFamily="18" charset="0"/>
                <a:cs typeface="Times New Roman" pitchFamily="18" charset="0"/>
              </a:rPr>
              <a:t>: </a:t>
            </a: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[MENU]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1).</a:t>
            </a:r>
          </a:p>
          <a:p>
            <a:pPr>
              <a:buFontTx/>
              <a:buChar char="-"/>
            </a:pP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“Sao </a:t>
            </a:r>
            <a:r>
              <a:rPr lang="en-AU" sz="2400" dirty="0" err="1">
                <a:solidFill>
                  <a:schemeClr val="tx2"/>
                </a:solidFill>
                <a:latin typeface="Times New Roman" pitchFamily="18" charset="0"/>
                <a:cs typeface="Times New Roman" pitchFamily="18" charset="0"/>
              </a:rPr>
              <a:t>chep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kenh</a:t>
            </a:r>
            <a:r>
              <a:rPr lang="en-AU" sz="2400" dirty="0">
                <a:solidFill>
                  <a:schemeClr val="tx2"/>
                </a:solidFill>
                <a:latin typeface="Times New Roman" pitchFamily="18" charset="0"/>
                <a:cs typeface="Times New Roman" pitchFamily="18" charset="0"/>
              </a:rPr>
              <a:t>”.</a:t>
            </a:r>
          </a:p>
          <a:p>
            <a:pPr>
              <a:buFontTx/>
              <a:buChar char="-"/>
            </a:pP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chép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giá</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trị</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nguồn</a:t>
            </a:r>
            <a:r>
              <a:rPr lang="en-AU" sz="2400" dirty="0">
                <a:solidFill>
                  <a:schemeClr val="tx2"/>
                </a:solidFill>
                <a:latin typeface="Times New Roman" pitchFamily="18" charset="0"/>
                <a:cs typeface="Times New Roman" pitchFamily="18" charset="0"/>
              </a:rPr>
              <a:t> </a:t>
            </a:r>
          </a:p>
          <a:p>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0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99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đích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0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9.</a:t>
            </a:r>
            <a:endParaRPr lang="en-US" sz="2400" dirty="0">
              <a:solidFill>
                <a:schemeClr val="tx2"/>
              </a:solidFill>
              <a:latin typeface="Times New Roman" pitchFamily="18" charset="0"/>
              <a:cs typeface="Times New Roman" pitchFamily="18" charset="0"/>
            </a:endParaRPr>
          </a:p>
          <a:p>
            <a:endParaRPr lang="en-US" sz="2400" b="1" dirty="0">
              <a:solidFill>
                <a:schemeClr val="tx2"/>
              </a:solidFill>
              <a:latin typeface="Times New Roman" pitchFamily="18" charset="0"/>
              <a:cs typeface="Times New Roman" pitchFamily="18" charset="0"/>
            </a:endParaRPr>
          </a:p>
        </p:txBody>
      </p:sp>
      <p:sp>
        <p:nvSpPr>
          <p:cNvPr id="7" name="TextBox 6"/>
          <p:cNvSpPr txBox="1"/>
          <p:nvPr/>
        </p:nvSpPr>
        <p:spPr>
          <a:xfrm>
            <a:off x="304800" y="3581400"/>
            <a:ext cx="8610600" cy="2308324"/>
          </a:xfrm>
          <a:prstGeom prst="rect">
            <a:avLst/>
          </a:prstGeom>
          <a:noFill/>
        </p:spPr>
        <p:txBody>
          <a:bodyPr wrap="square" rtlCol="0">
            <a:spAutoFit/>
          </a:bodyPr>
          <a:lstStyle/>
          <a:p>
            <a:pPr>
              <a:buFont typeface="Arial" pitchFamily="34" charset="0"/>
              <a:buChar char="•"/>
            </a:pP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Chức</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năng</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xóa</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các</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tham</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số</a:t>
            </a:r>
            <a:endParaRPr lang="en-US" sz="2400" b="1" i="1" dirty="0">
              <a:solidFill>
                <a:srgbClr val="FF0000"/>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Xoay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núm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a:t>
            </a:r>
            <a:r>
              <a:rPr lang="en-AU" sz="2400" dirty="0" err="1">
                <a:solidFill>
                  <a:schemeClr val="tx2"/>
                </a:solidFill>
                <a:latin typeface="Times New Roman" pitchFamily="18" charset="0"/>
                <a:cs typeface="Times New Roman" pitchFamily="18" charset="0"/>
              </a:rPr>
              <a:t>mở</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nhớ</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theo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chiều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kim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đồng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hồ</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về</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nấc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cuối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cùng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chữ</a:t>
            </a:r>
            <a:r>
              <a:rPr lang="en-AU" sz="2400" dirty="0">
                <a:solidFill>
                  <a:schemeClr val="tx2"/>
                </a:solidFill>
                <a:latin typeface="Times New Roman" pitchFamily="18" charset="0"/>
                <a:cs typeface="Times New Roman" pitchFamily="18" charset="0"/>
              </a:rPr>
              <a:t> C (</a:t>
            </a:r>
            <a:r>
              <a:rPr lang="en-AU" sz="2400" dirty="0" err="1">
                <a:solidFill>
                  <a:schemeClr val="tx2"/>
                </a:solidFill>
                <a:latin typeface="Times New Roman" pitchFamily="18" charset="0"/>
                <a:cs typeface="Times New Roman" pitchFamily="18" charset="0"/>
              </a:rPr>
              <a:t>nấc</a:t>
            </a:r>
            <a:r>
              <a:rPr lang="en-AU" sz="2400" dirty="0">
                <a:solidFill>
                  <a:schemeClr val="tx2"/>
                </a:solidFill>
                <a:latin typeface="Times New Roman" pitchFamily="18" charset="0"/>
                <a:cs typeface="Times New Roman" pitchFamily="18" charset="0"/>
              </a:rPr>
              <a:t> 12).</a:t>
            </a:r>
            <a:endParaRPr lang="en-US" sz="2400" dirty="0">
              <a:solidFill>
                <a:schemeClr val="tx2"/>
              </a:solidFill>
              <a:latin typeface="Times New Roman" pitchFamily="18" charset="0"/>
              <a:cs typeface="Times New Roman" pitchFamily="18" charset="0"/>
            </a:endParaRPr>
          </a:p>
          <a:p>
            <a:r>
              <a:rPr lang="x-none" sz="2400">
                <a:solidFill>
                  <a:schemeClr val="tx2"/>
                </a:solidFill>
                <a:latin typeface="Times New Roman" pitchFamily="18" charset="0"/>
                <a:cs typeface="Times New Roman" pitchFamily="18" charset="0"/>
              </a:rPr>
              <a:t> </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[CLR],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khoảng</a:t>
            </a:r>
            <a:r>
              <a:rPr lang="en-AU" sz="2400" dirty="0">
                <a:solidFill>
                  <a:schemeClr val="tx2"/>
                </a:solidFill>
                <a:latin typeface="Times New Roman" pitchFamily="18" charset="0"/>
                <a:cs typeface="Times New Roman" pitchFamily="18" charset="0"/>
              </a:rPr>
              <a:t> 5s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ra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đoạn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báo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xóa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thành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công</a:t>
            </a:r>
            <a:r>
              <a:rPr lang="en-AU"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5539978"/>
          </a:xfrm>
          <a:prstGeom prst="rect">
            <a:avLst/>
          </a:prstGeom>
          <a:noFill/>
        </p:spPr>
        <p:txBody>
          <a:bodyPr wrap="square" rtlCol="0">
            <a:spAutoFit/>
          </a:bodyPr>
          <a:lstStyle/>
          <a:p>
            <a:pPr>
              <a:buFont typeface="Arial" pitchFamily="34" charset="0"/>
              <a:buChar char="•"/>
            </a:pPr>
            <a:r>
              <a:rPr lang="en-AU" sz="2400" b="1" i="1" dirty="0">
                <a:solidFill>
                  <a:srgbClr val="FF0000"/>
                </a:solidFill>
                <a:latin typeface="Times New Roman" pitchFamily="18" charset="0"/>
                <a:cs typeface="Times New Roman" pitchFamily="18" charset="0"/>
              </a:rPr>
              <a:t> </a:t>
            </a:r>
            <a:r>
              <a:rPr lang="en-AU" sz="2400" b="1" i="1" dirty="0" err="1">
                <a:solidFill>
                  <a:srgbClr val="FF0000"/>
                </a:solidFill>
                <a:latin typeface="Times New Roman" pitchFamily="18" charset="0"/>
                <a:cs typeface="Times New Roman" pitchFamily="18" charset="0"/>
              </a:rPr>
              <a:t>Chức</a:t>
            </a:r>
            <a:r>
              <a:rPr lang="en-AU" sz="2400" b="1" i="1" dirty="0">
                <a:solidFill>
                  <a:srgbClr val="FF0000"/>
                </a:solidFill>
                <a:latin typeface="Times New Roman" pitchFamily="18" charset="0"/>
                <a:cs typeface="Times New Roman" pitchFamily="18" charset="0"/>
              </a:rPr>
              <a:t> </a:t>
            </a:r>
            <a:r>
              <a:rPr lang="en-AU" sz="2400" b="1" i="1" dirty="0" err="1">
                <a:solidFill>
                  <a:srgbClr val="FF0000"/>
                </a:solidFill>
                <a:latin typeface="Times New Roman" pitchFamily="18" charset="0"/>
                <a:cs typeface="Times New Roman" pitchFamily="18" charset="0"/>
              </a:rPr>
              <a:t>năng</a:t>
            </a:r>
            <a:r>
              <a:rPr lang="en-AU" sz="2400" b="1" i="1" dirty="0">
                <a:solidFill>
                  <a:srgbClr val="FF0000"/>
                </a:solidFill>
                <a:latin typeface="Times New Roman" pitchFamily="18" charset="0"/>
                <a:cs typeface="Times New Roman" pitchFamily="18" charset="0"/>
              </a:rPr>
              <a:t> </a:t>
            </a:r>
            <a:r>
              <a:rPr lang="en-AU" sz="2400" b="1" i="1" dirty="0" err="1">
                <a:solidFill>
                  <a:srgbClr val="FF0000"/>
                </a:solidFill>
                <a:latin typeface="Times New Roman" pitchFamily="18" charset="0"/>
                <a:cs typeface="Times New Roman" pitchFamily="18" charset="0"/>
              </a:rPr>
              <a:t>nhắn</a:t>
            </a:r>
            <a:r>
              <a:rPr lang="en-AU" sz="2400" b="1" i="1" dirty="0">
                <a:solidFill>
                  <a:srgbClr val="FF0000"/>
                </a:solidFill>
                <a:latin typeface="Times New Roman" pitchFamily="18" charset="0"/>
                <a:cs typeface="Times New Roman" pitchFamily="18" charset="0"/>
              </a:rPr>
              <a:t> tin.</a:t>
            </a: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Cách</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Thông</a:t>
            </a:r>
            <a:r>
              <a:rPr lang="en-AU" sz="2400" dirty="0">
                <a:solidFill>
                  <a:schemeClr val="tx2"/>
                </a:solidFill>
                <a:latin typeface="Times New Roman" pitchFamily="18" charset="0"/>
                <a:cs typeface="Times New Roman" pitchFamily="18" charset="0"/>
              </a:rPr>
              <a:t> qua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[MENU].</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[MENU] </a:t>
            </a:r>
            <a:r>
              <a:rPr lang="en-AU" sz="2400" dirty="0" err="1">
                <a:solidFill>
                  <a:schemeClr val="tx2"/>
                </a:solidFill>
                <a:latin typeface="Times New Roman" pitchFamily="18" charset="0"/>
                <a:cs typeface="Times New Roman" pitchFamily="18" charset="0"/>
              </a:rPr>
              <a:t>trên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1).</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lựa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chọn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đổi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3: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nhan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Cách</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Thông</a:t>
            </a:r>
            <a:r>
              <a:rPr lang="en-AU" sz="2400" dirty="0">
                <a:solidFill>
                  <a:schemeClr val="tx2"/>
                </a:solidFill>
                <a:latin typeface="Times New Roman" pitchFamily="18" charset="0"/>
                <a:cs typeface="Times New Roman" pitchFamily="18" charset="0"/>
              </a:rPr>
              <a:t> qua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[MESS]</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Tại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chính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[MESS],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0).</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cửa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sổ</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quản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tính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Thao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phải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đảm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bảo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phải</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cùng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một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thoại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(FIX/S, ECC/C, ECC/S, VF1/S, VH1/S)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phải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giống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nhau</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chế</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FIX/C.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tại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đang</a:t>
            </a:r>
            <a:r>
              <a:rPr lang="en-AU" sz="2400" dirty="0">
                <a:solidFill>
                  <a:schemeClr val="tx2"/>
                </a:solidFill>
                <a:latin typeface="Times New Roman" pitchFamily="18" charset="0"/>
                <a:cs typeface="Times New Roman" pitchFamily="18" charset="0"/>
              </a:rPr>
              <a:t> ở FIX/C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xuất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hiện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cảnh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báo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bao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gui</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nhan</a:t>
            </a:r>
            <a:r>
              <a:rPr lang="en-AU" sz="2400" dirty="0">
                <a:solidFill>
                  <a:schemeClr val="tx2"/>
                </a:solidFill>
                <a:latin typeface="Times New Roman" pitchFamily="18" charset="0"/>
                <a:cs typeface="Times New Roman" pitchFamily="18" charset="0"/>
              </a:rPr>
              <a:t> o </a:t>
            </a:r>
            <a:r>
              <a:rPr lang="en-AU" sz="2400" dirty="0" err="1">
                <a:solidFill>
                  <a:schemeClr val="tx2"/>
                </a:solidFill>
                <a:latin typeface="Times New Roman" pitchFamily="18" charset="0"/>
                <a:cs typeface="Times New Roman" pitchFamily="18" charset="0"/>
              </a:rPr>
              <a:t>kenh</a:t>
            </a:r>
            <a:r>
              <a:rPr lang="en-AU" sz="2400" dirty="0">
                <a:solidFill>
                  <a:schemeClr val="tx2"/>
                </a:solidFill>
                <a:latin typeface="Times New Roman" pitchFamily="18" charset="0"/>
                <a:cs typeface="Times New Roman" pitchFamily="18" charset="0"/>
              </a:rPr>
              <a:t> FIX/C”.</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610600" cy="5170646"/>
          </a:xfrm>
          <a:prstGeom prst="rect">
            <a:avLst/>
          </a:prstGeom>
          <a:noFill/>
        </p:spPr>
        <p:txBody>
          <a:bodyPr wrap="square" rtlCol="0">
            <a:spAutoFit/>
          </a:bodyPr>
          <a:lstStyle/>
          <a:p>
            <a:r>
              <a:rPr lang="en-US" sz="2400" b="1" i="1" dirty="0" err="1">
                <a:solidFill>
                  <a:srgbClr val="FF0000"/>
                </a:solidFill>
                <a:latin typeface="Times New Roman" pitchFamily="18" charset="0"/>
                <a:cs typeface="Times New Roman" pitchFamily="18" charset="0"/>
              </a:rPr>
              <a:t>Hộp</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thư</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đến</a:t>
            </a:r>
            <a:endParaRPr lang="en-US" sz="2400" b="1" dirty="0">
              <a:solidFill>
                <a:srgbClr val="FF0000"/>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hộp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mục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endParaRPr lang="en-AU"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sách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a:t>
            </a: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đối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với</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mở</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nút</a:t>
            </a:r>
            <a:r>
              <a:rPr lang="en-AU" sz="2400" dirty="0">
                <a:solidFill>
                  <a:schemeClr val="tx2"/>
                </a:solidFill>
                <a:latin typeface="Times New Roman" pitchFamily="18" charset="0"/>
                <a:cs typeface="Times New Roman" pitchFamily="18" charset="0"/>
              </a:rPr>
              <a:t> [VOL+]/[VOL-]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xem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nội</a:t>
            </a:r>
            <a:r>
              <a:rPr lang="en-AU" sz="2400" dirty="0">
                <a:solidFill>
                  <a:schemeClr val="tx2"/>
                </a:solidFill>
                <a:latin typeface="Times New Roman" pitchFamily="18" charset="0"/>
                <a:cs typeface="Times New Roman" pitchFamily="18" charset="0"/>
              </a:rPr>
              <a:t> dung </a:t>
            </a:r>
            <a:r>
              <a:rPr lang="en-AU" sz="2400" dirty="0" err="1">
                <a:solidFill>
                  <a:schemeClr val="tx2"/>
                </a:solidFill>
                <a:latin typeface="Times New Roman" pitchFamily="18" charset="0"/>
                <a:cs typeface="Times New Roman" pitchFamily="18" charset="0"/>
              </a:rPr>
              <a:t>với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dài</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a:t>
            </a:r>
            <a:r>
              <a:rPr lang="en-US"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[FN]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bật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lvl="0">
              <a:buFont typeface="Wingdings" pitchFamily="2" charset="2"/>
              <a:buChar char="§"/>
            </a:pP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Tra</a:t>
            </a:r>
            <a:r>
              <a:rPr lang="fr-FR" sz="2400" dirty="0">
                <a:solidFill>
                  <a:schemeClr val="tx2"/>
                </a:solidFill>
                <a:latin typeface="Times New Roman" pitchFamily="18" charset="0"/>
                <a:cs typeface="Times New Roman" pitchFamily="18" charset="0"/>
              </a:rPr>
              <a:t> loi”: </a:t>
            </a:r>
            <a:r>
              <a:rPr lang="fr-FR" sz="2400" dirty="0" err="1">
                <a:solidFill>
                  <a:schemeClr val="tx2"/>
                </a:solidFill>
                <a:latin typeface="Times New Roman" pitchFamily="18" charset="0"/>
                <a:cs typeface="Times New Roman" pitchFamily="18" charset="0"/>
              </a:rPr>
              <a:t>Trả</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lời</a:t>
            </a:r>
            <a:r>
              <a:rPr lang="fr-FR" sz="2400" dirty="0">
                <a:solidFill>
                  <a:schemeClr val="tx2"/>
                </a:solidFill>
                <a:latin typeface="Times New Roman" pitchFamily="18" charset="0"/>
                <a:cs typeface="Times New Roman" pitchFamily="18" charset="0"/>
              </a:rPr>
              <a:t> tin </a:t>
            </a:r>
            <a:r>
              <a:rPr lang="fr-FR" sz="2400" dirty="0" err="1">
                <a:solidFill>
                  <a:schemeClr val="tx2"/>
                </a:solidFill>
                <a:latin typeface="Times New Roman" pitchFamily="18" charset="0"/>
                <a:cs typeface="Times New Roman" pitchFamily="18" charset="0"/>
              </a:rPr>
              <a:t>nhắn</a:t>
            </a:r>
            <a:r>
              <a:rPr lang="fr-FR" sz="2400" dirty="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pPr lvl="0">
              <a:buFont typeface="Wingdings" pitchFamily="2" charset="2"/>
              <a:buChar char="§"/>
            </a:pP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Chuyen</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tiep</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Chuyển</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nội</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dung</a:t>
            </a:r>
            <a:r>
              <a:rPr lang="fr-FR" sz="2400" dirty="0">
                <a:solidFill>
                  <a:schemeClr val="tx2"/>
                </a:solidFill>
                <a:latin typeface="Times New Roman" pitchFamily="18" charset="0"/>
                <a:cs typeface="Times New Roman" pitchFamily="18" charset="0"/>
              </a:rPr>
              <a:t> tin </a:t>
            </a:r>
            <a:r>
              <a:rPr lang="fr-FR" sz="2400" dirty="0" err="1">
                <a:solidFill>
                  <a:schemeClr val="tx2"/>
                </a:solidFill>
                <a:latin typeface="Times New Roman" pitchFamily="18" charset="0"/>
                <a:cs typeface="Times New Roman" pitchFamily="18" charset="0"/>
              </a:rPr>
              <a:t>nhắn</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cho</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máy</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khác</a:t>
            </a:r>
            <a:r>
              <a:rPr lang="fr-FR"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lvl="0">
              <a:buFont typeface="Wingdings" pitchFamily="2" charset="2"/>
              <a:buChar char="§"/>
            </a:pP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Xoa</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Xóa</a:t>
            </a:r>
            <a:r>
              <a:rPr lang="fr-FR" sz="2400" dirty="0">
                <a:solidFill>
                  <a:schemeClr val="tx2"/>
                </a:solidFill>
                <a:latin typeface="Times New Roman" pitchFamily="18" charset="0"/>
                <a:cs typeface="Times New Roman" pitchFamily="18" charset="0"/>
              </a:rPr>
              <a:t> tin </a:t>
            </a:r>
            <a:r>
              <a:rPr lang="fr-FR" sz="2400" dirty="0" err="1">
                <a:solidFill>
                  <a:schemeClr val="tx2"/>
                </a:solidFill>
                <a:latin typeface="Times New Roman" pitchFamily="18" charset="0"/>
                <a:cs typeface="Times New Roman" pitchFamily="18" charset="0"/>
              </a:rPr>
              <a:t>nhắn</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hiện</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tại</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khỏi</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danh</a:t>
            </a:r>
            <a:r>
              <a:rPr lang="fr-FR" sz="2400" dirty="0">
                <a:solidFill>
                  <a:schemeClr val="tx2"/>
                </a:solidFill>
                <a:latin typeface="Times New Roman" pitchFamily="18" charset="0"/>
                <a:cs typeface="Times New Roman" pitchFamily="18" charset="0"/>
              </a:rPr>
              <a:t> </a:t>
            </a:r>
            <a:r>
              <a:rPr lang="fr-FR" sz="2400" dirty="0" err="1">
                <a:solidFill>
                  <a:schemeClr val="tx2"/>
                </a:solidFill>
                <a:latin typeface="Times New Roman" pitchFamily="18" charset="0"/>
                <a:cs typeface="Times New Roman" pitchFamily="18" charset="0"/>
              </a:rPr>
              <a:t>sách</a:t>
            </a:r>
            <a:r>
              <a:rPr lang="fr-FR" sz="2400" dirty="0">
                <a:solidFill>
                  <a:schemeClr val="tx2"/>
                </a:solidFill>
                <a:latin typeface="Times New Roman" pitchFamily="18" charset="0"/>
                <a:cs typeface="Times New Roman" pitchFamily="18" charset="0"/>
              </a:rPr>
              <a:t>.</a:t>
            </a:r>
          </a:p>
          <a:p>
            <a:pPr>
              <a:buFont typeface="Arial" pitchFamily="34" charset="0"/>
              <a:buChar char="•"/>
            </a:pP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Hộp</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thư</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đi</a:t>
            </a:r>
            <a:endParaRPr lang="en-US" sz="2400" b="1" i="1" dirty="0">
              <a:solidFill>
                <a:srgbClr val="FF0000"/>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hộp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mục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US" sz="2400" dirty="0">
                <a:solidFill>
                  <a:schemeClr val="tx2"/>
                </a:solidFill>
                <a:latin typeface="Times New Roman" pitchFamily="18" charset="0"/>
                <a:cs typeface="Times New Roman" pitchFamily="18" charset="0"/>
              </a:rPr>
              <a:t> b</a:t>
            </a:r>
            <a:r>
              <a:rPr lang="en-AU" sz="2400" dirty="0" err="1">
                <a:solidFill>
                  <a:schemeClr val="tx2"/>
                </a:solidFill>
                <a:latin typeface="Times New Roman" pitchFamily="18" charset="0"/>
                <a:cs typeface="Times New Roman" pitchFamily="18" charset="0"/>
              </a:rPr>
              <a:t>ấm</a:t>
            </a:r>
            <a:r>
              <a:rPr lang="en-AU" sz="2400" dirty="0">
                <a:solidFill>
                  <a:schemeClr val="tx2"/>
                </a:solidFill>
                <a:latin typeface="Times New Roman" pitchFamily="18" charset="0"/>
                <a:cs typeface="Times New Roman" pitchFamily="18" charset="0"/>
              </a:rPr>
              <a:t> [►]/[◄]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“Hop </a:t>
            </a:r>
            <a:r>
              <a:rPr lang="en-AU" sz="2400" dirty="0" err="1">
                <a:solidFill>
                  <a:schemeClr val="tx2"/>
                </a:solidFill>
                <a:latin typeface="Times New Roman" pitchFamily="18" charset="0"/>
                <a:cs typeface="Times New Roman" pitchFamily="18" charset="0"/>
              </a:rPr>
              <a:t>thu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di”.Ấn</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8991600" cy="6647974"/>
          </a:xfrm>
          <a:prstGeom prst="rect">
            <a:avLst/>
          </a:prstGeom>
          <a:noFill/>
        </p:spPr>
        <p:txBody>
          <a:bodyPr wrap="square" rtlCol="0">
            <a:spAutoFit/>
          </a:bodyPr>
          <a:lstStyle/>
          <a:p>
            <a:pPr>
              <a:buFont typeface="Arial" pitchFamily="34" charset="0"/>
              <a:buChar char="•"/>
            </a:pPr>
            <a:r>
              <a:rPr lang="en-US" sz="2400" b="1" i="1" dirty="0">
                <a:solidFill>
                  <a:srgbClr val="FF0000"/>
                </a:solidFill>
                <a:latin typeface="Times New Roman" pitchFamily="18" charset="0"/>
                <a:cs typeface="Times New Roman" pitchFamily="18" charset="0"/>
              </a:rPr>
              <a:t> Tin </a:t>
            </a:r>
            <a:r>
              <a:rPr lang="en-US" sz="2400" b="1" i="1" dirty="0" err="1">
                <a:solidFill>
                  <a:srgbClr val="FF0000"/>
                </a:solidFill>
                <a:latin typeface="Times New Roman" pitchFamily="18" charset="0"/>
                <a:cs typeface="Times New Roman" pitchFamily="18" charset="0"/>
              </a:rPr>
              <a:t>nhắn</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mẫu</a:t>
            </a:r>
            <a:endParaRPr lang="en-US" sz="2400" b="1" i="1" dirty="0">
              <a:solidFill>
                <a:srgbClr val="FF0000"/>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mẫu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mục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nhan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mau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buFont typeface="Arial" pitchFamily="34" charset="0"/>
              <a:buChar char="•"/>
            </a:pP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Soạn</a:t>
            </a:r>
            <a:r>
              <a:rPr lang="en-US" sz="2400" b="1" i="1" dirty="0">
                <a:solidFill>
                  <a:srgbClr val="FF0000"/>
                </a:solidFill>
                <a:latin typeface="Times New Roman" pitchFamily="18" charset="0"/>
                <a:cs typeface="Times New Roman" pitchFamily="18" charset="0"/>
              </a:rPr>
              <a:t> tin </a:t>
            </a:r>
            <a:r>
              <a:rPr lang="en-US" sz="2400" b="1" i="1" dirty="0" err="1">
                <a:solidFill>
                  <a:srgbClr val="FF0000"/>
                </a:solidFill>
                <a:latin typeface="Times New Roman" pitchFamily="18" charset="0"/>
                <a:cs typeface="Times New Roman" pitchFamily="18" charset="0"/>
              </a:rPr>
              <a:t>nhắn</a:t>
            </a:r>
            <a:endParaRPr lang="en-US" sz="2400" b="1" dirty="0">
              <a:solidFill>
                <a:srgbClr val="FF0000"/>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soạn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thảo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từ</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mục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chuyển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đến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màn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hình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Soan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thao</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như</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1: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(ID) </a:t>
            </a:r>
            <a:r>
              <a:rPr lang="en-AU" sz="2400" dirty="0" err="1">
                <a:solidFill>
                  <a:schemeClr val="tx2"/>
                </a:solidFill>
                <a:latin typeface="Times New Roman" pitchFamily="18" charset="0"/>
                <a:cs typeface="Times New Roman" pitchFamily="18" charset="0"/>
              </a:rPr>
              <a:t>của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là</a:t>
            </a:r>
            <a:r>
              <a:rPr lang="en-AU" sz="2400" dirty="0">
                <a:solidFill>
                  <a:schemeClr val="tx2"/>
                </a:solidFill>
                <a:latin typeface="Times New Roman" pitchFamily="18" charset="0"/>
                <a:cs typeface="Times New Roman" pitchFamily="18" charset="0"/>
              </a:rPr>
              <a:t> 00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tất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đang</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cùng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Nếu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khác</a:t>
            </a:r>
            <a:r>
              <a:rPr lang="en-AU" sz="2400" dirty="0">
                <a:solidFill>
                  <a:schemeClr val="tx2"/>
                </a:solidFill>
                <a:latin typeface="Times New Roman" pitchFamily="18" charset="0"/>
                <a:cs typeface="Times New Roman" pitchFamily="18" charset="0"/>
              </a:rPr>
              <a:t> 00 </a:t>
            </a:r>
            <a:r>
              <a:rPr lang="en-AU" sz="2400" dirty="0" err="1">
                <a:solidFill>
                  <a:schemeClr val="tx2"/>
                </a:solidFill>
                <a:latin typeface="Times New Roman" pitchFamily="18" charset="0"/>
                <a:cs typeface="Times New Roman" pitchFamily="18" charset="0"/>
              </a:rPr>
              <a:t>thì</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máy</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đang</a:t>
            </a:r>
            <a:r>
              <a:rPr lang="en-AU" sz="2400" dirty="0">
                <a:solidFill>
                  <a:schemeClr val="tx2"/>
                </a:solidFill>
                <a:latin typeface="Times New Roman" pitchFamily="18" charset="0"/>
                <a:cs typeface="Times New Roman" pitchFamily="18" charset="0"/>
              </a:rPr>
              <a:t> ở </a:t>
            </a:r>
            <a:r>
              <a:rPr lang="en-AU" sz="2400" dirty="0" err="1">
                <a:solidFill>
                  <a:schemeClr val="tx2"/>
                </a:solidFill>
                <a:latin typeface="Times New Roman" pitchFamily="18" charset="0"/>
                <a:cs typeface="Times New Roman" pitchFamily="18" charset="0"/>
              </a:rPr>
              <a:t>cùng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kênh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có</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số</a:t>
            </a:r>
            <a:r>
              <a:rPr lang="en-AU" sz="2400" dirty="0">
                <a:solidFill>
                  <a:schemeClr val="tx2"/>
                </a:solidFill>
                <a:latin typeface="Times New Roman" pitchFamily="18" charset="0"/>
                <a:cs typeface="Times New Roman" pitchFamily="18" charset="0"/>
              </a:rPr>
              <a:t> “So </a:t>
            </a:r>
            <a:r>
              <a:rPr lang="en-AU" sz="2400" dirty="0" err="1">
                <a:solidFill>
                  <a:schemeClr val="tx2"/>
                </a:solidFill>
                <a:latin typeface="Times New Roman" pitchFamily="18" charset="0"/>
                <a:cs typeface="Times New Roman" pitchFamily="18" charset="0"/>
              </a:rPr>
              <a:t>cua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toi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trùng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đã</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mới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Sau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xong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địa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chỉ</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bắt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soạn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thảo</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Bước</a:t>
            </a:r>
            <a:r>
              <a:rPr lang="en-AU" sz="2400" dirty="0">
                <a:solidFill>
                  <a:schemeClr val="tx2"/>
                </a:solidFill>
                <a:latin typeface="Times New Roman" pitchFamily="18" charset="0"/>
                <a:cs typeface="Times New Roman" pitchFamily="18" charset="0"/>
              </a:rPr>
              <a:t> 2. </a:t>
            </a:r>
            <a:r>
              <a:rPr lang="en-AU" sz="2400" dirty="0" err="1">
                <a:solidFill>
                  <a:schemeClr val="tx2"/>
                </a:solidFill>
                <a:latin typeface="Times New Roman" pitchFamily="18" charset="0"/>
                <a:cs typeface="Times New Roman" pitchFamily="18" charset="0"/>
              </a:rPr>
              <a:t>Nhập</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nội</a:t>
            </a:r>
            <a:r>
              <a:rPr lang="en-AU" sz="2400" dirty="0">
                <a:solidFill>
                  <a:schemeClr val="tx2"/>
                </a:solidFill>
                <a:latin typeface="Times New Roman" pitchFamily="18" charset="0"/>
                <a:cs typeface="Times New Roman" pitchFamily="18" charset="0"/>
              </a:rPr>
              <a:t> dung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độ</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dài</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không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quá</a:t>
            </a:r>
            <a:r>
              <a:rPr lang="en-AU" sz="2400" dirty="0">
                <a:solidFill>
                  <a:schemeClr val="tx2"/>
                </a:solidFill>
                <a:latin typeface="Times New Roman" pitchFamily="18" charset="0"/>
                <a:cs typeface="Times New Roman" pitchFamily="18" charset="0"/>
              </a:rPr>
              <a:t> 160 </a:t>
            </a:r>
            <a:r>
              <a:rPr lang="en-AU" sz="2400" dirty="0" err="1">
                <a:solidFill>
                  <a:schemeClr val="tx2"/>
                </a:solidFill>
                <a:latin typeface="Times New Roman" pitchFamily="18" charset="0"/>
                <a:cs typeface="Times New Roman" pitchFamily="18" charset="0"/>
              </a:rPr>
              <a:t>ký</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tự</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Thao</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tác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với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cửa</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sổ</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soạn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thảo</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algn="just"/>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[FN]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bật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thanh</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chức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năng</a:t>
            </a:r>
            <a:r>
              <a:rPr lang="en-AU" sz="2400" dirty="0">
                <a:solidFill>
                  <a:schemeClr val="tx2"/>
                </a:solidFill>
                <a:latin typeface="Times New Roman" pitchFamily="18" charset="0"/>
                <a:cs typeface="Times New Roman" pitchFamily="18" charset="0"/>
              </a:rPr>
              <a:t>.</a:t>
            </a:r>
          </a:p>
          <a:p>
            <a:pPr algn="just"/>
            <a:r>
              <a:rPr lang="en-AU" sz="2400" dirty="0" err="1">
                <a:solidFill>
                  <a:schemeClr val="tx2"/>
                </a:solidFill>
                <a:latin typeface="Times New Roman" pitchFamily="18" charset="0"/>
                <a:cs typeface="Times New Roman" pitchFamily="18" charset="0"/>
              </a:rPr>
              <a:t>Bấm</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phím</a:t>
            </a:r>
            <a:r>
              <a:rPr lang="en-AU" sz="2400" dirty="0">
                <a:solidFill>
                  <a:schemeClr val="tx2"/>
                </a:solidFill>
                <a:latin typeface="Times New Roman" pitchFamily="18" charset="0"/>
                <a:cs typeface="Times New Roman" pitchFamily="18" charset="0"/>
              </a:rPr>
              <a:t> [ENT] </a:t>
            </a:r>
            <a:r>
              <a:rPr lang="en-AU" sz="2400" dirty="0" err="1">
                <a:solidFill>
                  <a:schemeClr val="tx2"/>
                </a:solidFill>
                <a:latin typeface="Times New Roman" pitchFamily="18" charset="0"/>
                <a:cs typeface="Times New Roman" pitchFamily="18" charset="0"/>
              </a:rPr>
              <a:t>để</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bắt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đầu</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đèn</a:t>
            </a:r>
            <a:r>
              <a:rPr lang="en-AU" sz="2400" dirty="0">
                <a:solidFill>
                  <a:schemeClr val="tx2"/>
                </a:solidFill>
                <a:latin typeface="Times New Roman" pitchFamily="18" charset="0"/>
                <a:cs typeface="Times New Roman" pitchFamily="18" charset="0"/>
              </a:rPr>
              <a:t> TX </a:t>
            </a:r>
            <a:r>
              <a:rPr lang="en-AU" sz="2400" dirty="0" err="1">
                <a:solidFill>
                  <a:schemeClr val="tx2"/>
                </a:solidFill>
                <a:latin typeface="Times New Roman" pitchFamily="18" charset="0"/>
                <a:cs typeface="Times New Roman" pitchFamily="18" charset="0"/>
              </a:rPr>
              <a:t>sáng</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và</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tắt</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khi</a:t>
            </a:r>
            <a:r>
              <a:rPr lang="en-AU" sz="2400" dirty="0">
                <a:solidFill>
                  <a:schemeClr val="tx2"/>
                </a:solidFill>
                <a:latin typeface="Times New Roman" pitchFamily="18" charset="0"/>
                <a:cs typeface="Times New Roman" pitchFamily="18" charset="0"/>
              </a:rPr>
              <a:t> tin </a:t>
            </a:r>
            <a:r>
              <a:rPr lang="en-AU" sz="2400" dirty="0" err="1">
                <a:solidFill>
                  <a:schemeClr val="tx2"/>
                </a:solidFill>
                <a:latin typeface="Times New Roman" pitchFamily="18" charset="0"/>
                <a:cs typeface="Times New Roman" pitchFamily="18" charset="0"/>
              </a:rPr>
              <a:t>nhắn</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được</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gửi</a:t>
            </a:r>
            <a:r>
              <a:rPr lang="en-AU" sz="2400" dirty="0">
                <a:solidFill>
                  <a:schemeClr val="tx2"/>
                </a:solidFill>
                <a:latin typeface="Times New Roman" pitchFamily="18" charset="0"/>
                <a:cs typeface="Times New Roman" pitchFamily="18" charset="0"/>
              </a:rPr>
              <a:t> </a:t>
            </a:r>
            <a:r>
              <a:rPr lang="en-AU" sz="2400" dirty="0" err="1">
                <a:solidFill>
                  <a:schemeClr val="tx2"/>
                </a:solidFill>
                <a:latin typeface="Times New Roman" pitchFamily="18" charset="0"/>
                <a:cs typeface="Times New Roman" pitchFamily="18" charset="0"/>
              </a:rPr>
              <a:t>xong</a:t>
            </a:r>
            <a:r>
              <a:rPr lang="en-AU" sz="2400"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2.PNG"/>
          <p:cNvPicPr>
            <a:picLocks noChangeAspect="1"/>
          </p:cNvPicPr>
          <p:nvPr/>
        </p:nvPicPr>
        <p:blipFill>
          <a:blip r:embed="rId2"/>
          <a:stretch>
            <a:fillRect/>
          </a:stretch>
        </p:blipFill>
        <p:spPr>
          <a:xfrm>
            <a:off x="0" y="0"/>
            <a:ext cx="8972954"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6477000" cy="48736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I. TÍNH NĂNG CHIẾN, KỸ THUẬT</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graphicFrame>
        <p:nvGraphicFramePr>
          <p:cNvPr id="5" name="Table 4"/>
          <p:cNvGraphicFramePr>
            <a:graphicFrameLocks noGrp="1"/>
          </p:cNvGraphicFramePr>
          <p:nvPr/>
        </p:nvGraphicFramePr>
        <p:xfrm>
          <a:off x="0" y="533401"/>
          <a:ext cx="9067800" cy="6177869"/>
        </p:xfrm>
        <a:graphic>
          <a:graphicData uri="http://schemas.openxmlformats.org/drawingml/2006/table">
            <a:tbl>
              <a:tblPr firstRow="1" bandRow="1">
                <a:tableStyleId>{93296810-A885-4BE3-A3E7-6D5BEEA58F35}</a:tableStyleId>
              </a:tblPr>
              <a:tblGrid>
                <a:gridCol w="2057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903195">
                <a:tc>
                  <a:txBody>
                    <a:bodyPr/>
                    <a:lstStyle/>
                    <a:p>
                      <a:pPr algn="ctr"/>
                      <a:r>
                        <a:rPr lang="en-US" sz="2800" dirty="0">
                          <a:latin typeface="Times New Roman" pitchFamily="18" charset="0"/>
                          <a:cs typeface="Times New Roman" pitchFamily="18" charset="0"/>
                        </a:rPr>
                        <a:t>TÍNH</a:t>
                      </a:r>
                      <a:r>
                        <a:rPr lang="en-US" sz="2800" baseline="0" dirty="0">
                          <a:latin typeface="Times New Roman" pitchFamily="18" charset="0"/>
                          <a:cs typeface="Times New Roman" pitchFamily="18" charset="0"/>
                        </a:rPr>
                        <a:t> NĂNG</a:t>
                      </a:r>
                      <a:endParaRPr lang="en-US" sz="2800" dirty="0">
                        <a:latin typeface="Times New Roman" pitchFamily="18" charset="0"/>
                        <a:cs typeface="Times New Roman" pitchFamily="18" charset="0"/>
                      </a:endParaRPr>
                    </a:p>
                  </a:txBody>
                  <a:tcPr anchor="ctr"/>
                </a:tc>
                <a:tc>
                  <a:txBody>
                    <a:bodyPr/>
                    <a:lstStyle/>
                    <a:p>
                      <a:pPr algn="ctr"/>
                      <a:r>
                        <a:rPr lang="en-US" sz="2800" dirty="0">
                          <a:latin typeface="Times New Roman" pitchFamily="18" charset="0"/>
                          <a:cs typeface="Times New Roman" pitchFamily="18" charset="0"/>
                        </a:rPr>
                        <a:t>MÁY</a:t>
                      </a:r>
                      <a:r>
                        <a:rPr lang="en-US" sz="2800" baseline="0" dirty="0">
                          <a:latin typeface="Times New Roman" pitchFamily="18" charset="0"/>
                          <a:cs typeface="Times New Roman" pitchFamily="18" charset="0"/>
                        </a:rPr>
                        <a:t> VRH811/S</a:t>
                      </a:r>
                      <a:endParaRPr lang="en-US" sz="280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2261682">
                <a:tc>
                  <a:txBody>
                    <a:bodyPr/>
                    <a:lstStyle/>
                    <a:p>
                      <a:pPr algn="ctr"/>
                      <a:r>
                        <a:rPr lang="en-US" sz="2800" b="1" dirty="0" err="1">
                          <a:solidFill>
                            <a:schemeClr val="accent1"/>
                          </a:solidFill>
                          <a:latin typeface="Times New Roman" pitchFamily="18" charset="0"/>
                          <a:cs typeface="Times New Roman" pitchFamily="18" charset="0"/>
                        </a:rPr>
                        <a:t>Chế</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độ</a:t>
                      </a:r>
                      <a:endParaRPr lang="en-US" sz="2800" b="1" baseline="0" dirty="0">
                        <a:solidFill>
                          <a:schemeClr val="accent1"/>
                        </a:solidFill>
                        <a:latin typeface="Times New Roman" pitchFamily="18" charset="0"/>
                        <a:cs typeface="Times New Roman" pitchFamily="18" charset="0"/>
                      </a:endParaRPr>
                    </a:p>
                    <a:p>
                      <a:pPr algn="ct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công</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tác</a:t>
                      </a:r>
                      <a:endParaRPr lang="en-US" sz="2800" b="1" dirty="0">
                        <a:solidFill>
                          <a:schemeClr val="accent1"/>
                        </a:solidFill>
                        <a:latin typeface="Times New Roman" pitchFamily="18" charset="0"/>
                        <a:cs typeface="Times New Roman" pitchFamily="18" charset="0"/>
                      </a:endParaRPr>
                    </a:p>
                  </a:txBody>
                  <a:tcPr anchor="ctr"/>
                </a:tc>
                <a:tc>
                  <a:txBody>
                    <a:bodyPr/>
                    <a:lstStyle/>
                    <a:p>
                      <a:r>
                        <a:rPr lang="en-US" sz="2400" kern="1200" dirty="0">
                          <a:solidFill>
                            <a:schemeClr val="accent1"/>
                          </a:solidFill>
                          <a:latin typeface="Times New Roman" pitchFamily="18" charset="0"/>
                          <a:ea typeface="+mn-ea"/>
                          <a:cs typeface="Times New Roman" pitchFamily="18" charset="0"/>
                        </a:rPr>
                        <a:t>FIX/C: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rõ</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cố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định</a:t>
                      </a:r>
                      <a:r>
                        <a:rPr lang="en-US" sz="2400" kern="1200" dirty="0">
                          <a:solidFill>
                            <a:schemeClr val="accent1"/>
                          </a:solidFill>
                          <a:latin typeface="Times New Roman" pitchFamily="18" charset="0"/>
                          <a:ea typeface="+mn-ea"/>
                          <a:cs typeface="Times New Roman" pitchFamily="18" charset="0"/>
                        </a:rPr>
                        <a:t>.</a:t>
                      </a:r>
                    </a:p>
                    <a:p>
                      <a:r>
                        <a:rPr lang="en-US" sz="2400" kern="1200" dirty="0">
                          <a:solidFill>
                            <a:schemeClr val="accent1"/>
                          </a:solidFill>
                          <a:latin typeface="Times New Roman" pitchFamily="18" charset="0"/>
                          <a:ea typeface="+mn-ea"/>
                          <a:cs typeface="Times New Roman" pitchFamily="18" charset="0"/>
                        </a:rPr>
                        <a:t>FIX/S: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mật</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cố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định</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sử</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dụng</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mã</a:t>
                      </a:r>
                      <a:r>
                        <a:rPr lang="en-US" sz="2400" kern="1200" dirty="0">
                          <a:solidFill>
                            <a:schemeClr val="accent1"/>
                          </a:solidFill>
                          <a:latin typeface="Times New Roman" pitchFamily="18" charset="0"/>
                          <a:ea typeface="+mn-ea"/>
                          <a:cs typeface="Times New Roman" pitchFamily="18" charset="0"/>
                        </a:rPr>
                        <a:t> AES-128.</a:t>
                      </a:r>
                    </a:p>
                    <a:p>
                      <a:r>
                        <a:rPr lang="en-US" sz="2400" kern="1200" dirty="0">
                          <a:solidFill>
                            <a:schemeClr val="accent1"/>
                          </a:solidFill>
                          <a:latin typeface="Times New Roman" pitchFamily="18" charset="0"/>
                          <a:ea typeface="+mn-ea"/>
                          <a:cs typeface="Times New Roman" pitchFamily="18" charset="0"/>
                        </a:rPr>
                        <a:t>ECC/C: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rõ</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nhảy</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a:t>
                      </a:r>
                    </a:p>
                    <a:p>
                      <a:r>
                        <a:rPr lang="en-US" sz="2400" kern="1200" dirty="0">
                          <a:solidFill>
                            <a:schemeClr val="accent1"/>
                          </a:solidFill>
                          <a:latin typeface="Times New Roman" pitchFamily="18" charset="0"/>
                          <a:ea typeface="+mn-ea"/>
                          <a:cs typeface="Times New Roman" pitchFamily="18" charset="0"/>
                        </a:rPr>
                        <a:t>ECC/S: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mật</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nhảy</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sử</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dụng</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mã</a:t>
                      </a:r>
                      <a:r>
                        <a:rPr lang="en-US" sz="2400" kern="1200" dirty="0">
                          <a:solidFill>
                            <a:schemeClr val="accent1"/>
                          </a:solidFill>
                          <a:latin typeface="Times New Roman" pitchFamily="18" charset="0"/>
                          <a:ea typeface="+mn-ea"/>
                          <a:cs typeface="Times New Roman" pitchFamily="18" charset="0"/>
                        </a:rPr>
                        <a:t> AES-128.</a:t>
                      </a:r>
                    </a:p>
                    <a:p>
                      <a:r>
                        <a:rPr lang="en-US" sz="2400" kern="1200" dirty="0">
                          <a:solidFill>
                            <a:schemeClr val="accent1"/>
                          </a:solidFill>
                          <a:latin typeface="Times New Roman" pitchFamily="18" charset="0"/>
                          <a:ea typeface="+mn-ea"/>
                          <a:cs typeface="Times New Roman" pitchFamily="18" charset="0"/>
                        </a:rPr>
                        <a:t>VF1/S: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mật</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cố</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định</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sử</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dụng</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mã</a:t>
                      </a:r>
                      <a:r>
                        <a:rPr lang="en-US" sz="2400" kern="1200" dirty="0">
                          <a:solidFill>
                            <a:schemeClr val="accent1"/>
                          </a:solidFill>
                          <a:latin typeface="Times New Roman" pitchFamily="18" charset="0"/>
                          <a:ea typeface="+mn-ea"/>
                          <a:cs typeface="Times New Roman" pitchFamily="18" charset="0"/>
                        </a:rPr>
                        <a:t> AES-256.</a:t>
                      </a:r>
                    </a:p>
                    <a:p>
                      <a:r>
                        <a:rPr lang="en-US" sz="2400" kern="1200" dirty="0">
                          <a:solidFill>
                            <a:schemeClr val="accent1"/>
                          </a:solidFill>
                          <a:latin typeface="Times New Roman" pitchFamily="18" charset="0"/>
                          <a:ea typeface="+mn-ea"/>
                          <a:cs typeface="Times New Roman" pitchFamily="18" charset="0"/>
                        </a:rPr>
                        <a:t>VH1/S: </a:t>
                      </a:r>
                      <a:r>
                        <a:rPr lang="en-US" sz="2400" kern="1200" dirty="0" err="1">
                          <a:solidFill>
                            <a:schemeClr val="accent1"/>
                          </a:solidFill>
                          <a:latin typeface="Times New Roman" pitchFamily="18" charset="0"/>
                          <a:ea typeface="+mn-ea"/>
                          <a:cs typeface="Times New Roman" pitchFamily="18" charset="0"/>
                        </a:rPr>
                        <a:t>Thoại</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mật</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nhảy</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tần</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sử</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dụng</a:t>
                      </a:r>
                      <a:r>
                        <a:rPr lang="en-US" sz="2400" kern="1200" dirty="0">
                          <a:solidFill>
                            <a:schemeClr val="accent1"/>
                          </a:solidFill>
                          <a:latin typeface="Times New Roman" pitchFamily="18" charset="0"/>
                          <a:ea typeface="+mn-ea"/>
                          <a:cs typeface="Times New Roman" pitchFamily="18" charset="0"/>
                        </a:rPr>
                        <a:t> </a:t>
                      </a:r>
                      <a:r>
                        <a:rPr lang="en-US" sz="2400" kern="1200" dirty="0" err="1">
                          <a:solidFill>
                            <a:schemeClr val="accent1"/>
                          </a:solidFill>
                          <a:latin typeface="Times New Roman" pitchFamily="18" charset="0"/>
                          <a:ea typeface="+mn-ea"/>
                          <a:cs typeface="Times New Roman" pitchFamily="18" charset="0"/>
                        </a:rPr>
                        <a:t>mã</a:t>
                      </a:r>
                      <a:r>
                        <a:rPr lang="en-US" sz="2400" kern="1200" dirty="0">
                          <a:solidFill>
                            <a:schemeClr val="accent1"/>
                          </a:solidFill>
                          <a:latin typeface="Times New Roman" pitchFamily="18" charset="0"/>
                          <a:ea typeface="+mn-ea"/>
                          <a:cs typeface="Times New Roman" pitchFamily="18" charset="0"/>
                        </a:rPr>
                        <a:t> AES-256.</a:t>
                      </a:r>
                    </a:p>
                  </a:txBody>
                  <a:tcPr/>
                </a:tc>
                <a:extLst>
                  <a:ext uri="{0D108BD9-81ED-4DB2-BD59-A6C34878D82A}">
                    <a16:rowId xmlns:a16="http://schemas.microsoft.com/office/drawing/2014/main" val="10001"/>
                  </a:ext>
                </a:extLst>
              </a:tr>
              <a:tr h="1355734">
                <a:tc>
                  <a:txBody>
                    <a:bodyPr/>
                    <a:lstStyle/>
                    <a:p>
                      <a:pPr algn="ctr"/>
                      <a:r>
                        <a:rPr lang="en-US" sz="2800" b="1" dirty="0" err="1">
                          <a:solidFill>
                            <a:schemeClr val="accent1"/>
                          </a:solidFill>
                          <a:latin typeface="Times New Roman" pitchFamily="18" charset="0"/>
                          <a:cs typeface="Times New Roman" pitchFamily="18" charset="0"/>
                        </a:rPr>
                        <a:t>Anten</a:t>
                      </a:r>
                      <a:r>
                        <a:rPr lang="en-US" sz="2800" b="1" dirty="0">
                          <a:solidFill>
                            <a:schemeClr val="accent1"/>
                          </a:solidFill>
                          <a:latin typeface="Times New Roman" pitchFamily="18" charset="0"/>
                          <a:cs typeface="Times New Roman" pitchFamily="18" charset="0"/>
                        </a:rPr>
                        <a:t> </a:t>
                      </a:r>
                      <a:r>
                        <a:rPr lang="en-US" sz="2800" b="1" dirty="0" err="1">
                          <a:solidFill>
                            <a:schemeClr val="accent1"/>
                          </a:solidFill>
                          <a:latin typeface="Times New Roman" pitchFamily="18" charset="0"/>
                          <a:cs typeface="Times New Roman" pitchFamily="18" charset="0"/>
                        </a:rPr>
                        <a:t>và</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cự</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ly</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liên</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lạc</a:t>
                      </a:r>
                      <a:endParaRPr lang="en-US" sz="2800" b="1" dirty="0">
                        <a:solidFill>
                          <a:schemeClr val="accent1"/>
                        </a:solidFill>
                        <a:latin typeface="Times New Roman" pitchFamily="18" charset="0"/>
                        <a:cs typeface="Times New Roman" pitchFamily="18" charset="0"/>
                      </a:endParaRPr>
                    </a:p>
                  </a:txBody>
                  <a:tcPr anchor="ctr"/>
                </a:tc>
                <a:tc>
                  <a:txBody>
                    <a:bodyPr/>
                    <a:lstStyle/>
                    <a:p>
                      <a:r>
                        <a:rPr lang="fr-FR" sz="2800" kern="1200" dirty="0" err="1">
                          <a:solidFill>
                            <a:schemeClr val="accent1"/>
                          </a:solidFill>
                          <a:latin typeface="Times New Roman" pitchFamily="18" charset="0"/>
                          <a:ea typeface="+mn-ea"/>
                          <a:cs typeface="Times New Roman" pitchFamily="18" charset="0"/>
                        </a:rPr>
                        <a:t>Anten</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cần</a:t>
                      </a:r>
                      <a:r>
                        <a:rPr lang="fr-FR" sz="2800" kern="1200" dirty="0">
                          <a:solidFill>
                            <a:schemeClr val="accent1"/>
                          </a:solidFill>
                          <a:latin typeface="Times New Roman" pitchFamily="18" charset="0"/>
                          <a:ea typeface="+mn-ea"/>
                          <a:cs typeface="Times New Roman" pitchFamily="18" charset="0"/>
                        </a:rPr>
                        <a:t> 0,4 m: </a:t>
                      </a:r>
                      <a:r>
                        <a:rPr lang="fr-FR" sz="2800" kern="1200" dirty="0" err="1">
                          <a:solidFill>
                            <a:schemeClr val="accent1"/>
                          </a:solidFill>
                          <a:latin typeface="Times New Roman" pitchFamily="18" charset="0"/>
                          <a:ea typeface="+mn-ea"/>
                          <a:cs typeface="Times New Roman" pitchFamily="18" charset="0"/>
                        </a:rPr>
                        <a:t>Cự</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ly</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liên</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lạc</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khoảng</a:t>
                      </a:r>
                      <a:r>
                        <a:rPr lang="fr-FR" sz="2800" kern="1200" dirty="0">
                          <a:solidFill>
                            <a:schemeClr val="accent1"/>
                          </a:solidFill>
                          <a:latin typeface="Times New Roman" pitchFamily="18" charset="0"/>
                          <a:ea typeface="+mn-ea"/>
                          <a:cs typeface="Times New Roman" pitchFamily="18" charset="0"/>
                        </a:rPr>
                        <a:t> 3 km.</a:t>
                      </a:r>
                      <a:endParaRPr lang="en-US" sz="2800" kern="1200" dirty="0">
                        <a:solidFill>
                          <a:schemeClr val="accent1"/>
                        </a:solidFill>
                        <a:latin typeface="Times New Roman" pitchFamily="18" charset="0"/>
                        <a:ea typeface="+mn-ea"/>
                        <a:cs typeface="Times New Roman" pitchFamily="18" charset="0"/>
                      </a:endParaRPr>
                    </a:p>
                    <a:p>
                      <a:r>
                        <a:rPr lang="fr-FR" sz="2800" kern="1200" dirty="0" err="1">
                          <a:solidFill>
                            <a:schemeClr val="accent1"/>
                          </a:solidFill>
                          <a:latin typeface="Times New Roman" pitchFamily="18" charset="0"/>
                          <a:ea typeface="+mn-ea"/>
                          <a:cs typeface="Times New Roman" pitchFamily="18" charset="0"/>
                        </a:rPr>
                        <a:t>Anten</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cần</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dạng</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lá</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lúa</a:t>
                      </a:r>
                      <a:r>
                        <a:rPr lang="fr-FR" sz="2800" kern="1200" dirty="0">
                          <a:solidFill>
                            <a:schemeClr val="accent1"/>
                          </a:solidFill>
                          <a:latin typeface="Times New Roman" pitchFamily="18" charset="0"/>
                          <a:ea typeface="+mn-ea"/>
                          <a:cs typeface="Times New Roman" pitchFamily="18" charset="0"/>
                        </a:rPr>
                        <a:t>) 0,95 m: </a:t>
                      </a:r>
                      <a:r>
                        <a:rPr lang="fr-FR" sz="2800" kern="1200" dirty="0" err="1">
                          <a:solidFill>
                            <a:schemeClr val="accent1"/>
                          </a:solidFill>
                          <a:latin typeface="Times New Roman" pitchFamily="18" charset="0"/>
                          <a:ea typeface="+mn-ea"/>
                          <a:cs typeface="Times New Roman" pitchFamily="18" charset="0"/>
                        </a:rPr>
                        <a:t>Cự</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ly</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liên</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lạc</a:t>
                      </a:r>
                      <a:r>
                        <a:rPr lang="fr-FR" sz="2800" kern="1200" dirty="0">
                          <a:solidFill>
                            <a:schemeClr val="accent1"/>
                          </a:solidFill>
                          <a:latin typeface="Times New Roman" pitchFamily="18" charset="0"/>
                          <a:ea typeface="+mn-ea"/>
                          <a:cs typeface="Times New Roman" pitchFamily="18" charset="0"/>
                        </a:rPr>
                        <a:t> </a:t>
                      </a:r>
                      <a:r>
                        <a:rPr lang="fr-FR" sz="2800" kern="1200" dirty="0" err="1">
                          <a:solidFill>
                            <a:schemeClr val="accent1"/>
                          </a:solidFill>
                          <a:latin typeface="Times New Roman" pitchFamily="18" charset="0"/>
                          <a:ea typeface="+mn-ea"/>
                          <a:cs typeface="Times New Roman" pitchFamily="18" charset="0"/>
                        </a:rPr>
                        <a:t>khoảng</a:t>
                      </a:r>
                      <a:r>
                        <a:rPr lang="fr-FR" sz="2800" kern="1200" dirty="0">
                          <a:solidFill>
                            <a:schemeClr val="accent1"/>
                          </a:solidFill>
                          <a:latin typeface="Times New Roman" pitchFamily="18" charset="0"/>
                          <a:ea typeface="+mn-ea"/>
                          <a:cs typeface="Times New Roman" pitchFamily="18" charset="0"/>
                        </a:rPr>
                        <a:t> 6 km.</a:t>
                      </a:r>
                      <a:endParaRPr lang="en-US" sz="2800" dirty="0">
                        <a:solidFill>
                          <a:schemeClr val="accent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575389">
                <a:tc>
                  <a:txBody>
                    <a:bodyPr/>
                    <a:lstStyle/>
                    <a:p>
                      <a:pPr algn="ctr"/>
                      <a:r>
                        <a:rPr lang="en-US" sz="2800" b="1" dirty="0" err="1">
                          <a:solidFill>
                            <a:schemeClr val="accent1"/>
                          </a:solidFill>
                          <a:latin typeface="Times New Roman" pitchFamily="18" charset="0"/>
                          <a:cs typeface="Times New Roman" pitchFamily="18" charset="0"/>
                        </a:rPr>
                        <a:t>Kích</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thước</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trọng</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lượng</a:t>
                      </a:r>
                      <a:endParaRPr lang="en-US" sz="2800" b="1" dirty="0">
                        <a:solidFill>
                          <a:schemeClr val="accent1"/>
                        </a:solidFill>
                        <a:latin typeface="Times New Roman" pitchFamily="18" charset="0"/>
                        <a:cs typeface="Times New Roman" pitchFamily="18" charset="0"/>
                      </a:endParaRPr>
                    </a:p>
                  </a:txBody>
                  <a:tcPr anchor="ctr"/>
                </a:tc>
                <a:tc>
                  <a:txBody>
                    <a:bodyPr/>
                    <a:lstStyle/>
                    <a:p>
                      <a:r>
                        <a:rPr lang="en-US" sz="2800" kern="1200" dirty="0" err="1">
                          <a:solidFill>
                            <a:schemeClr val="accent1"/>
                          </a:solidFill>
                          <a:latin typeface="Times New Roman" pitchFamily="18" charset="0"/>
                          <a:ea typeface="+mn-ea"/>
                          <a:cs typeface="Times New Roman" pitchFamily="18" charset="0"/>
                        </a:rPr>
                        <a:t>Khi</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không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lắp</a:t>
                      </a:r>
                      <a:r>
                        <a:rPr lang="en-US" sz="2800" kern="1200" dirty="0">
                          <a:solidFill>
                            <a:schemeClr val="accent1"/>
                          </a:solidFill>
                          <a:latin typeface="Times New Roman" pitchFamily="18" charset="0"/>
                          <a:ea typeface="+mn-ea"/>
                          <a:cs typeface="Times New Roman" pitchFamily="18" charset="0"/>
                        </a:rPr>
                        <a:t> pin: 165 × 95 × 41 mm;</a:t>
                      </a:r>
                      <a:r>
                        <a:rPr lang="en-US" sz="2800" kern="1200" baseline="0" dirty="0">
                          <a:solidFill>
                            <a:schemeClr val="accent1"/>
                          </a:solidFill>
                          <a:latin typeface="Times New Roman" pitchFamily="18" charset="0"/>
                          <a:ea typeface="+mn-ea"/>
                          <a:cs typeface="Times New Roman" pitchFamily="18" charset="0"/>
                        </a:rPr>
                        <a:t> 1,0 kg.</a:t>
                      </a:r>
                      <a:endParaRPr lang="en-US" sz="2800" kern="1200" dirty="0">
                        <a:solidFill>
                          <a:schemeClr val="accent1"/>
                        </a:solidFill>
                        <a:latin typeface="Times New Roman" pitchFamily="18" charset="0"/>
                        <a:ea typeface="+mn-ea"/>
                        <a:cs typeface="Times New Roman" pitchFamily="18" charset="0"/>
                      </a:endParaRPr>
                    </a:p>
                    <a:p>
                      <a:r>
                        <a:rPr lang="en-US" sz="2800" kern="1200" dirty="0" err="1">
                          <a:solidFill>
                            <a:schemeClr val="accent1"/>
                          </a:solidFill>
                          <a:latin typeface="Times New Roman" pitchFamily="18" charset="0"/>
                          <a:ea typeface="+mn-ea"/>
                          <a:cs typeface="Times New Roman" pitchFamily="18" charset="0"/>
                        </a:rPr>
                        <a:t>Khi</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lắp</a:t>
                      </a:r>
                      <a:r>
                        <a:rPr lang="en-US" sz="2800" kern="1200" dirty="0">
                          <a:solidFill>
                            <a:schemeClr val="accent1"/>
                          </a:solidFill>
                          <a:latin typeface="Times New Roman" pitchFamily="18" charset="0"/>
                          <a:ea typeface="+mn-ea"/>
                          <a:cs typeface="Times New Roman" pitchFamily="18" charset="0"/>
                        </a:rPr>
                        <a:t> pin: 240 × 95 × 45 mm;</a:t>
                      </a:r>
                      <a:r>
                        <a:rPr lang="en-US" sz="2800" kern="1200" baseline="0" dirty="0">
                          <a:solidFill>
                            <a:schemeClr val="accent1"/>
                          </a:solidFill>
                          <a:latin typeface="Times New Roman" pitchFamily="18" charset="0"/>
                          <a:ea typeface="+mn-ea"/>
                          <a:cs typeface="Times New Roman" pitchFamily="18" charset="0"/>
                        </a:rPr>
                        <a:t> 1,2 kg.</a:t>
                      </a:r>
                      <a:endParaRPr lang="en-US" sz="2800" dirty="0">
                        <a:solidFill>
                          <a:schemeClr val="accent1"/>
                        </a:solidFill>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6477000" cy="48736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I. TÍNH NĂNG CHIẾN, KỸ THUẬT</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graphicFrame>
        <p:nvGraphicFramePr>
          <p:cNvPr id="5" name="Table 4"/>
          <p:cNvGraphicFramePr>
            <a:graphicFrameLocks noGrp="1"/>
          </p:cNvGraphicFramePr>
          <p:nvPr/>
        </p:nvGraphicFramePr>
        <p:xfrm>
          <a:off x="76200" y="838200"/>
          <a:ext cx="8915400" cy="3169920"/>
        </p:xfrm>
        <a:graphic>
          <a:graphicData uri="http://schemas.openxmlformats.org/drawingml/2006/table">
            <a:tbl>
              <a:tblPr firstRow="1" bandRow="1">
                <a:tableStyleId>{93296810-A885-4BE3-A3E7-6D5BEEA58F35}</a:tableStyleId>
              </a:tblPr>
              <a:tblGrid>
                <a:gridCol w="1894523">
                  <a:extLst>
                    <a:ext uri="{9D8B030D-6E8A-4147-A177-3AD203B41FA5}">
                      <a16:colId xmlns:a16="http://schemas.microsoft.com/office/drawing/2014/main" val="20000"/>
                    </a:ext>
                  </a:extLst>
                </a:gridCol>
                <a:gridCol w="7020877">
                  <a:extLst>
                    <a:ext uri="{9D8B030D-6E8A-4147-A177-3AD203B41FA5}">
                      <a16:colId xmlns:a16="http://schemas.microsoft.com/office/drawing/2014/main" val="20001"/>
                    </a:ext>
                  </a:extLst>
                </a:gridCol>
              </a:tblGrid>
              <a:tr h="315148">
                <a:tc>
                  <a:txBody>
                    <a:bodyPr/>
                    <a:lstStyle/>
                    <a:p>
                      <a:pPr algn="ctr"/>
                      <a:r>
                        <a:rPr lang="en-US" sz="2800" dirty="0">
                          <a:latin typeface="Times New Roman" pitchFamily="18" charset="0"/>
                          <a:cs typeface="Times New Roman" pitchFamily="18" charset="0"/>
                        </a:rPr>
                        <a:t>TÍNH</a:t>
                      </a:r>
                      <a:r>
                        <a:rPr lang="en-US" sz="2800" baseline="0" dirty="0">
                          <a:latin typeface="Times New Roman" pitchFamily="18" charset="0"/>
                          <a:cs typeface="Times New Roman" pitchFamily="18" charset="0"/>
                        </a:rPr>
                        <a:t> NĂNG</a:t>
                      </a:r>
                      <a:endParaRPr lang="en-US" sz="2800" dirty="0">
                        <a:latin typeface="Times New Roman" pitchFamily="18" charset="0"/>
                        <a:cs typeface="Times New Roman" pitchFamily="18" charset="0"/>
                      </a:endParaRPr>
                    </a:p>
                  </a:txBody>
                  <a:tcPr/>
                </a:tc>
                <a:tc>
                  <a:txBody>
                    <a:bodyPr/>
                    <a:lstStyle/>
                    <a:p>
                      <a:pPr algn="ctr"/>
                      <a:r>
                        <a:rPr lang="en-US" sz="2800" dirty="0">
                          <a:latin typeface="Times New Roman" pitchFamily="18" charset="0"/>
                          <a:cs typeface="Times New Roman" pitchFamily="18" charset="0"/>
                        </a:rPr>
                        <a:t>MÁY</a:t>
                      </a:r>
                      <a:r>
                        <a:rPr lang="en-US" sz="2800" baseline="0" dirty="0">
                          <a:latin typeface="Times New Roman" pitchFamily="18" charset="0"/>
                          <a:cs typeface="Times New Roman" pitchFamily="18" charset="0"/>
                        </a:rPr>
                        <a:t> VRH811/S</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437076">
                <a:tc>
                  <a:txBody>
                    <a:bodyPr/>
                    <a:lstStyle/>
                    <a:p>
                      <a:r>
                        <a:rPr lang="en-US" sz="2800" b="1" dirty="0" err="1">
                          <a:solidFill>
                            <a:schemeClr val="accent1"/>
                          </a:solidFill>
                          <a:latin typeface="Times New Roman" pitchFamily="18" charset="0"/>
                          <a:cs typeface="Times New Roman" pitchFamily="18" charset="0"/>
                        </a:rPr>
                        <a:t>Nhảy</a:t>
                      </a:r>
                      <a:r>
                        <a:rPr lang="en-US" sz="2800" b="1" baseline="0" dirty="0">
                          <a:solidFill>
                            <a:schemeClr val="accent1"/>
                          </a:solidFill>
                          <a:latin typeface="Times New Roman" pitchFamily="18" charset="0"/>
                          <a:cs typeface="Times New Roman" pitchFamily="18" charset="0"/>
                        </a:rPr>
                        <a:t> </a:t>
                      </a:r>
                      <a:r>
                        <a:rPr lang="en-US" sz="2800" b="1" baseline="0" dirty="0" err="1">
                          <a:solidFill>
                            <a:schemeClr val="accent1"/>
                          </a:solidFill>
                          <a:latin typeface="Times New Roman" pitchFamily="18" charset="0"/>
                          <a:cs typeface="Times New Roman" pitchFamily="18" charset="0"/>
                        </a:rPr>
                        <a:t>tần</a:t>
                      </a:r>
                      <a:endParaRPr lang="en-US" sz="2800" b="1" dirty="0">
                        <a:solidFill>
                          <a:schemeClr val="accent1"/>
                        </a:solidFill>
                        <a:latin typeface="Times New Roman" pitchFamily="18" charset="0"/>
                        <a:cs typeface="Times New Roman" pitchFamily="18" charset="0"/>
                      </a:endParaRPr>
                    </a:p>
                  </a:txBody>
                  <a:tcPr anchor="ctr"/>
                </a:tc>
                <a:tc>
                  <a:txBody>
                    <a:bodyPr/>
                    <a:lstStyle/>
                    <a:p>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Số</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bảng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nhảy</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tần</a:t>
                      </a:r>
                      <a:r>
                        <a:rPr lang="en-US" sz="2800" kern="1200" dirty="0">
                          <a:solidFill>
                            <a:schemeClr val="accent1"/>
                          </a:solidFill>
                          <a:latin typeface="Times New Roman" pitchFamily="18" charset="0"/>
                          <a:ea typeface="+mn-ea"/>
                          <a:cs typeface="Times New Roman" pitchFamily="18" charset="0"/>
                        </a:rPr>
                        <a:t>: 10 </a:t>
                      </a:r>
                      <a:r>
                        <a:rPr lang="en-US" sz="2800" kern="1200" dirty="0" err="1">
                          <a:solidFill>
                            <a:schemeClr val="accent1"/>
                          </a:solidFill>
                          <a:latin typeface="Times New Roman" pitchFamily="18" charset="0"/>
                          <a:ea typeface="+mn-ea"/>
                          <a:cs typeface="Times New Roman" pitchFamily="18" charset="0"/>
                        </a:rPr>
                        <a:t>bảng</a:t>
                      </a:r>
                      <a:r>
                        <a:rPr lang="en-US" sz="2800" kern="1200" dirty="0">
                          <a:solidFill>
                            <a:schemeClr val="accent1"/>
                          </a:solidFill>
                          <a:latin typeface="Times New Roman" pitchFamily="18" charset="0"/>
                          <a:ea typeface="+mn-ea"/>
                          <a:cs typeface="Times New Roman" pitchFamily="18" charset="0"/>
                        </a:rPr>
                        <a:t>.</a:t>
                      </a:r>
                    </a:p>
                    <a:p>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Số</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tần</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số</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trong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một</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bảng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nhảy</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tần</a:t>
                      </a:r>
                      <a:r>
                        <a:rPr lang="en-US" sz="2800" kern="1200" dirty="0">
                          <a:solidFill>
                            <a:schemeClr val="accent1"/>
                          </a:solidFill>
                          <a:latin typeface="Times New Roman" pitchFamily="18" charset="0"/>
                          <a:ea typeface="+mn-ea"/>
                          <a:cs typeface="Times New Roman" pitchFamily="18" charset="0"/>
                        </a:rPr>
                        <a:t>: 256 </a:t>
                      </a:r>
                      <a:r>
                        <a:rPr lang="en-US" sz="2800" kern="1200" dirty="0" err="1">
                          <a:solidFill>
                            <a:schemeClr val="accent1"/>
                          </a:solidFill>
                          <a:latin typeface="Times New Roman" pitchFamily="18" charset="0"/>
                          <a:ea typeface="+mn-ea"/>
                          <a:cs typeface="Times New Roman" pitchFamily="18" charset="0"/>
                        </a:rPr>
                        <a:t>tần</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số</a:t>
                      </a:r>
                      <a:r>
                        <a:rPr lang="en-US" sz="2800" kern="1200" dirty="0">
                          <a:solidFill>
                            <a:schemeClr val="accent1"/>
                          </a:solidFill>
                          <a:latin typeface="Times New Roman" pitchFamily="18" charset="0"/>
                          <a:ea typeface="+mn-ea"/>
                          <a:cs typeface="Times New Roman" pitchFamily="18" charset="0"/>
                        </a:rPr>
                        <a:t>.</a:t>
                      </a:r>
                    </a:p>
                    <a:p>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Thời</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gian</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đồng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bộ</a:t>
                      </a:r>
                      <a:r>
                        <a:rPr lang="en-US" sz="2800" kern="1200" dirty="0">
                          <a:solidFill>
                            <a:schemeClr val="accent1"/>
                          </a:solidFill>
                          <a:latin typeface="Times New Roman" pitchFamily="18" charset="0"/>
                          <a:ea typeface="+mn-ea"/>
                          <a:cs typeface="Times New Roman" pitchFamily="18" charset="0"/>
                        </a:rPr>
                        <a:t>:</a:t>
                      </a:r>
                    </a:p>
                    <a:p>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Lần</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đầu</a:t>
                      </a:r>
                      <a:r>
                        <a:rPr lang="en-US" sz="2800" kern="1200" dirty="0">
                          <a:solidFill>
                            <a:schemeClr val="accent1"/>
                          </a:solidFill>
                          <a:latin typeface="Times New Roman" pitchFamily="18" charset="0"/>
                          <a:ea typeface="+mn-ea"/>
                          <a:cs typeface="Times New Roman" pitchFamily="18" charset="0"/>
                        </a:rPr>
                        <a:t>: 0,5 s.</a:t>
                      </a:r>
                    </a:p>
                    <a:p>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Lần</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nhập</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mạng</a:t>
                      </a:r>
                      <a:r>
                        <a:rPr lang="en-US" sz="2800" kern="1200" dirty="0">
                          <a:solidFill>
                            <a:schemeClr val="accent1"/>
                          </a:solidFill>
                          <a:latin typeface="Times New Roman" pitchFamily="18" charset="0"/>
                          <a:ea typeface="+mn-ea"/>
                          <a:cs typeface="Times New Roman" pitchFamily="18" charset="0"/>
                        </a:rPr>
                        <a:t> </a:t>
                      </a:r>
                      <a:r>
                        <a:rPr lang="en-US" sz="2800" kern="1200" dirty="0" err="1">
                          <a:solidFill>
                            <a:schemeClr val="accent1"/>
                          </a:solidFill>
                          <a:latin typeface="Times New Roman" pitchFamily="18" charset="0"/>
                          <a:ea typeface="+mn-ea"/>
                          <a:cs typeface="Times New Roman" pitchFamily="18" charset="0"/>
                        </a:rPr>
                        <a:t>muộn</a:t>
                      </a:r>
                      <a:r>
                        <a:rPr lang="en-US" sz="2800" kern="1200" dirty="0">
                          <a:solidFill>
                            <a:schemeClr val="accent1"/>
                          </a:solidFill>
                          <a:latin typeface="Times New Roman" pitchFamily="18" charset="0"/>
                          <a:ea typeface="+mn-ea"/>
                          <a:cs typeface="Times New Roman" pitchFamily="18" charset="0"/>
                        </a:rPr>
                        <a:t>: ≤ 6 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6477000" cy="48736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THÀNH</a:t>
            </a:r>
            <a:r>
              <a:rPr kumimoji="0" lang="it-IT" sz="24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PHẦN ĐỒNG BỘ</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graphicFrame>
        <p:nvGraphicFramePr>
          <p:cNvPr id="5" name="Table 4"/>
          <p:cNvGraphicFramePr>
            <a:graphicFrameLocks noGrp="1"/>
          </p:cNvGraphicFramePr>
          <p:nvPr/>
        </p:nvGraphicFramePr>
        <p:xfrm>
          <a:off x="76200" y="533402"/>
          <a:ext cx="8991601" cy="6399524"/>
        </p:xfrm>
        <a:graphic>
          <a:graphicData uri="http://schemas.openxmlformats.org/drawingml/2006/table">
            <a:tbl>
              <a:tblPr/>
              <a:tblGrid>
                <a:gridCol w="719714">
                  <a:extLst>
                    <a:ext uri="{9D8B030D-6E8A-4147-A177-3AD203B41FA5}">
                      <a16:colId xmlns:a16="http://schemas.microsoft.com/office/drawing/2014/main" val="20000"/>
                    </a:ext>
                  </a:extLst>
                </a:gridCol>
                <a:gridCol w="2666607">
                  <a:extLst>
                    <a:ext uri="{9D8B030D-6E8A-4147-A177-3AD203B41FA5}">
                      <a16:colId xmlns:a16="http://schemas.microsoft.com/office/drawing/2014/main" val="20001"/>
                    </a:ext>
                  </a:extLst>
                </a:gridCol>
                <a:gridCol w="989848">
                  <a:extLst>
                    <a:ext uri="{9D8B030D-6E8A-4147-A177-3AD203B41FA5}">
                      <a16:colId xmlns:a16="http://schemas.microsoft.com/office/drawing/2014/main" val="20002"/>
                    </a:ext>
                  </a:extLst>
                </a:gridCol>
                <a:gridCol w="887584">
                  <a:extLst>
                    <a:ext uri="{9D8B030D-6E8A-4147-A177-3AD203B41FA5}">
                      <a16:colId xmlns:a16="http://schemas.microsoft.com/office/drawing/2014/main" val="20003"/>
                    </a:ext>
                  </a:extLst>
                </a:gridCol>
                <a:gridCol w="3727848">
                  <a:extLst>
                    <a:ext uri="{9D8B030D-6E8A-4147-A177-3AD203B41FA5}">
                      <a16:colId xmlns:a16="http://schemas.microsoft.com/office/drawing/2014/main" val="20004"/>
                    </a:ext>
                  </a:extLst>
                </a:gridCol>
              </a:tblGrid>
              <a:tr h="672803">
                <a:tc>
                  <a:txBody>
                    <a:bodyPr/>
                    <a:lstStyle/>
                    <a:p>
                      <a:pPr algn="ctr">
                        <a:spcBef>
                          <a:spcPts val="300"/>
                        </a:spcBef>
                        <a:spcAft>
                          <a:spcPts val="300"/>
                        </a:spcAft>
                      </a:pPr>
                      <a:r>
                        <a:rPr lang="en-US" sz="2000" b="1" dirty="0">
                          <a:solidFill>
                            <a:schemeClr val="tx2"/>
                          </a:solidFill>
                          <a:latin typeface="Times New Roman"/>
                          <a:ea typeface="Times New Roman"/>
                          <a:cs typeface="Times New Roman"/>
                        </a:rPr>
                        <a:t>STT</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300"/>
                        </a:spcAft>
                      </a:pPr>
                      <a:r>
                        <a:rPr lang="en-US" sz="2000" b="1" dirty="0" err="1">
                          <a:solidFill>
                            <a:schemeClr val="tx2"/>
                          </a:solidFill>
                          <a:latin typeface="Times New Roman"/>
                          <a:ea typeface="Times New Roman"/>
                          <a:cs typeface="Times New Roman"/>
                        </a:rPr>
                        <a:t>Tên</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thành</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phần</a:t>
                      </a:r>
                      <a:r>
                        <a:rPr lang="en-US" sz="2000" b="1" dirty="0">
                          <a:solidFill>
                            <a:schemeClr val="tx2"/>
                          </a:solidFill>
                          <a:latin typeface="Times New Roman"/>
                          <a:ea typeface="Times New Roman"/>
                          <a:cs typeface="Times New Roman"/>
                        </a:rPr>
                        <a:t> </a:t>
                      </a:r>
                      <a:endParaRPr lang="en-US" sz="2000" dirty="0">
                        <a:solidFill>
                          <a:schemeClr val="tx2"/>
                        </a:solidFill>
                        <a:latin typeface="Times New Roman"/>
                        <a:ea typeface="Times New Roman"/>
                        <a:cs typeface="Times New Roman"/>
                      </a:endParaRPr>
                    </a:p>
                    <a:p>
                      <a:pPr algn="ctr">
                        <a:spcBef>
                          <a:spcPts val="300"/>
                        </a:spcBef>
                        <a:spcAft>
                          <a:spcPts val="300"/>
                        </a:spcAft>
                      </a:pPr>
                      <a:r>
                        <a:rPr lang="en-US" sz="2000" b="1" dirty="0" err="1">
                          <a:solidFill>
                            <a:schemeClr val="tx2"/>
                          </a:solidFill>
                          <a:latin typeface="Times New Roman"/>
                          <a:ea typeface="Times New Roman"/>
                          <a:cs typeface="Times New Roman"/>
                        </a:rPr>
                        <a:t>cấu</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thành</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300"/>
                        </a:spcAft>
                      </a:pPr>
                      <a:r>
                        <a:rPr lang="en-US" sz="2000" b="1" dirty="0" err="1">
                          <a:solidFill>
                            <a:schemeClr val="tx2"/>
                          </a:solidFill>
                          <a:latin typeface="Times New Roman"/>
                          <a:ea typeface="Times New Roman"/>
                          <a:cs typeface="Times New Roman"/>
                        </a:rPr>
                        <a:t>Đơn</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vị</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tính</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300"/>
                        </a:spcAft>
                      </a:pPr>
                      <a:r>
                        <a:rPr lang="en-US" sz="2000" b="1" dirty="0" err="1">
                          <a:solidFill>
                            <a:schemeClr val="tx2"/>
                          </a:solidFill>
                          <a:latin typeface="Times New Roman"/>
                          <a:ea typeface="Times New Roman"/>
                          <a:cs typeface="Times New Roman"/>
                        </a:rPr>
                        <a:t>Số</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lượng</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300"/>
                        </a:spcAft>
                      </a:pPr>
                      <a:r>
                        <a:rPr lang="en-US" sz="2000" b="1" dirty="0" err="1">
                          <a:solidFill>
                            <a:schemeClr val="tx2"/>
                          </a:solidFill>
                          <a:latin typeface="Times New Roman"/>
                          <a:ea typeface="Times New Roman"/>
                          <a:cs typeface="Times New Roman"/>
                        </a:rPr>
                        <a:t>Công</a:t>
                      </a:r>
                      <a:r>
                        <a:rPr lang="en-US" sz="2000" b="1" dirty="0">
                          <a:solidFill>
                            <a:schemeClr val="tx2"/>
                          </a:solidFill>
                          <a:latin typeface="Times New Roman"/>
                          <a:ea typeface="Times New Roman"/>
                          <a:cs typeface="Times New Roman"/>
                        </a:rPr>
                        <a:t> </a:t>
                      </a:r>
                      <a:r>
                        <a:rPr lang="en-US" sz="2000" b="1" dirty="0" err="1">
                          <a:solidFill>
                            <a:schemeClr val="tx2"/>
                          </a:solidFill>
                          <a:latin typeface="Times New Roman"/>
                          <a:ea typeface="Times New Roman"/>
                          <a:cs typeface="Times New Roman"/>
                        </a:rPr>
                        <a:t>dụng</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Máy</a:t>
                      </a:r>
                      <a:r>
                        <a:rPr lang="en-US" sz="2000" dirty="0">
                          <a:solidFill>
                            <a:schemeClr val="tx2"/>
                          </a:solidFill>
                          <a:latin typeface="Times New Roman"/>
                          <a:ea typeface="Times New Roman"/>
                          <a:cs typeface="Times New Roman"/>
                        </a:rPr>
                        <a:t> VRH-811/S</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Cái</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Thực</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hiện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các</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tính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năng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chính</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02</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Pin</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Cái</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02</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Cấp</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nguồn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cho</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2"/>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03</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Bộ</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sạc</a:t>
                      </a:r>
                      <a:r>
                        <a:rPr lang="en-US" sz="2000" dirty="0">
                          <a:solidFill>
                            <a:schemeClr val="tx2"/>
                          </a:solidFill>
                          <a:latin typeface="Times New Roman"/>
                          <a:ea typeface="Times New Roman"/>
                          <a:cs typeface="Times New Roman"/>
                        </a:rPr>
                        <a:t> pin</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Bộ</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Sạc</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điện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cho</a:t>
                      </a:r>
                      <a:r>
                        <a:rPr lang="en-US" sz="2000" dirty="0">
                          <a:solidFill>
                            <a:schemeClr val="tx2"/>
                          </a:solidFill>
                          <a:latin typeface="Times New Roman"/>
                          <a:ea typeface="Times New Roman"/>
                          <a:cs typeface="Times New Roman"/>
                        </a:rPr>
                        <a:t> pin</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3"/>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04</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Anten cần 0,4 m</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Cái</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Thu </a:t>
                      </a:r>
                      <a:r>
                        <a:rPr lang="en-US" sz="2000" dirty="0" err="1">
                          <a:solidFill>
                            <a:schemeClr val="tx2"/>
                          </a:solidFill>
                          <a:latin typeface="Times New Roman"/>
                          <a:ea typeface="Times New Roman"/>
                          <a:cs typeface="Times New Roman"/>
                        </a:rPr>
                        <a:t>phát</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tín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hiệu</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vô</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tuyến</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4"/>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05</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Anten cần (dạng lá lúa) 0,95 m</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Cái</a:t>
                      </a:r>
                      <a:r>
                        <a:rPr lang="en-US" sz="2000" dirty="0">
                          <a:solidFill>
                            <a:schemeClr val="tx2"/>
                          </a:solidFill>
                          <a:latin typeface="Times New Roman"/>
                          <a:ea typeface="Times New Roman"/>
                          <a:cs typeface="Times New Roman"/>
                        </a:rPr>
                        <a:t>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Thu </a:t>
                      </a:r>
                      <a:r>
                        <a:rPr lang="en-US" sz="2000" dirty="0" err="1">
                          <a:solidFill>
                            <a:schemeClr val="tx2"/>
                          </a:solidFill>
                          <a:latin typeface="Times New Roman"/>
                          <a:ea typeface="Times New Roman"/>
                          <a:cs typeface="Times New Roman"/>
                        </a:rPr>
                        <a:t>phát</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tín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hiệu</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vô</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tuyến</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5"/>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06</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Anten định vị</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Cái</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Thu </a:t>
                      </a:r>
                      <a:r>
                        <a:rPr lang="en-US" sz="2000" dirty="0" err="1">
                          <a:solidFill>
                            <a:schemeClr val="tx2"/>
                          </a:solidFill>
                          <a:latin typeface="Times New Roman"/>
                          <a:ea typeface="Times New Roman"/>
                          <a:cs typeface="Times New Roman"/>
                        </a:rPr>
                        <a:t>tín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hiệu</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định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vị</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6"/>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07</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Tổ hợp quàng đầu</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Cái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Thu, </a:t>
                      </a:r>
                      <a:r>
                        <a:rPr lang="en-US" sz="2000" dirty="0" err="1">
                          <a:solidFill>
                            <a:schemeClr val="tx2"/>
                          </a:solidFill>
                          <a:latin typeface="Times New Roman"/>
                          <a:ea typeface="Times New Roman"/>
                          <a:cs typeface="Times New Roman"/>
                        </a:rPr>
                        <a:t>phát</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tín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hiệu</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và</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sử</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dụng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tính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năng</a:t>
                      </a:r>
                      <a:r>
                        <a:rPr lang="en-US" sz="2000" dirty="0">
                          <a:solidFill>
                            <a:schemeClr val="tx2"/>
                          </a:solidFill>
                          <a:latin typeface="Times New Roman"/>
                          <a:ea typeface="Times New Roman"/>
                          <a:cs typeface="Times New Roman"/>
                        </a:rPr>
                        <a:t> VOX</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7"/>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08</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Cáp</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dữ</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liệu</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Cái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spc="-40" dirty="0" err="1">
                          <a:solidFill>
                            <a:schemeClr val="tx2"/>
                          </a:solidFill>
                          <a:latin typeface="Times New Roman"/>
                          <a:ea typeface="Times New Roman"/>
                          <a:cs typeface="Times New Roman"/>
                        </a:rPr>
                        <a:t>Kết</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nối</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máy</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thu</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phát</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với</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máy</a:t>
                      </a:r>
                      <a:r>
                        <a:rPr lang="en-US" sz="2000" spc="-40" dirty="0">
                          <a:solidFill>
                            <a:schemeClr val="tx2"/>
                          </a:solidFill>
                          <a:latin typeface="Times New Roman"/>
                          <a:ea typeface="Times New Roman"/>
                          <a:cs typeface="Times New Roman"/>
                        </a:rPr>
                        <a:t> </a:t>
                      </a:r>
                      <a:r>
                        <a:rPr lang="en-US" sz="2000" spc="-40" dirty="0" err="1">
                          <a:solidFill>
                            <a:schemeClr val="tx2"/>
                          </a:solidFill>
                          <a:latin typeface="Times New Roman"/>
                          <a:ea typeface="Times New Roman"/>
                          <a:cs typeface="Times New Roman"/>
                        </a:rPr>
                        <a:t>tính</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8"/>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09</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Túi áo máy</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Cái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Đeo</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trên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người</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09"/>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10</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Hướng dẫn sử dụng</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Quyển</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Hướng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dẫn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nhanh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khai</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thác</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sử</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dụng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10"/>
                  </a:ext>
                </a:extLst>
              </a:tr>
              <a:tr h="285432">
                <a:tc>
                  <a:txBody>
                    <a:bodyPr/>
                    <a:lstStyle/>
                    <a:p>
                      <a:pPr algn="l">
                        <a:spcBef>
                          <a:spcPts val="600"/>
                        </a:spcBef>
                        <a:spcAft>
                          <a:spcPts val="600"/>
                        </a:spcAft>
                      </a:pPr>
                      <a:r>
                        <a:rPr lang="en-US" sz="2000">
                          <a:solidFill>
                            <a:schemeClr val="tx2"/>
                          </a:solidFill>
                          <a:latin typeface="Times New Roman"/>
                          <a:ea typeface="Times New Roman"/>
                          <a:cs typeface="Times New Roman"/>
                        </a:rPr>
                        <a:t>11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Lý lịch máy</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Quyển</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Ghi</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lý</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lịch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11"/>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12</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CD phần mềm</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Cái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Phần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mềm</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truyền</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số</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liệu</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nạp</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tham</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số</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nhảy</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tần</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solidFill>
                      <a:schemeClr val="bg1"/>
                    </a:solidFill>
                  </a:tcPr>
                </a:tc>
                <a:extLst>
                  <a:ext uri="{0D108BD9-81ED-4DB2-BD59-A6C34878D82A}">
                    <a16:rowId xmlns:a16="http://schemas.microsoft.com/office/drawing/2014/main" val="10012"/>
                  </a:ext>
                </a:extLst>
              </a:tr>
              <a:tr h="570862">
                <a:tc>
                  <a:txBody>
                    <a:bodyPr/>
                    <a:lstStyle/>
                    <a:p>
                      <a:pPr algn="l">
                        <a:spcBef>
                          <a:spcPts val="600"/>
                        </a:spcBef>
                        <a:spcAft>
                          <a:spcPts val="600"/>
                        </a:spcAft>
                      </a:pPr>
                      <a:r>
                        <a:rPr lang="en-US" sz="2000">
                          <a:solidFill>
                            <a:schemeClr val="tx2"/>
                          </a:solidFill>
                          <a:latin typeface="Times New Roman"/>
                          <a:ea typeface="Times New Roman"/>
                          <a:cs typeface="Times New Roman"/>
                        </a:rPr>
                        <a:t>13</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Vali</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đựng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Cái</a:t>
                      </a:r>
                      <a:r>
                        <a:rPr lang="en-US" sz="2000" dirty="0">
                          <a:solidFill>
                            <a:schemeClr val="tx2"/>
                          </a:solidFill>
                          <a:latin typeface="Times New Roman"/>
                          <a:ea typeface="Times New Roman"/>
                          <a:cs typeface="Times New Roman"/>
                        </a:rPr>
                        <a:t> </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Bef>
                          <a:spcPts val="600"/>
                        </a:spcBef>
                        <a:spcAft>
                          <a:spcPts val="600"/>
                        </a:spcAft>
                      </a:pPr>
                      <a:r>
                        <a:rPr lang="en-US" sz="2000" dirty="0">
                          <a:solidFill>
                            <a:schemeClr val="tx2"/>
                          </a:solidFill>
                          <a:latin typeface="Times New Roman"/>
                          <a:ea typeface="Times New Roman"/>
                          <a:cs typeface="Times New Roman"/>
                        </a:rPr>
                        <a:t>01</a:t>
                      </a: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Bef>
                          <a:spcPts val="600"/>
                        </a:spcBef>
                        <a:spcAft>
                          <a:spcPts val="600"/>
                        </a:spcAft>
                      </a:pPr>
                      <a:r>
                        <a:rPr lang="en-US" sz="2000" dirty="0" err="1">
                          <a:solidFill>
                            <a:schemeClr val="tx2"/>
                          </a:solidFill>
                          <a:latin typeface="Times New Roman"/>
                          <a:ea typeface="Times New Roman"/>
                          <a:cs typeface="Times New Roman"/>
                        </a:rPr>
                        <a:t>Đựng</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máy</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và</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các</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thành</a:t>
                      </a:r>
                      <a:r>
                        <a:rPr lang="en-US" sz="2000" dirty="0">
                          <a:solidFill>
                            <a:schemeClr val="tx2"/>
                          </a:solidFill>
                          <a:latin typeface="Times New Roman"/>
                          <a:ea typeface="Times New Roman"/>
                          <a:cs typeface="Times New Roman"/>
                        </a:rPr>
                        <a:t> </a:t>
                      </a:r>
                      <a:r>
                        <a:rPr lang="en-US" sz="2000" dirty="0" err="1">
                          <a:solidFill>
                            <a:schemeClr val="tx2"/>
                          </a:solidFill>
                          <a:latin typeface="Times New Roman"/>
                          <a:ea typeface="Times New Roman"/>
                          <a:cs typeface="Times New Roman"/>
                        </a:rPr>
                        <a:t>phần</a:t>
                      </a:r>
                      <a:endParaRPr lang="en-US" sz="2000" dirty="0">
                        <a:solidFill>
                          <a:schemeClr val="tx2"/>
                        </a:solidFill>
                        <a:latin typeface="Times New Roman"/>
                        <a:ea typeface="Times New Roman"/>
                        <a:cs typeface="Times New Roman"/>
                      </a:endParaRPr>
                    </a:p>
                  </a:txBody>
                  <a:tcPr marL="61164" marR="611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111111111.PNG"/>
          <p:cNvPicPr>
            <a:picLocks noChangeAspect="1"/>
          </p:cNvPicPr>
          <p:nvPr/>
        </p:nvPicPr>
        <p:blipFill>
          <a:blip r:embed="rId2"/>
          <a:stretch>
            <a:fillRect/>
          </a:stretch>
        </p:blipFill>
        <p:spPr>
          <a:xfrm>
            <a:off x="1752600" y="0"/>
            <a:ext cx="6248400" cy="6324600"/>
          </a:xfrm>
          <a:prstGeom prst="rect">
            <a:avLst/>
          </a:prstGeom>
        </p:spPr>
      </p:pic>
      <p:sp>
        <p:nvSpPr>
          <p:cNvPr id="15" name="TextBox 14"/>
          <p:cNvSpPr txBox="1"/>
          <p:nvPr/>
        </p:nvSpPr>
        <p:spPr>
          <a:xfrm>
            <a:off x="1600200" y="6248400"/>
            <a:ext cx="6418360" cy="461665"/>
          </a:xfrm>
          <a:prstGeom prst="rect">
            <a:avLst/>
          </a:prstGeom>
          <a:noFill/>
        </p:spPr>
        <p:txBody>
          <a:bodyPr wrap="none" rtlCol="0">
            <a:spAutoFit/>
          </a:bodyPr>
          <a:lstStyle/>
          <a:p>
            <a:r>
              <a:rPr lang="en-US" sz="2400" i="1" dirty="0" err="1">
                <a:solidFill>
                  <a:srgbClr val="FF0000"/>
                </a:solidFill>
                <a:latin typeface="Times New Roman" pitchFamily="18" charset="0"/>
                <a:cs typeface="Times New Roman" pitchFamily="18" charset="0"/>
              </a:rPr>
              <a:t>Hình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Một</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số</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thành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phần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đồng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bộ</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máy</a:t>
            </a:r>
            <a:r>
              <a:rPr lang="en-US" sz="2400" i="1" dirty="0">
                <a:solidFill>
                  <a:srgbClr val="FF0000"/>
                </a:solidFill>
                <a:latin typeface="Times New Roman" pitchFamily="18" charset="0"/>
                <a:cs typeface="Times New Roman" pitchFamily="18" charset="0"/>
              </a:rPr>
              <a:t> VRH-811/S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6200" y="76200"/>
            <a:ext cx="6477000" cy="487362"/>
          </a:xfrm>
          <a:prstGeom prst="rect">
            <a:avLst/>
          </a:prstGeom>
        </p:spPr>
        <p:txBody>
          <a:bodyPr vert="horz" lIns="91440" tIns="45720" rIns="91440" bIns="45720" rtlCol="0" anchor="ctr">
            <a:normAutofit fontScale="4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59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II. HƯỚNG</a:t>
            </a:r>
            <a:r>
              <a:rPr kumimoji="0" lang="it-IT" sz="59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DẪN SỬ DỤNG - BẢO QUẢN</a:t>
            </a:r>
          </a:p>
        </p:txBody>
      </p:sp>
      <p:pic>
        <p:nvPicPr>
          <p:cNvPr id="4" name="Picture 3" descr="811 1.PNG"/>
          <p:cNvPicPr>
            <a:picLocks noChangeAspect="1"/>
          </p:cNvPicPr>
          <p:nvPr/>
        </p:nvPicPr>
        <p:blipFill>
          <a:blip r:embed="rId2"/>
          <a:stretch>
            <a:fillRect/>
          </a:stretch>
        </p:blipFill>
        <p:spPr>
          <a:xfrm>
            <a:off x="0" y="1295400"/>
            <a:ext cx="2971800" cy="5257800"/>
          </a:xfrm>
          <a:prstGeom prst="rect">
            <a:avLst/>
          </a:prstGeom>
        </p:spPr>
      </p:pic>
      <p:sp>
        <p:nvSpPr>
          <p:cNvPr id="5" name="Rectangle 4"/>
          <p:cNvSpPr/>
          <p:nvPr/>
        </p:nvSpPr>
        <p:spPr>
          <a:xfrm>
            <a:off x="228600" y="609600"/>
            <a:ext cx="3225435" cy="461665"/>
          </a:xfrm>
          <a:prstGeom prst="rect">
            <a:avLst/>
          </a:prstGeom>
        </p:spPr>
        <p:txBody>
          <a:bodyPr wrap="none">
            <a:spAutoFit/>
          </a:bodyPr>
          <a:lstStyle/>
          <a:p>
            <a:pPr lvl="0">
              <a:spcBef>
                <a:spcPct val="0"/>
              </a:spcBef>
              <a:defRPr/>
            </a:pPr>
            <a:r>
              <a:rPr lang="it-IT" sz="2400" b="1" dirty="0">
                <a:solidFill>
                  <a:srgbClr val="FF0000"/>
                </a:solidFill>
                <a:latin typeface="Times New Roman" pitchFamily="18" charset="0"/>
                <a:cs typeface="Times New Roman" pitchFamily="18" charset="0"/>
              </a:rPr>
              <a:t>* Mặt trước VRH811/S</a:t>
            </a:r>
            <a:endParaRPr lang="en-US" sz="2400" dirty="0">
              <a:solidFill>
                <a:srgbClr val="FF0000"/>
              </a:solidFill>
              <a:latin typeface="Times New Roman" pitchFamily="18" charset="0"/>
              <a:cs typeface="Times New Roman" pitchFamily="18" charset="0"/>
            </a:endParaRPr>
          </a:p>
        </p:txBody>
      </p:sp>
      <p:sp>
        <p:nvSpPr>
          <p:cNvPr id="9" name="TextBox 8"/>
          <p:cNvSpPr txBox="1"/>
          <p:nvPr/>
        </p:nvSpPr>
        <p:spPr>
          <a:xfrm>
            <a:off x="3429000" y="2133600"/>
            <a:ext cx="5562600" cy="3108543"/>
          </a:xfrm>
          <a:prstGeom prst="rect">
            <a:avLst/>
          </a:prstGeom>
          <a:noFill/>
        </p:spPr>
        <p:txBody>
          <a:bodyPr wrap="square" rtlCol="0">
            <a:spAutoFit/>
          </a:bodyPr>
          <a:lstStyle/>
          <a:p>
            <a:r>
              <a:rPr lang="it-IT" sz="2800" dirty="0">
                <a:solidFill>
                  <a:schemeClr val="accent1"/>
                </a:solidFill>
                <a:latin typeface="Times New Roman" pitchFamily="18" charset="0"/>
                <a:cs typeface="Times New Roman" pitchFamily="18" charset="0"/>
                <a:sym typeface="Wingdings 2"/>
              </a:rPr>
              <a:t></a:t>
            </a:r>
            <a:r>
              <a:rPr lang="it-IT" sz="2800" dirty="0">
                <a:solidFill>
                  <a:schemeClr val="accent1"/>
                </a:solidFill>
                <a:latin typeface="Times New Roman" pitchFamily="18" charset="0"/>
                <a:cs typeface="Times New Roman" pitchFamily="18" charset="0"/>
              </a:rPr>
              <a:t> Ổ cắm tổ hợp quàng đầu và cáp truyền dữ liệu.	</a:t>
            </a:r>
            <a:endParaRPr lang="en-US" sz="2800" dirty="0">
              <a:solidFill>
                <a:schemeClr val="accent1"/>
              </a:solidFill>
              <a:latin typeface="Times New Roman" pitchFamily="18" charset="0"/>
              <a:cs typeface="Times New Roman" pitchFamily="18" charset="0"/>
            </a:endParaRPr>
          </a:p>
          <a:p>
            <a:r>
              <a:rPr lang="it-IT" sz="2800" dirty="0">
                <a:solidFill>
                  <a:schemeClr val="accent1"/>
                </a:solidFill>
                <a:latin typeface="Times New Roman" pitchFamily="18" charset="0"/>
                <a:cs typeface="Times New Roman" pitchFamily="18" charset="0"/>
                <a:sym typeface="Wingdings 2"/>
              </a:rPr>
              <a:t></a:t>
            </a:r>
            <a:r>
              <a:rPr lang="it-IT" sz="2800" dirty="0">
                <a:solidFill>
                  <a:schemeClr val="accent1"/>
                </a:solidFill>
                <a:latin typeface="Times New Roman" pitchFamily="18" charset="0"/>
                <a:cs typeface="Times New Roman" pitchFamily="18" charset="0"/>
              </a:rPr>
              <a:t> Núm bật/tắt và chuyển kênh.</a:t>
            </a:r>
            <a:endParaRPr lang="en-US" sz="2800" dirty="0">
              <a:solidFill>
                <a:schemeClr val="accent1"/>
              </a:solidFill>
              <a:latin typeface="Times New Roman" pitchFamily="18" charset="0"/>
              <a:cs typeface="Times New Roman" pitchFamily="18" charset="0"/>
            </a:endParaRPr>
          </a:p>
          <a:p>
            <a:r>
              <a:rPr lang="it-IT" sz="2800" dirty="0">
                <a:solidFill>
                  <a:schemeClr val="accent1"/>
                </a:solidFill>
                <a:latin typeface="Times New Roman" pitchFamily="18" charset="0"/>
                <a:cs typeface="Times New Roman" pitchFamily="18" charset="0"/>
                <a:sym typeface="Wingdings 2"/>
              </a:rPr>
              <a:t></a:t>
            </a:r>
            <a:r>
              <a:rPr lang="it-IT" sz="2800" dirty="0">
                <a:solidFill>
                  <a:schemeClr val="accent1"/>
                </a:solidFill>
                <a:latin typeface="Times New Roman" pitchFamily="18" charset="0"/>
                <a:cs typeface="Times New Roman" pitchFamily="18" charset="0"/>
              </a:rPr>
              <a:t> Màn hình hiển thị.</a:t>
            </a:r>
            <a:endParaRPr lang="en-US" sz="2800" dirty="0">
              <a:solidFill>
                <a:schemeClr val="accent1"/>
              </a:solidFill>
              <a:latin typeface="Times New Roman" pitchFamily="18" charset="0"/>
              <a:cs typeface="Times New Roman" pitchFamily="18" charset="0"/>
            </a:endParaRPr>
          </a:p>
          <a:p>
            <a:r>
              <a:rPr lang="it-IT" sz="2800" dirty="0">
                <a:solidFill>
                  <a:schemeClr val="accent1"/>
                </a:solidFill>
                <a:latin typeface="Times New Roman" pitchFamily="18" charset="0"/>
                <a:cs typeface="Times New Roman" pitchFamily="18" charset="0"/>
                <a:sym typeface="Wingdings 2"/>
              </a:rPr>
              <a:t></a:t>
            </a:r>
            <a:r>
              <a:rPr lang="it-IT" sz="2800" dirty="0">
                <a:solidFill>
                  <a:schemeClr val="accent1"/>
                </a:solidFill>
                <a:latin typeface="Times New Roman" pitchFamily="18" charset="0"/>
                <a:cs typeface="Times New Roman" pitchFamily="18" charset="0"/>
              </a:rPr>
              <a:t> Bàn phím đa chức năng</a:t>
            </a:r>
            <a:endParaRPr lang="en-US" sz="2800" dirty="0">
              <a:solidFill>
                <a:schemeClr val="accent1"/>
              </a:solidFill>
              <a:latin typeface="Times New Roman" pitchFamily="18" charset="0"/>
              <a:cs typeface="Times New Roman" pitchFamily="18" charset="0"/>
            </a:endParaRPr>
          </a:p>
          <a:p>
            <a:r>
              <a:rPr lang="en-US" sz="2800" dirty="0">
                <a:solidFill>
                  <a:schemeClr val="accent1"/>
                </a:solidFill>
                <a:latin typeface="Times New Roman" pitchFamily="18" charset="0"/>
                <a:cs typeface="Times New Roman" pitchFamily="18" charset="0"/>
                <a:sym typeface="Wingdings 2"/>
              </a:rPr>
              <a:t></a:t>
            </a:r>
            <a:r>
              <a:rPr lang="it-IT" sz="2800" dirty="0">
                <a:solidFill>
                  <a:schemeClr val="accent1"/>
                </a:solidFill>
                <a:latin typeface="Times New Roman" pitchFamily="18" charset="0"/>
                <a:cs typeface="Times New Roman" pitchFamily="18" charset="0"/>
              </a:rPr>
              <a:t> Pin.</a:t>
            </a:r>
            <a:endParaRPr lang="en-US" sz="2800" dirty="0">
              <a:solidFill>
                <a:schemeClr val="accent1"/>
              </a:solidFill>
              <a:latin typeface="Times New Roman" pitchFamily="18" charset="0"/>
              <a:cs typeface="Times New Roman" pitchFamily="18" charset="0"/>
            </a:endParaRPr>
          </a:p>
          <a:p>
            <a:endParaRPr lang="en-US" sz="2800" dirty="0">
              <a:solidFill>
                <a:schemeClr val="accent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4270080" cy="523220"/>
          </a:xfrm>
          <a:prstGeom prst="rect">
            <a:avLst/>
          </a:prstGeom>
        </p:spPr>
        <p:txBody>
          <a:bodyPr wrap="none">
            <a:spAutoFit/>
          </a:bodyPr>
          <a:lstStyle/>
          <a:p>
            <a:pPr lvl="0">
              <a:spcBef>
                <a:spcPct val="0"/>
              </a:spcBef>
              <a:defRPr/>
            </a:pPr>
            <a:r>
              <a:rPr lang="it-IT" sz="2800" b="1" dirty="0">
                <a:solidFill>
                  <a:srgbClr val="FF0000"/>
                </a:solidFill>
                <a:latin typeface="Times New Roman" pitchFamily="18" charset="0"/>
                <a:cs typeface="Times New Roman" pitchFamily="18" charset="0"/>
              </a:rPr>
              <a:t>* Mặt bên cạnh VRH811/S</a:t>
            </a:r>
            <a:endParaRPr lang="en-US" sz="2800" dirty="0">
              <a:solidFill>
                <a:srgbClr val="FF0000"/>
              </a:solidFill>
              <a:latin typeface="Times New Roman" pitchFamily="18" charset="0"/>
              <a:cs typeface="Times New Roman" pitchFamily="18" charset="0"/>
            </a:endParaRPr>
          </a:p>
        </p:txBody>
      </p:sp>
      <p:pic>
        <p:nvPicPr>
          <p:cNvPr id="6" name="Picture 5" descr="811 5.PNG"/>
          <p:cNvPicPr>
            <a:picLocks noChangeAspect="1"/>
          </p:cNvPicPr>
          <p:nvPr/>
        </p:nvPicPr>
        <p:blipFill>
          <a:blip r:embed="rId2"/>
          <a:stretch>
            <a:fillRect/>
          </a:stretch>
        </p:blipFill>
        <p:spPr>
          <a:xfrm>
            <a:off x="0" y="838200"/>
            <a:ext cx="3505200" cy="5181600"/>
          </a:xfrm>
          <a:prstGeom prst="rect">
            <a:avLst/>
          </a:prstGeom>
        </p:spPr>
      </p:pic>
      <p:sp>
        <p:nvSpPr>
          <p:cNvPr id="7" name="TextBox 6"/>
          <p:cNvSpPr txBox="1"/>
          <p:nvPr/>
        </p:nvSpPr>
        <p:spPr>
          <a:xfrm>
            <a:off x="3505200" y="1524000"/>
            <a:ext cx="5638800" cy="2092881"/>
          </a:xfrm>
          <a:prstGeom prst="rect">
            <a:avLst/>
          </a:prstGeom>
          <a:noFill/>
        </p:spPr>
        <p:txBody>
          <a:bodyPr wrap="square" rtlCol="0">
            <a:spAutoFit/>
          </a:bodyPr>
          <a:lstStyle/>
          <a:p>
            <a:r>
              <a:rPr lang="it-IT" sz="2800" dirty="0">
                <a:solidFill>
                  <a:schemeClr val="tx2"/>
                </a:solidFill>
                <a:latin typeface="Times New Roman" pitchFamily="18" charset="0"/>
                <a:cs typeface="Times New Roman" pitchFamily="18" charset="0"/>
                <a:sym typeface="Wingdings 2"/>
              </a:rPr>
              <a:t></a:t>
            </a:r>
            <a:r>
              <a:rPr lang="it-IT" sz="2800" dirty="0">
                <a:solidFill>
                  <a:schemeClr val="tx2"/>
                </a:solidFill>
                <a:latin typeface="Times New Roman" pitchFamily="18" charset="0"/>
                <a:cs typeface="Times New Roman" pitchFamily="18" charset="0"/>
              </a:rPr>
              <a:t> Cổng kết với cáp nạp chương trình.</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sym typeface="Wingdings 2"/>
              </a:rPr>
              <a:t></a:t>
            </a:r>
            <a:r>
              <a:rPr lang="it-IT" sz="2800" dirty="0">
                <a:solidFill>
                  <a:schemeClr val="tx2"/>
                </a:solidFill>
                <a:latin typeface="Times New Roman" pitchFamily="18" charset="0"/>
                <a:cs typeface="Times New Roman" pitchFamily="18" charset="0"/>
              </a:rPr>
              <a:t> Nút PTT.</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sym typeface="Wingdings 2"/>
              </a:rPr>
              <a:t></a:t>
            </a:r>
            <a:r>
              <a:rPr lang="it-IT" sz="2800" dirty="0">
                <a:solidFill>
                  <a:schemeClr val="tx2"/>
                </a:solidFill>
                <a:latin typeface="Times New Roman" pitchFamily="18" charset="0"/>
                <a:cs typeface="Times New Roman" pitchFamily="18" charset="0"/>
              </a:rPr>
              <a:t> Nút tăng giảm âm lượng.</a:t>
            </a:r>
            <a:endParaRPr lang="en-US" sz="2800" dirty="0">
              <a:solidFill>
                <a:schemeClr val="tx2"/>
              </a:solidFill>
              <a:latin typeface="Times New Roman" pitchFamily="18" charset="0"/>
              <a:cs typeface="Times New Roman" pitchFamily="18" charset="0"/>
            </a:endParaRPr>
          </a:p>
          <a:p>
            <a:r>
              <a:rPr lang="it-IT" sz="2800" dirty="0">
                <a:solidFill>
                  <a:schemeClr val="tx2"/>
                </a:solidFill>
                <a:latin typeface="Times New Roman" pitchFamily="18" charset="0"/>
                <a:cs typeface="Times New Roman" pitchFamily="18" charset="0"/>
                <a:sym typeface="Wingdings 2"/>
              </a:rPr>
              <a:t></a:t>
            </a:r>
            <a:r>
              <a:rPr lang="it-IT" sz="2800" dirty="0">
                <a:solidFill>
                  <a:schemeClr val="tx2"/>
                </a:solidFill>
                <a:latin typeface="Times New Roman" pitchFamily="18" charset="0"/>
                <a:cs typeface="Times New Roman" pitchFamily="18" charset="0"/>
              </a:rPr>
              <a:t> Chốt giữ pin.</a:t>
            </a:r>
            <a:endParaRPr lang="en-US" sz="2800" dirty="0">
              <a:solidFill>
                <a:schemeClr val="tx2"/>
              </a:solidFill>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3546</Words>
  <Application>Microsoft Office PowerPoint</Application>
  <PresentationFormat>On-screen Show (4:3)</PresentationFormat>
  <Paragraphs>310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Office Theme</vt:lpstr>
      <vt:lpstr>PowerPoint Presentation</vt:lpstr>
      <vt:lpstr>I. TÍNH NĂNG CHIẾN, KỸ THUẬT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Administrator</cp:lastModifiedBy>
  <cp:revision>108</cp:revision>
  <dcterms:created xsi:type="dcterms:W3CDTF">2021-12-27T01:11:29Z</dcterms:created>
  <dcterms:modified xsi:type="dcterms:W3CDTF">2023-02-02T03:02:28Z</dcterms:modified>
</cp:coreProperties>
</file>