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52" r:id="rId1"/>
    <p:sldMasterId id="2147483648" r:id="rId2"/>
    <p:sldMasterId id="2147483650" r:id="rId3"/>
  </p:sldMasterIdLst>
  <p:notesMasterIdLst>
    <p:notesMasterId r:id="rId114"/>
  </p:notesMasterIdLst>
  <p:handoutMasterIdLst>
    <p:handoutMasterId r:id="rId115"/>
  </p:handoutMasterIdLst>
  <p:sldIdLst>
    <p:sldId id="517" r:id="rId4"/>
    <p:sldId id="278" r:id="rId5"/>
    <p:sldId id="525" r:id="rId6"/>
    <p:sldId id="526" r:id="rId7"/>
    <p:sldId id="527" r:id="rId8"/>
    <p:sldId id="528" r:id="rId9"/>
    <p:sldId id="529" r:id="rId10"/>
    <p:sldId id="530" r:id="rId11"/>
    <p:sldId id="531" r:id="rId12"/>
    <p:sldId id="532" r:id="rId13"/>
    <p:sldId id="533" r:id="rId14"/>
    <p:sldId id="444" r:id="rId15"/>
    <p:sldId id="446" r:id="rId16"/>
    <p:sldId id="472" r:id="rId17"/>
    <p:sldId id="475" r:id="rId18"/>
    <p:sldId id="478" r:id="rId19"/>
    <p:sldId id="476" r:id="rId20"/>
    <p:sldId id="477" r:id="rId21"/>
    <p:sldId id="480" r:id="rId22"/>
    <p:sldId id="479" r:id="rId23"/>
    <p:sldId id="482" r:id="rId24"/>
    <p:sldId id="481" r:id="rId25"/>
    <p:sldId id="484" r:id="rId26"/>
    <p:sldId id="487" r:id="rId27"/>
    <p:sldId id="488" r:id="rId28"/>
    <p:sldId id="489" r:id="rId29"/>
    <p:sldId id="490" r:id="rId30"/>
    <p:sldId id="493" r:id="rId31"/>
    <p:sldId id="494" r:id="rId32"/>
    <p:sldId id="496" r:id="rId33"/>
    <p:sldId id="495" r:id="rId34"/>
    <p:sldId id="497" r:id="rId35"/>
    <p:sldId id="498" r:id="rId36"/>
    <p:sldId id="499" r:id="rId37"/>
    <p:sldId id="500" r:id="rId38"/>
    <p:sldId id="501" r:id="rId39"/>
    <p:sldId id="534" r:id="rId40"/>
    <p:sldId id="535" r:id="rId41"/>
    <p:sldId id="536" r:id="rId42"/>
    <p:sldId id="537" r:id="rId43"/>
    <p:sldId id="538" r:id="rId44"/>
    <p:sldId id="539" r:id="rId45"/>
    <p:sldId id="540" r:id="rId46"/>
    <p:sldId id="542" r:id="rId47"/>
    <p:sldId id="553" r:id="rId48"/>
    <p:sldId id="554" r:id="rId49"/>
    <p:sldId id="555" r:id="rId50"/>
    <p:sldId id="560" r:id="rId51"/>
    <p:sldId id="561" r:id="rId52"/>
    <p:sldId id="562" r:id="rId53"/>
    <p:sldId id="563" r:id="rId54"/>
    <p:sldId id="564" r:id="rId55"/>
    <p:sldId id="565" r:id="rId56"/>
    <p:sldId id="566" r:id="rId57"/>
    <p:sldId id="567" r:id="rId58"/>
    <p:sldId id="568" r:id="rId59"/>
    <p:sldId id="569" r:id="rId60"/>
    <p:sldId id="570" r:id="rId61"/>
    <p:sldId id="571" r:id="rId62"/>
    <p:sldId id="572" r:id="rId63"/>
    <p:sldId id="573" r:id="rId64"/>
    <p:sldId id="574" r:id="rId65"/>
    <p:sldId id="575" r:id="rId66"/>
    <p:sldId id="576" r:id="rId67"/>
    <p:sldId id="577" r:id="rId68"/>
    <p:sldId id="578" r:id="rId69"/>
    <p:sldId id="579" r:id="rId70"/>
    <p:sldId id="580" r:id="rId71"/>
    <p:sldId id="581" r:id="rId72"/>
    <p:sldId id="582" r:id="rId73"/>
    <p:sldId id="583" r:id="rId74"/>
    <p:sldId id="584" r:id="rId75"/>
    <p:sldId id="585" r:id="rId76"/>
    <p:sldId id="586" r:id="rId77"/>
    <p:sldId id="587" r:id="rId78"/>
    <p:sldId id="588" r:id="rId79"/>
    <p:sldId id="589" r:id="rId80"/>
    <p:sldId id="590" r:id="rId81"/>
    <p:sldId id="591" r:id="rId82"/>
    <p:sldId id="592" r:id="rId83"/>
    <p:sldId id="593" r:id="rId84"/>
    <p:sldId id="594" r:id="rId85"/>
    <p:sldId id="595" r:id="rId86"/>
    <p:sldId id="596" r:id="rId87"/>
    <p:sldId id="597" r:id="rId88"/>
    <p:sldId id="598" r:id="rId89"/>
    <p:sldId id="599" r:id="rId90"/>
    <p:sldId id="600" r:id="rId91"/>
    <p:sldId id="601" r:id="rId92"/>
    <p:sldId id="602" r:id="rId93"/>
    <p:sldId id="603" r:id="rId94"/>
    <p:sldId id="604" r:id="rId95"/>
    <p:sldId id="605" r:id="rId96"/>
    <p:sldId id="606" r:id="rId97"/>
    <p:sldId id="607" r:id="rId98"/>
    <p:sldId id="608" r:id="rId99"/>
    <p:sldId id="609" r:id="rId100"/>
    <p:sldId id="610" r:id="rId101"/>
    <p:sldId id="611" r:id="rId102"/>
    <p:sldId id="612" r:id="rId103"/>
    <p:sldId id="613" r:id="rId104"/>
    <p:sldId id="614" r:id="rId105"/>
    <p:sldId id="615" r:id="rId106"/>
    <p:sldId id="616" r:id="rId107"/>
    <p:sldId id="617" r:id="rId108"/>
    <p:sldId id="618" r:id="rId109"/>
    <p:sldId id="619" r:id="rId110"/>
    <p:sldId id="620" r:id="rId111"/>
    <p:sldId id="621" r:id="rId112"/>
    <p:sldId id="323" r:id="rId11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VnTime" pitchFamily="34" charset="0"/>
        <a:ea typeface="+mn-ea"/>
        <a:cs typeface="+mn-cs"/>
      </a:defRPr>
    </a:lvl1pPr>
    <a:lvl2pPr marL="457200" algn="l" rtl="0" fontAlgn="base">
      <a:spcBef>
        <a:spcPct val="0"/>
      </a:spcBef>
      <a:spcAft>
        <a:spcPct val="0"/>
      </a:spcAft>
      <a:defRPr sz="2200" kern="1200">
        <a:solidFill>
          <a:schemeClr val="tx1"/>
        </a:solidFill>
        <a:latin typeface=".VnTime" pitchFamily="34" charset="0"/>
        <a:ea typeface="+mn-ea"/>
        <a:cs typeface="+mn-cs"/>
      </a:defRPr>
    </a:lvl2pPr>
    <a:lvl3pPr marL="914400" algn="l" rtl="0" fontAlgn="base">
      <a:spcBef>
        <a:spcPct val="0"/>
      </a:spcBef>
      <a:spcAft>
        <a:spcPct val="0"/>
      </a:spcAft>
      <a:defRPr sz="2200" kern="1200">
        <a:solidFill>
          <a:schemeClr val="tx1"/>
        </a:solidFill>
        <a:latin typeface=".VnTime" pitchFamily="34" charset="0"/>
        <a:ea typeface="+mn-ea"/>
        <a:cs typeface="+mn-cs"/>
      </a:defRPr>
    </a:lvl3pPr>
    <a:lvl4pPr marL="1371600" algn="l" rtl="0" fontAlgn="base">
      <a:spcBef>
        <a:spcPct val="0"/>
      </a:spcBef>
      <a:spcAft>
        <a:spcPct val="0"/>
      </a:spcAft>
      <a:defRPr sz="2200" kern="1200">
        <a:solidFill>
          <a:schemeClr val="tx1"/>
        </a:solidFill>
        <a:latin typeface=".VnTime" pitchFamily="34" charset="0"/>
        <a:ea typeface="+mn-ea"/>
        <a:cs typeface="+mn-cs"/>
      </a:defRPr>
    </a:lvl4pPr>
    <a:lvl5pPr marL="1828800" algn="l" rtl="0" fontAlgn="base">
      <a:spcBef>
        <a:spcPct val="0"/>
      </a:spcBef>
      <a:spcAft>
        <a:spcPct val="0"/>
      </a:spcAft>
      <a:defRPr sz="2200" kern="1200">
        <a:solidFill>
          <a:schemeClr val="tx1"/>
        </a:solidFill>
        <a:latin typeface=".VnTime" pitchFamily="34" charset="0"/>
        <a:ea typeface="+mn-ea"/>
        <a:cs typeface="+mn-cs"/>
      </a:defRPr>
    </a:lvl5pPr>
    <a:lvl6pPr marL="2286000" algn="l" defTabSz="914400" rtl="0" eaLnBrk="1" latinLnBrk="0" hangingPunct="1">
      <a:defRPr sz="2200" kern="1200">
        <a:solidFill>
          <a:schemeClr val="tx1"/>
        </a:solidFill>
        <a:latin typeface=".VnTime" pitchFamily="34" charset="0"/>
        <a:ea typeface="+mn-ea"/>
        <a:cs typeface="+mn-cs"/>
      </a:defRPr>
    </a:lvl6pPr>
    <a:lvl7pPr marL="2743200" algn="l" defTabSz="914400" rtl="0" eaLnBrk="1" latinLnBrk="0" hangingPunct="1">
      <a:defRPr sz="2200" kern="1200">
        <a:solidFill>
          <a:schemeClr val="tx1"/>
        </a:solidFill>
        <a:latin typeface=".VnTime" pitchFamily="34" charset="0"/>
        <a:ea typeface="+mn-ea"/>
        <a:cs typeface="+mn-cs"/>
      </a:defRPr>
    </a:lvl7pPr>
    <a:lvl8pPr marL="3200400" algn="l" defTabSz="914400" rtl="0" eaLnBrk="1" latinLnBrk="0" hangingPunct="1">
      <a:defRPr sz="2200" kern="1200">
        <a:solidFill>
          <a:schemeClr val="tx1"/>
        </a:solidFill>
        <a:latin typeface=".VnTime" pitchFamily="34" charset="0"/>
        <a:ea typeface="+mn-ea"/>
        <a:cs typeface="+mn-cs"/>
      </a:defRPr>
    </a:lvl8pPr>
    <a:lvl9pPr marL="3657600" algn="l" defTabSz="914400" rtl="0" eaLnBrk="1" latinLnBrk="0" hangingPunct="1">
      <a:defRPr sz="2200" kern="1200">
        <a:solidFill>
          <a:schemeClr val="tx1"/>
        </a:solidFill>
        <a:latin typeface=".VnTime"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66FFCC"/>
    <a:srgbClr val="00FFFF"/>
    <a:srgbClr val="00FFCC"/>
    <a:srgbClr val="0033CC"/>
    <a:srgbClr val="66FF33"/>
    <a:srgbClr val="66FF99"/>
    <a:srgbClr val="00CCFF"/>
    <a:srgbClr val="00FF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6" autoAdjust="0"/>
    <p:restoredTop sz="93783" autoAdjust="0"/>
  </p:normalViewPr>
  <p:slideViewPr>
    <p:cSldViewPr>
      <p:cViewPr varScale="1">
        <p:scale>
          <a:sx n="77" d="100"/>
          <a:sy n="77" d="100"/>
        </p:scale>
        <p:origin x="1690" y="7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986"/>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viewProps" Target="viewProp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slide" Target="slides/slide107.xml"/><Relationship Id="rId115"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706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706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F12BAFEB-8CA5-4EA5-A3D2-318F396E4FB3}" type="slidenum">
              <a:rPr lang="en-US"/>
              <a:pPr/>
              <a:t>‹#›</a:t>
            </a:fld>
            <a:endParaRPr lang="en-US"/>
          </a:p>
        </p:txBody>
      </p:sp>
    </p:spTree>
    <p:extLst>
      <p:ext uri="{BB962C8B-B14F-4D97-AF65-F5344CB8AC3E}">
        <p14:creationId xmlns:p14="http://schemas.microsoft.com/office/powerpoint/2010/main" val="1607608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5EAC41-8000-4A85-9A27-4D0759CBF8DD}" type="datetimeFigureOut">
              <a:rPr lang="en-US" smtClean="0"/>
              <a:t>30/1/2023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8B36F0-4C2B-41B9-BA1B-C5815F1A09F7}" type="slidenum">
              <a:rPr lang="en-US" smtClean="0"/>
              <a:t>‹#›</a:t>
            </a:fld>
            <a:endParaRPr lang="en-US"/>
          </a:p>
        </p:txBody>
      </p:sp>
    </p:spTree>
    <p:extLst>
      <p:ext uri="{BB962C8B-B14F-4D97-AF65-F5344CB8AC3E}">
        <p14:creationId xmlns:p14="http://schemas.microsoft.com/office/powerpoint/2010/main" val="3376006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15</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24</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25</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26</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27</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28</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29</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30</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31</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32</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33</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16</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34</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35</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36</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37</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38</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39</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40</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41</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42</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43</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17</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44</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45</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46</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47</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48</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49</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50</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51</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52</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53</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18</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54</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55</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19</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20</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21</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22</a:t>
            </a:fld>
            <a:endParaRPr lang="en-US"/>
          </a:p>
        </p:txBody>
      </p:sp>
    </p:spTree>
    <p:extLst>
      <p:ext uri="{BB962C8B-B14F-4D97-AF65-F5344CB8AC3E}">
        <p14:creationId xmlns:p14="http://schemas.microsoft.com/office/powerpoint/2010/main" val="867976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Cầu dao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2 chiều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 pha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Automat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32A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Ổn 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10 kVA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Protector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Proline</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1.20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Tủ chia điện</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Điều hòa</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Ánh sáng</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lưới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Điện máy phát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Chỉnh lưu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Rectifier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Dàn pin mặt trời</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điều khiển nạp</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Ắc quy</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Inverter</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TS1000</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Chia điện AC</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PDU</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Vsat</a:t>
            </a:r>
            <a:endParaRPr lang="en-US" sz="1200" kern="1200">
              <a:solidFill>
                <a:schemeClr val="tx1"/>
              </a:solidFill>
              <a:effectLst/>
              <a:latin typeface="+mn-lt"/>
              <a:ea typeface="+mn-ea"/>
              <a:cs typeface="+mn-cs"/>
            </a:endParaRPr>
          </a:p>
          <a:p>
            <a:r>
              <a:rPr lang="en-US" sz="1200" b="1" kern="1200">
                <a:solidFill>
                  <a:schemeClr val="tx1"/>
                </a:solidFill>
                <a:effectLst/>
                <a:latin typeface="+mn-lt"/>
                <a:ea typeface="+mn-ea"/>
                <a:cs typeface="+mn-cs"/>
              </a:rPr>
              <a:t>Thiết bị sử dụng điện AC đã lọc sạch</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M16</a:t>
            </a:r>
          </a:p>
          <a:p>
            <a:r>
              <a:rPr lang="en-US" sz="1200" kern="1200">
                <a:solidFill>
                  <a:schemeClr val="tx1"/>
                </a:solidFill>
                <a:effectLst/>
                <a:latin typeface="+mn-lt"/>
                <a:ea typeface="+mn-ea"/>
                <a:cs typeface="+mn-cs"/>
              </a:rPr>
              <a:t>2x4</a:t>
            </a:r>
          </a:p>
          <a:p>
            <a:r>
              <a:rPr lang="en-US" sz="1200" kern="1200">
                <a:solidFill>
                  <a:schemeClr val="tx1"/>
                </a:solidFill>
                <a:effectLst/>
                <a:latin typeface="+mn-lt"/>
                <a:ea typeface="+mn-ea"/>
                <a:cs typeface="+mn-cs"/>
              </a:rPr>
              <a:t>2x2,5</a:t>
            </a:r>
          </a:p>
          <a:p>
            <a:r>
              <a:rPr lang="en-US" sz="1200" kern="1200">
                <a:solidFill>
                  <a:schemeClr val="tx1"/>
                </a:solidFill>
                <a:effectLst/>
                <a:latin typeface="+mn-lt"/>
                <a:ea typeface="+mn-ea"/>
                <a:cs typeface="+mn-cs"/>
              </a:rPr>
              <a:t>2x10</a:t>
            </a:r>
          </a:p>
          <a:p>
            <a:r>
              <a:rPr lang="en-US" sz="1200" kern="1200">
                <a:solidFill>
                  <a:schemeClr val="tx1"/>
                </a:solidFill>
                <a:effectLst/>
                <a:latin typeface="+mn-lt"/>
                <a:ea typeface="+mn-ea"/>
                <a:cs typeface="+mn-cs"/>
              </a:rPr>
              <a:t>2x6</a:t>
            </a:r>
          </a:p>
          <a:p>
            <a:r>
              <a:rPr lang="en-US" b="1" i="1">
                <a:effectLst/>
              </a:rPr>
              <a:t>	</a:t>
            </a:r>
            <a:r>
              <a:rPr lang="en-US" b="1">
                <a:effectLst/>
              </a:rPr>
              <a:t>3. Hệ thống cung cấp nguồn cho trạm visat cố định có lắp dàn pin mặt trời</a:t>
            </a:r>
            <a:r>
              <a:rPr lang="en-US">
                <a:effectLst/>
              </a:rPr>
              <a:t> </a:t>
            </a:r>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r>
              <a:rPr lang="en-US" sz="1200" b="1"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018B36F0-4C2B-41B9-BA1B-C5815F1A09F7}" type="slidenum">
              <a:rPr lang="en-US" smtClean="0"/>
              <a:t>23</a:t>
            </a:fld>
            <a:endParaRPr lang="en-US"/>
          </a:p>
        </p:txBody>
      </p:sp>
    </p:spTree>
    <p:extLst>
      <p:ext uri="{BB962C8B-B14F-4D97-AF65-F5344CB8AC3E}">
        <p14:creationId xmlns:p14="http://schemas.microsoft.com/office/powerpoint/2010/main" val="867976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6499" name="Freeform 3"/>
          <p:cNvSpPr>
            <a:spLocks/>
          </p:cNvSpPr>
          <p:nvPr userDrawn="1"/>
        </p:nvSpPr>
        <p:spPr bwMode="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00" name="Freeform 4"/>
          <p:cNvSpPr>
            <a:spLocks/>
          </p:cNvSpPr>
          <p:nvPr/>
        </p:nvSpPr>
        <p:spPr bwMode="white">
          <a:xfrm>
            <a:off x="2271713" y="-9525"/>
            <a:ext cx="6892925" cy="6880225"/>
          </a:xfrm>
          <a:custGeom>
            <a:avLst/>
            <a:gdLst>
              <a:gd name="T0" fmla="*/ 148 w 4362"/>
              <a:gd name="T1" fmla="*/ 0 h 4342"/>
              <a:gd name="T2" fmla="*/ 561 w 4362"/>
              <a:gd name="T3" fmla="*/ 193 h 4342"/>
              <a:gd name="T4" fmla="*/ 943 w 4362"/>
              <a:gd name="T5" fmla="*/ 501 h 4342"/>
              <a:gd name="T6" fmla="*/ 1221 w 4362"/>
              <a:gd name="T7" fmla="*/ 967 h 4342"/>
              <a:gd name="T8" fmla="*/ 1413 w 4362"/>
              <a:gd name="T9" fmla="*/ 1630 h 4342"/>
              <a:gd name="T10" fmla="*/ 1290 w 4362"/>
              <a:gd name="T11" fmla="*/ 2660 h 4342"/>
              <a:gd name="T12" fmla="*/ 0 w 4362"/>
              <a:gd name="T13" fmla="*/ 4342 h 4342"/>
              <a:gd name="T14" fmla="*/ 4349 w 4362"/>
              <a:gd name="T15" fmla="*/ 4342 h 4342"/>
              <a:gd name="T16" fmla="*/ 4362 w 4362"/>
              <a:gd name="T17" fmla="*/ 7 h 4342"/>
              <a:gd name="T18" fmla="*/ 148 w 4362"/>
              <a:gd name="T19" fmla="*/ 0 h 4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2" h="4342">
                <a:moveTo>
                  <a:pt x="148" y="0"/>
                </a:moveTo>
                <a:lnTo>
                  <a:pt x="561" y="193"/>
                </a:lnTo>
                <a:lnTo>
                  <a:pt x="943" y="501"/>
                </a:lnTo>
                <a:lnTo>
                  <a:pt x="1221" y="967"/>
                </a:lnTo>
                <a:lnTo>
                  <a:pt x="1413" y="1630"/>
                </a:lnTo>
                <a:lnTo>
                  <a:pt x="1290" y="2660"/>
                </a:lnTo>
                <a:lnTo>
                  <a:pt x="0" y="4342"/>
                </a:lnTo>
                <a:lnTo>
                  <a:pt x="4349" y="4342"/>
                </a:lnTo>
                <a:lnTo>
                  <a:pt x="4362" y="7"/>
                </a:lnTo>
                <a:lnTo>
                  <a:pt x="148" y="0"/>
                </a:lnTo>
                <a:close/>
              </a:path>
            </a:pathLst>
          </a:cu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01" name="Freeform 5"/>
          <p:cNvSpPr>
            <a:spLocks/>
          </p:cNvSpPr>
          <p:nvPr/>
        </p:nvSpPr>
        <p:spPr bwMode="gray">
          <a:xfrm>
            <a:off x="965200" y="-11113"/>
            <a:ext cx="3822700" cy="6881813"/>
          </a:xfrm>
          <a:custGeom>
            <a:avLst/>
            <a:gdLst>
              <a:gd name="T0" fmla="*/ 858 w 2408"/>
              <a:gd name="T1" fmla="*/ 0 h 4335"/>
              <a:gd name="T2" fmla="*/ 1984 w 2408"/>
              <a:gd name="T3" fmla="*/ 2583 h 4335"/>
              <a:gd name="T4" fmla="*/ 0 w 2408"/>
              <a:gd name="T5" fmla="*/ 4327 h 4335"/>
              <a:gd name="T6" fmla="*/ 1208 w 2408"/>
              <a:gd name="T7" fmla="*/ 4335 h 4335"/>
              <a:gd name="T8" fmla="*/ 2272 w 2408"/>
              <a:gd name="T9" fmla="*/ 2567 h 4335"/>
              <a:gd name="T10" fmla="*/ 998 w 2408"/>
              <a:gd name="T11" fmla="*/ 3 h 4335"/>
              <a:gd name="T12" fmla="*/ 858 w 2408"/>
              <a:gd name="T13" fmla="*/ 0 h 4335"/>
            </a:gdLst>
            <a:ahLst/>
            <a:cxnLst>
              <a:cxn ang="0">
                <a:pos x="T0" y="T1"/>
              </a:cxn>
              <a:cxn ang="0">
                <a:pos x="T2" y="T3"/>
              </a:cxn>
              <a:cxn ang="0">
                <a:pos x="T4" y="T5"/>
              </a:cxn>
              <a:cxn ang="0">
                <a:pos x="T6" y="T7"/>
              </a:cxn>
              <a:cxn ang="0">
                <a:pos x="T8" y="T9"/>
              </a:cxn>
              <a:cxn ang="0">
                <a:pos x="T10" y="T11"/>
              </a:cxn>
              <a:cxn ang="0">
                <a:pos x="T12" y="T13"/>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163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6333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30" name="Freeform 58"/>
          <p:cNvSpPr>
            <a:spLocks/>
          </p:cNvSpPr>
          <p:nvPr userDrawn="1"/>
        </p:nvSpPr>
        <p:spPr bwMode="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2" name="Freeform 60"/>
          <p:cNvSpPr>
            <a:spLocks/>
          </p:cNvSpPr>
          <p:nvPr/>
        </p:nvSpPr>
        <p:spPr bwMode="white">
          <a:xfrm>
            <a:off x="2271713" y="-9525"/>
            <a:ext cx="6892925" cy="6880225"/>
          </a:xfrm>
          <a:custGeom>
            <a:avLst/>
            <a:gdLst>
              <a:gd name="T0" fmla="*/ 148 w 4362"/>
              <a:gd name="T1" fmla="*/ 0 h 4342"/>
              <a:gd name="T2" fmla="*/ 561 w 4362"/>
              <a:gd name="T3" fmla="*/ 193 h 4342"/>
              <a:gd name="T4" fmla="*/ 943 w 4362"/>
              <a:gd name="T5" fmla="*/ 501 h 4342"/>
              <a:gd name="T6" fmla="*/ 1221 w 4362"/>
              <a:gd name="T7" fmla="*/ 967 h 4342"/>
              <a:gd name="T8" fmla="*/ 1413 w 4362"/>
              <a:gd name="T9" fmla="*/ 1630 h 4342"/>
              <a:gd name="T10" fmla="*/ 1290 w 4362"/>
              <a:gd name="T11" fmla="*/ 2660 h 4342"/>
              <a:gd name="T12" fmla="*/ 0 w 4362"/>
              <a:gd name="T13" fmla="*/ 4342 h 4342"/>
              <a:gd name="T14" fmla="*/ 4349 w 4362"/>
              <a:gd name="T15" fmla="*/ 4342 h 4342"/>
              <a:gd name="T16" fmla="*/ 4362 w 4362"/>
              <a:gd name="T17" fmla="*/ 7 h 4342"/>
              <a:gd name="T18" fmla="*/ 148 w 4362"/>
              <a:gd name="T19" fmla="*/ 0 h 4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2" h="4342">
                <a:moveTo>
                  <a:pt x="148" y="0"/>
                </a:moveTo>
                <a:lnTo>
                  <a:pt x="561" y="193"/>
                </a:lnTo>
                <a:lnTo>
                  <a:pt x="943" y="501"/>
                </a:lnTo>
                <a:lnTo>
                  <a:pt x="1221" y="967"/>
                </a:lnTo>
                <a:lnTo>
                  <a:pt x="1413" y="1630"/>
                </a:lnTo>
                <a:lnTo>
                  <a:pt x="1290" y="2660"/>
                </a:lnTo>
                <a:lnTo>
                  <a:pt x="0" y="4342"/>
                </a:lnTo>
                <a:lnTo>
                  <a:pt x="4349" y="4342"/>
                </a:lnTo>
                <a:lnTo>
                  <a:pt x="4362" y="7"/>
                </a:lnTo>
                <a:lnTo>
                  <a:pt x="148" y="0"/>
                </a:lnTo>
                <a:close/>
              </a:path>
            </a:pathLst>
          </a:cu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3" name="Freeform 61"/>
          <p:cNvSpPr>
            <a:spLocks/>
          </p:cNvSpPr>
          <p:nvPr/>
        </p:nvSpPr>
        <p:spPr bwMode="gray">
          <a:xfrm>
            <a:off x="965200" y="-11113"/>
            <a:ext cx="3822700" cy="6881813"/>
          </a:xfrm>
          <a:custGeom>
            <a:avLst/>
            <a:gdLst>
              <a:gd name="T0" fmla="*/ 858 w 2408"/>
              <a:gd name="T1" fmla="*/ 0 h 4335"/>
              <a:gd name="T2" fmla="*/ 1984 w 2408"/>
              <a:gd name="T3" fmla="*/ 2583 h 4335"/>
              <a:gd name="T4" fmla="*/ 0 w 2408"/>
              <a:gd name="T5" fmla="*/ 4327 h 4335"/>
              <a:gd name="T6" fmla="*/ 1208 w 2408"/>
              <a:gd name="T7" fmla="*/ 4335 h 4335"/>
              <a:gd name="T8" fmla="*/ 2272 w 2408"/>
              <a:gd name="T9" fmla="*/ 2567 h 4335"/>
              <a:gd name="T10" fmla="*/ 998 w 2408"/>
              <a:gd name="T11" fmla="*/ 3 h 4335"/>
              <a:gd name="T12" fmla="*/ 858 w 2408"/>
              <a:gd name="T13" fmla="*/ 0 h 4335"/>
            </a:gdLst>
            <a:ahLst/>
            <a:cxnLst>
              <a:cxn ang="0">
                <a:pos x="T0" y="T1"/>
              </a:cxn>
              <a:cxn ang="0">
                <a:pos x="T2" y="T3"/>
              </a:cxn>
              <a:cxn ang="0">
                <a:pos x="T4" y="T5"/>
              </a:cxn>
              <a:cxn ang="0">
                <a:pos x="T6" y="T7"/>
              </a:cxn>
              <a:cxn ang="0">
                <a:pos x="T8" y="T9"/>
              </a:cxn>
              <a:cxn ang="0">
                <a:pos x="T10" y="T11"/>
              </a:cxn>
              <a:cxn ang="0">
                <a:pos x="T12" y="T13"/>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5361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32939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18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5970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17755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3846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052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3662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5485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0732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5621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104450" name="Object 2"/>
          <p:cNvGraphicFramePr>
            <a:graphicFrameLocks noChangeAspect="1"/>
          </p:cNvGraphicFramePr>
          <p:nvPr/>
        </p:nvGraphicFramePr>
        <p:xfrm>
          <a:off x="0" y="0"/>
          <a:ext cx="5029200" cy="5878513"/>
        </p:xfrm>
        <a:graphic>
          <a:graphicData uri="http://schemas.openxmlformats.org/presentationml/2006/ole">
            <mc:AlternateContent xmlns:mc="http://schemas.openxmlformats.org/markup-compatibility/2006">
              <mc:Choice xmlns:v="urn:schemas-microsoft-com:vml" Requires="v">
                <p:oleObj name="Image" r:id="rId2" imgW="7415873" imgH="7225397" progId="Photoshop.Image.7">
                  <p:embed/>
                </p:oleObj>
              </mc:Choice>
              <mc:Fallback>
                <p:oleObj name="Image" r:id="rId2" imgW="7415873" imgH="7225397" progId="Photoshop.Image.7">
                  <p:embed/>
                  <p:pic>
                    <p:nvPicPr>
                      <p:cNvPr id="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5029200" cy="587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1" name="Freeform 3"/>
          <p:cNvSpPr>
            <a:spLocks/>
          </p:cNvSpPr>
          <p:nvPr userDrawn="1"/>
        </p:nvSpPr>
        <p:spPr bwMode="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2" name="Freeform 4"/>
          <p:cNvSpPr>
            <a:spLocks/>
          </p:cNvSpPr>
          <p:nvPr/>
        </p:nvSpPr>
        <p:spPr bwMode="white">
          <a:xfrm>
            <a:off x="2271713" y="-9525"/>
            <a:ext cx="6892925" cy="6880225"/>
          </a:xfrm>
          <a:custGeom>
            <a:avLst/>
            <a:gdLst>
              <a:gd name="T0" fmla="*/ 148 w 4362"/>
              <a:gd name="T1" fmla="*/ 0 h 4342"/>
              <a:gd name="T2" fmla="*/ 561 w 4362"/>
              <a:gd name="T3" fmla="*/ 193 h 4342"/>
              <a:gd name="T4" fmla="*/ 943 w 4362"/>
              <a:gd name="T5" fmla="*/ 501 h 4342"/>
              <a:gd name="T6" fmla="*/ 1221 w 4362"/>
              <a:gd name="T7" fmla="*/ 967 h 4342"/>
              <a:gd name="T8" fmla="*/ 1413 w 4362"/>
              <a:gd name="T9" fmla="*/ 1630 h 4342"/>
              <a:gd name="T10" fmla="*/ 1290 w 4362"/>
              <a:gd name="T11" fmla="*/ 2660 h 4342"/>
              <a:gd name="T12" fmla="*/ 0 w 4362"/>
              <a:gd name="T13" fmla="*/ 4342 h 4342"/>
              <a:gd name="T14" fmla="*/ 4349 w 4362"/>
              <a:gd name="T15" fmla="*/ 4342 h 4342"/>
              <a:gd name="T16" fmla="*/ 4362 w 4362"/>
              <a:gd name="T17" fmla="*/ 7 h 4342"/>
              <a:gd name="T18" fmla="*/ 148 w 4362"/>
              <a:gd name="T19" fmla="*/ 0 h 4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2" h="4342">
                <a:moveTo>
                  <a:pt x="148" y="0"/>
                </a:moveTo>
                <a:lnTo>
                  <a:pt x="561" y="193"/>
                </a:lnTo>
                <a:lnTo>
                  <a:pt x="943" y="501"/>
                </a:lnTo>
                <a:lnTo>
                  <a:pt x="1221" y="967"/>
                </a:lnTo>
                <a:lnTo>
                  <a:pt x="1413" y="1630"/>
                </a:lnTo>
                <a:lnTo>
                  <a:pt x="1290" y="2660"/>
                </a:lnTo>
                <a:lnTo>
                  <a:pt x="0" y="4342"/>
                </a:lnTo>
                <a:lnTo>
                  <a:pt x="4349" y="4342"/>
                </a:lnTo>
                <a:lnTo>
                  <a:pt x="4362" y="7"/>
                </a:lnTo>
                <a:lnTo>
                  <a:pt x="148" y="0"/>
                </a:lnTo>
                <a:close/>
              </a:path>
            </a:pathLst>
          </a:custGeom>
          <a:gradFill rotWithShape="1">
            <a:gsLst>
              <a:gs pos="0">
                <a:schemeClr val="accent1"/>
              </a:gs>
              <a:gs pos="100000">
                <a:schemeClr val="tx2"/>
              </a:gs>
            </a:gsLst>
            <a:lin ang="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3" name="Freeform 5"/>
          <p:cNvSpPr>
            <a:spLocks/>
          </p:cNvSpPr>
          <p:nvPr/>
        </p:nvSpPr>
        <p:spPr bwMode="gray">
          <a:xfrm>
            <a:off x="965200" y="-11113"/>
            <a:ext cx="3822700" cy="6881813"/>
          </a:xfrm>
          <a:custGeom>
            <a:avLst/>
            <a:gdLst>
              <a:gd name="T0" fmla="*/ 858 w 2408"/>
              <a:gd name="T1" fmla="*/ 0 h 4335"/>
              <a:gd name="T2" fmla="*/ 1984 w 2408"/>
              <a:gd name="T3" fmla="*/ 2583 h 4335"/>
              <a:gd name="T4" fmla="*/ 0 w 2408"/>
              <a:gd name="T5" fmla="*/ 4327 h 4335"/>
              <a:gd name="T6" fmla="*/ 1208 w 2408"/>
              <a:gd name="T7" fmla="*/ 4335 h 4335"/>
              <a:gd name="T8" fmla="*/ 2272 w 2408"/>
              <a:gd name="T9" fmla="*/ 2567 h 4335"/>
              <a:gd name="T10" fmla="*/ 998 w 2408"/>
              <a:gd name="T11" fmla="*/ 3 h 4335"/>
              <a:gd name="T12" fmla="*/ 858 w 2408"/>
              <a:gd name="T13" fmla="*/ 0 h 4335"/>
            </a:gdLst>
            <a:ahLst/>
            <a:cxnLst>
              <a:cxn ang="0">
                <a:pos x="T0" y="T1"/>
              </a:cxn>
              <a:cxn ang="0">
                <a:pos x="T2" y="T3"/>
              </a:cxn>
              <a:cxn ang="0">
                <a:pos x="T4" y="T5"/>
              </a:cxn>
              <a:cxn ang="0">
                <a:pos x="T6" y="T7"/>
              </a:cxn>
              <a:cxn ang="0">
                <a:pos x="T8" y="T9"/>
              </a:cxn>
              <a:cxn ang="0">
                <a:pos x="T10" y="T11"/>
              </a:cxn>
              <a:cxn ang="0">
                <a:pos x="T12" y="T13"/>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12077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663226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04238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1883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6476743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11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225897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2924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60550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4286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145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38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40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367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6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150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1087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oleObject" Target="../embeddings/oleObject2.bin"/><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oleObject" Target="../embeddings/oleObject3.bin"/><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105474" name="Object 2"/>
          <p:cNvGraphicFramePr>
            <a:graphicFrameLocks noChangeAspect="1"/>
          </p:cNvGraphicFramePr>
          <p:nvPr/>
        </p:nvGraphicFramePr>
        <p:xfrm>
          <a:off x="0" y="0"/>
          <a:ext cx="9144000" cy="228600"/>
        </p:xfrm>
        <a:graphic>
          <a:graphicData uri="http://schemas.openxmlformats.org/presentationml/2006/ole">
            <mc:AlternateContent xmlns:mc="http://schemas.openxmlformats.org/markup-compatibility/2006">
              <mc:Choice xmlns:v="urn:schemas-microsoft-com:vml" Requires="v">
                <p:oleObj name="Image" r:id="rId13" imgW="11034921" imgH="1130159" progId="Photoshop.Image.7">
                  <p:embed/>
                </p:oleObj>
              </mc:Choice>
              <mc:Fallback>
                <p:oleObj name="Image" r:id="rId13" imgW="11034921" imgH="1130159" progId="Photoshop.Image.7">
                  <p:embed/>
                  <p:pic>
                    <p:nvPicPr>
                      <p:cNvPr id="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9144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5" name="Freeform 3"/>
          <p:cNvSpPr>
            <a:spLocks/>
          </p:cNvSpPr>
          <p:nvPr/>
        </p:nvSpPr>
        <p:spPr bwMode="gray">
          <a:xfrm>
            <a:off x="-1588" y="6413500"/>
            <a:ext cx="4205288" cy="444500"/>
          </a:xfrm>
          <a:custGeom>
            <a:avLst/>
            <a:gdLst>
              <a:gd name="T0" fmla="*/ 2649 w 2649"/>
              <a:gd name="T1" fmla="*/ 280 h 280"/>
              <a:gd name="T2" fmla="*/ 1337 w 2649"/>
              <a:gd name="T3" fmla="*/ 184 h 280"/>
              <a:gd name="T4" fmla="*/ 1 w 2649"/>
              <a:gd name="T5" fmla="*/ 0 h 280"/>
              <a:gd name="T6" fmla="*/ 0 w 2649"/>
              <a:gd name="T7" fmla="*/ 279 h 280"/>
              <a:gd name="T8" fmla="*/ 2649 w 2649"/>
              <a:gd name="T9" fmla="*/ 280 h 280"/>
            </a:gdLst>
            <a:ahLst/>
            <a:cxnLst>
              <a:cxn ang="0">
                <a:pos x="T0" y="T1"/>
              </a:cxn>
              <a:cxn ang="0">
                <a:pos x="T2" y="T3"/>
              </a:cxn>
              <a:cxn ang="0">
                <a:pos x="T4" y="T5"/>
              </a:cxn>
              <a:cxn ang="0">
                <a:pos x="T6" y="T7"/>
              </a:cxn>
              <a:cxn ang="0">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6" name="Freeform 4"/>
          <p:cNvSpPr>
            <a:spLocks/>
          </p:cNvSpPr>
          <p:nvPr/>
        </p:nvSpPr>
        <p:spPr bwMode="gray">
          <a:xfrm>
            <a:off x="4932363" y="6337300"/>
            <a:ext cx="4211637" cy="520700"/>
          </a:xfrm>
          <a:custGeom>
            <a:avLst/>
            <a:gdLst>
              <a:gd name="T0" fmla="*/ 0 w 2653"/>
              <a:gd name="T1" fmla="*/ 328 h 328"/>
              <a:gd name="T2" fmla="*/ 1321 w 2653"/>
              <a:gd name="T3" fmla="*/ 224 h 328"/>
              <a:gd name="T4" fmla="*/ 2653 w 2653"/>
              <a:gd name="T5" fmla="*/ 0 h 328"/>
              <a:gd name="T6" fmla="*/ 2653 w 2653"/>
              <a:gd name="T7" fmla="*/ 328 h 328"/>
              <a:gd name="T8" fmla="*/ 0 w 2653"/>
              <a:gd name="T9" fmla="*/ 328 h 328"/>
            </a:gdLst>
            <a:ahLst/>
            <a:cxnLst>
              <a:cxn ang="0">
                <a:pos x="T0" y="T1"/>
              </a:cxn>
              <a:cxn ang="0">
                <a:pos x="T2" y="T3"/>
              </a:cxn>
              <a:cxn ang="0">
                <a:pos x="T4" y="T5"/>
              </a:cxn>
              <a:cxn ang="0">
                <a:pos x="T6" y="T7"/>
              </a:cxn>
              <a:cxn ang="0">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7" name="Freeform 5"/>
          <p:cNvSpPr>
            <a:spLocks/>
          </p:cNvSpPr>
          <p:nvPr/>
        </p:nvSpPr>
        <p:spPr bwMode="gray">
          <a:xfrm>
            <a:off x="4978400" y="533400"/>
            <a:ext cx="4165600" cy="444500"/>
          </a:xfrm>
          <a:custGeom>
            <a:avLst/>
            <a:gdLst>
              <a:gd name="T0" fmla="*/ 0 w 2624"/>
              <a:gd name="T1" fmla="*/ 8 h 280"/>
              <a:gd name="T2" fmla="*/ 1288 w 2624"/>
              <a:gd name="T3" fmla="*/ 120 h 280"/>
              <a:gd name="T4" fmla="*/ 2624 w 2624"/>
              <a:gd name="T5" fmla="*/ 280 h 280"/>
              <a:gd name="T6" fmla="*/ 2624 w 2624"/>
              <a:gd name="T7" fmla="*/ 0 h 280"/>
              <a:gd name="T8" fmla="*/ 0 w 2624"/>
              <a:gd name="T9" fmla="*/ 8 h 280"/>
            </a:gdLst>
            <a:ahLst/>
            <a:cxnLst>
              <a:cxn ang="0">
                <a:pos x="T0" y="T1"/>
              </a:cxn>
              <a:cxn ang="0">
                <a:pos x="T2" y="T3"/>
              </a:cxn>
              <a:cxn ang="0">
                <a:pos x="T4" y="T5"/>
              </a:cxn>
              <a:cxn ang="0">
                <a:pos x="T6" y="T7"/>
              </a:cxn>
              <a:cxn ang="0">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8" name="Freeform 6"/>
          <p:cNvSpPr>
            <a:spLocks/>
          </p:cNvSpPr>
          <p:nvPr/>
        </p:nvSpPr>
        <p:spPr bwMode="invGray">
          <a:xfrm>
            <a:off x="0" y="0"/>
            <a:ext cx="9144000" cy="5334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9" name="Freeform 7"/>
          <p:cNvSpPr>
            <a:spLocks/>
          </p:cNvSpPr>
          <p:nvPr/>
        </p:nvSpPr>
        <p:spPr bwMode="gray">
          <a:xfrm flipH="1">
            <a:off x="0" y="533400"/>
            <a:ext cx="3635375" cy="444500"/>
          </a:xfrm>
          <a:custGeom>
            <a:avLst/>
            <a:gdLst>
              <a:gd name="T0" fmla="*/ 0 w 2096"/>
              <a:gd name="T1" fmla="*/ 16 h 280"/>
              <a:gd name="T2" fmla="*/ 1000 w 2096"/>
              <a:gd name="T3" fmla="*/ 104 h 280"/>
              <a:gd name="T4" fmla="*/ 2096 w 2096"/>
              <a:gd name="T5" fmla="*/ 280 h 280"/>
              <a:gd name="T6" fmla="*/ 2096 w 2096"/>
              <a:gd name="T7" fmla="*/ 0 h 280"/>
              <a:gd name="T8" fmla="*/ 0 w 2096"/>
              <a:gd name="T9" fmla="*/ 16 h 280"/>
            </a:gdLst>
            <a:ahLst/>
            <a:cxnLst>
              <a:cxn ang="0">
                <a:pos x="T0" y="T1"/>
              </a:cxn>
              <a:cxn ang="0">
                <a:pos x="T2" y="T3"/>
              </a:cxn>
              <a:cxn ang="0">
                <a:pos x="T4" y="T5"/>
              </a:cxn>
              <a:cxn ang="0">
                <a:pos x="T6" y="T7"/>
              </a:cxn>
              <a:cxn ang="0">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fontAlgn="base">
        <a:spcBef>
          <a:spcPct val="0"/>
        </a:spcBef>
        <a:spcAft>
          <a:spcPct val="0"/>
        </a:spcAft>
        <a:defRPr sz="2800" b="1">
          <a:solidFill>
            <a:schemeClr val="bg1"/>
          </a:solidFill>
          <a:latin typeface="+mj-lt"/>
          <a:ea typeface="+mj-ea"/>
          <a:cs typeface="+mj-cs"/>
        </a:defRPr>
      </a:lvl1pPr>
      <a:lvl2pPr algn="ctr" rtl="0" fontAlgn="base">
        <a:spcBef>
          <a:spcPct val="0"/>
        </a:spcBef>
        <a:spcAft>
          <a:spcPct val="0"/>
        </a:spcAft>
        <a:defRPr sz="2800" b="1">
          <a:solidFill>
            <a:schemeClr val="bg1"/>
          </a:solidFill>
          <a:latin typeface="Arial" charset="0"/>
        </a:defRPr>
      </a:lvl2pPr>
      <a:lvl3pPr algn="ctr" rtl="0" fontAlgn="base">
        <a:spcBef>
          <a:spcPct val="0"/>
        </a:spcBef>
        <a:spcAft>
          <a:spcPct val="0"/>
        </a:spcAft>
        <a:defRPr sz="2800" b="1">
          <a:solidFill>
            <a:schemeClr val="bg1"/>
          </a:solidFill>
          <a:latin typeface="Arial" charset="0"/>
        </a:defRPr>
      </a:lvl3pPr>
      <a:lvl4pPr algn="ctr" rtl="0" fontAlgn="base">
        <a:spcBef>
          <a:spcPct val="0"/>
        </a:spcBef>
        <a:spcAft>
          <a:spcPct val="0"/>
        </a:spcAft>
        <a:defRPr sz="2800" b="1">
          <a:solidFill>
            <a:schemeClr val="bg1"/>
          </a:solidFill>
          <a:latin typeface="Arial" charset="0"/>
        </a:defRPr>
      </a:lvl4pPr>
      <a:lvl5pPr algn="ctr" rtl="0" fontAlgn="base">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aphicFrame>
        <p:nvGraphicFramePr>
          <p:cNvPr id="1129" name="Object 105"/>
          <p:cNvGraphicFramePr>
            <a:graphicFrameLocks noChangeAspect="1"/>
          </p:cNvGraphicFramePr>
          <p:nvPr/>
        </p:nvGraphicFramePr>
        <p:xfrm>
          <a:off x="0" y="0"/>
          <a:ext cx="9144000" cy="228600"/>
        </p:xfrm>
        <a:graphic>
          <a:graphicData uri="http://schemas.openxmlformats.org/presentationml/2006/ole">
            <mc:AlternateContent xmlns:mc="http://schemas.openxmlformats.org/markup-compatibility/2006">
              <mc:Choice xmlns:v="urn:schemas-microsoft-com:vml" Requires="v">
                <p:oleObj name="Image" r:id="rId13" imgW="11034921" imgH="1130159" progId="Photoshop.Image.7">
                  <p:embed/>
                </p:oleObj>
              </mc:Choice>
              <mc:Fallback>
                <p:oleObj name="Image" r:id="rId13" imgW="11034921" imgH="1130159" progId="Photoshop.Image.7">
                  <p:embed/>
                  <p:pic>
                    <p:nvPicPr>
                      <p:cNvPr id="0" name="Object 10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9144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3" name="Freeform 99"/>
          <p:cNvSpPr>
            <a:spLocks/>
          </p:cNvSpPr>
          <p:nvPr/>
        </p:nvSpPr>
        <p:spPr bwMode="gray">
          <a:xfrm>
            <a:off x="-1588" y="6629400"/>
            <a:ext cx="4205288" cy="228600"/>
          </a:xfrm>
          <a:custGeom>
            <a:avLst/>
            <a:gdLst>
              <a:gd name="T0" fmla="*/ 2649 w 2649"/>
              <a:gd name="T1" fmla="*/ 280 h 280"/>
              <a:gd name="T2" fmla="*/ 1337 w 2649"/>
              <a:gd name="T3" fmla="*/ 184 h 280"/>
              <a:gd name="T4" fmla="*/ 1 w 2649"/>
              <a:gd name="T5" fmla="*/ 0 h 280"/>
              <a:gd name="T6" fmla="*/ 0 w 2649"/>
              <a:gd name="T7" fmla="*/ 279 h 280"/>
              <a:gd name="T8" fmla="*/ 2649 w 2649"/>
              <a:gd name="T9" fmla="*/ 280 h 280"/>
            </a:gdLst>
            <a:ahLst/>
            <a:cxnLst>
              <a:cxn ang="0">
                <a:pos x="T0" y="T1"/>
              </a:cxn>
              <a:cxn ang="0">
                <a:pos x="T2" y="T3"/>
              </a:cxn>
              <a:cxn ang="0">
                <a:pos x="T4" y="T5"/>
              </a:cxn>
              <a:cxn ang="0">
                <a:pos x="T6" y="T7"/>
              </a:cxn>
              <a:cxn ang="0">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4" name="Freeform 100"/>
          <p:cNvSpPr>
            <a:spLocks/>
          </p:cNvSpPr>
          <p:nvPr/>
        </p:nvSpPr>
        <p:spPr bwMode="gray">
          <a:xfrm>
            <a:off x="4932363" y="6553200"/>
            <a:ext cx="4211637" cy="304800"/>
          </a:xfrm>
          <a:custGeom>
            <a:avLst/>
            <a:gdLst>
              <a:gd name="T0" fmla="*/ 0 w 2653"/>
              <a:gd name="T1" fmla="*/ 328 h 328"/>
              <a:gd name="T2" fmla="*/ 1321 w 2653"/>
              <a:gd name="T3" fmla="*/ 224 h 328"/>
              <a:gd name="T4" fmla="*/ 2653 w 2653"/>
              <a:gd name="T5" fmla="*/ 0 h 328"/>
              <a:gd name="T6" fmla="*/ 2653 w 2653"/>
              <a:gd name="T7" fmla="*/ 328 h 328"/>
              <a:gd name="T8" fmla="*/ 0 w 2653"/>
              <a:gd name="T9" fmla="*/ 328 h 328"/>
            </a:gdLst>
            <a:ahLst/>
            <a:cxnLst>
              <a:cxn ang="0">
                <a:pos x="T0" y="T1"/>
              </a:cxn>
              <a:cxn ang="0">
                <a:pos x="T2" y="T3"/>
              </a:cxn>
              <a:cxn ang="0">
                <a:pos x="T4" y="T5"/>
              </a:cxn>
              <a:cxn ang="0">
                <a:pos x="T6" y="T7"/>
              </a:cxn>
              <a:cxn ang="0">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 name="Freeform 103"/>
          <p:cNvSpPr>
            <a:spLocks/>
          </p:cNvSpPr>
          <p:nvPr/>
        </p:nvSpPr>
        <p:spPr bwMode="invGray">
          <a:xfrm>
            <a:off x="0" y="0"/>
            <a:ext cx="9144000" cy="5334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2800" b="1">
          <a:solidFill>
            <a:schemeClr val="bg1"/>
          </a:solidFill>
          <a:latin typeface="+mj-lt"/>
          <a:ea typeface="+mj-ea"/>
          <a:cs typeface="+mj-cs"/>
        </a:defRPr>
      </a:lvl1pPr>
      <a:lvl2pPr algn="ctr" rtl="0" fontAlgn="base">
        <a:spcBef>
          <a:spcPct val="0"/>
        </a:spcBef>
        <a:spcAft>
          <a:spcPct val="0"/>
        </a:spcAft>
        <a:defRPr sz="2800" b="1">
          <a:solidFill>
            <a:schemeClr val="bg1"/>
          </a:solidFill>
          <a:latin typeface="Arial" charset="0"/>
        </a:defRPr>
      </a:lvl2pPr>
      <a:lvl3pPr algn="ctr" rtl="0" fontAlgn="base">
        <a:spcBef>
          <a:spcPct val="0"/>
        </a:spcBef>
        <a:spcAft>
          <a:spcPct val="0"/>
        </a:spcAft>
        <a:defRPr sz="2800" b="1">
          <a:solidFill>
            <a:schemeClr val="bg1"/>
          </a:solidFill>
          <a:latin typeface="Arial" charset="0"/>
        </a:defRPr>
      </a:lvl3pPr>
      <a:lvl4pPr algn="ctr" rtl="0" fontAlgn="base">
        <a:spcBef>
          <a:spcPct val="0"/>
        </a:spcBef>
        <a:spcAft>
          <a:spcPct val="0"/>
        </a:spcAft>
        <a:defRPr sz="2800" b="1">
          <a:solidFill>
            <a:schemeClr val="bg1"/>
          </a:solidFill>
          <a:latin typeface="Arial" charset="0"/>
        </a:defRPr>
      </a:lvl4pPr>
      <a:lvl5pPr algn="ctr" rtl="0" fontAlgn="base">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103426" name="Object 2"/>
          <p:cNvGraphicFramePr>
            <a:graphicFrameLocks noChangeAspect="1"/>
          </p:cNvGraphicFramePr>
          <p:nvPr/>
        </p:nvGraphicFramePr>
        <p:xfrm>
          <a:off x="0" y="0"/>
          <a:ext cx="9144000" cy="228600"/>
        </p:xfrm>
        <a:graphic>
          <a:graphicData uri="http://schemas.openxmlformats.org/presentationml/2006/ole">
            <mc:AlternateContent xmlns:mc="http://schemas.openxmlformats.org/markup-compatibility/2006">
              <mc:Choice xmlns:v="urn:schemas-microsoft-com:vml" Requires="v">
                <p:oleObj name="Image" r:id="rId13" imgW="11034921" imgH="1130159" progId="Photoshop.Image.7">
                  <p:embed/>
                </p:oleObj>
              </mc:Choice>
              <mc:Fallback>
                <p:oleObj name="Image" r:id="rId13" imgW="11034921" imgH="1130159" progId="Photoshop.Image.7">
                  <p:embed/>
                  <p:pic>
                    <p:nvPicPr>
                      <p:cNvPr id="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9144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7" name="Freeform 3"/>
          <p:cNvSpPr>
            <a:spLocks/>
          </p:cNvSpPr>
          <p:nvPr/>
        </p:nvSpPr>
        <p:spPr bwMode="gray">
          <a:xfrm>
            <a:off x="-1588" y="6413500"/>
            <a:ext cx="4205288" cy="444500"/>
          </a:xfrm>
          <a:custGeom>
            <a:avLst/>
            <a:gdLst>
              <a:gd name="T0" fmla="*/ 2649 w 2649"/>
              <a:gd name="T1" fmla="*/ 280 h 280"/>
              <a:gd name="T2" fmla="*/ 1337 w 2649"/>
              <a:gd name="T3" fmla="*/ 184 h 280"/>
              <a:gd name="T4" fmla="*/ 1 w 2649"/>
              <a:gd name="T5" fmla="*/ 0 h 280"/>
              <a:gd name="T6" fmla="*/ 0 w 2649"/>
              <a:gd name="T7" fmla="*/ 279 h 280"/>
              <a:gd name="T8" fmla="*/ 2649 w 2649"/>
              <a:gd name="T9" fmla="*/ 280 h 280"/>
            </a:gdLst>
            <a:ahLst/>
            <a:cxnLst>
              <a:cxn ang="0">
                <a:pos x="T0" y="T1"/>
              </a:cxn>
              <a:cxn ang="0">
                <a:pos x="T2" y="T3"/>
              </a:cxn>
              <a:cxn ang="0">
                <a:pos x="T4" y="T5"/>
              </a:cxn>
              <a:cxn ang="0">
                <a:pos x="T6" y="T7"/>
              </a:cxn>
              <a:cxn ang="0">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28" name="Freeform 4"/>
          <p:cNvSpPr>
            <a:spLocks/>
          </p:cNvSpPr>
          <p:nvPr/>
        </p:nvSpPr>
        <p:spPr bwMode="gray">
          <a:xfrm>
            <a:off x="4932363" y="6337300"/>
            <a:ext cx="4211637" cy="520700"/>
          </a:xfrm>
          <a:custGeom>
            <a:avLst/>
            <a:gdLst>
              <a:gd name="T0" fmla="*/ 0 w 2653"/>
              <a:gd name="T1" fmla="*/ 328 h 328"/>
              <a:gd name="T2" fmla="*/ 1321 w 2653"/>
              <a:gd name="T3" fmla="*/ 224 h 328"/>
              <a:gd name="T4" fmla="*/ 2653 w 2653"/>
              <a:gd name="T5" fmla="*/ 0 h 328"/>
              <a:gd name="T6" fmla="*/ 2653 w 2653"/>
              <a:gd name="T7" fmla="*/ 328 h 328"/>
              <a:gd name="T8" fmla="*/ 0 w 2653"/>
              <a:gd name="T9" fmla="*/ 328 h 328"/>
            </a:gdLst>
            <a:ahLst/>
            <a:cxnLst>
              <a:cxn ang="0">
                <a:pos x="T0" y="T1"/>
              </a:cxn>
              <a:cxn ang="0">
                <a:pos x="T2" y="T3"/>
              </a:cxn>
              <a:cxn ang="0">
                <a:pos x="T4" y="T5"/>
              </a:cxn>
              <a:cxn ang="0">
                <a:pos x="T6" y="T7"/>
              </a:cxn>
              <a:cxn ang="0">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folHlink"/>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29" name="Freeform 5"/>
          <p:cNvSpPr>
            <a:spLocks/>
          </p:cNvSpPr>
          <p:nvPr/>
        </p:nvSpPr>
        <p:spPr bwMode="gray">
          <a:xfrm>
            <a:off x="4978400" y="533400"/>
            <a:ext cx="4165600" cy="444500"/>
          </a:xfrm>
          <a:custGeom>
            <a:avLst/>
            <a:gdLst>
              <a:gd name="T0" fmla="*/ 0 w 2624"/>
              <a:gd name="T1" fmla="*/ 8 h 280"/>
              <a:gd name="T2" fmla="*/ 1288 w 2624"/>
              <a:gd name="T3" fmla="*/ 120 h 280"/>
              <a:gd name="T4" fmla="*/ 2624 w 2624"/>
              <a:gd name="T5" fmla="*/ 280 h 280"/>
              <a:gd name="T6" fmla="*/ 2624 w 2624"/>
              <a:gd name="T7" fmla="*/ 0 h 280"/>
              <a:gd name="T8" fmla="*/ 0 w 2624"/>
              <a:gd name="T9" fmla="*/ 8 h 280"/>
            </a:gdLst>
            <a:ahLst/>
            <a:cxnLst>
              <a:cxn ang="0">
                <a:pos x="T0" y="T1"/>
              </a:cxn>
              <a:cxn ang="0">
                <a:pos x="T2" y="T3"/>
              </a:cxn>
              <a:cxn ang="0">
                <a:pos x="T4" y="T5"/>
              </a:cxn>
              <a:cxn ang="0">
                <a:pos x="T6" y="T7"/>
              </a:cxn>
              <a:cxn ang="0">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30" name="Freeform 6"/>
          <p:cNvSpPr>
            <a:spLocks/>
          </p:cNvSpPr>
          <p:nvPr/>
        </p:nvSpPr>
        <p:spPr bwMode="invGray">
          <a:xfrm>
            <a:off x="0" y="0"/>
            <a:ext cx="9144000" cy="5334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31" name="Freeform 7"/>
          <p:cNvSpPr>
            <a:spLocks/>
          </p:cNvSpPr>
          <p:nvPr/>
        </p:nvSpPr>
        <p:spPr bwMode="gray">
          <a:xfrm flipH="1">
            <a:off x="0" y="533400"/>
            <a:ext cx="3635375" cy="444500"/>
          </a:xfrm>
          <a:custGeom>
            <a:avLst/>
            <a:gdLst>
              <a:gd name="T0" fmla="*/ 0 w 2096"/>
              <a:gd name="T1" fmla="*/ 16 h 280"/>
              <a:gd name="T2" fmla="*/ 1000 w 2096"/>
              <a:gd name="T3" fmla="*/ 104 h 280"/>
              <a:gd name="T4" fmla="*/ 2096 w 2096"/>
              <a:gd name="T5" fmla="*/ 280 h 280"/>
              <a:gd name="T6" fmla="*/ 2096 w 2096"/>
              <a:gd name="T7" fmla="*/ 0 h 280"/>
              <a:gd name="T8" fmla="*/ 0 w 2096"/>
              <a:gd name="T9" fmla="*/ 16 h 280"/>
            </a:gdLst>
            <a:ahLst/>
            <a:cxnLst>
              <a:cxn ang="0">
                <a:pos x="T0" y="T1"/>
              </a:cxn>
              <a:cxn ang="0">
                <a:pos x="T2" y="T3"/>
              </a:cxn>
              <a:cxn ang="0">
                <a:pos x="T4" y="T5"/>
              </a:cxn>
              <a:cxn ang="0">
                <a:pos x="T6" y="T7"/>
              </a:cxn>
              <a:cxn ang="0">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1"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2800" b="1">
          <a:solidFill>
            <a:schemeClr val="bg1"/>
          </a:solidFill>
          <a:latin typeface="+mj-lt"/>
          <a:ea typeface="+mj-ea"/>
          <a:cs typeface="+mj-cs"/>
        </a:defRPr>
      </a:lvl1pPr>
      <a:lvl2pPr algn="ctr" rtl="0" fontAlgn="base">
        <a:spcBef>
          <a:spcPct val="0"/>
        </a:spcBef>
        <a:spcAft>
          <a:spcPct val="0"/>
        </a:spcAft>
        <a:defRPr sz="2800" b="1">
          <a:solidFill>
            <a:schemeClr val="bg1"/>
          </a:solidFill>
          <a:latin typeface="Arial" charset="0"/>
        </a:defRPr>
      </a:lvl2pPr>
      <a:lvl3pPr algn="ctr" rtl="0" fontAlgn="base">
        <a:spcBef>
          <a:spcPct val="0"/>
        </a:spcBef>
        <a:spcAft>
          <a:spcPct val="0"/>
        </a:spcAft>
        <a:defRPr sz="2800" b="1">
          <a:solidFill>
            <a:schemeClr val="bg1"/>
          </a:solidFill>
          <a:latin typeface="Arial" charset="0"/>
        </a:defRPr>
      </a:lvl3pPr>
      <a:lvl4pPr algn="ctr" rtl="0" fontAlgn="base">
        <a:spcBef>
          <a:spcPct val="0"/>
        </a:spcBef>
        <a:spcAft>
          <a:spcPct val="0"/>
        </a:spcAft>
        <a:defRPr sz="2800" b="1">
          <a:solidFill>
            <a:schemeClr val="bg1"/>
          </a:solidFill>
          <a:latin typeface="Arial" charset="0"/>
        </a:defRPr>
      </a:lvl4pPr>
      <a:lvl5pPr algn="ctr" rtl="0" fontAlgn="base">
        <a:spcBef>
          <a:spcPct val="0"/>
        </a:spcBef>
        <a:spcAft>
          <a:spcPct val="0"/>
        </a:spcAft>
        <a:defRPr sz="2800" b="1">
          <a:solidFill>
            <a:schemeClr val="bg1"/>
          </a:solidFill>
          <a:latin typeface="Arial" charset="0"/>
        </a:defRPr>
      </a:lvl5pPr>
      <a:lvl6pPr marL="457200" algn="ctr" rtl="0" fontAlgn="base">
        <a:spcBef>
          <a:spcPct val="0"/>
        </a:spcBef>
        <a:spcAft>
          <a:spcPct val="0"/>
        </a:spcAft>
        <a:defRPr sz="2800" b="1">
          <a:solidFill>
            <a:schemeClr val="bg1"/>
          </a:solidFill>
          <a:latin typeface="Arial" charset="0"/>
        </a:defRPr>
      </a:lvl6pPr>
      <a:lvl7pPr marL="914400" algn="ctr" rtl="0" fontAlgn="base">
        <a:spcBef>
          <a:spcPct val="0"/>
        </a:spcBef>
        <a:spcAft>
          <a:spcPct val="0"/>
        </a:spcAft>
        <a:defRPr sz="2800" b="1">
          <a:solidFill>
            <a:schemeClr val="bg1"/>
          </a:solidFill>
          <a:latin typeface="Arial" charset="0"/>
        </a:defRPr>
      </a:lvl7pPr>
      <a:lvl8pPr marL="1371600" algn="ctr" rtl="0" fontAlgn="base">
        <a:spcBef>
          <a:spcPct val="0"/>
        </a:spcBef>
        <a:spcAft>
          <a:spcPct val="0"/>
        </a:spcAft>
        <a:defRPr sz="2800" b="1">
          <a:solidFill>
            <a:schemeClr val="bg1"/>
          </a:solidFill>
          <a:latin typeface="Arial" charset="0"/>
        </a:defRPr>
      </a:lvl8pPr>
      <a:lvl9pPr marL="1828800" algn="ctr"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
          <p:cNvSpPr>
            <a:spLocks noChangeArrowheads="1"/>
          </p:cNvSpPr>
          <p:nvPr/>
        </p:nvSpPr>
        <p:spPr bwMode="gray">
          <a:xfrm>
            <a:off x="0" y="2262188"/>
            <a:ext cx="9144000"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r>
              <a:rPr lang="en-US" sz="2800" b="1" dirty="0">
                <a:solidFill>
                  <a:schemeClr val="tx2">
                    <a:lumMod val="60000"/>
                    <a:lumOff val="40000"/>
                  </a:schemeClr>
                </a:solidFill>
                <a:latin typeface=".VnArialH" pitchFamily="34" charset="0"/>
              </a:rPr>
            </a:br>
            <a:r>
              <a:rPr lang="en-US" sz="4000" b="1" dirty="0">
                <a:solidFill>
                  <a:srgbClr val="FF0000"/>
                </a:solidFill>
                <a:latin typeface="+mj-lt"/>
              </a:rPr>
              <a:t>HỆ </a:t>
            </a:r>
            <a:r>
              <a:rPr lang="en-US" sz="4000" b="1" dirty="0">
                <a:solidFill>
                  <a:srgbClr val="FF0000"/>
                </a:solidFill>
                <a:latin typeface="Times New Roman" pitchFamily="18" charset="0"/>
                <a:cs typeface="Times New Roman" pitchFamily="18" charset="0"/>
              </a:rPr>
              <a:t>THỐNG</a:t>
            </a:r>
            <a:r>
              <a:rPr lang="en-US" sz="4000" b="1" dirty="0">
                <a:solidFill>
                  <a:srgbClr val="FF0000"/>
                </a:solidFill>
                <a:latin typeface="+mj-lt"/>
              </a:rPr>
              <a:t> NGUỒN ĐIỆN CHO CÁC TRẠM VIỄN THÔNG HIỆN NAY VÀ BẢO QUẢN, BẢO DƯỠNG</a:t>
            </a:r>
            <a:endParaRPr lang="en-US" sz="2800" b="1" dirty="0">
              <a:solidFill>
                <a:srgbClr val="FF0000"/>
              </a:solidFill>
              <a:latin typeface="+mj-lt"/>
            </a:endParaRPr>
          </a:p>
        </p:txBody>
      </p:sp>
    </p:spTree>
    <p:extLst>
      <p:ext uri="{BB962C8B-B14F-4D97-AF65-F5344CB8AC3E}">
        <p14:creationId xmlns:p14="http://schemas.microsoft.com/office/powerpoint/2010/main" val="3764152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utoShape 34"/>
          <p:cNvSpPr>
            <a:spLocks noChangeArrowheads="1"/>
          </p:cNvSpPr>
          <p:nvPr/>
        </p:nvSpPr>
        <p:spPr bwMode="auto">
          <a:xfrm>
            <a:off x="431799" y="586432"/>
            <a:ext cx="8331201" cy="785168"/>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59" name="AutoShape 35" descr="Purple mesh"/>
          <p:cNvSpPr>
            <a:spLocks noChangeArrowheads="1"/>
          </p:cNvSpPr>
          <p:nvPr/>
        </p:nvSpPr>
        <p:spPr bwMode="auto">
          <a:xfrm>
            <a:off x="127000" y="563980"/>
            <a:ext cx="457200" cy="82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5</a:t>
            </a:r>
          </a:p>
        </p:txBody>
      </p:sp>
      <p:sp>
        <p:nvSpPr>
          <p:cNvPr id="60" name="Rectangle 36"/>
          <p:cNvSpPr>
            <a:spLocks noChangeArrowheads="1"/>
          </p:cNvSpPr>
          <p:nvPr/>
        </p:nvSpPr>
        <p:spPr bwMode="auto">
          <a:xfrm>
            <a:off x="547688" y="571381"/>
            <a:ext cx="83677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r>
              <a:rPr lang="en-US" sz="2400" b="1" bmk="_Toc428361446">
                <a:solidFill>
                  <a:srgbClr val="000000"/>
                </a:solidFill>
                <a:latin typeface="Times New Roman" pitchFamily="18" charset="0"/>
                <a:ea typeface="Calibri" pitchFamily="34" charset="0"/>
                <a:cs typeface="Times New Roman" pitchFamily="18" charset="0"/>
              </a:rPr>
              <a:t>Sơ đồ khối hệ thống nguồn điện trạm thông tin VSAT trên xe cơ động và những trạm cố định không có</a:t>
            </a:r>
            <a:r>
              <a:rPr lang="nl-NL" sz="2400" b="1" bmk="_Toc428361446">
                <a:latin typeface="Times New Roman" pitchFamily="18" charset="0"/>
                <a:cs typeface="Times New Roman" pitchFamily="18" charset="0"/>
              </a:rPr>
              <a:t> pin mặt trời</a:t>
            </a:r>
            <a:r>
              <a:rPr lang="nl-NL" sz="2400" b="1">
                <a:latin typeface="Times New Roman" pitchFamily="18" charset="0"/>
                <a:cs typeface="Times New Roman" pitchFamily="18" charset="0"/>
              </a:rPr>
              <a:t> </a:t>
            </a:r>
            <a:endParaRPr lang="en-US" sz="2400">
              <a:latin typeface="Times New Roman" pitchFamily="18" charset="0"/>
              <a:cs typeface="Times New Roman" pitchFamily="18" charset="0"/>
            </a:endParaRPr>
          </a:p>
        </p:txBody>
      </p:sp>
      <p:sp>
        <p:nvSpPr>
          <p:cNvPr id="3" name="Rectangle 2"/>
          <p:cNvSpPr/>
          <p:nvPr/>
        </p:nvSpPr>
        <p:spPr>
          <a:xfrm>
            <a:off x="-29028" y="105228"/>
            <a:ext cx="9144000" cy="415498"/>
          </a:xfrm>
          <a:prstGeom prst="rect">
            <a:avLst/>
          </a:prstGeom>
        </p:spPr>
        <p:txBody>
          <a:bodyPr wrap="square">
            <a:spAutoFit/>
          </a:bodyPr>
          <a:lstStyle/>
          <a:p>
            <a:pPr algn="ctr"/>
            <a:r>
              <a:rPr lang="nl-NL" sz="2100" b="1">
                <a:solidFill>
                  <a:srgbClr val="FFFF00"/>
                </a:solidFill>
                <a:latin typeface="+mj-lt"/>
              </a:rPr>
              <a:t>C. SƠ ĐỒ KHỐI HỆ THỐNG NGUỒN ĐIỆN CỦA CÁC LOẠI HÌNH TRẠM</a:t>
            </a:r>
            <a:endParaRPr lang="en-US" sz="2100" b="1">
              <a:solidFill>
                <a:srgbClr val="FFFF00"/>
              </a:solidFill>
              <a:latin typeface="+mj-lt"/>
            </a:endParaRPr>
          </a:p>
        </p:txBody>
      </p:sp>
      <p:sp>
        <p:nvSpPr>
          <p:cNvPr id="5" name="Rectangle 3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55"/>
          <p:cNvSpPr>
            <a:spLocks noChangeArrowheads="1"/>
          </p:cNvSpPr>
          <p:nvPr/>
        </p:nvSpPr>
        <p:spPr bwMode="auto">
          <a:xfrm>
            <a:off x="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6" name="Group 3930"/>
          <p:cNvGrpSpPr>
            <a:grpSpLocks/>
          </p:cNvGrpSpPr>
          <p:nvPr/>
        </p:nvGrpSpPr>
        <p:grpSpPr bwMode="auto">
          <a:xfrm>
            <a:off x="127000" y="1524000"/>
            <a:ext cx="8788399" cy="5212517"/>
            <a:chOff x="2195" y="9567"/>
            <a:chExt cx="8504" cy="6086"/>
          </a:xfrm>
        </p:grpSpPr>
        <p:sp>
          <p:nvSpPr>
            <p:cNvPr id="7" name="Text Box 3897"/>
            <p:cNvSpPr txBox="1">
              <a:spLocks noChangeArrowheads="1"/>
            </p:cNvSpPr>
            <p:nvPr/>
          </p:nvSpPr>
          <p:spPr bwMode="auto">
            <a:xfrm>
              <a:off x="3788" y="9972"/>
              <a:ext cx="880" cy="1025"/>
            </a:xfrm>
            <a:prstGeom prst="rect">
              <a:avLst/>
            </a:prstGeom>
            <a:solidFill>
              <a:srgbClr val="9BBB59"/>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Cầu dao đảo chiều</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8" name="Text Box 3898"/>
            <p:cNvSpPr txBox="1">
              <a:spLocks noChangeArrowheads="1"/>
            </p:cNvSpPr>
            <p:nvPr/>
          </p:nvSpPr>
          <p:spPr bwMode="auto">
            <a:xfrm>
              <a:off x="5799" y="9972"/>
              <a:ext cx="880" cy="1025"/>
            </a:xfrm>
            <a:prstGeom prst="rect">
              <a:avLst/>
            </a:prstGeom>
            <a:solidFill>
              <a:srgbClr val="9BBB59"/>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Ổn áp</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9" name="Text Box 3899"/>
            <p:cNvSpPr txBox="1">
              <a:spLocks noChangeArrowheads="1"/>
            </p:cNvSpPr>
            <p:nvPr/>
          </p:nvSpPr>
          <p:spPr bwMode="auto">
            <a:xfrm>
              <a:off x="7797" y="9972"/>
              <a:ext cx="880" cy="1025"/>
            </a:xfrm>
            <a:prstGeom prst="rect">
              <a:avLst/>
            </a:prstGeom>
            <a:solidFill>
              <a:srgbClr val="9BBB59"/>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Cắt điện áp cao</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0" name="Text Box 3900"/>
            <p:cNvSpPr txBox="1">
              <a:spLocks noChangeArrowheads="1"/>
            </p:cNvSpPr>
            <p:nvPr/>
          </p:nvSpPr>
          <p:spPr bwMode="auto">
            <a:xfrm>
              <a:off x="9819" y="9991"/>
              <a:ext cx="880" cy="1025"/>
            </a:xfrm>
            <a:prstGeom prst="rect">
              <a:avLst/>
            </a:prstGeom>
            <a:solidFill>
              <a:srgbClr val="9BBB59"/>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Cắt lọc sét</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1" name="Text Box 3901"/>
            <p:cNvSpPr txBox="1">
              <a:spLocks noChangeArrowheads="1"/>
            </p:cNvSpPr>
            <p:nvPr/>
          </p:nvSpPr>
          <p:spPr bwMode="auto">
            <a:xfrm>
              <a:off x="2348" y="11433"/>
              <a:ext cx="992" cy="1025"/>
            </a:xfrm>
            <a:prstGeom prst="rect">
              <a:avLst/>
            </a:prstGeom>
            <a:solidFill>
              <a:srgbClr val="9BBB59"/>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Tổ máy phát điện 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2" name="Text Box 3902"/>
            <p:cNvSpPr txBox="1">
              <a:spLocks noChangeArrowheads="1"/>
            </p:cNvSpPr>
            <p:nvPr/>
          </p:nvSpPr>
          <p:spPr bwMode="auto">
            <a:xfrm>
              <a:off x="5640" y="11413"/>
              <a:ext cx="1131" cy="1025"/>
            </a:xfrm>
            <a:prstGeom prst="rect">
              <a:avLst/>
            </a:prstGeom>
            <a:solidFill>
              <a:srgbClr val="9BBB59"/>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Điều hòa, ánh sáng</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3" name="Text Box 3903"/>
            <p:cNvSpPr txBox="1">
              <a:spLocks noChangeArrowheads="1"/>
            </p:cNvSpPr>
            <p:nvPr/>
          </p:nvSpPr>
          <p:spPr bwMode="auto">
            <a:xfrm>
              <a:off x="9819" y="11433"/>
              <a:ext cx="880" cy="1025"/>
            </a:xfrm>
            <a:prstGeom prst="rect">
              <a:avLst/>
            </a:prstGeom>
            <a:solidFill>
              <a:srgbClr val="00B050"/>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điện 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4" name="Text Box 3904"/>
            <p:cNvSpPr txBox="1">
              <a:spLocks noChangeArrowheads="1"/>
            </p:cNvSpPr>
            <p:nvPr/>
          </p:nvSpPr>
          <p:spPr bwMode="auto">
            <a:xfrm>
              <a:off x="6770" y="12794"/>
              <a:ext cx="2166" cy="1025"/>
            </a:xfrm>
            <a:prstGeom prst="rect">
              <a:avLst/>
            </a:prstGeom>
            <a:solidFill>
              <a:srgbClr val="C0504D"/>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biến đổi điện 220VAC/48VDC/ 220VAC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5" name="Text Box 3905"/>
            <p:cNvSpPr txBox="1">
              <a:spLocks noChangeArrowheads="1"/>
            </p:cNvSpPr>
            <p:nvPr/>
          </p:nvSpPr>
          <p:spPr bwMode="auto">
            <a:xfrm>
              <a:off x="4177" y="12858"/>
              <a:ext cx="880" cy="995"/>
            </a:xfrm>
            <a:prstGeom prst="rect">
              <a:avLst/>
            </a:prstGeom>
            <a:solidFill>
              <a:srgbClr val="F7964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Tổ ắc quy 48V</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6" name="Text Box 3906"/>
            <p:cNvSpPr txBox="1">
              <a:spLocks noChangeArrowheads="1"/>
            </p:cNvSpPr>
            <p:nvPr/>
          </p:nvSpPr>
          <p:spPr bwMode="auto">
            <a:xfrm>
              <a:off x="7308" y="14147"/>
              <a:ext cx="960" cy="704"/>
            </a:xfrm>
            <a:prstGeom prst="rect">
              <a:avLst/>
            </a:prstGeom>
            <a:solidFill>
              <a:srgbClr val="00B050"/>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điện 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7" name="Text Box 3907"/>
            <p:cNvSpPr txBox="1">
              <a:spLocks noChangeArrowheads="1"/>
            </p:cNvSpPr>
            <p:nvPr/>
          </p:nvSpPr>
          <p:spPr bwMode="auto">
            <a:xfrm>
              <a:off x="6872" y="15120"/>
              <a:ext cx="1821" cy="533"/>
            </a:xfrm>
            <a:prstGeom prst="rect">
              <a:avLst/>
            </a:prstGeom>
            <a:solidFill>
              <a:srgbClr val="C4BC96"/>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VSAT</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8" name="Text Box 3908"/>
            <p:cNvSpPr txBox="1">
              <a:spLocks noChangeArrowheads="1"/>
            </p:cNvSpPr>
            <p:nvPr/>
          </p:nvSpPr>
          <p:spPr bwMode="auto">
            <a:xfrm>
              <a:off x="2195" y="9705"/>
              <a:ext cx="1334" cy="970"/>
            </a:xfrm>
            <a:prstGeom prst="rect">
              <a:avLst/>
            </a:prstGeom>
            <a:solidFill>
              <a:srgbClr val="C4BC96"/>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Điện AC từ các nguồn khác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9" name="AutoShape 3909"/>
            <p:cNvSpPr>
              <a:spLocks noChangeShapeType="1"/>
            </p:cNvSpPr>
            <p:nvPr/>
          </p:nvSpPr>
          <p:spPr bwMode="auto">
            <a:xfrm>
              <a:off x="4281" y="9567"/>
              <a:ext cx="0" cy="4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0" name="AutoShape 3910"/>
            <p:cNvSpPr>
              <a:spLocks noChangeShapeType="1"/>
            </p:cNvSpPr>
            <p:nvPr/>
          </p:nvSpPr>
          <p:spPr bwMode="auto">
            <a:xfrm flipH="1">
              <a:off x="2348" y="9567"/>
              <a:ext cx="193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1" name="AutoShape 3911"/>
            <p:cNvSpPr>
              <a:spLocks noChangeShapeType="1"/>
            </p:cNvSpPr>
            <p:nvPr/>
          </p:nvSpPr>
          <p:spPr bwMode="auto">
            <a:xfrm>
              <a:off x="4668" y="10440"/>
              <a:ext cx="113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2" name="AutoShape 3912"/>
            <p:cNvSpPr>
              <a:spLocks noChangeShapeType="1"/>
            </p:cNvSpPr>
            <p:nvPr/>
          </p:nvSpPr>
          <p:spPr bwMode="auto">
            <a:xfrm>
              <a:off x="6676" y="10442"/>
              <a:ext cx="113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3" name="AutoShape 3913"/>
            <p:cNvSpPr>
              <a:spLocks noChangeShapeType="1"/>
            </p:cNvSpPr>
            <p:nvPr/>
          </p:nvSpPr>
          <p:spPr bwMode="auto">
            <a:xfrm>
              <a:off x="8682" y="10442"/>
              <a:ext cx="113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4" name="AutoShape 3914"/>
            <p:cNvSpPr>
              <a:spLocks noChangeShapeType="1"/>
            </p:cNvSpPr>
            <p:nvPr/>
          </p:nvSpPr>
          <p:spPr bwMode="auto">
            <a:xfrm>
              <a:off x="10310" y="10997"/>
              <a:ext cx="0" cy="4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5" name="AutoShape 3915"/>
            <p:cNvSpPr>
              <a:spLocks noChangeShapeType="1"/>
            </p:cNvSpPr>
            <p:nvPr/>
          </p:nvSpPr>
          <p:spPr bwMode="auto">
            <a:xfrm>
              <a:off x="7808" y="11908"/>
              <a:ext cx="1" cy="88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6" name="AutoShape 3916"/>
            <p:cNvSpPr>
              <a:spLocks noChangeShapeType="1"/>
            </p:cNvSpPr>
            <p:nvPr/>
          </p:nvSpPr>
          <p:spPr bwMode="auto">
            <a:xfrm>
              <a:off x="6232" y="10997"/>
              <a:ext cx="0" cy="4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7" name="AutoShape 3917"/>
            <p:cNvSpPr>
              <a:spLocks noChangeShapeType="1"/>
            </p:cNvSpPr>
            <p:nvPr/>
          </p:nvSpPr>
          <p:spPr bwMode="auto">
            <a:xfrm flipV="1">
              <a:off x="4281" y="10997"/>
              <a:ext cx="0" cy="9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8" name="AutoShape 3918"/>
            <p:cNvSpPr>
              <a:spLocks noChangeShapeType="1"/>
            </p:cNvSpPr>
            <p:nvPr/>
          </p:nvSpPr>
          <p:spPr bwMode="auto">
            <a:xfrm flipH="1">
              <a:off x="3340" y="11908"/>
              <a:ext cx="941"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9" name="AutoShape 3919"/>
            <p:cNvSpPr>
              <a:spLocks noChangeShapeType="1"/>
            </p:cNvSpPr>
            <p:nvPr/>
          </p:nvSpPr>
          <p:spPr bwMode="auto">
            <a:xfrm flipH="1">
              <a:off x="7809" y="11908"/>
              <a:ext cx="201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0" name="AutoShape 3920"/>
            <p:cNvSpPr>
              <a:spLocks noChangeShapeType="1"/>
            </p:cNvSpPr>
            <p:nvPr/>
          </p:nvSpPr>
          <p:spPr bwMode="auto">
            <a:xfrm>
              <a:off x="7791" y="13819"/>
              <a:ext cx="0" cy="32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1" name="AutoShape 3921"/>
            <p:cNvSpPr>
              <a:spLocks noChangeShapeType="1"/>
            </p:cNvSpPr>
            <p:nvPr/>
          </p:nvSpPr>
          <p:spPr bwMode="auto">
            <a:xfrm>
              <a:off x="7584" y="14851"/>
              <a:ext cx="0" cy="26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2" name="AutoShape 3922"/>
            <p:cNvSpPr>
              <a:spLocks noChangeShapeType="1"/>
            </p:cNvSpPr>
            <p:nvPr/>
          </p:nvSpPr>
          <p:spPr bwMode="auto">
            <a:xfrm>
              <a:off x="7808" y="14851"/>
              <a:ext cx="0" cy="27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3" name="AutoShape 3923"/>
            <p:cNvSpPr>
              <a:spLocks noChangeShapeType="1"/>
            </p:cNvSpPr>
            <p:nvPr/>
          </p:nvSpPr>
          <p:spPr bwMode="auto">
            <a:xfrm>
              <a:off x="8015" y="14851"/>
              <a:ext cx="0" cy="26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4" name="AutoShape 3929"/>
            <p:cNvSpPr>
              <a:spLocks noChangeShapeType="1"/>
            </p:cNvSpPr>
            <p:nvPr/>
          </p:nvSpPr>
          <p:spPr bwMode="auto">
            <a:xfrm>
              <a:off x="5057" y="13359"/>
              <a:ext cx="1714"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grpSp>
    </p:spTree>
    <p:extLst>
      <p:ext uri="{BB962C8B-B14F-4D97-AF65-F5344CB8AC3E}">
        <p14:creationId xmlns:p14="http://schemas.microsoft.com/office/powerpoint/2010/main" val="386850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edge">
                                      <p:cBhvr>
                                        <p:cTn id="7" dur="1000"/>
                                        <p:tgtEl>
                                          <p:spTgt spid="5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edge">
                                      <p:cBhvr>
                                        <p:cTn id="10" dur="1000"/>
                                        <p:tgtEl>
                                          <p:spTgt spid="5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edge">
                                      <p:cBhvr>
                                        <p:cTn id="13" dur="10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7813" y="533400"/>
            <a:ext cx="9144000"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a:solidFill>
                  <a:srgbClr val="0033CC"/>
                </a:solidFill>
                <a:latin typeface="+mj-lt"/>
              </a:rPr>
              <a:t>- Hệ thống cung cấp nguồn của các trạm không được phép cắt thông tin</a:t>
            </a:r>
            <a:endParaRPr lang="pt-BR" b="1">
              <a:latin typeface="+mj-lt"/>
            </a:endParaRPr>
          </a:p>
          <a:p>
            <a:pPr indent="457200" algn="just"/>
            <a:r>
              <a:rPr lang="pt-BR" b="1">
                <a:latin typeface="+mj-lt"/>
              </a:rPr>
              <a:t>+ Thiết bị phối hợp BC - 4863 </a:t>
            </a:r>
            <a:endParaRPr lang="en-US">
              <a:latin typeface="+mj-lt"/>
            </a:endParaRPr>
          </a:p>
          <a:p>
            <a:pPr indent="457200" algn="just"/>
            <a:r>
              <a:rPr lang="pt-BR" sz="2100" b="1">
                <a:latin typeface="+mj-lt"/>
              </a:rPr>
              <a:t>Bước 1: Dùng chổi lông hoặc giẻ mềm, khô lau chùi bên ngoài vỏ thiết bị</a:t>
            </a:r>
            <a:r>
              <a:rPr lang="pt-BR" sz="2100" b="1" i="1">
                <a:latin typeface="+mj-lt"/>
              </a:rPr>
              <a:t>. </a:t>
            </a:r>
            <a:endParaRPr lang="en-US" sz="2100" b="1">
              <a:latin typeface="+mj-lt"/>
            </a:endParaRPr>
          </a:p>
          <a:p>
            <a:pPr indent="457200" algn="just"/>
            <a:r>
              <a:rPr lang="pt-BR" sz="2100" b="1">
                <a:latin typeface="+mj-lt"/>
              </a:rPr>
              <a:t>Bước 2: Bằng mắt kết hợp với tay kiểm tra độ vững chắc về cơ khí            của bộ phối hợp chia điện 1 chiều BC-4863, kiểm tra các ốc vít bắt bên ngoài thiết bị xem các trụ đấu nối có chắc chắn không, độ vững chắc của thiết bị trên giá máy. </a:t>
            </a:r>
            <a:endParaRPr lang="en-US" sz="2100" b="1">
              <a:latin typeface="+mj-lt"/>
            </a:endParaRPr>
          </a:p>
          <a:p>
            <a:pPr indent="457200" algn="just"/>
            <a:r>
              <a:rPr lang="pt-BR" sz="2100" b="1">
                <a:latin typeface="+mj-lt"/>
              </a:rPr>
              <a:t>Bước 3: Bằng mắt quan sát bên ngoài mặt máy kiểm tra tình trạng hoạt động của thiết bị, kiểm tra khả năng làm việc theo tài liệu hướng dẫn khai thác sử dụng của thiết bị thông qua đồng hồ và hệ thống đèn LED hiển thị.</a:t>
            </a:r>
            <a:endParaRPr lang="en-US" sz="2100" b="1">
              <a:latin typeface="+mj-lt"/>
            </a:endParaRPr>
          </a:p>
          <a:p>
            <a:pPr indent="457200" algn="just"/>
            <a:r>
              <a:rPr lang="pt-BR" sz="2100" b="1">
                <a:latin typeface="+mj-lt"/>
              </a:rPr>
              <a:t>Bước 4: Dùng tuốc-nơ-vít cách điện vặn chặt lại các vít đã phát hiện bị lỏng hoặc dùng tay vặn chặt các trụ đấu nguồn ra tải (nếu có).</a:t>
            </a:r>
            <a:endParaRPr lang="en-US" sz="2100" b="1">
              <a:latin typeface="+mj-lt"/>
            </a:endParaRPr>
          </a:p>
          <a:p>
            <a:pPr indent="457200" algn="just"/>
            <a:r>
              <a:rPr lang="pt-BR" sz="2100" b="1">
                <a:latin typeface="+mj-lt"/>
              </a:rPr>
              <a:t>Bước 5: Dùng đồng hồ vôn kế đo điện áp 1 chiều đầu vào từ bộ điều khiển nạp ắc qui và điện áp chiều đầu ra tải, nếu có biểu hiện bất thường cần lập kế hoạch báo cáo chỉ huy khắc phục sự cố.</a:t>
            </a:r>
            <a:endParaRPr lang="en-US" sz="2100" b="1">
              <a:latin typeface="+mj-lt"/>
            </a:endParaRPr>
          </a:p>
          <a:p>
            <a:pPr indent="457200" algn="just"/>
            <a:r>
              <a:rPr lang="pt-BR" sz="2100" b="1">
                <a:latin typeface="+mj-lt"/>
              </a:rPr>
              <a:t>Bước 6: Ghi chép sổ sách theo dõi lí lịch máy.</a:t>
            </a:r>
            <a:endParaRPr lang="en-US" sz="2100" b="1">
              <a:latin typeface="+mj-lt"/>
            </a:endParaRP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279875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7813" y="561737"/>
            <a:ext cx="9144000"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a:solidFill>
                  <a:srgbClr val="0033CC"/>
                </a:solidFill>
                <a:latin typeface="+mj-lt"/>
              </a:rPr>
              <a:t>- Hệ thống cung cấp nguồn của các trạm không được phép cắt thông tin</a:t>
            </a:r>
          </a:p>
          <a:p>
            <a:pPr indent="457200" algn="just"/>
            <a:r>
              <a:rPr lang="pt-BR" b="1">
                <a:latin typeface="+mj-lt"/>
              </a:rPr>
              <a:t>+ Bộ chuyển đổi UPS, Inverter </a:t>
            </a:r>
            <a:endParaRPr lang="en-US">
              <a:latin typeface="+mj-lt"/>
            </a:endParaRPr>
          </a:p>
          <a:p>
            <a:pPr indent="457200" algn="just"/>
            <a:r>
              <a:rPr lang="pt-BR" b="1">
                <a:latin typeface="+mj-lt"/>
              </a:rPr>
              <a:t>Bước 1: Dùng chổi lông hoặc giẻ mềm, khô lau chùi bên ngoài vỏ thiết bị. </a:t>
            </a:r>
            <a:endParaRPr lang="en-US" b="1">
              <a:latin typeface="+mj-lt"/>
            </a:endParaRPr>
          </a:p>
          <a:p>
            <a:pPr indent="457200" algn="just"/>
            <a:r>
              <a:rPr lang="pt-BR" b="1">
                <a:latin typeface="+mj-lt"/>
              </a:rPr>
              <a:t>Bước 2: Bằng mắt kết hợp với tay kiểm tra độ vững chắc về cơ khí của thiết bị này, kiểm tra các ốc vít bắt bên ngoài thiết bị, các trụ đấu nối tới ắc qui có chắc chắn không, độ vững chắc của thiết bị trên giá máy.</a:t>
            </a:r>
            <a:endParaRPr lang="en-US" b="1">
              <a:latin typeface="+mj-lt"/>
            </a:endParaRPr>
          </a:p>
          <a:p>
            <a:pPr indent="457200" algn="just"/>
            <a:r>
              <a:rPr lang="pt-BR" b="1">
                <a:latin typeface="+mj-lt"/>
              </a:rPr>
              <a:t>Bước 3: Bằng mắt quan sát bên ngoài mặt máy kiểm tra tình trạng hoạt động của thiết bị (đồng hồ và HT đèn LED hiển thị).</a:t>
            </a:r>
            <a:endParaRPr lang="en-US" b="1">
              <a:latin typeface="+mj-lt"/>
            </a:endParaRPr>
          </a:p>
          <a:p>
            <a:pPr indent="457200" algn="just"/>
            <a:r>
              <a:rPr lang="pt-BR" b="1">
                <a:latin typeface="+mj-lt"/>
              </a:rPr>
              <a:t>Bước 4: Dùng tuốc-nơ-vít cách điện vặn chặt lại các vít đã phát hiện bị lỏng hoặc dùng tay vặn chặt các trụ đấu nguồn ra ắc qui (nếu có).</a:t>
            </a:r>
            <a:endParaRPr lang="en-US" b="1">
              <a:latin typeface="+mj-lt"/>
            </a:endParaRPr>
          </a:p>
          <a:p>
            <a:pPr indent="457200" algn="just"/>
            <a:r>
              <a:rPr lang="pt-BR" b="1">
                <a:latin typeface="+mj-lt"/>
              </a:rPr>
              <a:t>Bước 5: Dùng đồng hồ vôn kế đo điện áp một chiều đầu vào và điện áp xoay chiều đầu ra, nếu có biểu hiện bất thường cần lập kế hoạch báo cáo chỉ huy khắc phục sự cố.</a:t>
            </a:r>
            <a:endParaRPr lang="en-US" b="1">
              <a:latin typeface="+mj-lt"/>
            </a:endParaRPr>
          </a:p>
          <a:p>
            <a:pPr indent="457200" algn="just"/>
            <a:r>
              <a:rPr lang="pt-BR" b="1">
                <a:latin typeface="+mj-lt"/>
              </a:rPr>
              <a:t>Bước 6: Ghi chép sổ sách theo dõi lý lịch máy sau bảo quản.</a:t>
            </a:r>
            <a:endParaRPr lang="en-US" b="1">
              <a:latin typeface="+mj-lt"/>
            </a:endParaRPr>
          </a:p>
          <a:p>
            <a:pPr indent="457200" algn="just"/>
            <a:endParaRPr lang="pt-BR" b="1">
              <a:latin typeface="+mj-lt"/>
            </a:endParaRP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245719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7813" y="533400"/>
            <a:ext cx="9144000"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a:solidFill>
                  <a:srgbClr val="0033CC"/>
                </a:solidFill>
                <a:latin typeface="+mj-lt"/>
              </a:rPr>
              <a:t>- Hệ thống cung cấp nguồn của các trạm không được phép cắt thông tin</a:t>
            </a:r>
          </a:p>
          <a:p>
            <a:pPr indent="457200" algn="just"/>
            <a:r>
              <a:rPr lang="pt-BR" b="1">
                <a:latin typeface="+mj-lt"/>
              </a:rPr>
              <a:t>+ Giàn pin năng lượng mặt trời và bộ điều khiển nạp ắc qui </a:t>
            </a:r>
            <a:endParaRPr lang="en-US" b="1">
              <a:latin typeface="+mj-lt"/>
            </a:endParaRPr>
          </a:p>
          <a:p>
            <a:pPr indent="457200" algn="just"/>
            <a:r>
              <a:rPr lang="pt-BR" sz="2100" b="1">
                <a:latin typeface="+mj-lt"/>
              </a:rPr>
              <a:t>Bước 1: Dùng chổi lông hoặc giẻ mềm, khô lau chùi bên trên bề mặt ngoài của giàn pin.</a:t>
            </a:r>
            <a:endParaRPr lang="en-US" sz="2100" b="1">
              <a:latin typeface="+mj-lt"/>
            </a:endParaRPr>
          </a:p>
          <a:p>
            <a:pPr indent="457200" algn="just"/>
            <a:r>
              <a:rPr lang="pt-BR" sz="2100" b="1" spc="-10">
                <a:latin typeface="+mj-lt"/>
              </a:rPr>
              <a:t>Bước 2: Bằng mắt kết hợp với tay kiểm tra độ vững chắc về cơ khí của từng tấm pin, kiểm tra các ốc vít bắt bên ngoài thiết bị xem các trụ đấu nối có chắc chắn không, đường cáp dẫn nguồn tới bộ điều khiển có an toàn không, kiểm tra độ vững chắc của thiết bị treo trên giá máy.</a:t>
            </a:r>
            <a:endParaRPr lang="en-US" sz="2100" b="1" spc="-10">
              <a:latin typeface="+mj-lt"/>
            </a:endParaRPr>
          </a:p>
          <a:p>
            <a:pPr indent="457200" algn="just"/>
            <a:r>
              <a:rPr lang="pt-BR" sz="2100" b="1">
                <a:latin typeface="+mj-lt"/>
              </a:rPr>
              <a:t>Bước 3: Bằng mắt quan sát bên ngoài mặt máy bộ điều khiển nạp kiểm tra tình trạng hoạt động của thiết bị (đồng hồ và hệ thống đèn LED hiển thị).</a:t>
            </a:r>
            <a:endParaRPr lang="en-US" sz="2100" b="1">
              <a:latin typeface="+mj-lt"/>
            </a:endParaRPr>
          </a:p>
          <a:p>
            <a:pPr indent="457200" algn="just"/>
            <a:r>
              <a:rPr lang="pt-BR" sz="2100" b="1" spc="-20">
                <a:latin typeface="+mj-lt"/>
              </a:rPr>
              <a:t>Bước 4: Dùng tuốc-nơ-vít cách điện vặn chặt lại các vít đã phát hiện bị lỏng hoặc dùng tay vặn chặt các trụ đấu nguồn ra ắc qui (nếu có).</a:t>
            </a:r>
            <a:endParaRPr lang="en-US" sz="2100" b="1" spc="-20">
              <a:latin typeface="+mj-lt"/>
            </a:endParaRPr>
          </a:p>
          <a:p>
            <a:pPr indent="457200" algn="just"/>
            <a:r>
              <a:rPr lang="pt-BR" sz="2100" b="1">
                <a:latin typeface="+mj-lt"/>
              </a:rPr>
              <a:t>Bước 5: Dùng đồng hồ vôn kế, đo kiểm tra từng đường nguồn từ giàn pin đưa tới bộ điều khiển nạp, xem có sự chênh lệch đáng kể về điện áp không, nếu có cần tìm nguyên nhân khắc phục ngay.</a:t>
            </a:r>
            <a:endParaRPr lang="en-US" sz="2100" b="1">
              <a:latin typeface="+mj-lt"/>
            </a:endParaRPr>
          </a:p>
          <a:p>
            <a:pPr indent="457200" algn="just"/>
            <a:r>
              <a:rPr lang="pt-BR" sz="2100" b="1">
                <a:latin typeface="+mj-lt"/>
              </a:rPr>
              <a:t>Bước 6: Ghi chép sổ sách theo dõi tình trạng hoạt động của hệ thống giàn pin năng lượng mặt trời sau bảo dưỡng.</a:t>
            </a:r>
            <a:endParaRPr lang="en-US" sz="2100" b="1">
              <a:latin typeface="+mj-lt"/>
            </a:endParaRP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272424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7813" y="609600"/>
            <a:ext cx="9144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a:solidFill>
                  <a:srgbClr val="0033CC"/>
                </a:solidFill>
                <a:latin typeface="+mj-lt"/>
              </a:rPr>
              <a:t>- Hệ thống cung cấp nguồn của các trạm không được phép cắt thông tin</a:t>
            </a:r>
          </a:p>
          <a:p>
            <a:pPr indent="457200" algn="just"/>
            <a:r>
              <a:rPr lang="pt-BR" b="1">
                <a:latin typeface="+mj-lt"/>
              </a:rPr>
              <a:t>+ Tổ ắc qui </a:t>
            </a:r>
            <a:endParaRPr lang="en-US" b="1">
              <a:latin typeface="+mj-lt"/>
            </a:endParaRPr>
          </a:p>
          <a:p>
            <a:pPr indent="457200" algn="just"/>
            <a:r>
              <a:rPr lang="pt-BR" b="1">
                <a:latin typeface="+mj-lt"/>
              </a:rPr>
              <a:t>Bước 1: Dùng chổi lông hoặc giẻ mềm, lau chùi bên ngoài vỏ của tổ ắc qui.</a:t>
            </a:r>
            <a:endParaRPr lang="en-US" b="1">
              <a:latin typeface="+mj-lt"/>
            </a:endParaRPr>
          </a:p>
          <a:p>
            <a:pPr indent="457200" algn="just"/>
            <a:r>
              <a:rPr lang="pt-BR" b="1">
                <a:latin typeface="+mj-lt"/>
              </a:rPr>
              <a:t>Bước 2: Bằng mắt kết hợp với tay kiểm tra độ vững chắc về cơ khí của tổ ắc qui trên giá, kiểm tra các trụ đấu, cầu đấu có chắc chắn không, độ vững chắc của thiết bị trên giá.</a:t>
            </a:r>
            <a:endParaRPr lang="en-US" b="1">
              <a:latin typeface="+mj-lt"/>
            </a:endParaRPr>
          </a:p>
          <a:p>
            <a:pPr indent="457200" algn="just"/>
            <a:r>
              <a:rPr lang="pt-BR" b="1">
                <a:latin typeface="+mj-lt"/>
              </a:rPr>
              <a:t>Bước 3: Bằng mắt quan sát bên ngoài (dùng tay mở nắp đậy các ngăn đối ắc qui hở kiểm tra và bổ sung dung dịch điện phân nếu thấy thiếu).</a:t>
            </a:r>
            <a:endParaRPr lang="en-US" b="1">
              <a:latin typeface="+mj-lt"/>
            </a:endParaRPr>
          </a:p>
          <a:p>
            <a:pPr indent="457200" algn="just"/>
            <a:r>
              <a:rPr lang="pt-BR" b="1">
                <a:latin typeface="+mj-lt"/>
              </a:rPr>
              <a:t>Bước 4: Dùng bộ đồ nghề sửa chữa, vặn chặt lại các ốc bắt cầu nối ắc qui nếu phát hiện bị lỏng (nếu có).</a:t>
            </a:r>
            <a:endParaRPr lang="en-US" b="1">
              <a:latin typeface="+mj-lt"/>
            </a:endParaRPr>
          </a:p>
          <a:p>
            <a:pPr indent="457200" algn="just"/>
            <a:r>
              <a:rPr lang="pt-BR" b="1">
                <a:latin typeface="+mj-lt"/>
              </a:rPr>
              <a:t>Bước 5: Dùng đồng hồ vôn kế hoặc đồng hồ đo dung lượng ắc quy, đo kiểm tra điện áp ắc quy của từng bình và ghi chép lại các giá trị để theo dõi. (</a:t>
            </a:r>
            <a:r>
              <a:rPr lang="pt-BR" b="1" i="1">
                <a:latin typeface="+mj-lt"/>
              </a:rPr>
              <a:t>chú ý: Đo hở mạch ắc quy).</a:t>
            </a:r>
            <a:endParaRPr lang="en-US" b="1">
              <a:latin typeface="+mj-lt"/>
            </a:endParaRP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3552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7813" y="609600"/>
            <a:ext cx="91440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a:solidFill>
                  <a:srgbClr val="0033CC"/>
                </a:solidFill>
                <a:latin typeface="+mj-lt"/>
              </a:rPr>
              <a:t>- Hệ thống cung cấp nguồn của các trạm không được phép cắt thông tin</a:t>
            </a:r>
          </a:p>
          <a:p>
            <a:pPr indent="457200" algn="just"/>
            <a:r>
              <a:rPr lang="pt-BR" b="1">
                <a:latin typeface="+mj-lt"/>
              </a:rPr>
              <a:t>+ Tổ ắc qui </a:t>
            </a:r>
            <a:endParaRPr lang="en-US" b="1">
              <a:latin typeface="+mj-lt"/>
            </a:endParaRPr>
          </a:p>
          <a:p>
            <a:pPr indent="457200" algn="just"/>
            <a:r>
              <a:rPr lang="pt-BR" b="1">
                <a:latin typeface="+mj-lt"/>
              </a:rPr>
              <a:t>Bước 6: Dùng tải giả thuần trở phóng ắc quy, chế độ phóng Q/10, tính thời gian phóng để kiểm tra chất lượng của ắc quy. Sau khi phóng phải lắp đặt lại như cũ và thực hiện nạp điện cho tổ ắc quy, chú ý theo dõi dòng nạp để tránh hư hỏng ắc quy và máy nắn. Khi kiểm tra ắc quy, nếu phát hiện hư hỏng phải báo cáo, lập kế hoạch đề nghị thay thế (</a:t>
            </a:r>
            <a:r>
              <a:rPr lang="pt-BR" b="1" i="1">
                <a:latin typeface="+mj-lt"/>
              </a:rPr>
              <a:t>chú ý: Khi phóng phải có tổ ắc qui dự phòng thay thế để hệ thống làm việc bình thường</a:t>
            </a:r>
            <a:r>
              <a:rPr lang="pt-BR" b="1">
                <a:latin typeface="+mj-lt"/>
              </a:rPr>
              <a:t>).</a:t>
            </a:r>
            <a:endParaRPr lang="en-US" b="1">
              <a:latin typeface="+mj-lt"/>
            </a:endParaRPr>
          </a:p>
          <a:p>
            <a:pPr indent="457200" algn="just"/>
            <a:r>
              <a:rPr lang="pt-BR" b="1">
                <a:latin typeface="+mj-lt"/>
              </a:rPr>
              <a:t>- Ghi chép sổ sách theo dõi lý lịch máy, ghi lại nhật kí của toàn bộ hệ thống nguồn, những tồn tại cần khắc phục ngay nếu có hoặc chưa khắc phục xong phải báo cáo người chỉ huy trực tiếp.</a:t>
            </a:r>
            <a:endParaRPr lang="en-US" b="1">
              <a:latin typeface="+mj-lt"/>
            </a:endParaRPr>
          </a:p>
          <a:p>
            <a:pPr indent="457200" algn="just"/>
            <a:r>
              <a:rPr lang="en-US" b="1">
                <a:latin typeface="+mj-lt"/>
              </a:rPr>
              <a:t>Chú ý: Hệ thống đang làm việc bình thường, rất nguy hiểm, dễ mất an toàn thông tin, người bảo quản phải hết sức thận trọng tuyệt đối không làm ngắt bất cứ một Automat nào trong hệ thống, thực hiện nghiêm các quy định về an toàn.</a:t>
            </a: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91305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7813" y="519291"/>
            <a:ext cx="9144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spc="-40">
                <a:solidFill>
                  <a:srgbClr val="0033CC"/>
                </a:solidFill>
                <a:latin typeface="+mj-lt"/>
              </a:rPr>
              <a:t>- Hệ thống cung cấp nguồn của các trạm được phép cắt thông tin</a:t>
            </a:r>
          </a:p>
          <a:p>
            <a:pPr indent="457200" algn="just"/>
            <a:r>
              <a:rPr lang="en-US" b="1">
                <a:latin typeface="+mj-lt"/>
              </a:rPr>
              <a:t>Bước 1: </a:t>
            </a:r>
          </a:p>
          <a:p>
            <a:pPr indent="457200" algn="just"/>
            <a:r>
              <a:rPr lang="en-US" b="1">
                <a:latin typeface="+mj-lt"/>
              </a:rPr>
              <a:t>+ Kiểm tra tình trạng kỹ thuật của các thiết bị trước khi bảo dưỡng.</a:t>
            </a:r>
          </a:p>
          <a:p>
            <a:pPr indent="457200" algn="just"/>
            <a:r>
              <a:rPr lang="en-US" b="1">
                <a:latin typeface="+mj-lt"/>
              </a:rPr>
              <a:t>+ Cắt điện cung cấp cho các thiết bị.</a:t>
            </a:r>
          </a:p>
          <a:p>
            <a:pPr indent="457200" algn="just"/>
            <a:r>
              <a:rPr lang="en-US" b="1">
                <a:latin typeface="+mj-lt"/>
              </a:rPr>
              <a:t>+ Tháo các thiết bị ra khỏi hệ thống.</a:t>
            </a:r>
          </a:p>
          <a:p>
            <a:pPr indent="457200" algn="just"/>
            <a:r>
              <a:rPr lang="en-US" b="1">
                <a:latin typeface="+mj-lt"/>
              </a:rPr>
              <a:t>Bước 2: Kiểm tra, bảo dưỡng các thiết bị</a:t>
            </a:r>
          </a:p>
          <a:p>
            <a:pPr indent="457200" algn="just"/>
            <a:r>
              <a:rPr lang="en-US" b="1">
                <a:latin typeface="+mj-lt"/>
              </a:rPr>
              <a:t>+ Kiểm tra, bảo dưỡng ổn áp</a:t>
            </a:r>
          </a:p>
          <a:p>
            <a:pPr indent="457200" algn="just"/>
            <a:r>
              <a:rPr lang="en-US" b="1">
                <a:latin typeface="+mj-lt"/>
              </a:rPr>
              <a:t> Tháo vỏ.</a:t>
            </a:r>
          </a:p>
          <a:p>
            <a:pPr indent="457200" algn="just"/>
            <a:r>
              <a:rPr lang="en-US" b="1">
                <a:latin typeface="+mj-lt"/>
              </a:rPr>
              <a:t> Vệ sinh cuộn dây, làm sạch bề mặt tiếp xúc của chổi than với cuộn dây.</a:t>
            </a:r>
          </a:p>
          <a:p>
            <a:pPr indent="457200" algn="just"/>
            <a:r>
              <a:rPr lang="en-US" b="1">
                <a:latin typeface="+mj-lt"/>
              </a:rPr>
              <a:t> Vệ sinh mạch điều khiển và toàn bộ máy.</a:t>
            </a:r>
          </a:p>
          <a:p>
            <a:pPr indent="457200" algn="just"/>
            <a:r>
              <a:rPr lang="en-US" b="1">
                <a:latin typeface="+mj-lt"/>
              </a:rPr>
              <a:t> Kiểm tra sự tiếp xúc của chổi than với cuộn dây.</a:t>
            </a:r>
          </a:p>
          <a:p>
            <a:pPr indent="457200" algn="just"/>
            <a:r>
              <a:rPr lang="en-US" b="1">
                <a:latin typeface="+mj-lt"/>
              </a:rPr>
              <a:t> Kiểm tra siết chặt các vị trí đấu nối.</a:t>
            </a:r>
          </a:p>
          <a:p>
            <a:pPr indent="457200" algn="just"/>
            <a:r>
              <a:rPr lang="en-US" b="1">
                <a:latin typeface="+mj-lt"/>
              </a:rPr>
              <a:t> Cấp điện cho ổn áp, kiểm tra sự làm việc của mạch điều khiển. Đo điện áp đầu ra và điều chỉnh để điện áp ra đủ 220 V, kiểm tra và điều chỉnh các thiết bị đo lường.</a:t>
            </a:r>
          </a:p>
          <a:p>
            <a:pPr indent="457200" algn="just"/>
            <a:r>
              <a:rPr lang="en-US" b="1">
                <a:latin typeface="+mj-lt"/>
              </a:rPr>
              <a:t>Cắt điện, lắp vỏ chắc chắn.</a:t>
            </a: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276177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85717">
                                            <p:txEl>
                                              <p:pRg st="8" end="8"/>
                                            </p:txEl>
                                          </p:spTgt>
                                        </p:tgtEl>
                                        <p:attrNameLst>
                                          <p:attrName>style.visibility</p:attrName>
                                        </p:attrNameLst>
                                      </p:cBhvr>
                                      <p:to>
                                        <p:strVal val="visible"/>
                                      </p:to>
                                    </p:set>
                                    <p:animEffect transition="in" filter="slide(fromBottom)">
                                      <p:cBhvr>
                                        <p:cTn id="47" dur="500"/>
                                        <p:tgtEl>
                                          <p:spTgt spid="2857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85717">
                                            <p:txEl>
                                              <p:pRg st="9" end="9"/>
                                            </p:txEl>
                                          </p:spTgt>
                                        </p:tgtEl>
                                        <p:attrNameLst>
                                          <p:attrName>style.visibility</p:attrName>
                                        </p:attrNameLst>
                                      </p:cBhvr>
                                      <p:to>
                                        <p:strVal val="visible"/>
                                      </p:to>
                                    </p:set>
                                    <p:animEffect transition="in" filter="slide(fromBottom)">
                                      <p:cBhvr>
                                        <p:cTn id="52" dur="500"/>
                                        <p:tgtEl>
                                          <p:spTgt spid="2857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85717">
                                            <p:txEl>
                                              <p:pRg st="10" end="10"/>
                                            </p:txEl>
                                          </p:spTgt>
                                        </p:tgtEl>
                                        <p:attrNameLst>
                                          <p:attrName>style.visibility</p:attrName>
                                        </p:attrNameLst>
                                      </p:cBhvr>
                                      <p:to>
                                        <p:strVal val="visible"/>
                                      </p:to>
                                    </p:set>
                                    <p:animEffect transition="in" filter="slide(fromBottom)">
                                      <p:cBhvr>
                                        <p:cTn id="57" dur="500"/>
                                        <p:tgtEl>
                                          <p:spTgt spid="28571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285717">
                                            <p:txEl>
                                              <p:pRg st="11" end="11"/>
                                            </p:txEl>
                                          </p:spTgt>
                                        </p:tgtEl>
                                        <p:attrNameLst>
                                          <p:attrName>style.visibility</p:attrName>
                                        </p:attrNameLst>
                                      </p:cBhvr>
                                      <p:to>
                                        <p:strVal val="visible"/>
                                      </p:to>
                                    </p:set>
                                    <p:animEffect transition="in" filter="slide(fromBottom)">
                                      <p:cBhvr>
                                        <p:cTn id="62" dur="500"/>
                                        <p:tgtEl>
                                          <p:spTgt spid="28571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285717">
                                            <p:txEl>
                                              <p:pRg st="12" end="12"/>
                                            </p:txEl>
                                          </p:spTgt>
                                        </p:tgtEl>
                                        <p:attrNameLst>
                                          <p:attrName>style.visibility</p:attrName>
                                        </p:attrNameLst>
                                      </p:cBhvr>
                                      <p:to>
                                        <p:strVal val="visible"/>
                                      </p:to>
                                    </p:set>
                                    <p:animEffect transition="in" filter="slide(fromBottom)">
                                      <p:cBhvr>
                                        <p:cTn id="67" dur="500"/>
                                        <p:tgtEl>
                                          <p:spTgt spid="28571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285717">
                                            <p:txEl>
                                              <p:pRg st="13" end="13"/>
                                            </p:txEl>
                                          </p:spTgt>
                                        </p:tgtEl>
                                        <p:attrNameLst>
                                          <p:attrName>style.visibility</p:attrName>
                                        </p:attrNameLst>
                                      </p:cBhvr>
                                      <p:to>
                                        <p:strVal val="visible"/>
                                      </p:to>
                                    </p:set>
                                    <p:animEffect transition="in" filter="slide(fromBottom)">
                                      <p:cBhvr>
                                        <p:cTn id="72" dur="500"/>
                                        <p:tgtEl>
                                          <p:spTgt spid="28571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8803" y="685800"/>
            <a:ext cx="9144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spc="-40">
                <a:solidFill>
                  <a:srgbClr val="0033CC"/>
                </a:solidFill>
                <a:latin typeface="+mj-lt"/>
              </a:rPr>
              <a:t>- Hệ thống cung cấp nguồn của các trạm được phép cắt thông tin</a:t>
            </a:r>
          </a:p>
          <a:p>
            <a:pPr indent="457200" algn="just"/>
            <a:r>
              <a:rPr lang="en-US" b="1">
                <a:latin typeface="+mj-lt"/>
              </a:rPr>
              <a:t>Bước 2: Kiểm tra, bảo dưỡng các thiết bị</a:t>
            </a:r>
          </a:p>
          <a:p>
            <a:pPr indent="457200" algn="just"/>
            <a:r>
              <a:rPr lang="en-US" b="1">
                <a:latin typeface="+mj-lt"/>
              </a:rPr>
              <a:t>+ Kiểm tra bảo dưỡng bộ nguồn P4 - 01</a:t>
            </a:r>
            <a:endParaRPr lang="en-US">
              <a:latin typeface="+mj-lt"/>
            </a:endParaRPr>
          </a:p>
          <a:p>
            <a:pPr indent="457200" algn="just"/>
            <a:r>
              <a:rPr lang="en-US">
                <a:latin typeface="+mj-lt"/>
              </a:rPr>
              <a:t> </a:t>
            </a:r>
            <a:r>
              <a:rPr lang="en-US" b="1">
                <a:latin typeface="+mj-lt"/>
              </a:rPr>
              <a:t>Tháo vỏ.</a:t>
            </a:r>
          </a:p>
          <a:p>
            <a:pPr indent="457200" algn="just"/>
            <a:r>
              <a:rPr lang="en-US" b="1">
                <a:latin typeface="+mj-lt"/>
              </a:rPr>
              <a:t> Tháo, đưa modul chỉnh lưu ra ngoài.</a:t>
            </a:r>
          </a:p>
          <a:p>
            <a:pPr indent="457200" algn="just"/>
            <a:r>
              <a:rPr lang="en-US" b="1">
                <a:latin typeface="+mj-lt"/>
              </a:rPr>
              <a:t> Vệ sinh card lọc và bảo vệ đầu vào, card hiển thị, cảnh báo.</a:t>
            </a:r>
          </a:p>
          <a:p>
            <a:pPr indent="457200" algn="just"/>
            <a:r>
              <a:rPr lang="en-US" b="1">
                <a:latin typeface="+mj-lt"/>
              </a:rPr>
              <a:t> Vệ sinh toàn bộ máy, tra dầu bôi trơn cho quạt gió làm mát điện trở hạn dòng.</a:t>
            </a:r>
          </a:p>
          <a:p>
            <a:pPr indent="457200" algn="just"/>
            <a:r>
              <a:rPr lang="en-US" b="1">
                <a:latin typeface="+mj-lt"/>
              </a:rPr>
              <a:t> Tháo vỏ, vệ sinh các mạch trong modul chỉnh lưu, quạt gió và tra dầu bôi trơn cho quạt gió modul.</a:t>
            </a:r>
          </a:p>
          <a:p>
            <a:pPr indent="457200" algn="just"/>
            <a:r>
              <a:rPr lang="en-US" b="1">
                <a:latin typeface="+mj-lt"/>
              </a:rPr>
              <a:t> Lắp modul và lắp vào bộ nguồn. </a:t>
            </a:r>
          </a:p>
          <a:p>
            <a:pPr indent="457200" algn="just"/>
            <a:r>
              <a:rPr lang="en-US" b="1">
                <a:latin typeface="+mj-lt"/>
              </a:rPr>
              <a:t> Kiểm tra siết chặt các vị trí đấu nối, các giắc cắm.</a:t>
            </a:r>
          </a:p>
          <a:p>
            <a:pPr indent="457200" algn="just"/>
            <a:r>
              <a:rPr lang="en-US" b="1">
                <a:latin typeface="+mj-lt"/>
              </a:rPr>
              <a:t> Cấp điện cho bộ nguồn, Đo kiểm tra và điều chỉnh các mức báo cảnh, điện áp ra, kiểm tra điều chỉnh các thiết bị đo lường.</a:t>
            </a:r>
          </a:p>
          <a:p>
            <a:pPr indent="457200" algn="just"/>
            <a:r>
              <a:rPr lang="en-US" b="1">
                <a:latin typeface="+mj-lt"/>
              </a:rPr>
              <a:t> Lắp vỏ bộ nguồn.</a:t>
            </a: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123892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85717">
                                            <p:txEl>
                                              <p:pRg st="8" end="8"/>
                                            </p:txEl>
                                          </p:spTgt>
                                        </p:tgtEl>
                                        <p:attrNameLst>
                                          <p:attrName>style.visibility</p:attrName>
                                        </p:attrNameLst>
                                      </p:cBhvr>
                                      <p:to>
                                        <p:strVal val="visible"/>
                                      </p:to>
                                    </p:set>
                                    <p:animEffect transition="in" filter="slide(fromBottom)">
                                      <p:cBhvr>
                                        <p:cTn id="47" dur="500"/>
                                        <p:tgtEl>
                                          <p:spTgt spid="2857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85717">
                                            <p:txEl>
                                              <p:pRg st="9" end="9"/>
                                            </p:txEl>
                                          </p:spTgt>
                                        </p:tgtEl>
                                        <p:attrNameLst>
                                          <p:attrName>style.visibility</p:attrName>
                                        </p:attrNameLst>
                                      </p:cBhvr>
                                      <p:to>
                                        <p:strVal val="visible"/>
                                      </p:to>
                                    </p:set>
                                    <p:animEffect transition="in" filter="slide(fromBottom)">
                                      <p:cBhvr>
                                        <p:cTn id="52" dur="500"/>
                                        <p:tgtEl>
                                          <p:spTgt spid="2857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85717">
                                            <p:txEl>
                                              <p:pRg st="10" end="10"/>
                                            </p:txEl>
                                          </p:spTgt>
                                        </p:tgtEl>
                                        <p:attrNameLst>
                                          <p:attrName>style.visibility</p:attrName>
                                        </p:attrNameLst>
                                      </p:cBhvr>
                                      <p:to>
                                        <p:strVal val="visible"/>
                                      </p:to>
                                    </p:set>
                                    <p:animEffect transition="in" filter="slide(fromBottom)">
                                      <p:cBhvr>
                                        <p:cTn id="57" dur="500"/>
                                        <p:tgtEl>
                                          <p:spTgt spid="28571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285717">
                                            <p:txEl>
                                              <p:pRg st="11" end="11"/>
                                            </p:txEl>
                                          </p:spTgt>
                                        </p:tgtEl>
                                        <p:attrNameLst>
                                          <p:attrName>style.visibility</p:attrName>
                                        </p:attrNameLst>
                                      </p:cBhvr>
                                      <p:to>
                                        <p:strVal val="visible"/>
                                      </p:to>
                                    </p:set>
                                    <p:animEffect transition="in" filter="slide(fromBottom)">
                                      <p:cBhvr>
                                        <p:cTn id="62" dur="500"/>
                                        <p:tgtEl>
                                          <p:spTgt spid="28571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8803" y="685800"/>
            <a:ext cx="9144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spc="-40">
                <a:solidFill>
                  <a:srgbClr val="0033CC"/>
                </a:solidFill>
                <a:latin typeface="+mj-lt"/>
              </a:rPr>
              <a:t>- Hệ thống cung cấp nguồn của các trạm được phép cắt thông tin</a:t>
            </a:r>
          </a:p>
          <a:p>
            <a:pPr indent="457200" algn="just"/>
            <a:r>
              <a:rPr lang="en-US" b="1">
                <a:latin typeface="+mj-lt"/>
              </a:rPr>
              <a:t>Bước 2: Kiểm tra, bảo dưỡng các thiết bị</a:t>
            </a:r>
          </a:p>
          <a:p>
            <a:pPr indent="457200" algn="just"/>
            <a:r>
              <a:rPr lang="en-US" b="1">
                <a:latin typeface="+mj-lt"/>
              </a:rPr>
              <a:t>+ Kiểm tra bảo dưỡng thiết bị phối hợp nguồn BC - 4863</a:t>
            </a:r>
          </a:p>
          <a:p>
            <a:pPr indent="457200" algn="just"/>
            <a:r>
              <a:rPr lang="en-US" b="1">
                <a:latin typeface="+mj-lt"/>
              </a:rPr>
              <a:t> Tháo vỏ.</a:t>
            </a:r>
          </a:p>
          <a:p>
            <a:pPr indent="457200" algn="just"/>
            <a:r>
              <a:rPr lang="en-US" b="1">
                <a:latin typeface="+mj-lt"/>
              </a:rPr>
              <a:t> Vệ sinh, kiểm tra card nguồn, chống sét, điều khiển.</a:t>
            </a:r>
          </a:p>
          <a:p>
            <a:pPr indent="457200" algn="just"/>
            <a:r>
              <a:rPr lang="en-US" b="1">
                <a:latin typeface="+mj-lt"/>
              </a:rPr>
              <a:t> Vệ sinh toàn bộ máy.</a:t>
            </a:r>
          </a:p>
          <a:p>
            <a:pPr indent="457200" algn="just"/>
            <a:r>
              <a:rPr lang="en-US" b="1">
                <a:latin typeface="+mj-lt"/>
              </a:rPr>
              <a:t> Kiểm tra các điện trở hạn dòng, các đi ốt shooky, các rơ le cắt thấp.</a:t>
            </a:r>
          </a:p>
          <a:p>
            <a:pPr indent="457200" algn="just"/>
            <a:r>
              <a:rPr lang="en-US" b="1">
                <a:latin typeface="+mj-lt"/>
              </a:rPr>
              <a:t> Kiểm tra siết chặt các vị trí đấu nối, các giắc cắm, trụ đấu tải.</a:t>
            </a:r>
          </a:p>
          <a:p>
            <a:pPr indent="457200" algn="just"/>
            <a:r>
              <a:rPr lang="en-US" b="1">
                <a:latin typeface="+mj-lt"/>
              </a:rPr>
              <a:t> Đấu ắc quy vào thiết bị.</a:t>
            </a:r>
          </a:p>
          <a:p>
            <a:pPr indent="457200" algn="just"/>
            <a:r>
              <a:rPr lang="en-US" b="1">
                <a:latin typeface="+mj-lt"/>
              </a:rPr>
              <a:t> Kiểm tra các đèn hiển thị, cảnh báo và điều chỉnh đặt lại các ngưỡng cảnh báo.</a:t>
            </a:r>
          </a:p>
          <a:p>
            <a:pPr indent="457200" algn="just"/>
            <a:r>
              <a:rPr lang="en-US" b="1">
                <a:latin typeface="+mj-lt"/>
              </a:rPr>
              <a:t> Kiểm tra điều chỉnh các thiết bị đo lường.</a:t>
            </a:r>
          </a:p>
          <a:p>
            <a:pPr indent="457200" algn="just"/>
            <a:r>
              <a:rPr lang="en-US" b="1">
                <a:latin typeface="+mj-lt"/>
              </a:rPr>
              <a:t> Kiểm tra sự làm việc của các rơ le cắt thấp.</a:t>
            </a:r>
          </a:p>
          <a:p>
            <a:pPr indent="457200" algn="just"/>
            <a:r>
              <a:rPr lang="en-US" b="1">
                <a:latin typeface="+mj-lt"/>
              </a:rPr>
              <a:t> Tháo ắc quy, lắp vỏ thiết bị.</a:t>
            </a: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93154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85717">
                                            <p:txEl>
                                              <p:pRg st="8" end="8"/>
                                            </p:txEl>
                                          </p:spTgt>
                                        </p:tgtEl>
                                        <p:attrNameLst>
                                          <p:attrName>style.visibility</p:attrName>
                                        </p:attrNameLst>
                                      </p:cBhvr>
                                      <p:to>
                                        <p:strVal val="visible"/>
                                      </p:to>
                                    </p:set>
                                    <p:animEffect transition="in" filter="slide(fromBottom)">
                                      <p:cBhvr>
                                        <p:cTn id="47" dur="500"/>
                                        <p:tgtEl>
                                          <p:spTgt spid="2857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85717">
                                            <p:txEl>
                                              <p:pRg st="9" end="9"/>
                                            </p:txEl>
                                          </p:spTgt>
                                        </p:tgtEl>
                                        <p:attrNameLst>
                                          <p:attrName>style.visibility</p:attrName>
                                        </p:attrNameLst>
                                      </p:cBhvr>
                                      <p:to>
                                        <p:strVal val="visible"/>
                                      </p:to>
                                    </p:set>
                                    <p:animEffect transition="in" filter="slide(fromBottom)">
                                      <p:cBhvr>
                                        <p:cTn id="52" dur="500"/>
                                        <p:tgtEl>
                                          <p:spTgt spid="2857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85717">
                                            <p:txEl>
                                              <p:pRg st="10" end="10"/>
                                            </p:txEl>
                                          </p:spTgt>
                                        </p:tgtEl>
                                        <p:attrNameLst>
                                          <p:attrName>style.visibility</p:attrName>
                                        </p:attrNameLst>
                                      </p:cBhvr>
                                      <p:to>
                                        <p:strVal val="visible"/>
                                      </p:to>
                                    </p:set>
                                    <p:animEffect transition="in" filter="slide(fromBottom)">
                                      <p:cBhvr>
                                        <p:cTn id="57" dur="500"/>
                                        <p:tgtEl>
                                          <p:spTgt spid="28571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285717">
                                            <p:txEl>
                                              <p:pRg st="11" end="11"/>
                                            </p:txEl>
                                          </p:spTgt>
                                        </p:tgtEl>
                                        <p:attrNameLst>
                                          <p:attrName>style.visibility</p:attrName>
                                        </p:attrNameLst>
                                      </p:cBhvr>
                                      <p:to>
                                        <p:strVal val="visible"/>
                                      </p:to>
                                    </p:set>
                                    <p:animEffect transition="in" filter="slide(fromBottom)">
                                      <p:cBhvr>
                                        <p:cTn id="62" dur="500"/>
                                        <p:tgtEl>
                                          <p:spTgt spid="28571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285717">
                                            <p:txEl>
                                              <p:pRg st="12" end="12"/>
                                            </p:txEl>
                                          </p:spTgt>
                                        </p:tgtEl>
                                        <p:attrNameLst>
                                          <p:attrName>style.visibility</p:attrName>
                                        </p:attrNameLst>
                                      </p:cBhvr>
                                      <p:to>
                                        <p:strVal val="visible"/>
                                      </p:to>
                                    </p:set>
                                    <p:animEffect transition="in" filter="slide(fromBottom)">
                                      <p:cBhvr>
                                        <p:cTn id="67" dur="500"/>
                                        <p:tgtEl>
                                          <p:spTgt spid="28571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8803" y="685800"/>
            <a:ext cx="9144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spc="-40">
                <a:solidFill>
                  <a:srgbClr val="0033CC"/>
                </a:solidFill>
                <a:latin typeface="+mj-lt"/>
              </a:rPr>
              <a:t>- Hệ thống cung cấp nguồn của các trạm được phép cắt thông tin</a:t>
            </a:r>
          </a:p>
          <a:p>
            <a:pPr indent="457200" algn="just"/>
            <a:r>
              <a:rPr lang="en-US" b="1">
                <a:latin typeface="+mj-lt"/>
              </a:rPr>
              <a:t>Bước 2: Kiểm tra, bảo dưỡng các thiết bị</a:t>
            </a:r>
          </a:p>
          <a:p>
            <a:pPr indent="457200" algn="just"/>
            <a:r>
              <a:rPr lang="en-US" b="1">
                <a:latin typeface="+mj-lt"/>
              </a:rPr>
              <a:t>+ Kiểm tra bảo dưỡng Ắc quy</a:t>
            </a:r>
          </a:p>
          <a:p>
            <a:pPr indent="457200" algn="just"/>
            <a:r>
              <a:rPr lang="en-US" b="1">
                <a:latin typeface="+mj-lt"/>
              </a:rPr>
              <a:t> Tháo dây đấu nối giữa các bình ắc quy, vệ sinh sạch sẽ các cực, đầu cos, bu lông đai ốc.</a:t>
            </a:r>
          </a:p>
          <a:p>
            <a:pPr indent="457200" algn="just"/>
            <a:r>
              <a:rPr lang="en-US" b="1">
                <a:latin typeface="+mj-lt"/>
              </a:rPr>
              <a:t> Đo điện áp không tải của từng bình và so sánh với tiêu chuẩn.</a:t>
            </a:r>
          </a:p>
          <a:p>
            <a:pPr indent="457200" algn="just"/>
            <a:r>
              <a:rPr lang="en-US" b="1">
                <a:latin typeface="+mj-lt"/>
              </a:rPr>
              <a:t> Đấu nối các bình thành tổ ắc quy có điện áp 48 V.</a:t>
            </a:r>
          </a:p>
          <a:p>
            <a:pPr indent="457200" algn="just"/>
            <a:r>
              <a:rPr lang="en-US" b="1">
                <a:latin typeface="+mj-lt"/>
              </a:rPr>
              <a:t> Đấu tải giả và cho tổ ắc quy phóng với dòng phóng  để kiểm tra dung lượng ắc quy, bằng cách đo điện áp của từng bình. Nếu bình nào điện áp giảm nhanh là dung lượng giảm nhiều cần thay thế.</a:t>
            </a:r>
          </a:p>
          <a:p>
            <a:pPr indent="457200" algn="just"/>
            <a:r>
              <a:rPr lang="en-US" b="1">
                <a:latin typeface="+mj-lt"/>
              </a:rPr>
              <a:t> Tháo tải giả, bôi mỡ bảo quản vào các đầu cực.</a:t>
            </a: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127911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8803" y="655022"/>
            <a:ext cx="914400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sz="2400" b="1" i="1" spc="-40">
                <a:solidFill>
                  <a:srgbClr val="0033CC"/>
                </a:solidFill>
                <a:latin typeface="+mj-lt"/>
              </a:rPr>
              <a:t>- Hệ thống cung cấp nguồn của các trạm được phép cắt thông tin</a:t>
            </a:r>
          </a:p>
          <a:p>
            <a:pPr indent="457200" algn="just"/>
            <a:r>
              <a:rPr lang="en-US" b="1">
                <a:latin typeface="+mj-lt"/>
              </a:rPr>
              <a:t>Bước 3: Hoàn thiện sau bảo dưỡng các thiết bị</a:t>
            </a:r>
          </a:p>
          <a:p>
            <a:pPr indent="457200" algn="just"/>
            <a:r>
              <a:rPr lang="en-US" b="1">
                <a:latin typeface="+mj-lt"/>
              </a:rPr>
              <a:t>+ Đấu nối các thiết bị vào hệ thống.</a:t>
            </a:r>
          </a:p>
          <a:p>
            <a:pPr indent="457200" algn="just"/>
            <a:r>
              <a:rPr lang="en-US" b="1">
                <a:latin typeface="+mj-lt"/>
              </a:rPr>
              <a:t>+ Kiểm tra siết chặt các vị trí đấu nối.</a:t>
            </a:r>
          </a:p>
          <a:p>
            <a:pPr indent="457200" algn="just"/>
            <a:r>
              <a:rPr lang="en-US" b="1">
                <a:latin typeface="+mj-lt"/>
              </a:rPr>
              <a:t>+ Kiểm tra củng cố dây tiếp đất cho các thiết bị.</a:t>
            </a:r>
          </a:p>
          <a:p>
            <a:pPr indent="457200" algn="just"/>
            <a:r>
              <a:rPr lang="en-US" b="1">
                <a:latin typeface="+mj-lt"/>
              </a:rPr>
              <a:t>+ Cấp điện cho hệ thống, kiểm tra lại sự làm việc của các thiết bị và theo dõi hệ hoạt động của hệ thống.</a:t>
            </a:r>
          </a:p>
          <a:p>
            <a:pPr indent="457200" algn="just"/>
            <a:r>
              <a:rPr lang="en-US" b="1">
                <a:latin typeface="+mj-lt"/>
              </a:rPr>
              <a:t>Bước 4: </a:t>
            </a:r>
          </a:p>
          <a:p>
            <a:pPr indent="457200" algn="just"/>
            <a:r>
              <a:rPr lang="en-US" b="1">
                <a:latin typeface="+mj-lt"/>
              </a:rPr>
              <a:t>+ Ghi chép sổ sách các nội dung dã làm, tình trạng các thiết bị và toàn hệ thống sau bảo dưỡng, các hư hỏng đã khắc phục.</a:t>
            </a:r>
          </a:p>
          <a:p>
            <a:pPr indent="457200" algn="just"/>
            <a:r>
              <a:rPr lang="en-US" b="1">
                <a:latin typeface="+mj-lt"/>
              </a:rPr>
              <a:t>+ Bàn giao và huấn luyện bổ sung.</a:t>
            </a: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406045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85717">
                                            <p:txEl>
                                              <p:pRg st="8" end="8"/>
                                            </p:txEl>
                                          </p:spTgt>
                                        </p:tgtEl>
                                        <p:attrNameLst>
                                          <p:attrName>style.visibility</p:attrName>
                                        </p:attrNameLst>
                                      </p:cBhvr>
                                      <p:to>
                                        <p:strVal val="visible"/>
                                      </p:to>
                                    </p:set>
                                    <p:animEffect transition="in" filter="slide(fromBottom)">
                                      <p:cBhvr>
                                        <p:cTn id="47" dur="500"/>
                                        <p:tgtEl>
                                          <p:spTgt spid="2857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28" y="105228"/>
            <a:ext cx="9144000" cy="461665"/>
          </a:xfrm>
          <a:prstGeom prst="rect">
            <a:avLst/>
          </a:prstGeom>
        </p:spPr>
        <p:txBody>
          <a:bodyPr wrap="square">
            <a:spAutoFit/>
          </a:bodyPr>
          <a:lstStyle/>
          <a:p>
            <a:pPr algn="ctr"/>
            <a:r>
              <a:rPr lang="en-US" sz="2400" b="1">
                <a:solidFill>
                  <a:srgbClr val="FFFF00"/>
                </a:solidFill>
                <a:latin typeface="+mj-lt"/>
              </a:rPr>
              <a:t>D. YÊU CẦU KỸ THUẬT KHI LẮP ĐẶT </a:t>
            </a:r>
          </a:p>
        </p:txBody>
      </p:sp>
      <p:sp>
        <p:nvSpPr>
          <p:cNvPr id="5" name="Rectangle 3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7" name="Rectangle 21"/>
          <p:cNvSpPr>
            <a:spLocks noChangeArrowheads="1"/>
          </p:cNvSpPr>
          <p:nvPr/>
        </p:nvSpPr>
        <p:spPr bwMode="auto">
          <a:xfrm>
            <a:off x="-47171" y="627995"/>
            <a:ext cx="90678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000" b="1">
                <a:latin typeface="+mj-lt"/>
              </a:rPr>
              <a:t>1. Tiết diện dây, cáp dẫn điện tới trạm máy phải được tính toán trên cơ sở công suất tối đa của tất cả thiết bị tại trạm và dự phòng 100% công suất. </a:t>
            </a:r>
          </a:p>
          <a:p>
            <a:pPr indent="457200" algn="just"/>
            <a:r>
              <a:rPr lang="en-US" sz="2000" b="1">
                <a:latin typeface="+mj-lt"/>
              </a:rPr>
              <a:t>- Với dây, cáp dẫn điện bằng đồng, tiết diện dây được lựa chọn: S (mm</a:t>
            </a:r>
            <a:r>
              <a:rPr lang="en-US" sz="2000" b="1" baseline="30000">
                <a:latin typeface="+mj-lt"/>
              </a:rPr>
              <a:t>2)</a:t>
            </a:r>
            <a:r>
              <a:rPr lang="en-US" sz="2000" b="1">
                <a:latin typeface="+mj-lt"/>
              </a:rPr>
              <a:t> ≥ 1/5. I­</a:t>
            </a:r>
            <a:r>
              <a:rPr lang="en-US" sz="2000" b="1" baseline="-25000">
                <a:latin typeface="+mj-lt"/>
              </a:rPr>
              <a:t>max</a:t>
            </a:r>
            <a:r>
              <a:rPr lang="en-US" sz="2000" b="1">
                <a:latin typeface="+mj-lt"/>
              </a:rPr>
              <a:t> (Đảm bảo dẫn dòng điện lớn nhất không quá 5A/1 mm</a:t>
            </a:r>
            <a:r>
              <a:rPr lang="en-US" sz="2000" b="1" baseline="30000">
                <a:latin typeface="+mj-lt"/>
              </a:rPr>
              <a:t>2</a:t>
            </a:r>
            <a:r>
              <a:rPr lang="en-US" sz="2000" b="1">
                <a:latin typeface="+mj-lt"/>
              </a:rPr>
              <a:t>).</a:t>
            </a:r>
          </a:p>
          <a:p>
            <a:pPr indent="457200" algn="just"/>
            <a:r>
              <a:rPr lang="en-US" sz="2000" b="1">
                <a:latin typeface="+mj-lt"/>
              </a:rPr>
              <a:t>- Với dây, cáp dẫn điện bằng nhôm, tiết diện dây được lựa chọn: S (mm</a:t>
            </a:r>
            <a:r>
              <a:rPr lang="en-US" sz="2000" b="1" baseline="30000">
                <a:latin typeface="+mj-lt"/>
              </a:rPr>
              <a:t>2)</a:t>
            </a:r>
            <a:r>
              <a:rPr lang="en-US" sz="2000" b="1">
                <a:latin typeface="+mj-lt"/>
              </a:rPr>
              <a:t> ≥ 1/3,5. I­ </a:t>
            </a:r>
            <a:r>
              <a:rPr lang="en-US" sz="2000" b="1" baseline="-25000">
                <a:latin typeface="+mj-lt"/>
              </a:rPr>
              <a:t>max </a:t>
            </a:r>
            <a:r>
              <a:rPr lang="en-US" sz="2000" b="1">
                <a:latin typeface="+mj-lt"/>
              </a:rPr>
              <a:t>(Đảm bảo dẫn dòng điện không quá 3,5A/1 mm</a:t>
            </a:r>
            <a:r>
              <a:rPr lang="en-US" sz="2000" b="1" baseline="30000">
                <a:latin typeface="+mj-lt"/>
              </a:rPr>
              <a:t>2</a:t>
            </a:r>
            <a:r>
              <a:rPr lang="en-US" sz="2000" b="1">
                <a:latin typeface="+mj-lt"/>
              </a:rPr>
              <a:t>).</a:t>
            </a:r>
          </a:p>
          <a:p>
            <a:pPr indent="457200" algn="just"/>
            <a:r>
              <a:rPr lang="en-US" sz="2000" b="1">
                <a:latin typeface="+mj-lt"/>
              </a:rPr>
              <a:t>2. Hệ thống dây, cáp tại trạm sử dụng cáp đồng nhiều sợi bọc cao su hoặc PVC; cáp phải được đi ngầm hoặc trên thang giá cáp theo tiêu chuẩn để đảm bảo an toàn. Các dây dẫn phải được cố định bằng lạt nhựa để đảm bảo thẳng, đẹp.</a:t>
            </a:r>
          </a:p>
          <a:p>
            <a:pPr indent="457200" algn="just"/>
            <a:r>
              <a:rPr lang="en-US" sz="2000" b="1">
                <a:latin typeface="+mj-lt"/>
              </a:rPr>
              <a:t>3. Kết nối điện: Tất cả các thiết bị sử dụng điện đều phải được đấu nối qua các tủ chia điện có các automat bảo vệ,  các automat đều có ký hiệu chỉ dẫn vị trí kết nối và thiết bị được kết nối. </a:t>
            </a:r>
          </a:p>
        </p:txBody>
      </p:sp>
      <p:sp>
        <p:nvSpPr>
          <p:cNvPr id="38" name="Rectangle 21"/>
          <p:cNvSpPr>
            <a:spLocks noChangeArrowheads="1"/>
          </p:cNvSpPr>
          <p:nvPr/>
        </p:nvSpPr>
        <p:spPr bwMode="auto">
          <a:xfrm>
            <a:off x="0" y="627995"/>
            <a:ext cx="90678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000" b="1">
                <a:latin typeface="+mj-lt"/>
              </a:rPr>
              <a:t>4. Tất cả các đầu dây khi đấu nối phải có đầu nối bằng đồng mạ kẽm (Đầu COS), bọc vỏ cách điện bên ngoài có màu thống nhất, dây dẫn điện “dương” màu đỏ, dây dẫn điện “âm” màu xanh, dây tiếp đất thoát sét màu vàng xanh.</a:t>
            </a:r>
          </a:p>
          <a:p>
            <a:pPr indent="457200" algn="just"/>
            <a:r>
              <a:rPr lang="en-US" sz="2000" b="1">
                <a:latin typeface="+mj-lt"/>
              </a:rPr>
              <a:t>5. Dây dẫn điện AC chưa cắt lọc sét với dây dẫn đã được cắt lọc sét phải cách nhau tối thiểu 20 cm, nếu cắt nhau phải cắt vuông góc. Không được đi chung dây tín hiệu với dây AC, dây tiếp đất thoát sét trong cùng một máng cáp.</a:t>
            </a:r>
          </a:p>
          <a:p>
            <a:pPr indent="457200" algn="just"/>
            <a:r>
              <a:rPr lang="en-US" sz="2000" b="1">
                <a:latin typeface="+mj-lt"/>
              </a:rPr>
              <a:t>6. Sau khi lắp đặt, phải xây dựng hồ sơ trạm máy, có bản vẽ thiết kế và sơ đồ đấu nối điện tại trạm một cách chi tiết và chính xác.</a:t>
            </a:r>
          </a:p>
        </p:txBody>
      </p:sp>
    </p:spTree>
    <p:extLst>
      <p:ext uri="{BB962C8B-B14F-4D97-AF65-F5344CB8AC3E}">
        <p14:creationId xmlns:p14="http://schemas.microsoft.com/office/powerpoint/2010/main" val="381958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slide(fromBottom)">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slide(fromBottom)">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slide(fromBottom)">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slide(fromBottom)">
                                      <p:cBhvr>
                                        <p:cTn id="22" dur="500"/>
                                        <p:tgtEl>
                                          <p:spTgt spid="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7">
                                            <p:txEl>
                                              <p:pRg st="4" end="4"/>
                                            </p:txEl>
                                          </p:spTgt>
                                        </p:tgtEl>
                                        <p:attrNameLst>
                                          <p:attrName>style.visibility</p:attrName>
                                        </p:attrNameLst>
                                      </p:cBhvr>
                                      <p:to>
                                        <p:strVal val="visible"/>
                                      </p:to>
                                    </p:set>
                                    <p:animEffect transition="in" filter="slide(fromBottom)">
                                      <p:cBhvr>
                                        <p:cTn id="27" dur="500"/>
                                        <p:tgtEl>
                                          <p:spTgt spid="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32" fill="hold" grpId="0" nodeType="clickEffect">
                                  <p:stCondLst>
                                    <p:cond delay="0"/>
                                  </p:stCondLst>
                                  <p:childTnLst>
                                    <p:animEffect transition="out" filter="box(out)">
                                      <p:cBhvr>
                                        <p:cTn id="31" dur="10"/>
                                        <p:tgtEl>
                                          <p:spTgt spid="37">
                                            <p:txEl>
                                              <p:pRg st="0" end="0"/>
                                            </p:txEl>
                                          </p:spTgt>
                                        </p:tgtEl>
                                      </p:cBhvr>
                                    </p:animEffect>
                                    <p:set>
                                      <p:cBhvr>
                                        <p:cTn id="32" dur="1" fill="hold">
                                          <p:stCondLst>
                                            <p:cond delay="9"/>
                                          </p:stCondLst>
                                        </p:cTn>
                                        <p:tgtEl>
                                          <p:spTgt spid="37">
                                            <p:txEl>
                                              <p:pRg st="0" end="0"/>
                                            </p:txEl>
                                          </p:spTgt>
                                        </p:tgtEl>
                                        <p:attrNameLst>
                                          <p:attrName>style.visibility</p:attrName>
                                        </p:attrNameLst>
                                      </p:cBhvr>
                                      <p:to>
                                        <p:strVal val="hidden"/>
                                      </p:to>
                                    </p:set>
                                  </p:childTnLst>
                                </p:cTn>
                              </p:par>
                              <p:par>
                                <p:cTn id="33" presetID="4" presetClass="exit" presetSubtype="32" fill="hold" grpId="0" nodeType="withEffect">
                                  <p:stCondLst>
                                    <p:cond delay="0"/>
                                  </p:stCondLst>
                                  <p:childTnLst>
                                    <p:animEffect transition="out" filter="box(out)">
                                      <p:cBhvr>
                                        <p:cTn id="34" dur="10"/>
                                        <p:tgtEl>
                                          <p:spTgt spid="37">
                                            <p:txEl>
                                              <p:pRg st="1" end="1"/>
                                            </p:txEl>
                                          </p:spTgt>
                                        </p:tgtEl>
                                      </p:cBhvr>
                                    </p:animEffect>
                                    <p:set>
                                      <p:cBhvr>
                                        <p:cTn id="35" dur="1" fill="hold">
                                          <p:stCondLst>
                                            <p:cond delay="9"/>
                                          </p:stCondLst>
                                        </p:cTn>
                                        <p:tgtEl>
                                          <p:spTgt spid="37">
                                            <p:txEl>
                                              <p:pRg st="1" end="1"/>
                                            </p:txEl>
                                          </p:spTgt>
                                        </p:tgtEl>
                                        <p:attrNameLst>
                                          <p:attrName>style.visibility</p:attrName>
                                        </p:attrNameLst>
                                      </p:cBhvr>
                                      <p:to>
                                        <p:strVal val="hidden"/>
                                      </p:to>
                                    </p:set>
                                  </p:childTnLst>
                                </p:cTn>
                              </p:par>
                              <p:par>
                                <p:cTn id="36" presetID="4" presetClass="exit" presetSubtype="32" fill="hold" grpId="0" nodeType="withEffect">
                                  <p:stCondLst>
                                    <p:cond delay="0"/>
                                  </p:stCondLst>
                                  <p:childTnLst>
                                    <p:animEffect transition="out" filter="box(out)">
                                      <p:cBhvr>
                                        <p:cTn id="37" dur="10"/>
                                        <p:tgtEl>
                                          <p:spTgt spid="37">
                                            <p:txEl>
                                              <p:pRg st="2" end="2"/>
                                            </p:txEl>
                                          </p:spTgt>
                                        </p:tgtEl>
                                      </p:cBhvr>
                                    </p:animEffect>
                                    <p:set>
                                      <p:cBhvr>
                                        <p:cTn id="38" dur="1" fill="hold">
                                          <p:stCondLst>
                                            <p:cond delay="9"/>
                                          </p:stCondLst>
                                        </p:cTn>
                                        <p:tgtEl>
                                          <p:spTgt spid="37">
                                            <p:txEl>
                                              <p:pRg st="2" end="2"/>
                                            </p:txEl>
                                          </p:spTgt>
                                        </p:tgtEl>
                                        <p:attrNameLst>
                                          <p:attrName>style.visibility</p:attrName>
                                        </p:attrNameLst>
                                      </p:cBhvr>
                                      <p:to>
                                        <p:strVal val="hidden"/>
                                      </p:to>
                                    </p:set>
                                  </p:childTnLst>
                                </p:cTn>
                              </p:par>
                              <p:par>
                                <p:cTn id="39" presetID="4" presetClass="exit" presetSubtype="32" fill="hold" grpId="0" nodeType="withEffect">
                                  <p:stCondLst>
                                    <p:cond delay="0"/>
                                  </p:stCondLst>
                                  <p:childTnLst>
                                    <p:animEffect transition="out" filter="box(out)">
                                      <p:cBhvr>
                                        <p:cTn id="40" dur="10"/>
                                        <p:tgtEl>
                                          <p:spTgt spid="37">
                                            <p:txEl>
                                              <p:pRg st="3" end="3"/>
                                            </p:txEl>
                                          </p:spTgt>
                                        </p:tgtEl>
                                      </p:cBhvr>
                                    </p:animEffect>
                                    <p:set>
                                      <p:cBhvr>
                                        <p:cTn id="41" dur="1" fill="hold">
                                          <p:stCondLst>
                                            <p:cond delay="9"/>
                                          </p:stCondLst>
                                        </p:cTn>
                                        <p:tgtEl>
                                          <p:spTgt spid="37">
                                            <p:txEl>
                                              <p:pRg st="3" end="3"/>
                                            </p:txEl>
                                          </p:spTgt>
                                        </p:tgtEl>
                                        <p:attrNameLst>
                                          <p:attrName>style.visibility</p:attrName>
                                        </p:attrNameLst>
                                      </p:cBhvr>
                                      <p:to>
                                        <p:strVal val="hidden"/>
                                      </p:to>
                                    </p:set>
                                  </p:childTnLst>
                                </p:cTn>
                              </p:par>
                              <p:par>
                                <p:cTn id="42" presetID="4" presetClass="exit" presetSubtype="32" fill="hold" grpId="0" nodeType="withEffect">
                                  <p:stCondLst>
                                    <p:cond delay="0"/>
                                  </p:stCondLst>
                                  <p:childTnLst>
                                    <p:animEffect transition="out" filter="box(out)">
                                      <p:cBhvr>
                                        <p:cTn id="43" dur="10"/>
                                        <p:tgtEl>
                                          <p:spTgt spid="37">
                                            <p:txEl>
                                              <p:pRg st="4" end="4"/>
                                            </p:txEl>
                                          </p:spTgt>
                                        </p:tgtEl>
                                      </p:cBhvr>
                                    </p:animEffect>
                                    <p:set>
                                      <p:cBhvr>
                                        <p:cTn id="44" dur="1" fill="hold">
                                          <p:stCondLst>
                                            <p:cond delay="9"/>
                                          </p:stCondLst>
                                        </p:cTn>
                                        <p:tgtEl>
                                          <p:spTgt spid="37">
                                            <p:txEl>
                                              <p:pRg st="4" end="4"/>
                                            </p:txEl>
                                          </p:spTgt>
                                        </p:tgtEl>
                                        <p:attrNameLst>
                                          <p:attrName>style.visibility</p:attrName>
                                        </p:attrNameLst>
                                      </p:cBhvr>
                                      <p:to>
                                        <p:strVal val="hidden"/>
                                      </p:to>
                                    </p:set>
                                  </p:childTnLst>
                                </p:cTn>
                              </p:par>
                            </p:childTnLst>
                          </p:cTn>
                        </p:par>
                        <p:par>
                          <p:cTn id="45" fill="hold">
                            <p:stCondLst>
                              <p:cond delay="10"/>
                            </p:stCondLst>
                            <p:childTnLst>
                              <p:par>
                                <p:cTn id="46" presetID="12" presetClass="entr" presetSubtype="4" fill="hold" nodeType="afterEffect">
                                  <p:stCondLst>
                                    <p:cond delay="0"/>
                                  </p:stCondLst>
                                  <p:childTnLst>
                                    <p:set>
                                      <p:cBhvr>
                                        <p:cTn id="47" dur="1" fill="hold">
                                          <p:stCondLst>
                                            <p:cond delay="0"/>
                                          </p:stCondLst>
                                        </p:cTn>
                                        <p:tgtEl>
                                          <p:spTgt spid="38">
                                            <p:txEl>
                                              <p:pRg st="0" end="0"/>
                                            </p:txEl>
                                          </p:spTgt>
                                        </p:tgtEl>
                                        <p:attrNameLst>
                                          <p:attrName>style.visibility</p:attrName>
                                        </p:attrNameLst>
                                      </p:cBhvr>
                                      <p:to>
                                        <p:strVal val="visible"/>
                                      </p:to>
                                    </p:set>
                                    <p:animEffect transition="in" filter="slide(fromBottom)">
                                      <p:cBhvr>
                                        <p:cTn id="48" dur="500"/>
                                        <p:tgtEl>
                                          <p:spTgt spid="3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38">
                                            <p:txEl>
                                              <p:pRg st="1" end="1"/>
                                            </p:txEl>
                                          </p:spTgt>
                                        </p:tgtEl>
                                        <p:attrNameLst>
                                          <p:attrName>style.visibility</p:attrName>
                                        </p:attrNameLst>
                                      </p:cBhvr>
                                      <p:to>
                                        <p:strVal val="visible"/>
                                      </p:to>
                                    </p:set>
                                    <p:animEffect transition="in" filter="slide(fromBottom)">
                                      <p:cBhvr>
                                        <p:cTn id="53" dur="500"/>
                                        <p:tgtEl>
                                          <p:spTgt spid="38">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nodeType="clickEffect">
                                  <p:stCondLst>
                                    <p:cond delay="0"/>
                                  </p:stCondLst>
                                  <p:childTnLst>
                                    <p:set>
                                      <p:cBhvr>
                                        <p:cTn id="57" dur="1" fill="hold">
                                          <p:stCondLst>
                                            <p:cond delay="0"/>
                                          </p:stCondLst>
                                        </p:cTn>
                                        <p:tgtEl>
                                          <p:spTgt spid="38">
                                            <p:txEl>
                                              <p:pRg st="2" end="2"/>
                                            </p:txEl>
                                          </p:spTgt>
                                        </p:tgtEl>
                                        <p:attrNameLst>
                                          <p:attrName>style.visibility</p:attrName>
                                        </p:attrNameLst>
                                      </p:cBhvr>
                                      <p:to>
                                        <p:strVal val="visible"/>
                                      </p:to>
                                    </p:set>
                                    <p:animEffect transition="in" filter="slide(fromBottom)">
                                      <p:cBhvr>
                                        <p:cTn id="58" dur="500"/>
                                        <p:tgtEl>
                                          <p:spTgt spid="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allAtOnce"/>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5" name="Rectangle 9"/>
          <p:cNvSpPr>
            <a:spLocks noChangeArrowheads="1"/>
          </p:cNvSpPr>
          <p:nvPr/>
        </p:nvSpPr>
        <p:spPr bwMode="auto">
          <a:xfrm>
            <a:off x="16669" y="762000"/>
            <a:ext cx="9144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fr-FR" sz="2400" b="1">
                <a:latin typeface="+mj-lt"/>
              </a:rPr>
              <a:t>	 </a:t>
            </a:r>
            <a:r>
              <a:rPr lang="en-US" sz="2400" b="1">
                <a:latin typeface="+mj-lt"/>
              </a:rPr>
              <a:t>Nội dung bài đã giới thiệu một số hệ thống cung cấp nguồn cho trạm viễn thông hiện nay. Sơ đồ khối, nguyên lý làm việc trên sơ đồ khối và khai thác sử dụng một số thiết bị trong hệ thống cung cấp nguồn. Cách kiểm tra, BQBD và một số hư hỏng thông thường của các thiết bị trong hệ thống cung cấp nguồn. Ôn tập cần nắm được một số hệ thống cung cấp nguồn cho trạm viễn thông hiện nay, các thiết bị trong sơ đồ. Nắm vững khai thác sử dụng một số thiết bị trong hệ thống cung cấp nguồn, cách kiểm tra, BQBD và một số hư hỏng thông thường của các thiết bị trong hệ thống cung cấp nguồn.</a:t>
            </a:r>
          </a:p>
        </p:txBody>
      </p:sp>
      <p:sp>
        <p:nvSpPr>
          <p:cNvPr id="111640" name="Rectangle 24"/>
          <p:cNvSpPr>
            <a:spLocks noChangeArrowheads="1"/>
          </p:cNvSpPr>
          <p:nvPr/>
        </p:nvSpPr>
        <p:spPr bwMode="gray">
          <a:xfrm>
            <a:off x="16669" y="0"/>
            <a:ext cx="9127331"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800" b="1">
                <a:solidFill>
                  <a:srgbClr val="FFFF00"/>
                </a:solidFill>
                <a:latin typeface="+mj-lt"/>
              </a:rPr>
              <a:t>KẾT LUẬN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25">
                                            <p:txEl>
                                              <p:pRg st="0" end="0"/>
                                            </p:txEl>
                                          </p:spTgt>
                                        </p:tgtEl>
                                        <p:attrNameLst>
                                          <p:attrName>style.visibility</p:attrName>
                                        </p:attrNameLst>
                                      </p:cBhvr>
                                      <p:to>
                                        <p:strVal val="visible"/>
                                      </p:to>
                                    </p:set>
                                    <p:anim calcmode="lin" valueType="num">
                                      <p:cBhvr additive="base">
                                        <p:cTn id="7" dur="500" fill="hold"/>
                                        <p:tgtEl>
                                          <p:spTgt spid="1116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Arial" charset="0"/>
            </a:endParaRPr>
          </a:p>
        </p:txBody>
      </p:sp>
      <p:sp>
        <p:nvSpPr>
          <p:cNvPr id="278562" name="AutoShape 34"/>
          <p:cNvSpPr>
            <a:spLocks noChangeArrowheads="1"/>
          </p:cNvSpPr>
          <p:nvPr/>
        </p:nvSpPr>
        <p:spPr bwMode="auto">
          <a:xfrm>
            <a:off x="431799" y="624532"/>
            <a:ext cx="60706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78563" name="AutoShape 35" descr="Purple mesh"/>
          <p:cNvSpPr>
            <a:spLocks noChangeArrowheads="1"/>
          </p:cNvSpPr>
          <p:nvPr/>
        </p:nvSpPr>
        <p:spPr bwMode="auto">
          <a:xfrm>
            <a:off x="127000" y="616595"/>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1</a:t>
            </a:r>
          </a:p>
        </p:txBody>
      </p:sp>
      <p:sp>
        <p:nvSpPr>
          <p:cNvPr id="278564" name="Rectangle 36"/>
          <p:cNvSpPr>
            <a:spLocks noChangeArrowheads="1"/>
          </p:cNvSpPr>
          <p:nvPr/>
        </p:nvSpPr>
        <p:spPr bwMode="auto">
          <a:xfrm>
            <a:off x="547688" y="609600"/>
            <a:ext cx="599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b="1">
                <a:latin typeface="+mj-lt"/>
              </a:rPr>
              <a:t> Hệ thống cung cấp nguồn cấu hình 1+1</a:t>
            </a:r>
            <a:endParaRPr lang="en-US" sz="2400">
              <a:latin typeface="+mj-lt"/>
            </a:endParaRPr>
          </a:p>
        </p:txBody>
      </p:sp>
      <p:sp>
        <p:nvSpPr>
          <p:cNvPr id="136" name="Rectangle 135"/>
          <p:cNvSpPr/>
          <p:nvPr/>
        </p:nvSpPr>
        <p:spPr>
          <a:xfrm>
            <a:off x="0" y="82490"/>
            <a:ext cx="9144000" cy="461665"/>
          </a:xfrm>
          <a:prstGeom prst="rect">
            <a:avLst/>
          </a:prstGeom>
        </p:spPr>
        <p:txBody>
          <a:bodyPr wrap="square">
            <a:spAutoFit/>
          </a:bodyPr>
          <a:lstStyle/>
          <a:p>
            <a:pPr algn="ctr"/>
            <a:r>
              <a:rPr lang="en-US" sz="2400" b="1">
                <a:solidFill>
                  <a:srgbClr val="FFFF00"/>
                </a:solidFill>
                <a:latin typeface="+mj-lt"/>
              </a:rPr>
              <a:t>II. MỘT SỐ HTNĐ TẠI CÁC TRẠM TTQS THÔNG DỤNG</a:t>
            </a:r>
            <a:endParaRPr lang="en-US" sz="2300">
              <a:solidFill>
                <a:srgbClr val="FFFF00"/>
              </a:solidFill>
              <a:latin typeface="+mj-lt"/>
            </a:endParaRPr>
          </a:p>
        </p:txBody>
      </p:sp>
      <p:grpSp>
        <p:nvGrpSpPr>
          <p:cNvPr id="149" name="Group 41"/>
          <p:cNvGrpSpPr>
            <a:grpSpLocks/>
          </p:cNvGrpSpPr>
          <p:nvPr/>
        </p:nvGrpSpPr>
        <p:grpSpPr bwMode="auto">
          <a:xfrm>
            <a:off x="63500" y="1143000"/>
            <a:ext cx="2774530" cy="584200"/>
            <a:chOff x="113" y="1154"/>
            <a:chExt cx="1678" cy="368"/>
          </a:xfrm>
        </p:grpSpPr>
        <p:sp>
          <p:nvSpPr>
            <p:cNvPr id="150" name="AutoShape 42"/>
            <p:cNvSpPr>
              <a:spLocks noChangeArrowheads="1"/>
            </p:cNvSpPr>
            <p:nvPr/>
          </p:nvSpPr>
          <p:spPr bwMode="gray">
            <a:xfrm>
              <a:off x="113" y="1180"/>
              <a:ext cx="1678" cy="308"/>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151" name="Rectangle 43"/>
            <p:cNvSpPr>
              <a:spLocks noChangeArrowheads="1"/>
            </p:cNvSpPr>
            <p:nvPr/>
          </p:nvSpPr>
          <p:spPr bwMode="auto">
            <a:xfrm>
              <a:off x="166" y="1154"/>
              <a:ext cx="14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a) Sơ đồ khối</a:t>
              </a:r>
            </a:p>
          </p:txBody>
        </p:sp>
      </p:grpSp>
      <p:sp>
        <p:nvSpPr>
          <p:cNvPr id="2" name="Rectangle 10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8584" name="Rectangle 140"/>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48" name="Rectangle 393"/>
          <p:cNvSpPr>
            <a:spLocks noChangeArrowheads="1"/>
          </p:cNvSpPr>
          <p:nvPr/>
        </p:nvSpPr>
        <p:spPr bwMode="auto">
          <a:xfrm>
            <a:off x="4724400" y="1192213"/>
            <a:ext cx="2592000" cy="838200"/>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 name="Group 348"/>
          <p:cNvGrpSpPr/>
          <p:nvPr/>
        </p:nvGrpSpPr>
        <p:grpSpPr>
          <a:xfrm>
            <a:off x="44450" y="657225"/>
            <a:ext cx="8870950" cy="5830888"/>
            <a:chOff x="44450" y="657225"/>
            <a:chExt cx="8870950" cy="5830888"/>
          </a:xfrm>
        </p:grpSpPr>
        <p:sp>
          <p:nvSpPr>
            <p:cNvPr id="350" name="AutoShape 19">
              <a:hlinkClick r:id="" action="ppaction://hlinkshowjump?jump=lastslide" highlightClick="1"/>
            </p:cNvPr>
            <p:cNvSpPr>
              <a:spLocks noChangeArrowheads="1"/>
            </p:cNvSpPr>
            <p:nvPr/>
          </p:nvSpPr>
          <p:spPr bwMode="auto">
            <a:xfrm>
              <a:off x="5062538" y="4887913"/>
              <a:ext cx="304800" cy="304800"/>
            </a:xfrm>
            <a:prstGeom prst="actionButtonEnd">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300">
                <a:solidFill>
                  <a:srgbClr val="FF0000"/>
                </a:solidFill>
              </a:endParaRPr>
            </a:p>
          </p:txBody>
        </p:sp>
        <p:sp>
          <p:nvSpPr>
            <p:cNvPr id="351" name="Text Box 20"/>
            <p:cNvSpPr txBox="1">
              <a:spLocks noChangeArrowheads="1"/>
            </p:cNvSpPr>
            <p:nvPr/>
          </p:nvSpPr>
          <p:spPr bwMode="auto">
            <a:xfrm>
              <a:off x="3394940" y="1273175"/>
              <a:ext cx="684000" cy="688975"/>
            </a:xfrm>
            <a:prstGeom prst="rect">
              <a:avLst/>
            </a:prstGeom>
            <a:solidFill>
              <a:srgbClr val="00CCFF"/>
            </a:solidFill>
            <a:ln w="19050">
              <a:solidFill>
                <a:srgbClr val="000000"/>
              </a:solidFill>
              <a:miter lim="800000"/>
              <a:headEnd/>
              <a:tailEnd/>
            </a:ln>
          </p:spPr>
          <p:txBody>
            <a:bodyPr lIns="0" tIns="0" rIns="0" bIns="0"/>
            <a:lstStyle/>
            <a:p>
              <a:pPr algn="ctr"/>
              <a:endParaRPr lang="en-US" sz="800" b="1">
                <a:latin typeface=".VnArial" pitchFamily="34" charset="0"/>
              </a:endParaRPr>
            </a:p>
            <a:p>
              <a:pPr algn="ctr"/>
              <a:r>
                <a:rPr lang="en-US" sz="1300" b="1">
                  <a:latin typeface=".VnArialH" pitchFamily="34" charset="0"/>
                </a:rPr>
                <a:t>æ</a:t>
              </a:r>
              <a:r>
                <a:rPr lang="en-US" sz="1300" b="1">
                  <a:latin typeface=".VnArial" pitchFamily="34" charset="0"/>
                </a:rPr>
                <a:t>n ¸p</a:t>
              </a:r>
            </a:p>
            <a:p>
              <a:pPr algn="ctr"/>
              <a:r>
                <a:rPr lang="en-US" sz="1300" b="1">
                  <a:latin typeface=".VnArial" pitchFamily="34" charset="0"/>
                </a:rPr>
                <a:t> 10 KVA</a:t>
              </a:r>
            </a:p>
          </p:txBody>
        </p:sp>
        <p:sp>
          <p:nvSpPr>
            <p:cNvPr id="352" name="Text Box 21"/>
            <p:cNvSpPr txBox="1">
              <a:spLocks noChangeArrowheads="1"/>
            </p:cNvSpPr>
            <p:nvPr/>
          </p:nvSpPr>
          <p:spPr bwMode="auto">
            <a:xfrm>
              <a:off x="4826000" y="1273175"/>
              <a:ext cx="928688" cy="688975"/>
            </a:xfrm>
            <a:prstGeom prst="rect">
              <a:avLst/>
            </a:prstGeom>
            <a:solidFill>
              <a:srgbClr val="00FFCC"/>
            </a:solidFill>
            <a:ln w="19050">
              <a:solidFill>
                <a:srgbClr val="000000"/>
              </a:solidFill>
              <a:miter lim="800000"/>
              <a:headEnd/>
              <a:tailEnd/>
            </a:ln>
          </p:spPr>
          <p:txBody>
            <a:bodyPr lIns="0" tIns="0" rIns="0" bIns="0"/>
            <a:lstStyle/>
            <a:p>
              <a:pPr algn="ctr"/>
              <a:r>
                <a:rPr lang="vi-VN" sz="1400" b="1">
                  <a:latin typeface="+mj-lt"/>
                </a:rPr>
                <a:t>Cắt điện áp cao</a:t>
              </a:r>
            </a:p>
            <a:p>
              <a:pPr algn="ctr"/>
              <a:r>
                <a:rPr lang="en-US" sz="1400" b="1">
                  <a:latin typeface="+mj-lt"/>
                </a:rPr>
                <a:t>1/50</a:t>
              </a:r>
            </a:p>
          </p:txBody>
        </p:sp>
        <p:sp>
          <p:nvSpPr>
            <p:cNvPr id="353" name="Text Box 22"/>
            <p:cNvSpPr txBox="1">
              <a:spLocks noChangeArrowheads="1"/>
            </p:cNvSpPr>
            <p:nvPr/>
          </p:nvSpPr>
          <p:spPr bwMode="auto">
            <a:xfrm>
              <a:off x="788987" y="1273175"/>
              <a:ext cx="811213" cy="688975"/>
            </a:xfrm>
            <a:prstGeom prst="rect">
              <a:avLst/>
            </a:prstGeom>
            <a:solidFill>
              <a:srgbClr val="00FFFF"/>
            </a:solidFill>
            <a:ln w="19050">
              <a:solidFill>
                <a:srgbClr val="000000"/>
              </a:solidFill>
              <a:miter lim="800000"/>
              <a:headEnd/>
              <a:tailEnd/>
            </a:ln>
          </p:spPr>
          <p:txBody>
            <a:bodyPr lIns="0" tIns="0" rIns="0" bIns="0"/>
            <a:lstStyle/>
            <a:p>
              <a:pPr algn="ctr"/>
              <a:r>
                <a:rPr lang="en-US" sz="1300" b="1">
                  <a:latin typeface=".VnArial" pitchFamily="34" charset="0"/>
                </a:rPr>
                <a:t>CÇu dao 2 chiÒu 1fa 60A</a:t>
              </a:r>
            </a:p>
          </p:txBody>
        </p:sp>
        <p:sp>
          <p:nvSpPr>
            <p:cNvPr id="354" name="Line 23"/>
            <p:cNvSpPr>
              <a:spLocks noChangeShapeType="1"/>
            </p:cNvSpPr>
            <p:nvPr/>
          </p:nvSpPr>
          <p:spPr bwMode="auto">
            <a:xfrm>
              <a:off x="149225" y="915988"/>
              <a:ext cx="10445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5" name="Freeform 24"/>
            <p:cNvSpPr>
              <a:spLocks/>
            </p:cNvSpPr>
            <p:nvPr/>
          </p:nvSpPr>
          <p:spPr bwMode="auto">
            <a:xfrm>
              <a:off x="1182687" y="919163"/>
              <a:ext cx="1588" cy="354013"/>
            </a:xfrm>
            <a:custGeom>
              <a:avLst/>
              <a:gdLst>
                <a:gd name="T0" fmla="*/ 2 w 2"/>
                <a:gd name="T1" fmla="*/ 0 h 666"/>
                <a:gd name="T2" fmla="*/ 0 w 2"/>
                <a:gd name="T3" fmla="*/ 666 h 666"/>
              </a:gdLst>
              <a:ahLst/>
              <a:cxnLst>
                <a:cxn ang="0">
                  <a:pos x="T0" y="T1"/>
                </a:cxn>
                <a:cxn ang="0">
                  <a:pos x="T2" y="T3"/>
                </a:cxn>
              </a:cxnLst>
              <a:rect l="0" t="0" r="r" b="b"/>
              <a:pathLst>
                <a:path w="2" h="666">
                  <a:moveTo>
                    <a:pt x="2" y="0"/>
                  </a:moveTo>
                  <a:lnTo>
                    <a:pt x="0" y="666"/>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6" name="Line 25"/>
            <p:cNvSpPr>
              <a:spLocks noChangeShapeType="1"/>
            </p:cNvSpPr>
            <p:nvPr/>
          </p:nvSpPr>
          <p:spPr bwMode="auto">
            <a:xfrm>
              <a:off x="133350" y="2392363"/>
              <a:ext cx="10429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7" name="Freeform 26"/>
            <p:cNvSpPr>
              <a:spLocks/>
            </p:cNvSpPr>
            <p:nvPr/>
          </p:nvSpPr>
          <p:spPr bwMode="auto">
            <a:xfrm>
              <a:off x="1166812" y="1962150"/>
              <a:ext cx="4763" cy="425450"/>
            </a:xfrm>
            <a:custGeom>
              <a:avLst/>
              <a:gdLst>
                <a:gd name="T0" fmla="*/ 7 w 7"/>
                <a:gd name="T1" fmla="*/ 798 h 798"/>
                <a:gd name="T2" fmla="*/ 0 w 7"/>
                <a:gd name="T3" fmla="*/ 0 h 798"/>
              </a:gdLst>
              <a:ahLst/>
              <a:cxnLst>
                <a:cxn ang="0">
                  <a:pos x="T0" y="T1"/>
                </a:cxn>
                <a:cxn ang="0">
                  <a:pos x="T2" y="T3"/>
                </a:cxn>
              </a:cxnLst>
              <a:rect l="0" t="0" r="r" b="b"/>
              <a:pathLst>
                <a:path w="7" h="798">
                  <a:moveTo>
                    <a:pt x="7" y="798"/>
                  </a:moveTo>
                  <a:lnTo>
                    <a:pt x="0" y="0"/>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8" name="Text Box 27"/>
            <p:cNvSpPr txBox="1">
              <a:spLocks noChangeArrowheads="1"/>
            </p:cNvSpPr>
            <p:nvPr/>
          </p:nvSpPr>
          <p:spPr bwMode="auto">
            <a:xfrm>
              <a:off x="44450" y="657225"/>
              <a:ext cx="1327150" cy="233363"/>
            </a:xfrm>
            <a:prstGeom prst="rect">
              <a:avLst/>
            </a:prstGeom>
            <a:noFill/>
            <a:ln w="19050">
              <a:noFill/>
              <a:miter lim="800000"/>
              <a:headEnd/>
              <a:tailEnd/>
            </a:ln>
          </p:spPr>
          <p:txBody>
            <a:bodyPr lIns="0" tIns="0" rIns="0" bIns="0"/>
            <a:lstStyle/>
            <a:p>
              <a:pPr algn="ctr"/>
              <a:r>
                <a:rPr lang="vi-VN" sz="1300" b="1">
                  <a:latin typeface="+mj-lt"/>
                </a:rPr>
                <a:t>Điện lưới 220V</a:t>
              </a:r>
            </a:p>
          </p:txBody>
        </p:sp>
        <p:sp>
          <p:nvSpPr>
            <p:cNvPr id="359" name="Text Box 28"/>
            <p:cNvSpPr txBox="1">
              <a:spLocks noChangeArrowheads="1"/>
            </p:cNvSpPr>
            <p:nvPr/>
          </p:nvSpPr>
          <p:spPr bwMode="auto">
            <a:xfrm>
              <a:off x="107156" y="2449513"/>
              <a:ext cx="1264444" cy="228600"/>
            </a:xfrm>
            <a:prstGeom prst="rect">
              <a:avLst/>
            </a:prstGeom>
            <a:noFill/>
            <a:ln w="19050">
              <a:noFill/>
              <a:miter lim="800000"/>
              <a:headEnd/>
              <a:tailEnd/>
            </a:ln>
          </p:spPr>
          <p:txBody>
            <a:bodyPr lIns="0" tIns="0" rIns="0" bIns="0"/>
            <a:lstStyle/>
            <a:p>
              <a:pPr algn="ctr"/>
              <a:r>
                <a:rPr lang="en-US" sz="1300" b="1">
                  <a:latin typeface=".VnArial" pitchFamily="34" charset="0"/>
                </a:rPr>
                <a:t>§iÖn m¸y ph¸t</a:t>
              </a:r>
            </a:p>
          </p:txBody>
        </p:sp>
        <p:sp>
          <p:nvSpPr>
            <p:cNvPr id="360" name="Line 29"/>
            <p:cNvSpPr>
              <a:spLocks noChangeShapeType="1"/>
            </p:cNvSpPr>
            <p:nvPr/>
          </p:nvSpPr>
          <p:spPr bwMode="auto">
            <a:xfrm>
              <a:off x="2818940" y="1633538"/>
              <a:ext cx="576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1" name="Line 30"/>
            <p:cNvSpPr>
              <a:spLocks noChangeShapeType="1"/>
            </p:cNvSpPr>
            <p:nvPr/>
          </p:nvSpPr>
          <p:spPr bwMode="auto">
            <a:xfrm>
              <a:off x="4070350" y="1644650"/>
              <a:ext cx="756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2" name="Line 31"/>
            <p:cNvSpPr>
              <a:spLocks noChangeShapeType="1"/>
            </p:cNvSpPr>
            <p:nvPr/>
          </p:nvSpPr>
          <p:spPr bwMode="auto">
            <a:xfrm>
              <a:off x="5740400" y="1655763"/>
              <a:ext cx="540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3" name="Line 32"/>
            <p:cNvSpPr>
              <a:spLocks noChangeShapeType="1"/>
            </p:cNvSpPr>
            <p:nvPr/>
          </p:nvSpPr>
          <p:spPr bwMode="auto">
            <a:xfrm>
              <a:off x="7200900" y="1655763"/>
              <a:ext cx="6953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4" name="Text Box 33"/>
            <p:cNvSpPr txBox="1">
              <a:spLocks noChangeArrowheads="1"/>
            </p:cNvSpPr>
            <p:nvPr/>
          </p:nvSpPr>
          <p:spPr bwMode="auto">
            <a:xfrm>
              <a:off x="152400" y="965200"/>
              <a:ext cx="912813" cy="196850"/>
            </a:xfrm>
            <a:prstGeom prst="rect">
              <a:avLst/>
            </a:prstGeom>
            <a:noFill/>
            <a:ln w="19050">
              <a:noFill/>
              <a:miter lim="800000"/>
              <a:headEnd/>
              <a:tailEnd/>
            </a:ln>
          </p:spPr>
          <p:txBody>
            <a:bodyPr lIns="0" tIns="0" rIns="0" bIns="0"/>
            <a:lstStyle/>
            <a:p>
              <a:pPr algn="ctr"/>
              <a:r>
                <a:rPr lang="en-US" sz="1300" b="1">
                  <a:latin typeface=".VnArial" pitchFamily="34" charset="0"/>
                </a:rPr>
                <a:t>D©y 2x10</a:t>
              </a:r>
            </a:p>
          </p:txBody>
        </p:sp>
        <p:sp>
          <p:nvSpPr>
            <p:cNvPr id="365" name="Line 34"/>
            <p:cNvSpPr>
              <a:spLocks noChangeShapeType="1"/>
            </p:cNvSpPr>
            <p:nvPr/>
          </p:nvSpPr>
          <p:spPr bwMode="auto">
            <a:xfrm>
              <a:off x="4068762" y="1733550"/>
              <a:ext cx="3603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6" name="Freeform 35"/>
            <p:cNvSpPr>
              <a:spLocks/>
            </p:cNvSpPr>
            <p:nvPr/>
          </p:nvSpPr>
          <p:spPr bwMode="auto">
            <a:xfrm>
              <a:off x="4422775" y="1733550"/>
              <a:ext cx="1588" cy="1141413"/>
            </a:xfrm>
            <a:custGeom>
              <a:avLst/>
              <a:gdLst>
                <a:gd name="T0" fmla="*/ 1 w 1"/>
                <a:gd name="T1" fmla="*/ 0 h 2115"/>
                <a:gd name="T2" fmla="*/ 0 w 1"/>
                <a:gd name="T3" fmla="*/ 2115 h 2115"/>
              </a:gdLst>
              <a:ahLst/>
              <a:cxnLst>
                <a:cxn ang="0">
                  <a:pos x="T0" y="T1"/>
                </a:cxn>
                <a:cxn ang="0">
                  <a:pos x="T2" y="T3"/>
                </a:cxn>
              </a:cxnLst>
              <a:rect l="0" t="0" r="r" b="b"/>
              <a:pathLst>
                <a:path w="1" h="2115">
                  <a:moveTo>
                    <a:pt x="1" y="0"/>
                  </a:moveTo>
                  <a:lnTo>
                    <a:pt x="0" y="211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7" name="Line 36"/>
            <p:cNvSpPr>
              <a:spLocks noChangeShapeType="1"/>
            </p:cNvSpPr>
            <p:nvPr/>
          </p:nvSpPr>
          <p:spPr bwMode="auto">
            <a:xfrm>
              <a:off x="4424362" y="2865438"/>
              <a:ext cx="5080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8" name="Line 37"/>
            <p:cNvSpPr>
              <a:spLocks noChangeShapeType="1"/>
            </p:cNvSpPr>
            <p:nvPr/>
          </p:nvSpPr>
          <p:spPr bwMode="auto">
            <a:xfrm>
              <a:off x="4937125" y="2697163"/>
              <a:ext cx="0" cy="3238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9" name="Line 38"/>
            <p:cNvSpPr>
              <a:spLocks noChangeShapeType="1"/>
            </p:cNvSpPr>
            <p:nvPr/>
          </p:nvSpPr>
          <p:spPr bwMode="auto">
            <a:xfrm>
              <a:off x="4937125" y="2709863"/>
              <a:ext cx="3476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0" name="Line 39"/>
            <p:cNvSpPr>
              <a:spLocks noChangeShapeType="1"/>
            </p:cNvSpPr>
            <p:nvPr/>
          </p:nvSpPr>
          <p:spPr bwMode="auto">
            <a:xfrm>
              <a:off x="4933950" y="3016250"/>
              <a:ext cx="349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1" name="Line 40"/>
            <p:cNvSpPr>
              <a:spLocks noChangeShapeType="1"/>
            </p:cNvSpPr>
            <p:nvPr/>
          </p:nvSpPr>
          <p:spPr bwMode="auto">
            <a:xfrm flipV="1">
              <a:off x="5270500" y="2633663"/>
              <a:ext cx="114300" cy="76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2" name="Line 41"/>
            <p:cNvSpPr>
              <a:spLocks noChangeShapeType="1"/>
            </p:cNvSpPr>
            <p:nvPr/>
          </p:nvSpPr>
          <p:spPr bwMode="auto">
            <a:xfrm flipV="1">
              <a:off x="5270500" y="2940050"/>
              <a:ext cx="114300" cy="76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3" name="Line 42"/>
            <p:cNvSpPr>
              <a:spLocks noChangeShapeType="1"/>
            </p:cNvSpPr>
            <p:nvPr/>
          </p:nvSpPr>
          <p:spPr bwMode="auto">
            <a:xfrm>
              <a:off x="5384800" y="3016250"/>
              <a:ext cx="9286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4" name="Line 43"/>
            <p:cNvSpPr>
              <a:spLocks noChangeShapeType="1"/>
            </p:cNvSpPr>
            <p:nvPr/>
          </p:nvSpPr>
          <p:spPr bwMode="auto">
            <a:xfrm>
              <a:off x="5395912" y="2709863"/>
              <a:ext cx="9286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5" name="Text Box 44"/>
            <p:cNvSpPr txBox="1">
              <a:spLocks noChangeArrowheads="1"/>
            </p:cNvSpPr>
            <p:nvPr/>
          </p:nvSpPr>
          <p:spPr bwMode="auto">
            <a:xfrm>
              <a:off x="6358312" y="2589773"/>
              <a:ext cx="1473995" cy="230188"/>
            </a:xfrm>
            <a:prstGeom prst="rect">
              <a:avLst/>
            </a:prstGeom>
            <a:noFill/>
            <a:ln w="19050">
              <a:noFill/>
              <a:miter lim="800000"/>
              <a:headEnd/>
              <a:tailEnd/>
            </a:ln>
          </p:spPr>
          <p:txBody>
            <a:bodyPr lIns="0" tIns="0" rIns="0" bIns="0"/>
            <a:lstStyle/>
            <a:p>
              <a:r>
                <a:rPr lang="en-US" sz="1300" b="1">
                  <a:latin typeface=".VnArial" pitchFamily="34" charset="0"/>
                </a:rPr>
                <a:t>§iÒu hoµ nhiÖt ®é</a:t>
              </a:r>
            </a:p>
          </p:txBody>
        </p:sp>
        <p:sp>
          <p:nvSpPr>
            <p:cNvPr id="376" name="Text Box 45"/>
            <p:cNvSpPr txBox="1">
              <a:spLocks noChangeArrowheads="1"/>
            </p:cNvSpPr>
            <p:nvPr/>
          </p:nvSpPr>
          <p:spPr bwMode="auto">
            <a:xfrm>
              <a:off x="6261286" y="2887663"/>
              <a:ext cx="1798638" cy="263525"/>
            </a:xfrm>
            <a:prstGeom prst="rect">
              <a:avLst/>
            </a:prstGeom>
            <a:noFill/>
            <a:ln w="19050">
              <a:noFill/>
              <a:miter lim="800000"/>
              <a:headEnd/>
              <a:tailEnd/>
            </a:ln>
          </p:spPr>
          <p:txBody>
            <a:bodyPr lIns="0" tIns="0" rIns="0" bIns="0"/>
            <a:lstStyle/>
            <a:p>
              <a:pPr algn="ctr"/>
              <a:r>
                <a:rPr lang="en-US" sz="1300" b="1">
                  <a:latin typeface=".VnArialH" pitchFamily="34" charset="0"/>
                </a:rPr>
                <a:t>¸</a:t>
              </a:r>
              <a:r>
                <a:rPr lang="en-US" sz="1300" b="1">
                  <a:latin typeface=".VnArial" pitchFamily="34" charset="0"/>
                </a:rPr>
                <a:t>nh s¸ng phßng m¸y</a:t>
              </a:r>
            </a:p>
          </p:txBody>
        </p:sp>
        <p:sp>
          <p:nvSpPr>
            <p:cNvPr id="377" name="Line 46"/>
            <p:cNvSpPr>
              <a:spLocks noChangeShapeType="1"/>
            </p:cNvSpPr>
            <p:nvPr/>
          </p:nvSpPr>
          <p:spPr bwMode="auto">
            <a:xfrm>
              <a:off x="3723552" y="1962150"/>
              <a:ext cx="0" cy="384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 name="Line 47"/>
            <p:cNvSpPr>
              <a:spLocks noChangeShapeType="1"/>
            </p:cNvSpPr>
            <p:nvPr/>
          </p:nvSpPr>
          <p:spPr bwMode="auto">
            <a:xfrm>
              <a:off x="3623540" y="2346325"/>
              <a:ext cx="231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 name="Line 48"/>
            <p:cNvSpPr>
              <a:spLocks noChangeShapeType="1"/>
            </p:cNvSpPr>
            <p:nvPr/>
          </p:nvSpPr>
          <p:spPr bwMode="auto">
            <a:xfrm>
              <a:off x="5245100" y="1962150"/>
              <a:ext cx="0" cy="384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0" name="Line 49"/>
            <p:cNvSpPr>
              <a:spLocks noChangeShapeType="1"/>
            </p:cNvSpPr>
            <p:nvPr/>
          </p:nvSpPr>
          <p:spPr bwMode="auto">
            <a:xfrm>
              <a:off x="5129212" y="2346325"/>
              <a:ext cx="231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1" name="Line 50"/>
            <p:cNvSpPr>
              <a:spLocks noChangeShapeType="1"/>
            </p:cNvSpPr>
            <p:nvPr/>
          </p:nvSpPr>
          <p:spPr bwMode="auto">
            <a:xfrm>
              <a:off x="6719888" y="1962150"/>
              <a:ext cx="0" cy="384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2" name="Line 51"/>
            <p:cNvSpPr>
              <a:spLocks noChangeShapeType="1"/>
            </p:cNvSpPr>
            <p:nvPr/>
          </p:nvSpPr>
          <p:spPr bwMode="auto">
            <a:xfrm>
              <a:off x="6604000" y="2346325"/>
              <a:ext cx="231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3" name="Text Box 52"/>
            <p:cNvSpPr txBox="1">
              <a:spLocks noChangeArrowheads="1"/>
            </p:cNvSpPr>
            <p:nvPr/>
          </p:nvSpPr>
          <p:spPr bwMode="auto">
            <a:xfrm>
              <a:off x="2838030" y="2038350"/>
              <a:ext cx="831850" cy="258763"/>
            </a:xfrm>
            <a:prstGeom prst="rect">
              <a:avLst/>
            </a:prstGeom>
            <a:noFill/>
            <a:ln w="19050">
              <a:noFill/>
              <a:miter lim="800000"/>
              <a:headEnd/>
              <a:tailEnd/>
            </a:ln>
          </p:spPr>
          <p:txBody>
            <a:bodyPr lIns="0" tIns="0" rIns="0" bIns="0"/>
            <a:lstStyle/>
            <a:p>
              <a:pPr algn="r"/>
              <a:r>
                <a:rPr lang="en-US" sz="1300" b="1">
                  <a:latin typeface=".VnArial" pitchFamily="34" charset="0"/>
                </a:rPr>
                <a:t>D©y M10</a:t>
              </a:r>
            </a:p>
          </p:txBody>
        </p:sp>
        <p:sp>
          <p:nvSpPr>
            <p:cNvPr id="384" name="Rectangle 53"/>
            <p:cNvSpPr>
              <a:spLocks noChangeArrowheads="1"/>
            </p:cNvSpPr>
            <p:nvPr/>
          </p:nvSpPr>
          <p:spPr bwMode="auto">
            <a:xfrm>
              <a:off x="1795463" y="3883025"/>
              <a:ext cx="1438275" cy="463550"/>
            </a:xfrm>
            <a:prstGeom prst="rect">
              <a:avLst/>
            </a:prstGeom>
            <a:solidFill>
              <a:srgbClr val="66FFFF"/>
            </a:solidFill>
            <a:ln w="19050">
              <a:solidFill>
                <a:srgbClr val="000000"/>
              </a:solidFill>
              <a:miter lim="800000"/>
              <a:headEnd/>
              <a:tailEnd/>
            </a:ln>
          </p:spPr>
          <p:txBody>
            <a:bodyPr lIns="0" tIns="0" rIns="0" bIns="0"/>
            <a:lstStyle/>
            <a:p>
              <a:pPr algn="ctr"/>
              <a:r>
                <a:rPr lang="vi-VN" sz="1300" b="1">
                  <a:latin typeface="+mj-lt"/>
                </a:rPr>
                <a:t>Chỉnh lưu 1</a:t>
              </a:r>
            </a:p>
            <a:p>
              <a:pPr algn="ctr"/>
              <a:r>
                <a:rPr lang="en-US" sz="1300" b="1">
                  <a:latin typeface="+mj-lt"/>
                </a:rPr>
                <a:t>Rectifier 1</a:t>
              </a:r>
            </a:p>
          </p:txBody>
        </p:sp>
        <p:sp>
          <p:nvSpPr>
            <p:cNvPr id="385" name="Rectangle 54"/>
            <p:cNvSpPr>
              <a:spLocks noChangeArrowheads="1"/>
            </p:cNvSpPr>
            <p:nvPr/>
          </p:nvSpPr>
          <p:spPr bwMode="auto">
            <a:xfrm>
              <a:off x="1811338" y="4495800"/>
              <a:ext cx="1438275" cy="420688"/>
            </a:xfrm>
            <a:prstGeom prst="rect">
              <a:avLst/>
            </a:prstGeom>
            <a:solidFill>
              <a:srgbClr val="66FFFF"/>
            </a:solidFill>
            <a:ln w="19050">
              <a:solidFill>
                <a:srgbClr val="000000"/>
              </a:solidFill>
              <a:miter lim="800000"/>
              <a:headEnd/>
              <a:tailEnd/>
            </a:ln>
          </p:spPr>
          <p:txBody>
            <a:bodyPr lIns="0" tIns="0" rIns="0" bIns="0"/>
            <a:lstStyle/>
            <a:p>
              <a:pPr algn="ctr"/>
              <a:r>
                <a:rPr lang="vi-VN" sz="1300" b="1">
                  <a:latin typeface="+mj-lt"/>
                </a:rPr>
                <a:t>Chỉnh lưu </a:t>
              </a:r>
              <a:r>
                <a:rPr lang="en-US" sz="1300" b="1">
                  <a:latin typeface="+mj-lt"/>
                </a:rPr>
                <a:t>2</a:t>
              </a:r>
              <a:endParaRPr lang="vi-VN" sz="1300" b="1">
                <a:latin typeface="+mj-lt"/>
              </a:endParaRPr>
            </a:p>
            <a:p>
              <a:pPr algn="ctr"/>
              <a:r>
                <a:rPr lang="en-US" sz="1300" b="1">
                  <a:latin typeface="+mj-lt"/>
                </a:rPr>
                <a:t>Rectifier 2</a:t>
              </a:r>
            </a:p>
          </p:txBody>
        </p:sp>
        <p:sp>
          <p:nvSpPr>
            <p:cNvPr id="386" name="Rectangle 55"/>
            <p:cNvSpPr>
              <a:spLocks noChangeArrowheads="1"/>
            </p:cNvSpPr>
            <p:nvPr/>
          </p:nvSpPr>
          <p:spPr bwMode="auto">
            <a:xfrm>
              <a:off x="1811338" y="5649913"/>
              <a:ext cx="1438275" cy="463550"/>
            </a:xfrm>
            <a:prstGeom prst="rect">
              <a:avLst/>
            </a:prstGeom>
            <a:solidFill>
              <a:schemeClr val="tx2"/>
            </a:solidFill>
            <a:ln w="19050">
              <a:solidFill>
                <a:srgbClr val="000000"/>
              </a:solidFill>
              <a:miter lim="800000"/>
              <a:headEnd/>
              <a:tailEnd/>
            </a:ln>
          </p:spPr>
          <p:txBody>
            <a:bodyPr lIns="0" tIns="36000" rIns="0" bIns="0"/>
            <a:lstStyle/>
            <a:p>
              <a:pPr algn="ctr"/>
              <a:r>
                <a:rPr lang="en-US" sz="1300" b="1">
                  <a:solidFill>
                    <a:srgbClr val="FFFF00"/>
                  </a:solidFill>
                  <a:latin typeface=".VnArialH" pitchFamily="34" charset="0"/>
                </a:rPr>
                <a:t>¾</a:t>
              </a:r>
              <a:r>
                <a:rPr lang="en-US" sz="1300" b="1">
                  <a:solidFill>
                    <a:srgbClr val="FFFF00"/>
                  </a:solidFill>
                  <a:latin typeface=".VnArial" pitchFamily="34" charset="0"/>
                </a:rPr>
                <a:t>c quy 2</a:t>
              </a:r>
            </a:p>
            <a:p>
              <a:pPr algn="ctr"/>
              <a:r>
                <a:rPr lang="en-US" sz="1300" b="1">
                  <a:solidFill>
                    <a:srgbClr val="FFFF00"/>
                  </a:solidFill>
                  <a:latin typeface=".VnArial" pitchFamily="34" charset="0"/>
                </a:rPr>
                <a:t>Battery 2</a:t>
              </a:r>
            </a:p>
          </p:txBody>
        </p:sp>
        <p:sp>
          <p:nvSpPr>
            <p:cNvPr id="387" name="Rectangle 56"/>
            <p:cNvSpPr>
              <a:spLocks noChangeArrowheads="1"/>
            </p:cNvSpPr>
            <p:nvPr/>
          </p:nvSpPr>
          <p:spPr bwMode="auto">
            <a:xfrm>
              <a:off x="7069138" y="4198938"/>
              <a:ext cx="1436688" cy="382588"/>
            </a:xfrm>
            <a:prstGeom prst="rect">
              <a:avLst/>
            </a:prstGeom>
            <a:solidFill>
              <a:srgbClr val="00CCFF"/>
            </a:solidFill>
            <a:ln w="19050">
              <a:solidFill>
                <a:srgbClr val="000000"/>
              </a:solidFill>
              <a:miter lim="800000"/>
              <a:headEnd/>
              <a:tailEnd/>
            </a:ln>
          </p:spPr>
          <p:txBody>
            <a:bodyPr lIns="0" tIns="0" rIns="0" bIns="0"/>
            <a:lstStyle/>
            <a:p>
              <a:pPr algn="ctr"/>
              <a:r>
                <a:rPr lang="en-US" sz="1300" b="1">
                  <a:latin typeface=".VnArial" pitchFamily="34" charset="0"/>
                </a:rPr>
                <a:t>Phô t¶i 2</a:t>
              </a:r>
            </a:p>
            <a:p>
              <a:pPr algn="ctr"/>
              <a:r>
                <a:rPr lang="en-US" sz="1300" b="1">
                  <a:latin typeface=".VnArial" pitchFamily="34" charset="0"/>
                </a:rPr>
                <a:t>Load 2</a:t>
              </a:r>
            </a:p>
          </p:txBody>
        </p:sp>
        <p:sp>
          <p:nvSpPr>
            <p:cNvPr id="388" name="Rectangle 57"/>
            <p:cNvSpPr>
              <a:spLocks noChangeArrowheads="1"/>
            </p:cNvSpPr>
            <p:nvPr/>
          </p:nvSpPr>
          <p:spPr bwMode="auto">
            <a:xfrm>
              <a:off x="7069138" y="5157788"/>
              <a:ext cx="1436688" cy="382588"/>
            </a:xfrm>
            <a:prstGeom prst="rect">
              <a:avLst/>
            </a:prstGeom>
            <a:solidFill>
              <a:srgbClr val="00CCFF"/>
            </a:solidFill>
            <a:ln w="19050">
              <a:solidFill>
                <a:srgbClr val="000000"/>
              </a:solidFill>
              <a:miter lim="800000"/>
              <a:headEnd/>
              <a:tailEnd/>
            </a:ln>
          </p:spPr>
          <p:txBody>
            <a:bodyPr lIns="0" tIns="0" rIns="0" bIns="0"/>
            <a:lstStyle/>
            <a:p>
              <a:pPr algn="ctr"/>
              <a:r>
                <a:rPr lang="en-US" sz="1300" b="1">
                  <a:latin typeface=".VnArial" pitchFamily="34" charset="0"/>
                </a:rPr>
                <a:t>Phô t¶i 4</a:t>
              </a:r>
            </a:p>
            <a:p>
              <a:pPr algn="ctr"/>
              <a:r>
                <a:rPr lang="en-US" sz="1300" b="1">
                  <a:latin typeface=".VnArial" pitchFamily="34" charset="0"/>
                </a:rPr>
                <a:t>Load 4</a:t>
              </a:r>
            </a:p>
          </p:txBody>
        </p:sp>
        <p:sp>
          <p:nvSpPr>
            <p:cNvPr id="389" name="Rectangle 58"/>
            <p:cNvSpPr>
              <a:spLocks noChangeArrowheads="1"/>
            </p:cNvSpPr>
            <p:nvPr/>
          </p:nvSpPr>
          <p:spPr bwMode="auto">
            <a:xfrm>
              <a:off x="7069138" y="3725863"/>
              <a:ext cx="1436688" cy="382588"/>
            </a:xfrm>
            <a:prstGeom prst="rect">
              <a:avLst/>
            </a:prstGeom>
            <a:solidFill>
              <a:srgbClr val="00CCFF"/>
            </a:solidFill>
            <a:ln w="19050">
              <a:solidFill>
                <a:srgbClr val="000000"/>
              </a:solidFill>
              <a:miter lim="800000"/>
              <a:headEnd/>
              <a:tailEnd/>
            </a:ln>
          </p:spPr>
          <p:txBody>
            <a:bodyPr lIns="0" tIns="0" rIns="0" bIns="72000"/>
            <a:lstStyle/>
            <a:p>
              <a:pPr algn="ctr"/>
              <a:r>
                <a:rPr lang="en-US" sz="1300" b="1">
                  <a:latin typeface=".VnArial" pitchFamily="34" charset="0"/>
                </a:rPr>
                <a:t>Phô t¶i 1</a:t>
              </a:r>
            </a:p>
            <a:p>
              <a:pPr algn="ctr"/>
              <a:r>
                <a:rPr lang="en-US" sz="1300" b="1">
                  <a:latin typeface=".VnArial" pitchFamily="34" charset="0"/>
                </a:rPr>
                <a:t>Load 1</a:t>
              </a:r>
            </a:p>
          </p:txBody>
        </p:sp>
        <p:sp>
          <p:nvSpPr>
            <p:cNvPr id="390" name="Rectangle 59"/>
            <p:cNvSpPr>
              <a:spLocks noChangeArrowheads="1"/>
            </p:cNvSpPr>
            <p:nvPr/>
          </p:nvSpPr>
          <p:spPr bwMode="auto">
            <a:xfrm>
              <a:off x="7069138" y="5630863"/>
              <a:ext cx="1436688" cy="382588"/>
            </a:xfrm>
            <a:prstGeom prst="rect">
              <a:avLst/>
            </a:prstGeom>
            <a:solidFill>
              <a:srgbClr val="00CCFF"/>
            </a:solidFill>
            <a:ln w="19050">
              <a:solidFill>
                <a:srgbClr val="000000"/>
              </a:solidFill>
              <a:miter lim="800000"/>
              <a:headEnd/>
              <a:tailEnd/>
            </a:ln>
          </p:spPr>
          <p:txBody>
            <a:bodyPr lIns="0" tIns="0" rIns="0" bIns="0"/>
            <a:lstStyle/>
            <a:p>
              <a:pPr algn="ctr"/>
              <a:r>
                <a:rPr lang="en-US" sz="1300" b="1">
                  <a:latin typeface=".VnArial" pitchFamily="34" charset="0"/>
                </a:rPr>
                <a:t>Phô t¶i 5</a:t>
              </a:r>
            </a:p>
            <a:p>
              <a:pPr algn="ctr"/>
              <a:r>
                <a:rPr lang="en-US" sz="1300" b="1">
                  <a:latin typeface=".VnArial" pitchFamily="34" charset="0"/>
                </a:rPr>
                <a:t>Load 5</a:t>
              </a:r>
            </a:p>
          </p:txBody>
        </p:sp>
        <p:sp>
          <p:nvSpPr>
            <p:cNvPr id="391" name="Rectangle 60"/>
            <p:cNvSpPr>
              <a:spLocks noChangeArrowheads="1"/>
            </p:cNvSpPr>
            <p:nvPr/>
          </p:nvSpPr>
          <p:spPr bwMode="auto">
            <a:xfrm>
              <a:off x="7069138" y="6105525"/>
              <a:ext cx="1436688" cy="382588"/>
            </a:xfrm>
            <a:prstGeom prst="rect">
              <a:avLst/>
            </a:prstGeom>
            <a:solidFill>
              <a:srgbClr val="00CCFF"/>
            </a:solidFill>
            <a:ln w="19050">
              <a:solidFill>
                <a:srgbClr val="000000"/>
              </a:solidFill>
              <a:miter lim="800000"/>
              <a:headEnd/>
              <a:tailEnd/>
            </a:ln>
          </p:spPr>
          <p:txBody>
            <a:bodyPr lIns="0" tIns="0" rIns="0" bIns="0"/>
            <a:lstStyle/>
            <a:p>
              <a:pPr algn="ctr"/>
              <a:r>
                <a:rPr lang="en-US" sz="1300" b="1">
                  <a:latin typeface=".VnArial" pitchFamily="34" charset="0"/>
                </a:rPr>
                <a:t>Phô t¶i 6</a:t>
              </a:r>
            </a:p>
            <a:p>
              <a:pPr algn="ctr"/>
              <a:r>
                <a:rPr lang="en-US" sz="1300" b="1">
                  <a:latin typeface=".VnArial" pitchFamily="34" charset="0"/>
                </a:rPr>
                <a:t>Load 6</a:t>
              </a:r>
            </a:p>
          </p:txBody>
        </p:sp>
        <p:sp>
          <p:nvSpPr>
            <p:cNvPr id="392" name="Freeform 61"/>
            <p:cNvSpPr>
              <a:spLocks/>
            </p:cNvSpPr>
            <p:nvPr/>
          </p:nvSpPr>
          <p:spPr bwMode="auto">
            <a:xfrm>
              <a:off x="8101013" y="1962150"/>
              <a:ext cx="12700" cy="1414463"/>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3" name="Line 62"/>
            <p:cNvSpPr>
              <a:spLocks noChangeShapeType="1"/>
            </p:cNvSpPr>
            <p:nvPr/>
          </p:nvSpPr>
          <p:spPr bwMode="auto">
            <a:xfrm>
              <a:off x="1257300" y="4037013"/>
              <a:ext cx="5429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4" name="Line 63"/>
            <p:cNvSpPr>
              <a:spLocks noChangeShapeType="1"/>
            </p:cNvSpPr>
            <p:nvPr/>
          </p:nvSpPr>
          <p:spPr bwMode="auto">
            <a:xfrm flipH="1">
              <a:off x="803275" y="3365500"/>
              <a:ext cx="73104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5" name="Freeform 64"/>
            <p:cNvSpPr>
              <a:spLocks/>
            </p:cNvSpPr>
            <p:nvPr/>
          </p:nvSpPr>
          <p:spPr bwMode="auto">
            <a:xfrm>
              <a:off x="812800" y="3365500"/>
              <a:ext cx="3175" cy="1368425"/>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6" name="Line 65"/>
            <p:cNvSpPr>
              <a:spLocks noChangeShapeType="1"/>
            </p:cNvSpPr>
            <p:nvPr/>
          </p:nvSpPr>
          <p:spPr bwMode="auto">
            <a:xfrm>
              <a:off x="803275" y="4725988"/>
              <a:ext cx="100806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7" name="Freeform 66"/>
            <p:cNvSpPr>
              <a:spLocks/>
            </p:cNvSpPr>
            <p:nvPr/>
          </p:nvSpPr>
          <p:spPr bwMode="auto">
            <a:xfrm>
              <a:off x="8572500" y="1962150"/>
              <a:ext cx="4763" cy="1557338"/>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8" name="Line 67"/>
            <p:cNvSpPr>
              <a:spLocks noChangeShapeType="1"/>
            </p:cNvSpPr>
            <p:nvPr/>
          </p:nvSpPr>
          <p:spPr bwMode="auto">
            <a:xfrm flipH="1">
              <a:off x="1266825" y="3517900"/>
              <a:ext cx="73104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9" name="Freeform 68"/>
            <p:cNvSpPr>
              <a:spLocks/>
            </p:cNvSpPr>
            <p:nvPr/>
          </p:nvSpPr>
          <p:spPr bwMode="auto">
            <a:xfrm>
              <a:off x="1266825" y="3517900"/>
              <a:ext cx="4763" cy="522288"/>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00" name="Line 69"/>
            <p:cNvSpPr>
              <a:spLocks noChangeShapeType="1"/>
            </p:cNvSpPr>
            <p:nvPr/>
          </p:nvSpPr>
          <p:spPr bwMode="auto">
            <a:xfrm>
              <a:off x="3238500" y="4113213"/>
              <a:ext cx="6969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1" name="Line 70"/>
            <p:cNvSpPr>
              <a:spLocks noChangeShapeType="1"/>
            </p:cNvSpPr>
            <p:nvPr/>
          </p:nvSpPr>
          <p:spPr bwMode="auto">
            <a:xfrm>
              <a:off x="3935413" y="4113213"/>
              <a:ext cx="0" cy="382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2" name="Line 71"/>
            <p:cNvSpPr>
              <a:spLocks noChangeShapeType="1"/>
            </p:cNvSpPr>
            <p:nvPr/>
          </p:nvSpPr>
          <p:spPr bwMode="auto">
            <a:xfrm>
              <a:off x="3238500" y="4725988"/>
              <a:ext cx="127793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03" name="Line 72"/>
            <p:cNvSpPr>
              <a:spLocks noChangeShapeType="1"/>
            </p:cNvSpPr>
            <p:nvPr/>
          </p:nvSpPr>
          <p:spPr bwMode="auto">
            <a:xfrm>
              <a:off x="3238500" y="5262563"/>
              <a:ext cx="696913"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4" name="Line 73"/>
            <p:cNvSpPr>
              <a:spLocks noChangeShapeType="1"/>
            </p:cNvSpPr>
            <p:nvPr/>
          </p:nvSpPr>
          <p:spPr bwMode="auto">
            <a:xfrm flipV="1">
              <a:off x="3935413" y="4956175"/>
              <a:ext cx="0" cy="306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5" name="Line 74"/>
            <p:cNvSpPr>
              <a:spLocks noChangeShapeType="1"/>
            </p:cNvSpPr>
            <p:nvPr/>
          </p:nvSpPr>
          <p:spPr bwMode="auto">
            <a:xfrm>
              <a:off x="3935413" y="4956175"/>
              <a:ext cx="5810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06" name="Line 75"/>
            <p:cNvSpPr>
              <a:spLocks noChangeShapeType="1"/>
            </p:cNvSpPr>
            <p:nvPr/>
          </p:nvSpPr>
          <p:spPr bwMode="auto">
            <a:xfrm>
              <a:off x="3238500" y="5878513"/>
              <a:ext cx="696913"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7" name="Line 76"/>
            <p:cNvSpPr>
              <a:spLocks noChangeShapeType="1"/>
            </p:cNvSpPr>
            <p:nvPr/>
          </p:nvSpPr>
          <p:spPr bwMode="auto">
            <a:xfrm flipV="1">
              <a:off x="3935413" y="5414963"/>
              <a:ext cx="0" cy="4635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8" name="Line 77"/>
            <p:cNvSpPr>
              <a:spLocks noChangeShapeType="1"/>
            </p:cNvSpPr>
            <p:nvPr/>
          </p:nvSpPr>
          <p:spPr bwMode="auto">
            <a:xfrm>
              <a:off x="3935413" y="5414963"/>
              <a:ext cx="5810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09" name="Line 78"/>
            <p:cNvSpPr>
              <a:spLocks noChangeShapeType="1"/>
            </p:cNvSpPr>
            <p:nvPr/>
          </p:nvSpPr>
          <p:spPr bwMode="auto">
            <a:xfrm>
              <a:off x="5902325" y="4573588"/>
              <a:ext cx="4635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 name="Line 79"/>
            <p:cNvSpPr>
              <a:spLocks noChangeShapeType="1"/>
            </p:cNvSpPr>
            <p:nvPr/>
          </p:nvSpPr>
          <p:spPr bwMode="auto">
            <a:xfrm flipV="1">
              <a:off x="6372225" y="3948113"/>
              <a:ext cx="0" cy="6302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1" name="Line 80"/>
            <p:cNvSpPr>
              <a:spLocks noChangeShapeType="1"/>
            </p:cNvSpPr>
            <p:nvPr/>
          </p:nvSpPr>
          <p:spPr bwMode="auto">
            <a:xfrm>
              <a:off x="6372225" y="3960813"/>
              <a:ext cx="69691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2" name="Line 81"/>
            <p:cNvSpPr>
              <a:spLocks noChangeShapeType="1"/>
            </p:cNvSpPr>
            <p:nvPr/>
          </p:nvSpPr>
          <p:spPr bwMode="auto">
            <a:xfrm>
              <a:off x="5921375" y="4725988"/>
              <a:ext cx="5794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3" name="Line 82"/>
            <p:cNvSpPr>
              <a:spLocks noChangeShapeType="1"/>
            </p:cNvSpPr>
            <p:nvPr/>
          </p:nvSpPr>
          <p:spPr bwMode="auto">
            <a:xfrm flipV="1">
              <a:off x="6488113" y="4419600"/>
              <a:ext cx="0" cy="306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4" name="Line 83"/>
            <p:cNvSpPr>
              <a:spLocks noChangeShapeType="1"/>
            </p:cNvSpPr>
            <p:nvPr/>
          </p:nvSpPr>
          <p:spPr bwMode="auto">
            <a:xfrm>
              <a:off x="6488113" y="4419600"/>
              <a:ext cx="5810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5" name="Line 84"/>
            <p:cNvSpPr>
              <a:spLocks noChangeShapeType="1"/>
            </p:cNvSpPr>
            <p:nvPr/>
          </p:nvSpPr>
          <p:spPr bwMode="auto">
            <a:xfrm>
              <a:off x="6835775" y="5338763"/>
              <a:ext cx="23336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6" name="Line 85"/>
            <p:cNvSpPr>
              <a:spLocks noChangeShapeType="1"/>
            </p:cNvSpPr>
            <p:nvPr/>
          </p:nvSpPr>
          <p:spPr bwMode="auto">
            <a:xfrm>
              <a:off x="5930900" y="5187950"/>
              <a:ext cx="5810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7" name="Line 86"/>
            <p:cNvSpPr>
              <a:spLocks noChangeShapeType="1"/>
            </p:cNvSpPr>
            <p:nvPr/>
          </p:nvSpPr>
          <p:spPr bwMode="auto">
            <a:xfrm>
              <a:off x="6503988" y="5186363"/>
              <a:ext cx="0" cy="6127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8" name="Line 87"/>
            <p:cNvSpPr>
              <a:spLocks noChangeShapeType="1"/>
            </p:cNvSpPr>
            <p:nvPr/>
          </p:nvSpPr>
          <p:spPr bwMode="auto">
            <a:xfrm>
              <a:off x="6503988" y="5799138"/>
              <a:ext cx="5810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9" name="Line 88"/>
            <p:cNvSpPr>
              <a:spLocks noChangeShapeType="1"/>
            </p:cNvSpPr>
            <p:nvPr/>
          </p:nvSpPr>
          <p:spPr bwMode="auto">
            <a:xfrm>
              <a:off x="5930900" y="5364163"/>
              <a:ext cx="349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 name="Line 89"/>
            <p:cNvSpPr>
              <a:spLocks noChangeShapeType="1"/>
            </p:cNvSpPr>
            <p:nvPr/>
          </p:nvSpPr>
          <p:spPr bwMode="auto">
            <a:xfrm>
              <a:off x="6275388" y="5368925"/>
              <a:ext cx="0" cy="9350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1" name="Line 90"/>
            <p:cNvSpPr>
              <a:spLocks noChangeShapeType="1"/>
            </p:cNvSpPr>
            <p:nvPr/>
          </p:nvSpPr>
          <p:spPr bwMode="auto">
            <a:xfrm>
              <a:off x="6267450" y="6308725"/>
              <a:ext cx="812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22" name="Text Box 91"/>
            <p:cNvSpPr txBox="1">
              <a:spLocks noChangeArrowheads="1"/>
            </p:cNvSpPr>
            <p:nvPr/>
          </p:nvSpPr>
          <p:spPr bwMode="auto">
            <a:xfrm>
              <a:off x="3962400" y="4075113"/>
              <a:ext cx="469900" cy="4318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 M16</a:t>
              </a:r>
            </a:p>
          </p:txBody>
        </p:sp>
        <p:sp>
          <p:nvSpPr>
            <p:cNvPr id="423" name="Text Box 92"/>
            <p:cNvSpPr txBox="1">
              <a:spLocks noChangeArrowheads="1"/>
            </p:cNvSpPr>
            <p:nvPr/>
          </p:nvSpPr>
          <p:spPr bwMode="auto">
            <a:xfrm>
              <a:off x="5956300" y="4151313"/>
              <a:ext cx="369888"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 2x6</a:t>
              </a:r>
            </a:p>
          </p:txBody>
        </p:sp>
        <p:sp>
          <p:nvSpPr>
            <p:cNvPr id="424" name="Line 93"/>
            <p:cNvSpPr>
              <a:spLocks noChangeShapeType="1"/>
            </p:cNvSpPr>
            <p:nvPr/>
          </p:nvSpPr>
          <p:spPr bwMode="auto">
            <a:xfrm>
              <a:off x="5095875" y="5976938"/>
              <a:ext cx="231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5" name="Text Box 94"/>
            <p:cNvSpPr txBox="1">
              <a:spLocks noChangeArrowheads="1"/>
            </p:cNvSpPr>
            <p:nvPr/>
          </p:nvSpPr>
          <p:spPr bwMode="auto">
            <a:xfrm>
              <a:off x="152400" y="2170113"/>
              <a:ext cx="912813" cy="198438"/>
            </a:xfrm>
            <a:prstGeom prst="rect">
              <a:avLst/>
            </a:prstGeom>
            <a:noFill/>
            <a:ln w="19050">
              <a:noFill/>
              <a:miter lim="800000"/>
              <a:headEnd/>
              <a:tailEnd/>
            </a:ln>
          </p:spPr>
          <p:txBody>
            <a:bodyPr lIns="0" tIns="0" rIns="0" bIns="0"/>
            <a:lstStyle/>
            <a:p>
              <a:pPr algn="ctr"/>
              <a:r>
                <a:rPr lang="en-US" sz="1300" b="1">
                  <a:latin typeface=".VnArial" pitchFamily="34" charset="0"/>
                </a:rPr>
                <a:t>D©y 2x10</a:t>
              </a:r>
            </a:p>
          </p:txBody>
        </p:sp>
        <p:sp>
          <p:nvSpPr>
            <p:cNvPr id="426" name="Text Box 95"/>
            <p:cNvSpPr txBox="1">
              <a:spLocks noChangeArrowheads="1"/>
            </p:cNvSpPr>
            <p:nvPr/>
          </p:nvSpPr>
          <p:spPr bwMode="auto">
            <a:xfrm>
              <a:off x="2813050" y="3128963"/>
              <a:ext cx="912813" cy="196850"/>
            </a:xfrm>
            <a:prstGeom prst="rect">
              <a:avLst/>
            </a:prstGeom>
            <a:noFill/>
            <a:ln w="19050">
              <a:noFill/>
              <a:miter lim="800000"/>
              <a:headEnd/>
              <a:tailEnd/>
            </a:ln>
          </p:spPr>
          <p:txBody>
            <a:bodyPr lIns="0" tIns="0" rIns="0" bIns="0"/>
            <a:lstStyle/>
            <a:p>
              <a:pPr algn="ctr"/>
              <a:r>
                <a:rPr lang="en-US" sz="1300" b="1">
                  <a:latin typeface=".VnArial" pitchFamily="34" charset="0"/>
                </a:rPr>
                <a:t>D©y 2x6</a:t>
              </a:r>
            </a:p>
          </p:txBody>
        </p:sp>
        <p:sp>
          <p:nvSpPr>
            <p:cNvPr id="427" name="Text Box 96"/>
            <p:cNvSpPr txBox="1">
              <a:spLocks noChangeArrowheads="1"/>
            </p:cNvSpPr>
            <p:nvPr/>
          </p:nvSpPr>
          <p:spPr bwMode="auto">
            <a:xfrm>
              <a:off x="4262437" y="1230313"/>
              <a:ext cx="511175"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2x6</a:t>
              </a:r>
            </a:p>
          </p:txBody>
        </p:sp>
        <p:sp>
          <p:nvSpPr>
            <p:cNvPr id="428" name="Text Box 97"/>
            <p:cNvSpPr txBox="1">
              <a:spLocks noChangeArrowheads="1"/>
            </p:cNvSpPr>
            <p:nvPr/>
          </p:nvSpPr>
          <p:spPr bwMode="auto">
            <a:xfrm>
              <a:off x="5726580" y="1230313"/>
              <a:ext cx="539750"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2x6</a:t>
              </a:r>
            </a:p>
          </p:txBody>
        </p:sp>
        <p:sp>
          <p:nvSpPr>
            <p:cNvPr id="429" name="Text Box 98"/>
            <p:cNvSpPr txBox="1">
              <a:spLocks noChangeArrowheads="1"/>
            </p:cNvSpPr>
            <p:nvPr/>
          </p:nvSpPr>
          <p:spPr bwMode="auto">
            <a:xfrm>
              <a:off x="7302500" y="1230313"/>
              <a:ext cx="457200"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2x6</a:t>
              </a:r>
            </a:p>
          </p:txBody>
        </p:sp>
        <p:sp>
          <p:nvSpPr>
            <p:cNvPr id="430" name="Text Box 99"/>
            <p:cNvSpPr txBox="1">
              <a:spLocks noChangeArrowheads="1"/>
            </p:cNvSpPr>
            <p:nvPr/>
          </p:nvSpPr>
          <p:spPr bwMode="auto">
            <a:xfrm>
              <a:off x="4454525" y="2381250"/>
              <a:ext cx="911225" cy="198438"/>
            </a:xfrm>
            <a:prstGeom prst="rect">
              <a:avLst/>
            </a:prstGeom>
            <a:noFill/>
            <a:ln w="19050">
              <a:noFill/>
              <a:miter lim="800000"/>
              <a:headEnd/>
              <a:tailEnd/>
            </a:ln>
          </p:spPr>
          <p:txBody>
            <a:bodyPr lIns="0" tIns="0" rIns="0" bIns="0"/>
            <a:lstStyle/>
            <a:p>
              <a:pPr algn="ctr"/>
              <a:r>
                <a:rPr lang="en-US" sz="1300" b="1">
                  <a:latin typeface=".VnArial" pitchFamily="34" charset="0"/>
                </a:rPr>
                <a:t>D©y 2x6</a:t>
              </a:r>
            </a:p>
          </p:txBody>
        </p:sp>
        <p:sp>
          <p:nvSpPr>
            <p:cNvPr id="431" name="Text Box 100"/>
            <p:cNvSpPr txBox="1">
              <a:spLocks noChangeArrowheads="1"/>
            </p:cNvSpPr>
            <p:nvPr/>
          </p:nvSpPr>
          <p:spPr bwMode="auto">
            <a:xfrm>
              <a:off x="6296025" y="1273175"/>
              <a:ext cx="927100" cy="688975"/>
            </a:xfrm>
            <a:prstGeom prst="rect">
              <a:avLst/>
            </a:prstGeom>
            <a:solidFill>
              <a:srgbClr val="00FFCC"/>
            </a:solidFill>
            <a:ln w="19050">
              <a:solidFill>
                <a:srgbClr val="000000"/>
              </a:solidFill>
              <a:miter lim="800000"/>
              <a:headEnd/>
              <a:tailEnd/>
            </a:ln>
          </p:spPr>
          <p:txBody>
            <a:bodyPr lIns="0" tIns="0" rIns="0" bIns="0"/>
            <a:lstStyle/>
            <a:p>
              <a:pPr algn="ctr"/>
              <a:endParaRPr lang="en-US" sz="900" b="1">
                <a:latin typeface="+mj-lt"/>
              </a:endParaRPr>
            </a:p>
            <a:p>
              <a:pPr algn="ctr"/>
              <a:r>
                <a:rPr lang="en-US" sz="1400" b="1">
                  <a:latin typeface="+mj-lt"/>
                </a:rPr>
                <a:t>Cắt lọc sét</a:t>
              </a:r>
            </a:p>
            <a:p>
              <a:pPr algn="ctr"/>
              <a:r>
                <a:rPr lang="en-US" sz="1400" b="1">
                  <a:latin typeface="+mj-lt"/>
                </a:rPr>
                <a:t>SRF 132</a:t>
              </a:r>
            </a:p>
            <a:p>
              <a:pPr algn="ctr"/>
              <a:endParaRPr lang="en-US" sz="1400" b="1">
                <a:latin typeface="+mj-lt"/>
              </a:endParaRPr>
            </a:p>
          </p:txBody>
        </p:sp>
        <p:sp>
          <p:nvSpPr>
            <p:cNvPr id="432" name="Text Box 101"/>
            <p:cNvSpPr txBox="1">
              <a:spLocks noChangeArrowheads="1"/>
            </p:cNvSpPr>
            <p:nvPr/>
          </p:nvSpPr>
          <p:spPr bwMode="auto">
            <a:xfrm>
              <a:off x="7870825" y="1311275"/>
              <a:ext cx="1044575" cy="641350"/>
            </a:xfrm>
            <a:prstGeom prst="rect">
              <a:avLst/>
            </a:prstGeom>
            <a:solidFill>
              <a:srgbClr val="00FFFF"/>
            </a:solidFill>
            <a:ln w="19050">
              <a:solidFill>
                <a:srgbClr val="000000"/>
              </a:solidFill>
              <a:miter lim="800000"/>
              <a:headEnd/>
              <a:tailEnd/>
            </a:ln>
          </p:spPr>
          <p:txBody>
            <a:bodyPr lIns="0" tIns="0" rIns="0" bIns="0"/>
            <a:lstStyle/>
            <a:p>
              <a:pPr algn="ctr"/>
              <a:r>
                <a:rPr lang="en-US" sz="1300" b="1">
                  <a:latin typeface=".VnArial" pitchFamily="34" charset="0"/>
                </a:rPr>
                <a:t>Tñ ph©n phèi nguån AC 32A</a:t>
              </a:r>
            </a:p>
          </p:txBody>
        </p:sp>
        <p:sp>
          <p:nvSpPr>
            <p:cNvPr id="433" name="Text Box 102"/>
            <p:cNvSpPr txBox="1">
              <a:spLocks noChangeArrowheads="1"/>
            </p:cNvSpPr>
            <p:nvPr/>
          </p:nvSpPr>
          <p:spPr bwMode="auto">
            <a:xfrm>
              <a:off x="5181600" y="2017713"/>
              <a:ext cx="909638" cy="230188"/>
            </a:xfrm>
            <a:prstGeom prst="rect">
              <a:avLst/>
            </a:prstGeom>
            <a:noFill/>
            <a:ln w="19050">
              <a:noFill/>
              <a:miter lim="800000"/>
              <a:headEnd/>
              <a:tailEnd/>
            </a:ln>
          </p:spPr>
          <p:txBody>
            <a:bodyPr lIns="0" tIns="0" rIns="0" bIns="0"/>
            <a:lstStyle/>
            <a:p>
              <a:pPr algn="ctr"/>
              <a:r>
                <a:rPr lang="en-US" sz="1300" b="1">
                  <a:latin typeface=".VnArial" pitchFamily="34" charset="0"/>
                </a:rPr>
                <a:t>D©y M10</a:t>
              </a:r>
            </a:p>
          </p:txBody>
        </p:sp>
        <p:sp>
          <p:nvSpPr>
            <p:cNvPr id="434" name="Text Box 103"/>
            <p:cNvSpPr txBox="1">
              <a:spLocks noChangeArrowheads="1"/>
            </p:cNvSpPr>
            <p:nvPr/>
          </p:nvSpPr>
          <p:spPr bwMode="auto">
            <a:xfrm>
              <a:off x="6670675" y="2035175"/>
              <a:ext cx="949325" cy="228600"/>
            </a:xfrm>
            <a:prstGeom prst="rect">
              <a:avLst/>
            </a:prstGeom>
            <a:noFill/>
            <a:ln w="19050">
              <a:noFill/>
              <a:miter lim="800000"/>
              <a:headEnd/>
              <a:tailEnd/>
            </a:ln>
          </p:spPr>
          <p:txBody>
            <a:bodyPr lIns="0" tIns="0" rIns="0" bIns="0"/>
            <a:lstStyle/>
            <a:p>
              <a:pPr algn="ctr"/>
              <a:r>
                <a:rPr lang="en-US" sz="1300" b="1">
                  <a:latin typeface=".VnArial" pitchFamily="34" charset="0"/>
                </a:rPr>
                <a:t>D©y M10</a:t>
              </a:r>
            </a:p>
          </p:txBody>
        </p:sp>
        <p:sp>
          <p:nvSpPr>
            <p:cNvPr id="435" name="Text Box 104"/>
            <p:cNvSpPr txBox="1">
              <a:spLocks noChangeArrowheads="1"/>
            </p:cNvSpPr>
            <p:nvPr/>
          </p:nvSpPr>
          <p:spPr bwMode="auto">
            <a:xfrm>
              <a:off x="5408612" y="2457450"/>
              <a:ext cx="911225" cy="198438"/>
            </a:xfrm>
            <a:prstGeom prst="rect">
              <a:avLst/>
            </a:prstGeom>
            <a:noFill/>
            <a:ln w="19050">
              <a:noFill/>
              <a:miter lim="800000"/>
              <a:headEnd/>
              <a:tailEnd/>
            </a:ln>
          </p:spPr>
          <p:txBody>
            <a:bodyPr lIns="0" tIns="0" rIns="0" bIns="0"/>
            <a:lstStyle/>
            <a:p>
              <a:pPr algn="ctr"/>
              <a:r>
                <a:rPr lang="en-US" sz="1300" b="1">
                  <a:latin typeface=".VnArial" pitchFamily="34" charset="0"/>
                </a:rPr>
                <a:t>D©y 2x2,5</a:t>
              </a:r>
            </a:p>
          </p:txBody>
        </p:sp>
        <p:sp>
          <p:nvSpPr>
            <p:cNvPr id="436" name="Text Box 105"/>
            <p:cNvSpPr txBox="1">
              <a:spLocks noChangeArrowheads="1"/>
            </p:cNvSpPr>
            <p:nvPr/>
          </p:nvSpPr>
          <p:spPr bwMode="auto">
            <a:xfrm>
              <a:off x="5424487" y="2768600"/>
              <a:ext cx="912813" cy="198438"/>
            </a:xfrm>
            <a:prstGeom prst="rect">
              <a:avLst/>
            </a:prstGeom>
            <a:noFill/>
            <a:ln w="19050">
              <a:noFill/>
              <a:miter lim="800000"/>
              <a:headEnd/>
              <a:tailEnd/>
            </a:ln>
          </p:spPr>
          <p:txBody>
            <a:bodyPr lIns="0" tIns="0" rIns="0" bIns="0"/>
            <a:lstStyle/>
            <a:p>
              <a:pPr algn="ctr"/>
              <a:r>
                <a:rPr lang="en-US" sz="1300" b="1">
                  <a:latin typeface=".VnArial" pitchFamily="34" charset="0"/>
                </a:rPr>
                <a:t>D©y 2x2,5</a:t>
              </a:r>
            </a:p>
          </p:txBody>
        </p:sp>
        <p:sp>
          <p:nvSpPr>
            <p:cNvPr id="437" name="Text Box 106"/>
            <p:cNvSpPr txBox="1">
              <a:spLocks noChangeArrowheads="1"/>
            </p:cNvSpPr>
            <p:nvPr/>
          </p:nvSpPr>
          <p:spPr bwMode="auto">
            <a:xfrm>
              <a:off x="2852737" y="1192213"/>
              <a:ext cx="500063"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2x10</a:t>
              </a:r>
            </a:p>
          </p:txBody>
        </p:sp>
        <p:sp>
          <p:nvSpPr>
            <p:cNvPr id="438" name="Text Box 110"/>
            <p:cNvSpPr txBox="1">
              <a:spLocks noChangeArrowheads="1"/>
            </p:cNvSpPr>
            <p:nvPr/>
          </p:nvSpPr>
          <p:spPr bwMode="auto">
            <a:xfrm>
              <a:off x="5240338" y="5681663"/>
              <a:ext cx="830263" cy="230188"/>
            </a:xfrm>
            <a:prstGeom prst="rect">
              <a:avLst/>
            </a:prstGeom>
            <a:noFill/>
            <a:ln w="19050">
              <a:noFill/>
              <a:miter lim="800000"/>
              <a:headEnd/>
              <a:tailEnd/>
            </a:ln>
          </p:spPr>
          <p:txBody>
            <a:bodyPr lIns="0" tIns="0" rIns="0" bIns="0"/>
            <a:lstStyle/>
            <a:p>
              <a:r>
                <a:rPr lang="en-US" sz="1300" b="1">
                  <a:latin typeface=".VnArial" pitchFamily="34" charset="0"/>
                </a:rPr>
                <a:t>D©yM10</a:t>
              </a:r>
            </a:p>
          </p:txBody>
        </p:sp>
        <p:sp>
          <p:nvSpPr>
            <p:cNvPr id="439" name="Line 121"/>
            <p:cNvSpPr>
              <a:spLocks noChangeShapeType="1"/>
            </p:cNvSpPr>
            <p:nvPr/>
          </p:nvSpPr>
          <p:spPr bwMode="auto">
            <a:xfrm>
              <a:off x="5915025" y="4884738"/>
              <a:ext cx="116046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40" name="Line 122"/>
            <p:cNvSpPr>
              <a:spLocks noChangeShapeType="1"/>
            </p:cNvSpPr>
            <p:nvPr/>
          </p:nvSpPr>
          <p:spPr bwMode="auto">
            <a:xfrm>
              <a:off x="5905500" y="5032375"/>
              <a:ext cx="9286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1" name="Line 130"/>
            <p:cNvSpPr>
              <a:spLocks noChangeShapeType="1"/>
            </p:cNvSpPr>
            <p:nvPr/>
          </p:nvSpPr>
          <p:spPr bwMode="auto">
            <a:xfrm>
              <a:off x="5211763" y="5594350"/>
              <a:ext cx="0" cy="382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2" name="Rectangle 131"/>
            <p:cNvSpPr>
              <a:spLocks noChangeArrowheads="1"/>
            </p:cNvSpPr>
            <p:nvPr/>
          </p:nvSpPr>
          <p:spPr bwMode="auto">
            <a:xfrm>
              <a:off x="1827213" y="5040313"/>
              <a:ext cx="1439863" cy="463550"/>
            </a:xfrm>
            <a:prstGeom prst="rect">
              <a:avLst/>
            </a:prstGeom>
            <a:solidFill>
              <a:schemeClr val="tx2"/>
            </a:solidFill>
            <a:ln w="19050">
              <a:solidFill>
                <a:srgbClr val="000000"/>
              </a:solidFill>
              <a:miter lim="800000"/>
              <a:headEnd/>
              <a:tailEnd/>
            </a:ln>
          </p:spPr>
          <p:txBody>
            <a:bodyPr lIns="0" tIns="36000" rIns="0" bIns="0"/>
            <a:lstStyle/>
            <a:p>
              <a:pPr algn="ctr"/>
              <a:r>
                <a:rPr lang="en-US" sz="1300" b="1">
                  <a:solidFill>
                    <a:srgbClr val="FFFF00"/>
                  </a:solidFill>
                  <a:latin typeface=".VnArialH" pitchFamily="34" charset="0"/>
                </a:rPr>
                <a:t>¾</a:t>
              </a:r>
              <a:r>
                <a:rPr lang="en-US" sz="1300" b="1">
                  <a:solidFill>
                    <a:srgbClr val="FFFF00"/>
                  </a:solidFill>
                  <a:latin typeface=".VnArial" pitchFamily="34" charset="0"/>
                </a:rPr>
                <a:t>c quy 1</a:t>
              </a:r>
            </a:p>
            <a:p>
              <a:pPr algn="ctr"/>
              <a:r>
                <a:rPr lang="en-US" sz="1300" b="1">
                  <a:solidFill>
                    <a:srgbClr val="FFFF00"/>
                  </a:solidFill>
                  <a:latin typeface=".VnArial" pitchFamily="34" charset="0"/>
                </a:rPr>
                <a:t>Battery 1</a:t>
              </a:r>
            </a:p>
          </p:txBody>
        </p:sp>
        <p:sp>
          <p:nvSpPr>
            <p:cNvPr id="443" name="Rectangle 132"/>
            <p:cNvSpPr>
              <a:spLocks noChangeArrowheads="1"/>
            </p:cNvSpPr>
            <p:nvPr/>
          </p:nvSpPr>
          <p:spPr bwMode="auto">
            <a:xfrm>
              <a:off x="4497388" y="4343400"/>
              <a:ext cx="1436688" cy="1236663"/>
            </a:xfrm>
            <a:prstGeom prst="rect">
              <a:avLst/>
            </a:prstGeom>
            <a:solidFill>
              <a:srgbClr val="00CCFF"/>
            </a:solidFill>
            <a:ln w="19050">
              <a:solidFill>
                <a:srgbClr val="000000"/>
              </a:solidFill>
              <a:miter lim="800000"/>
              <a:headEnd/>
              <a:tailEnd/>
            </a:ln>
          </p:spPr>
          <p:txBody>
            <a:bodyPr lIns="0" tIns="0" rIns="0" bIns="0"/>
            <a:lstStyle/>
            <a:p>
              <a:pPr algn="ctr"/>
              <a:endParaRPr lang="en-US" sz="1300" b="1">
                <a:latin typeface=".VnArial" pitchFamily="34" charset="0"/>
              </a:endParaRPr>
            </a:p>
            <a:p>
              <a:pPr algn="ctr"/>
              <a:r>
                <a:rPr lang="en-US" sz="1300" b="1">
                  <a:latin typeface=".VnArial" pitchFamily="34" charset="0"/>
                </a:rPr>
                <a:t>ThiÕt phèi hîp nguån 48VDC</a:t>
              </a:r>
            </a:p>
            <a:p>
              <a:pPr algn="ctr"/>
              <a:r>
                <a:rPr lang="en-US" sz="1300" b="1">
                  <a:latin typeface=".VnArial" pitchFamily="34" charset="0"/>
                </a:rPr>
                <a:t>(BC-4863)</a:t>
              </a:r>
            </a:p>
          </p:txBody>
        </p:sp>
        <p:sp>
          <p:nvSpPr>
            <p:cNvPr id="444" name="Line 133"/>
            <p:cNvSpPr>
              <a:spLocks noChangeShapeType="1"/>
            </p:cNvSpPr>
            <p:nvPr/>
          </p:nvSpPr>
          <p:spPr bwMode="auto">
            <a:xfrm>
              <a:off x="3935413" y="4495800"/>
              <a:ext cx="5810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45" name="Rectangle 134"/>
            <p:cNvSpPr>
              <a:spLocks noChangeArrowheads="1"/>
            </p:cNvSpPr>
            <p:nvPr/>
          </p:nvSpPr>
          <p:spPr bwMode="auto">
            <a:xfrm>
              <a:off x="7069138" y="4673600"/>
              <a:ext cx="1436688" cy="382588"/>
            </a:xfrm>
            <a:prstGeom prst="rect">
              <a:avLst/>
            </a:prstGeom>
            <a:solidFill>
              <a:srgbClr val="00CCFF"/>
            </a:solidFill>
            <a:ln w="19050">
              <a:solidFill>
                <a:srgbClr val="000000"/>
              </a:solidFill>
              <a:miter lim="800000"/>
              <a:headEnd/>
              <a:tailEnd/>
            </a:ln>
          </p:spPr>
          <p:txBody>
            <a:bodyPr lIns="0" tIns="0" rIns="0" bIns="0"/>
            <a:lstStyle/>
            <a:p>
              <a:pPr algn="ctr"/>
              <a:r>
                <a:rPr lang="en-US" sz="1300" b="1">
                  <a:latin typeface=".VnArial" pitchFamily="34" charset="0"/>
                </a:rPr>
                <a:t>Phô t¶i 3</a:t>
              </a:r>
            </a:p>
            <a:p>
              <a:pPr algn="ctr"/>
              <a:r>
                <a:rPr lang="en-US" sz="1300" b="1">
                  <a:latin typeface=".VnArial" pitchFamily="34" charset="0"/>
                </a:rPr>
                <a:t>Load 3</a:t>
              </a:r>
            </a:p>
          </p:txBody>
        </p:sp>
        <p:sp>
          <p:nvSpPr>
            <p:cNvPr id="446" name="Line 135"/>
            <p:cNvSpPr>
              <a:spLocks noChangeShapeType="1"/>
            </p:cNvSpPr>
            <p:nvPr/>
          </p:nvSpPr>
          <p:spPr bwMode="auto">
            <a:xfrm>
              <a:off x="6834188" y="5032375"/>
              <a:ext cx="0" cy="306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7" name="Text Box 20"/>
            <p:cNvSpPr txBox="1">
              <a:spLocks noChangeArrowheads="1"/>
            </p:cNvSpPr>
            <p:nvPr/>
          </p:nvSpPr>
          <p:spPr bwMode="auto">
            <a:xfrm>
              <a:off x="2177540" y="1292225"/>
              <a:ext cx="684000" cy="688975"/>
            </a:xfrm>
            <a:prstGeom prst="rect">
              <a:avLst/>
            </a:prstGeom>
            <a:solidFill>
              <a:srgbClr val="00CCFF"/>
            </a:solidFill>
            <a:ln w="19050">
              <a:solidFill>
                <a:srgbClr val="000000"/>
              </a:solidFill>
              <a:miter lim="800000"/>
              <a:headEnd/>
              <a:tailEnd/>
            </a:ln>
          </p:spPr>
          <p:txBody>
            <a:bodyPr lIns="0" tIns="0" rIns="0" bIns="0"/>
            <a:lstStyle/>
            <a:p>
              <a:pPr algn="ctr"/>
              <a:endParaRPr lang="en-US" sz="800" b="1">
                <a:latin typeface=".VnArial" pitchFamily="34" charset="0"/>
              </a:endParaRPr>
            </a:p>
            <a:p>
              <a:pPr algn="ctr"/>
              <a:r>
                <a:rPr lang="en-US" sz="1300" b="1">
                  <a:latin typeface=".VnArial" pitchFamily="34" charset="0"/>
                </a:rPr>
                <a:t>Automat</a:t>
              </a:r>
            </a:p>
            <a:p>
              <a:pPr algn="ctr"/>
              <a:r>
                <a:rPr lang="en-US" sz="1300" b="1">
                  <a:latin typeface=".VnArial" pitchFamily="34" charset="0"/>
                </a:rPr>
                <a:t>60A</a:t>
              </a:r>
            </a:p>
          </p:txBody>
        </p:sp>
        <p:sp>
          <p:nvSpPr>
            <p:cNvPr id="448" name="Line 29"/>
            <p:cNvSpPr>
              <a:spLocks noChangeShapeType="1"/>
            </p:cNvSpPr>
            <p:nvPr/>
          </p:nvSpPr>
          <p:spPr bwMode="auto">
            <a:xfrm>
              <a:off x="1599393" y="1652588"/>
              <a:ext cx="576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49" name="Text Box 106"/>
            <p:cNvSpPr txBox="1">
              <a:spLocks noChangeArrowheads="1"/>
            </p:cNvSpPr>
            <p:nvPr/>
          </p:nvSpPr>
          <p:spPr bwMode="auto">
            <a:xfrm>
              <a:off x="1584232" y="1211263"/>
              <a:ext cx="500063"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2x10</a:t>
              </a:r>
            </a:p>
          </p:txBody>
        </p:sp>
      </p:grpSp>
      <p:grpSp>
        <p:nvGrpSpPr>
          <p:cNvPr id="450" name="Group 41"/>
          <p:cNvGrpSpPr>
            <a:grpSpLocks/>
          </p:cNvGrpSpPr>
          <p:nvPr/>
        </p:nvGrpSpPr>
        <p:grpSpPr bwMode="auto">
          <a:xfrm>
            <a:off x="97560" y="6113463"/>
            <a:ext cx="3712440" cy="584200"/>
            <a:chOff x="113" y="1154"/>
            <a:chExt cx="1678" cy="368"/>
          </a:xfrm>
        </p:grpSpPr>
        <p:sp>
          <p:nvSpPr>
            <p:cNvPr id="451" name="AutoShape 42"/>
            <p:cNvSpPr>
              <a:spLocks noChangeArrowheads="1"/>
            </p:cNvSpPr>
            <p:nvPr/>
          </p:nvSpPr>
          <p:spPr bwMode="gray">
            <a:xfrm>
              <a:off x="113" y="1180"/>
              <a:ext cx="1678" cy="308"/>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452" name="Rectangle 43"/>
            <p:cNvSpPr>
              <a:spLocks noChangeArrowheads="1"/>
            </p:cNvSpPr>
            <p:nvPr/>
          </p:nvSpPr>
          <p:spPr bwMode="auto">
            <a:xfrm>
              <a:off x="166" y="1154"/>
              <a:ext cx="14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b) Nhiệm vụ các khối</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78562"/>
                                        </p:tgtEl>
                                        <p:attrNameLst>
                                          <p:attrName>style.visibility</p:attrName>
                                        </p:attrNameLst>
                                      </p:cBhvr>
                                      <p:to>
                                        <p:strVal val="visible"/>
                                      </p:to>
                                    </p:set>
                                    <p:animEffect transition="in" filter="wedge">
                                      <p:cBhvr>
                                        <p:cTn id="7" dur="1000"/>
                                        <p:tgtEl>
                                          <p:spTgt spid="27856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78563"/>
                                        </p:tgtEl>
                                        <p:attrNameLst>
                                          <p:attrName>style.visibility</p:attrName>
                                        </p:attrNameLst>
                                      </p:cBhvr>
                                      <p:to>
                                        <p:strVal val="visible"/>
                                      </p:to>
                                    </p:set>
                                    <p:animEffect transition="in" filter="wedge">
                                      <p:cBhvr>
                                        <p:cTn id="10" dur="1000"/>
                                        <p:tgtEl>
                                          <p:spTgt spid="278563"/>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278564"/>
                                        </p:tgtEl>
                                        <p:attrNameLst>
                                          <p:attrName>style.visibility</p:attrName>
                                        </p:attrNameLst>
                                      </p:cBhvr>
                                      <p:to>
                                        <p:strVal val="visible"/>
                                      </p:to>
                                    </p:set>
                                    <p:animEffect transition="in" filter="wedge">
                                      <p:cBhvr>
                                        <p:cTn id="13" dur="1000"/>
                                        <p:tgtEl>
                                          <p:spTgt spid="278564"/>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blinds(horizontal)">
                                      <p:cBhvr>
                                        <p:cTn id="17" dur="500"/>
                                        <p:tgtEl>
                                          <p:spTgt spid="14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32" fill="hold" grpId="1" nodeType="clickEffect">
                                  <p:stCondLst>
                                    <p:cond delay="0"/>
                                  </p:stCondLst>
                                  <p:childTnLst>
                                    <p:animEffect transition="out" filter="box(out)">
                                      <p:cBhvr>
                                        <p:cTn id="21" dur="10"/>
                                        <p:tgtEl>
                                          <p:spTgt spid="278562"/>
                                        </p:tgtEl>
                                      </p:cBhvr>
                                    </p:animEffect>
                                    <p:set>
                                      <p:cBhvr>
                                        <p:cTn id="22" dur="1" fill="hold">
                                          <p:stCondLst>
                                            <p:cond delay="9"/>
                                          </p:stCondLst>
                                        </p:cTn>
                                        <p:tgtEl>
                                          <p:spTgt spid="278562"/>
                                        </p:tgtEl>
                                        <p:attrNameLst>
                                          <p:attrName>style.visibility</p:attrName>
                                        </p:attrNameLst>
                                      </p:cBhvr>
                                      <p:to>
                                        <p:strVal val="hidden"/>
                                      </p:to>
                                    </p:set>
                                  </p:childTnLst>
                                </p:cTn>
                              </p:par>
                              <p:par>
                                <p:cTn id="23" presetID="4" presetClass="exit" presetSubtype="32" fill="hold" grpId="1" nodeType="withEffect">
                                  <p:stCondLst>
                                    <p:cond delay="0"/>
                                  </p:stCondLst>
                                  <p:childTnLst>
                                    <p:animEffect transition="out" filter="box(out)">
                                      <p:cBhvr>
                                        <p:cTn id="24" dur="10"/>
                                        <p:tgtEl>
                                          <p:spTgt spid="278563"/>
                                        </p:tgtEl>
                                      </p:cBhvr>
                                    </p:animEffect>
                                    <p:set>
                                      <p:cBhvr>
                                        <p:cTn id="25" dur="1" fill="hold">
                                          <p:stCondLst>
                                            <p:cond delay="9"/>
                                          </p:stCondLst>
                                        </p:cTn>
                                        <p:tgtEl>
                                          <p:spTgt spid="278563"/>
                                        </p:tgtEl>
                                        <p:attrNameLst>
                                          <p:attrName>style.visibility</p:attrName>
                                        </p:attrNameLst>
                                      </p:cBhvr>
                                      <p:to>
                                        <p:strVal val="hidden"/>
                                      </p:to>
                                    </p:set>
                                  </p:childTnLst>
                                </p:cTn>
                              </p:par>
                              <p:par>
                                <p:cTn id="26" presetID="4" presetClass="exit" presetSubtype="32" fill="hold" grpId="1" nodeType="withEffect">
                                  <p:stCondLst>
                                    <p:cond delay="0"/>
                                  </p:stCondLst>
                                  <p:childTnLst>
                                    <p:animEffect transition="out" filter="box(out)">
                                      <p:cBhvr>
                                        <p:cTn id="27" dur="10"/>
                                        <p:tgtEl>
                                          <p:spTgt spid="278564"/>
                                        </p:tgtEl>
                                      </p:cBhvr>
                                    </p:animEffect>
                                    <p:set>
                                      <p:cBhvr>
                                        <p:cTn id="28" dur="1" fill="hold">
                                          <p:stCondLst>
                                            <p:cond delay="9"/>
                                          </p:stCondLst>
                                        </p:cTn>
                                        <p:tgtEl>
                                          <p:spTgt spid="278564"/>
                                        </p:tgtEl>
                                        <p:attrNameLst>
                                          <p:attrName>style.visibility</p:attrName>
                                        </p:attrNameLst>
                                      </p:cBhvr>
                                      <p:to>
                                        <p:strVal val="hidden"/>
                                      </p:to>
                                    </p:set>
                                  </p:childTnLst>
                                </p:cTn>
                              </p:par>
                              <p:par>
                                <p:cTn id="29" presetID="4" presetClass="exit" presetSubtype="32" fill="hold" nodeType="withEffect">
                                  <p:stCondLst>
                                    <p:cond delay="0"/>
                                  </p:stCondLst>
                                  <p:childTnLst>
                                    <p:animEffect transition="out" filter="box(out)">
                                      <p:cBhvr>
                                        <p:cTn id="30" dur="10"/>
                                        <p:tgtEl>
                                          <p:spTgt spid="149"/>
                                        </p:tgtEl>
                                      </p:cBhvr>
                                    </p:animEffect>
                                    <p:set>
                                      <p:cBhvr>
                                        <p:cTn id="31" dur="1" fill="hold">
                                          <p:stCondLst>
                                            <p:cond delay="9"/>
                                          </p:stCondLst>
                                        </p:cTn>
                                        <p:tgtEl>
                                          <p:spTgt spid="149"/>
                                        </p:tgtEl>
                                        <p:attrNameLst>
                                          <p:attrName>style.visibility</p:attrName>
                                        </p:attrNameLst>
                                      </p:cBhvr>
                                      <p:to>
                                        <p:strVal val="hidden"/>
                                      </p:to>
                                    </p:set>
                                  </p:childTnLst>
                                </p:cTn>
                              </p:par>
                              <p:par>
                                <p:cTn id="32" presetID="4" presetClass="exit" presetSubtype="32" fill="hold" grpId="0" nodeType="withEffect" nodePh="1">
                                  <p:stCondLst>
                                    <p:cond delay="0"/>
                                  </p:stCondLst>
                                  <p:endCondLst>
                                    <p:cond evt="begin" delay="0">
                                      <p:tn val="32"/>
                                    </p:cond>
                                  </p:endCondLst>
                                  <p:childTnLst>
                                    <p:animEffect transition="out" filter="box(out)">
                                      <p:cBhvr>
                                        <p:cTn id="33" dur="10"/>
                                        <p:tgtEl>
                                          <p:spTgt spid="278530"/>
                                        </p:tgtEl>
                                      </p:cBhvr>
                                    </p:animEffect>
                                    <p:set>
                                      <p:cBhvr>
                                        <p:cTn id="34" dur="1" fill="hold">
                                          <p:stCondLst>
                                            <p:cond delay="9"/>
                                          </p:stCondLst>
                                        </p:cTn>
                                        <p:tgtEl>
                                          <p:spTgt spid="278530"/>
                                        </p:tgtEl>
                                        <p:attrNameLst>
                                          <p:attrName>style.visibility</p:attrName>
                                        </p:attrNameLst>
                                      </p:cBhvr>
                                      <p:to>
                                        <p:strVal val="hidden"/>
                                      </p:to>
                                    </p:set>
                                  </p:childTnLst>
                                </p:cTn>
                              </p:par>
                              <p:par>
                                <p:cTn id="35" presetID="22" presetClass="entr" presetSubtype="8" fill="hold" nodeType="withEffect">
                                  <p:stCondLst>
                                    <p:cond delay="0"/>
                                  </p:stCondLst>
                                  <p:childTnLst>
                                    <p:set>
                                      <p:cBhvr>
                                        <p:cTn id="36" dur="1" fill="hold">
                                          <p:stCondLst>
                                            <p:cond delay="0"/>
                                          </p:stCondLst>
                                        </p:cTn>
                                        <p:tgtEl>
                                          <p:spTgt spid="349"/>
                                        </p:tgtEl>
                                        <p:attrNameLst>
                                          <p:attrName>style.visibility</p:attrName>
                                        </p:attrNameLst>
                                      </p:cBhvr>
                                      <p:to>
                                        <p:strVal val="visible"/>
                                      </p:to>
                                    </p:set>
                                    <p:animEffect transition="in" filter="wipe(left)">
                                      <p:cBhvr>
                                        <p:cTn id="37" dur="500"/>
                                        <p:tgtEl>
                                          <p:spTgt spid="3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0"/>
                                        </p:tgtEl>
                                        <p:attrNameLst>
                                          <p:attrName>style.visibility</p:attrName>
                                        </p:attrNameLst>
                                      </p:cBhvr>
                                      <p:to>
                                        <p:strVal val="visible"/>
                                      </p:to>
                                    </p:set>
                                    <p:animEffect transition="in" filter="blinds(horizontal)">
                                      <p:cBhvr>
                                        <p:cTn id="42" dur="500"/>
                                        <p:tgtEl>
                                          <p:spTgt spid="45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48"/>
                                        </p:tgtEl>
                                        <p:attrNameLst>
                                          <p:attrName>style.visibility</p:attrName>
                                        </p:attrNameLst>
                                      </p:cBhvr>
                                      <p:to>
                                        <p:strVal val="visible"/>
                                      </p:to>
                                    </p:set>
                                    <p:animEffect transition="in" filter="box(in)">
                                      <p:cBhvr>
                                        <p:cTn id="47" dur="500"/>
                                        <p:tgtEl>
                                          <p:spTgt spid="348"/>
                                        </p:tgtEl>
                                      </p:cBhvr>
                                    </p:animEffect>
                                  </p:childTnLst>
                                </p:cTn>
                              </p:par>
                              <p:par>
                                <p:cTn id="48" presetID="35" presetClass="emph" presetSubtype="0" repeatCount="indefinite" fill="hold" grpId="1" nodeType="withEffect">
                                  <p:stCondLst>
                                    <p:cond delay="0"/>
                                  </p:stCondLst>
                                  <p:childTnLst>
                                    <p:anim calcmode="discrete" valueType="str">
                                      <p:cBhvr>
                                        <p:cTn id="49" dur="500" fill="hold"/>
                                        <p:tgtEl>
                                          <p:spTgt spid="34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62" grpId="0" animBg="1"/>
      <p:bldP spid="278562" grpId="1" animBg="1"/>
      <p:bldP spid="278563" grpId="0" animBg="1"/>
      <p:bldP spid="278563" grpId="1" animBg="1"/>
      <p:bldP spid="278564" grpId="0"/>
      <p:bldP spid="278564" grpId="1"/>
      <p:bldP spid="348" grpId="0" animBg="1"/>
      <p:bldP spid="34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AutoShape 34"/>
          <p:cNvSpPr>
            <a:spLocks noChangeArrowheads="1"/>
          </p:cNvSpPr>
          <p:nvPr/>
        </p:nvSpPr>
        <p:spPr bwMode="auto">
          <a:xfrm>
            <a:off x="431799" y="624532"/>
            <a:ext cx="60706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43" name="Rectangle 36"/>
          <p:cNvSpPr>
            <a:spLocks noChangeArrowheads="1"/>
          </p:cNvSpPr>
          <p:nvPr/>
        </p:nvSpPr>
        <p:spPr bwMode="auto">
          <a:xfrm>
            <a:off x="547688" y="609600"/>
            <a:ext cx="599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b="1">
                <a:latin typeface="+mj-lt"/>
              </a:rPr>
              <a:t> Hệ thống cung cấp nguồn cấu hình 1+1</a:t>
            </a:r>
            <a:endParaRPr lang="en-US" sz="2400">
              <a:latin typeface="+mj-lt"/>
            </a:endParaRPr>
          </a:p>
        </p:txBody>
      </p:sp>
      <p:grpSp>
        <p:nvGrpSpPr>
          <p:cNvPr id="244" name="Group 41"/>
          <p:cNvGrpSpPr>
            <a:grpSpLocks/>
          </p:cNvGrpSpPr>
          <p:nvPr/>
        </p:nvGrpSpPr>
        <p:grpSpPr bwMode="auto">
          <a:xfrm>
            <a:off x="224445" y="1130300"/>
            <a:ext cx="4038479" cy="584200"/>
            <a:chOff x="113" y="1154"/>
            <a:chExt cx="2948" cy="368"/>
          </a:xfrm>
        </p:grpSpPr>
        <p:sp>
          <p:nvSpPr>
            <p:cNvPr id="245" name="AutoShape 42"/>
            <p:cNvSpPr>
              <a:spLocks noChangeArrowheads="1"/>
            </p:cNvSpPr>
            <p:nvPr/>
          </p:nvSpPr>
          <p:spPr bwMode="gray">
            <a:xfrm>
              <a:off x="113" y="1180"/>
              <a:ext cx="2948" cy="308"/>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246" name="Rectangle 43"/>
            <p:cNvSpPr>
              <a:spLocks noChangeArrowheads="1"/>
            </p:cNvSpPr>
            <p:nvPr/>
          </p:nvSpPr>
          <p:spPr bwMode="auto">
            <a:xfrm>
              <a:off x="166" y="1154"/>
              <a:ext cx="284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c) Nguyên lý hoạt động</a:t>
              </a:r>
            </a:p>
          </p:txBody>
        </p:sp>
      </p:grpSp>
      <p:grpSp>
        <p:nvGrpSpPr>
          <p:cNvPr id="247" name="Group 246"/>
          <p:cNvGrpSpPr/>
          <p:nvPr/>
        </p:nvGrpSpPr>
        <p:grpSpPr>
          <a:xfrm>
            <a:off x="44450" y="657225"/>
            <a:ext cx="8870950" cy="5830888"/>
            <a:chOff x="44450" y="657225"/>
            <a:chExt cx="8870950" cy="5830888"/>
          </a:xfrm>
        </p:grpSpPr>
        <p:sp>
          <p:nvSpPr>
            <p:cNvPr id="248" name="AutoShape 19">
              <a:hlinkClick r:id="" action="ppaction://hlinkshowjump?jump=lastslide" highlightClick="1"/>
            </p:cNvPr>
            <p:cNvSpPr>
              <a:spLocks noChangeArrowheads="1"/>
            </p:cNvSpPr>
            <p:nvPr/>
          </p:nvSpPr>
          <p:spPr bwMode="auto">
            <a:xfrm>
              <a:off x="5062538" y="4887913"/>
              <a:ext cx="304800" cy="304800"/>
            </a:xfrm>
            <a:prstGeom prst="actionButtonEnd">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300">
                <a:solidFill>
                  <a:srgbClr val="FF0000"/>
                </a:solidFill>
              </a:endParaRPr>
            </a:p>
          </p:txBody>
        </p:sp>
        <p:sp>
          <p:nvSpPr>
            <p:cNvPr id="249" name="Text Box 20"/>
            <p:cNvSpPr txBox="1">
              <a:spLocks noChangeArrowheads="1"/>
            </p:cNvSpPr>
            <p:nvPr/>
          </p:nvSpPr>
          <p:spPr bwMode="auto">
            <a:xfrm>
              <a:off x="3394940" y="1273175"/>
              <a:ext cx="684000" cy="688975"/>
            </a:xfrm>
            <a:prstGeom prst="rect">
              <a:avLst/>
            </a:prstGeom>
            <a:solidFill>
              <a:srgbClr val="00CCFF"/>
            </a:solidFill>
            <a:ln w="19050">
              <a:solidFill>
                <a:srgbClr val="000000"/>
              </a:solidFill>
              <a:miter lim="800000"/>
              <a:headEnd/>
              <a:tailEnd/>
            </a:ln>
          </p:spPr>
          <p:txBody>
            <a:bodyPr lIns="0" tIns="0" rIns="0" bIns="0"/>
            <a:lstStyle/>
            <a:p>
              <a:pPr algn="ctr"/>
              <a:endParaRPr lang="en-US" sz="800" b="1">
                <a:latin typeface=".VnArial" pitchFamily="34" charset="0"/>
              </a:endParaRPr>
            </a:p>
            <a:p>
              <a:pPr algn="ctr"/>
              <a:r>
                <a:rPr lang="en-US" sz="1300" b="1">
                  <a:latin typeface=".VnArialH" pitchFamily="34" charset="0"/>
                </a:rPr>
                <a:t>æ</a:t>
              </a:r>
              <a:r>
                <a:rPr lang="en-US" sz="1300" b="1">
                  <a:latin typeface=".VnArial" pitchFamily="34" charset="0"/>
                </a:rPr>
                <a:t>n ¸p</a:t>
              </a:r>
            </a:p>
            <a:p>
              <a:pPr algn="ctr"/>
              <a:r>
                <a:rPr lang="en-US" sz="1300" b="1">
                  <a:latin typeface=".VnArial" pitchFamily="34" charset="0"/>
                </a:rPr>
                <a:t> 10 KVA</a:t>
              </a:r>
            </a:p>
          </p:txBody>
        </p:sp>
        <p:sp>
          <p:nvSpPr>
            <p:cNvPr id="250" name="Text Box 21"/>
            <p:cNvSpPr txBox="1">
              <a:spLocks noChangeArrowheads="1"/>
            </p:cNvSpPr>
            <p:nvPr/>
          </p:nvSpPr>
          <p:spPr bwMode="auto">
            <a:xfrm>
              <a:off x="4826000" y="1273175"/>
              <a:ext cx="928688" cy="688975"/>
            </a:xfrm>
            <a:prstGeom prst="rect">
              <a:avLst/>
            </a:prstGeom>
            <a:solidFill>
              <a:srgbClr val="00FFCC"/>
            </a:solidFill>
            <a:ln w="19050">
              <a:solidFill>
                <a:srgbClr val="000000"/>
              </a:solidFill>
              <a:miter lim="800000"/>
              <a:headEnd/>
              <a:tailEnd/>
            </a:ln>
          </p:spPr>
          <p:txBody>
            <a:bodyPr lIns="0" tIns="0" rIns="0" bIns="0"/>
            <a:lstStyle/>
            <a:p>
              <a:pPr algn="ctr"/>
              <a:r>
                <a:rPr lang="vi-VN" sz="1400" b="1">
                  <a:latin typeface="+mj-lt"/>
                </a:rPr>
                <a:t>Cắt điện áp cao</a:t>
              </a:r>
            </a:p>
            <a:p>
              <a:pPr algn="ctr"/>
              <a:r>
                <a:rPr lang="en-US" sz="1400" b="1">
                  <a:latin typeface="+mj-lt"/>
                </a:rPr>
                <a:t>1/50</a:t>
              </a:r>
            </a:p>
          </p:txBody>
        </p:sp>
        <p:sp>
          <p:nvSpPr>
            <p:cNvPr id="251" name="Text Box 22"/>
            <p:cNvSpPr txBox="1">
              <a:spLocks noChangeArrowheads="1"/>
            </p:cNvSpPr>
            <p:nvPr/>
          </p:nvSpPr>
          <p:spPr bwMode="auto">
            <a:xfrm>
              <a:off x="788987" y="1273175"/>
              <a:ext cx="811213" cy="688975"/>
            </a:xfrm>
            <a:prstGeom prst="rect">
              <a:avLst/>
            </a:prstGeom>
            <a:solidFill>
              <a:srgbClr val="00FFFF"/>
            </a:solidFill>
            <a:ln w="19050">
              <a:solidFill>
                <a:srgbClr val="000000"/>
              </a:solidFill>
              <a:miter lim="800000"/>
              <a:headEnd/>
              <a:tailEnd/>
            </a:ln>
          </p:spPr>
          <p:txBody>
            <a:bodyPr lIns="0" tIns="0" rIns="0" bIns="0"/>
            <a:lstStyle/>
            <a:p>
              <a:pPr algn="ctr"/>
              <a:r>
                <a:rPr lang="en-US" sz="1300" b="1">
                  <a:latin typeface=".VnArial" pitchFamily="34" charset="0"/>
                </a:rPr>
                <a:t>CÇu dao 2 chiÒu 1fa 60A</a:t>
              </a:r>
            </a:p>
          </p:txBody>
        </p:sp>
        <p:sp>
          <p:nvSpPr>
            <p:cNvPr id="252" name="Line 23"/>
            <p:cNvSpPr>
              <a:spLocks noChangeShapeType="1"/>
            </p:cNvSpPr>
            <p:nvPr/>
          </p:nvSpPr>
          <p:spPr bwMode="auto">
            <a:xfrm>
              <a:off x="149225" y="915988"/>
              <a:ext cx="10445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3" name="Freeform 24"/>
            <p:cNvSpPr>
              <a:spLocks/>
            </p:cNvSpPr>
            <p:nvPr/>
          </p:nvSpPr>
          <p:spPr bwMode="auto">
            <a:xfrm>
              <a:off x="1182687" y="919163"/>
              <a:ext cx="1588" cy="354013"/>
            </a:xfrm>
            <a:custGeom>
              <a:avLst/>
              <a:gdLst>
                <a:gd name="T0" fmla="*/ 2 w 2"/>
                <a:gd name="T1" fmla="*/ 0 h 666"/>
                <a:gd name="T2" fmla="*/ 0 w 2"/>
                <a:gd name="T3" fmla="*/ 666 h 666"/>
              </a:gdLst>
              <a:ahLst/>
              <a:cxnLst>
                <a:cxn ang="0">
                  <a:pos x="T0" y="T1"/>
                </a:cxn>
                <a:cxn ang="0">
                  <a:pos x="T2" y="T3"/>
                </a:cxn>
              </a:cxnLst>
              <a:rect l="0" t="0" r="r" b="b"/>
              <a:pathLst>
                <a:path w="2" h="666">
                  <a:moveTo>
                    <a:pt x="2" y="0"/>
                  </a:moveTo>
                  <a:lnTo>
                    <a:pt x="0" y="666"/>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4" name="Line 25"/>
            <p:cNvSpPr>
              <a:spLocks noChangeShapeType="1"/>
            </p:cNvSpPr>
            <p:nvPr/>
          </p:nvSpPr>
          <p:spPr bwMode="auto">
            <a:xfrm>
              <a:off x="133350" y="2392363"/>
              <a:ext cx="10429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5" name="Freeform 26"/>
            <p:cNvSpPr>
              <a:spLocks/>
            </p:cNvSpPr>
            <p:nvPr/>
          </p:nvSpPr>
          <p:spPr bwMode="auto">
            <a:xfrm>
              <a:off x="1166812" y="1962150"/>
              <a:ext cx="4763" cy="425450"/>
            </a:xfrm>
            <a:custGeom>
              <a:avLst/>
              <a:gdLst>
                <a:gd name="T0" fmla="*/ 7 w 7"/>
                <a:gd name="T1" fmla="*/ 798 h 798"/>
                <a:gd name="T2" fmla="*/ 0 w 7"/>
                <a:gd name="T3" fmla="*/ 0 h 798"/>
              </a:gdLst>
              <a:ahLst/>
              <a:cxnLst>
                <a:cxn ang="0">
                  <a:pos x="T0" y="T1"/>
                </a:cxn>
                <a:cxn ang="0">
                  <a:pos x="T2" y="T3"/>
                </a:cxn>
              </a:cxnLst>
              <a:rect l="0" t="0" r="r" b="b"/>
              <a:pathLst>
                <a:path w="7" h="798">
                  <a:moveTo>
                    <a:pt x="7" y="798"/>
                  </a:moveTo>
                  <a:lnTo>
                    <a:pt x="0" y="0"/>
                  </a:ln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 name="Text Box 27"/>
            <p:cNvSpPr txBox="1">
              <a:spLocks noChangeArrowheads="1"/>
            </p:cNvSpPr>
            <p:nvPr/>
          </p:nvSpPr>
          <p:spPr bwMode="auto">
            <a:xfrm>
              <a:off x="44450" y="657225"/>
              <a:ext cx="1327150" cy="233363"/>
            </a:xfrm>
            <a:prstGeom prst="rect">
              <a:avLst/>
            </a:prstGeom>
            <a:noFill/>
            <a:ln w="19050">
              <a:noFill/>
              <a:miter lim="800000"/>
              <a:headEnd/>
              <a:tailEnd/>
            </a:ln>
          </p:spPr>
          <p:txBody>
            <a:bodyPr lIns="0" tIns="0" rIns="0" bIns="0"/>
            <a:lstStyle/>
            <a:p>
              <a:pPr algn="ctr"/>
              <a:r>
                <a:rPr lang="vi-VN" sz="1300" b="1">
                  <a:latin typeface="+mj-lt"/>
                </a:rPr>
                <a:t>Điện lưới 220V</a:t>
              </a:r>
            </a:p>
          </p:txBody>
        </p:sp>
        <p:sp>
          <p:nvSpPr>
            <p:cNvPr id="257" name="Text Box 28"/>
            <p:cNvSpPr txBox="1">
              <a:spLocks noChangeArrowheads="1"/>
            </p:cNvSpPr>
            <p:nvPr/>
          </p:nvSpPr>
          <p:spPr bwMode="auto">
            <a:xfrm>
              <a:off x="107156" y="2449513"/>
              <a:ext cx="1264444" cy="228600"/>
            </a:xfrm>
            <a:prstGeom prst="rect">
              <a:avLst/>
            </a:prstGeom>
            <a:noFill/>
            <a:ln w="19050">
              <a:noFill/>
              <a:miter lim="800000"/>
              <a:headEnd/>
              <a:tailEnd/>
            </a:ln>
          </p:spPr>
          <p:txBody>
            <a:bodyPr lIns="0" tIns="0" rIns="0" bIns="0"/>
            <a:lstStyle/>
            <a:p>
              <a:pPr algn="ctr"/>
              <a:r>
                <a:rPr lang="en-US" sz="1300" b="1">
                  <a:latin typeface=".VnArial" pitchFamily="34" charset="0"/>
                </a:rPr>
                <a:t>§iÖn m¸y ph¸t</a:t>
              </a:r>
            </a:p>
          </p:txBody>
        </p:sp>
        <p:sp>
          <p:nvSpPr>
            <p:cNvPr id="258" name="Line 29"/>
            <p:cNvSpPr>
              <a:spLocks noChangeShapeType="1"/>
            </p:cNvSpPr>
            <p:nvPr/>
          </p:nvSpPr>
          <p:spPr bwMode="auto">
            <a:xfrm>
              <a:off x="2818940" y="1633538"/>
              <a:ext cx="576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59" name="Line 30"/>
            <p:cNvSpPr>
              <a:spLocks noChangeShapeType="1"/>
            </p:cNvSpPr>
            <p:nvPr/>
          </p:nvSpPr>
          <p:spPr bwMode="auto">
            <a:xfrm>
              <a:off x="4070350" y="1644650"/>
              <a:ext cx="756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0" name="Line 31"/>
            <p:cNvSpPr>
              <a:spLocks noChangeShapeType="1"/>
            </p:cNvSpPr>
            <p:nvPr/>
          </p:nvSpPr>
          <p:spPr bwMode="auto">
            <a:xfrm>
              <a:off x="5740400" y="1655763"/>
              <a:ext cx="540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1" name="Line 32"/>
            <p:cNvSpPr>
              <a:spLocks noChangeShapeType="1"/>
            </p:cNvSpPr>
            <p:nvPr/>
          </p:nvSpPr>
          <p:spPr bwMode="auto">
            <a:xfrm>
              <a:off x="7200900" y="1655763"/>
              <a:ext cx="6953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2" name="Text Box 33"/>
            <p:cNvSpPr txBox="1">
              <a:spLocks noChangeArrowheads="1"/>
            </p:cNvSpPr>
            <p:nvPr/>
          </p:nvSpPr>
          <p:spPr bwMode="auto">
            <a:xfrm>
              <a:off x="152400" y="965200"/>
              <a:ext cx="912813" cy="196850"/>
            </a:xfrm>
            <a:prstGeom prst="rect">
              <a:avLst/>
            </a:prstGeom>
            <a:noFill/>
            <a:ln w="19050">
              <a:noFill/>
              <a:miter lim="800000"/>
              <a:headEnd/>
              <a:tailEnd/>
            </a:ln>
          </p:spPr>
          <p:txBody>
            <a:bodyPr lIns="0" tIns="0" rIns="0" bIns="0"/>
            <a:lstStyle/>
            <a:p>
              <a:pPr algn="ctr"/>
              <a:r>
                <a:rPr lang="en-US" sz="1300" b="1">
                  <a:latin typeface=".VnArial" pitchFamily="34" charset="0"/>
                </a:rPr>
                <a:t>D©y 2x10</a:t>
              </a:r>
            </a:p>
          </p:txBody>
        </p:sp>
        <p:sp>
          <p:nvSpPr>
            <p:cNvPr id="263" name="Line 34"/>
            <p:cNvSpPr>
              <a:spLocks noChangeShapeType="1"/>
            </p:cNvSpPr>
            <p:nvPr/>
          </p:nvSpPr>
          <p:spPr bwMode="auto">
            <a:xfrm>
              <a:off x="4068762" y="1733550"/>
              <a:ext cx="3603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4" name="Freeform 35"/>
            <p:cNvSpPr>
              <a:spLocks/>
            </p:cNvSpPr>
            <p:nvPr/>
          </p:nvSpPr>
          <p:spPr bwMode="auto">
            <a:xfrm>
              <a:off x="4422775" y="1733550"/>
              <a:ext cx="1588" cy="1141413"/>
            </a:xfrm>
            <a:custGeom>
              <a:avLst/>
              <a:gdLst>
                <a:gd name="T0" fmla="*/ 1 w 1"/>
                <a:gd name="T1" fmla="*/ 0 h 2115"/>
                <a:gd name="T2" fmla="*/ 0 w 1"/>
                <a:gd name="T3" fmla="*/ 2115 h 2115"/>
              </a:gdLst>
              <a:ahLst/>
              <a:cxnLst>
                <a:cxn ang="0">
                  <a:pos x="T0" y="T1"/>
                </a:cxn>
                <a:cxn ang="0">
                  <a:pos x="T2" y="T3"/>
                </a:cxn>
              </a:cxnLst>
              <a:rect l="0" t="0" r="r" b="b"/>
              <a:pathLst>
                <a:path w="1" h="2115">
                  <a:moveTo>
                    <a:pt x="1" y="0"/>
                  </a:moveTo>
                  <a:lnTo>
                    <a:pt x="0" y="211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5" name="Line 36"/>
            <p:cNvSpPr>
              <a:spLocks noChangeShapeType="1"/>
            </p:cNvSpPr>
            <p:nvPr/>
          </p:nvSpPr>
          <p:spPr bwMode="auto">
            <a:xfrm>
              <a:off x="4424362" y="2865438"/>
              <a:ext cx="5080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6" name="Line 37"/>
            <p:cNvSpPr>
              <a:spLocks noChangeShapeType="1"/>
            </p:cNvSpPr>
            <p:nvPr/>
          </p:nvSpPr>
          <p:spPr bwMode="auto">
            <a:xfrm>
              <a:off x="4937125" y="2697163"/>
              <a:ext cx="0" cy="3238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7" name="Line 38"/>
            <p:cNvSpPr>
              <a:spLocks noChangeShapeType="1"/>
            </p:cNvSpPr>
            <p:nvPr/>
          </p:nvSpPr>
          <p:spPr bwMode="auto">
            <a:xfrm>
              <a:off x="4937125" y="2709863"/>
              <a:ext cx="3476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8" name="Line 39"/>
            <p:cNvSpPr>
              <a:spLocks noChangeShapeType="1"/>
            </p:cNvSpPr>
            <p:nvPr/>
          </p:nvSpPr>
          <p:spPr bwMode="auto">
            <a:xfrm>
              <a:off x="4933950" y="3016250"/>
              <a:ext cx="349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9" name="Line 40"/>
            <p:cNvSpPr>
              <a:spLocks noChangeShapeType="1"/>
            </p:cNvSpPr>
            <p:nvPr/>
          </p:nvSpPr>
          <p:spPr bwMode="auto">
            <a:xfrm flipV="1">
              <a:off x="5270500" y="2633663"/>
              <a:ext cx="114300" cy="76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0" name="Line 41"/>
            <p:cNvSpPr>
              <a:spLocks noChangeShapeType="1"/>
            </p:cNvSpPr>
            <p:nvPr/>
          </p:nvSpPr>
          <p:spPr bwMode="auto">
            <a:xfrm flipV="1">
              <a:off x="5270500" y="2940050"/>
              <a:ext cx="114300" cy="76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1" name="Line 42"/>
            <p:cNvSpPr>
              <a:spLocks noChangeShapeType="1"/>
            </p:cNvSpPr>
            <p:nvPr/>
          </p:nvSpPr>
          <p:spPr bwMode="auto">
            <a:xfrm>
              <a:off x="5384800" y="3016250"/>
              <a:ext cx="9286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2" name="Line 43"/>
            <p:cNvSpPr>
              <a:spLocks noChangeShapeType="1"/>
            </p:cNvSpPr>
            <p:nvPr/>
          </p:nvSpPr>
          <p:spPr bwMode="auto">
            <a:xfrm>
              <a:off x="5395912" y="2709863"/>
              <a:ext cx="9286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3" name="Text Box 44"/>
            <p:cNvSpPr txBox="1">
              <a:spLocks noChangeArrowheads="1"/>
            </p:cNvSpPr>
            <p:nvPr/>
          </p:nvSpPr>
          <p:spPr bwMode="auto">
            <a:xfrm>
              <a:off x="6358312" y="2589773"/>
              <a:ext cx="1473995" cy="230188"/>
            </a:xfrm>
            <a:prstGeom prst="rect">
              <a:avLst/>
            </a:prstGeom>
            <a:noFill/>
            <a:ln w="19050">
              <a:noFill/>
              <a:miter lim="800000"/>
              <a:headEnd/>
              <a:tailEnd/>
            </a:ln>
          </p:spPr>
          <p:txBody>
            <a:bodyPr lIns="0" tIns="0" rIns="0" bIns="0"/>
            <a:lstStyle/>
            <a:p>
              <a:r>
                <a:rPr lang="en-US" sz="1300" b="1">
                  <a:latin typeface=".VnArial" pitchFamily="34" charset="0"/>
                </a:rPr>
                <a:t>§iÒu hoµ nhiÖt ®é</a:t>
              </a:r>
            </a:p>
          </p:txBody>
        </p:sp>
        <p:sp>
          <p:nvSpPr>
            <p:cNvPr id="274" name="Text Box 45"/>
            <p:cNvSpPr txBox="1">
              <a:spLocks noChangeArrowheads="1"/>
            </p:cNvSpPr>
            <p:nvPr/>
          </p:nvSpPr>
          <p:spPr bwMode="auto">
            <a:xfrm>
              <a:off x="6261286" y="2887663"/>
              <a:ext cx="1798638" cy="263525"/>
            </a:xfrm>
            <a:prstGeom prst="rect">
              <a:avLst/>
            </a:prstGeom>
            <a:noFill/>
            <a:ln w="19050">
              <a:noFill/>
              <a:miter lim="800000"/>
              <a:headEnd/>
              <a:tailEnd/>
            </a:ln>
          </p:spPr>
          <p:txBody>
            <a:bodyPr lIns="0" tIns="0" rIns="0" bIns="0"/>
            <a:lstStyle/>
            <a:p>
              <a:pPr algn="ctr"/>
              <a:r>
                <a:rPr lang="en-US" sz="1300" b="1">
                  <a:latin typeface=".VnArialH" pitchFamily="34" charset="0"/>
                </a:rPr>
                <a:t>¸</a:t>
              </a:r>
              <a:r>
                <a:rPr lang="en-US" sz="1300" b="1">
                  <a:latin typeface=".VnArial" pitchFamily="34" charset="0"/>
                </a:rPr>
                <a:t>nh s¸ng phßng m¸y</a:t>
              </a:r>
            </a:p>
          </p:txBody>
        </p:sp>
        <p:sp>
          <p:nvSpPr>
            <p:cNvPr id="275" name="Line 46"/>
            <p:cNvSpPr>
              <a:spLocks noChangeShapeType="1"/>
            </p:cNvSpPr>
            <p:nvPr/>
          </p:nvSpPr>
          <p:spPr bwMode="auto">
            <a:xfrm>
              <a:off x="3723552" y="1962150"/>
              <a:ext cx="0" cy="384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6" name="Line 47"/>
            <p:cNvSpPr>
              <a:spLocks noChangeShapeType="1"/>
            </p:cNvSpPr>
            <p:nvPr/>
          </p:nvSpPr>
          <p:spPr bwMode="auto">
            <a:xfrm>
              <a:off x="3623540" y="2346325"/>
              <a:ext cx="231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7" name="Line 48"/>
            <p:cNvSpPr>
              <a:spLocks noChangeShapeType="1"/>
            </p:cNvSpPr>
            <p:nvPr/>
          </p:nvSpPr>
          <p:spPr bwMode="auto">
            <a:xfrm>
              <a:off x="5245100" y="1962150"/>
              <a:ext cx="0" cy="384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8" name="Line 49"/>
            <p:cNvSpPr>
              <a:spLocks noChangeShapeType="1"/>
            </p:cNvSpPr>
            <p:nvPr/>
          </p:nvSpPr>
          <p:spPr bwMode="auto">
            <a:xfrm>
              <a:off x="5129212" y="2346325"/>
              <a:ext cx="231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9" name="Line 50"/>
            <p:cNvSpPr>
              <a:spLocks noChangeShapeType="1"/>
            </p:cNvSpPr>
            <p:nvPr/>
          </p:nvSpPr>
          <p:spPr bwMode="auto">
            <a:xfrm>
              <a:off x="6719888" y="1962150"/>
              <a:ext cx="0" cy="384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 name="Line 51"/>
            <p:cNvSpPr>
              <a:spLocks noChangeShapeType="1"/>
            </p:cNvSpPr>
            <p:nvPr/>
          </p:nvSpPr>
          <p:spPr bwMode="auto">
            <a:xfrm>
              <a:off x="6604000" y="2346325"/>
              <a:ext cx="231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1" name="Text Box 52"/>
            <p:cNvSpPr txBox="1">
              <a:spLocks noChangeArrowheads="1"/>
            </p:cNvSpPr>
            <p:nvPr/>
          </p:nvSpPr>
          <p:spPr bwMode="auto">
            <a:xfrm>
              <a:off x="2838030" y="2038350"/>
              <a:ext cx="831850" cy="258763"/>
            </a:xfrm>
            <a:prstGeom prst="rect">
              <a:avLst/>
            </a:prstGeom>
            <a:noFill/>
            <a:ln w="19050">
              <a:noFill/>
              <a:miter lim="800000"/>
              <a:headEnd/>
              <a:tailEnd/>
            </a:ln>
          </p:spPr>
          <p:txBody>
            <a:bodyPr lIns="0" tIns="0" rIns="0" bIns="0"/>
            <a:lstStyle/>
            <a:p>
              <a:pPr algn="r"/>
              <a:r>
                <a:rPr lang="en-US" sz="1300" b="1">
                  <a:latin typeface=".VnArial" pitchFamily="34" charset="0"/>
                </a:rPr>
                <a:t>D©y M10</a:t>
              </a:r>
            </a:p>
          </p:txBody>
        </p:sp>
        <p:sp>
          <p:nvSpPr>
            <p:cNvPr id="282" name="Rectangle 53"/>
            <p:cNvSpPr>
              <a:spLocks noChangeArrowheads="1"/>
            </p:cNvSpPr>
            <p:nvPr/>
          </p:nvSpPr>
          <p:spPr bwMode="auto">
            <a:xfrm>
              <a:off x="1795463" y="3883025"/>
              <a:ext cx="1438275" cy="463550"/>
            </a:xfrm>
            <a:prstGeom prst="rect">
              <a:avLst/>
            </a:prstGeom>
            <a:solidFill>
              <a:srgbClr val="66FFFF"/>
            </a:solidFill>
            <a:ln w="19050">
              <a:solidFill>
                <a:srgbClr val="000000"/>
              </a:solidFill>
              <a:miter lim="800000"/>
              <a:headEnd/>
              <a:tailEnd/>
            </a:ln>
          </p:spPr>
          <p:txBody>
            <a:bodyPr lIns="0" tIns="0" rIns="0" bIns="0"/>
            <a:lstStyle/>
            <a:p>
              <a:pPr algn="ctr"/>
              <a:r>
                <a:rPr lang="vi-VN" sz="1300" b="1">
                  <a:latin typeface="+mj-lt"/>
                </a:rPr>
                <a:t>Chỉnh lưu 1</a:t>
              </a:r>
            </a:p>
            <a:p>
              <a:pPr algn="ctr"/>
              <a:r>
                <a:rPr lang="en-US" sz="1300" b="1">
                  <a:latin typeface="+mj-lt"/>
                </a:rPr>
                <a:t>Rectifier 1</a:t>
              </a:r>
            </a:p>
          </p:txBody>
        </p:sp>
        <p:sp>
          <p:nvSpPr>
            <p:cNvPr id="283" name="Rectangle 54"/>
            <p:cNvSpPr>
              <a:spLocks noChangeArrowheads="1"/>
            </p:cNvSpPr>
            <p:nvPr/>
          </p:nvSpPr>
          <p:spPr bwMode="auto">
            <a:xfrm>
              <a:off x="1811338" y="4495800"/>
              <a:ext cx="1438275" cy="420688"/>
            </a:xfrm>
            <a:prstGeom prst="rect">
              <a:avLst/>
            </a:prstGeom>
            <a:solidFill>
              <a:srgbClr val="66FFFF"/>
            </a:solidFill>
            <a:ln w="19050">
              <a:solidFill>
                <a:srgbClr val="000000"/>
              </a:solidFill>
              <a:miter lim="800000"/>
              <a:headEnd/>
              <a:tailEnd/>
            </a:ln>
          </p:spPr>
          <p:txBody>
            <a:bodyPr lIns="0" tIns="0" rIns="0" bIns="0"/>
            <a:lstStyle/>
            <a:p>
              <a:pPr algn="ctr"/>
              <a:r>
                <a:rPr lang="vi-VN" sz="1300" b="1">
                  <a:latin typeface="+mj-lt"/>
                </a:rPr>
                <a:t>Chỉnh lưu </a:t>
              </a:r>
              <a:r>
                <a:rPr lang="en-US" sz="1300" b="1">
                  <a:latin typeface="+mj-lt"/>
                </a:rPr>
                <a:t>2</a:t>
              </a:r>
              <a:endParaRPr lang="vi-VN" sz="1300" b="1">
                <a:latin typeface="+mj-lt"/>
              </a:endParaRPr>
            </a:p>
            <a:p>
              <a:pPr algn="ctr"/>
              <a:r>
                <a:rPr lang="en-US" sz="1300" b="1">
                  <a:latin typeface="+mj-lt"/>
                </a:rPr>
                <a:t>Rectifier 2</a:t>
              </a:r>
            </a:p>
          </p:txBody>
        </p:sp>
        <p:sp>
          <p:nvSpPr>
            <p:cNvPr id="284" name="Rectangle 55"/>
            <p:cNvSpPr>
              <a:spLocks noChangeArrowheads="1"/>
            </p:cNvSpPr>
            <p:nvPr/>
          </p:nvSpPr>
          <p:spPr bwMode="auto">
            <a:xfrm>
              <a:off x="1811338" y="5649913"/>
              <a:ext cx="1438275" cy="463550"/>
            </a:xfrm>
            <a:prstGeom prst="rect">
              <a:avLst/>
            </a:prstGeom>
            <a:solidFill>
              <a:schemeClr val="tx2"/>
            </a:solidFill>
            <a:ln w="19050">
              <a:solidFill>
                <a:srgbClr val="000000"/>
              </a:solidFill>
              <a:miter lim="800000"/>
              <a:headEnd/>
              <a:tailEnd/>
            </a:ln>
          </p:spPr>
          <p:txBody>
            <a:bodyPr lIns="0" tIns="36000" rIns="0" bIns="0"/>
            <a:lstStyle/>
            <a:p>
              <a:pPr algn="ctr"/>
              <a:r>
                <a:rPr lang="en-US" sz="1300" b="1">
                  <a:solidFill>
                    <a:srgbClr val="FFFF00"/>
                  </a:solidFill>
                  <a:latin typeface=".VnArialH" pitchFamily="34" charset="0"/>
                </a:rPr>
                <a:t>¾</a:t>
              </a:r>
              <a:r>
                <a:rPr lang="en-US" sz="1300" b="1">
                  <a:solidFill>
                    <a:srgbClr val="FFFF00"/>
                  </a:solidFill>
                  <a:latin typeface=".VnArial" pitchFamily="34" charset="0"/>
                </a:rPr>
                <a:t>c quy 2</a:t>
              </a:r>
            </a:p>
            <a:p>
              <a:pPr algn="ctr"/>
              <a:r>
                <a:rPr lang="en-US" sz="1300" b="1">
                  <a:solidFill>
                    <a:srgbClr val="FFFF00"/>
                  </a:solidFill>
                  <a:latin typeface=".VnArial" pitchFamily="34" charset="0"/>
                </a:rPr>
                <a:t>Battery 2</a:t>
              </a:r>
            </a:p>
          </p:txBody>
        </p:sp>
        <p:sp>
          <p:nvSpPr>
            <p:cNvPr id="285" name="Rectangle 56"/>
            <p:cNvSpPr>
              <a:spLocks noChangeArrowheads="1"/>
            </p:cNvSpPr>
            <p:nvPr/>
          </p:nvSpPr>
          <p:spPr bwMode="auto">
            <a:xfrm>
              <a:off x="7069138" y="4198938"/>
              <a:ext cx="1436688" cy="382588"/>
            </a:xfrm>
            <a:prstGeom prst="rect">
              <a:avLst/>
            </a:prstGeom>
            <a:solidFill>
              <a:srgbClr val="00CCFF"/>
            </a:solidFill>
            <a:ln w="19050">
              <a:solidFill>
                <a:srgbClr val="000000"/>
              </a:solidFill>
              <a:miter lim="800000"/>
              <a:headEnd/>
              <a:tailEnd/>
            </a:ln>
          </p:spPr>
          <p:txBody>
            <a:bodyPr lIns="0" tIns="0" rIns="0" bIns="0"/>
            <a:lstStyle/>
            <a:p>
              <a:pPr algn="ctr"/>
              <a:r>
                <a:rPr lang="en-US" sz="1300" b="1">
                  <a:latin typeface=".VnArial" pitchFamily="34" charset="0"/>
                </a:rPr>
                <a:t>Phô t¶i 2</a:t>
              </a:r>
            </a:p>
            <a:p>
              <a:pPr algn="ctr"/>
              <a:r>
                <a:rPr lang="en-US" sz="1300" b="1">
                  <a:latin typeface=".VnArial" pitchFamily="34" charset="0"/>
                </a:rPr>
                <a:t>Load 2</a:t>
              </a:r>
            </a:p>
          </p:txBody>
        </p:sp>
        <p:sp>
          <p:nvSpPr>
            <p:cNvPr id="286" name="Rectangle 57"/>
            <p:cNvSpPr>
              <a:spLocks noChangeArrowheads="1"/>
            </p:cNvSpPr>
            <p:nvPr/>
          </p:nvSpPr>
          <p:spPr bwMode="auto">
            <a:xfrm>
              <a:off x="7069138" y="5157788"/>
              <a:ext cx="1436688" cy="382588"/>
            </a:xfrm>
            <a:prstGeom prst="rect">
              <a:avLst/>
            </a:prstGeom>
            <a:solidFill>
              <a:srgbClr val="00CCFF"/>
            </a:solidFill>
            <a:ln w="19050">
              <a:solidFill>
                <a:srgbClr val="000000"/>
              </a:solidFill>
              <a:miter lim="800000"/>
              <a:headEnd/>
              <a:tailEnd/>
            </a:ln>
          </p:spPr>
          <p:txBody>
            <a:bodyPr lIns="0" tIns="0" rIns="0" bIns="0"/>
            <a:lstStyle/>
            <a:p>
              <a:pPr algn="ctr"/>
              <a:r>
                <a:rPr lang="en-US" sz="1300" b="1">
                  <a:latin typeface=".VnArial" pitchFamily="34" charset="0"/>
                </a:rPr>
                <a:t>Phô t¶i 4</a:t>
              </a:r>
            </a:p>
            <a:p>
              <a:pPr algn="ctr"/>
              <a:r>
                <a:rPr lang="en-US" sz="1300" b="1">
                  <a:latin typeface=".VnArial" pitchFamily="34" charset="0"/>
                </a:rPr>
                <a:t>Load 4</a:t>
              </a:r>
            </a:p>
          </p:txBody>
        </p:sp>
        <p:sp>
          <p:nvSpPr>
            <p:cNvPr id="287" name="Rectangle 58"/>
            <p:cNvSpPr>
              <a:spLocks noChangeArrowheads="1"/>
            </p:cNvSpPr>
            <p:nvPr/>
          </p:nvSpPr>
          <p:spPr bwMode="auto">
            <a:xfrm>
              <a:off x="7069138" y="3725863"/>
              <a:ext cx="1436688" cy="382588"/>
            </a:xfrm>
            <a:prstGeom prst="rect">
              <a:avLst/>
            </a:prstGeom>
            <a:solidFill>
              <a:srgbClr val="00CCFF"/>
            </a:solidFill>
            <a:ln w="19050">
              <a:solidFill>
                <a:srgbClr val="000000"/>
              </a:solidFill>
              <a:miter lim="800000"/>
              <a:headEnd/>
              <a:tailEnd/>
            </a:ln>
          </p:spPr>
          <p:txBody>
            <a:bodyPr lIns="0" tIns="0" rIns="0" bIns="72000"/>
            <a:lstStyle/>
            <a:p>
              <a:pPr algn="ctr"/>
              <a:r>
                <a:rPr lang="en-US" sz="1300" b="1">
                  <a:latin typeface=".VnArial" pitchFamily="34" charset="0"/>
                </a:rPr>
                <a:t>Phô t¶i 1</a:t>
              </a:r>
            </a:p>
            <a:p>
              <a:pPr algn="ctr"/>
              <a:r>
                <a:rPr lang="en-US" sz="1300" b="1">
                  <a:latin typeface=".VnArial" pitchFamily="34" charset="0"/>
                </a:rPr>
                <a:t>Load 1</a:t>
              </a:r>
            </a:p>
          </p:txBody>
        </p:sp>
        <p:sp>
          <p:nvSpPr>
            <p:cNvPr id="288" name="Rectangle 59"/>
            <p:cNvSpPr>
              <a:spLocks noChangeArrowheads="1"/>
            </p:cNvSpPr>
            <p:nvPr/>
          </p:nvSpPr>
          <p:spPr bwMode="auto">
            <a:xfrm>
              <a:off x="7069138" y="5630863"/>
              <a:ext cx="1436688" cy="382588"/>
            </a:xfrm>
            <a:prstGeom prst="rect">
              <a:avLst/>
            </a:prstGeom>
            <a:solidFill>
              <a:srgbClr val="00CCFF"/>
            </a:solidFill>
            <a:ln w="19050">
              <a:solidFill>
                <a:srgbClr val="000000"/>
              </a:solidFill>
              <a:miter lim="800000"/>
              <a:headEnd/>
              <a:tailEnd/>
            </a:ln>
          </p:spPr>
          <p:txBody>
            <a:bodyPr lIns="0" tIns="0" rIns="0" bIns="0"/>
            <a:lstStyle/>
            <a:p>
              <a:pPr algn="ctr"/>
              <a:r>
                <a:rPr lang="en-US" sz="1300" b="1">
                  <a:latin typeface=".VnArial" pitchFamily="34" charset="0"/>
                </a:rPr>
                <a:t>Phô t¶i 5</a:t>
              </a:r>
            </a:p>
            <a:p>
              <a:pPr algn="ctr"/>
              <a:r>
                <a:rPr lang="en-US" sz="1300" b="1">
                  <a:latin typeface=".VnArial" pitchFamily="34" charset="0"/>
                </a:rPr>
                <a:t>Load 5</a:t>
              </a:r>
            </a:p>
          </p:txBody>
        </p:sp>
        <p:sp>
          <p:nvSpPr>
            <p:cNvPr id="289" name="Rectangle 60"/>
            <p:cNvSpPr>
              <a:spLocks noChangeArrowheads="1"/>
            </p:cNvSpPr>
            <p:nvPr/>
          </p:nvSpPr>
          <p:spPr bwMode="auto">
            <a:xfrm>
              <a:off x="7069138" y="6105525"/>
              <a:ext cx="1436688" cy="382588"/>
            </a:xfrm>
            <a:prstGeom prst="rect">
              <a:avLst/>
            </a:prstGeom>
            <a:solidFill>
              <a:srgbClr val="00CCFF"/>
            </a:solidFill>
            <a:ln w="19050">
              <a:solidFill>
                <a:srgbClr val="000000"/>
              </a:solidFill>
              <a:miter lim="800000"/>
              <a:headEnd/>
              <a:tailEnd/>
            </a:ln>
          </p:spPr>
          <p:txBody>
            <a:bodyPr lIns="0" tIns="0" rIns="0" bIns="0"/>
            <a:lstStyle/>
            <a:p>
              <a:pPr algn="ctr"/>
              <a:r>
                <a:rPr lang="en-US" sz="1300" b="1">
                  <a:latin typeface=".VnArial" pitchFamily="34" charset="0"/>
                </a:rPr>
                <a:t>Phô t¶i 6</a:t>
              </a:r>
            </a:p>
            <a:p>
              <a:pPr algn="ctr"/>
              <a:r>
                <a:rPr lang="en-US" sz="1300" b="1">
                  <a:latin typeface=".VnArial" pitchFamily="34" charset="0"/>
                </a:rPr>
                <a:t>Load 6</a:t>
              </a:r>
            </a:p>
          </p:txBody>
        </p:sp>
        <p:sp>
          <p:nvSpPr>
            <p:cNvPr id="290" name="Freeform 61"/>
            <p:cNvSpPr>
              <a:spLocks/>
            </p:cNvSpPr>
            <p:nvPr/>
          </p:nvSpPr>
          <p:spPr bwMode="auto">
            <a:xfrm>
              <a:off x="8101013" y="1962150"/>
              <a:ext cx="12700" cy="1414463"/>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1" name="Line 62"/>
            <p:cNvSpPr>
              <a:spLocks noChangeShapeType="1"/>
            </p:cNvSpPr>
            <p:nvPr/>
          </p:nvSpPr>
          <p:spPr bwMode="auto">
            <a:xfrm>
              <a:off x="1257300" y="4037013"/>
              <a:ext cx="5429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2" name="Line 63"/>
            <p:cNvSpPr>
              <a:spLocks noChangeShapeType="1"/>
            </p:cNvSpPr>
            <p:nvPr/>
          </p:nvSpPr>
          <p:spPr bwMode="auto">
            <a:xfrm flipH="1">
              <a:off x="803275" y="3365500"/>
              <a:ext cx="73104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3" name="Freeform 64"/>
            <p:cNvSpPr>
              <a:spLocks/>
            </p:cNvSpPr>
            <p:nvPr/>
          </p:nvSpPr>
          <p:spPr bwMode="auto">
            <a:xfrm>
              <a:off x="812800" y="3365500"/>
              <a:ext cx="3175" cy="1368425"/>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4" name="Line 65"/>
            <p:cNvSpPr>
              <a:spLocks noChangeShapeType="1"/>
            </p:cNvSpPr>
            <p:nvPr/>
          </p:nvSpPr>
          <p:spPr bwMode="auto">
            <a:xfrm>
              <a:off x="803275" y="4725988"/>
              <a:ext cx="100806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5" name="Freeform 66"/>
            <p:cNvSpPr>
              <a:spLocks/>
            </p:cNvSpPr>
            <p:nvPr/>
          </p:nvSpPr>
          <p:spPr bwMode="auto">
            <a:xfrm>
              <a:off x="8572500" y="1962150"/>
              <a:ext cx="4763" cy="1557338"/>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6" name="Line 67"/>
            <p:cNvSpPr>
              <a:spLocks noChangeShapeType="1"/>
            </p:cNvSpPr>
            <p:nvPr/>
          </p:nvSpPr>
          <p:spPr bwMode="auto">
            <a:xfrm flipH="1">
              <a:off x="1266825" y="3517900"/>
              <a:ext cx="73104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7" name="Freeform 68"/>
            <p:cNvSpPr>
              <a:spLocks/>
            </p:cNvSpPr>
            <p:nvPr/>
          </p:nvSpPr>
          <p:spPr bwMode="auto">
            <a:xfrm>
              <a:off x="1266825" y="3517900"/>
              <a:ext cx="4763" cy="522288"/>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98" name="Line 69"/>
            <p:cNvSpPr>
              <a:spLocks noChangeShapeType="1"/>
            </p:cNvSpPr>
            <p:nvPr/>
          </p:nvSpPr>
          <p:spPr bwMode="auto">
            <a:xfrm>
              <a:off x="3238500" y="4113213"/>
              <a:ext cx="6969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99" name="Line 70"/>
            <p:cNvSpPr>
              <a:spLocks noChangeShapeType="1"/>
            </p:cNvSpPr>
            <p:nvPr/>
          </p:nvSpPr>
          <p:spPr bwMode="auto">
            <a:xfrm>
              <a:off x="3935413" y="4113213"/>
              <a:ext cx="0" cy="382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0" name="Line 71"/>
            <p:cNvSpPr>
              <a:spLocks noChangeShapeType="1"/>
            </p:cNvSpPr>
            <p:nvPr/>
          </p:nvSpPr>
          <p:spPr bwMode="auto">
            <a:xfrm>
              <a:off x="3238500" y="4725988"/>
              <a:ext cx="127793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1" name="Line 72"/>
            <p:cNvSpPr>
              <a:spLocks noChangeShapeType="1"/>
            </p:cNvSpPr>
            <p:nvPr/>
          </p:nvSpPr>
          <p:spPr bwMode="auto">
            <a:xfrm>
              <a:off x="3238500" y="5262563"/>
              <a:ext cx="696913"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2" name="Line 73"/>
            <p:cNvSpPr>
              <a:spLocks noChangeShapeType="1"/>
            </p:cNvSpPr>
            <p:nvPr/>
          </p:nvSpPr>
          <p:spPr bwMode="auto">
            <a:xfrm flipV="1">
              <a:off x="3935413" y="4956175"/>
              <a:ext cx="0" cy="306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3" name="Line 74"/>
            <p:cNvSpPr>
              <a:spLocks noChangeShapeType="1"/>
            </p:cNvSpPr>
            <p:nvPr/>
          </p:nvSpPr>
          <p:spPr bwMode="auto">
            <a:xfrm>
              <a:off x="3935413" y="4956175"/>
              <a:ext cx="5810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4" name="Line 75"/>
            <p:cNvSpPr>
              <a:spLocks noChangeShapeType="1"/>
            </p:cNvSpPr>
            <p:nvPr/>
          </p:nvSpPr>
          <p:spPr bwMode="auto">
            <a:xfrm>
              <a:off x="3238500" y="5878513"/>
              <a:ext cx="696913"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5" name="Line 76"/>
            <p:cNvSpPr>
              <a:spLocks noChangeShapeType="1"/>
            </p:cNvSpPr>
            <p:nvPr/>
          </p:nvSpPr>
          <p:spPr bwMode="auto">
            <a:xfrm flipV="1">
              <a:off x="3935413" y="5414963"/>
              <a:ext cx="0" cy="4635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6" name="Line 77"/>
            <p:cNvSpPr>
              <a:spLocks noChangeShapeType="1"/>
            </p:cNvSpPr>
            <p:nvPr/>
          </p:nvSpPr>
          <p:spPr bwMode="auto">
            <a:xfrm>
              <a:off x="3935413" y="5414963"/>
              <a:ext cx="5810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7" name="Line 78"/>
            <p:cNvSpPr>
              <a:spLocks noChangeShapeType="1"/>
            </p:cNvSpPr>
            <p:nvPr/>
          </p:nvSpPr>
          <p:spPr bwMode="auto">
            <a:xfrm>
              <a:off x="5902325" y="4573588"/>
              <a:ext cx="4635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8" name="Line 79"/>
            <p:cNvSpPr>
              <a:spLocks noChangeShapeType="1"/>
            </p:cNvSpPr>
            <p:nvPr/>
          </p:nvSpPr>
          <p:spPr bwMode="auto">
            <a:xfrm flipV="1">
              <a:off x="6372225" y="3948113"/>
              <a:ext cx="0" cy="6302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09" name="Line 80"/>
            <p:cNvSpPr>
              <a:spLocks noChangeShapeType="1"/>
            </p:cNvSpPr>
            <p:nvPr/>
          </p:nvSpPr>
          <p:spPr bwMode="auto">
            <a:xfrm>
              <a:off x="6372225" y="3960813"/>
              <a:ext cx="69691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0" name="Line 81"/>
            <p:cNvSpPr>
              <a:spLocks noChangeShapeType="1"/>
            </p:cNvSpPr>
            <p:nvPr/>
          </p:nvSpPr>
          <p:spPr bwMode="auto">
            <a:xfrm>
              <a:off x="5921375" y="4725988"/>
              <a:ext cx="5794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11" name="Line 82"/>
            <p:cNvSpPr>
              <a:spLocks noChangeShapeType="1"/>
            </p:cNvSpPr>
            <p:nvPr/>
          </p:nvSpPr>
          <p:spPr bwMode="auto">
            <a:xfrm flipV="1">
              <a:off x="6488113" y="4419600"/>
              <a:ext cx="0" cy="306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12" name="Line 83"/>
            <p:cNvSpPr>
              <a:spLocks noChangeShapeType="1"/>
            </p:cNvSpPr>
            <p:nvPr/>
          </p:nvSpPr>
          <p:spPr bwMode="auto">
            <a:xfrm>
              <a:off x="6488113" y="4419600"/>
              <a:ext cx="5810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3" name="Line 84"/>
            <p:cNvSpPr>
              <a:spLocks noChangeShapeType="1"/>
            </p:cNvSpPr>
            <p:nvPr/>
          </p:nvSpPr>
          <p:spPr bwMode="auto">
            <a:xfrm>
              <a:off x="6835775" y="5338763"/>
              <a:ext cx="23336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4" name="Line 85"/>
            <p:cNvSpPr>
              <a:spLocks noChangeShapeType="1"/>
            </p:cNvSpPr>
            <p:nvPr/>
          </p:nvSpPr>
          <p:spPr bwMode="auto">
            <a:xfrm>
              <a:off x="5930900" y="5187950"/>
              <a:ext cx="5810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15" name="Line 86"/>
            <p:cNvSpPr>
              <a:spLocks noChangeShapeType="1"/>
            </p:cNvSpPr>
            <p:nvPr/>
          </p:nvSpPr>
          <p:spPr bwMode="auto">
            <a:xfrm>
              <a:off x="6503988" y="5186363"/>
              <a:ext cx="0" cy="6127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16" name="Line 87"/>
            <p:cNvSpPr>
              <a:spLocks noChangeShapeType="1"/>
            </p:cNvSpPr>
            <p:nvPr/>
          </p:nvSpPr>
          <p:spPr bwMode="auto">
            <a:xfrm>
              <a:off x="6503988" y="5799138"/>
              <a:ext cx="5810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7" name="Line 88"/>
            <p:cNvSpPr>
              <a:spLocks noChangeShapeType="1"/>
            </p:cNvSpPr>
            <p:nvPr/>
          </p:nvSpPr>
          <p:spPr bwMode="auto">
            <a:xfrm>
              <a:off x="5930900" y="5364163"/>
              <a:ext cx="349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18" name="Line 89"/>
            <p:cNvSpPr>
              <a:spLocks noChangeShapeType="1"/>
            </p:cNvSpPr>
            <p:nvPr/>
          </p:nvSpPr>
          <p:spPr bwMode="auto">
            <a:xfrm>
              <a:off x="6275388" y="5368925"/>
              <a:ext cx="0" cy="9350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19" name="Line 90"/>
            <p:cNvSpPr>
              <a:spLocks noChangeShapeType="1"/>
            </p:cNvSpPr>
            <p:nvPr/>
          </p:nvSpPr>
          <p:spPr bwMode="auto">
            <a:xfrm>
              <a:off x="6267450" y="6308725"/>
              <a:ext cx="812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20" name="Text Box 91"/>
            <p:cNvSpPr txBox="1">
              <a:spLocks noChangeArrowheads="1"/>
            </p:cNvSpPr>
            <p:nvPr/>
          </p:nvSpPr>
          <p:spPr bwMode="auto">
            <a:xfrm>
              <a:off x="3962400" y="4075113"/>
              <a:ext cx="469900" cy="4318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 M16</a:t>
              </a:r>
            </a:p>
          </p:txBody>
        </p:sp>
        <p:sp>
          <p:nvSpPr>
            <p:cNvPr id="321" name="Text Box 92"/>
            <p:cNvSpPr txBox="1">
              <a:spLocks noChangeArrowheads="1"/>
            </p:cNvSpPr>
            <p:nvPr/>
          </p:nvSpPr>
          <p:spPr bwMode="auto">
            <a:xfrm>
              <a:off x="5956300" y="4151313"/>
              <a:ext cx="369888"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 2x6</a:t>
              </a:r>
            </a:p>
          </p:txBody>
        </p:sp>
        <p:sp>
          <p:nvSpPr>
            <p:cNvPr id="322" name="Line 93"/>
            <p:cNvSpPr>
              <a:spLocks noChangeShapeType="1"/>
            </p:cNvSpPr>
            <p:nvPr/>
          </p:nvSpPr>
          <p:spPr bwMode="auto">
            <a:xfrm>
              <a:off x="5095875" y="5976938"/>
              <a:ext cx="231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23" name="Text Box 94"/>
            <p:cNvSpPr txBox="1">
              <a:spLocks noChangeArrowheads="1"/>
            </p:cNvSpPr>
            <p:nvPr/>
          </p:nvSpPr>
          <p:spPr bwMode="auto">
            <a:xfrm>
              <a:off x="152400" y="2170113"/>
              <a:ext cx="912813" cy="198438"/>
            </a:xfrm>
            <a:prstGeom prst="rect">
              <a:avLst/>
            </a:prstGeom>
            <a:noFill/>
            <a:ln w="19050">
              <a:noFill/>
              <a:miter lim="800000"/>
              <a:headEnd/>
              <a:tailEnd/>
            </a:ln>
          </p:spPr>
          <p:txBody>
            <a:bodyPr lIns="0" tIns="0" rIns="0" bIns="0"/>
            <a:lstStyle/>
            <a:p>
              <a:pPr algn="ctr"/>
              <a:r>
                <a:rPr lang="en-US" sz="1300" b="1">
                  <a:latin typeface=".VnArial" pitchFamily="34" charset="0"/>
                </a:rPr>
                <a:t>D©y 2x10</a:t>
              </a:r>
            </a:p>
          </p:txBody>
        </p:sp>
        <p:sp>
          <p:nvSpPr>
            <p:cNvPr id="324" name="Text Box 95"/>
            <p:cNvSpPr txBox="1">
              <a:spLocks noChangeArrowheads="1"/>
            </p:cNvSpPr>
            <p:nvPr/>
          </p:nvSpPr>
          <p:spPr bwMode="auto">
            <a:xfrm>
              <a:off x="2813050" y="3128963"/>
              <a:ext cx="912813" cy="196850"/>
            </a:xfrm>
            <a:prstGeom prst="rect">
              <a:avLst/>
            </a:prstGeom>
            <a:noFill/>
            <a:ln w="19050">
              <a:noFill/>
              <a:miter lim="800000"/>
              <a:headEnd/>
              <a:tailEnd/>
            </a:ln>
          </p:spPr>
          <p:txBody>
            <a:bodyPr lIns="0" tIns="0" rIns="0" bIns="0"/>
            <a:lstStyle/>
            <a:p>
              <a:pPr algn="ctr"/>
              <a:r>
                <a:rPr lang="en-US" sz="1300" b="1">
                  <a:latin typeface=".VnArial" pitchFamily="34" charset="0"/>
                </a:rPr>
                <a:t>D©y 2x6</a:t>
              </a:r>
            </a:p>
          </p:txBody>
        </p:sp>
        <p:sp>
          <p:nvSpPr>
            <p:cNvPr id="325" name="Text Box 96"/>
            <p:cNvSpPr txBox="1">
              <a:spLocks noChangeArrowheads="1"/>
            </p:cNvSpPr>
            <p:nvPr/>
          </p:nvSpPr>
          <p:spPr bwMode="auto">
            <a:xfrm>
              <a:off x="4262437" y="1230313"/>
              <a:ext cx="511175"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2x6</a:t>
              </a:r>
            </a:p>
          </p:txBody>
        </p:sp>
        <p:sp>
          <p:nvSpPr>
            <p:cNvPr id="326" name="Text Box 97"/>
            <p:cNvSpPr txBox="1">
              <a:spLocks noChangeArrowheads="1"/>
            </p:cNvSpPr>
            <p:nvPr/>
          </p:nvSpPr>
          <p:spPr bwMode="auto">
            <a:xfrm>
              <a:off x="5726580" y="1230313"/>
              <a:ext cx="539750"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2x6</a:t>
              </a:r>
            </a:p>
          </p:txBody>
        </p:sp>
        <p:sp>
          <p:nvSpPr>
            <p:cNvPr id="327" name="Text Box 98"/>
            <p:cNvSpPr txBox="1">
              <a:spLocks noChangeArrowheads="1"/>
            </p:cNvSpPr>
            <p:nvPr/>
          </p:nvSpPr>
          <p:spPr bwMode="auto">
            <a:xfrm>
              <a:off x="7302500" y="1230313"/>
              <a:ext cx="457200"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2x6</a:t>
              </a:r>
            </a:p>
          </p:txBody>
        </p:sp>
        <p:sp>
          <p:nvSpPr>
            <p:cNvPr id="328" name="Text Box 99"/>
            <p:cNvSpPr txBox="1">
              <a:spLocks noChangeArrowheads="1"/>
            </p:cNvSpPr>
            <p:nvPr/>
          </p:nvSpPr>
          <p:spPr bwMode="auto">
            <a:xfrm>
              <a:off x="4454525" y="2381250"/>
              <a:ext cx="911225" cy="198438"/>
            </a:xfrm>
            <a:prstGeom prst="rect">
              <a:avLst/>
            </a:prstGeom>
            <a:noFill/>
            <a:ln w="19050">
              <a:noFill/>
              <a:miter lim="800000"/>
              <a:headEnd/>
              <a:tailEnd/>
            </a:ln>
          </p:spPr>
          <p:txBody>
            <a:bodyPr lIns="0" tIns="0" rIns="0" bIns="0"/>
            <a:lstStyle/>
            <a:p>
              <a:pPr algn="ctr"/>
              <a:r>
                <a:rPr lang="en-US" sz="1300" b="1">
                  <a:latin typeface=".VnArial" pitchFamily="34" charset="0"/>
                </a:rPr>
                <a:t>D©y 2x6</a:t>
              </a:r>
            </a:p>
          </p:txBody>
        </p:sp>
        <p:sp>
          <p:nvSpPr>
            <p:cNvPr id="329" name="Text Box 100"/>
            <p:cNvSpPr txBox="1">
              <a:spLocks noChangeArrowheads="1"/>
            </p:cNvSpPr>
            <p:nvPr/>
          </p:nvSpPr>
          <p:spPr bwMode="auto">
            <a:xfrm>
              <a:off x="6296025" y="1273175"/>
              <a:ext cx="927100" cy="688975"/>
            </a:xfrm>
            <a:prstGeom prst="rect">
              <a:avLst/>
            </a:prstGeom>
            <a:solidFill>
              <a:srgbClr val="00FFCC"/>
            </a:solidFill>
            <a:ln w="19050">
              <a:solidFill>
                <a:srgbClr val="000000"/>
              </a:solidFill>
              <a:miter lim="800000"/>
              <a:headEnd/>
              <a:tailEnd/>
            </a:ln>
          </p:spPr>
          <p:txBody>
            <a:bodyPr lIns="0" tIns="0" rIns="0" bIns="0"/>
            <a:lstStyle/>
            <a:p>
              <a:pPr algn="ctr"/>
              <a:endParaRPr lang="en-US" sz="1000" b="1">
                <a:latin typeface="+mj-lt"/>
              </a:endParaRPr>
            </a:p>
            <a:p>
              <a:pPr algn="ctr"/>
              <a:r>
                <a:rPr lang="en-US" sz="1400" b="1">
                  <a:latin typeface="+mj-lt"/>
                </a:rPr>
                <a:t>Cắt lọc sét</a:t>
              </a:r>
            </a:p>
            <a:p>
              <a:pPr algn="ctr"/>
              <a:r>
                <a:rPr lang="en-US" sz="1400" b="1">
                  <a:latin typeface="+mj-lt"/>
                </a:rPr>
                <a:t>SRF 132</a:t>
              </a:r>
            </a:p>
          </p:txBody>
        </p:sp>
        <p:sp>
          <p:nvSpPr>
            <p:cNvPr id="330" name="Text Box 101"/>
            <p:cNvSpPr txBox="1">
              <a:spLocks noChangeArrowheads="1"/>
            </p:cNvSpPr>
            <p:nvPr/>
          </p:nvSpPr>
          <p:spPr bwMode="auto">
            <a:xfrm>
              <a:off x="7870825" y="1311275"/>
              <a:ext cx="1044575" cy="641350"/>
            </a:xfrm>
            <a:prstGeom prst="rect">
              <a:avLst/>
            </a:prstGeom>
            <a:solidFill>
              <a:srgbClr val="00FFFF"/>
            </a:solidFill>
            <a:ln w="19050">
              <a:solidFill>
                <a:srgbClr val="000000"/>
              </a:solidFill>
              <a:miter lim="800000"/>
              <a:headEnd/>
              <a:tailEnd/>
            </a:ln>
          </p:spPr>
          <p:txBody>
            <a:bodyPr lIns="0" tIns="0" rIns="0" bIns="0"/>
            <a:lstStyle/>
            <a:p>
              <a:pPr algn="ctr"/>
              <a:r>
                <a:rPr lang="en-US" sz="1300" b="1">
                  <a:latin typeface=".VnArial" pitchFamily="34" charset="0"/>
                </a:rPr>
                <a:t>Tñ ph©n phèi nguån AC 32A</a:t>
              </a:r>
            </a:p>
          </p:txBody>
        </p:sp>
        <p:sp>
          <p:nvSpPr>
            <p:cNvPr id="331" name="Text Box 102"/>
            <p:cNvSpPr txBox="1">
              <a:spLocks noChangeArrowheads="1"/>
            </p:cNvSpPr>
            <p:nvPr/>
          </p:nvSpPr>
          <p:spPr bwMode="auto">
            <a:xfrm>
              <a:off x="5181600" y="2017713"/>
              <a:ext cx="909638" cy="230188"/>
            </a:xfrm>
            <a:prstGeom prst="rect">
              <a:avLst/>
            </a:prstGeom>
            <a:noFill/>
            <a:ln w="19050">
              <a:noFill/>
              <a:miter lim="800000"/>
              <a:headEnd/>
              <a:tailEnd/>
            </a:ln>
          </p:spPr>
          <p:txBody>
            <a:bodyPr lIns="0" tIns="0" rIns="0" bIns="0"/>
            <a:lstStyle/>
            <a:p>
              <a:pPr algn="ctr"/>
              <a:r>
                <a:rPr lang="en-US" sz="1300" b="1">
                  <a:latin typeface=".VnArial" pitchFamily="34" charset="0"/>
                </a:rPr>
                <a:t>D©y M10</a:t>
              </a:r>
            </a:p>
          </p:txBody>
        </p:sp>
        <p:sp>
          <p:nvSpPr>
            <p:cNvPr id="332" name="Text Box 103"/>
            <p:cNvSpPr txBox="1">
              <a:spLocks noChangeArrowheads="1"/>
            </p:cNvSpPr>
            <p:nvPr/>
          </p:nvSpPr>
          <p:spPr bwMode="auto">
            <a:xfrm>
              <a:off x="6670675" y="2035175"/>
              <a:ext cx="949325" cy="228600"/>
            </a:xfrm>
            <a:prstGeom prst="rect">
              <a:avLst/>
            </a:prstGeom>
            <a:noFill/>
            <a:ln w="19050">
              <a:noFill/>
              <a:miter lim="800000"/>
              <a:headEnd/>
              <a:tailEnd/>
            </a:ln>
          </p:spPr>
          <p:txBody>
            <a:bodyPr lIns="0" tIns="0" rIns="0" bIns="0"/>
            <a:lstStyle/>
            <a:p>
              <a:pPr algn="ctr"/>
              <a:r>
                <a:rPr lang="en-US" sz="1300" b="1">
                  <a:latin typeface=".VnArial" pitchFamily="34" charset="0"/>
                </a:rPr>
                <a:t>D©y M10</a:t>
              </a:r>
            </a:p>
          </p:txBody>
        </p:sp>
        <p:sp>
          <p:nvSpPr>
            <p:cNvPr id="333" name="Text Box 104"/>
            <p:cNvSpPr txBox="1">
              <a:spLocks noChangeArrowheads="1"/>
            </p:cNvSpPr>
            <p:nvPr/>
          </p:nvSpPr>
          <p:spPr bwMode="auto">
            <a:xfrm>
              <a:off x="5408612" y="2457450"/>
              <a:ext cx="911225" cy="198438"/>
            </a:xfrm>
            <a:prstGeom prst="rect">
              <a:avLst/>
            </a:prstGeom>
            <a:noFill/>
            <a:ln w="19050">
              <a:noFill/>
              <a:miter lim="800000"/>
              <a:headEnd/>
              <a:tailEnd/>
            </a:ln>
          </p:spPr>
          <p:txBody>
            <a:bodyPr lIns="0" tIns="0" rIns="0" bIns="0"/>
            <a:lstStyle/>
            <a:p>
              <a:pPr algn="ctr"/>
              <a:r>
                <a:rPr lang="en-US" sz="1300" b="1">
                  <a:latin typeface=".VnArial" pitchFamily="34" charset="0"/>
                </a:rPr>
                <a:t>D©y 2x2,5</a:t>
              </a:r>
            </a:p>
          </p:txBody>
        </p:sp>
        <p:sp>
          <p:nvSpPr>
            <p:cNvPr id="334" name="Text Box 105"/>
            <p:cNvSpPr txBox="1">
              <a:spLocks noChangeArrowheads="1"/>
            </p:cNvSpPr>
            <p:nvPr/>
          </p:nvSpPr>
          <p:spPr bwMode="auto">
            <a:xfrm>
              <a:off x="5424487" y="2768600"/>
              <a:ext cx="912813" cy="198438"/>
            </a:xfrm>
            <a:prstGeom prst="rect">
              <a:avLst/>
            </a:prstGeom>
            <a:noFill/>
            <a:ln w="19050">
              <a:noFill/>
              <a:miter lim="800000"/>
              <a:headEnd/>
              <a:tailEnd/>
            </a:ln>
          </p:spPr>
          <p:txBody>
            <a:bodyPr lIns="0" tIns="0" rIns="0" bIns="0"/>
            <a:lstStyle/>
            <a:p>
              <a:pPr algn="ctr"/>
              <a:r>
                <a:rPr lang="en-US" sz="1300" b="1">
                  <a:latin typeface=".VnArial" pitchFamily="34" charset="0"/>
                </a:rPr>
                <a:t>D©y 2x2,5</a:t>
              </a:r>
            </a:p>
          </p:txBody>
        </p:sp>
        <p:sp>
          <p:nvSpPr>
            <p:cNvPr id="335" name="Text Box 106"/>
            <p:cNvSpPr txBox="1">
              <a:spLocks noChangeArrowheads="1"/>
            </p:cNvSpPr>
            <p:nvPr/>
          </p:nvSpPr>
          <p:spPr bwMode="auto">
            <a:xfrm>
              <a:off x="2852737" y="1192213"/>
              <a:ext cx="500063"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2x10</a:t>
              </a:r>
            </a:p>
          </p:txBody>
        </p:sp>
        <p:sp>
          <p:nvSpPr>
            <p:cNvPr id="336" name="Text Box 110"/>
            <p:cNvSpPr txBox="1">
              <a:spLocks noChangeArrowheads="1"/>
            </p:cNvSpPr>
            <p:nvPr/>
          </p:nvSpPr>
          <p:spPr bwMode="auto">
            <a:xfrm>
              <a:off x="5240338" y="5681663"/>
              <a:ext cx="830263" cy="230188"/>
            </a:xfrm>
            <a:prstGeom prst="rect">
              <a:avLst/>
            </a:prstGeom>
            <a:noFill/>
            <a:ln w="19050">
              <a:noFill/>
              <a:miter lim="800000"/>
              <a:headEnd/>
              <a:tailEnd/>
            </a:ln>
          </p:spPr>
          <p:txBody>
            <a:bodyPr lIns="0" tIns="0" rIns="0" bIns="0"/>
            <a:lstStyle/>
            <a:p>
              <a:r>
                <a:rPr lang="en-US" sz="1300" b="1">
                  <a:latin typeface=".VnArial" pitchFamily="34" charset="0"/>
                </a:rPr>
                <a:t>D©yM10</a:t>
              </a:r>
            </a:p>
          </p:txBody>
        </p:sp>
        <p:sp>
          <p:nvSpPr>
            <p:cNvPr id="337" name="Line 121"/>
            <p:cNvSpPr>
              <a:spLocks noChangeShapeType="1"/>
            </p:cNvSpPr>
            <p:nvPr/>
          </p:nvSpPr>
          <p:spPr bwMode="auto">
            <a:xfrm>
              <a:off x="5915025" y="4884738"/>
              <a:ext cx="116046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38" name="Line 122"/>
            <p:cNvSpPr>
              <a:spLocks noChangeShapeType="1"/>
            </p:cNvSpPr>
            <p:nvPr/>
          </p:nvSpPr>
          <p:spPr bwMode="auto">
            <a:xfrm>
              <a:off x="5905500" y="5032375"/>
              <a:ext cx="9286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9" name="Line 130"/>
            <p:cNvSpPr>
              <a:spLocks noChangeShapeType="1"/>
            </p:cNvSpPr>
            <p:nvPr/>
          </p:nvSpPr>
          <p:spPr bwMode="auto">
            <a:xfrm>
              <a:off x="5211763" y="5594350"/>
              <a:ext cx="0" cy="382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0" name="Rectangle 131"/>
            <p:cNvSpPr>
              <a:spLocks noChangeArrowheads="1"/>
            </p:cNvSpPr>
            <p:nvPr/>
          </p:nvSpPr>
          <p:spPr bwMode="auto">
            <a:xfrm>
              <a:off x="1827213" y="5040313"/>
              <a:ext cx="1439863" cy="463550"/>
            </a:xfrm>
            <a:prstGeom prst="rect">
              <a:avLst/>
            </a:prstGeom>
            <a:solidFill>
              <a:schemeClr val="tx2"/>
            </a:solidFill>
            <a:ln w="19050">
              <a:solidFill>
                <a:srgbClr val="000000"/>
              </a:solidFill>
              <a:miter lim="800000"/>
              <a:headEnd/>
              <a:tailEnd/>
            </a:ln>
          </p:spPr>
          <p:txBody>
            <a:bodyPr lIns="0" tIns="36000" rIns="0" bIns="0"/>
            <a:lstStyle/>
            <a:p>
              <a:pPr algn="ctr"/>
              <a:r>
                <a:rPr lang="en-US" sz="1300" b="1">
                  <a:solidFill>
                    <a:srgbClr val="FFFF00"/>
                  </a:solidFill>
                  <a:latin typeface=".VnArialH" pitchFamily="34" charset="0"/>
                </a:rPr>
                <a:t>¾</a:t>
              </a:r>
              <a:r>
                <a:rPr lang="en-US" sz="1300" b="1">
                  <a:solidFill>
                    <a:srgbClr val="FFFF00"/>
                  </a:solidFill>
                  <a:latin typeface=".VnArial" pitchFamily="34" charset="0"/>
                </a:rPr>
                <a:t>c quy 1</a:t>
              </a:r>
            </a:p>
            <a:p>
              <a:pPr algn="ctr"/>
              <a:r>
                <a:rPr lang="en-US" sz="1300" b="1">
                  <a:solidFill>
                    <a:srgbClr val="FFFF00"/>
                  </a:solidFill>
                  <a:latin typeface=".VnArial" pitchFamily="34" charset="0"/>
                </a:rPr>
                <a:t>Battery 1</a:t>
              </a:r>
            </a:p>
          </p:txBody>
        </p:sp>
        <p:sp>
          <p:nvSpPr>
            <p:cNvPr id="341" name="Rectangle 132"/>
            <p:cNvSpPr>
              <a:spLocks noChangeArrowheads="1"/>
            </p:cNvSpPr>
            <p:nvPr/>
          </p:nvSpPr>
          <p:spPr bwMode="auto">
            <a:xfrm>
              <a:off x="4497388" y="4343400"/>
              <a:ext cx="1436688" cy="1236663"/>
            </a:xfrm>
            <a:prstGeom prst="rect">
              <a:avLst/>
            </a:prstGeom>
            <a:solidFill>
              <a:srgbClr val="00CCFF"/>
            </a:solidFill>
            <a:ln w="19050">
              <a:solidFill>
                <a:srgbClr val="000000"/>
              </a:solidFill>
              <a:miter lim="800000"/>
              <a:headEnd/>
              <a:tailEnd/>
            </a:ln>
          </p:spPr>
          <p:txBody>
            <a:bodyPr lIns="0" tIns="0" rIns="0" bIns="0"/>
            <a:lstStyle/>
            <a:p>
              <a:pPr algn="ctr"/>
              <a:endParaRPr lang="en-US" sz="1300" b="1">
                <a:latin typeface=".VnArial" pitchFamily="34" charset="0"/>
              </a:endParaRPr>
            </a:p>
            <a:p>
              <a:pPr algn="ctr"/>
              <a:r>
                <a:rPr lang="en-US" sz="1300" b="1">
                  <a:latin typeface=".VnArial" pitchFamily="34" charset="0"/>
                </a:rPr>
                <a:t>ThiÕt bÞ phèi hîp nguån 48VDC</a:t>
              </a:r>
            </a:p>
            <a:p>
              <a:pPr algn="ctr"/>
              <a:r>
                <a:rPr lang="en-US" sz="1300" b="1">
                  <a:latin typeface=".VnArial" pitchFamily="34" charset="0"/>
                </a:rPr>
                <a:t>(BC-4863)</a:t>
              </a:r>
            </a:p>
          </p:txBody>
        </p:sp>
        <p:sp>
          <p:nvSpPr>
            <p:cNvPr id="342" name="Line 133"/>
            <p:cNvSpPr>
              <a:spLocks noChangeShapeType="1"/>
            </p:cNvSpPr>
            <p:nvPr/>
          </p:nvSpPr>
          <p:spPr bwMode="auto">
            <a:xfrm>
              <a:off x="3935413" y="4495800"/>
              <a:ext cx="5810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43" name="Rectangle 134"/>
            <p:cNvSpPr>
              <a:spLocks noChangeArrowheads="1"/>
            </p:cNvSpPr>
            <p:nvPr/>
          </p:nvSpPr>
          <p:spPr bwMode="auto">
            <a:xfrm>
              <a:off x="7069138" y="4673600"/>
              <a:ext cx="1436688" cy="382588"/>
            </a:xfrm>
            <a:prstGeom prst="rect">
              <a:avLst/>
            </a:prstGeom>
            <a:solidFill>
              <a:srgbClr val="00CCFF"/>
            </a:solidFill>
            <a:ln w="19050">
              <a:solidFill>
                <a:srgbClr val="000000"/>
              </a:solidFill>
              <a:miter lim="800000"/>
              <a:headEnd/>
              <a:tailEnd/>
            </a:ln>
          </p:spPr>
          <p:txBody>
            <a:bodyPr lIns="0" tIns="0" rIns="0" bIns="0"/>
            <a:lstStyle/>
            <a:p>
              <a:pPr algn="ctr"/>
              <a:r>
                <a:rPr lang="en-US" sz="1300" b="1">
                  <a:latin typeface=".VnArial" pitchFamily="34" charset="0"/>
                </a:rPr>
                <a:t>Phô t¶i 3</a:t>
              </a:r>
            </a:p>
            <a:p>
              <a:pPr algn="ctr"/>
              <a:r>
                <a:rPr lang="en-US" sz="1300" b="1">
                  <a:latin typeface=".VnArial" pitchFamily="34" charset="0"/>
                </a:rPr>
                <a:t>Load 3</a:t>
              </a:r>
            </a:p>
          </p:txBody>
        </p:sp>
        <p:sp>
          <p:nvSpPr>
            <p:cNvPr id="344" name="Line 135"/>
            <p:cNvSpPr>
              <a:spLocks noChangeShapeType="1"/>
            </p:cNvSpPr>
            <p:nvPr/>
          </p:nvSpPr>
          <p:spPr bwMode="auto">
            <a:xfrm>
              <a:off x="6834188" y="5032375"/>
              <a:ext cx="0" cy="3063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5" name="Text Box 20"/>
            <p:cNvSpPr txBox="1">
              <a:spLocks noChangeArrowheads="1"/>
            </p:cNvSpPr>
            <p:nvPr/>
          </p:nvSpPr>
          <p:spPr bwMode="auto">
            <a:xfrm>
              <a:off x="2177540" y="1292225"/>
              <a:ext cx="684000" cy="688975"/>
            </a:xfrm>
            <a:prstGeom prst="rect">
              <a:avLst/>
            </a:prstGeom>
            <a:solidFill>
              <a:srgbClr val="00CCFF"/>
            </a:solidFill>
            <a:ln w="19050">
              <a:solidFill>
                <a:srgbClr val="000000"/>
              </a:solidFill>
              <a:miter lim="800000"/>
              <a:headEnd/>
              <a:tailEnd/>
            </a:ln>
          </p:spPr>
          <p:txBody>
            <a:bodyPr lIns="0" tIns="0" rIns="0" bIns="0"/>
            <a:lstStyle/>
            <a:p>
              <a:pPr algn="ctr"/>
              <a:endParaRPr lang="en-US" sz="800" b="1">
                <a:latin typeface=".VnArial" pitchFamily="34" charset="0"/>
              </a:endParaRPr>
            </a:p>
            <a:p>
              <a:pPr algn="ctr"/>
              <a:r>
                <a:rPr lang="en-US" sz="1300" b="1">
                  <a:latin typeface=".VnArial" pitchFamily="34" charset="0"/>
                </a:rPr>
                <a:t>Automat</a:t>
              </a:r>
            </a:p>
            <a:p>
              <a:pPr algn="ctr"/>
              <a:r>
                <a:rPr lang="en-US" sz="1300" b="1">
                  <a:latin typeface=".VnArialH" pitchFamily="34" charset="0"/>
                </a:rPr>
                <a:t>60a</a:t>
              </a:r>
              <a:endParaRPr lang="en-US" sz="1300" b="1">
                <a:latin typeface=".VnArial" pitchFamily="34" charset="0"/>
              </a:endParaRPr>
            </a:p>
          </p:txBody>
        </p:sp>
        <p:sp>
          <p:nvSpPr>
            <p:cNvPr id="346" name="Line 29"/>
            <p:cNvSpPr>
              <a:spLocks noChangeShapeType="1"/>
            </p:cNvSpPr>
            <p:nvPr/>
          </p:nvSpPr>
          <p:spPr bwMode="auto">
            <a:xfrm>
              <a:off x="1599393" y="1652588"/>
              <a:ext cx="5760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47" name="Text Box 106"/>
            <p:cNvSpPr txBox="1">
              <a:spLocks noChangeArrowheads="1"/>
            </p:cNvSpPr>
            <p:nvPr/>
          </p:nvSpPr>
          <p:spPr bwMode="auto">
            <a:xfrm>
              <a:off x="1584232" y="1211263"/>
              <a:ext cx="500063" cy="381000"/>
            </a:xfrm>
            <a:prstGeom prst="rect">
              <a:avLst/>
            </a:prstGeom>
            <a:noFill/>
            <a:ln w="19050">
              <a:noFill/>
              <a:miter lim="800000"/>
              <a:headEnd/>
              <a:tailEnd/>
            </a:ln>
          </p:spPr>
          <p:txBody>
            <a:bodyPr lIns="0" tIns="0" rIns="0" bIns="0"/>
            <a:lstStyle/>
            <a:p>
              <a:pPr algn="ctr"/>
              <a:r>
                <a:rPr lang="en-US" sz="1300" b="1">
                  <a:latin typeface=".VnArial" pitchFamily="34" charset="0"/>
                </a:rPr>
                <a:t>D©y</a:t>
              </a:r>
            </a:p>
            <a:p>
              <a:pPr algn="ctr"/>
              <a:r>
                <a:rPr lang="en-US" sz="1300" b="1">
                  <a:latin typeface=".VnArial" pitchFamily="34" charset="0"/>
                </a:rPr>
                <a:t>2x10</a:t>
              </a:r>
            </a:p>
          </p:txBody>
        </p:sp>
      </p:grpSp>
      <p:sp>
        <p:nvSpPr>
          <p:cNvPr id="348" name="Line 137"/>
          <p:cNvSpPr>
            <a:spLocks noChangeShapeType="1"/>
          </p:cNvSpPr>
          <p:nvPr/>
        </p:nvSpPr>
        <p:spPr bwMode="auto">
          <a:xfrm>
            <a:off x="155782" y="917575"/>
            <a:ext cx="104457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9" name="Freeform 138"/>
          <p:cNvSpPr>
            <a:spLocks/>
          </p:cNvSpPr>
          <p:nvPr/>
        </p:nvSpPr>
        <p:spPr bwMode="auto">
          <a:xfrm>
            <a:off x="1189244" y="920750"/>
            <a:ext cx="1588" cy="354013"/>
          </a:xfrm>
          <a:custGeom>
            <a:avLst/>
            <a:gdLst>
              <a:gd name="T0" fmla="*/ 2 w 2"/>
              <a:gd name="T1" fmla="*/ 0 h 666"/>
              <a:gd name="T2" fmla="*/ 0 w 2"/>
              <a:gd name="T3" fmla="*/ 666 h 666"/>
            </a:gdLst>
            <a:ahLst/>
            <a:cxnLst>
              <a:cxn ang="0">
                <a:pos x="T0" y="T1"/>
              </a:cxn>
              <a:cxn ang="0">
                <a:pos x="T2" y="T3"/>
              </a:cxn>
            </a:cxnLst>
            <a:rect l="0" t="0" r="r" b="b"/>
            <a:pathLst>
              <a:path w="2" h="666">
                <a:moveTo>
                  <a:pt x="2" y="0"/>
                </a:moveTo>
                <a:lnTo>
                  <a:pt x="0" y="666"/>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0" name="Line 139"/>
          <p:cNvSpPr>
            <a:spLocks noChangeShapeType="1"/>
          </p:cNvSpPr>
          <p:nvPr/>
        </p:nvSpPr>
        <p:spPr bwMode="auto">
          <a:xfrm>
            <a:off x="2884488" y="1635125"/>
            <a:ext cx="50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51" name="Line 140"/>
          <p:cNvSpPr>
            <a:spLocks noChangeShapeType="1"/>
          </p:cNvSpPr>
          <p:nvPr/>
        </p:nvSpPr>
        <p:spPr bwMode="auto">
          <a:xfrm>
            <a:off x="4065029" y="1646238"/>
            <a:ext cx="756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52" name="Line 141"/>
          <p:cNvSpPr>
            <a:spLocks noChangeShapeType="1"/>
          </p:cNvSpPr>
          <p:nvPr/>
        </p:nvSpPr>
        <p:spPr bwMode="auto">
          <a:xfrm>
            <a:off x="5740400" y="1657350"/>
            <a:ext cx="576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53" name="Line 142"/>
          <p:cNvSpPr>
            <a:spLocks noChangeShapeType="1"/>
          </p:cNvSpPr>
          <p:nvPr/>
        </p:nvSpPr>
        <p:spPr bwMode="auto">
          <a:xfrm>
            <a:off x="7200900" y="1657350"/>
            <a:ext cx="6953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54" name="Line 143"/>
          <p:cNvSpPr>
            <a:spLocks noChangeShapeType="1"/>
          </p:cNvSpPr>
          <p:nvPr/>
        </p:nvSpPr>
        <p:spPr bwMode="auto">
          <a:xfrm>
            <a:off x="4063441" y="1735138"/>
            <a:ext cx="36036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5" name="Freeform 144"/>
          <p:cNvSpPr>
            <a:spLocks/>
          </p:cNvSpPr>
          <p:nvPr/>
        </p:nvSpPr>
        <p:spPr bwMode="auto">
          <a:xfrm>
            <a:off x="4417454" y="1735138"/>
            <a:ext cx="1587" cy="1141412"/>
          </a:xfrm>
          <a:custGeom>
            <a:avLst/>
            <a:gdLst>
              <a:gd name="T0" fmla="*/ 1 w 1"/>
              <a:gd name="T1" fmla="*/ 0 h 2115"/>
              <a:gd name="T2" fmla="*/ 0 w 1"/>
              <a:gd name="T3" fmla="*/ 2115 h 2115"/>
            </a:gdLst>
            <a:ahLst/>
            <a:cxnLst>
              <a:cxn ang="0">
                <a:pos x="T0" y="T1"/>
              </a:cxn>
              <a:cxn ang="0">
                <a:pos x="T2" y="T3"/>
              </a:cxn>
            </a:cxnLst>
            <a:rect l="0" t="0" r="r" b="b"/>
            <a:pathLst>
              <a:path w="1" h="2115">
                <a:moveTo>
                  <a:pt x="1" y="0"/>
                </a:moveTo>
                <a:lnTo>
                  <a:pt x="0" y="2115"/>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6" name="Line 145"/>
          <p:cNvSpPr>
            <a:spLocks noChangeShapeType="1"/>
          </p:cNvSpPr>
          <p:nvPr/>
        </p:nvSpPr>
        <p:spPr bwMode="auto">
          <a:xfrm>
            <a:off x="4419041" y="2867025"/>
            <a:ext cx="508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7" name="Line 146"/>
          <p:cNvSpPr>
            <a:spLocks noChangeShapeType="1"/>
          </p:cNvSpPr>
          <p:nvPr/>
        </p:nvSpPr>
        <p:spPr bwMode="auto">
          <a:xfrm>
            <a:off x="4948238" y="2698750"/>
            <a:ext cx="0" cy="323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 name="Freeform 147"/>
          <p:cNvSpPr>
            <a:spLocks/>
          </p:cNvSpPr>
          <p:nvPr/>
        </p:nvSpPr>
        <p:spPr bwMode="auto">
          <a:xfrm>
            <a:off x="4937125" y="3006725"/>
            <a:ext cx="1387475" cy="3175"/>
          </a:xfrm>
          <a:custGeom>
            <a:avLst/>
            <a:gdLst>
              <a:gd name="T0" fmla="*/ 0 w 874"/>
              <a:gd name="T1" fmla="*/ 2 h 2"/>
              <a:gd name="T2" fmla="*/ 874 w 874"/>
              <a:gd name="T3" fmla="*/ 0 h 2"/>
            </a:gdLst>
            <a:ahLst/>
            <a:cxnLst>
              <a:cxn ang="0">
                <a:pos x="T0" y="T1"/>
              </a:cxn>
              <a:cxn ang="0">
                <a:pos x="T2" y="T3"/>
              </a:cxn>
            </a:cxnLst>
            <a:rect l="0" t="0" r="r" b="b"/>
            <a:pathLst>
              <a:path w="874" h="2">
                <a:moveTo>
                  <a:pt x="0" y="2"/>
                </a:moveTo>
                <a:lnTo>
                  <a:pt x="874"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59" name="Freeform 148"/>
          <p:cNvSpPr>
            <a:spLocks/>
          </p:cNvSpPr>
          <p:nvPr/>
        </p:nvSpPr>
        <p:spPr bwMode="auto">
          <a:xfrm>
            <a:off x="4937125" y="2700338"/>
            <a:ext cx="1387475" cy="4762"/>
          </a:xfrm>
          <a:custGeom>
            <a:avLst/>
            <a:gdLst>
              <a:gd name="T0" fmla="*/ 0 w 874"/>
              <a:gd name="T1" fmla="*/ 3 h 3"/>
              <a:gd name="T2" fmla="*/ 874 w 874"/>
              <a:gd name="T3" fmla="*/ 0 h 3"/>
            </a:gdLst>
            <a:ahLst/>
            <a:cxnLst>
              <a:cxn ang="0">
                <a:pos x="T0" y="T1"/>
              </a:cxn>
              <a:cxn ang="0">
                <a:pos x="T2" y="T3"/>
              </a:cxn>
            </a:cxnLst>
            <a:rect l="0" t="0" r="r" b="b"/>
            <a:pathLst>
              <a:path w="874" h="3">
                <a:moveTo>
                  <a:pt x="0" y="3"/>
                </a:moveTo>
                <a:lnTo>
                  <a:pt x="874"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0" name="Freeform 149"/>
          <p:cNvSpPr>
            <a:spLocks/>
          </p:cNvSpPr>
          <p:nvPr/>
        </p:nvSpPr>
        <p:spPr bwMode="auto">
          <a:xfrm>
            <a:off x="8101013" y="1963738"/>
            <a:ext cx="12700" cy="1414462"/>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1" name="Line 150"/>
          <p:cNvSpPr>
            <a:spLocks noChangeShapeType="1"/>
          </p:cNvSpPr>
          <p:nvPr/>
        </p:nvSpPr>
        <p:spPr bwMode="auto">
          <a:xfrm>
            <a:off x="1257300" y="4038600"/>
            <a:ext cx="5429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2" name="Line 151"/>
          <p:cNvSpPr>
            <a:spLocks noChangeShapeType="1"/>
          </p:cNvSpPr>
          <p:nvPr/>
        </p:nvSpPr>
        <p:spPr bwMode="auto">
          <a:xfrm flipH="1">
            <a:off x="803275" y="3367088"/>
            <a:ext cx="73104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3" name="Freeform 152"/>
          <p:cNvSpPr>
            <a:spLocks/>
          </p:cNvSpPr>
          <p:nvPr/>
        </p:nvSpPr>
        <p:spPr bwMode="auto">
          <a:xfrm>
            <a:off x="812800" y="3367088"/>
            <a:ext cx="3175" cy="1368425"/>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4" name="Line 153"/>
          <p:cNvSpPr>
            <a:spLocks noChangeShapeType="1"/>
          </p:cNvSpPr>
          <p:nvPr/>
        </p:nvSpPr>
        <p:spPr bwMode="auto">
          <a:xfrm>
            <a:off x="803275" y="4727575"/>
            <a:ext cx="10080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5" name="Freeform 154"/>
          <p:cNvSpPr>
            <a:spLocks/>
          </p:cNvSpPr>
          <p:nvPr/>
        </p:nvSpPr>
        <p:spPr bwMode="auto">
          <a:xfrm>
            <a:off x="8560143" y="1963738"/>
            <a:ext cx="4763" cy="1557337"/>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6" name="Line 155"/>
          <p:cNvSpPr>
            <a:spLocks noChangeShapeType="1"/>
          </p:cNvSpPr>
          <p:nvPr/>
        </p:nvSpPr>
        <p:spPr bwMode="auto">
          <a:xfrm flipH="1">
            <a:off x="1266825" y="3519488"/>
            <a:ext cx="73104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7" name="Freeform 156"/>
          <p:cNvSpPr>
            <a:spLocks/>
          </p:cNvSpPr>
          <p:nvPr/>
        </p:nvSpPr>
        <p:spPr bwMode="auto">
          <a:xfrm>
            <a:off x="1266825" y="3519488"/>
            <a:ext cx="4763"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8" name="Line 157"/>
          <p:cNvSpPr>
            <a:spLocks noChangeShapeType="1"/>
          </p:cNvSpPr>
          <p:nvPr/>
        </p:nvSpPr>
        <p:spPr bwMode="auto">
          <a:xfrm>
            <a:off x="3238500" y="4114800"/>
            <a:ext cx="6969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9" name="Line 158"/>
          <p:cNvSpPr>
            <a:spLocks noChangeShapeType="1"/>
          </p:cNvSpPr>
          <p:nvPr/>
        </p:nvSpPr>
        <p:spPr bwMode="auto">
          <a:xfrm>
            <a:off x="3935413" y="4114800"/>
            <a:ext cx="0" cy="3825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0" name="Line 159"/>
          <p:cNvSpPr>
            <a:spLocks noChangeShapeType="1"/>
          </p:cNvSpPr>
          <p:nvPr/>
        </p:nvSpPr>
        <p:spPr bwMode="auto">
          <a:xfrm>
            <a:off x="3238500" y="4727575"/>
            <a:ext cx="127793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1" name="Line 160"/>
          <p:cNvSpPr>
            <a:spLocks noChangeShapeType="1"/>
          </p:cNvSpPr>
          <p:nvPr/>
        </p:nvSpPr>
        <p:spPr bwMode="auto">
          <a:xfrm>
            <a:off x="3238500" y="5264150"/>
            <a:ext cx="696913" cy="0"/>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2" name="Line 161"/>
          <p:cNvSpPr>
            <a:spLocks noChangeShapeType="1"/>
          </p:cNvSpPr>
          <p:nvPr/>
        </p:nvSpPr>
        <p:spPr bwMode="auto">
          <a:xfrm flipV="1">
            <a:off x="3935413" y="4957763"/>
            <a:ext cx="0" cy="3063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3" name="Line 162"/>
          <p:cNvSpPr>
            <a:spLocks noChangeShapeType="1"/>
          </p:cNvSpPr>
          <p:nvPr/>
        </p:nvSpPr>
        <p:spPr bwMode="auto">
          <a:xfrm>
            <a:off x="3935413" y="4957763"/>
            <a:ext cx="5810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4" name="Line 163"/>
          <p:cNvSpPr>
            <a:spLocks noChangeShapeType="1"/>
          </p:cNvSpPr>
          <p:nvPr/>
        </p:nvSpPr>
        <p:spPr bwMode="auto">
          <a:xfrm>
            <a:off x="3238500" y="5880100"/>
            <a:ext cx="696913" cy="0"/>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5" name="Line 164"/>
          <p:cNvSpPr>
            <a:spLocks noChangeShapeType="1"/>
          </p:cNvSpPr>
          <p:nvPr/>
        </p:nvSpPr>
        <p:spPr bwMode="auto">
          <a:xfrm flipV="1">
            <a:off x="3935413" y="5416550"/>
            <a:ext cx="0" cy="4635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6" name="Line 165"/>
          <p:cNvSpPr>
            <a:spLocks noChangeShapeType="1"/>
          </p:cNvSpPr>
          <p:nvPr/>
        </p:nvSpPr>
        <p:spPr bwMode="auto">
          <a:xfrm>
            <a:off x="3935413" y="5416550"/>
            <a:ext cx="5810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7" name="Line 166"/>
          <p:cNvSpPr>
            <a:spLocks noChangeShapeType="1"/>
          </p:cNvSpPr>
          <p:nvPr/>
        </p:nvSpPr>
        <p:spPr bwMode="auto">
          <a:xfrm>
            <a:off x="5902325" y="4575175"/>
            <a:ext cx="463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 name="Line 167"/>
          <p:cNvSpPr>
            <a:spLocks noChangeShapeType="1"/>
          </p:cNvSpPr>
          <p:nvPr/>
        </p:nvSpPr>
        <p:spPr bwMode="auto">
          <a:xfrm flipV="1">
            <a:off x="6372225" y="3949700"/>
            <a:ext cx="0" cy="6302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9" name="Line 168"/>
          <p:cNvSpPr>
            <a:spLocks noChangeShapeType="1"/>
          </p:cNvSpPr>
          <p:nvPr/>
        </p:nvSpPr>
        <p:spPr bwMode="auto">
          <a:xfrm>
            <a:off x="6372225" y="3962400"/>
            <a:ext cx="69691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0" name="Line 169"/>
          <p:cNvSpPr>
            <a:spLocks noChangeShapeType="1"/>
          </p:cNvSpPr>
          <p:nvPr/>
        </p:nvSpPr>
        <p:spPr bwMode="auto">
          <a:xfrm>
            <a:off x="5921375" y="4727575"/>
            <a:ext cx="5794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1" name="Line 170"/>
          <p:cNvSpPr>
            <a:spLocks noChangeShapeType="1"/>
          </p:cNvSpPr>
          <p:nvPr/>
        </p:nvSpPr>
        <p:spPr bwMode="auto">
          <a:xfrm flipV="1">
            <a:off x="6488113" y="4421188"/>
            <a:ext cx="0" cy="3063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2" name="Line 171"/>
          <p:cNvSpPr>
            <a:spLocks noChangeShapeType="1"/>
          </p:cNvSpPr>
          <p:nvPr/>
        </p:nvSpPr>
        <p:spPr bwMode="auto">
          <a:xfrm>
            <a:off x="6488113" y="4421188"/>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3" name="Line 172"/>
          <p:cNvSpPr>
            <a:spLocks noChangeShapeType="1"/>
          </p:cNvSpPr>
          <p:nvPr/>
        </p:nvSpPr>
        <p:spPr bwMode="auto">
          <a:xfrm>
            <a:off x="6835775" y="5340350"/>
            <a:ext cx="2333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4" name="Line 173"/>
          <p:cNvSpPr>
            <a:spLocks noChangeShapeType="1"/>
          </p:cNvSpPr>
          <p:nvPr/>
        </p:nvSpPr>
        <p:spPr bwMode="auto">
          <a:xfrm>
            <a:off x="5930900" y="5189538"/>
            <a:ext cx="5810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5" name="Line 174"/>
          <p:cNvSpPr>
            <a:spLocks noChangeShapeType="1"/>
          </p:cNvSpPr>
          <p:nvPr/>
        </p:nvSpPr>
        <p:spPr bwMode="auto">
          <a:xfrm>
            <a:off x="6503988" y="5187950"/>
            <a:ext cx="0" cy="6127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6" name="Line 175"/>
          <p:cNvSpPr>
            <a:spLocks noChangeShapeType="1"/>
          </p:cNvSpPr>
          <p:nvPr/>
        </p:nvSpPr>
        <p:spPr bwMode="auto">
          <a:xfrm>
            <a:off x="6503988" y="5800725"/>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7" name="Line 176"/>
          <p:cNvSpPr>
            <a:spLocks noChangeShapeType="1"/>
          </p:cNvSpPr>
          <p:nvPr/>
        </p:nvSpPr>
        <p:spPr bwMode="auto">
          <a:xfrm>
            <a:off x="5930900" y="5365750"/>
            <a:ext cx="3492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8" name="Line 177"/>
          <p:cNvSpPr>
            <a:spLocks noChangeShapeType="1"/>
          </p:cNvSpPr>
          <p:nvPr/>
        </p:nvSpPr>
        <p:spPr bwMode="auto">
          <a:xfrm>
            <a:off x="6275388" y="5370513"/>
            <a:ext cx="0" cy="93503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89" name="Line 178"/>
          <p:cNvSpPr>
            <a:spLocks noChangeShapeType="1"/>
          </p:cNvSpPr>
          <p:nvPr/>
        </p:nvSpPr>
        <p:spPr bwMode="auto">
          <a:xfrm>
            <a:off x="6267450" y="6310313"/>
            <a:ext cx="8128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0" name="Line 179"/>
          <p:cNvSpPr>
            <a:spLocks noChangeShapeType="1"/>
          </p:cNvSpPr>
          <p:nvPr/>
        </p:nvSpPr>
        <p:spPr bwMode="auto">
          <a:xfrm>
            <a:off x="5915025" y="4886325"/>
            <a:ext cx="11604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1" name="Line 180"/>
          <p:cNvSpPr>
            <a:spLocks noChangeShapeType="1"/>
          </p:cNvSpPr>
          <p:nvPr/>
        </p:nvSpPr>
        <p:spPr bwMode="auto">
          <a:xfrm>
            <a:off x="5905500" y="5033963"/>
            <a:ext cx="92868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2" name="Line 181"/>
          <p:cNvSpPr>
            <a:spLocks noChangeShapeType="1"/>
          </p:cNvSpPr>
          <p:nvPr/>
        </p:nvSpPr>
        <p:spPr bwMode="auto">
          <a:xfrm>
            <a:off x="3935413" y="4497388"/>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3" name="Line 182"/>
          <p:cNvSpPr>
            <a:spLocks noChangeShapeType="1"/>
          </p:cNvSpPr>
          <p:nvPr/>
        </p:nvSpPr>
        <p:spPr bwMode="auto">
          <a:xfrm>
            <a:off x="6834188" y="5033963"/>
            <a:ext cx="0" cy="3063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4" name="Line 183"/>
          <p:cNvSpPr>
            <a:spLocks noChangeShapeType="1"/>
          </p:cNvSpPr>
          <p:nvPr/>
        </p:nvSpPr>
        <p:spPr bwMode="auto">
          <a:xfrm>
            <a:off x="140043" y="2393607"/>
            <a:ext cx="104298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5" name="Freeform 184"/>
          <p:cNvSpPr>
            <a:spLocks/>
          </p:cNvSpPr>
          <p:nvPr/>
        </p:nvSpPr>
        <p:spPr bwMode="auto">
          <a:xfrm>
            <a:off x="1173505" y="1963395"/>
            <a:ext cx="4763" cy="425450"/>
          </a:xfrm>
          <a:custGeom>
            <a:avLst/>
            <a:gdLst>
              <a:gd name="T0" fmla="*/ 7 w 7"/>
              <a:gd name="T1" fmla="*/ 798 h 798"/>
              <a:gd name="T2" fmla="*/ 0 w 7"/>
              <a:gd name="T3" fmla="*/ 0 h 798"/>
            </a:gdLst>
            <a:ahLst/>
            <a:cxnLst>
              <a:cxn ang="0">
                <a:pos x="T0" y="T1"/>
              </a:cxn>
              <a:cxn ang="0">
                <a:pos x="T2" y="T3"/>
              </a:cxn>
            </a:cxnLst>
            <a:rect l="0" t="0" r="r" b="b"/>
            <a:pathLst>
              <a:path w="7" h="798">
                <a:moveTo>
                  <a:pt x="7" y="798"/>
                </a:moveTo>
                <a:lnTo>
                  <a:pt x="0"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96" name="Line 185"/>
          <p:cNvSpPr>
            <a:spLocks noChangeShapeType="1"/>
          </p:cNvSpPr>
          <p:nvPr/>
        </p:nvSpPr>
        <p:spPr bwMode="auto">
          <a:xfrm>
            <a:off x="2884488" y="1622425"/>
            <a:ext cx="50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7" name="Line 186"/>
          <p:cNvSpPr>
            <a:spLocks noChangeShapeType="1"/>
          </p:cNvSpPr>
          <p:nvPr/>
        </p:nvSpPr>
        <p:spPr bwMode="auto">
          <a:xfrm>
            <a:off x="4065029" y="1633538"/>
            <a:ext cx="756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8" name="Line 187"/>
          <p:cNvSpPr>
            <a:spLocks noChangeShapeType="1"/>
          </p:cNvSpPr>
          <p:nvPr/>
        </p:nvSpPr>
        <p:spPr bwMode="auto">
          <a:xfrm>
            <a:off x="5740400" y="1644650"/>
            <a:ext cx="576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9" name="Line 188"/>
          <p:cNvSpPr>
            <a:spLocks noChangeShapeType="1"/>
          </p:cNvSpPr>
          <p:nvPr/>
        </p:nvSpPr>
        <p:spPr bwMode="auto">
          <a:xfrm>
            <a:off x="7200900" y="1644650"/>
            <a:ext cx="6953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00" name="Line 189"/>
          <p:cNvSpPr>
            <a:spLocks noChangeShapeType="1"/>
          </p:cNvSpPr>
          <p:nvPr/>
        </p:nvSpPr>
        <p:spPr bwMode="auto">
          <a:xfrm>
            <a:off x="4063441" y="1722438"/>
            <a:ext cx="36036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1" name="Freeform 190"/>
          <p:cNvSpPr>
            <a:spLocks/>
          </p:cNvSpPr>
          <p:nvPr/>
        </p:nvSpPr>
        <p:spPr bwMode="auto">
          <a:xfrm>
            <a:off x="4417454" y="1722438"/>
            <a:ext cx="1587" cy="1141412"/>
          </a:xfrm>
          <a:custGeom>
            <a:avLst/>
            <a:gdLst>
              <a:gd name="T0" fmla="*/ 1 w 1"/>
              <a:gd name="T1" fmla="*/ 0 h 2115"/>
              <a:gd name="T2" fmla="*/ 0 w 1"/>
              <a:gd name="T3" fmla="*/ 2115 h 2115"/>
            </a:gdLst>
            <a:ahLst/>
            <a:cxnLst>
              <a:cxn ang="0">
                <a:pos x="T0" y="T1"/>
              </a:cxn>
              <a:cxn ang="0">
                <a:pos x="T2" y="T3"/>
              </a:cxn>
            </a:cxnLst>
            <a:rect l="0" t="0" r="r" b="b"/>
            <a:pathLst>
              <a:path w="1" h="2115">
                <a:moveTo>
                  <a:pt x="1" y="0"/>
                </a:moveTo>
                <a:lnTo>
                  <a:pt x="0" y="2115"/>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02" name="Line 191"/>
          <p:cNvSpPr>
            <a:spLocks noChangeShapeType="1"/>
          </p:cNvSpPr>
          <p:nvPr/>
        </p:nvSpPr>
        <p:spPr bwMode="auto">
          <a:xfrm>
            <a:off x="4419041" y="2854325"/>
            <a:ext cx="508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3" name="Line 192"/>
          <p:cNvSpPr>
            <a:spLocks noChangeShapeType="1"/>
          </p:cNvSpPr>
          <p:nvPr/>
        </p:nvSpPr>
        <p:spPr bwMode="auto">
          <a:xfrm>
            <a:off x="4948238" y="2686050"/>
            <a:ext cx="0" cy="3238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4" name="Freeform 193"/>
          <p:cNvSpPr>
            <a:spLocks/>
          </p:cNvSpPr>
          <p:nvPr/>
        </p:nvSpPr>
        <p:spPr bwMode="auto">
          <a:xfrm>
            <a:off x="4937125" y="3006725"/>
            <a:ext cx="1387475" cy="3175"/>
          </a:xfrm>
          <a:custGeom>
            <a:avLst/>
            <a:gdLst>
              <a:gd name="T0" fmla="*/ 0 w 874"/>
              <a:gd name="T1" fmla="*/ 2 h 2"/>
              <a:gd name="T2" fmla="*/ 874 w 874"/>
              <a:gd name="T3" fmla="*/ 0 h 2"/>
            </a:gdLst>
            <a:ahLst/>
            <a:cxnLst>
              <a:cxn ang="0">
                <a:pos x="T0" y="T1"/>
              </a:cxn>
              <a:cxn ang="0">
                <a:pos x="T2" y="T3"/>
              </a:cxn>
            </a:cxnLst>
            <a:rect l="0" t="0" r="r" b="b"/>
            <a:pathLst>
              <a:path w="874" h="2">
                <a:moveTo>
                  <a:pt x="0" y="2"/>
                </a:moveTo>
                <a:lnTo>
                  <a:pt x="874"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05" name="Freeform 194"/>
          <p:cNvSpPr>
            <a:spLocks/>
          </p:cNvSpPr>
          <p:nvPr/>
        </p:nvSpPr>
        <p:spPr bwMode="auto">
          <a:xfrm>
            <a:off x="8101013" y="1951038"/>
            <a:ext cx="12700" cy="1414462"/>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06" name="Line 195"/>
          <p:cNvSpPr>
            <a:spLocks noChangeShapeType="1"/>
          </p:cNvSpPr>
          <p:nvPr/>
        </p:nvSpPr>
        <p:spPr bwMode="auto">
          <a:xfrm>
            <a:off x="1257300" y="4025900"/>
            <a:ext cx="5429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07" name="Line 196"/>
          <p:cNvSpPr>
            <a:spLocks noChangeShapeType="1"/>
          </p:cNvSpPr>
          <p:nvPr/>
        </p:nvSpPr>
        <p:spPr bwMode="auto">
          <a:xfrm flipH="1">
            <a:off x="803275" y="3354388"/>
            <a:ext cx="73104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08" name="Freeform 197"/>
          <p:cNvSpPr>
            <a:spLocks/>
          </p:cNvSpPr>
          <p:nvPr/>
        </p:nvSpPr>
        <p:spPr bwMode="auto">
          <a:xfrm>
            <a:off x="812800" y="3354388"/>
            <a:ext cx="3175" cy="1368425"/>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09" name="Line 198"/>
          <p:cNvSpPr>
            <a:spLocks noChangeShapeType="1"/>
          </p:cNvSpPr>
          <p:nvPr/>
        </p:nvSpPr>
        <p:spPr bwMode="auto">
          <a:xfrm>
            <a:off x="803275" y="4714875"/>
            <a:ext cx="10080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0" name="Freeform 199"/>
          <p:cNvSpPr>
            <a:spLocks/>
          </p:cNvSpPr>
          <p:nvPr/>
        </p:nvSpPr>
        <p:spPr bwMode="auto">
          <a:xfrm>
            <a:off x="8572500" y="1951038"/>
            <a:ext cx="4763" cy="1557337"/>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1" name="Line 200"/>
          <p:cNvSpPr>
            <a:spLocks noChangeShapeType="1"/>
          </p:cNvSpPr>
          <p:nvPr/>
        </p:nvSpPr>
        <p:spPr bwMode="auto">
          <a:xfrm flipH="1">
            <a:off x="1266825" y="3506788"/>
            <a:ext cx="73104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2" name="Freeform 201"/>
          <p:cNvSpPr>
            <a:spLocks/>
          </p:cNvSpPr>
          <p:nvPr/>
        </p:nvSpPr>
        <p:spPr bwMode="auto">
          <a:xfrm>
            <a:off x="1266825" y="3506788"/>
            <a:ext cx="4763"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3" name="Line 202"/>
          <p:cNvSpPr>
            <a:spLocks noChangeShapeType="1"/>
          </p:cNvSpPr>
          <p:nvPr/>
        </p:nvSpPr>
        <p:spPr bwMode="auto">
          <a:xfrm>
            <a:off x="3238500" y="4102100"/>
            <a:ext cx="6969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4" name="Line 203"/>
          <p:cNvSpPr>
            <a:spLocks noChangeShapeType="1"/>
          </p:cNvSpPr>
          <p:nvPr/>
        </p:nvSpPr>
        <p:spPr bwMode="auto">
          <a:xfrm>
            <a:off x="3935413" y="4102100"/>
            <a:ext cx="0" cy="3825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5" name="Line 204"/>
          <p:cNvSpPr>
            <a:spLocks noChangeShapeType="1"/>
          </p:cNvSpPr>
          <p:nvPr/>
        </p:nvSpPr>
        <p:spPr bwMode="auto">
          <a:xfrm>
            <a:off x="3238500" y="4714875"/>
            <a:ext cx="1277938"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6" name="Line 205"/>
          <p:cNvSpPr>
            <a:spLocks noChangeShapeType="1"/>
          </p:cNvSpPr>
          <p:nvPr/>
        </p:nvSpPr>
        <p:spPr bwMode="auto">
          <a:xfrm>
            <a:off x="3238500" y="5251450"/>
            <a:ext cx="696913" cy="0"/>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7" name="Line 206"/>
          <p:cNvSpPr>
            <a:spLocks noChangeShapeType="1"/>
          </p:cNvSpPr>
          <p:nvPr/>
        </p:nvSpPr>
        <p:spPr bwMode="auto">
          <a:xfrm flipV="1">
            <a:off x="3935413" y="4945063"/>
            <a:ext cx="0" cy="3063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8" name="Line 207"/>
          <p:cNvSpPr>
            <a:spLocks noChangeShapeType="1"/>
          </p:cNvSpPr>
          <p:nvPr/>
        </p:nvSpPr>
        <p:spPr bwMode="auto">
          <a:xfrm>
            <a:off x="3935413" y="4945063"/>
            <a:ext cx="5810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9" name="Line 208"/>
          <p:cNvSpPr>
            <a:spLocks noChangeShapeType="1"/>
          </p:cNvSpPr>
          <p:nvPr/>
        </p:nvSpPr>
        <p:spPr bwMode="auto">
          <a:xfrm>
            <a:off x="3238500" y="5867400"/>
            <a:ext cx="696913" cy="0"/>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 name="Line 209"/>
          <p:cNvSpPr>
            <a:spLocks noChangeShapeType="1"/>
          </p:cNvSpPr>
          <p:nvPr/>
        </p:nvSpPr>
        <p:spPr bwMode="auto">
          <a:xfrm flipV="1">
            <a:off x="3935413" y="5403850"/>
            <a:ext cx="0" cy="4635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1" name="Line 210"/>
          <p:cNvSpPr>
            <a:spLocks noChangeShapeType="1"/>
          </p:cNvSpPr>
          <p:nvPr/>
        </p:nvSpPr>
        <p:spPr bwMode="auto">
          <a:xfrm>
            <a:off x="3935413" y="5403850"/>
            <a:ext cx="5810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2" name="Line 211"/>
          <p:cNvSpPr>
            <a:spLocks noChangeShapeType="1"/>
          </p:cNvSpPr>
          <p:nvPr/>
        </p:nvSpPr>
        <p:spPr bwMode="auto">
          <a:xfrm>
            <a:off x="5902325" y="4562475"/>
            <a:ext cx="463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3" name="Line 212"/>
          <p:cNvSpPr>
            <a:spLocks noChangeShapeType="1"/>
          </p:cNvSpPr>
          <p:nvPr/>
        </p:nvSpPr>
        <p:spPr bwMode="auto">
          <a:xfrm flipV="1">
            <a:off x="6372225" y="3937000"/>
            <a:ext cx="0" cy="6302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4" name="Line 213"/>
          <p:cNvSpPr>
            <a:spLocks noChangeShapeType="1"/>
          </p:cNvSpPr>
          <p:nvPr/>
        </p:nvSpPr>
        <p:spPr bwMode="auto">
          <a:xfrm>
            <a:off x="6372225" y="3949700"/>
            <a:ext cx="69691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25" name="Line 214"/>
          <p:cNvSpPr>
            <a:spLocks noChangeShapeType="1"/>
          </p:cNvSpPr>
          <p:nvPr/>
        </p:nvSpPr>
        <p:spPr bwMode="auto">
          <a:xfrm>
            <a:off x="5921375" y="4714875"/>
            <a:ext cx="5794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6" name="Line 215"/>
          <p:cNvSpPr>
            <a:spLocks noChangeShapeType="1"/>
          </p:cNvSpPr>
          <p:nvPr/>
        </p:nvSpPr>
        <p:spPr bwMode="auto">
          <a:xfrm flipV="1">
            <a:off x="6488113" y="4408488"/>
            <a:ext cx="0" cy="3063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7" name="Line 216"/>
          <p:cNvSpPr>
            <a:spLocks noChangeShapeType="1"/>
          </p:cNvSpPr>
          <p:nvPr/>
        </p:nvSpPr>
        <p:spPr bwMode="auto">
          <a:xfrm>
            <a:off x="6488113" y="4408488"/>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28" name="Line 217"/>
          <p:cNvSpPr>
            <a:spLocks noChangeShapeType="1"/>
          </p:cNvSpPr>
          <p:nvPr/>
        </p:nvSpPr>
        <p:spPr bwMode="auto">
          <a:xfrm>
            <a:off x="6835775" y="5327650"/>
            <a:ext cx="2333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29" name="Line 218"/>
          <p:cNvSpPr>
            <a:spLocks noChangeShapeType="1"/>
          </p:cNvSpPr>
          <p:nvPr/>
        </p:nvSpPr>
        <p:spPr bwMode="auto">
          <a:xfrm>
            <a:off x="5930900" y="5176838"/>
            <a:ext cx="5810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30" name="Line 219"/>
          <p:cNvSpPr>
            <a:spLocks noChangeShapeType="1"/>
          </p:cNvSpPr>
          <p:nvPr/>
        </p:nvSpPr>
        <p:spPr bwMode="auto">
          <a:xfrm>
            <a:off x="6503988" y="5175250"/>
            <a:ext cx="0" cy="6127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31" name="Line 220"/>
          <p:cNvSpPr>
            <a:spLocks noChangeShapeType="1"/>
          </p:cNvSpPr>
          <p:nvPr/>
        </p:nvSpPr>
        <p:spPr bwMode="auto">
          <a:xfrm>
            <a:off x="6503988" y="5788025"/>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32" name="Line 221"/>
          <p:cNvSpPr>
            <a:spLocks noChangeShapeType="1"/>
          </p:cNvSpPr>
          <p:nvPr/>
        </p:nvSpPr>
        <p:spPr bwMode="auto">
          <a:xfrm>
            <a:off x="5930900" y="5353050"/>
            <a:ext cx="3492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33" name="Line 222"/>
          <p:cNvSpPr>
            <a:spLocks noChangeShapeType="1"/>
          </p:cNvSpPr>
          <p:nvPr/>
        </p:nvSpPr>
        <p:spPr bwMode="auto">
          <a:xfrm>
            <a:off x="6275388" y="5357813"/>
            <a:ext cx="0" cy="93503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34" name="Line 223"/>
          <p:cNvSpPr>
            <a:spLocks noChangeShapeType="1"/>
          </p:cNvSpPr>
          <p:nvPr/>
        </p:nvSpPr>
        <p:spPr bwMode="auto">
          <a:xfrm>
            <a:off x="6267450" y="6297613"/>
            <a:ext cx="8128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35" name="Line 224"/>
          <p:cNvSpPr>
            <a:spLocks noChangeShapeType="1"/>
          </p:cNvSpPr>
          <p:nvPr/>
        </p:nvSpPr>
        <p:spPr bwMode="auto">
          <a:xfrm>
            <a:off x="5915025" y="4873625"/>
            <a:ext cx="11604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36" name="Line 225"/>
          <p:cNvSpPr>
            <a:spLocks noChangeShapeType="1"/>
          </p:cNvSpPr>
          <p:nvPr/>
        </p:nvSpPr>
        <p:spPr bwMode="auto">
          <a:xfrm>
            <a:off x="5905500" y="5021263"/>
            <a:ext cx="92868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37" name="Line 226"/>
          <p:cNvSpPr>
            <a:spLocks noChangeShapeType="1"/>
          </p:cNvSpPr>
          <p:nvPr/>
        </p:nvSpPr>
        <p:spPr bwMode="auto">
          <a:xfrm>
            <a:off x="3935413" y="4484688"/>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38" name="Line 227"/>
          <p:cNvSpPr>
            <a:spLocks noChangeShapeType="1"/>
          </p:cNvSpPr>
          <p:nvPr/>
        </p:nvSpPr>
        <p:spPr bwMode="auto">
          <a:xfrm>
            <a:off x="6834188" y="5021263"/>
            <a:ext cx="0" cy="3063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39" name="Line 228"/>
          <p:cNvSpPr>
            <a:spLocks noChangeShapeType="1"/>
          </p:cNvSpPr>
          <p:nvPr/>
        </p:nvSpPr>
        <p:spPr bwMode="auto">
          <a:xfrm>
            <a:off x="3227388" y="5264150"/>
            <a:ext cx="6969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0" name="Line 229"/>
          <p:cNvSpPr>
            <a:spLocks noChangeShapeType="1"/>
          </p:cNvSpPr>
          <p:nvPr/>
        </p:nvSpPr>
        <p:spPr bwMode="auto">
          <a:xfrm flipV="1">
            <a:off x="3924300" y="4957763"/>
            <a:ext cx="0" cy="3063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1" name="Line 230"/>
          <p:cNvSpPr>
            <a:spLocks noChangeShapeType="1"/>
          </p:cNvSpPr>
          <p:nvPr/>
        </p:nvSpPr>
        <p:spPr bwMode="auto">
          <a:xfrm>
            <a:off x="3924300" y="4957763"/>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42" name="Line 231"/>
          <p:cNvSpPr>
            <a:spLocks noChangeShapeType="1"/>
          </p:cNvSpPr>
          <p:nvPr/>
        </p:nvSpPr>
        <p:spPr bwMode="auto">
          <a:xfrm>
            <a:off x="3227388" y="5880100"/>
            <a:ext cx="69691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3" name="Line 232"/>
          <p:cNvSpPr>
            <a:spLocks noChangeShapeType="1"/>
          </p:cNvSpPr>
          <p:nvPr/>
        </p:nvSpPr>
        <p:spPr bwMode="auto">
          <a:xfrm flipV="1">
            <a:off x="3924300" y="5416550"/>
            <a:ext cx="0" cy="4635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4" name="Line 233"/>
          <p:cNvSpPr>
            <a:spLocks noChangeShapeType="1"/>
          </p:cNvSpPr>
          <p:nvPr/>
        </p:nvSpPr>
        <p:spPr bwMode="auto">
          <a:xfrm>
            <a:off x="3924300" y="5416550"/>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45" name="Line 234"/>
          <p:cNvSpPr>
            <a:spLocks noChangeShapeType="1"/>
          </p:cNvSpPr>
          <p:nvPr/>
        </p:nvSpPr>
        <p:spPr bwMode="auto">
          <a:xfrm>
            <a:off x="5891213" y="4575175"/>
            <a:ext cx="463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6" name="Line 235"/>
          <p:cNvSpPr>
            <a:spLocks noChangeShapeType="1"/>
          </p:cNvSpPr>
          <p:nvPr/>
        </p:nvSpPr>
        <p:spPr bwMode="auto">
          <a:xfrm flipV="1">
            <a:off x="6361113" y="3949700"/>
            <a:ext cx="0" cy="63023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7" name="Line 236"/>
          <p:cNvSpPr>
            <a:spLocks noChangeShapeType="1"/>
          </p:cNvSpPr>
          <p:nvPr/>
        </p:nvSpPr>
        <p:spPr bwMode="auto">
          <a:xfrm>
            <a:off x="6361113" y="3962400"/>
            <a:ext cx="69691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48" name="Line 237"/>
          <p:cNvSpPr>
            <a:spLocks noChangeShapeType="1"/>
          </p:cNvSpPr>
          <p:nvPr/>
        </p:nvSpPr>
        <p:spPr bwMode="auto">
          <a:xfrm>
            <a:off x="5910263" y="4727575"/>
            <a:ext cx="57943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9" name="Line 238"/>
          <p:cNvSpPr>
            <a:spLocks noChangeShapeType="1"/>
          </p:cNvSpPr>
          <p:nvPr/>
        </p:nvSpPr>
        <p:spPr bwMode="auto">
          <a:xfrm flipV="1">
            <a:off x="6477000" y="4421188"/>
            <a:ext cx="0" cy="3063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50" name="Line 239"/>
          <p:cNvSpPr>
            <a:spLocks noChangeShapeType="1"/>
          </p:cNvSpPr>
          <p:nvPr/>
        </p:nvSpPr>
        <p:spPr bwMode="auto">
          <a:xfrm>
            <a:off x="6477000" y="4421188"/>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51" name="Line 240"/>
          <p:cNvSpPr>
            <a:spLocks noChangeShapeType="1"/>
          </p:cNvSpPr>
          <p:nvPr/>
        </p:nvSpPr>
        <p:spPr bwMode="auto">
          <a:xfrm>
            <a:off x="6824663" y="5340350"/>
            <a:ext cx="23336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52" name="Line 241"/>
          <p:cNvSpPr>
            <a:spLocks noChangeShapeType="1"/>
          </p:cNvSpPr>
          <p:nvPr/>
        </p:nvSpPr>
        <p:spPr bwMode="auto">
          <a:xfrm>
            <a:off x="5919788" y="5189538"/>
            <a:ext cx="58102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53" name="Line 242"/>
          <p:cNvSpPr>
            <a:spLocks noChangeShapeType="1"/>
          </p:cNvSpPr>
          <p:nvPr/>
        </p:nvSpPr>
        <p:spPr bwMode="auto">
          <a:xfrm>
            <a:off x="6492875" y="5187950"/>
            <a:ext cx="0" cy="6127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54" name="Line 243"/>
          <p:cNvSpPr>
            <a:spLocks noChangeShapeType="1"/>
          </p:cNvSpPr>
          <p:nvPr/>
        </p:nvSpPr>
        <p:spPr bwMode="auto">
          <a:xfrm>
            <a:off x="6492875" y="5800725"/>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55" name="Line 244"/>
          <p:cNvSpPr>
            <a:spLocks noChangeShapeType="1"/>
          </p:cNvSpPr>
          <p:nvPr/>
        </p:nvSpPr>
        <p:spPr bwMode="auto">
          <a:xfrm>
            <a:off x="5919788" y="5365750"/>
            <a:ext cx="3492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56" name="Line 245"/>
          <p:cNvSpPr>
            <a:spLocks noChangeShapeType="1"/>
          </p:cNvSpPr>
          <p:nvPr/>
        </p:nvSpPr>
        <p:spPr bwMode="auto">
          <a:xfrm>
            <a:off x="6264275" y="5370513"/>
            <a:ext cx="0" cy="93503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57" name="Line 246"/>
          <p:cNvSpPr>
            <a:spLocks noChangeShapeType="1"/>
          </p:cNvSpPr>
          <p:nvPr/>
        </p:nvSpPr>
        <p:spPr bwMode="auto">
          <a:xfrm>
            <a:off x="6256338" y="6310313"/>
            <a:ext cx="8128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58" name="Line 247"/>
          <p:cNvSpPr>
            <a:spLocks noChangeShapeType="1"/>
          </p:cNvSpPr>
          <p:nvPr/>
        </p:nvSpPr>
        <p:spPr bwMode="auto">
          <a:xfrm>
            <a:off x="5903913" y="4886325"/>
            <a:ext cx="116046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59" name="Line 248"/>
          <p:cNvSpPr>
            <a:spLocks noChangeShapeType="1"/>
          </p:cNvSpPr>
          <p:nvPr/>
        </p:nvSpPr>
        <p:spPr bwMode="auto">
          <a:xfrm>
            <a:off x="5894388" y="5033963"/>
            <a:ext cx="92868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0" name="Line 249"/>
          <p:cNvSpPr>
            <a:spLocks noChangeShapeType="1"/>
          </p:cNvSpPr>
          <p:nvPr/>
        </p:nvSpPr>
        <p:spPr bwMode="auto">
          <a:xfrm>
            <a:off x="6823075" y="5033963"/>
            <a:ext cx="0" cy="3063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61" name="Line 139"/>
          <p:cNvSpPr>
            <a:spLocks noChangeShapeType="1"/>
          </p:cNvSpPr>
          <p:nvPr/>
        </p:nvSpPr>
        <p:spPr bwMode="auto">
          <a:xfrm>
            <a:off x="1599393" y="1658938"/>
            <a:ext cx="576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62" name="Line 185"/>
          <p:cNvSpPr>
            <a:spLocks noChangeShapeType="1"/>
          </p:cNvSpPr>
          <p:nvPr/>
        </p:nvSpPr>
        <p:spPr bwMode="auto">
          <a:xfrm>
            <a:off x="1669537" y="1658552"/>
            <a:ext cx="576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26" name="AutoShape 35" descr="Purple mesh"/>
          <p:cNvSpPr>
            <a:spLocks noChangeArrowheads="1"/>
          </p:cNvSpPr>
          <p:nvPr/>
        </p:nvSpPr>
        <p:spPr bwMode="auto">
          <a:xfrm>
            <a:off x="76200" y="621957"/>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1</a:t>
            </a:r>
          </a:p>
        </p:txBody>
      </p:sp>
      <p:sp>
        <p:nvSpPr>
          <p:cNvPr id="227" name="Rectangle 226"/>
          <p:cNvSpPr/>
          <p:nvPr/>
        </p:nvSpPr>
        <p:spPr>
          <a:xfrm>
            <a:off x="0" y="82490"/>
            <a:ext cx="9144000" cy="461665"/>
          </a:xfrm>
          <a:prstGeom prst="rect">
            <a:avLst/>
          </a:prstGeom>
        </p:spPr>
        <p:txBody>
          <a:bodyPr wrap="square">
            <a:spAutoFit/>
          </a:bodyPr>
          <a:lstStyle/>
          <a:p>
            <a:pPr algn="ctr"/>
            <a:r>
              <a:rPr lang="en-US" sz="2400" b="1">
                <a:solidFill>
                  <a:srgbClr val="FFFF00"/>
                </a:solidFill>
                <a:latin typeface="+mj-lt"/>
              </a:rPr>
              <a:t>II. MỘT SỐ HTNĐ TẠI CÁC TRẠM TTQS THÔNG DỤNG</a:t>
            </a:r>
            <a:endParaRPr lang="en-US" sz="2300">
              <a:solidFill>
                <a:srgbClr val="FFFF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wedge">
                                      <p:cBhvr>
                                        <p:cTn id="7" dur="1000"/>
                                        <p:tgtEl>
                                          <p:spTgt spid="241"/>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26"/>
                                        </p:tgtEl>
                                        <p:attrNameLst>
                                          <p:attrName>style.visibility</p:attrName>
                                        </p:attrNameLst>
                                      </p:cBhvr>
                                      <p:to>
                                        <p:strVal val="visible"/>
                                      </p:to>
                                    </p:set>
                                    <p:animEffect transition="in" filter="wedge">
                                      <p:cBhvr>
                                        <p:cTn id="10" dur="1000"/>
                                        <p:tgtEl>
                                          <p:spTgt spid="226"/>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243"/>
                                        </p:tgtEl>
                                        <p:attrNameLst>
                                          <p:attrName>style.visibility</p:attrName>
                                        </p:attrNameLst>
                                      </p:cBhvr>
                                      <p:to>
                                        <p:strVal val="visible"/>
                                      </p:to>
                                    </p:set>
                                    <p:animEffect transition="in" filter="wedge">
                                      <p:cBhvr>
                                        <p:cTn id="13" dur="1000"/>
                                        <p:tgtEl>
                                          <p:spTgt spid="243"/>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244"/>
                                        </p:tgtEl>
                                        <p:attrNameLst>
                                          <p:attrName>style.visibility</p:attrName>
                                        </p:attrNameLst>
                                      </p:cBhvr>
                                      <p:to>
                                        <p:strVal val="visible"/>
                                      </p:to>
                                    </p:set>
                                    <p:animEffect transition="in" filter="blinds(horizontal)">
                                      <p:cBhvr>
                                        <p:cTn id="17" dur="500"/>
                                        <p:tgtEl>
                                          <p:spTgt spid="24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32" fill="hold" grpId="1" nodeType="clickEffect">
                                  <p:stCondLst>
                                    <p:cond delay="0"/>
                                  </p:stCondLst>
                                  <p:childTnLst>
                                    <p:animEffect transition="out" filter="box(out)">
                                      <p:cBhvr>
                                        <p:cTn id="21" dur="10"/>
                                        <p:tgtEl>
                                          <p:spTgt spid="241"/>
                                        </p:tgtEl>
                                      </p:cBhvr>
                                    </p:animEffect>
                                    <p:set>
                                      <p:cBhvr>
                                        <p:cTn id="22" dur="1" fill="hold">
                                          <p:stCondLst>
                                            <p:cond delay="9"/>
                                          </p:stCondLst>
                                        </p:cTn>
                                        <p:tgtEl>
                                          <p:spTgt spid="241"/>
                                        </p:tgtEl>
                                        <p:attrNameLst>
                                          <p:attrName>style.visibility</p:attrName>
                                        </p:attrNameLst>
                                      </p:cBhvr>
                                      <p:to>
                                        <p:strVal val="hidden"/>
                                      </p:to>
                                    </p:set>
                                  </p:childTnLst>
                                </p:cTn>
                              </p:par>
                              <p:par>
                                <p:cTn id="23" presetID="4" presetClass="exit" presetSubtype="32" fill="hold" grpId="1" nodeType="withEffect">
                                  <p:stCondLst>
                                    <p:cond delay="0"/>
                                  </p:stCondLst>
                                  <p:childTnLst>
                                    <p:animEffect transition="out" filter="box(out)">
                                      <p:cBhvr>
                                        <p:cTn id="24" dur="10"/>
                                        <p:tgtEl>
                                          <p:spTgt spid="226"/>
                                        </p:tgtEl>
                                      </p:cBhvr>
                                    </p:animEffect>
                                    <p:set>
                                      <p:cBhvr>
                                        <p:cTn id="25" dur="1" fill="hold">
                                          <p:stCondLst>
                                            <p:cond delay="9"/>
                                          </p:stCondLst>
                                        </p:cTn>
                                        <p:tgtEl>
                                          <p:spTgt spid="226"/>
                                        </p:tgtEl>
                                        <p:attrNameLst>
                                          <p:attrName>style.visibility</p:attrName>
                                        </p:attrNameLst>
                                      </p:cBhvr>
                                      <p:to>
                                        <p:strVal val="hidden"/>
                                      </p:to>
                                    </p:set>
                                  </p:childTnLst>
                                </p:cTn>
                              </p:par>
                              <p:par>
                                <p:cTn id="26" presetID="4" presetClass="exit" presetSubtype="32" fill="hold" grpId="1" nodeType="withEffect">
                                  <p:stCondLst>
                                    <p:cond delay="0"/>
                                  </p:stCondLst>
                                  <p:childTnLst>
                                    <p:animEffect transition="out" filter="box(out)">
                                      <p:cBhvr>
                                        <p:cTn id="27" dur="10"/>
                                        <p:tgtEl>
                                          <p:spTgt spid="243"/>
                                        </p:tgtEl>
                                      </p:cBhvr>
                                    </p:animEffect>
                                    <p:set>
                                      <p:cBhvr>
                                        <p:cTn id="28" dur="1" fill="hold">
                                          <p:stCondLst>
                                            <p:cond delay="9"/>
                                          </p:stCondLst>
                                        </p:cTn>
                                        <p:tgtEl>
                                          <p:spTgt spid="243"/>
                                        </p:tgtEl>
                                        <p:attrNameLst>
                                          <p:attrName>style.visibility</p:attrName>
                                        </p:attrNameLst>
                                      </p:cBhvr>
                                      <p:to>
                                        <p:strVal val="hidden"/>
                                      </p:to>
                                    </p:set>
                                  </p:childTnLst>
                                </p:cTn>
                              </p:par>
                              <p:par>
                                <p:cTn id="29" presetID="4" presetClass="exit" presetSubtype="32" fill="hold" nodeType="withEffect">
                                  <p:stCondLst>
                                    <p:cond delay="0"/>
                                  </p:stCondLst>
                                  <p:childTnLst>
                                    <p:animEffect transition="out" filter="box(out)">
                                      <p:cBhvr>
                                        <p:cTn id="30" dur="10"/>
                                        <p:tgtEl>
                                          <p:spTgt spid="244"/>
                                        </p:tgtEl>
                                      </p:cBhvr>
                                    </p:animEffect>
                                    <p:set>
                                      <p:cBhvr>
                                        <p:cTn id="31" dur="1" fill="hold">
                                          <p:stCondLst>
                                            <p:cond delay="9"/>
                                          </p:stCondLst>
                                        </p:cTn>
                                        <p:tgtEl>
                                          <p:spTgt spid="244"/>
                                        </p:tgtEl>
                                        <p:attrNameLst>
                                          <p:attrName>style.visibility</p:attrName>
                                        </p:attrNameLst>
                                      </p:cBhvr>
                                      <p:to>
                                        <p:strVal val="hidden"/>
                                      </p:to>
                                    </p:set>
                                  </p:childTnLst>
                                </p:cTn>
                              </p:par>
                              <p:par>
                                <p:cTn id="32" presetID="22" presetClass="entr" presetSubtype="8" fill="hold" nodeType="withEffect">
                                  <p:stCondLst>
                                    <p:cond delay="0"/>
                                  </p:stCondLst>
                                  <p:childTnLst>
                                    <p:set>
                                      <p:cBhvr>
                                        <p:cTn id="33" dur="1" fill="hold">
                                          <p:stCondLst>
                                            <p:cond delay="0"/>
                                          </p:stCondLst>
                                        </p:cTn>
                                        <p:tgtEl>
                                          <p:spTgt spid="247"/>
                                        </p:tgtEl>
                                        <p:attrNameLst>
                                          <p:attrName>style.visibility</p:attrName>
                                        </p:attrNameLst>
                                      </p:cBhvr>
                                      <p:to>
                                        <p:strVal val="visible"/>
                                      </p:to>
                                    </p:set>
                                    <p:animEffect transition="in" filter="wipe(left)">
                                      <p:cBhvr>
                                        <p:cTn id="34" dur="500"/>
                                        <p:tgtEl>
                                          <p:spTgt spid="2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48"/>
                                        </p:tgtEl>
                                        <p:attrNameLst>
                                          <p:attrName>style.visibility</p:attrName>
                                        </p:attrNameLst>
                                      </p:cBhvr>
                                      <p:to>
                                        <p:strVal val="visible"/>
                                      </p:to>
                                    </p:set>
                                    <p:animEffect transition="in" filter="wipe(left)">
                                      <p:cBhvr>
                                        <p:cTn id="39" dur="1000"/>
                                        <p:tgtEl>
                                          <p:spTgt spid="348"/>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349"/>
                                        </p:tgtEl>
                                        <p:attrNameLst>
                                          <p:attrName>style.visibility</p:attrName>
                                        </p:attrNameLst>
                                      </p:cBhvr>
                                      <p:to>
                                        <p:strVal val="visible"/>
                                      </p:to>
                                    </p:set>
                                    <p:animEffect transition="in" filter="wipe(up)">
                                      <p:cBhvr>
                                        <p:cTn id="43" dur="1000"/>
                                        <p:tgtEl>
                                          <p:spTgt spid="34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61"/>
                                        </p:tgtEl>
                                        <p:attrNameLst>
                                          <p:attrName>style.visibility</p:attrName>
                                        </p:attrNameLst>
                                      </p:cBhvr>
                                      <p:to>
                                        <p:strVal val="visible"/>
                                      </p:to>
                                    </p:set>
                                    <p:animEffect transition="in" filter="wipe(left)">
                                      <p:cBhvr>
                                        <p:cTn id="48" dur="1000"/>
                                        <p:tgtEl>
                                          <p:spTgt spid="46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50"/>
                                        </p:tgtEl>
                                        <p:attrNameLst>
                                          <p:attrName>style.visibility</p:attrName>
                                        </p:attrNameLst>
                                      </p:cBhvr>
                                      <p:to>
                                        <p:strVal val="visible"/>
                                      </p:to>
                                    </p:set>
                                    <p:animEffect transition="in" filter="wipe(left)">
                                      <p:cBhvr>
                                        <p:cTn id="53" dur="1000"/>
                                        <p:tgtEl>
                                          <p:spTgt spid="35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51"/>
                                        </p:tgtEl>
                                        <p:attrNameLst>
                                          <p:attrName>style.visibility</p:attrName>
                                        </p:attrNameLst>
                                      </p:cBhvr>
                                      <p:to>
                                        <p:strVal val="visible"/>
                                      </p:to>
                                    </p:set>
                                    <p:animEffect transition="in" filter="wipe(left)">
                                      <p:cBhvr>
                                        <p:cTn id="58" dur="1000"/>
                                        <p:tgtEl>
                                          <p:spTgt spid="35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52"/>
                                        </p:tgtEl>
                                        <p:attrNameLst>
                                          <p:attrName>style.visibility</p:attrName>
                                        </p:attrNameLst>
                                      </p:cBhvr>
                                      <p:to>
                                        <p:strVal val="visible"/>
                                      </p:to>
                                    </p:set>
                                    <p:animEffect transition="in" filter="wipe(left)">
                                      <p:cBhvr>
                                        <p:cTn id="63" dur="1000"/>
                                        <p:tgtEl>
                                          <p:spTgt spid="35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53"/>
                                        </p:tgtEl>
                                        <p:attrNameLst>
                                          <p:attrName>style.visibility</p:attrName>
                                        </p:attrNameLst>
                                      </p:cBhvr>
                                      <p:to>
                                        <p:strVal val="visible"/>
                                      </p:to>
                                    </p:set>
                                    <p:animEffect transition="in" filter="wipe(left)">
                                      <p:cBhvr>
                                        <p:cTn id="68" dur="1000"/>
                                        <p:tgtEl>
                                          <p:spTgt spid="3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60"/>
                                        </p:tgtEl>
                                        <p:attrNameLst>
                                          <p:attrName>style.visibility</p:attrName>
                                        </p:attrNameLst>
                                      </p:cBhvr>
                                      <p:to>
                                        <p:strVal val="visible"/>
                                      </p:to>
                                    </p:set>
                                    <p:animEffect transition="in" filter="wipe(up)">
                                      <p:cBhvr>
                                        <p:cTn id="73" dur="1000"/>
                                        <p:tgtEl>
                                          <p:spTgt spid="360"/>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365"/>
                                        </p:tgtEl>
                                        <p:attrNameLst>
                                          <p:attrName>style.visibility</p:attrName>
                                        </p:attrNameLst>
                                      </p:cBhvr>
                                      <p:to>
                                        <p:strVal val="visible"/>
                                      </p:to>
                                    </p:set>
                                    <p:animEffect transition="in" filter="wipe(up)">
                                      <p:cBhvr>
                                        <p:cTn id="76" dur="1000"/>
                                        <p:tgtEl>
                                          <p:spTgt spid="365"/>
                                        </p:tgtEl>
                                      </p:cBhvr>
                                    </p:animEffect>
                                  </p:childTnLst>
                                </p:cTn>
                              </p:par>
                            </p:childTnLst>
                          </p:cTn>
                        </p:par>
                        <p:par>
                          <p:cTn id="77" fill="hold">
                            <p:stCondLst>
                              <p:cond delay="1000"/>
                            </p:stCondLst>
                            <p:childTnLst>
                              <p:par>
                                <p:cTn id="78" presetID="22" presetClass="entr" presetSubtype="2" fill="hold" grpId="0" nodeType="afterEffect">
                                  <p:stCondLst>
                                    <p:cond delay="0"/>
                                  </p:stCondLst>
                                  <p:childTnLst>
                                    <p:set>
                                      <p:cBhvr>
                                        <p:cTn id="79" dur="1" fill="hold">
                                          <p:stCondLst>
                                            <p:cond delay="0"/>
                                          </p:stCondLst>
                                        </p:cTn>
                                        <p:tgtEl>
                                          <p:spTgt spid="362"/>
                                        </p:tgtEl>
                                        <p:attrNameLst>
                                          <p:attrName>style.visibility</p:attrName>
                                        </p:attrNameLst>
                                      </p:cBhvr>
                                      <p:to>
                                        <p:strVal val="visible"/>
                                      </p:to>
                                    </p:set>
                                    <p:animEffect transition="in" filter="wipe(right)">
                                      <p:cBhvr>
                                        <p:cTn id="80" dur="1000"/>
                                        <p:tgtEl>
                                          <p:spTgt spid="362"/>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366"/>
                                        </p:tgtEl>
                                        <p:attrNameLst>
                                          <p:attrName>style.visibility</p:attrName>
                                        </p:attrNameLst>
                                      </p:cBhvr>
                                      <p:to>
                                        <p:strVal val="visible"/>
                                      </p:to>
                                    </p:set>
                                    <p:animEffect transition="in" filter="wipe(right)">
                                      <p:cBhvr>
                                        <p:cTn id="83" dur="1000"/>
                                        <p:tgtEl>
                                          <p:spTgt spid="366"/>
                                        </p:tgtEl>
                                      </p:cBhvr>
                                    </p:animEffect>
                                  </p:childTnLst>
                                </p:cTn>
                              </p:par>
                            </p:childTnLst>
                          </p:cTn>
                        </p:par>
                        <p:par>
                          <p:cTn id="84" fill="hold">
                            <p:stCondLst>
                              <p:cond delay="2000"/>
                            </p:stCondLst>
                            <p:childTnLst>
                              <p:par>
                                <p:cTn id="85" presetID="22" presetClass="entr" presetSubtype="1" fill="hold" grpId="0" nodeType="afterEffect">
                                  <p:stCondLst>
                                    <p:cond delay="0"/>
                                  </p:stCondLst>
                                  <p:childTnLst>
                                    <p:set>
                                      <p:cBhvr>
                                        <p:cTn id="86" dur="1" fill="hold">
                                          <p:stCondLst>
                                            <p:cond delay="0"/>
                                          </p:stCondLst>
                                        </p:cTn>
                                        <p:tgtEl>
                                          <p:spTgt spid="363"/>
                                        </p:tgtEl>
                                        <p:attrNameLst>
                                          <p:attrName>style.visibility</p:attrName>
                                        </p:attrNameLst>
                                      </p:cBhvr>
                                      <p:to>
                                        <p:strVal val="visible"/>
                                      </p:to>
                                    </p:set>
                                    <p:animEffect transition="in" filter="wipe(up)">
                                      <p:cBhvr>
                                        <p:cTn id="87" dur="1000"/>
                                        <p:tgtEl>
                                          <p:spTgt spid="363"/>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367"/>
                                        </p:tgtEl>
                                        <p:attrNameLst>
                                          <p:attrName>style.visibility</p:attrName>
                                        </p:attrNameLst>
                                      </p:cBhvr>
                                      <p:to>
                                        <p:strVal val="visible"/>
                                      </p:to>
                                    </p:set>
                                    <p:animEffect transition="in" filter="wipe(up)">
                                      <p:cBhvr>
                                        <p:cTn id="90" dur="1000"/>
                                        <p:tgtEl>
                                          <p:spTgt spid="367"/>
                                        </p:tgtEl>
                                      </p:cBhvr>
                                    </p:animEffect>
                                  </p:childTnLst>
                                </p:cTn>
                              </p:par>
                            </p:childTnLst>
                          </p:cTn>
                        </p:par>
                        <p:par>
                          <p:cTn id="91" fill="hold">
                            <p:stCondLst>
                              <p:cond delay="3000"/>
                            </p:stCondLst>
                            <p:childTnLst>
                              <p:par>
                                <p:cTn id="92" presetID="22" presetClass="entr" presetSubtype="8" fill="hold" grpId="0" nodeType="afterEffect">
                                  <p:stCondLst>
                                    <p:cond delay="0"/>
                                  </p:stCondLst>
                                  <p:childTnLst>
                                    <p:set>
                                      <p:cBhvr>
                                        <p:cTn id="93" dur="1" fill="hold">
                                          <p:stCondLst>
                                            <p:cond delay="0"/>
                                          </p:stCondLst>
                                        </p:cTn>
                                        <p:tgtEl>
                                          <p:spTgt spid="361"/>
                                        </p:tgtEl>
                                        <p:attrNameLst>
                                          <p:attrName>style.visibility</p:attrName>
                                        </p:attrNameLst>
                                      </p:cBhvr>
                                      <p:to>
                                        <p:strVal val="visible"/>
                                      </p:to>
                                    </p:set>
                                    <p:animEffect transition="in" filter="wipe(left)">
                                      <p:cBhvr>
                                        <p:cTn id="94" dur="1000"/>
                                        <p:tgtEl>
                                          <p:spTgt spid="36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64"/>
                                        </p:tgtEl>
                                        <p:attrNameLst>
                                          <p:attrName>style.visibility</p:attrName>
                                        </p:attrNameLst>
                                      </p:cBhvr>
                                      <p:to>
                                        <p:strVal val="visible"/>
                                      </p:to>
                                    </p:set>
                                    <p:animEffect transition="in" filter="wipe(left)">
                                      <p:cBhvr>
                                        <p:cTn id="97" dur="1000"/>
                                        <p:tgtEl>
                                          <p:spTgt spid="36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68"/>
                                        </p:tgtEl>
                                        <p:attrNameLst>
                                          <p:attrName>style.visibility</p:attrName>
                                        </p:attrNameLst>
                                      </p:cBhvr>
                                      <p:to>
                                        <p:strVal val="visible"/>
                                      </p:to>
                                    </p:set>
                                    <p:animEffect transition="in" filter="wipe(left)">
                                      <p:cBhvr>
                                        <p:cTn id="102" dur="1000"/>
                                        <p:tgtEl>
                                          <p:spTgt spid="368"/>
                                        </p:tgtEl>
                                      </p:cBhvr>
                                    </p:animEffect>
                                  </p:childTnLst>
                                </p:cTn>
                              </p:par>
                            </p:childTnLst>
                          </p:cTn>
                        </p:par>
                        <p:par>
                          <p:cTn id="103" fill="hold">
                            <p:stCondLst>
                              <p:cond delay="1000"/>
                            </p:stCondLst>
                            <p:childTnLst>
                              <p:par>
                                <p:cTn id="104" presetID="22" presetClass="entr" presetSubtype="1" fill="hold" grpId="0" nodeType="afterEffect">
                                  <p:stCondLst>
                                    <p:cond delay="0"/>
                                  </p:stCondLst>
                                  <p:childTnLst>
                                    <p:set>
                                      <p:cBhvr>
                                        <p:cTn id="105" dur="1" fill="hold">
                                          <p:stCondLst>
                                            <p:cond delay="0"/>
                                          </p:stCondLst>
                                        </p:cTn>
                                        <p:tgtEl>
                                          <p:spTgt spid="369"/>
                                        </p:tgtEl>
                                        <p:attrNameLst>
                                          <p:attrName>style.visibility</p:attrName>
                                        </p:attrNameLst>
                                      </p:cBhvr>
                                      <p:to>
                                        <p:strVal val="visible"/>
                                      </p:to>
                                    </p:set>
                                    <p:animEffect transition="in" filter="wipe(up)">
                                      <p:cBhvr>
                                        <p:cTn id="106" dur="1000"/>
                                        <p:tgtEl>
                                          <p:spTgt spid="369"/>
                                        </p:tgtEl>
                                      </p:cBhvr>
                                    </p:animEffect>
                                  </p:childTnLst>
                                </p:cTn>
                              </p:par>
                            </p:childTnLst>
                          </p:cTn>
                        </p:par>
                        <p:par>
                          <p:cTn id="107" fill="hold">
                            <p:stCondLst>
                              <p:cond delay="2000"/>
                            </p:stCondLst>
                            <p:childTnLst>
                              <p:par>
                                <p:cTn id="108" presetID="22" presetClass="entr" presetSubtype="8" fill="hold" grpId="0" nodeType="afterEffect">
                                  <p:stCondLst>
                                    <p:cond delay="0"/>
                                  </p:stCondLst>
                                  <p:childTnLst>
                                    <p:set>
                                      <p:cBhvr>
                                        <p:cTn id="109" dur="1" fill="hold">
                                          <p:stCondLst>
                                            <p:cond delay="0"/>
                                          </p:stCondLst>
                                        </p:cTn>
                                        <p:tgtEl>
                                          <p:spTgt spid="392"/>
                                        </p:tgtEl>
                                        <p:attrNameLst>
                                          <p:attrName>style.visibility</p:attrName>
                                        </p:attrNameLst>
                                      </p:cBhvr>
                                      <p:to>
                                        <p:strVal val="visible"/>
                                      </p:to>
                                    </p:set>
                                    <p:animEffect transition="in" filter="wipe(left)">
                                      <p:cBhvr>
                                        <p:cTn id="110" dur="1000"/>
                                        <p:tgtEl>
                                          <p:spTgt spid="392"/>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370"/>
                                        </p:tgtEl>
                                        <p:attrNameLst>
                                          <p:attrName>style.visibility</p:attrName>
                                        </p:attrNameLst>
                                      </p:cBhvr>
                                      <p:to>
                                        <p:strVal val="visible"/>
                                      </p:to>
                                    </p:set>
                                    <p:animEffect transition="in" filter="wipe(left)">
                                      <p:cBhvr>
                                        <p:cTn id="113" dur="1000"/>
                                        <p:tgtEl>
                                          <p:spTgt spid="37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2" fill="hold" grpId="0" nodeType="clickEffect">
                                  <p:stCondLst>
                                    <p:cond delay="0"/>
                                  </p:stCondLst>
                                  <p:childTnLst>
                                    <p:set>
                                      <p:cBhvr>
                                        <p:cTn id="117" dur="1" fill="hold">
                                          <p:stCondLst>
                                            <p:cond delay="0"/>
                                          </p:stCondLst>
                                        </p:cTn>
                                        <p:tgtEl>
                                          <p:spTgt spid="373"/>
                                        </p:tgtEl>
                                        <p:attrNameLst>
                                          <p:attrName>style.visibility</p:attrName>
                                        </p:attrNameLst>
                                      </p:cBhvr>
                                      <p:to>
                                        <p:strVal val="visible"/>
                                      </p:to>
                                    </p:set>
                                    <p:animEffect transition="in" filter="wipe(right)">
                                      <p:cBhvr>
                                        <p:cTn id="118" dur="1000"/>
                                        <p:tgtEl>
                                          <p:spTgt spid="373"/>
                                        </p:tgtEl>
                                      </p:cBhvr>
                                    </p:animEffect>
                                  </p:childTnLst>
                                </p:cTn>
                              </p:par>
                              <p:par>
                                <p:cTn id="119" presetID="22" presetClass="entr" presetSubtype="2" fill="hold" grpId="0" nodeType="withEffect">
                                  <p:stCondLst>
                                    <p:cond delay="0"/>
                                  </p:stCondLst>
                                  <p:childTnLst>
                                    <p:set>
                                      <p:cBhvr>
                                        <p:cTn id="120" dur="1" fill="hold">
                                          <p:stCondLst>
                                            <p:cond delay="0"/>
                                          </p:stCondLst>
                                        </p:cTn>
                                        <p:tgtEl>
                                          <p:spTgt spid="376"/>
                                        </p:tgtEl>
                                        <p:attrNameLst>
                                          <p:attrName>style.visibility</p:attrName>
                                        </p:attrNameLst>
                                      </p:cBhvr>
                                      <p:to>
                                        <p:strVal val="visible"/>
                                      </p:to>
                                    </p:set>
                                    <p:animEffect transition="in" filter="wipe(right)">
                                      <p:cBhvr>
                                        <p:cTn id="121" dur="1000"/>
                                        <p:tgtEl>
                                          <p:spTgt spid="376"/>
                                        </p:tgtEl>
                                      </p:cBhvr>
                                    </p:animEffect>
                                  </p:childTnLst>
                                </p:cTn>
                              </p:par>
                            </p:childTnLst>
                          </p:cTn>
                        </p:par>
                        <p:par>
                          <p:cTn id="122" fill="hold">
                            <p:stCondLst>
                              <p:cond delay="1000"/>
                            </p:stCondLst>
                            <p:childTnLst>
                              <p:par>
                                <p:cTn id="123" presetID="22" presetClass="entr" presetSubtype="1" fill="hold" grpId="0" nodeType="afterEffect">
                                  <p:stCondLst>
                                    <p:cond delay="0"/>
                                  </p:stCondLst>
                                  <p:childTnLst>
                                    <p:set>
                                      <p:cBhvr>
                                        <p:cTn id="124" dur="1" fill="hold">
                                          <p:stCondLst>
                                            <p:cond delay="0"/>
                                          </p:stCondLst>
                                        </p:cTn>
                                        <p:tgtEl>
                                          <p:spTgt spid="372"/>
                                        </p:tgtEl>
                                        <p:attrNameLst>
                                          <p:attrName>style.visibility</p:attrName>
                                        </p:attrNameLst>
                                      </p:cBhvr>
                                      <p:to>
                                        <p:strVal val="visible"/>
                                      </p:to>
                                    </p:set>
                                    <p:animEffect transition="in" filter="wipe(up)">
                                      <p:cBhvr>
                                        <p:cTn id="125" dur="1000"/>
                                        <p:tgtEl>
                                          <p:spTgt spid="372"/>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375"/>
                                        </p:tgtEl>
                                        <p:attrNameLst>
                                          <p:attrName>style.visibility</p:attrName>
                                        </p:attrNameLst>
                                      </p:cBhvr>
                                      <p:to>
                                        <p:strVal val="visible"/>
                                      </p:to>
                                    </p:set>
                                    <p:animEffect transition="in" filter="wipe(up)">
                                      <p:cBhvr>
                                        <p:cTn id="128" dur="1000"/>
                                        <p:tgtEl>
                                          <p:spTgt spid="375"/>
                                        </p:tgtEl>
                                      </p:cBhvr>
                                    </p:animEffect>
                                  </p:childTnLst>
                                </p:cTn>
                              </p:par>
                            </p:childTnLst>
                          </p:cTn>
                        </p:par>
                        <p:par>
                          <p:cTn id="129" fill="hold">
                            <p:stCondLst>
                              <p:cond delay="2000"/>
                            </p:stCondLst>
                            <p:childTnLst>
                              <p:par>
                                <p:cTn id="130" presetID="22" presetClass="entr" presetSubtype="2" fill="hold" grpId="0" nodeType="afterEffect">
                                  <p:stCondLst>
                                    <p:cond delay="0"/>
                                  </p:stCondLst>
                                  <p:childTnLst>
                                    <p:set>
                                      <p:cBhvr>
                                        <p:cTn id="131" dur="1" fill="hold">
                                          <p:stCondLst>
                                            <p:cond delay="0"/>
                                          </p:stCondLst>
                                        </p:cTn>
                                        <p:tgtEl>
                                          <p:spTgt spid="371"/>
                                        </p:tgtEl>
                                        <p:attrNameLst>
                                          <p:attrName>style.visibility</p:attrName>
                                        </p:attrNameLst>
                                      </p:cBhvr>
                                      <p:to>
                                        <p:strVal val="visible"/>
                                      </p:to>
                                    </p:set>
                                    <p:animEffect transition="in" filter="wipe(right)">
                                      <p:cBhvr>
                                        <p:cTn id="132" dur="1000"/>
                                        <p:tgtEl>
                                          <p:spTgt spid="371"/>
                                        </p:tgtEl>
                                      </p:cBhvr>
                                    </p:animEffect>
                                  </p:childTnLst>
                                </p:cTn>
                              </p:par>
                              <p:par>
                                <p:cTn id="133" presetID="22" presetClass="entr" presetSubtype="2" fill="hold" grpId="0" nodeType="withEffect">
                                  <p:stCondLst>
                                    <p:cond delay="0"/>
                                  </p:stCondLst>
                                  <p:childTnLst>
                                    <p:set>
                                      <p:cBhvr>
                                        <p:cTn id="134" dur="1" fill="hold">
                                          <p:stCondLst>
                                            <p:cond delay="0"/>
                                          </p:stCondLst>
                                        </p:cTn>
                                        <p:tgtEl>
                                          <p:spTgt spid="374"/>
                                        </p:tgtEl>
                                        <p:attrNameLst>
                                          <p:attrName>style.visibility</p:attrName>
                                        </p:attrNameLst>
                                      </p:cBhvr>
                                      <p:to>
                                        <p:strVal val="visible"/>
                                      </p:to>
                                    </p:set>
                                    <p:animEffect transition="in" filter="wipe(right)">
                                      <p:cBhvr>
                                        <p:cTn id="135" dur="1000"/>
                                        <p:tgtEl>
                                          <p:spTgt spid="37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377"/>
                                        </p:tgtEl>
                                        <p:attrNameLst>
                                          <p:attrName>style.visibility</p:attrName>
                                        </p:attrNameLst>
                                      </p:cBhvr>
                                      <p:to>
                                        <p:strVal val="visible"/>
                                      </p:to>
                                    </p:set>
                                    <p:animEffect transition="in" filter="wipe(left)">
                                      <p:cBhvr>
                                        <p:cTn id="140" dur="1000"/>
                                        <p:tgtEl>
                                          <p:spTgt spid="377"/>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380"/>
                                        </p:tgtEl>
                                        <p:attrNameLst>
                                          <p:attrName>style.visibility</p:attrName>
                                        </p:attrNameLst>
                                      </p:cBhvr>
                                      <p:to>
                                        <p:strVal val="visible"/>
                                      </p:to>
                                    </p:set>
                                    <p:animEffect transition="in" filter="wipe(left)">
                                      <p:cBhvr>
                                        <p:cTn id="143" dur="1000"/>
                                        <p:tgtEl>
                                          <p:spTgt spid="380"/>
                                        </p:tgtEl>
                                      </p:cBhvr>
                                    </p:animEffect>
                                  </p:childTnLst>
                                </p:cTn>
                              </p:par>
                              <p:par>
                                <p:cTn id="144" presetID="22" presetClass="entr" presetSubtype="8" fill="hold" grpId="0" nodeType="withEffect">
                                  <p:stCondLst>
                                    <p:cond delay="0"/>
                                  </p:stCondLst>
                                  <p:childTnLst>
                                    <p:set>
                                      <p:cBhvr>
                                        <p:cTn id="145" dur="1" fill="hold">
                                          <p:stCondLst>
                                            <p:cond delay="0"/>
                                          </p:stCondLst>
                                        </p:cTn>
                                        <p:tgtEl>
                                          <p:spTgt spid="391"/>
                                        </p:tgtEl>
                                        <p:attrNameLst>
                                          <p:attrName>style.visibility</p:attrName>
                                        </p:attrNameLst>
                                      </p:cBhvr>
                                      <p:to>
                                        <p:strVal val="visible"/>
                                      </p:to>
                                    </p:set>
                                    <p:animEffect transition="in" filter="wipe(left)">
                                      <p:cBhvr>
                                        <p:cTn id="146" dur="1000"/>
                                        <p:tgtEl>
                                          <p:spTgt spid="391"/>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384"/>
                                        </p:tgtEl>
                                        <p:attrNameLst>
                                          <p:attrName>style.visibility</p:attrName>
                                        </p:attrNameLst>
                                      </p:cBhvr>
                                      <p:to>
                                        <p:strVal val="visible"/>
                                      </p:to>
                                    </p:set>
                                    <p:animEffect transition="in" filter="wipe(left)">
                                      <p:cBhvr>
                                        <p:cTn id="149" dur="1000"/>
                                        <p:tgtEl>
                                          <p:spTgt spid="384"/>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387"/>
                                        </p:tgtEl>
                                        <p:attrNameLst>
                                          <p:attrName>style.visibility</p:attrName>
                                        </p:attrNameLst>
                                      </p:cBhvr>
                                      <p:to>
                                        <p:strVal val="visible"/>
                                      </p:to>
                                    </p:set>
                                    <p:animEffect transition="in" filter="wipe(left)">
                                      <p:cBhvr>
                                        <p:cTn id="152" dur="1000"/>
                                        <p:tgtEl>
                                          <p:spTgt spid="387"/>
                                        </p:tgtEl>
                                      </p:cBhvr>
                                    </p:animEffect>
                                  </p:childTnLst>
                                </p:cTn>
                              </p:par>
                            </p:childTnLst>
                          </p:cTn>
                        </p:par>
                        <p:par>
                          <p:cTn id="153" fill="hold">
                            <p:stCondLst>
                              <p:cond delay="1000"/>
                            </p:stCondLst>
                            <p:childTnLst>
                              <p:par>
                                <p:cTn id="154" presetID="22" presetClass="entr" presetSubtype="4" fill="hold" grpId="0" nodeType="afterEffect">
                                  <p:stCondLst>
                                    <p:cond delay="0"/>
                                  </p:stCondLst>
                                  <p:childTnLst>
                                    <p:set>
                                      <p:cBhvr>
                                        <p:cTn id="155" dur="1" fill="hold">
                                          <p:stCondLst>
                                            <p:cond delay="0"/>
                                          </p:stCondLst>
                                        </p:cTn>
                                        <p:tgtEl>
                                          <p:spTgt spid="378"/>
                                        </p:tgtEl>
                                        <p:attrNameLst>
                                          <p:attrName>style.visibility</p:attrName>
                                        </p:attrNameLst>
                                      </p:cBhvr>
                                      <p:to>
                                        <p:strVal val="visible"/>
                                      </p:to>
                                    </p:set>
                                    <p:animEffect transition="in" filter="wipe(down)">
                                      <p:cBhvr>
                                        <p:cTn id="156" dur="1000"/>
                                        <p:tgtEl>
                                          <p:spTgt spid="378"/>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381"/>
                                        </p:tgtEl>
                                        <p:attrNameLst>
                                          <p:attrName>style.visibility</p:attrName>
                                        </p:attrNameLst>
                                      </p:cBhvr>
                                      <p:to>
                                        <p:strVal val="visible"/>
                                      </p:to>
                                    </p:set>
                                    <p:animEffect transition="in" filter="wipe(down)">
                                      <p:cBhvr>
                                        <p:cTn id="159" dur="1000"/>
                                        <p:tgtEl>
                                          <p:spTgt spid="381"/>
                                        </p:tgtEl>
                                      </p:cBhvr>
                                    </p:animEffect>
                                  </p:childTnLst>
                                </p:cTn>
                              </p:par>
                              <p:par>
                                <p:cTn id="160" presetID="22" presetClass="entr" presetSubtype="1" fill="hold" grpId="0" nodeType="withEffect">
                                  <p:stCondLst>
                                    <p:cond delay="0"/>
                                  </p:stCondLst>
                                  <p:childTnLst>
                                    <p:set>
                                      <p:cBhvr>
                                        <p:cTn id="161" dur="1" fill="hold">
                                          <p:stCondLst>
                                            <p:cond delay="0"/>
                                          </p:stCondLst>
                                        </p:cTn>
                                        <p:tgtEl>
                                          <p:spTgt spid="393"/>
                                        </p:tgtEl>
                                        <p:attrNameLst>
                                          <p:attrName>style.visibility</p:attrName>
                                        </p:attrNameLst>
                                      </p:cBhvr>
                                      <p:to>
                                        <p:strVal val="visible"/>
                                      </p:to>
                                    </p:set>
                                    <p:animEffect transition="in" filter="wipe(up)">
                                      <p:cBhvr>
                                        <p:cTn id="162" dur="1000"/>
                                        <p:tgtEl>
                                          <p:spTgt spid="393"/>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385"/>
                                        </p:tgtEl>
                                        <p:attrNameLst>
                                          <p:attrName>style.visibility</p:attrName>
                                        </p:attrNameLst>
                                      </p:cBhvr>
                                      <p:to>
                                        <p:strVal val="visible"/>
                                      </p:to>
                                    </p:set>
                                    <p:animEffect transition="in" filter="wipe(up)">
                                      <p:cBhvr>
                                        <p:cTn id="165" dur="1000"/>
                                        <p:tgtEl>
                                          <p:spTgt spid="385"/>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388"/>
                                        </p:tgtEl>
                                        <p:attrNameLst>
                                          <p:attrName>style.visibility</p:attrName>
                                        </p:attrNameLst>
                                      </p:cBhvr>
                                      <p:to>
                                        <p:strVal val="visible"/>
                                      </p:to>
                                    </p:set>
                                    <p:animEffect transition="in" filter="wipe(up)">
                                      <p:cBhvr>
                                        <p:cTn id="168" dur="1000"/>
                                        <p:tgtEl>
                                          <p:spTgt spid="388"/>
                                        </p:tgtEl>
                                      </p:cBhvr>
                                    </p:animEffect>
                                  </p:childTnLst>
                                </p:cTn>
                              </p:par>
                            </p:childTnLst>
                          </p:cTn>
                        </p:par>
                        <p:par>
                          <p:cTn id="169" fill="hold">
                            <p:stCondLst>
                              <p:cond delay="2000"/>
                            </p:stCondLst>
                            <p:childTnLst>
                              <p:par>
                                <p:cTn id="170" presetID="22" presetClass="entr" presetSubtype="8" fill="hold" grpId="0" nodeType="afterEffect">
                                  <p:stCondLst>
                                    <p:cond delay="0"/>
                                  </p:stCondLst>
                                  <p:childTnLst>
                                    <p:set>
                                      <p:cBhvr>
                                        <p:cTn id="171" dur="1" fill="hold">
                                          <p:stCondLst>
                                            <p:cond delay="0"/>
                                          </p:stCondLst>
                                        </p:cTn>
                                        <p:tgtEl>
                                          <p:spTgt spid="379"/>
                                        </p:tgtEl>
                                        <p:attrNameLst>
                                          <p:attrName>style.visibility</p:attrName>
                                        </p:attrNameLst>
                                      </p:cBhvr>
                                      <p:to>
                                        <p:strVal val="visible"/>
                                      </p:to>
                                    </p:set>
                                    <p:animEffect transition="in" filter="wipe(left)">
                                      <p:cBhvr>
                                        <p:cTn id="172" dur="1000"/>
                                        <p:tgtEl>
                                          <p:spTgt spid="379"/>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382"/>
                                        </p:tgtEl>
                                        <p:attrNameLst>
                                          <p:attrName>style.visibility</p:attrName>
                                        </p:attrNameLst>
                                      </p:cBhvr>
                                      <p:to>
                                        <p:strVal val="visible"/>
                                      </p:to>
                                    </p:set>
                                    <p:animEffect transition="in" filter="wipe(left)">
                                      <p:cBhvr>
                                        <p:cTn id="175" dur="1000"/>
                                        <p:tgtEl>
                                          <p:spTgt spid="382"/>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390"/>
                                        </p:tgtEl>
                                        <p:attrNameLst>
                                          <p:attrName>style.visibility</p:attrName>
                                        </p:attrNameLst>
                                      </p:cBhvr>
                                      <p:to>
                                        <p:strVal val="visible"/>
                                      </p:to>
                                    </p:set>
                                    <p:animEffect transition="in" filter="wipe(left)">
                                      <p:cBhvr>
                                        <p:cTn id="178" dur="1000"/>
                                        <p:tgtEl>
                                          <p:spTgt spid="390"/>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383"/>
                                        </p:tgtEl>
                                        <p:attrNameLst>
                                          <p:attrName>style.visibility</p:attrName>
                                        </p:attrNameLst>
                                      </p:cBhvr>
                                      <p:to>
                                        <p:strVal val="visible"/>
                                      </p:to>
                                    </p:set>
                                    <p:animEffect transition="in" filter="wipe(left)">
                                      <p:cBhvr>
                                        <p:cTn id="181" dur="1000"/>
                                        <p:tgtEl>
                                          <p:spTgt spid="383"/>
                                        </p:tgtEl>
                                      </p:cBhvr>
                                    </p:animEffect>
                                  </p:childTnLst>
                                </p:cTn>
                              </p:par>
                              <p:par>
                                <p:cTn id="182" presetID="22" presetClass="entr" presetSubtype="8" fill="hold" grpId="0" nodeType="withEffect">
                                  <p:stCondLst>
                                    <p:cond delay="0"/>
                                  </p:stCondLst>
                                  <p:childTnLst>
                                    <p:set>
                                      <p:cBhvr>
                                        <p:cTn id="183" dur="1" fill="hold">
                                          <p:stCondLst>
                                            <p:cond delay="0"/>
                                          </p:stCondLst>
                                        </p:cTn>
                                        <p:tgtEl>
                                          <p:spTgt spid="386"/>
                                        </p:tgtEl>
                                        <p:attrNameLst>
                                          <p:attrName>style.visibility</p:attrName>
                                        </p:attrNameLst>
                                      </p:cBhvr>
                                      <p:to>
                                        <p:strVal val="visible"/>
                                      </p:to>
                                    </p:set>
                                    <p:animEffect transition="in" filter="wipe(left)">
                                      <p:cBhvr>
                                        <p:cTn id="184" dur="1000"/>
                                        <p:tgtEl>
                                          <p:spTgt spid="386"/>
                                        </p:tgtEl>
                                      </p:cBhvr>
                                    </p:animEffect>
                                  </p:childTnLst>
                                </p:cTn>
                              </p:par>
                              <p:par>
                                <p:cTn id="185" presetID="22" presetClass="entr" presetSubtype="8" fill="hold" grpId="0" nodeType="withEffect">
                                  <p:stCondLst>
                                    <p:cond delay="0"/>
                                  </p:stCondLst>
                                  <p:childTnLst>
                                    <p:set>
                                      <p:cBhvr>
                                        <p:cTn id="186" dur="1" fill="hold">
                                          <p:stCondLst>
                                            <p:cond delay="0"/>
                                          </p:stCondLst>
                                        </p:cTn>
                                        <p:tgtEl>
                                          <p:spTgt spid="389"/>
                                        </p:tgtEl>
                                        <p:attrNameLst>
                                          <p:attrName>style.visibility</p:attrName>
                                        </p:attrNameLst>
                                      </p:cBhvr>
                                      <p:to>
                                        <p:strVal val="visible"/>
                                      </p:to>
                                    </p:set>
                                    <p:animEffect transition="in" filter="wipe(left)">
                                      <p:cBhvr>
                                        <p:cTn id="187" dur="1000"/>
                                        <p:tgtEl>
                                          <p:spTgt spid="389"/>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354"/>
                                        </p:tgtEl>
                                        <p:attrNameLst>
                                          <p:attrName>style.visibility</p:attrName>
                                        </p:attrNameLst>
                                      </p:cBhvr>
                                      <p:to>
                                        <p:strVal val="visible"/>
                                      </p:to>
                                    </p:set>
                                    <p:animEffect transition="in" filter="wipe(left)">
                                      <p:cBhvr>
                                        <p:cTn id="192" dur="1000"/>
                                        <p:tgtEl>
                                          <p:spTgt spid="354"/>
                                        </p:tgtEl>
                                      </p:cBhvr>
                                    </p:animEffect>
                                  </p:childTnLst>
                                </p:cTn>
                              </p:par>
                            </p:childTnLst>
                          </p:cTn>
                        </p:par>
                        <p:par>
                          <p:cTn id="193" fill="hold">
                            <p:stCondLst>
                              <p:cond delay="1000"/>
                            </p:stCondLst>
                            <p:childTnLst>
                              <p:par>
                                <p:cTn id="194" presetID="22" presetClass="entr" presetSubtype="1" fill="hold" grpId="0" nodeType="afterEffect">
                                  <p:stCondLst>
                                    <p:cond delay="0"/>
                                  </p:stCondLst>
                                  <p:childTnLst>
                                    <p:set>
                                      <p:cBhvr>
                                        <p:cTn id="195" dur="1" fill="hold">
                                          <p:stCondLst>
                                            <p:cond delay="0"/>
                                          </p:stCondLst>
                                        </p:cTn>
                                        <p:tgtEl>
                                          <p:spTgt spid="355"/>
                                        </p:tgtEl>
                                        <p:attrNameLst>
                                          <p:attrName>style.visibility</p:attrName>
                                        </p:attrNameLst>
                                      </p:cBhvr>
                                      <p:to>
                                        <p:strVal val="visible"/>
                                      </p:to>
                                    </p:set>
                                    <p:animEffect transition="in" filter="wipe(up)">
                                      <p:cBhvr>
                                        <p:cTn id="196" dur="1000"/>
                                        <p:tgtEl>
                                          <p:spTgt spid="355"/>
                                        </p:tgtEl>
                                      </p:cBhvr>
                                    </p:animEffect>
                                  </p:childTnLst>
                                </p:cTn>
                              </p:par>
                            </p:childTnLst>
                          </p:cTn>
                        </p:par>
                        <p:par>
                          <p:cTn id="197" fill="hold">
                            <p:stCondLst>
                              <p:cond delay="2000"/>
                            </p:stCondLst>
                            <p:childTnLst>
                              <p:par>
                                <p:cTn id="198" presetID="22" presetClass="entr" presetSubtype="8" fill="hold" grpId="0" nodeType="afterEffect">
                                  <p:stCondLst>
                                    <p:cond delay="0"/>
                                  </p:stCondLst>
                                  <p:childTnLst>
                                    <p:set>
                                      <p:cBhvr>
                                        <p:cTn id="199" dur="1" fill="hold">
                                          <p:stCondLst>
                                            <p:cond delay="0"/>
                                          </p:stCondLst>
                                        </p:cTn>
                                        <p:tgtEl>
                                          <p:spTgt spid="356"/>
                                        </p:tgtEl>
                                        <p:attrNameLst>
                                          <p:attrName>style.visibility</p:attrName>
                                        </p:attrNameLst>
                                      </p:cBhvr>
                                      <p:to>
                                        <p:strVal val="visible"/>
                                      </p:to>
                                    </p:set>
                                    <p:animEffect transition="in" filter="wipe(left)">
                                      <p:cBhvr>
                                        <p:cTn id="200" dur="1000"/>
                                        <p:tgtEl>
                                          <p:spTgt spid="356"/>
                                        </p:tgtEl>
                                      </p:cBhvr>
                                    </p:animEffect>
                                  </p:childTnLst>
                                </p:cTn>
                              </p:par>
                            </p:childTnLst>
                          </p:cTn>
                        </p:par>
                        <p:par>
                          <p:cTn id="201" fill="hold">
                            <p:stCondLst>
                              <p:cond delay="3000"/>
                            </p:stCondLst>
                            <p:childTnLst>
                              <p:par>
                                <p:cTn id="202" presetID="4" presetClass="entr" presetSubtype="32" fill="hold" grpId="0" nodeType="afterEffect">
                                  <p:stCondLst>
                                    <p:cond delay="0"/>
                                  </p:stCondLst>
                                  <p:childTnLst>
                                    <p:set>
                                      <p:cBhvr>
                                        <p:cTn id="203" dur="1" fill="hold">
                                          <p:stCondLst>
                                            <p:cond delay="0"/>
                                          </p:stCondLst>
                                        </p:cTn>
                                        <p:tgtEl>
                                          <p:spTgt spid="357"/>
                                        </p:tgtEl>
                                        <p:attrNameLst>
                                          <p:attrName>style.visibility</p:attrName>
                                        </p:attrNameLst>
                                      </p:cBhvr>
                                      <p:to>
                                        <p:strVal val="visible"/>
                                      </p:to>
                                    </p:set>
                                    <p:animEffect transition="in" filter="box(out)">
                                      <p:cBhvr>
                                        <p:cTn id="204" dur="1000"/>
                                        <p:tgtEl>
                                          <p:spTgt spid="357"/>
                                        </p:tgtEl>
                                      </p:cBhvr>
                                    </p:animEffect>
                                  </p:childTnLst>
                                </p:cTn>
                              </p:par>
                            </p:childTnLst>
                          </p:cTn>
                        </p:par>
                        <p:par>
                          <p:cTn id="205" fill="hold">
                            <p:stCondLst>
                              <p:cond delay="4000"/>
                            </p:stCondLst>
                            <p:childTnLst>
                              <p:par>
                                <p:cTn id="206" presetID="22" presetClass="entr" presetSubtype="8" fill="hold" grpId="0" nodeType="afterEffect">
                                  <p:stCondLst>
                                    <p:cond delay="0"/>
                                  </p:stCondLst>
                                  <p:childTnLst>
                                    <p:set>
                                      <p:cBhvr>
                                        <p:cTn id="207" dur="1" fill="hold">
                                          <p:stCondLst>
                                            <p:cond delay="0"/>
                                          </p:stCondLst>
                                        </p:cTn>
                                        <p:tgtEl>
                                          <p:spTgt spid="359"/>
                                        </p:tgtEl>
                                        <p:attrNameLst>
                                          <p:attrName>style.visibility</p:attrName>
                                        </p:attrNameLst>
                                      </p:cBhvr>
                                      <p:to>
                                        <p:strVal val="visible"/>
                                      </p:to>
                                    </p:set>
                                    <p:animEffect transition="in" filter="wipe(left)">
                                      <p:cBhvr>
                                        <p:cTn id="208" dur="1000"/>
                                        <p:tgtEl>
                                          <p:spTgt spid="359"/>
                                        </p:tgtEl>
                                      </p:cBhvr>
                                    </p:animEffect>
                                  </p:childTnLst>
                                </p:cTn>
                              </p:par>
                              <p:par>
                                <p:cTn id="209" presetID="22" presetClass="entr" presetSubtype="8" fill="hold" grpId="0" nodeType="withEffect">
                                  <p:stCondLst>
                                    <p:cond delay="0"/>
                                  </p:stCondLst>
                                  <p:childTnLst>
                                    <p:set>
                                      <p:cBhvr>
                                        <p:cTn id="210" dur="1" fill="hold">
                                          <p:stCondLst>
                                            <p:cond delay="0"/>
                                          </p:stCondLst>
                                        </p:cTn>
                                        <p:tgtEl>
                                          <p:spTgt spid="358"/>
                                        </p:tgtEl>
                                        <p:attrNameLst>
                                          <p:attrName>style.visibility</p:attrName>
                                        </p:attrNameLst>
                                      </p:cBhvr>
                                      <p:to>
                                        <p:strVal val="visible"/>
                                      </p:to>
                                    </p:set>
                                    <p:animEffect transition="in" filter="wipe(left)">
                                      <p:cBhvr>
                                        <p:cTn id="211" dur="1000"/>
                                        <p:tgtEl>
                                          <p:spTgt spid="358"/>
                                        </p:tgtEl>
                                      </p:cBhvr>
                                    </p:animEffect>
                                  </p:childTnLst>
                                </p:cTn>
                              </p:par>
                            </p:childTnLst>
                          </p:cTn>
                        </p:par>
                      </p:childTnLst>
                    </p:cTn>
                  </p:par>
                  <p:par>
                    <p:cTn id="212" fill="hold">
                      <p:stCondLst>
                        <p:cond delay="indefinite"/>
                      </p:stCondLst>
                      <p:childTnLst>
                        <p:par>
                          <p:cTn id="213" fill="hold">
                            <p:stCondLst>
                              <p:cond delay="0"/>
                            </p:stCondLst>
                            <p:childTnLst>
                              <p:par>
                                <p:cTn id="214" presetID="4" presetClass="exit" presetSubtype="16" fill="hold" grpId="1" nodeType="clickEffect">
                                  <p:stCondLst>
                                    <p:cond delay="0"/>
                                  </p:stCondLst>
                                  <p:childTnLst>
                                    <p:animEffect transition="out" filter="box(in)">
                                      <p:cBhvr>
                                        <p:cTn id="215" dur="500"/>
                                        <p:tgtEl>
                                          <p:spTgt spid="348"/>
                                        </p:tgtEl>
                                      </p:cBhvr>
                                    </p:animEffect>
                                    <p:set>
                                      <p:cBhvr>
                                        <p:cTn id="216" dur="1" fill="hold">
                                          <p:stCondLst>
                                            <p:cond delay="499"/>
                                          </p:stCondLst>
                                        </p:cTn>
                                        <p:tgtEl>
                                          <p:spTgt spid="348"/>
                                        </p:tgtEl>
                                        <p:attrNameLst>
                                          <p:attrName>style.visibility</p:attrName>
                                        </p:attrNameLst>
                                      </p:cBhvr>
                                      <p:to>
                                        <p:strVal val="hidden"/>
                                      </p:to>
                                    </p:set>
                                  </p:childTnLst>
                                </p:cTn>
                              </p:par>
                              <p:par>
                                <p:cTn id="217" presetID="4" presetClass="exit" presetSubtype="16" fill="hold" grpId="1" nodeType="withEffect">
                                  <p:stCondLst>
                                    <p:cond delay="0"/>
                                  </p:stCondLst>
                                  <p:childTnLst>
                                    <p:animEffect transition="out" filter="box(in)">
                                      <p:cBhvr>
                                        <p:cTn id="218" dur="500"/>
                                        <p:tgtEl>
                                          <p:spTgt spid="349"/>
                                        </p:tgtEl>
                                      </p:cBhvr>
                                    </p:animEffect>
                                    <p:set>
                                      <p:cBhvr>
                                        <p:cTn id="219" dur="1" fill="hold">
                                          <p:stCondLst>
                                            <p:cond delay="499"/>
                                          </p:stCondLst>
                                        </p:cTn>
                                        <p:tgtEl>
                                          <p:spTgt spid="349"/>
                                        </p:tgtEl>
                                        <p:attrNameLst>
                                          <p:attrName>style.visibility</p:attrName>
                                        </p:attrNameLst>
                                      </p:cBhvr>
                                      <p:to>
                                        <p:strVal val="hidden"/>
                                      </p:to>
                                    </p:set>
                                  </p:childTnLst>
                                </p:cTn>
                              </p:par>
                              <p:par>
                                <p:cTn id="220" presetID="4" presetClass="exit" presetSubtype="16" fill="hold" grpId="1" nodeType="withEffect">
                                  <p:stCondLst>
                                    <p:cond delay="0"/>
                                  </p:stCondLst>
                                  <p:childTnLst>
                                    <p:animEffect transition="out" filter="box(in)">
                                      <p:cBhvr>
                                        <p:cTn id="221" dur="500"/>
                                        <p:tgtEl>
                                          <p:spTgt spid="461"/>
                                        </p:tgtEl>
                                      </p:cBhvr>
                                    </p:animEffect>
                                    <p:set>
                                      <p:cBhvr>
                                        <p:cTn id="222" dur="1" fill="hold">
                                          <p:stCondLst>
                                            <p:cond delay="499"/>
                                          </p:stCondLst>
                                        </p:cTn>
                                        <p:tgtEl>
                                          <p:spTgt spid="461"/>
                                        </p:tgtEl>
                                        <p:attrNameLst>
                                          <p:attrName>style.visibility</p:attrName>
                                        </p:attrNameLst>
                                      </p:cBhvr>
                                      <p:to>
                                        <p:strVal val="hidden"/>
                                      </p:to>
                                    </p:set>
                                  </p:childTnLst>
                                </p:cTn>
                              </p:par>
                              <p:par>
                                <p:cTn id="223" presetID="4" presetClass="exit" presetSubtype="16" fill="hold" grpId="1" nodeType="withEffect">
                                  <p:stCondLst>
                                    <p:cond delay="0"/>
                                  </p:stCondLst>
                                  <p:childTnLst>
                                    <p:animEffect transition="out" filter="box(in)">
                                      <p:cBhvr>
                                        <p:cTn id="224" dur="500"/>
                                        <p:tgtEl>
                                          <p:spTgt spid="350"/>
                                        </p:tgtEl>
                                      </p:cBhvr>
                                    </p:animEffect>
                                    <p:set>
                                      <p:cBhvr>
                                        <p:cTn id="225" dur="1" fill="hold">
                                          <p:stCondLst>
                                            <p:cond delay="499"/>
                                          </p:stCondLst>
                                        </p:cTn>
                                        <p:tgtEl>
                                          <p:spTgt spid="350"/>
                                        </p:tgtEl>
                                        <p:attrNameLst>
                                          <p:attrName>style.visibility</p:attrName>
                                        </p:attrNameLst>
                                      </p:cBhvr>
                                      <p:to>
                                        <p:strVal val="hidden"/>
                                      </p:to>
                                    </p:set>
                                  </p:childTnLst>
                                </p:cTn>
                              </p:par>
                              <p:par>
                                <p:cTn id="226" presetID="4" presetClass="exit" presetSubtype="16" fill="hold" grpId="1" nodeType="withEffect">
                                  <p:stCondLst>
                                    <p:cond delay="0"/>
                                  </p:stCondLst>
                                  <p:childTnLst>
                                    <p:animEffect transition="out" filter="box(in)">
                                      <p:cBhvr>
                                        <p:cTn id="227" dur="500"/>
                                        <p:tgtEl>
                                          <p:spTgt spid="351"/>
                                        </p:tgtEl>
                                      </p:cBhvr>
                                    </p:animEffect>
                                    <p:set>
                                      <p:cBhvr>
                                        <p:cTn id="228" dur="1" fill="hold">
                                          <p:stCondLst>
                                            <p:cond delay="499"/>
                                          </p:stCondLst>
                                        </p:cTn>
                                        <p:tgtEl>
                                          <p:spTgt spid="351"/>
                                        </p:tgtEl>
                                        <p:attrNameLst>
                                          <p:attrName>style.visibility</p:attrName>
                                        </p:attrNameLst>
                                      </p:cBhvr>
                                      <p:to>
                                        <p:strVal val="hidden"/>
                                      </p:to>
                                    </p:set>
                                  </p:childTnLst>
                                </p:cTn>
                              </p:par>
                              <p:par>
                                <p:cTn id="229" presetID="4" presetClass="exit" presetSubtype="16" fill="hold" grpId="1" nodeType="withEffect">
                                  <p:stCondLst>
                                    <p:cond delay="0"/>
                                  </p:stCondLst>
                                  <p:childTnLst>
                                    <p:animEffect transition="out" filter="box(in)">
                                      <p:cBhvr>
                                        <p:cTn id="230" dur="500"/>
                                        <p:tgtEl>
                                          <p:spTgt spid="352"/>
                                        </p:tgtEl>
                                      </p:cBhvr>
                                    </p:animEffect>
                                    <p:set>
                                      <p:cBhvr>
                                        <p:cTn id="231" dur="1" fill="hold">
                                          <p:stCondLst>
                                            <p:cond delay="499"/>
                                          </p:stCondLst>
                                        </p:cTn>
                                        <p:tgtEl>
                                          <p:spTgt spid="352"/>
                                        </p:tgtEl>
                                        <p:attrNameLst>
                                          <p:attrName>style.visibility</p:attrName>
                                        </p:attrNameLst>
                                      </p:cBhvr>
                                      <p:to>
                                        <p:strVal val="hidden"/>
                                      </p:to>
                                    </p:set>
                                  </p:childTnLst>
                                </p:cTn>
                              </p:par>
                              <p:par>
                                <p:cTn id="232" presetID="4" presetClass="exit" presetSubtype="16" fill="hold" grpId="1" nodeType="withEffect">
                                  <p:stCondLst>
                                    <p:cond delay="0"/>
                                  </p:stCondLst>
                                  <p:childTnLst>
                                    <p:animEffect transition="out" filter="box(in)">
                                      <p:cBhvr>
                                        <p:cTn id="233" dur="500"/>
                                        <p:tgtEl>
                                          <p:spTgt spid="353"/>
                                        </p:tgtEl>
                                      </p:cBhvr>
                                    </p:animEffect>
                                    <p:set>
                                      <p:cBhvr>
                                        <p:cTn id="234" dur="1" fill="hold">
                                          <p:stCondLst>
                                            <p:cond delay="499"/>
                                          </p:stCondLst>
                                        </p:cTn>
                                        <p:tgtEl>
                                          <p:spTgt spid="353"/>
                                        </p:tgtEl>
                                        <p:attrNameLst>
                                          <p:attrName>style.visibility</p:attrName>
                                        </p:attrNameLst>
                                      </p:cBhvr>
                                      <p:to>
                                        <p:strVal val="hidden"/>
                                      </p:to>
                                    </p:set>
                                  </p:childTnLst>
                                </p:cTn>
                              </p:par>
                              <p:par>
                                <p:cTn id="235" presetID="4" presetClass="exit" presetSubtype="16" fill="hold" grpId="1" nodeType="withEffect">
                                  <p:stCondLst>
                                    <p:cond delay="0"/>
                                  </p:stCondLst>
                                  <p:childTnLst>
                                    <p:animEffect transition="out" filter="box(in)">
                                      <p:cBhvr>
                                        <p:cTn id="236" dur="500"/>
                                        <p:tgtEl>
                                          <p:spTgt spid="354"/>
                                        </p:tgtEl>
                                      </p:cBhvr>
                                    </p:animEffect>
                                    <p:set>
                                      <p:cBhvr>
                                        <p:cTn id="237" dur="1" fill="hold">
                                          <p:stCondLst>
                                            <p:cond delay="499"/>
                                          </p:stCondLst>
                                        </p:cTn>
                                        <p:tgtEl>
                                          <p:spTgt spid="354"/>
                                        </p:tgtEl>
                                        <p:attrNameLst>
                                          <p:attrName>style.visibility</p:attrName>
                                        </p:attrNameLst>
                                      </p:cBhvr>
                                      <p:to>
                                        <p:strVal val="hidden"/>
                                      </p:to>
                                    </p:set>
                                  </p:childTnLst>
                                </p:cTn>
                              </p:par>
                              <p:par>
                                <p:cTn id="238" presetID="4" presetClass="exit" presetSubtype="16" fill="hold" grpId="1" nodeType="withEffect">
                                  <p:stCondLst>
                                    <p:cond delay="0"/>
                                  </p:stCondLst>
                                  <p:childTnLst>
                                    <p:animEffect transition="out" filter="box(in)">
                                      <p:cBhvr>
                                        <p:cTn id="239" dur="500"/>
                                        <p:tgtEl>
                                          <p:spTgt spid="355"/>
                                        </p:tgtEl>
                                      </p:cBhvr>
                                    </p:animEffect>
                                    <p:set>
                                      <p:cBhvr>
                                        <p:cTn id="240" dur="1" fill="hold">
                                          <p:stCondLst>
                                            <p:cond delay="499"/>
                                          </p:stCondLst>
                                        </p:cTn>
                                        <p:tgtEl>
                                          <p:spTgt spid="355"/>
                                        </p:tgtEl>
                                        <p:attrNameLst>
                                          <p:attrName>style.visibility</p:attrName>
                                        </p:attrNameLst>
                                      </p:cBhvr>
                                      <p:to>
                                        <p:strVal val="hidden"/>
                                      </p:to>
                                    </p:set>
                                  </p:childTnLst>
                                </p:cTn>
                              </p:par>
                              <p:par>
                                <p:cTn id="241" presetID="4" presetClass="exit" presetSubtype="16" fill="hold" grpId="1" nodeType="withEffect">
                                  <p:stCondLst>
                                    <p:cond delay="0"/>
                                  </p:stCondLst>
                                  <p:childTnLst>
                                    <p:animEffect transition="out" filter="box(in)">
                                      <p:cBhvr>
                                        <p:cTn id="242" dur="500"/>
                                        <p:tgtEl>
                                          <p:spTgt spid="356"/>
                                        </p:tgtEl>
                                      </p:cBhvr>
                                    </p:animEffect>
                                    <p:set>
                                      <p:cBhvr>
                                        <p:cTn id="243" dur="1" fill="hold">
                                          <p:stCondLst>
                                            <p:cond delay="499"/>
                                          </p:stCondLst>
                                        </p:cTn>
                                        <p:tgtEl>
                                          <p:spTgt spid="356"/>
                                        </p:tgtEl>
                                        <p:attrNameLst>
                                          <p:attrName>style.visibility</p:attrName>
                                        </p:attrNameLst>
                                      </p:cBhvr>
                                      <p:to>
                                        <p:strVal val="hidden"/>
                                      </p:to>
                                    </p:set>
                                  </p:childTnLst>
                                </p:cTn>
                              </p:par>
                              <p:par>
                                <p:cTn id="244" presetID="4" presetClass="exit" presetSubtype="16" fill="hold" grpId="1" nodeType="withEffect">
                                  <p:stCondLst>
                                    <p:cond delay="0"/>
                                  </p:stCondLst>
                                  <p:childTnLst>
                                    <p:animEffect transition="out" filter="box(in)">
                                      <p:cBhvr>
                                        <p:cTn id="245" dur="500"/>
                                        <p:tgtEl>
                                          <p:spTgt spid="357"/>
                                        </p:tgtEl>
                                      </p:cBhvr>
                                    </p:animEffect>
                                    <p:set>
                                      <p:cBhvr>
                                        <p:cTn id="246" dur="1" fill="hold">
                                          <p:stCondLst>
                                            <p:cond delay="499"/>
                                          </p:stCondLst>
                                        </p:cTn>
                                        <p:tgtEl>
                                          <p:spTgt spid="357"/>
                                        </p:tgtEl>
                                        <p:attrNameLst>
                                          <p:attrName>style.visibility</p:attrName>
                                        </p:attrNameLst>
                                      </p:cBhvr>
                                      <p:to>
                                        <p:strVal val="hidden"/>
                                      </p:to>
                                    </p:set>
                                  </p:childTnLst>
                                </p:cTn>
                              </p:par>
                              <p:par>
                                <p:cTn id="247" presetID="4" presetClass="exit" presetSubtype="16" fill="hold" grpId="1" nodeType="withEffect">
                                  <p:stCondLst>
                                    <p:cond delay="0"/>
                                  </p:stCondLst>
                                  <p:childTnLst>
                                    <p:animEffect transition="out" filter="box(in)">
                                      <p:cBhvr>
                                        <p:cTn id="248" dur="500"/>
                                        <p:tgtEl>
                                          <p:spTgt spid="358"/>
                                        </p:tgtEl>
                                      </p:cBhvr>
                                    </p:animEffect>
                                    <p:set>
                                      <p:cBhvr>
                                        <p:cTn id="249" dur="1" fill="hold">
                                          <p:stCondLst>
                                            <p:cond delay="499"/>
                                          </p:stCondLst>
                                        </p:cTn>
                                        <p:tgtEl>
                                          <p:spTgt spid="358"/>
                                        </p:tgtEl>
                                        <p:attrNameLst>
                                          <p:attrName>style.visibility</p:attrName>
                                        </p:attrNameLst>
                                      </p:cBhvr>
                                      <p:to>
                                        <p:strVal val="hidden"/>
                                      </p:to>
                                    </p:set>
                                  </p:childTnLst>
                                </p:cTn>
                              </p:par>
                              <p:par>
                                <p:cTn id="250" presetID="4" presetClass="exit" presetSubtype="16" fill="hold" grpId="1" nodeType="withEffect">
                                  <p:stCondLst>
                                    <p:cond delay="0"/>
                                  </p:stCondLst>
                                  <p:childTnLst>
                                    <p:animEffect transition="out" filter="box(in)">
                                      <p:cBhvr>
                                        <p:cTn id="251" dur="500"/>
                                        <p:tgtEl>
                                          <p:spTgt spid="359"/>
                                        </p:tgtEl>
                                      </p:cBhvr>
                                    </p:animEffect>
                                    <p:set>
                                      <p:cBhvr>
                                        <p:cTn id="252" dur="1" fill="hold">
                                          <p:stCondLst>
                                            <p:cond delay="499"/>
                                          </p:stCondLst>
                                        </p:cTn>
                                        <p:tgtEl>
                                          <p:spTgt spid="359"/>
                                        </p:tgtEl>
                                        <p:attrNameLst>
                                          <p:attrName>style.visibility</p:attrName>
                                        </p:attrNameLst>
                                      </p:cBhvr>
                                      <p:to>
                                        <p:strVal val="hidden"/>
                                      </p:to>
                                    </p:set>
                                  </p:childTnLst>
                                </p:cTn>
                              </p:par>
                              <p:par>
                                <p:cTn id="253" presetID="4" presetClass="exit" presetSubtype="16" fill="hold" grpId="1" nodeType="withEffect">
                                  <p:stCondLst>
                                    <p:cond delay="0"/>
                                  </p:stCondLst>
                                  <p:childTnLst>
                                    <p:animEffect transition="out" filter="box(in)">
                                      <p:cBhvr>
                                        <p:cTn id="254" dur="500"/>
                                        <p:tgtEl>
                                          <p:spTgt spid="360"/>
                                        </p:tgtEl>
                                      </p:cBhvr>
                                    </p:animEffect>
                                    <p:set>
                                      <p:cBhvr>
                                        <p:cTn id="255" dur="1" fill="hold">
                                          <p:stCondLst>
                                            <p:cond delay="499"/>
                                          </p:stCondLst>
                                        </p:cTn>
                                        <p:tgtEl>
                                          <p:spTgt spid="360"/>
                                        </p:tgtEl>
                                        <p:attrNameLst>
                                          <p:attrName>style.visibility</p:attrName>
                                        </p:attrNameLst>
                                      </p:cBhvr>
                                      <p:to>
                                        <p:strVal val="hidden"/>
                                      </p:to>
                                    </p:set>
                                  </p:childTnLst>
                                </p:cTn>
                              </p:par>
                              <p:par>
                                <p:cTn id="256" presetID="4" presetClass="exit" presetSubtype="16" fill="hold" grpId="1" nodeType="withEffect">
                                  <p:stCondLst>
                                    <p:cond delay="0"/>
                                  </p:stCondLst>
                                  <p:childTnLst>
                                    <p:animEffect transition="out" filter="box(in)">
                                      <p:cBhvr>
                                        <p:cTn id="257" dur="500"/>
                                        <p:tgtEl>
                                          <p:spTgt spid="361"/>
                                        </p:tgtEl>
                                      </p:cBhvr>
                                    </p:animEffect>
                                    <p:set>
                                      <p:cBhvr>
                                        <p:cTn id="258" dur="1" fill="hold">
                                          <p:stCondLst>
                                            <p:cond delay="499"/>
                                          </p:stCondLst>
                                        </p:cTn>
                                        <p:tgtEl>
                                          <p:spTgt spid="361"/>
                                        </p:tgtEl>
                                        <p:attrNameLst>
                                          <p:attrName>style.visibility</p:attrName>
                                        </p:attrNameLst>
                                      </p:cBhvr>
                                      <p:to>
                                        <p:strVal val="hidden"/>
                                      </p:to>
                                    </p:set>
                                  </p:childTnLst>
                                </p:cTn>
                              </p:par>
                              <p:par>
                                <p:cTn id="259" presetID="4" presetClass="exit" presetSubtype="16" fill="hold" grpId="1" nodeType="withEffect">
                                  <p:stCondLst>
                                    <p:cond delay="0"/>
                                  </p:stCondLst>
                                  <p:childTnLst>
                                    <p:animEffect transition="out" filter="box(in)">
                                      <p:cBhvr>
                                        <p:cTn id="260" dur="500"/>
                                        <p:tgtEl>
                                          <p:spTgt spid="362"/>
                                        </p:tgtEl>
                                      </p:cBhvr>
                                    </p:animEffect>
                                    <p:set>
                                      <p:cBhvr>
                                        <p:cTn id="261" dur="1" fill="hold">
                                          <p:stCondLst>
                                            <p:cond delay="499"/>
                                          </p:stCondLst>
                                        </p:cTn>
                                        <p:tgtEl>
                                          <p:spTgt spid="362"/>
                                        </p:tgtEl>
                                        <p:attrNameLst>
                                          <p:attrName>style.visibility</p:attrName>
                                        </p:attrNameLst>
                                      </p:cBhvr>
                                      <p:to>
                                        <p:strVal val="hidden"/>
                                      </p:to>
                                    </p:set>
                                  </p:childTnLst>
                                </p:cTn>
                              </p:par>
                              <p:par>
                                <p:cTn id="262" presetID="4" presetClass="exit" presetSubtype="16" fill="hold" grpId="1" nodeType="withEffect">
                                  <p:stCondLst>
                                    <p:cond delay="0"/>
                                  </p:stCondLst>
                                  <p:childTnLst>
                                    <p:animEffect transition="out" filter="box(in)">
                                      <p:cBhvr>
                                        <p:cTn id="263" dur="500"/>
                                        <p:tgtEl>
                                          <p:spTgt spid="363"/>
                                        </p:tgtEl>
                                      </p:cBhvr>
                                    </p:animEffect>
                                    <p:set>
                                      <p:cBhvr>
                                        <p:cTn id="264" dur="1" fill="hold">
                                          <p:stCondLst>
                                            <p:cond delay="499"/>
                                          </p:stCondLst>
                                        </p:cTn>
                                        <p:tgtEl>
                                          <p:spTgt spid="363"/>
                                        </p:tgtEl>
                                        <p:attrNameLst>
                                          <p:attrName>style.visibility</p:attrName>
                                        </p:attrNameLst>
                                      </p:cBhvr>
                                      <p:to>
                                        <p:strVal val="hidden"/>
                                      </p:to>
                                    </p:set>
                                  </p:childTnLst>
                                </p:cTn>
                              </p:par>
                              <p:par>
                                <p:cTn id="265" presetID="4" presetClass="exit" presetSubtype="16" fill="hold" grpId="1" nodeType="withEffect">
                                  <p:stCondLst>
                                    <p:cond delay="0"/>
                                  </p:stCondLst>
                                  <p:childTnLst>
                                    <p:animEffect transition="out" filter="box(in)">
                                      <p:cBhvr>
                                        <p:cTn id="266" dur="500"/>
                                        <p:tgtEl>
                                          <p:spTgt spid="364"/>
                                        </p:tgtEl>
                                      </p:cBhvr>
                                    </p:animEffect>
                                    <p:set>
                                      <p:cBhvr>
                                        <p:cTn id="267" dur="1" fill="hold">
                                          <p:stCondLst>
                                            <p:cond delay="499"/>
                                          </p:stCondLst>
                                        </p:cTn>
                                        <p:tgtEl>
                                          <p:spTgt spid="364"/>
                                        </p:tgtEl>
                                        <p:attrNameLst>
                                          <p:attrName>style.visibility</p:attrName>
                                        </p:attrNameLst>
                                      </p:cBhvr>
                                      <p:to>
                                        <p:strVal val="hidden"/>
                                      </p:to>
                                    </p:set>
                                  </p:childTnLst>
                                </p:cTn>
                              </p:par>
                              <p:par>
                                <p:cTn id="268" presetID="4" presetClass="exit" presetSubtype="16" fill="hold" grpId="1" nodeType="withEffect">
                                  <p:stCondLst>
                                    <p:cond delay="0"/>
                                  </p:stCondLst>
                                  <p:childTnLst>
                                    <p:animEffect transition="out" filter="box(in)">
                                      <p:cBhvr>
                                        <p:cTn id="269" dur="500"/>
                                        <p:tgtEl>
                                          <p:spTgt spid="365"/>
                                        </p:tgtEl>
                                      </p:cBhvr>
                                    </p:animEffect>
                                    <p:set>
                                      <p:cBhvr>
                                        <p:cTn id="270" dur="1" fill="hold">
                                          <p:stCondLst>
                                            <p:cond delay="499"/>
                                          </p:stCondLst>
                                        </p:cTn>
                                        <p:tgtEl>
                                          <p:spTgt spid="365"/>
                                        </p:tgtEl>
                                        <p:attrNameLst>
                                          <p:attrName>style.visibility</p:attrName>
                                        </p:attrNameLst>
                                      </p:cBhvr>
                                      <p:to>
                                        <p:strVal val="hidden"/>
                                      </p:to>
                                    </p:set>
                                  </p:childTnLst>
                                </p:cTn>
                              </p:par>
                              <p:par>
                                <p:cTn id="271" presetID="4" presetClass="exit" presetSubtype="16" fill="hold" grpId="1" nodeType="withEffect">
                                  <p:stCondLst>
                                    <p:cond delay="0"/>
                                  </p:stCondLst>
                                  <p:childTnLst>
                                    <p:animEffect transition="out" filter="box(in)">
                                      <p:cBhvr>
                                        <p:cTn id="272" dur="500"/>
                                        <p:tgtEl>
                                          <p:spTgt spid="366"/>
                                        </p:tgtEl>
                                      </p:cBhvr>
                                    </p:animEffect>
                                    <p:set>
                                      <p:cBhvr>
                                        <p:cTn id="273" dur="1" fill="hold">
                                          <p:stCondLst>
                                            <p:cond delay="499"/>
                                          </p:stCondLst>
                                        </p:cTn>
                                        <p:tgtEl>
                                          <p:spTgt spid="366"/>
                                        </p:tgtEl>
                                        <p:attrNameLst>
                                          <p:attrName>style.visibility</p:attrName>
                                        </p:attrNameLst>
                                      </p:cBhvr>
                                      <p:to>
                                        <p:strVal val="hidden"/>
                                      </p:to>
                                    </p:set>
                                  </p:childTnLst>
                                </p:cTn>
                              </p:par>
                              <p:par>
                                <p:cTn id="274" presetID="4" presetClass="exit" presetSubtype="16" fill="hold" grpId="1" nodeType="withEffect">
                                  <p:stCondLst>
                                    <p:cond delay="0"/>
                                  </p:stCondLst>
                                  <p:childTnLst>
                                    <p:animEffect transition="out" filter="box(in)">
                                      <p:cBhvr>
                                        <p:cTn id="275" dur="500"/>
                                        <p:tgtEl>
                                          <p:spTgt spid="367"/>
                                        </p:tgtEl>
                                      </p:cBhvr>
                                    </p:animEffect>
                                    <p:set>
                                      <p:cBhvr>
                                        <p:cTn id="276" dur="1" fill="hold">
                                          <p:stCondLst>
                                            <p:cond delay="499"/>
                                          </p:stCondLst>
                                        </p:cTn>
                                        <p:tgtEl>
                                          <p:spTgt spid="367"/>
                                        </p:tgtEl>
                                        <p:attrNameLst>
                                          <p:attrName>style.visibility</p:attrName>
                                        </p:attrNameLst>
                                      </p:cBhvr>
                                      <p:to>
                                        <p:strVal val="hidden"/>
                                      </p:to>
                                    </p:set>
                                  </p:childTnLst>
                                </p:cTn>
                              </p:par>
                              <p:par>
                                <p:cTn id="277" presetID="4" presetClass="exit" presetSubtype="16" fill="hold" grpId="1" nodeType="withEffect">
                                  <p:stCondLst>
                                    <p:cond delay="0"/>
                                  </p:stCondLst>
                                  <p:childTnLst>
                                    <p:animEffect transition="out" filter="box(in)">
                                      <p:cBhvr>
                                        <p:cTn id="278" dur="500"/>
                                        <p:tgtEl>
                                          <p:spTgt spid="368"/>
                                        </p:tgtEl>
                                      </p:cBhvr>
                                    </p:animEffect>
                                    <p:set>
                                      <p:cBhvr>
                                        <p:cTn id="279" dur="1" fill="hold">
                                          <p:stCondLst>
                                            <p:cond delay="499"/>
                                          </p:stCondLst>
                                        </p:cTn>
                                        <p:tgtEl>
                                          <p:spTgt spid="368"/>
                                        </p:tgtEl>
                                        <p:attrNameLst>
                                          <p:attrName>style.visibility</p:attrName>
                                        </p:attrNameLst>
                                      </p:cBhvr>
                                      <p:to>
                                        <p:strVal val="hidden"/>
                                      </p:to>
                                    </p:set>
                                  </p:childTnLst>
                                </p:cTn>
                              </p:par>
                              <p:par>
                                <p:cTn id="280" presetID="4" presetClass="exit" presetSubtype="16" fill="hold" grpId="1" nodeType="withEffect">
                                  <p:stCondLst>
                                    <p:cond delay="0"/>
                                  </p:stCondLst>
                                  <p:childTnLst>
                                    <p:animEffect transition="out" filter="box(in)">
                                      <p:cBhvr>
                                        <p:cTn id="281" dur="500"/>
                                        <p:tgtEl>
                                          <p:spTgt spid="369"/>
                                        </p:tgtEl>
                                      </p:cBhvr>
                                    </p:animEffect>
                                    <p:set>
                                      <p:cBhvr>
                                        <p:cTn id="282" dur="1" fill="hold">
                                          <p:stCondLst>
                                            <p:cond delay="499"/>
                                          </p:stCondLst>
                                        </p:cTn>
                                        <p:tgtEl>
                                          <p:spTgt spid="369"/>
                                        </p:tgtEl>
                                        <p:attrNameLst>
                                          <p:attrName>style.visibility</p:attrName>
                                        </p:attrNameLst>
                                      </p:cBhvr>
                                      <p:to>
                                        <p:strVal val="hidden"/>
                                      </p:to>
                                    </p:set>
                                  </p:childTnLst>
                                </p:cTn>
                              </p:par>
                              <p:par>
                                <p:cTn id="283" presetID="4" presetClass="exit" presetSubtype="16" fill="hold" grpId="1" nodeType="withEffect">
                                  <p:stCondLst>
                                    <p:cond delay="0"/>
                                  </p:stCondLst>
                                  <p:childTnLst>
                                    <p:animEffect transition="out" filter="box(in)">
                                      <p:cBhvr>
                                        <p:cTn id="284" dur="500"/>
                                        <p:tgtEl>
                                          <p:spTgt spid="370"/>
                                        </p:tgtEl>
                                      </p:cBhvr>
                                    </p:animEffect>
                                    <p:set>
                                      <p:cBhvr>
                                        <p:cTn id="285" dur="1" fill="hold">
                                          <p:stCondLst>
                                            <p:cond delay="499"/>
                                          </p:stCondLst>
                                        </p:cTn>
                                        <p:tgtEl>
                                          <p:spTgt spid="370"/>
                                        </p:tgtEl>
                                        <p:attrNameLst>
                                          <p:attrName>style.visibility</p:attrName>
                                        </p:attrNameLst>
                                      </p:cBhvr>
                                      <p:to>
                                        <p:strVal val="hidden"/>
                                      </p:to>
                                    </p:set>
                                  </p:childTnLst>
                                </p:cTn>
                              </p:par>
                              <p:par>
                                <p:cTn id="286" presetID="4" presetClass="exit" presetSubtype="16" fill="hold" grpId="1" nodeType="withEffect">
                                  <p:stCondLst>
                                    <p:cond delay="0"/>
                                  </p:stCondLst>
                                  <p:childTnLst>
                                    <p:animEffect transition="out" filter="box(in)">
                                      <p:cBhvr>
                                        <p:cTn id="287" dur="500"/>
                                        <p:tgtEl>
                                          <p:spTgt spid="371"/>
                                        </p:tgtEl>
                                      </p:cBhvr>
                                    </p:animEffect>
                                    <p:set>
                                      <p:cBhvr>
                                        <p:cTn id="288" dur="1" fill="hold">
                                          <p:stCondLst>
                                            <p:cond delay="499"/>
                                          </p:stCondLst>
                                        </p:cTn>
                                        <p:tgtEl>
                                          <p:spTgt spid="371"/>
                                        </p:tgtEl>
                                        <p:attrNameLst>
                                          <p:attrName>style.visibility</p:attrName>
                                        </p:attrNameLst>
                                      </p:cBhvr>
                                      <p:to>
                                        <p:strVal val="hidden"/>
                                      </p:to>
                                    </p:set>
                                  </p:childTnLst>
                                </p:cTn>
                              </p:par>
                              <p:par>
                                <p:cTn id="289" presetID="4" presetClass="exit" presetSubtype="16" fill="hold" grpId="1" nodeType="withEffect">
                                  <p:stCondLst>
                                    <p:cond delay="0"/>
                                  </p:stCondLst>
                                  <p:childTnLst>
                                    <p:animEffect transition="out" filter="box(in)">
                                      <p:cBhvr>
                                        <p:cTn id="290" dur="500"/>
                                        <p:tgtEl>
                                          <p:spTgt spid="372"/>
                                        </p:tgtEl>
                                      </p:cBhvr>
                                    </p:animEffect>
                                    <p:set>
                                      <p:cBhvr>
                                        <p:cTn id="291" dur="1" fill="hold">
                                          <p:stCondLst>
                                            <p:cond delay="499"/>
                                          </p:stCondLst>
                                        </p:cTn>
                                        <p:tgtEl>
                                          <p:spTgt spid="372"/>
                                        </p:tgtEl>
                                        <p:attrNameLst>
                                          <p:attrName>style.visibility</p:attrName>
                                        </p:attrNameLst>
                                      </p:cBhvr>
                                      <p:to>
                                        <p:strVal val="hidden"/>
                                      </p:to>
                                    </p:set>
                                  </p:childTnLst>
                                </p:cTn>
                              </p:par>
                              <p:par>
                                <p:cTn id="292" presetID="4" presetClass="exit" presetSubtype="16" fill="hold" grpId="1" nodeType="withEffect">
                                  <p:stCondLst>
                                    <p:cond delay="0"/>
                                  </p:stCondLst>
                                  <p:childTnLst>
                                    <p:animEffect transition="out" filter="box(in)">
                                      <p:cBhvr>
                                        <p:cTn id="293" dur="500"/>
                                        <p:tgtEl>
                                          <p:spTgt spid="373"/>
                                        </p:tgtEl>
                                      </p:cBhvr>
                                    </p:animEffect>
                                    <p:set>
                                      <p:cBhvr>
                                        <p:cTn id="294" dur="1" fill="hold">
                                          <p:stCondLst>
                                            <p:cond delay="499"/>
                                          </p:stCondLst>
                                        </p:cTn>
                                        <p:tgtEl>
                                          <p:spTgt spid="373"/>
                                        </p:tgtEl>
                                        <p:attrNameLst>
                                          <p:attrName>style.visibility</p:attrName>
                                        </p:attrNameLst>
                                      </p:cBhvr>
                                      <p:to>
                                        <p:strVal val="hidden"/>
                                      </p:to>
                                    </p:set>
                                  </p:childTnLst>
                                </p:cTn>
                              </p:par>
                              <p:par>
                                <p:cTn id="295" presetID="4" presetClass="exit" presetSubtype="16" fill="hold" grpId="1" nodeType="withEffect">
                                  <p:stCondLst>
                                    <p:cond delay="0"/>
                                  </p:stCondLst>
                                  <p:childTnLst>
                                    <p:animEffect transition="out" filter="box(in)">
                                      <p:cBhvr>
                                        <p:cTn id="296" dur="500"/>
                                        <p:tgtEl>
                                          <p:spTgt spid="374"/>
                                        </p:tgtEl>
                                      </p:cBhvr>
                                    </p:animEffect>
                                    <p:set>
                                      <p:cBhvr>
                                        <p:cTn id="297" dur="1" fill="hold">
                                          <p:stCondLst>
                                            <p:cond delay="499"/>
                                          </p:stCondLst>
                                        </p:cTn>
                                        <p:tgtEl>
                                          <p:spTgt spid="374"/>
                                        </p:tgtEl>
                                        <p:attrNameLst>
                                          <p:attrName>style.visibility</p:attrName>
                                        </p:attrNameLst>
                                      </p:cBhvr>
                                      <p:to>
                                        <p:strVal val="hidden"/>
                                      </p:to>
                                    </p:set>
                                  </p:childTnLst>
                                </p:cTn>
                              </p:par>
                              <p:par>
                                <p:cTn id="298" presetID="4" presetClass="exit" presetSubtype="16" fill="hold" grpId="1" nodeType="withEffect">
                                  <p:stCondLst>
                                    <p:cond delay="0"/>
                                  </p:stCondLst>
                                  <p:childTnLst>
                                    <p:animEffect transition="out" filter="box(in)">
                                      <p:cBhvr>
                                        <p:cTn id="299" dur="500"/>
                                        <p:tgtEl>
                                          <p:spTgt spid="375"/>
                                        </p:tgtEl>
                                      </p:cBhvr>
                                    </p:animEffect>
                                    <p:set>
                                      <p:cBhvr>
                                        <p:cTn id="300" dur="1" fill="hold">
                                          <p:stCondLst>
                                            <p:cond delay="499"/>
                                          </p:stCondLst>
                                        </p:cTn>
                                        <p:tgtEl>
                                          <p:spTgt spid="375"/>
                                        </p:tgtEl>
                                        <p:attrNameLst>
                                          <p:attrName>style.visibility</p:attrName>
                                        </p:attrNameLst>
                                      </p:cBhvr>
                                      <p:to>
                                        <p:strVal val="hidden"/>
                                      </p:to>
                                    </p:set>
                                  </p:childTnLst>
                                </p:cTn>
                              </p:par>
                              <p:par>
                                <p:cTn id="301" presetID="4" presetClass="exit" presetSubtype="16" fill="hold" grpId="1" nodeType="withEffect">
                                  <p:stCondLst>
                                    <p:cond delay="0"/>
                                  </p:stCondLst>
                                  <p:childTnLst>
                                    <p:animEffect transition="out" filter="box(in)">
                                      <p:cBhvr>
                                        <p:cTn id="302" dur="500"/>
                                        <p:tgtEl>
                                          <p:spTgt spid="376"/>
                                        </p:tgtEl>
                                      </p:cBhvr>
                                    </p:animEffect>
                                    <p:set>
                                      <p:cBhvr>
                                        <p:cTn id="303" dur="1" fill="hold">
                                          <p:stCondLst>
                                            <p:cond delay="499"/>
                                          </p:stCondLst>
                                        </p:cTn>
                                        <p:tgtEl>
                                          <p:spTgt spid="376"/>
                                        </p:tgtEl>
                                        <p:attrNameLst>
                                          <p:attrName>style.visibility</p:attrName>
                                        </p:attrNameLst>
                                      </p:cBhvr>
                                      <p:to>
                                        <p:strVal val="hidden"/>
                                      </p:to>
                                    </p:set>
                                  </p:childTnLst>
                                </p:cTn>
                              </p:par>
                              <p:par>
                                <p:cTn id="304" presetID="4" presetClass="exit" presetSubtype="16" fill="hold" grpId="1" nodeType="withEffect">
                                  <p:stCondLst>
                                    <p:cond delay="0"/>
                                  </p:stCondLst>
                                  <p:childTnLst>
                                    <p:animEffect transition="out" filter="box(in)">
                                      <p:cBhvr>
                                        <p:cTn id="305" dur="500"/>
                                        <p:tgtEl>
                                          <p:spTgt spid="377"/>
                                        </p:tgtEl>
                                      </p:cBhvr>
                                    </p:animEffect>
                                    <p:set>
                                      <p:cBhvr>
                                        <p:cTn id="306" dur="1" fill="hold">
                                          <p:stCondLst>
                                            <p:cond delay="499"/>
                                          </p:stCondLst>
                                        </p:cTn>
                                        <p:tgtEl>
                                          <p:spTgt spid="377"/>
                                        </p:tgtEl>
                                        <p:attrNameLst>
                                          <p:attrName>style.visibility</p:attrName>
                                        </p:attrNameLst>
                                      </p:cBhvr>
                                      <p:to>
                                        <p:strVal val="hidden"/>
                                      </p:to>
                                    </p:set>
                                  </p:childTnLst>
                                </p:cTn>
                              </p:par>
                              <p:par>
                                <p:cTn id="307" presetID="4" presetClass="exit" presetSubtype="16" fill="hold" grpId="1" nodeType="withEffect">
                                  <p:stCondLst>
                                    <p:cond delay="0"/>
                                  </p:stCondLst>
                                  <p:childTnLst>
                                    <p:animEffect transition="out" filter="box(in)">
                                      <p:cBhvr>
                                        <p:cTn id="308" dur="500"/>
                                        <p:tgtEl>
                                          <p:spTgt spid="378"/>
                                        </p:tgtEl>
                                      </p:cBhvr>
                                    </p:animEffect>
                                    <p:set>
                                      <p:cBhvr>
                                        <p:cTn id="309" dur="1" fill="hold">
                                          <p:stCondLst>
                                            <p:cond delay="499"/>
                                          </p:stCondLst>
                                        </p:cTn>
                                        <p:tgtEl>
                                          <p:spTgt spid="378"/>
                                        </p:tgtEl>
                                        <p:attrNameLst>
                                          <p:attrName>style.visibility</p:attrName>
                                        </p:attrNameLst>
                                      </p:cBhvr>
                                      <p:to>
                                        <p:strVal val="hidden"/>
                                      </p:to>
                                    </p:set>
                                  </p:childTnLst>
                                </p:cTn>
                              </p:par>
                              <p:par>
                                <p:cTn id="310" presetID="4" presetClass="exit" presetSubtype="16" fill="hold" grpId="1" nodeType="withEffect">
                                  <p:stCondLst>
                                    <p:cond delay="0"/>
                                  </p:stCondLst>
                                  <p:childTnLst>
                                    <p:animEffect transition="out" filter="box(in)">
                                      <p:cBhvr>
                                        <p:cTn id="311" dur="500"/>
                                        <p:tgtEl>
                                          <p:spTgt spid="379"/>
                                        </p:tgtEl>
                                      </p:cBhvr>
                                    </p:animEffect>
                                    <p:set>
                                      <p:cBhvr>
                                        <p:cTn id="312" dur="1" fill="hold">
                                          <p:stCondLst>
                                            <p:cond delay="499"/>
                                          </p:stCondLst>
                                        </p:cTn>
                                        <p:tgtEl>
                                          <p:spTgt spid="379"/>
                                        </p:tgtEl>
                                        <p:attrNameLst>
                                          <p:attrName>style.visibility</p:attrName>
                                        </p:attrNameLst>
                                      </p:cBhvr>
                                      <p:to>
                                        <p:strVal val="hidden"/>
                                      </p:to>
                                    </p:set>
                                  </p:childTnLst>
                                </p:cTn>
                              </p:par>
                              <p:par>
                                <p:cTn id="313" presetID="4" presetClass="exit" presetSubtype="16" fill="hold" grpId="1" nodeType="withEffect">
                                  <p:stCondLst>
                                    <p:cond delay="0"/>
                                  </p:stCondLst>
                                  <p:childTnLst>
                                    <p:animEffect transition="out" filter="box(in)">
                                      <p:cBhvr>
                                        <p:cTn id="314" dur="500"/>
                                        <p:tgtEl>
                                          <p:spTgt spid="380"/>
                                        </p:tgtEl>
                                      </p:cBhvr>
                                    </p:animEffect>
                                    <p:set>
                                      <p:cBhvr>
                                        <p:cTn id="315" dur="1" fill="hold">
                                          <p:stCondLst>
                                            <p:cond delay="499"/>
                                          </p:stCondLst>
                                        </p:cTn>
                                        <p:tgtEl>
                                          <p:spTgt spid="380"/>
                                        </p:tgtEl>
                                        <p:attrNameLst>
                                          <p:attrName>style.visibility</p:attrName>
                                        </p:attrNameLst>
                                      </p:cBhvr>
                                      <p:to>
                                        <p:strVal val="hidden"/>
                                      </p:to>
                                    </p:set>
                                  </p:childTnLst>
                                </p:cTn>
                              </p:par>
                              <p:par>
                                <p:cTn id="316" presetID="4" presetClass="exit" presetSubtype="16" fill="hold" grpId="1" nodeType="withEffect">
                                  <p:stCondLst>
                                    <p:cond delay="0"/>
                                  </p:stCondLst>
                                  <p:childTnLst>
                                    <p:animEffect transition="out" filter="box(in)">
                                      <p:cBhvr>
                                        <p:cTn id="317" dur="500"/>
                                        <p:tgtEl>
                                          <p:spTgt spid="381"/>
                                        </p:tgtEl>
                                      </p:cBhvr>
                                    </p:animEffect>
                                    <p:set>
                                      <p:cBhvr>
                                        <p:cTn id="318" dur="1" fill="hold">
                                          <p:stCondLst>
                                            <p:cond delay="499"/>
                                          </p:stCondLst>
                                        </p:cTn>
                                        <p:tgtEl>
                                          <p:spTgt spid="381"/>
                                        </p:tgtEl>
                                        <p:attrNameLst>
                                          <p:attrName>style.visibility</p:attrName>
                                        </p:attrNameLst>
                                      </p:cBhvr>
                                      <p:to>
                                        <p:strVal val="hidden"/>
                                      </p:to>
                                    </p:set>
                                  </p:childTnLst>
                                </p:cTn>
                              </p:par>
                              <p:par>
                                <p:cTn id="319" presetID="4" presetClass="exit" presetSubtype="16" fill="hold" grpId="1" nodeType="withEffect">
                                  <p:stCondLst>
                                    <p:cond delay="0"/>
                                  </p:stCondLst>
                                  <p:childTnLst>
                                    <p:animEffect transition="out" filter="box(in)">
                                      <p:cBhvr>
                                        <p:cTn id="320" dur="500"/>
                                        <p:tgtEl>
                                          <p:spTgt spid="382"/>
                                        </p:tgtEl>
                                      </p:cBhvr>
                                    </p:animEffect>
                                    <p:set>
                                      <p:cBhvr>
                                        <p:cTn id="321" dur="1" fill="hold">
                                          <p:stCondLst>
                                            <p:cond delay="499"/>
                                          </p:stCondLst>
                                        </p:cTn>
                                        <p:tgtEl>
                                          <p:spTgt spid="382"/>
                                        </p:tgtEl>
                                        <p:attrNameLst>
                                          <p:attrName>style.visibility</p:attrName>
                                        </p:attrNameLst>
                                      </p:cBhvr>
                                      <p:to>
                                        <p:strVal val="hidden"/>
                                      </p:to>
                                    </p:set>
                                  </p:childTnLst>
                                </p:cTn>
                              </p:par>
                              <p:par>
                                <p:cTn id="322" presetID="4" presetClass="exit" presetSubtype="16" fill="hold" grpId="1" nodeType="withEffect">
                                  <p:stCondLst>
                                    <p:cond delay="0"/>
                                  </p:stCondLst>
                                  <p:childTnLst>
                                    <p:animEffect transition="out" filter="box(in)">
                                      <p:cBhvr>
                                        <p:cTn id="323" dur="500"/>
                                        <p:tgtEl>
                                          <p:spTgt spid="383"/>
                                        </p:tgtEl>
                                      </p:cBhvr>
                                    </p:animEffect>
                                    <p:set>
                                      <p:cBhvr>
                                        <p:cTn id="324" dur="1" fill="hold">
                                          <p:stCondLst>
                                            <p:cond delay="499"/>
                                          </p:stCondLst>
                                        </p:cTn>
                                        <p:tgtEl>
                                          <p:spTgt spid="383"/>
                                        </p:tgtEl>
                                        <p:attrNameLst>
                                          <p:attrName>style.visibility</p:attrName>
                                        </p:attrNameLst>
                                      </p:cBhvr>
                                      <p:to>
                                        <p:strVal val="hidden"/>
                                      </p:to>
                                    </p:set>
                                  </p:childTnLst>
                                </p:cTn>
                              </p:par>
                              <p:par>
                                <p:cTn id="325" presetID="4" presetClass="exit" presetSubtype="16" fill="hold" grpId="1" nodeType="withEffect">
                                  <p:stCondLst>
                                    <p:cond delay="0"/>
                                  </p:stCondLst>
                                  <p:childTnLst>
                                    <p:animEffect transition="out" filter="box(in)">
                                      <p:cBhvr>
                                        <p:cTn id="326" dur="500"/>
                                        <p:tgtEl>
                                          <p:spTgt spid="384"/>
                                        </p:tgtEl>
                                      </p:cBhvr>
                                    </p:animEffect>
                                    <p:set>
                                      <p:cBhvr>
                                        <p:cTn id="327" dur="1" fill="hold">
                                          <p:stCondLst>
                                            <p:cond delay="499"/>
                                          </p:stCondLst>
                                        </p:cTn>
                                        <p:tgtEl>
                                          <p:spTgt spid="384"/>
                                        </p:tgtEl>
                                        <p:attrNameLst>
                                          <p:attrName>style.visibility</p:attrName>
                                        </p:attrNameLst>
                                      </p:cBhvr>
                                      <p:to>
                                        <p:strVal val="hidden"/>
                                      </p:to>
                                    </p:set>
                                  </p:childTnLst>
                                </p:cTn>
                              </p:par>
                              <p:par>
                                <p:cTn id="328" presetID="4" presetClass="exit" presetSubtype="16" fill="hold" grpId="1" nodeType="withEffect">
                                  <p:stCondLst>
                                    <p:cond delay="0"/>
                                  </p:stCondLst>
                                  <p:childTnLst>
                                    <p:animEffect transition="out" filter="box(in)">
                                      <p:cBhvr>
                                        <p:cTn id="329" dur="500"/>
                                        <p:tgtEl>
                                          <p:spTgt spid="385"/>
                                        </p:tgtEl>
                                      </p:cBhvr>
                                    </p:animEffect>
                                    <p:set>
                                      <p:cBhvr>
                                        <p:cTn id="330" dur="1" fill="hold">
                                          <p:stCondLst>
                                            <p:cond delay="499"/>
                                          </p:stCondLst>
                                        </p:cTn>
                                        <p:tgtEl>
                                          <p:spTgt spid="385"/>
                                        </p:tgtEl>
                                        <p:attrNameLst>
                                          <p:attrName>style.visibility</p:attrName>
                                        </p:attrNameLst>
                                      </p:cBhvr>
                                      <p:to>
                                        <p:strVal val="hidden"/>
                                      </p:to>
                                    </p:set>
                                  </p:childTnLst>
                                </p:cTn>
                              </p:par>
                              <p:par>
                                <p:cTn id="331" presetID="4" presetClass="exit" presetSubtype="16" fill="hold" grpId="1" nodeType="withEffect">
                                  <p:stCondLst>
                                    <p:cond delay="0"/>
                                  </p:stCondLst>
                                  <p:childTnLst>
                                    <p:animEffect transition="out" filter="box(in)">
                                      <p:cBhvr>
                                        <p:cTn id="332" dur="500"/>
                                        <p:tgtEl>
                                          <p:spTgt spid="386"/>
                                        </p:tgtEl>
                                      </p:cBhvr>
                                    </p:animEffect>
                                    <p:set>
                                      <p:cBhvr>
                                        <p:cTn id="333" dur="1" fill="hold">
                                          <p:stCondLst>
                                            <p:cond delay="499"/>
                                          </p:stCondLst>
                                        </p:cTn>
                                        <p:tgtEl>
                                          <p:spTgt spid="386"/>
                                        </p:tgtEl>
                                        <p:attrNameLst>
                                          <p:attrName>style.visibility</p:attrName>
                                        </p:attrNameLst>
                                      </p:cBhvr>
                                      <p:to>
                                        <p:strVal val="hidden"/>
                                      </p:to>
                                    </p:set>
                                  </p:childTnLst>
                                </p:cTn>
                              </p:par>
                              <p:par>
                                <p:cTn id="334" presetID="4" presetClass="exit" presetSubtype="16" fill="hold" grpId="1" nodeType="withEffect">
                                  <p:stCondLst>
                                    <p:cond delay="0"/>
                                  </p:stCondLst>
                                  <p:childTnLst>
                                    <p:animEffect transition="out" filter="box(in)">
                                      <p:cBhvr>
                                        <p:cTn id="335" dur="500"/>
                                        <p:tgtEl>
                                          <p:spTgt spid="387"/>
                                        </p:tgtEl>
                                      </p:cBhvr>
                                    </p:animEffect>
                                    <p:set>
                                      <p:cBhvr>
                                        <p:cTn id="336" dur="1" fill="hold">
                                          <p:stCondLst>
                                            <p:cond delay="499"/>
                                          </p:stCondLst>
                                        </p:cTn>
                                        <p:tgtEl>
                                          <p:spTgt spid="387"/>
                                        </p:tgtEl>
                                        <p:attrNameLst>
                                          <p:attrName>style.visibility</p:attrName>
                                        </p:attrNameLst>
                                      </p:cBhvr>
                                      <p:to>
                                        <p:strVal val="hidden"/>
                                      </p:to>
                                    </p:set>
                                  </p:childTnLst>
                                </p:cTn>
                              </p:par>
                              <p:par>
                                <p:cTn id="337" presetID="4" presetClass="exit" presetSubtype="16" fill="hold" grpId="1" nodeType="withEffect">
                                  <p:stCondLst>
                                    <p:cond delay="0"/>
                                  </p:stCondLst>
                                  <p:childTnLst>
                                    <p:animEffect transition="out" filter="box(in)">
                                      <p:cBhvr>
                                        <p:cTn id="338" dur="500"/>
                                        <p:tgtEl>
                                          <p:spTgt spid="388"/>
                                        </p:tgtEl>
                                      </p:cBhvr>
                                    </p:animEffect>
                                    <p:set>
                                      <p:cBhvr>
                                        <p:cTn id="339" dur="1" fill="hold">
                                          <p:stCondLst>
                                            <p:cond delay="499"/>
                                          </p:stCondLst>
                                        </p:cTn>
                                        <p:tgtEl>
                                          <p:spTgt spid="388"/>
                                        </p:tgtEl>
                                        <p:attrNameLst>
                                          <p:attrName>style.visibility</p:attrName>
                                        </p:attrNameLst>
                                      </p:cBhvr>
                                      <p:to>
                                        <p:strVal val="hidden"/>
                                      </p:to>
                                    </p:set>
                                  </p:childTnLst>
                                </p:cTn>
                              </p:par>
                              <p:par>
                                <p:cTn id="340" presetID="4" presetClass="exit" presetSubtype="16" fill="hold" grpId="1" nodeType="withEffect">
                                  <p:stCondLst>
                                    <p:cond delay="0"/>
                                  </p:stCondLst>
                                  <p:childTnLst>
                                    <p:animEffect transition="out" filter="box(in)">
                                      <p:cBhvr>
                                        <p:cTn id="341" dur="500"/>
                                        <p:tgtEl>
                                          <p:spTgt spid="389"/>
                                        </p:tgtEl>
                                      </p:cBhvr>
                                    </p:animEffect>
                                    <p:set>
                                      <p:cBhvr>
                                        <p:cTn id="342" dur="1" fill="hold">
                                          <p:stCondLst>
                                            <p:cond delay="499"/>
                                          </p:stCondLst>
                                        </p:cTn>
                                        <p:tgtEl>
                                          <p:spTgt spid="389"/>
                                        </p:tgtEl>
                                        <p:attrNameLst>
                                          <p:attrName>style.visibility</p:attrName>
                                        </p:attrNameLst>
                                      </p:cBhvr>
                                      <p:to>
                                        <p:strVal val="hidden"/>
                                      </p:to>
                                    </p:set>
                                  </p:childTnLst>
                                </p:cTn>
                              </p:par>
                              <p:par>
                                <p:cTn id="343" presetID="4" presetClass="exit" presetSubtype="16" fill="hold" grpId="1" nodeType="withEffect">
                                  <p:stCondLst>
                                    <p:cond delay="0"/>
                                  </p:stCondLst>
                                  <p:childTnLst>
                                    <p:animEffect transition="out" filter="box(in)">
                                      <p:cBhvr>
                                        <p:cTn id="344" dur="500"/>
                                        <p:tgtEl>
                                          <p:spTgt spid="390"/>
                                        </p:tgtEl>
                                      </p:cBhvr>
                                    </p:animEffect>
                                    <p:set>
                                      <p:cBhvr>
                                        <p:cTn id="345" dur="1" fill="hold">
                                          <p:stCondLst>
                                            <p:cond delay="499"/>
                                          </p:stCondLst>
                                        </p:cTn>
                                        <p:tgtEl>
                                          <p:spTgt spid="390"/>
                                        </p:tgtEl>
                                        <p:attrNameLst>
                                          <p:attrName>style.visibility</p:attrName>
                                        </p:attrNameLst>
                                      </p:cBhvr>
                                      <p:to>
                                        <p:strVal val="hidden"/>
                                      </p:to>
                                    </p:set>
                                  </p:childTnLst>
                                </p:cTn>
                              </p:par>
                              <p:par>
                                <p:cTn id="346" presetID="4" presetClass="exit" presetSubtype="16" fill="hold" grpId="1" nodeType="withEffect">
                                  <p:stCondLst>
                                    <p:cond delay="0"/>
                                  </p:stCondLst>
                                  <p:childTnLst>
                                    <p:animEffect transition="out" filter="box(in)">
                                      <p:cBhvr>
                                        <p:cTn id="347" dur="500"/>
                                        <p:tgtEl>
                                          <p:spTgt spid="391"/>
                                        </p:tgtEl>
                                      </p:cBhvr>
                                    </p:animEffect>
                                    <p:set>
                                      <p:cBhvr>
                                        <p:cTn id="348" dur="1" fill="hold">
                                          <p:stCondLst>
                                            <p:cond delay="499"/>
                                          </p:stCondLst>
                                        </p:cTn>
                                        <p:tgtEl>
                                          <p:spTgt spid="391"/>
                                        </p:tgtEl>
                                        <p:attrNameLst>
                                          <p:attrName>style.visibility</p:attrName>
                                        </p:attrNameLst>
                                      </p:cBhvr>
                                      <p:to>
                                        <p:strVal val="hidden"/>
                                      </p:to>
                                    </p:set>
                                  </p:childTnLst>
                                </p:cTn>
                              </p:par>
                              <p:par>
                                <p:cTn id="349" presetID="4" presetClass="exit" presetSubtype="16" fill="hold" grpId="1" nodeType="withEffect">
                                  <p:stCondLst>
                                    <p:cond delay="0"/>
                                  </p:stCondLst>
                                  <p:childTnLst>
                                    <p:animEffect transition="out" filter="box(in)">
                                      <p:cBhvr>
                                        <p:cTn id="350" dur="500"/>
                                        <p:tgtEl>
                                          <p:spTgt spid="392"/>
                                        </p:tgtEl>
                                      </p:cBhvr>
                                    </p:animEffect>
                                    <p:set>
                                      <p:cBhvr>
                                        <p:cTn id="351" dur="1" fill="hold">
                                          <p:stCondLst>
                                            <p:cond delay="499"/>
                                          </p:stCondLst>
                                        </p:cTn>
                                        <p:tgtEl>
                                          <p:spTgt spid="392"/>
                                        </p:tgtEl>
                                        <p:attrNameLst>
                                          <p:attrName>style.visibility</p:attrName>
                                        </p:attrNameLst>
                                      </p:cBhvr>
                                      <p:to>
                                        <p:strVal val="hidden"/>
                                      </p:to>
                                    </p:set>
                                  </p:childTnLst>
                                </p:cTn>
                              </p:par>
                              <p:par>
                                <p:cTn id="352" presetID="4" presetClass="exit" presetSubtype="16" fill="hold" grpId="1" nodeType="withEffect">
                                  <p:stCondLst>
                                    <p:cond delay="0"/>
                                  </p:stCondLst>
                                  <p:childTnLst>
                                    <p:animEffect transition="out" filter="box(in)">
                                      <p:cBhvr>
                                        <p:cTn id="353" dur="500"/>
                                        <p:tgtEl>
                                          <p:spTgt spid="393"/>
                                        </p:tgtEl>
                                      </p:cBhvr>
                                    </p:animEffect>
                                    <p:set>
                                      <p:cBhvr>
                                        <p:cTn id="354" dur="1" fill="hold">
                                          <p:stCondLst>
                                            <p:cond delay="499"/>
                                          </p:stCondLst>
                                        </p:cTn>
                                        <p:tgtEl>
                                          <p:spTgt spid="393"/>
                                        </p:tgtEl>
                                        <p:attrNameLst>
                                          <p:attrName>style.visibility</p:attrName>
                                        </p:attrNameLst>
                                      </p:cBhvr>
                                      <p:to>
                                        <p:strVal val="hidden"/>
                                      </p:to>
                                    </p:set>
                                  </p:childTnLst>
                                </p:cTn>
                              </p:par>
                            </p:childTnLst>
                          </p:cTn>
                        </p:par>
                        <p:par>
                          <p:cTn id="355" fill="hold">
                            <p:stCondLst>
                              <p:cond delay="500"/>
                            </p:stCondLst>
                            <p:childTnLst>
                              <p:par>
                                <p:cTn id="356" presetID="22" presetClass="entr" presetSubtype="8" fill="hold" grpId="0" nodeType="afterEffect">
                                  <p:stCondLst>
                                    <p:cond delay="0"/>
                                  </p:stCondLst>
                                  <p:childTnLst>
                                    <p:set>
                                      <p:cBhvr>
                                        <p:cTn id="357" dur="1" fill="hold">
                                          <p:stCondLst>
                                            <p:cond delay="0"/>
                                          </p:stCondLst>
                                        </p:cTn>
                                        <p:tgtEl>
                                          <p:spTgt spid="394"/>
                                        </p:tgtEl>
                                        <p:attrNameLst>
                                          <p:attrName>style.visibility</p:attrName>
                                        </p:attrNameLst>
                                      </p:cBhvr>
                                      <p:to>
                                        <p:strVal val="visible"/>
                                      </p:to>
                                    </p:set>
                                    <p:animEffect transition="in" filter="wipe(left)">
                                      <p:cBhvr>
                                        <p:cTn id="358" dur="1000"/>
                                        <p:tgtEl>
                                          <p:spTgt spid="394"/>
                                        </p:tgtEl>
                                      </p:cBhvr>
                                    </p:animEffect>
                                  </p:childTnLst>
                                </p:cTn>
                              </p:par>
                              <p:par>
                                <p:cTn id="359" presetID="22" presetClass="entr" presetSubtype="4" fill="hold" grpId="0" nodeType="withEffect">
                                  <p:stCondLst>
                                    <p:cond delay="0"/>
                                  </p:stCondLst>
                                  <p:childTnLst>
                                    <p:set>
                                      <p:cBhvr>
                                        <p:cTn id="360" dur="1" fill="hold">
                                          <p:stCondLst>
                                            <p:cond delay="0"/>
                                          </p:stCondLst>
                                        </p:cTn>
                                        <p:tgtEl>
                                          <p:spTgt spid="395"/>
                                        </p:tgtEl>
                                        <p:attrNameLst>
                                          <p:attrName>style.visibility</p:attrName>
                                        </p:attrNameLst>
                                      </p:cBhvr>
                                      <p:to>
                                        <p:strVal val="visible"/>
                                      </p:to>
                                    </p:set>
                                    <p:animEffect transition="in" filter="wipe(down)">
                                      <p:cBhvr>
                                        <p:cTn id="361" dur="1000"/>
                                        <p:tgtEl>
                                          <p:spTgt spid="395"/>
                                        </p:tgtEl>
                                      </p:cBhvr>
                                    </p:animEffect>
                                  </p:childTnLst>
                                </p:cTn>
                              </p:par>
                            </p:childTnLst>
                          </p:cTn>
                        </p:par>
                        <p:par>
                          <p:cTn id="362" fill="hold">
                            <p:stCondLst>
                              <p:cond delay="1500"/>
                            </p:stCondLst>
                            <p:childTnLst>
                              <p:par>
                                <p:cTn id="363" presetID="22" presetClass="entr" presetSubtype="8" fill="hold" grpId="0" nodeType="afterEffect">
                                  <p:stCondLst>
                                    <p:cond delay="0"/>
                                  </p:stCondLst>
                                  <p:childTnLst>
                                    <p:set>
                                      <p:cBhvr>
                                        <p:cTn id="364" dur="1" fill="hold">
                                          <p:stCondLst>
                                            <p:cond delay="0"/>
                                          </p:stCondLst>
                                        </p:cTn>
                                        <p:tgtEl>
                                          <p:spTgt spid="462"/>
                                        </p:tgtEl>
                                        <p:attrNameLst>
                                          <p:attrName>style.visibility</p:attrName>
                                        </p:attrNameLst>
                                      </p:cBhvr>
                                      <p:to>
                                        <p:strVal val="visible"/>
                                      </p:to>
                                    </p:set>
                                    <p:animEffect transition="in" filter="wipe(left)">
                                      <p:cBhvr>
                                        <p:cTn id="365" dur="1000"/>
                                        <p:tgtEl>
                                          <p:spTgt spid="462"/>
                                        </p:tgtEl>
                                      </p:cBhvr>
                                    </p:animEffect>
                                  </p:childTnLst>
                                </p:cTn>
                              </p:par>
                            </p:childTnLst>
                          </p:cTn>
                        </p:par>
                        <p:par>
                          <p:cTn id="366" fill="hold">
                            <p:stCondLst>
                              <p:cond delay="2500"/>
                            </p:stCondLst>
                            <p:childTnLst>
                              <p:par>
                                <p:cTn id="367" presetID="22" presetClass="entr" presetSubtype="8" fill="hold" grpId="0" nodeType="afterEffect">
                                  <p:stCondLst>
                                    <p:cond delay="0"/>
                                  </p:stCondLst>
                                  <p:childTnLst>
                                    <p:set>
                                      <p:cBhvr>
                                        <p:cTn id="368" dur="1" fill="hold">
                                          <p:stCondLst>
                                            <p:cond delay="0"/>
                                          </p:stCondLst>
                                        </p:cTn>
                                        <p:tgtEl>
                                          <p:spTgt spid="396"/>
                                        </p:tgtEl>
                                        <p:attrNameLst>
                                          <p:attrName>style.visibility</p:attrName>
                                        </p:attrNameLst>
                                      </p:cBhvr>
                                      <p:to>
                                        <p:strVal val="visible"/>
                                      </p:to>
                                    </p:set>
                                    <p:animEffect transition="in" filter="wipe(left)">
                                      <p:cBhvr>
                                        <p:cTn id="369" dur="1000"/>
                                        <p:tgtEl>
                                          <p:spTgt spid="396"/>
                                        </p:tgtEl>
                                      </p:cBhvr>
                                    </p:animEffect>
                                  </p:childTnLst>
                                </p:cTn>
                              </p:par>
                            </p:childTnLst>
                          </p:cTn>
                        </p:par>
                        <p:par>
                          <p:cTn id="370" fill="hold">
                            <p:stCondLst>
                              <p:cond delay="3500"/>
                            </p:stCondLst>
                            <p:childTnLst>
                              <p:par>
                                <p:cTn id="371" presetID="22" presetClass="entr" presetSubtype="8" fill="hold" grpId="0" nodeType="afterEffect">
                                  <p:stCondLst>
                                    <p:cond delay="0"/>
                                  </p:stCondLst>
                                  <p:childTnLst>
                                    <p:set>
                                      <p:cBhvr>
                                        <p:cTn id="372" dur="1" fill="hold">
                                          <p:stCondLst>
                                            <p:cond delay="0"/>
                                          </p:stCondLst>
                                        </p:cTn>
                                        <p:tgtEl>
                                          <p:spTgt spid="397"/>
                                        </p:tgtEl>
                                        <p:attrNameLst>
                                          <p:attrName>style.visibility</p:attrName>
                                        </p:attrNameLst>
                                      </p:cBhvr>
                                      <p:to>
                                        <p:strVal val="visible"/>
                                      </p:to>
                                    </p:set>
                                    <p:animEffect transition="in" filter="wipe(left)">
                                      <p:cBhvr>
                                        <p:cTn id="373" dur="1000"/>
                                        <p:tgtEl>
                                          <p:spTgt spid="397"/>
                                        </p:tgtEl>
                                      </p:cBhvr>
                                    </p:animEffect>
                                  </p:childTnLst>
                                </p:cTn>
                              </p:par>
                            </p:childTnLst>
                          </p:cTn>
                        </p:par>
                        <p:par>
                          <p:cTn id="374" fill="hold">
                            <p:stCondLst>
                              <p:cond delay="4500"/>
                            </p:stCondLst>
                            <p:childTnLst>
                              <p:par>
                                <p:cTn id="375" presetID="22" presetClass="entr" presetSubtype="8" fill="hold" grpId="0" nodeType="afterEffect">
                                  <p:stCondLst>
                                    <p:cond delay="0"/>
                                  </p:stCondLst>
                                  <p:childTnLst>
                                    <p:set>
                                      <p:cBhvr>
                                        <p:cTn id="376" dur="1" fill="hold">
                                          <p:stCondLst>
                                            <p:cond delay="0"/>
                                          </p:stCondLst>
                                        </p:cTn>
                                        <p:tgtEl>
                                          <p:spTgt spid="398"/>
                                        </p:tgtEl>
                                        <p:attrNameLst>
                                          <p:attrName>style.visibility</p:attrName>
                                        </p:attrNameLst>
                                      </p:cBhvr>
                                      <p:to>
                                        <p:strVal val="visible"/>
                                      </p:to>
                                    </p:set>
                                    <p:animEffect transition="in" filter="wipe(left)">
                                      <p:cBhvr>
                                        <p:cTn id="377" dur="1000"/>
                                        <p:tgtEl>
                                          <p:spTgt spid="398"/>
                                        </p:tgtEl>
                                      </p:cBhvr>
                                    </p:animEffect>
                                  </p:childTnLst>
                                </p:cTn>
                              </p:par>
                            </p:childTnLst>
                          </p:cTn>
                        </p:par>
                        <p:par>
                          <p:cTn id="378" fill="hold">
                            <p:stCondLst>
                              <p:cond delay="5500"/>
                            </p:stCondLst>
                            <p:childTnLst>
                              <p:par>
                                <p:cTn id="379" presetID="22" presetClass="entr" presetSubtype="8" fill="hold" grpId="0" nodeType="afterEffect">
                                  <p:stCondLst>
                                    <p:cond delay="0"/>
                                  </p:stCondLst>
                                  <p:childTnLst>
                                    <p:set>
                                      <p:cBhvr>
                                        <p:cTn id="380" dur="1" fill="hold">
                                          <p:stCondLst>
                                            <p:cond delay="0"/>
                                          </p:stCondLst>
                                        </p:cTn>
                                        <p:tgtEl>
                                          <p:spTgt spid="399"/>
                                        </p:tgtEl>
                                        <p:attrNameLst>
                                          <p:attrName>style.visibility</p:attrName>
                                        </p:attrNameLst>
                                      </p:cBhvr>
                                      <p:to>
                                        <p:strVal val="visible"/>
                                      </p:to>
                                    </p:set>
                                    <p:animEffect transition="in" filter="wipe(left)">
                                      <p:cBhvr>
                                        <p:cTn id="381" dur="1000"/>
                                        <p:tgtEl>
                                          <p:spTgt spid="399"/>
                                        </p:tgtEl>
                                      </p:cBhvr>
                                    </p:animEffect>
                                  </p:childTnLst>
                                </p:cTn>
                              </p:par>
                            </p:childTnLst>
                          </p:cTn>
                        </p:par>
                        <p:par>
                          <p:cTn id="382" fill="hold">
                            <p:stCondLst>
                              <p:cond delay="6500"/>
                            </p:stCondLst>
                            <p:childTnLst>
                              <p:par>
                                <p:cTn id="383" presetID="22" presetClass="entr" presetSubtype="1" fill="hold" grpId="0" nodeType="afterEffect">
                                  <p:stCondLst>
                                    <p:cond delay="0"/>
                                  </p:stCondLst>
                                  <p:childTnLst>
                                    <p:set>
                                      <p:cBhvr>
                                        <p:cTn id="384" dur="1" fill="hold">
                                          <p:stCondLst>
                                            <p:cond delay="0"/>
                                          </p:stCondLst>
                                        </p:cTn>
                                        <p:tgtEl>
                                          <p:spTgt spid="405"/>
                                        </p:tgtEl>
                                        <p:attrNameLst>
                                          <p:attrName>style.visibility</p:attrName>
                                        </p:attrNameLst>
                                      </p:cBhvr>
                                      <p:to>
                                        <p:strVal val="visible"/>
                                      </p:to>
                                    </p:set>
                                    <p:animEffect transition="in" filter="wipe(up)">
                                      <p:cBhvr>
                                        <p:cTn id="385" dur="1000"/>
                                        <p:tgtEl>
                                          <p:spTgt spid="405"/>
                                        </p:tgtEl>
                                      </p:cBhvr>
                                    </p:animEffect>
                                  </p:childTnLst>
                                </p:cTn>
                              </p:par>
                              <p:par>
                                <p:cTn id="386" presetID="22" presetClass="entr" presetSubtype="1" fill="hold" grpId="0" nodeType="withEffect">
                                  <p:stCondLst>
                                    <p:cond delay="0"/>
                                  </p:stCondLst>
                                  <p:childTnLst>
                                    <p:set>
                                      <p:cBhvr>
                                        <p:cTn id="387" dur="1" fill="hold">
                                          <p:stCondLst>
                                            <p:cond delay="0"/>
                                          </p:stCondLst>
                                        </p:cTn>
                                        <p:tgtEl>
                                          <p:spTgt spid="410"/>
                                        </p:tgtEl>
                                        <p:attrNameLst>
                                          <p:attrName>style.visibility</p:attrName>
                                        </p:attrNameLst>
                                      </p:cBhvr>
                                      <p:to>
                                        <p:strVal val="visible"/>
                                      </p:to>
                                    </p:set>
                                    <p:animEffect transition="in" filter="wipe(up)">
                                      <p:cBhvr>
                                        <p:cTn id="388" dur="1000"/>
                                        <p:tgtEl>
                                          <p:spTgt spid="410"/>
                                        </p:tgtEl>
                                      </p:cBhvr>
                                    </p:animEffect>
                                  </p:childTnLst>
                                </p:cTn>
                              </p:par>
                            </p:childTnLst>
                          </p:cTn>
                        </p:par>
                        <p:par>
                          <p:cTn id="389" fill="hold">
                            <p:stCondLst>
                              <p:cond delay="7500"/>
                            </p:stCondLst>
                            <p:childTnLst>
                              <p:par>
                                <p:cTn id="390" presetID="22" presetClass="entr" presetSubtype="2" fill="hold" grpId="0" nodeType="afterEffect">
                                  <p:stCondLst>
                                    <p:cond delay="0"/>
                                  </p:stCondLst>
                                  <p:childTnLst>
                                    <p:set>
                                      <p:cBhvr>
                                        <p:cTn id="391" dur="1" fill="hold">
                                          <p:stCondLst>
                                            <p:cond delay="0"/>
                                          </p:stCondLst>
                                        </p:cTn>
                                        <p:tgtEl>
                                          <p:spTgt spid="407"/>
                                        </p:tgtEl>
                                        <p:attrNameLst>
                                          <p:attrName>style.visibility</p:attrName>
                                        </p:attrNameLst>
                                      </p:cBhvr>
                                      <p:to>
                                        <p:strVal val="visible"/>
                                      </p:to>
                                    </p:set>
                                    <p:animEffect transition="in" filter="wipe(right)">
                                      <p:cBhvr>
                                        <p:cTn id="392" dur="1000"/>
                                        <p:tgtEl>
                                          <p:spTgt spid="407"/>
                                        </p:tgtEl>
                                      </p:cBhvr>
                                    </p:animEffect>
                                  </p:childTnLst>
                                </p:cTn>
                              </p:par>
                              <p:par>
                                <p:cTn id="393" presetID="22" presetClass="entr" presetSubtype="2" fill="hold" grpId="0" nodeType="withEffect">
                                  <p:stCondLst>
                                    <p:cond delay="0"/>
                                  </p:stCondLst>
                                  <p:childTnLst>
                                    <p:set>
                                      <p:cBhvr>
                                        <p:cTn id="394" dur="1" fill="hold">
                                          <p:stCondLst>
                                            <p:cond delay="0"/>
                                          </p:stCondLst>
                                        </p:cTn>
                                        <p:tgtEl>
                                          <p:spTgt spid="411"/>
                                        </p:tgtEl>
                                        <p:attrNameLst>
                                          <p:attrName>style.visibility</p:attrName>
                                        </p:attrNameLst>
                                      </p:cBhvr>
                                      <p:to>
                                        <p:strVal val="visible"/>
                                      </p:to>
                                    </p:set>
                                    <p:animEffect transition="in" filter="wipe(right)">
                                      <p:cBhvr>
                                        <p:cTn id="395" dur="1000"/>
                                        <p:tgtEl>
                                          <p:spTgt spid="411"/>
                                        </p:tgtEl>
                                      </p:cBhvr>
                                    </p:animEffect>
                                  </p:childTnLst>
                                </p:cTn>
                              </p:par>
                            </p:childTnLst>
                          </p:cTn>
                        </p:par>
                        <p:par>
                          <p:cTn id="396" fill="hold">
                            <p:stCondLst>
                              <p:cond delay="8500"/>
                            </p:stCondLst>
                            <p:childTnLst>
                              <p:par>
                                <p:cTn id="397" presetID="22" presetClass="entr" presetSubtype="1" fill="hold" grpId="0" nodeType="afterEffect">
                                  <p:stCondLst>
                                    <p:cond delay="0"/>
                                  </p:stCondLst>
                                  <p:childTnLst>
                                    <p:set>
                                      <p:cBhvr>
                                        <p:cTn id="398" dur="1" fill="hold">
                                          <p:stCondLst>
                                            <p:cond delay="0"/>
                                          </p:stCondLst>
                                        </p:cTn>
                                        <p:tgtEl>
                                          <p:spTgt spid="408"/>
                                        </p:tgtEl>
                                        <p:attrNameLst>
                                          <p:attrName>style.visibility</p:attrName>
                                        </p:attrNameLst>
                                      </p:cBhvr>
                                      <p:to>
                                        <p:strVal val="visible"/>
                                      </p:to>
                                    </p:set>
                                    <p:animEffect transition="in" filter="wipe(up)">
                                      <p:cBhvr>
                                        <p:cTn id="399" dur="1000"/>
                                        <p:tgtEl>
                                          <p:spTgt spid="408"/>
                                        </p:tgtEl>
                                      </p:cBhvr>
                                    </p:animEffect>
                                  </p:childTnLst>
                                </p:cTn>
                              </p:par>
                              <p:par>
                                <p:cTn id="400" presetID="22" presetClass="entr" presetSubtype="1" fill="hold" grpId="0" nodeType="withEffect">
                                  <p:stCondLst>
                                    <p:cond delay="0"/>
                                  </p:stCondLst>
                                  <p:childTnLst>
                                    <p:set>
                                      <p:cBhvr>
                                        <p:cTn id="401" dur="1" fill="hold">
                                          <p:stCondLst>
                                            <p:cond delay="0"/>
                                          </p:stCondLst>
                                        </p:cTn>
                                        <p:tgtEl>
                                          <p:spTgt spid="412"/>
                                        </p:tgtEl>
                                        <p:attrNameLst>
                                          <p:attrName>style.visibility</p:attrName>
                                        </p:attrNameLst>
                                      </p:cBhvr>
                                      <p:to>
                                        <p:strVal val="visible"/>
                                      </p:to>
                                    </p:set>
                                    <p:animEffect transition="in" filter="wipe(up)">
                                      <p:cBhvr>
                                        <p:cTn id="402" dur="1000"/>
                                        <p:tgtEl>
                                          <p:spTgt spid="412"/>
                                        </p:tgtEl>
                                      </p:cBhvr>
                                    </p:animEffect>
                                  </p:childTnLst>
                                </p:cTn>
                              </p:par>
                            </p:childTnLst>
                          </p:cTn>
                        </p:par>
                        <p:par>
                          <p:cTn id="403" fill="hold">
                            <p:stCondLst>
                              <p:cond delay="9500"/>
                            </p:stCondLst>
                            <p:childTnLst>
                              <p:par>
                                <p:cTn id="404" presetID="22" presetClass="entr" presetSubtype="8" fill="hold" grpId="0" nodeType="afterEffect">
                                  <p:stCondLst>
                                    <p:cond delay="0"/>
                                  </p:stCondLst>
                                  <p:childTnLst>
                                    <p:set>
                                      <p:cBhvr>
                                        <p:cTn id="405" dur="1" fill="hold">
                                          <p:stCondLst>
                                            <p:cond delay="0"/>
                                          </p:stCondLst>
                                        </p:cTn>
                                        <p:tgtEl>
                                          <p:spTgt spid="406"/>
                                        </p:tgtEl>
                                        <p:attrNameLst>
                                          <p:attrName>style.visibility</p:attrName>
                                        </p:attrNameLst>
                                      </p:cBhvr>
                                      <p:to>
                                        <p:strVal val="visible"/>
                                      </p:to>
                                    </p:set>
                                    <p:animEffect transition="in" filter="wipe(left)">
                                      <p:cBhvr>
                                        <p:cTn id="406" dur="1000"/>
                                        <p:tgtEl>
                                          <p:spTgt spid="406"/>
                                        </p:tgtEl>
                                      </p:cBhvr>
                                    </p:animEffect>
                                  </p:childTnLst>
                                </p:cTn>
                              </p:par>
                              <p:par>
                                <p:cTn id="407" presetID="22" presetClass="entr" presetSubtype="8" fill="hold" grpId="0" nodeType="withEffect">
                                  <p:stCondLst>
                                    <p:cond delay="0"/>
                                  </p:stCondLst>
                                  <p:childTnLst>
                                    <p:set>
                                      <p:cBhvr>
                                        <p:cTn id="408" dur="1" fill="hold">
                                          <p:stCondLst>
                                            <p:cond delay="0"/>
                                          </p:stCondLst>
                                        </p:cTn>
                                        <p:tgtEl>
                                          <p:spTgt spid="409"/>
                                        </p:tgtEl>
                                        <p:attrNameLst>
                                          <p:attrName>style.visibility</p:attrName>
                                        </p:attrNameLst>
                                      </p:cBhvr>
                                      <p:to>
                                        <p:strVal val="visible"/>
                                      </p:to>
                                    </p:set>
                                    <p:animEffect transition="in" filter="wipe(left)">
                                      <p:cBhvr>
                                        <p:cTn id="409" dur="1000"/>
                                        <p:tgtEl>
                                          <p:spTgt spid="409"/>
                                        </p:tgtEl>
                                      </p:cBhvr>
                                    </p:animEffect>
                                  </p:childTnLst>
                                </p:cTn>
                              </p:par>
                            </p:childTnLst>
                          </p:cTn>
                        </p:par>
                        <p:par>
                          <p:cTn id="410" fill="hold">
                            <p:stCondLst>
                              <p:cond delay="10500"/>
                            </p:stCondLst>
                            <p:childTnLst>
                              <p:par>
                                <p:cTn id="411" presetID="22" presetClass="entr" presetSubtype="8" fill="hold" grpId="0" nodeType="afterEffect">
                                  <p:stCondLst>
                                    <p:cond delay="0"/>
                                  </p:stCondLst>
                                  <p:childTnLst>
                                    <p:set>
                                      <p:cBhvr>
                                        <p:cTn id="412" dur="1" fill="hold">
                                          <p:stCondLst>
                                            <p:cond delay="0"/>
                                          </p:stCondLst>
                                        </p:cTn>
                                        <p:tgtEl>
                                          <p:spTgt spid="413"/>
                                        </p:tgtEl>
                                        <p:attrNameLst>
                                          <p:attrName>style.visibility</p:attrName>
                                        </p:attrNameLst>
                                      </p:cBhvr>
                                      <p:to>
                                        <p:strVal val="visible"/>
                                      </p:to>
                                    </p:set>
                                    <p:animEffect transition="in" filter="wipe(left)">
                                      <p:cBhvr>
                                        <p:cTn id="413" dur="1000"/>
                                        <p:tgtEl>
                                          <p:spTgt spid="413"/>
                                        </p:tgtEl>
                                      </p:cBhvr>
                                    </p:animEffect>
                                  </p:childTnLst>
                                </p:cTn>
                              </p:par>
                            </p:childTnLst>
                          </p:cTn>
                        </p:par>
                        <p:par>
                          <p:cTn id="414" fill="hold">
                            <p:stCondLst>
                              <p:cond delay="11500"/>
                            </p:stCondLst>
                            <p:childTnLst>
                              <p:par>
                                <p:cTn id="415" presetID="22" presetClass="entr" presetSubtype="1" fill="hold" grpId="0" nodeType="afterEffect">
                                  <p:stCondLst>
                                    <p:cond delay="0"/>
                                  </p:stCondLst>
                                  <p:childTnLst>
                                    <p:set>
                                      <p:cBhvr>
                                        <p:cTn id="416" dur="1" fill="hold">
                                          <p:stCondLst>
                                            <p:cond delay="0"/>
                                          </p:stCondLst>
                                        </p:cTn>
                                        <p:tgtEl>
                                          <p:spTgt spid="414"/>
                                        </p:tgtEl>
                                        <p:attrNameLst>
                                          <p:attrName>style.visibility</p:attrName>
                                        </p:attrNameLst>
                                      </p:cBhvr>
                                      <p:to>
                                        <p:strVal val="visible"/>
                                      </p:to>
                                    </p:set>
                                    <p:animEffect transition="in" filter="wipe(up)">
                                      <p:cBhvr>
                                        <p:cTn id="417" dur="1000"/>
                                        <p:tgtEl>
                                          <p:spTgt spid="414"/>
                                        </p:tgtEl>
                                      </p:cBhvr>
                                    </p:animEffect>
                                  </p:childTnLst>
                                </p:cTn>
                              </p:par>
                            </p:childTnLst>
                          </p:cTn>
                        </p:par>
                        <p:par>
                          <p:cTn id="418" fill="hold">
                            <p:stCondLst>
                              <p:cond delay="12500"/>
                            </p:stCondLst>
                            <p:childTnLst>
                              <p:par>
                                <p:cTn id="419" presetID="22" presetClass="entr" presetSubtype="8" fill="hold" grpId="0" nodeType="afterEffect">
                                  <p:stCondLst>
                                    <p:cond delay="0"/>
                                  </p:stCondLst>
                                  <p:childTnLst>
                                    <p:set>
                                      <p:cBhvr>
                                        <p:cTn id="420" dur="1" fill="hold">
                                          <p:stCondLst>
                                            <p:cond delay="0"/>
                                          </p:stCondLst>
                                        </p:cTn>
                                        <p:tgtEl>
                                          <p:spTgt spid="437"/>
                                        </p:tgtEl>
                                        <p:attrNameLst>
                                          <p:attrName>style.visibility</p:attrName>
                                        </p:attrNameLst>
                                      </p:cBhvr>
                                      <p:to>
                                        <p:strVal val="visible"/>
                                      </p:to>
                                    </p:set>
                                    <p:animEffect transition="in" filter="wipe(left)">
                                      <p:cBhvr>
                                        <p:cTn id="421" dur="1000"/>
                                        <p:tgtEl>
                                          <p:spTgt spid="437"/>
                                        </p:tgtEl>
                                      </p:cBhvr>
                                    </p:animEffect>
                                  </p:childTnLst>
                                </p:cTn>
                              </p:par>
                              <p:par>
                                <p:cTn id="422" presetID="22" presetClass="entr" presetSubtype="8" fill="hold" grpId="0" nodeType="withEffect">
                                  <p:stCondLst>
                                    <p:cond delay="0"/>
                                  </p:stCondLst>
                                  <p:childTnLst>
                                    <p:set>
                                      <p:cBhvr>
                                        <p:cTn id="423" dur="1" fill="hold">
                                          <p:stCondLst>
                                            <p:cond delay="0"/>
                                          </p:stCondLst>
                                        </p:cTn>
                                        <p:tgtEl>
                                          <p:spTgt spid="415"/>
                                        </p:tgtEl>
                                        <p:attrNameLst>
                                          <p:attrName>style.visibility</p:attrName>
                                        </p:attrNameLst>
                                      </p:cBhvr>
                                      <p:to>
                                        <p:strVal val="visible"/>
                                      </p:to>
                                    </p:set>
                                    <p:animEffect transition="in" filter="wipe(left)">
                                      <p:cBhvr>
                                        <p:cTn id="424" dur="1000"/>
                                        <p:tgtEl>
                                          <p:spTgt spid="415"/>
                                        </p:tgtEl>
                                      </p:cBhvr>
                                    </p:animEffect>
                                  </p:childTnLst>
                                </p:cTn>
                              </p:par>
                            </p:childTnLst>
                          </p:cTn>
                        </p:par>
                        <p:par>
                          <p:cTn id="425" fill="hold">
                            <p:stCondLst>
                              <p:cond delay="13500"/>
                            </p:stCondLst>
                            <p:childTnLst>
                              <p:par>
                                <p:cTn id="426" presetID="22" presetClass="entr" presetSubtype="2" fill="hold" grpId="0" nodeType="afterEffect">
                                  <p:stCondLst>
                                    <p:cond delay="0"/>
                                  </p:stCondLst>
                                  <p:childTnLst>
                                    <p:set>
                                      <p:cBhvr>
                                        <p:cTn id="427" dur="1" fill="hold">
                                          <p:stCondLst>
                                            <p:cond delay="0"/>
                                          </p:stCondLst>
                                        </p:cTn>
                                        <p:tgtEl>
                                          <p:spTgt spid="418"/>
                                        </p:tgtEl>
                                        <p:attrNameLst>
                                          <p:attrName>style.visibility</p:attrName>
                                        </p:attrNameLst>
                                      </p:cBhvr>
                                      <p:to>
                                        <p:strVal val="visible"/>
                                      </p:to>
                                    </p:set>
                                    <p:animEffect transition="in" filter="wipe(right)">
                                      <p:cBhvr>
                                        <p:cTn id="428" dur="1000"/>
                                        <p:tgtEl>
                                          <p:spTgt spid="418"/>
                                        </p:tgtEl>
                                      </p:cBhvr>
                                    </p:animEffect>
                                  </p:childTnLst>
                                </p:cTn>
                              </p:par>
                              <p:par>
                                <p:cTn id="429" presetID="22" presetClass="entr" presetSubtype="2" fill="hold" grpId="0" nodeType="withEffect">
                                  <p:stCondLst>
                                    <p:cond delay="0"/>
                                  </p:stCondLst>
                                  <p:childTnLst>
                                    <p:set>
                                      <p:cBhvr>
                                        <p:cTn id="430" dur="1" fill="hold">
                                          <p:stCondLst>
                                            <p:cond delay="0"/>
                                          </p:stCondLst>
                                        </p:cTn>
                                        <p:tgtEl>
                                          <p:spTgt spid="421"/>
                                        </p:tgtEl>
                                        <p:attrNameLst>
                                          <p:attrName>style.visibility</p:attrName>
                                        </p:attrNameLst>
                                      </p:cBhvr>
                                      <p:to>
                                        <p:strVal val="visible"/>
                                      </p:to>
                                    </p:set>
                                    <p:animEffect transition="in" filter="wipe(right)">
                                      <p:cBhvr>
                                        <p:cTn id="431" dur="1000"/>
                                        <p:tgtEl>
                                          <p:spTgt spid="421"/>
                                        </p:tgtEl>
                                      </p:cBhvr>
                                    </p:animEffect>
                                  </p:childTnLst>
                                </p:cTn>
                              </p:par>
                            </p:childTnLst>
                          </p:cTn>
                        </p:par>
                        <p:par>
                          <p:cTn id="432" fill="hold">
                            <p:stCondLst>
                              <p:cond delay="14500"/>
                            </p:stCondLst>
                            <p:childTnLst>
                              <p:par>
                                <p:cTn id="433" presetID="22" presetClass="entr" presetSubtype="1" fill="hold" grpId="0" nodeType="afterEffect">
                                  <p:stCondLst>
                                    <p:cond delay="0"/>
                                  </p:stCondLst>
                                  <p:childTnLst>
                                    <p:set>
                                      <p:cBhvr>
                                        <p:cTn id="434" dur="1" fill="hold">
                                          <p:stCondLst>
                                            <p:cond delay="0"/>
                                          </p:stCondLst>
                                        </p:cTn>
                                        <p:tgtEl>
                                          <p:spTgt spid="417"/>
                                        </p:tgtEl>
                                        <p:attrNameLst>
                                          <p:attrName>style.visibility</p:attrName>
                                        </p:attrNameLst>
                                      </p:cBhvr>
                                      <p:to>
                                        <p:strVal val="visible"/>
                                      </p:to>
                                    </p:set>
                                    <p:animEffect transition="in" filter="wipe(up)">
                                      <p:cBhvr>
                                        <p:cTn id="435" dur="1000"/>
                                        <p:tgtEl>
                                          <p:spTgt spid="417"/>
                                        </p:tgtEl>
                                      </p:cBhvr>
                                    </p:animEffect>
                                  </p:childTnLst>
                                </p:cTn>
                              </p:par>
                              <p:par>
                                <p:cTn id="436" presetID="22" presetClass="entr" presetSubtype="1" fill="hold" grpId="0" nodeType="withEffect">
                                  <p:stCondLst>
                                    <p:cond delay="0"/>
                                  </p:stCondLst>
                                  <p:childTnLst>
                                    <p:set>
                                      <p:cBhvr>
                                        <p:cTn id="437" dur="1" fill="hold">
                                          <p:stCondLst>
                                            <p:cond delay="0"/>
                                          </p:stCondLst>
                                        </p:cTn>
                                        <p:tgtEl>
                                          <p:spTgt spid="420"/>
                                        </p:tgtEl>
                                        <p:attrNameLst>
                                          <p:attrName>style.visibility</p:attrName>
                                        </p:attrNameLst>
                                      </p:cBhvr>
                                      <p:to>
                                        <p:strVal val="visible"/>
                                      </p:to>
                                    </p:set>
                                    <p:animEffect transition="in" filter="wipe(up)">
                                      <p:cBhvr>
                                        <p:cTn id="438" dur="1000"/>
                                        <p:tgtEl>
                                          <p:spTgt spid="420"/>
                                        </p:tgtEl>
                                      </p:cBhvr>
                                    </p:animEffect>
                                  </p:childTnLst>
                                </p:cTn>
                              </p:par>
                            </p:childTnLst>
                          </p:cTn>
                        </p:par>
                        <p:par>
                          <p:cTn id="439" fill="hold">
                            <p:stCondLst>
                              <p:cond delay="15500"/>
                            </p:stCondLst>
                            <p:childTnLst>
                              <p:par>
                                <p:cTn id="440" presetID="22" presetClass="entr" presetSubtype="2" fill="hold" grpId="0" nodeType="afterEffect">
                                  <p:stCondLst>
                                    <p:cond delay="0"/>
                                  </p:stCondLst>
                                  <p:childTnLst>
                                    <p:set>
                                      <p:cBhvr>
                                        <p:cTn id="441" dur="1" fill="hold">
                                          <p:stCondLst>
                                            <p:cond delay="0"/>
                                          </p:stCondLst>
                                        </p:cTn>
                                        <p:tgtEl>
                                          <p:spTgt spid="416"/>
                                        </p:tgtEl>
                                        <p:attrNameLst>
                                          <p:attrName>style.visibility</p:attrName>
                                        </p:attrNameLst>
                                      </p:cBhvr>
                                      <p:to>
                                        <p:strVal val="visible"/>
                                      </p:to>
                                    </p:set>
                                    <p:animEffect transition="in" filter="wipe(right)">
                                      <p:cBhvr>
                                        <p:cTn id="442" dur="1000"/>
                                        <p:tgtEl>
                                          <p:spTgt spid="416"/>
                                        </p:tgtEl>
                                      </p:cBhvr>
                                    </p:animEffect>
                                  </p:childTnLst>
                                </p:cTn>
                              </p:par>
                              <p:par>
                                <p:cTn id="443" presetID="22" presetClass="entr" presetSubtype="2" fill="hold" grpId="0" nodeType="withEffect">
                                  <p:stCondLst>
                                    <p:cond delay="0"/>
                                  </p:stCondLst>
                                  <p:childTnLst>
                                    <p:set>
                                      <p:cBhvr>
                                        <p:cTn id="444" dur="1" fill="hold">
                                          <p:stCondLst>
                                            <p:cond delay="0"/>
                                          </p:stCondLst>
                                        </p:cTn>
                                        <p:tgtEl>
                                          <p:spTgt spid="419"/>
                                        </p:tgtEl>
                                        <p:attrNameLst>
                                          <p:attrName>style.visibility</p:attrName>
                                        </p:attrNameLst>
                                      </p:cBhvr>
                                      <p:to>
                                        <p:strVal val="visible"/>
                                      </p:to>
                                    </p:set>
                                    <p:animEffect transition="in" filter="wipe(right)">
                                      <p:cBhvr>
                                        <p:cTn id="445" dur="1000"/>
                                        <p:tgtEl>
                                          <p:spTgt spid="419"/>
                                        </p:tgtEl>
                                      </p:cBhvr>
                                    </p:animEffect>
                                  </p:childTnLst>
                                </p:cTn>
                              </p:par>
                            </p:childTnLst>
                          </p:cTn>
                        </p:par>
                        <p:par>
                          <p:cTn id="446" fill="hold">
                            <p:stCondLst>
                              <p:cond delay="16500"/>
                            </p:stCondLst>
                            <p:childTnLst>
                              <p:par>
                                <p:cTn id="447" presetID="22" presetClass="entr" presetSubtype="8" fill="hold" grpId="0" nodeType="afterEffect">
                                  <p:stCondLst>
                                    <p:cond delay="0"/>
                                  </p:stCondLst>
                                  <p:childTnLst>
                                    <p:set>
                                      <p:cBhvr>
                                        <p:cTn id="448" dur="1" fill="hold">
                                          <p:stCondLst>
                                            <p:cond delay="0"/>
                                          </p:stCondLst>
                                        </p:cTn>
                                        <p:tgtEl>
                                          <p:spTgt spid="422"/>
                                        </p:tgtEl>
                                        <p:attrNameLst>
                                          <p:attrName>style.visibility</p:attrName>
                                        </p:attrNameLst>
                                      </p:cBhvr>
                                      <p:to>
                                        <p:strVal val="visible"/>
                                      </p:to>
                                    </p:set>
                                    <p:animEffect transition="in" filter="wipe(left)">
                                      <p:cBhvr>
                                        <p:cTn id="449" dur="1000"/>
                                        <p:tgtEl>
                                          <p:spTgt spid="422"/>
                                        </p:tgtEl>
                                      </p:cBhvr>
                                    </p:animEffect>
                                  </p:childTnLst>
                                </p:cTn>
                              </p:par>
                              <p:par>
                                <p:cTn id="450" presetID="22" presetClass="entr" presetSubtype="8" fill="hold" grpId="0" nodeType="withEffect">
                                  <p:stCondLst>
                                    <p:cond delay="0"/>
                                  </p:stCondLst>
                                  <p:childTnLst>
                                    <p:set>
                                      <p:cBhvr>
                                        <p:cTn id="451" dur="1" fill="hold">
                                          <p:stCondLst>
                                            <p:cond delay="0"/>
                                          </p:stCondLst>
                                        </p:cTn>
                                        <p:tgtEl>
                                          <p:spTgt spid="425"/>
                                        </p:tgtEl>
                                        <p:attrNameLst>
                                          <p:attrName>style.visibility</p:attrName>
                                        </p:attrNameLst>
                                      </p:cBhvr>
                                      <p:to>
                                        <p:strVal val="visible"/>
                                      </p:to>
                                    </p:set>
                                    <p:animEffect transition="in" filter="wipe(left)">
                                      <p:cBhvr>
                                        <p:cTn id="452" dur="1000"/>
                                        <p:tgtEl>
                                          <p:spTgt spid="425"/>
                                        </p:tgtEl>
                                      </p:cBhvr>
                                    </p:animEffect>
                                  </p:childTnLst>
                                </p:cTn>
                              </p:par>
                              <p:par>
                                <p:cTn id="453" presetID="22" presetClass="entr" presetSubtype="8" fill="hold" grpId="0" nodeType="withEffect">
                                  <p:stCondLst>
                                    <p:cond delay="0"/>
                                  </p:stCondLst>
                                  <p:childTnLst>
                                    <p:set>
                                      <p:cBhvr>
                                        <p:cTn id="454" dur="1" fill="hold">
                                          <p:stCondLst>
                                            <p:cond delay="0"/>
                                          </p:stCondLst>
                                        </p:cTn>
                                        <p:tgtEl>
                                          <p:spTgt spid="436"/>
                                        </p:tgtEl>
                                        <p:attrNameLst>
                                          <p:attrName>style.visibility</p:attrName>
                                        </p:attrNameLst>
                                      </p:cBhvr>
                                      <p:to>
                                        <p:strVal val="visible"/>
                                      </p:to>
                                    </p:set>
                                    <p:animEffect transition="in" filter="wipe(left)">
                                      <p:cBhvr>
                                        <p:cTn id="455" dur="1000"/>
                                        <p:tgtEl>
                                          <p:spTgt spid="436"/>
                                        </p:tgtEl>
                                      </p:cBhvr>
                                    </p:animEffect>
                                  </p:childTnLst>
                                </p:cTn>
                              </p:par>
                              <p:par>
                                <p:cTn id="456" presetID="22" presetClass="entr" presetSubtype="8" fill="hold" grpId="0" nodeType="withEffect">
                                  <p:stCondLst>
                                    <p:cond delay="0"/>
                                  </p:stCondLst>
                                  <p:childTnLst>
                                    <p:set>
                                      <p:cBhvr>
                                        <p:cTn id="457" dur="1" fill="hold">
                                          <p:stCondLst>
                                            <p:cond delay="0"/>
                                          </p:stCondLst>
                                        </p:cTn>
                                        <p:tgtEl>
                                          <p:spTgt spid="429"/>
                                        </p:tgtEl>
                                        <p:attrNameLst>
                                          <p:attrName>style.visibility</p:attrName>
                                        </p:attrNameLst>
                                      </p:cBhvr>
                                      <p:to>
                                        <p:strVal val="visible"/>
                                      </p:to>
                                    </p:set>
                                    <p:animEffect transition="in" filter="wipe(left)">
                                      <p:cBhvr>
                                        <p:cTn id="458" dur="1000"/>
                                        <p:tgtEl>
                                          <p:spTgt spid="429"/>
                                        </p:tgtEl>
                                      </p:cBhvr>
                                    </p:animEffect>
                                  </p:childTnLst>
                                </p:cTn>
                              </p:par>
                              <p:par>
                                <p:cTn id="459" presetID="22" presetClass="entr" presetSubtype="8" fill="hold" grpId="0" nodeType="withEffect">
                                  <p:stCondLst>
                                    <p:cond delay="0"/>
                                  </p:stCondLst>
                                  <p:childTnLst>
                                    <p:set>
                                      <p:cBhvr>
                                        <p:cTn id="460" dur="1" fill="hold">
                                          <p:stCondLst>
                                            <p:cond delay="0"/>
                                          </p:stCondLst>
                                        </p:cTn>
                                        <p:tgtEl>
                                          <p:spTgt spid="432"/>
                                        </p:tgtEl>
                                        <p:attrNameLst>
                                          <p:attrName>style.visibility</p:attrName>
                                        </p:attrNameLst>
                                      </p:cBhvr>
                                      <p:to>
                                        <p:strVal val="visible"/>
                                      </p:to>
                                    </p:set>
                                    <p:animEffect transition="in" filter="wipe(left)">
                                      <p:cBhvr>
                                        <p:cTn id="461" dur="1000"/>
                                        <p:tgtEl>
                                          <p:spTgt spid="432"/>
                                        </p:tgtEl>
                                      </p:cBhvr>
                                    </p:animEffect>
                                  </p:childTnLst>
                                </p:cTn>
                              </p:par>
                            </p:childTnLst>
                          </p:cTn>
                        </p:par>
                        <p:par>
                          <p:cTn id="462" fill="hold">
                            <p:stCondLst>
                              <p:cond delay="17500"/>
                            </p:stCondLst>
                            <p:childTnLst>
                              <p:par>
                                <p:cTn id="463" presetID="22" presetClass="entr" presetSubtype="4" fill="hold" grpId="0" nodeType="afterEffect">
                                  <p:stCondLst>
                                    <p:cond delay="0"/>
                                  </p:stCondLst>
                                  <p:childTnLst>
                                    <p:set>
                                      <p:cBhvr>
                                        <p:cTn id="464" dur="1" fill="hold">
                                          <p:stCondLst>
                                            <p:cond delay="0"/>
                                          </p:stCondLst>
                                        </p:cTn>
                                        <p:tgtEl>
                                          <p:spTgt spid="423"/>
                                        </p:tgtEl>
                                        <p:attrNameLst>
                                          <p:attrName>style.visibility</p:attrName>
                                        </p:attrNameLst>
                                      </p:cBhvr>
                                      <p:to>
                                        <p:strVal val="visible"/>
                                      </p:to>
                                    </p:set>
                                    <p:animEffect transition="in" filter="wipe(down)">
                                      <p:cBhvr>
                                        <p:cTn id="465" dur="1000"/>
                                        <p:tgtEl>
                                          <p:spTgt spid="423"/>
                                        </p:tgtEl>
                                      </p:cBhvr>
                                    </p:animEffect>
                                  </p:childTnLst>
                                </p:cTn>
                              </p:par>
                              <p:par>
                                <p:cTn id="466" presetID="22" presetClass="entr" presetSubtype="4" fill="hold" grpId="0" nodeType="withEffect">
                                  <p:stCondLst>
                                    <p:cond delay="0"/>
                                  </p:stCondLst>
                                  <p:childTnLst>
                                    <p:set>
                                      <p:cBhvr>
                                        <p:cTn id="467" dur="1" fill="hold">
                                          <p:stCondLst>
                                            <p:cond delay="0"/>
                                          </p:stCondLst>
                                        </p:cTn>
                                        <p:tgtEl>
                                          <p:spTgt spid="426"/>
                                        </p:tgtEl>
                                        <p:attrNameLst>
                                          <p:attrName>style.visibility</p:attrName>
                                        </p:attrNameLst>
                                      </p:cBhvr>
                                      <p:to>
                                        <p:strVal val="visible"/>
                                      </p:to>
                                    </p:set>
                                    <p:animEffect transition="in" filter="wipe(down)">
                                      <p:cBhvr>
                                        <p:cTn id="468" dur="1000"/>
                                        <p:tgtEl>
                                          <p:spTgt spid="426"/>
                                        </p:tgtEl>
                                      </p:cBhvr>
                                    </p:animEffect>
                                  </p:childTnLst>
                                </p:cTn>
                              </p:par>
                              <p:par>
                                <p:cTn id="469" presetID="22" presetClass="entr" presetSubtype="1" fill="hold" grpId="0" nodeType="withEffect">
                                  <p:stCondLst>
                                    <p:cond delay="0"/>
                                  </p:stCondLst>
                                  <p:childTnLst>
                                    <p:set>
                                      <p:cBhvr>
                                        <p:cTn id="470" dur="1" fill="hold">
                                          <p:stCondLst>
                                            <p:cond delay="0"/>
                                          </p:stCondLst>
                                        </p:cTn>
                                        <p:tgtEl>
                                          <p:spTgt spid="438"/>
                                        </p:tgtEl>
                                        <p:attrNameLst>
                                          <p:attrName>style.visibility</p:attrName>
                                        </p:attrNameLst>
                                      </p:cBhvr>
                                      <p:to>
                                        <p:strVal val="visible"/>
                                      </p:to>
                                    </p:set>
                                    <p:animEffect transition="in" filter="wipe(up)">
                                      <p:cBhvr>
                                        <p:cTn id="471" dur="1000"/>
                                        <p:tgtEl>
                                          <p:spTgt spid="438"/>
                                        </p:tgtEl>
                                      </p:cBhvr>
                                    </p:animEffect>
                                  </p:childTnLst>
                                </p:cTn>
                              </p:par>
                              <p:par>
                                <p:cTn id="472" presetID="22" presetClass="entr" presetSubtype="1" fill="hold" grpId="0" nodeType="withEffect">
                                  <p:stCondLst>
                                    <p:cond delay="0"/>
                                  </p:stCondLst>
                                  <p:childTnLst>
                                    <p:set>
                                      <p:cBhvr>
                                        <p:cTn id="473" dur="1" fill="hold">
                                          <p:stCondLst>
                                            <p:cond delay="0"/>
                                          </p:stCondLst>
                                        </p:cTn>
                                        <p:tgtEl>
                                          <p:spTgt spid="430"/>
                                        </p:tgtEl>
                                        <p:attrNameLst>
                                          <p:attrName>style.visibility</p:attrName>
                                        </p:attrNameLst>
                                      </p:cBhvr>
                                      <p:to>
                                        <p:strVal val="visible"/>
                                      </p:to>
                                    </p:set>
                                    <p:animEffect transition="in" filter="wipe(up)">
                                      <p:cBhvr>
                                        <p:cTn id="474" dur="1000"/>
                                        <p:tgtEl>
                                          <p:spTgt spid="430"/>
                                        </p:tgtEl>
                                      </p:cBhvr>
                                    </p:animEffect>
                                  </p:childTnLst>
                                </p:cTn>
                              </p:par>
                              <p:par>
                                <p:cTn id="475" presetID="22" presetClass="entr" presetSubtype="1" fill="hold" grpId="0" nodeType="withEffect">
                                  <p:stCondLst>
                                    <p:cond delay="0"/>
                                  </p:stCondLst>
                                  <p:childTnLst>
                                    <p:set>
                                      <p:cBhvr>
                                        <p:cTn id="476" dur="1" fill="hold">
                                          <p:stCondLst>
                                            <p:cond delay="0"/>
                                          </p:stCondLst>
                                        </p:cTn>
                                        <p:tgtEl>
                                          <p:spTgt spid="433"/>
                                        </p:tgtEl>
                                        <p:attrNameLst>
                                          <p:attrName>style.visibility</p:attrName>
                                        </p:attrNameLst>
                                      </p:cBhvr>
                                      <p:to>
                                        <p:strVal val="visible"/>
                                      </p:to>
                                    </p:set>
                                    <p:animEffect transition="in" filter="wipe(up)">
                                      <p:cBhvr>
                                        <p:cTn id="477" dur="1000"/>
                                        <p:tgtEl>
                                          <p:spTgt spid="433"/>
                                        </p:tgtEl>
                                      </p:cBhvr>
                                    </p:animEffect>
                                  </p:childTnLst>
                                </p:cTn>
                              </p:par>
                            </p:childTnLst>
                          </p:cTn>
                        </p:par>
                        <p:par>
                          <p:cTn id="478" fill="hold">
                            <p:stCondLst>
                              <p:cond delay="18500"/>
                            </p:stCondLst>
                            <p:childTnLst>
                              <p:par>
                                <p:cTn id="479" presetID="22" presetClass="entr" presetSubtype="8" fill="hold" grpId="0" nodeType="afterEffect">
                                  <p:stCondLst>
                                    <p:cond delay="0"/>
                                  </p:stCondLst>
                                  <p:childTnLst>
                                    <p:set>
                                      <p:cBhvr>
                                        <p:cTn id="480" dur="1" fill="hold">
                                          <p:stCondLst>
                                            <p:cond delay="0"/>
                                          </p:stCondLst>
                                        </p:cTn>
                                        <p:tgtEl>
                                          <p:spTgt spid="424"/>
                                        </p:tgtEl>
                                        <p:attrNameLst>
                                          <p:attrName>style.visibility</p:attrName>
                                        </p:attrNameLst>
                                      </p:cBhvr>
                                      <p:to>
                                        <p:strVal val="visible"/>
                                      </p:to>
                                    </p:set>
                                    <p:animEffect transition="in" filter="wipe(left)">
                                      <p:cBhvr>
                                        <p:cTn id="481" dur="1000"/>
                                        <p:tgtEl>
                                          <p:spTgt spid="424"/>
                                        </p:tgtEl>
                                      </p:cBhvr>
                                    </p:animEffect>
                                  </p:childTnLst>
                                </p:cTn>
                              </p:par>
                              <p:par>
                                <p:cTn id="482" presetID="22" presetClass="entr" presetSubtype="8" fill="hold" grpId="0" nodeType="withEffect">
                                  <p:stCondLst>
                                    <p:cond delay="0"/>
                                  </p:stCondLst>
                                  <p:childTnLst>
                                    <p:set>
                                      <p:cBhvr>
                                        <p:cTn id="483" dur="1" fill="hold">
                                          <p:stCondLst>
                                            <p:cond delay="0"/>
                                          </p:stCondLst>
                                        </p:cTn>
                                        <p:tgtEl>
                                          <p:spTgt spid="427"/>
                                        </p:tgtEl>
                                        <p:attrNameLst>
                                          <p:attrName>style.visibility</p:attrName>
                                        </p:attrNameLst>
                                      </p:cBhvr>
                                      <p:to>
                                        <p:strVal val="visible"/>
                                      </p:to>
                                    </p:set>
                                    <p:animEffect transition="in" filter="wipe(left)">
                                      <p:cBhvr>
                                        <p:cTn id="484" dur="1000"/>
                                        <p:tgtEl>
                                          <p:spTgt spid="427"/>
                                        </p:tgtEl>
                                      </p:cBhvr>
                                    </p:animEffect>
                                  </p:childTnLst>
                                </p:cTn>
                              </p:par>
                              <p:par>
                                <p:cTn id="485" presetID="22" presetClass="entr" presetSubtype="8" fill="hold" grpId="0" nodeType="withEffect">
                                  <p:stCondLst>
                                    <p:cond delay="0"/>
                                  </p:stCondLst>
                                  <p:childTnLst>
                                    <p:set>
                                      <p:cBhvr>
                                        <p:cTn id="486" dur="1" fill="hold">
                                          <p:stCondLst>
                                            <p:cond delay="0"/>
                                          </p:stCondLst>
                                        </p:cTn>
                                        <p:tgtEl>
                                          <p:spTgt spid="435"/>
                                        </p:tgtEl>
                                        <p:attrNameLst>
                                          <p:attrName>style.visibility</p:attrName>
                                        </p:attrNameLst>
                                      </p:cBhvr>
                                      <p:to>
                                        <p:strVal val="visible"/>
                                      </p:to>
                                    </p:set>
                                    <p:animEffect transition="in" filter="wipe(left)">
                                      <p:cBhvr>
                                        <p:cTn id="487" dur="1000"/>
                                        <p:tgtEl>
                                          <p:spTgt spid="435"/>
                                        </p:tgtEl>
                                      </p:cBhvr>
                                    </p:animEffect>
                                  </p:childTnLst>
                                </p:cTn>
                              </p:par>
                              <p:par>
                                <p:cTn id="488" presetID="22" presetClass="entr" presetSubtype="8" fill="hold" grpId="0" nodeType="withEffect">
                                  <p:stCondLst>
                                    <p:cond delay="0"/>
                                  </p:stCondLst>
                                  <p:childTnLst>
                                    <p:set>
                                      <p:cBhvr>
                                        <p:cTn id="489" dur="1" fill="hold">
                                          <p:stCondLst>
                                            <p:cond delay="0"/>
                                          </p:stCondLst>
                                        </p:cTn>
                                        <p:tgtEl>
                                          <p:spTgt spid="428"/>
                                        </p:tgtEl>
                                        <p:attrNameLst>
                                          <p:attrName>style.visibility</p:attrName>
                                        </p:attrNameLst>
                                      </p:cBhvr>
                                      <p:to>
                                        <p:strVal val="visible"/>
                                      </p:to>
                                    </p:set>
                                    <p:animEffect transition="in" filter="wipe(left)">
                                      <p:cBhvr>
                                        <p:cTn id="490" dur="1000"/>
                                        <p:tgtEl>
                                          <p:spTgt spid="428"/>
                                        </p:tgtEl>
                                      </p:cBhvr>
                                    </p:animEffect>
                                  </p:childTnLst>
                                </p:cTn>
                              </p:par>
                              <p:par>
                                <p:cTn id="491" presetID="22" presetClass="entr" presetSubtype="8" fill="hold" grpId="0" nodeType="withEffect">
                                  <p:stCondLst>
                                    <p:cond delay="0"/>
                                  </p:stCondLst>
                                  <p:childTnLst>
                                    <p:set>
                                      <p:cBhvr>
                                        <p:cTn id="492" dur="1" fill="hold">
                                          <p:stCondLst>
                                            <p:cond delay="0"/>
                                          </p:stCondLst>
                                        </p:cTn>
                                        <p:tgtEl>
                                          <p:spTgt spid="431"/>
                                        </p:tgtEl>
                                        <p:attrNameLst>
                                          <p:attrName>style.visibility</p:attrName>
                                        </p:attrNameLst>
                                      </p:cBhvr>
                                      <p:to>
                                        <p:strVal val="visible"/>
                                      </p:to>
                                    </p:set>
                                    <p:animEffect transition="in" filter="wipe(left)">
                                      <p:cBhvr>
                                        <p:cTn id="493" dur="1000"/>
                                        <p:tgtEl>
                                          <p:spTgt spid="431"/>
                                        </p:tgtEl>
                                      </p:cBhvr>
                                    </p:animEffect>
                                  </p:childTnLst>
                                </p:cTn>
                              </p:par>
                              <p:par>
                                <p:cTn id="494" presetID="22" presetClass="entr" presetSubtype="8" fill="hold" grpId="0" nodeType="withEffect">
                                  <p:stCondLst>
                                    <p:cond delay="0"/>
                                  </p:stCondLst>
                                  <p:childTnLst>
                                    <p:set>
                                      <p:cBhvr>
                                        <p:cTn id="495" dur="1" fill="hold">
                                          <p:stCondLst>
                                            <p:cond delay="0"/>
                                          </p:stCondLst>
                                        </p:cTn>
                                        <p:tgtEl>
                                          <p:spTgt spid="434"/>
                                        </p:tgtEl>
                                        <p:attrNameLst>
                                          <p:attrName>style.visibility</p:attrName>
                                        </p:attrNameLst>
                                      </p:cBhvr>
                                      <p:to>
                                        <p:strVal val="visible"/>
                                      </p:to>
                                    </p:set>
                                    <p:animEffect transition="in" filter="wipe(left)">
                                      <p:cBhvr>
                                        <p:cTn id="496" dur="1000"/>
                                        <p:tgtEl>
                                          <p:spTgt spid="434"/>
                                        </p:tgtEl>
                                      </p:cBhvr>
                                    </p:animEffect>
                                  </p:childTnLst>
                                </p:cTn>
                              </p:par>
                            </p:childTnLst>
                          </p:cTn>
                        </p:par>
                        <p:par>
                          <p:cTn id="497" fill="hold">
                            <p:stCondLst>
                              <p:cond delay="19500"/>
                            </p:stCondLst>
                            <p:childTnLst>
                              <p:par>
                                <p:cTn id="498" presetID="22" presetClass="entr" presetSubtype="8" fill="hold" grpId="0" nodeType="afterEffect">
                                  <p:stCondLst>
                                    <p:cond delay="0"/>
                                  </p:stCondLst>
                                  <p:childTnLst>
                                    <p:set>
                                      <p:cBhvr>
                                        <p:cTn id="499" dur="1" fill="hold">
                                          <p:stCondLst>
                                            <p:cond delay="0"/>
                                          </p:stCondLst>
                                        </p:cTn>
                                        <p:tgtEl>
                                          <p:spTgt spid="400"/>
                                        </p:tgtEl>
                                        <p:attrNameLst>
                                          <p:attrName>style.visibility</p:attrName>
                                        </p:attrNameLst>
                                      </p:cBhvr>
                                      <p:to>
                                        <p:strVal val="visible"/>
                                      </p:to>
                                    </p:set>
                                    <p:animEffect transition="in" filter="wipe(left)">
                                      <p:cBhvr>
                                        <p:cTn id="500" dur="1000"/>
                                        <p:tgtEl>
                                          <p:spTgt spid="400"/>
                                        </p:tgtEl>
                                      </p:cBhvr>
                                    </p:animEffect>
                                  </p:childTnLst>
                                </p:cTn>
                              </p:par>
                            </p:childTnLst>
                          </p:cTn>
                        </p:par>
                        <p:par>
                          <p:cTn id="501" fill="hold">
                            <p:stCondLst>
                              <p:cond delay="20500"/>
                            </p:stCondLst>
                            <p:childTnLst>
                              <p:par>
                                <p:cTn id="502" presetID="22" presetClass="entr" presetSubtype="1" fill="hold" grpId="0" nodeType="afterEffect">
                                  <p:stCondLst>
                                    <p:cond delay="0"/>
                                  </p:stCondLst>
                                  <p:childTnLst>
                                    <p:set>
                                      <p:cBhvr>
                                        <p:cTn id="503" dur="1" fill="hold">
                                          <p:stCondLst>
                                            <p:cond delay="0"/>
                                          </p:stCondLst>
                                        </p:cTn>
                                        <p:tgtEl>
                                          <p:spTgt spid="401"/>
                                        </p:tgtEl>
                                        <p:attrNameLst>
                                          <p:attrName>style.visibility</p:attrName>
                                        </p:attrNameLst>
                                      </p:cBhvr>
                                      <p:to>
                                        <p:strVal val="visible"/>
                                      </p:to>
                                    </p:set>
                                    <p:animEffect transition="in" filter="wipe(up)">
                                      <p:cBhvr>
                                        <p:cTn id="504" dur="1000"/>
                                        <p:tgtEl>
                                          <p:spTgt spid="401"/>
                                        </p:tgtEl>
                                      </p:cBhvr>
                                    </p:animEffect>
                                  </p:childTnLst>
                                </p:cTn>
                              </p:par>
                            </p:childTnLst>
                          </p:cTn>
                        </p:par>
                        <p:par>
                          <p:cTn id="505" fill="hold">
                            <p:stCondLst>
                              <p:cond delay="21500"/>
                            </p:stCondLst>
                            <p:childTnLst>
                              <p:par>
                                <p:cTn id="506" presetID="22" presetClass="entr" presetSubtype="8" fill="hold" grpId="0" nodeType="afterEffect">
                                  <p:stCondLst>
                                    <p:cond delay="0"/>
                                  </p:stCondLst>
                                  <p:childTnLst>
                                    <p:set>
                                      <p:cBhvr>
                                        <p:cTn id="507" dur="1" fill="hold">
                                          <p:stCondLst>
                                            <p:cond delay="0"/>
                                          </p:stCondLst>
                                        </p:cTn>
                                        <p:tgtEl>
                                          <p:spTgt spid="402"/>
                                        </p:tgtEl>
                                        <p:attrNameLst>
                                          <p:attrName>style.visibility</p:attrName>
                                        </p:attrNameLst>
                                      </p:cBhvr>
                                      <p:to>
                                        <p:strVal val="visible"/>
                                      </p:to>
                                    </p:set>
                                    <p:animEffect transition="in" filter="wipe(left)">
                                      <p:cBhvr>
                                        <p:cTn id="508" dur="1000"/>
                                        <p:tgtEl>
                                          <p:spTgt spid="402"/>
                                        </p:tgtEl>
                                      </p:cBhvr>
                                    </p:animEffect>
                                  </p:childTnLst>
                                </p:cTn>
                              </p:par>
                            </p:childTnLst>
                          </p:cTn>
                        </p:par>
                        <p:par>
                          <p:cTn id="509" fill="hold">
                            <p:stCondLst>
                              <p:cond delay="22500"/>
                            </p:stCondLst>
                            <p:childTnLst>
                              <p:par>
                                <p:cTn id="510" presetID="4" presetClass="entr" presetSubtype="32" fill="hold" grpId="0" nodeType="afterEffect">
                                  <p:stCondLst>
                                    <p:cond delay="0"/>
                                  </p:stCondLst>
                                  <p:childTnLst>
                                    <p:set>
                                      <p:cBhvr>
                                        <p:cTn id="511" dur="1" fill="hold">
                                          <p:stCondLst>
                                            <p:cond delay="0"/>
                                          </p:stCondLst>
                                        </p:cTn>
                                        <p:tgtEl>
                                          <p:spTgt spid="403"/>
                                        </p:tgtEl>
                                        <p:attrNameLst>
                                          <p:attrName>style.visibility</p:attrName>
                                        </p:attrNameLst>
                                      </p:cBhvr>
                                      <p:to>
                                        <p:strVal val="visible"/>
                                      </p:to>
                                    </p:set>
                                    <p:animEffect transition="in" filter="box(out)">
                                      <p:cBhvr>
                                        <p:cTn id="512" dur="1000"/>
                                        <p:tgtEl>
                                          <p:spTgt spid="403"/>
                                        </p:tgtEl>
                                      </p:cBhvr>
                                    </p:animEffect>
                                  </p:childTnLst>
                                </p:cTn>
                              </p:par>
                              <p:par>
                                <p:cTn id="513" presetID="22" presetClass="entr" presetSubtype="8" fill="hold" grpId="0" nodeType="withEffect">
                                  <p:stCondLst>
                                    <p:cond delay="0"/>
                                  </p:stCondLst>
                                  <p:childTnLst>
                                    <p:set>
                                      <p:cBhvr>
                                        <p:cTn id="514" dur="1" fill="hold">
                                          <p:stCondLst>
                                            <p:cond delay="0"/>
                                          </p:stCondLst>
                                        </p:cTn>
                                        <p:tgtEl>
                                          <p:spTgt spid="404"/>
                                        </p:tgtEl>
                                        <p:attrNameLst>
                                          <p:attrName>style.visibility</p:attrName>
                                        </p:attrNameLst>
                                      </p:cBhvr>
                                      <p:to>
                                        <p:strVal val="visible"/>
                                      </p:to>
                                    </p:set>
                                    <p:animEffect transition="in" filter="wipe(left)">
                                      <p:cBhvr>
                                        <p:cTn id="515" dur="1000"/>
                                        <p:tgtEl>
                                          <p:spTgt spid="404"/>
                                        </p:tgtEl>
                                      </p:cBhvr>
                                    </p:animEffect>
                                  </p:childTnLst>
                                </p:cTn>
                              </p:par>
                            </p:childTnLst>
                          </p:cTn>
                        </p:par>
                      </p:childTnLst>
                    </p:cTn>
                  </p:par>
                  <p:par>
                    <p:cTn id="516" fill="hold">
                      <p:stCondLst>
                        <p:cond delay="indefinite"/>
                      </p:stCondLst>
                      <p:childTnLst>
                        <p:par>
                          <p:cTn id="517" fill="hold">
                            <p:stCondLst>
                              <p:cond delay="0"/>
                            </p:stCondLst>
                            <p:childTnLst>
                              <p:par>
                                <p:cTn id="518" presetID="4" presetClass="exit" presetSubtype="16" fill="hold" grpId="1" nodeType="clickEffect">
                                  <p:stCondLst>
                                    <p:cond delay="0"/>
                                  </p:stCondLst>
                                  <p:childTnLst>
                                    <p:animEffect transition="out" filter="box(in)">
                                      <p:cBhvr>
                                        <p:cTn id="519" dur="500"/>
                                        <p:tgtEl>
                                          <p:spTgt spid="394"/>
                                        </p:tgtEl>
                                      </p:cBhvr>
                                    </p:animEffect>
                                    <p:set>
                                      <p:cBhvr>
                                        <p:cTn id="520" dur="1" fill="hold">
                                          <p:stCondLst>
                                            <p:cond delay="499"/>
                                          </p:stCondLst>
                                        </p:cTn>
                                        <p:tgtEl>
                                          <p:spTgt spid="394"/>
                                        </p:tgtEl>
                                        <p:attrNameLst>
                                          <p:attrName>style.visibility</p:attrName>
                                        </p:attrNameLst>
                                      </p:cBhvr>
                                      <p:to>
                                        <p:strVal val="hidden"/>
                                      </p:to>
                                    </p:set>
                                  </p:childTnLst>
                                </p:cTn>
                              </p:par>
                              <p:par>
                                <p:cTn id="521" presetID="4" presetClass="exit" presetSubtype="16" fill="hold" grpId="1" nodeType="withEffect">
                                  <p:stCondLst>
                                    <p:cond delay="0"/>
                                  </p:stCondLst>
                                  <p:childTnLst>
                                    <p:animEffect transition="out" filter="box(in)">
                                      <p:cBhvr>
                                        <p:cTn id="522" dur="500"/>
                                        <p:tgtEl>
                                          <p:spTgt spid="395"/>
                                        </p:tgtEl>
                                      </p:cBhvr>
                                    </p:animEffect>
                                    <p:set>
                                      <p:cBhvr>
                                        <p:cTn id="523" dur="1" fill="hold">
                                          <p:stCondLst>
                                            <p:cond delay="499"/>
                                          </p:stCondLst>
                                        </p:cTn>
                                        <p:tgtEl>
                                          <p:spTgt spid="395"/>
                                        </p:tgtEl>
                                        <p:attrNameLst>
                                          <p:attrName>style.visibility</p:attrName>
                                        </p:attrNameLst>
                                      </p:cBhvr>
                                      <p:to>
                                        <p:strVal val="hidden"/>
                                      </p:to>
                                    </p:set>
                                  </p:childTnLst>
                                </p:cTn>
                              </p:par>
                              <p:par>
                                <p:cTn id="524" presetID="4" presetClass="exit" presetSubtype="16" fill="hold" grpId="1" nodeType="withEffect">
                                  <p:stCondLst>
                                    <p:cond delay="0"/>
                                  </p:stCondLst>
                                  <p:childTnLst>
                                    <p:animEffect transition="out" filter="box(in)">
                                      <p:cBhvr>
                                        <p:cTn id="525" dur="500"/>
                                        <p:tgtEl>
                                          <p:spTgt spid="462"/>
                                        </p:tgtEl>
                                      </p:cBhvr>
                                    </p:animEffect>
                                    <p:set>
                                      <p:cBhvr>
                                        <p:cTn id="526" dur="1" fill="hold">
                                          <p:stCondLst>
                                            <p:cond delay="499"/>
                                          </p:stCondLst>
                                        </p:cTn>
                                        <p:tgtEl>
                                          <p:spTgt spid="462"/>
                                        </p:tgtEl>
                                        <p:attrNameLst>
                                          <p:attrName>style.visibility</p:attrName>
                                        </p:attrNameLst>
                                      </p:cBhvr>
                                      <p:to>
                                        <p:strVal val="hidden"/>
                                      </p:to>
                                    </p:set>
                                  </p:childTnLst>
                                </p:cTn>
                              </p:par>
                              <p:par>
                                <p:cTn id="527" presetID="4" presetClass="exit" presetSubtype="16" fill="hold" grpId="1" nodeType="withEffect">
                                  <p:stCondLst>
                                    <p:cond delay="0"/>
                                  </p:stCondLst>
                                  <p:childTnLst>
                                    <p:animEffect transition="out" filter="box(in)">
                                      <p:cBhvr>
                                        <p:cTn id="528" dur="500"/>
                                        <p:tgtEl>
                                          <p:spTgt spid="396"/>
                                        </p:tgtEl>
                                      </p:cBhvr>
                                    </p:animEffect>
                                    <p:set>
                                      <p:cBhvr>
                                        <p:cTn id="529" dur="1" fill="hold">
                                          <p:stCondLst>
                                            <p:cond delay="499"/>
                                          </p:stCondLst>
                                        </p:cTn>
                                        <p:tgtEl>
                                          <p:spTgt spid="396"/>
                                        </p:tgtEl>
                                        <p:attrNameLst>
                                          <p:attrName>style.visibility</p:attrName>
                                        </p:attrNameLst>
                                      </p:cBhvr>
                                      <p:to>
                                        <p:strVal val="hidden"/>
                                      </p:to>
                                    </p:set>
                                  </p:childTnLst>
                                </p:cTn>
                              </p:par>
                              <p:par>
                                <p:cTn id="530" presetID="4" presetClass="exit" presetSubtype="16" fill="hold" grpId="1" nodeType="withEffect">
                                  <p:stCondLst>
                                    <p:cond delay="0"/>
                                  </p:stCondLst>
                                  <p:childTnLst>
                                    <p:animEffect transition="out" filter="box(in)">
                                      <p:cBhvr>
                                        <p:cTn id="531" dur="500"/>
                                        <p:tgtEl>
                                          <p:spTgt spid="397"/>
                                        </p:tgtEl>
                                      </p:cBhvr>
                                    </p:animEffect>
                                    <p:set>
                                      <p:cBhvr>
                                        <p:cTn id="532" dur="1" fill="hold">
                                          <p:stCondLst>
                                            <p:cond delay="499"/>
                                          </p:stCondLst>
                                        </p:cTn>
                                        <p:tgtEl>
                                          <p:spTgt spid="397"/>
                                        </p:tgtEl>
                                        <p:attrNameLst>
                                          <p:attrName>style.visibility</p:attrName>
                                        </p:attrNameLst>
                                      </p:cBhvr>
                                      <p:to>
                                        <p:strVal val="hidden"/>
                                      </p:to>
                                    </p:set>
                                  </p:childTnLst>
                                </p:cTn>
                              </p:par>
                              <p:par>
                                <p:cTn id="533" presetID="4" presetClass="exit" presetSubtype="16" fill="hold" grpId="1" nodeType="withEffect">
                                  <p:stCondLst>
                                    <p:cond delay="0"/>
                                  </p:stCondLst>
                                  <p:childTnLst>
                                    <p:animEffect transition="out" filter="box(in)">
                                      <p:cBhvr>
                                        <p:cTn id="534" dur="500"/>
                                        <p:tgtEl>
                                          <p:spTgt spid="398"/>
                                        </p:tgtEl>
                                      </p:cBhvr>
                                    </p:animEffect>
                                    <p:set>
                                      <p:cBhvr>
                                        <p:cTn id="535" dur="1" fill="hold">
                                          <p:stCondLst>
                                            <p:cond delay="499"/>
                                          </p:stCondLst>
                                        </p:cTn>
                                        <p:tgtEl>
                                          <p:spTgt spid="398"/>
                                        </p:tgtEl>
                                        <p:attrNameLst>
                                          <p:attrName>style.visibility</p:attrName>
                                        </p:attrNameLst>
                                      </p:cBhvr>
                                      <p:to>
                                        <p:strVal val="hidden"/>
                                      </p:to>
                                    </p:set>
                                  </p:childTnLst>
                                </p:cTn>
                              </p:par>
                              <p:par>
                                <p:cTn id="536" presetID="4" presetClass="exit" presetSubtype="16" fill="hold" grpId="1" nodeType="withEffect">
                                  <p:stCondLst>
                                    <p:cond delay="0"/>
                                  </p:stCondLst>
                                  <p:childTnLst>
                                    <p:animEffect transition="out" filter="box(in)">
                                      <p:cBhvr>
                                        <p:cTn id="537" dur="500"/>
                                        <p:tgtEl>
                                          <p:spTgt spid="399"/>
                                        </p:tgtEl>
                                      </p:cBhvr>
                                    </p:animEffect>
                                    <p:set>
                                      <p:cBhvr>
                                        <p:cTn id="538" dur="1" fill="hold">
                                          <p:stCondLst>
                                            <p:cond delay="499"/>
                                          </p:stCondLst>
                                        </p:cTn>
                                        <p:tgtEl>
                                          <p:spTgt spid="399"/>
                                        </p:tgtEl>
                                        <p:attrNameLst>
                                          <p:attrName>style.visibility</p:attrName>
                                        </p:attrNameLst>
                                      </p:cBhvr>
                                      <p:to>
                                        <p:strVal val="hidden"/>
                                      </p:to>
                                    </p:set>
                                  </p:childTnLst>
                                </p:cTn>
                              </p:par>
                              <p:par>
                                <p:cTn id="539" presetID="4" presetClass="exit" presetSubtype="16" fill="hold" grpId="1" nodeType="withEffect">
                                  <p:stCondLst>
                                    <p:cond delay="0"/>
                                  </p:stCondLst>
                                  <p:childTnLst>
                                    <p:animEffect transition="out" filter="box(in)">
                                      <p:cBhvr>
                                        <p:cTn id="540" dur="500"/>
                                        <p:tgtEl>
                                          <p:spTgt spid="400"/>
                                        </p:tgtEl>
                                      </p:cBhvr>
                                    </p:animEffect>
                                    <p:set>
                                      <p:cBhvr>
                                        <p:cTn id="541" dur="1" fill="hold">
                                          <p:stCondLst>
                                            <p:cond delay="499"/>
                                          </p:stCondLst>
                                        </p:cTn>
                                        <p:tgtEl>
                                          <p:spTgt spid="400"/>
                                        </p:tgtEl>
                                        <p:attrNameLst>
                                          <p:attrName>style.visibility</p:attrName>
                                        </p:attrNameLst>
                                      </p:cBhvr>
                                      <p:to>
                                        <p:strVal val="hidden"/>
                                      </p:to>
                                    </p:set>
                                  </p:childTnLst>
                                </p:cTn>
                              </p:par>
                              <p:par>
                                <p:cTn id="542" presetID="4" presetClass="exit" presetSubtype="16" fill="hold" grpId="1" nodeType="withEffect">
                                  <p:stCondLst>
                                    <p:cond delay="0"/>
                                  </p:stCondLst>
                                  <p:childTnLst>
                                    <p:animEffect transition="out" filter="box(in)">
                                      <p:cBhvr>
                                        <p:cTn id="543" dur="500"/>
                                        <p:tgtEl>
                                          <p:spTgt spid="401"/>
                                        </p:tgtEl>
                                      </p:cBhvr>
                                    </p:animEffect>
                                    <p:set>
                                      <p:cBhvr>
                                        <p:cTn id="544" dur="1" fill="hold">
                                          <p:stCondLst>
                                            <p:cond delay="499"/>
                                          </p:stCondLst>
                                        </p:cTn>
                                        <p:tgtEl>
                                          <p:spTgt spid="401"/>
                                        </p:tgtEl>
                                        <p:attrNameLst>
                                          <p:attrName>style.visibility</p:attrName>
                                        </p:attrNameLst>
                                      </p:cBhvr>
                                      <p:to>
                                        <p:strVal val="hidden"/>
                                      </p:to>
                                    </p:set>
                                  </p:childTnLst>
                                </p:cTn>
                              </p:par>
                              <p:par>
                                <p:cTn id="545" presetID="4" presetClass="exit" presetSubtype="16" fill="hold" grpId="1" nodeType="withEffect">
                                  <p:stCondLst>
                                    <p:cond delay="0"/>
                                  </p:stCondLst>
                                  <p:childTnLst>
                                    <p:animEffect transition="out" filter="box(in)">
                                      <p:cBhvr>
                                        <p:cTn id="546" dur="500"/>
                                        <p:tgtEl>
                                          <p:spTgt spid="402"/>
                                        </p:tgtEl>
                                      </p:cBhvr>
                                    </p:animEffect>
                                    <p:set>
                                      <p:cBhvr>
                                        <p:cTn id="547" dur="1" fill="hold">
                                          <p:stCondLst>
                                            <p:cond delay="499"/>
                                          </p:stCondLst>
                                        </p:cTn>
                                        <p:tgtEl>
                                          <p:spTgt spid="402"/>
                                        </p:tgtEl>
                                        <p:attrNameLst>
                                          <p:attrName>style.visibility</p:attrName>
                                        </p:attrNameLst>
                                      </p:cBhvr>
                                      <p:to>
                                        <p:strVal val="hidden"/>
                                      </p:to>
                                    </p:set>
                                  </p:childTnLst>
                                </p:cTn>
                              </p:par>
                              <p:par>
                                <p:cTn id="548" presetID="4" presetClass="exit" presetSubtype="16" fill="hold" grpId="1" nodeType="withEffect">
                                  <p:stCondLst>
                                    <p:cond delay="0"/>
                                  </p:stCondLst>
                                  <p:childTnLst>
                                    <p:animEffect transition="out" filter="box(in)">
                                      <p:cBhvr>
                                        <p:cTn id="549" dur="500"/>
                                        <p:tgtEl>
                                          <p:spTgt spid="403"/>
                                        </p:tgtEl>
                                      </p:cBhvr>
                                    </p:animEffect>
                                    <p:set>
                                      <p:cBhvr>
                                        <p:cTn id="550" dur="1" fill="hold">
                                          <p:stCondLst>
                                            <p:cond delay="499"/>
                                          </p:stCondLst>
                                        </p:cTn>
                                        <p:tgtEl>
                                          <p:spTgt spid="403"/>
                                        </p:tgtEl>
                                        <p:attrNameLst>
                                          <p:attrName>style.visibility</p:attrName>
                                        </p:attrNameLst>
                                      </p:cBhvr>
                                      <p:to>
                                        <p:strVal val="hidden"/>
                                      </p:to>
                                    </p:set>
                                  </p:childTnLst>
                                </p:cTn>
                              </p:par>
                              <p:par>
                                <p:cTn id="551" presetID="4" presetClass="exit" presetSubtype="16" fill="hold" grpId="1" nodeType="withEffect">
                                  <p:stCondLst>
                                    <p:cond delay="0"/>
                                  </p:stCondLst>
                                  <p:childTnLst>
                                    <p:animEffect transition="out" filter="box(in)">
                                      <p:cBhvr>
                                        <p:cTn id="552" dur="500"/>
                                        <p:tgtEl>
                                          <p:spTgt spid="404"/>
                                        </p:tgtEl>
                                      </p:cBhvr>
                                    </p:animEffect>
                                    <p:set>
                                      <p:cBhvr>
                                        <p:cTn id="553" dur="1" fill="hold">
                                          <p:stCondLst>
                                            <p:cond delay="499"/>
                                          </p:stCondLst>
                                        </p:cTn>
                                        <p:tgtEl>
                                          <p:spTgt spid="404"/>
                                        </p:tgtEl>
                                        <p:attrNameLst>
                                          <p:attrName>style.visibility</p:attrName>
                                        </p:attrNameLst>
                                      </p:cBhvr>
                                      <p:to>
                                        <p:strVal val="hidden"/>
                                      </p:to>
                                    </p:set>
                                  </p:childTnLst>
                                </p:cTn>
                              </p:par>
                              <p:par>
                                <p:cTn id="554" presetID="4" presetClass="exit" presetSubtype="16" fill="hold" grpId="1" nodeType="withEffect">
                                  <p:stCondLst>
                                    <p:cond delay="0"/>
                                  </p:stCondLst>
                                  <p:childTnLst>
                                    <p:animEffect transition="out" filter="box(in)">
                                      <p:cBhvr>
                                        <p:cTn id="555" dur="500"/>
                                        <p:tgtEl>
                                          <p:spTgt spid="405"/>
                                        </p:tgtEl>
                                      </p:cBhvr>
                                    </p:animEffect>
                                    <p:set>
                                      <p:cBhvr>
                                        <p:cTn id="556" dur="1" fill="hold">
                                          <p:stCondLst>
                                            <p:cond delay="499"/>
                                          </p:stCondLst>
                                        </p:cTn>
                                        <p:tgtEl>
                                          <p:spTgt spid="405"/>
                                        </p:tgtEl>
                                        <p:attrNameLst>
                                          <p:attrName>style.visibility</p:attrName>
                                        </p:attrNameLst>
                                      </p:cBhvr>
                                      <p:to>
                                        <p:strVal val="hidden"/>
                                      </p:to>
                                    </p:set>
                                  </p:childTnLst>
                                </p:cTn>
                              </p:par>
                              <p:par>
                                <p:cTn id="557" presetID="4" presetClass="exit" presetSubtype="16" fill="hold" grpId="1" nodeType="withEffect">
                                  <p:stCondLst>
                                    <p:cond delay="0"/>
                                  </p:stCondLst>
                                  <p:childTnLst>
                                    <p:animEffect transition="out" filter="box(in)">
                                      <p:cBhvr>
                                        <p:cTn id="558" dur="500"/>
                                        <p:tgtEl>
                                          <p:spTgt spid="406"/>
                                        </p:tgtEl>
                                      </p:cBhvr>
                                    </p:animEffect>
                                    <p:set>
                                      <p:cBhvr>
                                        <p:cTn id="559" dur="1" fill="hold">
                                          <p:stCondLst>
                                            <p:cond delay="499"/>
                                          </p:stCondLst>
                                        </p:cTn>
                                        <p:tgtEl>
                                          <p:spTgt spid="406"/>
                                        </p:tgtEl>
                                        <p:attrNameLst>
                                          <p:attrName>style.visibility</p:attrName>
                                        </p:attrNameLst>
                                      </p:cBhvr>
                                      <p:to>
                                        <p:strVal val="hidden"/>
                                      </p:to>
                                    </p:set>
                                  </p:childTnLst>
                                </p:cTn>
                              </p:par>
                              <p:par>
                                <p:cTn id="560" presetID="4" presetClass="exit" presetSubtype="16" fill="hold" grpId="1" nodeType="withEffect">
                                  <p:stCondLst>
                                    <p:cond delay="0"/>
                                  </p:stCondLst>
                                  <p:childTnLst>
                                    <p:animEffect transition="out" filter="box(in)">
                                      <p:cBhvr>
                                        <p:cTn id="561" dur="500"/>
                                        <p:tgtEl>
                                          <p:spTgt spid="407"/>
                                        </p:tgtEl>
                                      </p:cBhvr>
                                    </p:animEffect>
                                    <p:set>
                                      <p:cBhvr>
                                        <p:cTn id="562" dur="1" fill="hold">
                                          <p:stCondLst>
                                            <p:cond delay="499"/>
                                          </p:stCondLst>
                                        </p:cTn>
                                        <p:tgtEl>
                                          <p:spTgt spid="407"/>
                                        </p:tgtEl>
                                        <p:attrNameLst>
                                          <p:attrName>style.visibility</p:attrName>
                                        </p:attrNameLst>
                                      </p:cBhvr>
                                      <p:to>
                                        <p:strVal val="hidden"/>
                                      </p:to>
                                    </p:set>
                                  </p:childTnLst>
                                </p:cTn>
                              </p:par>
                              <p:par>
                                <p:cTn id="563" presetID="4" presetClass="exit" presetSubtype="16" fill="hold" grpId="1" nodeType="withEffect">
                                  <p:stCondLst>
                                    <p:cond delay="0"/>
                                  </p:stCondLst>
                                  <p:childTnLst>
                                    <p:animEffect transition="out" filter="box(in)">
                                      <p:cBhvr>
                                        <p:cTn id="564" dur="500"/>
                                        <p:tgtEl>
                                          <p:spTgt spid="408"/>
                                        </p:tgtEl>
                                      </p:cBhvr>
                                    </p:animEffect>
                                    <p:set>
                                      <p:cBhvr>
                                        <p:cTn id="565" dur="1" fill="hold">
                                          <p:stCondLst>
                                            <p:cond delay="499"/>
                                          </p:stCondLst>
                                        </p:cTn>
                                        <p:tgtEl>
                                          <p:spTgt spid="408"/>
                                        </p:tgtEl>
                                        <p:attrNameLst>
                                          <p:attrName>style.visibility</p:attrName>
                                        </p:attrNameLst>
                                      </p:cBhvr>
                                      <p:to>
                                        <p:strVal val="hidden"/>
                                      </p:to>
                                    </p:set>
                                  </p:childTnLst>
                                </p:cTn>
                              </p:par>
                              <p:par>
                                <p:cTn id="566" presetID="4" presetClass="exit" presetSubtype="16" fill="hold" grpId="1" nodeType="withEffect">
                                  <p:stCondLst>
                                    <p:cond delay="0"/>
                                  </p:stCondLst>
                                  <p:childTnLst>
                                    <p:animEffect transition="out" filter="box(in)">
                                      <p:cBhvr>
                                        <p:cTn id="567" dur="500"/>
                                        <p:tgtEl>
                                          <p:spTgt spid="409"/>
                                        </p:tgtEl>
                                      </p:cBhvr>
                                    </p:animEffect>
                                    <p:set>
                                      <p:cBhvr>
                                        <p:cTn id="568" dur="1" fill="hold">
                                          <p:stCondLst>
                                            <p:cond delay="499"/>
                                          </p:stCondLst>
                                        </p:cTn>
                                        <p:tgtEl>
                                          <p:spTgt spid="409"/>
                                        </p:tgtEl>
                                        <p:attrNameLst>
                                          <p:attrName>style.visibility</p:attrName>
                                        </p:attrNameLst>
                                      </p:cBhvr>
                                      <p:to>
                                        <p:strVal val="hidden"/>
                                      </p:to>
                                    </p:set>
                                  </p:childTnLst>
                                </p:cTn>
                              </p:par>
                              <p:par>
                                <p:cTn id="569" presetID="4" presetClass="exit" presetSubtype="16" fill="hold" grpId="1" nodeType="withEffect">
                                  <p:stCondLst>
                                    <p:cond delay="0"/>
                                  </p:stCondLst>
                                  <p:childTnLst>
                                    <p:animEffect transition="out" filter="box(in)">
                                      <p:cBhvr>
                                        <p:cTn id="570" dur="500"/>
                                        <p:tgtEl>
                                          <p:spTgt spid="410"/>
                                        </p:tgtEl>
                                      </p:cBhvr>
                                    </p:animEffect>
                                    <p:set>
                                      <p:cBhvr>
                                        <p:cTn id="571" dur="1" fill="hold">
                                          <p:stCondLst>
                                            <p:cond delay="499"/>
                                          </p:stCondLst>
                                        </p:cTn>
                                        <p:tgtEl>
                                          <p:spTgt spid="410"/>
                                        </p:tgtEl>
                                        <p:attrNameLst>
                                          <p:attrName>style.visibility</p:attrName>
                                        </p:attrNameLst>
                                      </p:cBhvr>
                                      <p:to>
                                        <p:strVal val="hidden"/>
                                      </p:to>
                                    </p:set>
                                  </p:childTnLst>
                                </p:cTn>
                              </p:par>
                              <p:par>
                                <p:cTn id="572" presetID="4" presetClass="exit" presetSubtype="16" fill="hold" grpId="1" nodeType="withEffect">
                                  <p:stCondLst>
                                    <p:cond delay="0"/>
                                  </p:stCondLst>
                                  <p:childTnLst>
                                    <p:animEffect transition="out" filter="box(in)">
                                      <p:cBhvr>
                                        <p:cTn id="573" dur="500"/>
                                        <p:tgtEl>
                                          <p:spTgt spid="411"/>
                                        </p:tgtEl>
                                      </p:cBhvr>
                                    </p:animEffect>
                                    <p:set>
                                      <p:cBhvr>
                                        <p:cTn id="574" dur="1" fill="hold">
                                          <p:stCondLst>
                                            <p:cond delay="499"/>
                                          </p:stCondLst>
                                        </p:cTn>
                                        <p:tgtEl>
                                          <p:spTgt spid="411"/>
                                        </p:tgtEl>
                                        <p:attrNameLst>
                                          <p:attrName>style.visibility</p:attrName>
                                        </p:attrNameLst>
                                      </p:cBhvr>
                                      <p:to>
                                        <p:strVal val="hidden"/>
                                      </p:to>
                                    </p:set>
                                  </p:childTnLst>
                                </p:cTn>
                              </p:par>
                              <p:par>
                                <p:cTn id="575" presetID="4" presetClass="exit" presetSubtype="16" fill="hold" grpId="1" nodeType="withEffect">
                                  <p:stCondLst>
                                    <p:cond delay="0"/>
                                  </p:stCondLst>
                                  <p:childTnLst>
                                    <p:animEffect transition="out" filter="box(in)">
                                      <p:cBhvr>
                                        <p:cTn id="576" dur="500"/>
                                        <p:tgtEl>
                                          <p:spTgt spid="412"/>
                                        </p:tgtEl>
                                      </p:cBhvr>
                                    </p:animEffect>
                                    <p:set>
                                      <p:cBhvr>
                                        <p:cTn id="577" dur="1" fill="hold">
                                          <p:stCondLst>
                                            <p:cond delay="499"/>
                                          </p:stCondLst>
                                        </p:cTn>
                                        <p:tgtEl>
                                          <p:spTgt spid="412"/>
                                        </p:tgtEl>
                                        <p:attrNameLst>
                                          <p:attrName>style.visibility</p:attrName>
                                        </p:attrNameLst>
                                      </p:cBhvr>
                                      <p:to>
                                        <p:strVal val="hidden"/>
                                      </p:to>
                                    </p:set>
                                  </p:childTnLst>
                                </p:cTn>
                              </p:par>
                              <p:par>
                                <p:cTn id="578" presetID="4" presetClass="exit" presetSubtype="16" fill="hold" grpId="1" nodeType="withEffect">
                                  <p:stCondLst>
                                    <p:cond delay="0"/>
                                  </p:stCondLst>
                                  <p:childTnLst>
                                    <p:animEffect transition="out" filter="box(in)">
                                      <p:cBhvr>
                                        <p:cTn id="579" dur="500"/>
                                        <p:tgtEl>
                                          <p:spTgt spid="413"/>
                                        </p:tgtEl>
                                      </p:cBhvr>
                                    </p:animEffect>
                                    <p:set>
                                      <p:cBhvr>
                                        <p:cTn id="580" dur="1" fill="hold">
                                          <p:stCondLst>
                                            <p:cond delay="499"/>
                                          </p:stCondLst>
                                        </p:cTn>
                                        <p:tgtEl>
                                          <p:spTgt spid="413"/>
                                        </p:tgtEl>
                                        <p:attrNameLst>
                                          <p:attrName>style.visibility</p:attrName>
                                        </p:attrNameLst>
                                      </p:cBhvr>
                                      <p:to>
                                        <p:strVal val="hidden"/>
                                      </p:to>
                                    </p:set>
                                  </p:childTnLst>
                                </p:cTn>
                              </p:par>
                              <p:par>
                                <p:cTn id="581" presetID="4" presetClass="exit" presetSubtype="16" fill="hold" grpId="1" nodeType="withEffect">
                                  <p:stCondLst>
                                    <p:cond delay="0"/>
                                  </p:stCondLst>
                                  <p:childTnLst>
                                    <p:animEffect transition="out" filter="box(in)">
                                      <p:cBhvr>
                                        <p:cTn id="582" dur="500"/>
                                        <p:tgtEl>
                                          <p:spTgt spid="414"/>
                                        </p:tgtEl>
                                      </p:cBhvr>
                                    </p:animEffect>
                                    <p:set>
                                      <p:cBhvr>
                                        <p:cTn id="583" dur="1" fill="hold">
                                          <p:stCondLst>
                                            <p:cond delay="499"/>
                                          </p:stCondLst>
                                        </p:cTn>
                                        <p:tgtEl>
                                          <p:spTgt spid="414"/>
                                        </p:tgtEl>
                                        <p:attrNameLst>
                                          <p:attrName>style.visibility</p:attrName>
                                        </p:attrNameLst>
                                      </p:cBhvr>
                                      <p:to>
                                        <p:strVal val="hidden"/>
                                      </p:to>
                                    </p:set>
                                  </p:childTnLst>
                                </p:cTn>
                              </p:par>
                              <p:par>
                                <p:cTn id="584" presetID="4" presetClass="exit" presetSubtype="16" fill="hold" grpId="1" nodeType="withEffect">
                                  <p:stCondLst>
                                    <p:cond delay="0"/>
                                  </p:stCondLst>
                                  <p:childTnLst>
                                    <p:animEffect transition="out" filter="box(in)">
                                      <p:cBhvr>
                                        <p:cTn id="585" dur="500"/>
                                        <p:tgtEl>
                                          <p:spTgt spid="415"/>
                                        </p:tgtEl>
                                      </p:cBhvr>
                                    </p:animEffect>
                                    <p:set>
                                      <p:cBhvr>
                                        <p:cTn id="586" dur="1" fill="hold">
                                          <p:stCondLst>
                                            <p:cond delay="499"/>
                                          </p:stCondLst>
                                        </p:cTn>
                                        <p:tgtEl>
                                          <p:spTgt spid="415"/>
                                        </p:tgtEl>
                                        <p:attrNameLst>
                                          <p:attrName>style.visibility</p:attrName>
                                        </p:attrNameLst>
                                      </p:cBhvr>
                                      <p:to>
                                        <p:strVal val="hidden"/>
                                      </p:to>
                                    </p:set>
                                  </p:childTnLst>
                                </p:cTn>
                              </p:par>
                              <p:par>
                                <p:cTn id="587" presetID="4" presetClass="exit" presetSubtype="16" fill="hold" grpId="1" nodeType="withEffect">
                                  <p:stCondLst>
                                    <p:cond delay="0"/>
                                  </p:stCondLst>
                                  <p:childTnLst>
                                    <p:animEffect transition="out" filter="box(in)">
                                      <p:cBhvr>
                                        <p:cTn id="588" dur="500"/>
                                        <p:tgtEl>
                                          <p:spTgt spid="416"/>
                                        </p:tgtEl>
                                      </p:cBhvr>
                                    </p:animEffect>
                                    <p:set>
                                      <p:cBhvr>
                                        <p:cTn id="589" dur="1" fill="hold">
                                          <p:stCondLst>
                                            <p:cond delay="499"/>
                                          </p:stCondLst>
                                        </p:cTn>
                                        <p:tgtEl>
                                          <p:spTgt spid="416"/>
                                        </p:tgtEl>
                                        <p:attrNameLst>
                                          <p:attrName>style.visibility</p:attrName>
                                        </p:attrNameLst>
                                      </p:cBhvr>
                                      <p:to>
                                        <p:strVal val="hidden"/>
                                      </p:to>
                                    </p:set>
                                  </p:childTnLst>
                                </p:cTn>
                              </p:par>
                              <p:par>
                                <p:cTn id="590" presetID="4" presetClass="exit" presetSubtype="16" fill="hold" grpId="1" nodeType="withEffect">
                                  <p:stCondLst>
                                    <p:cond delay="0"/>
                                  </p:stCondLst>
                                  <p:childTnLst>
                                    <p:animEffect transition="out" filter="box(in)">
                                      <p:cBhvr>
                                        <p:cTn id="591" dur="500"/>
                                        <p:tgtEl>
                                          <p:spTgt spid="417"/>
                                        </p:tgtEl>
                                      </p:cBhvr>
                                    </p:animEffect>
                                    <p:set>
                                      <p:cBhvr>
                                        <p:cTn id="592" dur="1" fill="hold">
                                          <p:stCondLst>
                                            <p:cond delay="499"/>
                                          </p:stCondLst>
                                        </p:cTn>
                                        <p:tgtEl>
                                          <p:spTgt spid="417"/>
                                        </p:tgtEl>
                                        <p:attrNameLst>
                                          <p:attrName>style.visibility</p:attrName>
                                        </p:attrNameLst>
                                      </p:cBhvr>
                                      <p:to>
                                        <p:strVal val="hidden"/>
                                      </p:to>
                                    </p:set>
                                  </p:childTnLst>
                                </p:cTn>
                              </p:par>
                              <p:par>
                                <p:cTn id="593" presetID="4" presetClass="exit" presetSubtype="16" fill="hold" grpId="1" nodeType="withEffect">
                                  <p:stCondLst>
                                    <p:cond delay="0"/>
                                  </p:stCondLst>
                                  <p:childTnLst>
                                    <p:animEffect transition="out" filter="box(in)">
                                      <p:cBhvr>
                                        <p:cTn id="594" dur="500"/>
                                        <p:tgtEl>
                                          <p:spTgt spid="418"/>
                                        </p:tgtEl>
                                      </p:cBhvr>
                                    </p:animEffect>
                                    <p:set>
                                      <p:cBhvr>
                                        <p:cTn id="595" dur="1" fill="hold">
                                          <p:stCondLst>
                                            <p:cond delay="499"/>
                                          </p:stCondLst>
                                        </p:cTn>
                                        <p:tgtEl>
                                          <p:spTgt spid="418"/>
                                        </p:tgtEl>
                                        <p:attrNameLst>
                                          <p:attrName>style.visibility</p:attrName>
                                        </p:attrNameLst>
                                      </p:cBhvr>
                                      <p:to>
                                        <p:strVal val="hidden"/>
                                      </p:to>
                                    </p:set>
                                  </p:childTnLst>
                                </p:cTn>
                              </p:par>
                              <p:par>
                                <p:cTn id="596" presetID="4" presetClass="exit" presetSubtype="16" fill="hold" grpId="1" nodeType="withEffect">
                                  <p:stCondLst>
                                    <p:cond delay="0"/>
                                  </p:stCondLst>
                                  <p:childTnLst>
                                    <p:animEffect transition="out" filter="box(in)">
                                      <p:cBhvr>
                                        <p:cTn id="597" dur="500"/>
                                        <p:tgtEl>
                                          <p:spTgt spid="419"/>
                                        </p:tgtEl>
                                      </p:cBhvr>
                                    </p:animEffect>
                                    <p:set>
                                      <p:cBhvr>
                                        <p:cTn id="598" dur="1" fill="hold">
                                          <p:stCondLst>
                                            <p:cond delay="499"/>
                                          </p:stCondLst>
                                        </p:cTn>
                                        <p:tgtEl>
                                          <p:spTgt spid="419"/>
                                        </p:tgtEl>
                                        <p:attrNameLst>
                                          <p:attrName>style.visibility</p:attrName>
                                        </p:attrNameLst>
                                      </p:cBhvr>
                                      <p:to>
                                        <p:strVal val="hidden"/>
                                      </p:to>
                                    </p:set>
                                  </p:childTnLst>
                                </p:cTn>
                              </p:par>
                              <p:par>
                                <p:cTn id="599" presetID="4" presetClass="exit" presetSubtype="16" fill="hold" grpId="1" nodeType="withEffect">
                                  <p:stCondLst>
                                    <p:cond delay="0"/>
                                  </p:stCondLst>
                                  <p:childTnLst>
                                    <p:animEffect transition="out" filter="box(in)">
                                      <p:cBhvr>
                                        <p:cTn id="600" dur="500"/>
                                        <p:tgtEl>
                                          <p:spTgt spid="420"/>
                                        </p:tgtEl>
                                      </p:cBhvr>
                                    </p:animEffect>
                                    <p:set>
                                      <p:cBhvr>
                                        <p:cTn id="601" dur="1" fill="hold">
                                          <p:stCondLst>
                                            <p:cond delay="499"/>
                                          </p:stCondLst>
                                        </p:cTn>
                                        <p:tgtEl>
                                          <p:spTgt spid="420"/>
                                        </p:tgtEl>
                                        <p:attrNameLst>
                                          <p:attrName>style.visibility</p:attrName>
                                        </p:attrNameLst>
                                      </p:cBhvr>
                                      <p:to>
                                        <p:strVal val="hidden"/>
                                      </p:to>
                                    </p:set>
                                  </p:childTnLst>
                                </p:cTn>
                              </p:par>
                              <p:par>
                                <p:cTn id="602" presetID="4" presetClass="exit" presetSubtype="16" fill="hold" grpId="1" nodeType="withEffect">
                                  <p:stCondLst>
                                    <p:cond delay="0"/>
                                  </p:stCondLst>
                                  <p:childTnLst>
                                    <p:animEffect transition="out" filter="box(in)">
                                      <p:cBhvr>
                                        <p:cTn id="603" dur="500"/>
                                        <p:tgtEl>
                                          <p:spTgt spid="421"/>
                                        </p:tgtEl>
                                      </p:cBhvr>
                                    </p:animEffect>
                                    <p:set>
                                      <p:cBhvr>
                                        <p:cTn id="604" dur="1" fill="hold">
                                          <p:stCondLst>
                                            <p:cond delay="499"/>
                                          </p:stCondLst>
                                        </p:cTn>
                                        <p:tgtEl>
                                          <p:spTgt spid="421"/>
                                        </p:tgtEl>
                                        <p:attrNameLst>
                                          <p:attrName>style.visibility</p:attrName>
                                        </p:attrNameLst>
                                      </p:cBhvr>
                                      <p:to>
                                        <p:strVal val="hidden"/>
                                      </p:to>
                                    </p:set>
                                  </p:childTnLst>
                                </p:cTn>
                              </p:par>
                              <p:par>
                                <p:cTn id="605" presetID="4" presetClass="exit" presetSubtype="16" fill="hold" grpId="1" nodeType="withEffect">
                                  <p:stCondLst>
                                    <p:cond delay="0"/>
                                  </p:stCondLst>
                                  <p:childTnLst>
                                    <p:animEffect transition="out" filter="box(in)">
                                      <p:cBhvr>
                                        <p:cTn id="606" dur="500"/>
                                        <p:tgtEl>
                                          <p:spTgt spid="422"/>
                                        </p:tgtEl>
                                      </p:cBhvr>
                                    </p:animEffect>
                                    <p:set>
                                      <p:cBhvr>
                                        <p:cTn id="607" dur="1" fill="hold">
                                          <p:stCondLst>
                                            <p:cond delay="499"/>
                                          </p:stCondLst>
                                        </p:cTn>
                                        <p:tgtEl>
                                          <p:spTgt spid="422"/>
                                        </p:tgtEl>
                                        <p:attrNameLst>
                                          <p:attrName>style.visibility</p:attrName>
                                        </p:attrNameLst>
                                      </p:cBhvr>
                                      <p:to>
                                        <p:strVal val="hidden"/>
                                      </p:to>
                                    </p:set>
                                  </p:childTnLst>
                                </p:cTn>
                              </p:par>
                              <p:par>
                                <p:cTn id="608" presetID="4" presetClass="exit" presetSubtype="16" fill="hold" grpId="1" nodeType="withEffect">
                                  <p:stCondLst>
                                    <p:cond delay="0"/>
                                  </p:stCondLst>
                                  <p:childTnLst>
                                    <p:animEffect transition="out" filter="box(in)">
                                      <p:cBhvr>
                                        <p:cTn id="609" dur="500"/>
                                        <p:tgtEl>
                                          <p:spTgt spid="423"/>
                                        </p:tgtEl>
                                      </p:cBhvr>
                                    </p:animEffect>
                                    <p:set>
                                      <p:cBhvr>
                                        <p:cTn id="610" dur="1" fill="hold">
                                          <p:stCondLst>
                                            <p:cond delay="499"/>
                                          </p:stCondLst>
                                        </p:cTn>
                                        <p:tgtEl>
                                          <p:spTgt spid="423"/>
                                        </p:tgtEl>
                                        <p:attrNameLst>
                                          <p:attrName>style.visibility</p:attrName>
                                        </p:attrNameLst>
                                      </p:cBhvr>
                                      <p:to>
                                        <p:strVal val="hidden"/>
                                      </p:to>
                                    </p:set>
                                  </p:childTnLst>
                                </p:cTn>
                              </p:par>
                              <p:par>
                                <p:cTn id="611" presetID="4" presetClass="exit" presetSubtype="16" fill="hold" grpId="1" nodeType="withEffect">
                                  <p:stCondLst>
                                    <p:cond delay="0"/>
                                  </p:stCondLst>
                                  <p:childTnLst>
                                    <p:animEffect transition="out" filter="box(in)">
                                      <p:cBhvr>
                                        <p:cTn id="612" dur="500"/>
                                        <p:tgtEl>
                                          <p:spTgt spid="424"/>
                                        </p:tgtEl>
                                      </p:cBhvr>
                                    </p:animEffect>
                                    <p:set>
                                      <p:cBhvr>
                                        <p:cTn id="613" dur="1" fill="hold">
                                          <p:stCondLst>
                                            <p:cond delay="499"/>
                                          </p:stCondLst>
                                        </p:cTn>
                                        <p:tgtEl>
                                          <p:spTgt spid="424"/>
                                        </p:tgtEl>
                                        <p:attrNameLst>
                                          <p:attrName>style.visibility</p:attrName>
                                        </p:attrNameLst>
                                      </p:cBhvr>
                                      <p:to>
                                        <p:strVal val="hidden"/>
                                      </p:to>
                                    </p:set>
                                  </p:childTnLst>
                                </p:cTn>
                              </p:par>
                              <p:par>
                                <p:cTn id="614" presetID="4" presetClass="exit" presetSubtype="16" fill="hold" grpId="1" nodeType="withEffect">
                                  <p:stCondLst>
                                    <p:cond delay="0"/>
                                  </p:stCondLst>
                                  <p:childTnLst>
                                    <p:animEffect transition="out" filter="box(in)">
                                      <p:cBhvr>
                                        <p:cTn id="615" dur="500"/>
                                        <p:tgtEl>
                                          <p:spTgt spid="425"/>
                                        </p:tgtEl>
                                      </p:cBhvr>
                                    </p:animEffect>
                                    <p:set>
                                      <p:cBhvr>
                                        <p:cTn id="616" dur="1" fill="hold">
                                          <p:stCondLst>
                                            <p:cond delay="499"/>
                                          </p:stCondLst>
                                        </p:cTn>
                                        <p:tgtEl>
                                          <p:spTgt spid="425"/>
                                        </p:tgtEl>
                                        <p:attrNameLst>
                                          <p:attrName>style.visibility</p:attrName>
                                        </p:attrNameLst>
                                      </p:cBhvr>
                                      <p:to>
                                        <p:strVal val="hidden"/>
                                      </p:to>
                                    </p:set>
                                  </p:childTnLst>
                                </p:cTn>
                              </p:par>
                              <p:par>
                                <p:cTn id="617" presetID="4" presetClass="exit" presetSubtype="16" fill="hold" grpId="1" nodeType="withEffect">
                                  <p:stCondLst>
                                    <p:cond delay="0"/>
                                  </p:stCondLst>
                                  <p:childTnLst>
                                    <p:animEffect transition="out" filter="box(in)">
                                      <p:cBhvr>
                                        <p:cTn id="618" dur="500"/>
                                        <p:tgtEl>
                                          <p:spTgt spid="426"/>
                                        </p:tgtEl>
                                      </p:cBhvr>
                                    </p:animEffect>
                                    <p:set>
                                      <p:cBhvr>
                                        <p:cTn id="619" dur="1" fill="hold">
                                          <p:stCondLst>
                                            <p:cond delay="499"/>
                                          </p:stCondLst>
                                        </p:cTn>
                                        <p:tgtEl>
                                          <p:spTgt spid="426"/>
                                        </p:tgtEl>
                                        <p:attrNameLst>
                                          <p:attrName>style.visibility</p:attrName>
                                        </p:attrNameLst>
                                      </p:cBhvr>
                                      <p:to>
                                        <p:strVal val="hidden"/>
                                      </p:to>
                                    </p:set>
                                  </p:childTnLst>
                                </p:cTn>
                              </p:par>
                              <p:par>
                                <p:cTn id="620" presetID="4" presetClass="exit" presetSubtype="16" fill="hold" grpId="1" nodeType="withEffect">
                                  <p:stCondLst>
                                    <p:cond delay="0"/>
                                  </p:stCondLst>
                                  <p:childTnLst>
                                    <p:animEffect transition="out" filter="box(in)">
                                      <p:cBhvr>
                                        <p:cTn id="621" dur="500"/>
                                        <p:tgtEl>
                                          <p:spTgt spid="427"/>
                                        </p:tgtEl>
                                      </p:cBhvr>
                                    </p:animEffect>
                                    <p:set>
                                      <p:cBhvr>
                                        <p:cTn id="622" dur="1" fill="hold">
                                          <p:stCondLst>
                                            <p:cond delay="499"/>
                                          </p:stCondLst>
                                        </p:cTn>
                                        <p:tgtEl>
                                          <p:spTgt spid="427"/>
                                        </p:tgtEl>
                                        <p:attrNameLst>
                                          <p:attrName>style.visibility</p:attrName>
                                        </p:attrNameLst>
                                      </p:cBhvr>
                                      <p:to>
                                        <p:strVal val="hidden"/>
                                      </p:to>
                                    </p:set>
                                  </p:childTnLst>
                                </p:cTn>
                              </p:par>
                              <p:par>
                                <p:cTn id="623" presetID="4" presetClass="exit" presetSubtype="16" fill="hold" grpId="1" nodeType="withEffect">
                                  <p:stCondLst>
                                    <p:cond delay="0"/>
                                  </p:stCondLst>
                                  <p:childTnLst>
                                    <p:animEffect transition="out" filter="box(in)">
                                      <p:cBhvr>
                                        <p:cTn id="624" dur="500"/>
                                        <p:tgtEl>
                                          <p:spTgt spid="428"/>
                                        </p:tgtEl>
                                      </p:cBhvr>
                                    </p:animEffect>
                                    <p:set>
                                      <p:cBhvr>
                                        <p:cTn id="625" dur="1" fill="hold">
                                          <p:stCondLst>
                                            <p:cond delay="499"/>
                                          </p:stCondLst>
                                        </p:cTn>
                                        <p:tgtEl>
                                          <p:spTgt spid="428"/>
                                        </p:tgtEl>
                                        <p:attrNameLst>
                                          <p:attrName>style.visibility</p:attrName>
                                        </p:attrNameLst>
                                      </p:cBhvr>
                                      <p:to>
                                        <p:strVal val="hidden"/>
                                      </p:to>
                                    </p:set>
                                  </p:childTnLst>
                                </p:cTn>
                              </p:par>
                              <p:par>
                                <p:cTn id="626" presetID="4" presetClass="exit" presetSubtype="16" fill="hold" grpId="1" nodeType="withEffect">
                                  <p:stCondLst>
                                    <p:cond delay="0"/>
                                  </p:stCondLst>
                                  <p:childTnLst>
                                    <p:animEffect transition="out" filter="box(in)">
                                      <p:cBhvr>
                                        <p:cTn id="627" dur="500"/>
                                        <p:tgtEl>
                                          <p:spTgt spid="429"/>
                                        </p:tgtEl>
                                      </p:cBhvr>
                                    </p:animEffect>
                                    <p:set>
                                      <p:cBhvr>
                                        <p:cTn id="628" dur="1" fill="hold">
                                          <p:stCondLst>
                                            <p:cond delay="499"/>
                                          </p:stCondLst>
                                        </p:cTn>
                                        <p:tgtEl>
                                          <p:spTgt spid="429"/>
                                        </p:tgtEl>
                                        <p:attrNameLst>
                                          <p:attrName>style.visibility</p:attrName>
                                        </p:attrNameLst>
                                      </p:cBhvr>
                                      <p:to>
                                        <p:strVal val="hidden"/>
                                      </p:to>
                                    </p:set>
                                  </p:childTnLst>
                                </p:cTn>
                              </p:par>
                              <p:par>
                                <p:cTn id="629" presetID="4" presetClass="exit" presetSubtype="16" fill="hold" grpId="1" nodeType="withEffect">
                                  <p:stCondLst>
                                    <p:cond delay="0"/>
                                  </p:stCondLst>
                                  <p:childTnLst>
                                    <p:animEffect transition="out" filter="box(in)">
                                      <p:cBhvr>
                                        <p:cTn id="630" dur="500"/>
                                        <p:tgtEl>
                                          <p:spTgt spid="430"/>
                                        </p:tgtEl>
                                      </p:cBhvr>
                                    </p:animEffect>
                                    <p:set>
                                      <p:cBhvr>
                                        <p:cTn id="631" dur="1" fill="hold">
                                          <p:stCondLst>
                                            <p:cond delay="499"/>
                                          </p:stCondLst>
                                        </p:cTn>
                                        <p:tgtEl>
                                          <p:spTgt spid="430"/>
                                        </p:tgtEl>
                                        <p:attrNameLst>
                                          <p:attrName>style.visibility</p:attrName>
                                        </p:attrNameLst>
                                      </p:cBhvr>
                                      <p:to>
                                        <p:strVal val="hidden"/>
                                      </p:to>
                                    </p:set>
                                  </p:childTnLst>
                                </p:cTn>
                              </p:par>
                              <p:par>
                                <p:cTn id="632" presetID="4" presetClass="exit" presetSubtype="16" fill="hold" grpId="1" nodeType="withEffect">
                                  <p:stCondLst>
                                    <p:cond delay="0"/>
                                  </p:stCondLst>
                                  <p:childTnLst>
                                    <p:animEffect transition="out" filter="box(in)">
                                      <p:cBhvr>
                                        <p:cTn id="633" dur="500"/>
                                        <p:tgtEl>
                                          <p:spTgt spid="431"/>
                                        </p:tgtEl>
                                      </p:cBhvr>
                                    </p:animEffect>
                                    <p:set>
                                      <p:cBhvr>
                                        <p:cTn id="634" dur="1" fill="hold">
                                          <p:stCondLst>
                                            <p:cond delay="499"/>
                                          </p:stCondLst>
                                        </p:cTn>
                                        <p:tgtEl>
                                          <p:spTgt spid="431"/>
                                        </p:tgtEl>
                                        <p:attrNameLst>
                                          <p:attrName>style.visibility</p:attrName>
                                        </p:attrNameLst>
                                      </p:cBhvr>
                                      <p:to>
                                        <p:strVal val="hidden"/>
                                      </p:to>
                                    </p:set>
                                  </p:childTnLst>
                                </p:cTn>
                              </p:par>
                              <p:par>
                                <p:cTn id="635" presetID="4" presetClass="exit" presetSubtype="16" fill="hold" grpId="1" nodeType="withEffect">
                                  <p:stCondLst>
                                    <p:cond delay="0"/>
                                  </p:stCondLst>
                                  <p:childTnLst>
                                    <p:animEffect transition="out" filter="box(in)">
                                      <p:cBhvr>
                                        <p:cTn id="636" dur="500"/>
                                        <p:tgtEl>
                                          <p:spTgt spid="432"/>
                                        </p:tgtEl>
                                      </p:cBhvr>
                                    </p:animEffect>
                                    <p:set>
                                      <p:cBhvr>
                                        <p:cTn id="637" dur="1" fill="hold">
                                          <p:stCondLst>
                                            <p:cond delay="499"/>
                                          </p:stCondLst>
                                        </p:cTn>
                                        <p:tgtEl>
                                          <p:spTgt spid="432"/>
                                        </p:tgtEl>
                                        <p:attrNameLst>
                                          <p:attrName>style.visibility</p:attrName>
                                        </p:attrNameLst>
                                      </p:cBhvr>
                                      <p:to>
                                        <p:strVal val="hidden"/>
                                      </p:to>
                                    </p:set>
                                  </p:childTnLst>
                                </p:cTn>
                              </p:par>
                              <p:par>
                                <p:cTn id="638" presetID="4" presetClass="exit" presetSubtype="16" fill="hold" grpId="1" nodeType="withEffect">
                                  <p:stCondLst>
                                    <p:cond delay="0"/>
                                  </p:stCondLst>
                                  <p:childTnLst>
                                    <p:animEffect transition="out" filter="box(in)">
                                      <p:cBhvr>
                                        <p:cTn id="639" dur="500"/>
                                        <p:tgtEl>
                                          <p:spTgt spid="433"/>
                                        </p:tgtEl>
                                      </p:cBhvr>
                                    </p:animEffect>
                                    <p:set>
                                      <p:cBhvr>
                                        <p:cTn id="640" dur="1" fill="hold">
                                          <p:stCondLst>
                                            <p:cond delay="499"/>
                                          </p:stCondLst>
                                        </p:cTn>
                                        <p:tgtEl>
                                          <p:spTgt spid="433"/>
                                        </p:tgtEl>
                                        <p:attrNameLst>
                                          <p:attrName>style.visibility</p:attrName>
                                        </p:attrNameLst>
                                      </p:cBhvr>
                                      <p:to>
                                        <p:strVal val="hidden"/>
                                      </p:to>
                                    </p:set>
                                  </p:childTnLst>
                                </p:cTn>
                              </p:par>
                              <p:par>
                                <p:cTn id="641" presetID="4" presetClass="exit" presetSubtype="16" fill="hold" grpId="1" nodeType="withEffect">
                                  <p:stCondLst>
                                    <p:cond delay="0"/>
                                  </p:stCondLst>
                                  <p:childTnLst>
                                    <p:animEffect transition="out" filter="box(in)">
                                      <p:cBhvr>
                                        <p:cTn id="642" dur="500"/>
                                        <p:tgtEl>
                                          <p:spTgt spid="434"/>
                                        </p:tgtEl>
                                      </p:cBhvr>
                                    </p:animEffect>
                                    <p:set>
                                      <p:cBhvr>
                                        <p:cTn id="643" dur="1" fill="hold">
                                          <p:stCondLst>
                                            <p:cond delay="499"/>
                                          </p:stCondLst>
                                        </p:cTn>
                                        <p:tgtEl>
                                          <p:spTgt spid="434"/>
                                        </p:tgtEl>
                                        <p:attrNameLst>
                                          <p:attrName>style.visibility</p:attrName>
                                        </p:attrNameLst>
                                      </p:cBhvr>
                                      <p:to>
                                        <p:strVal val="hidden"/>
                                      </p:to>
                                    </p:set>
                                  </p:childTnLst>
                                </p:cTn>
                              </p:par>
                              <p:par>
                                <p:cTn id="644" presetID="4" presetClass="exit" presetSubtype="16" fill="hold" grpId="1" nodeType="withEffect">
                                  <p:stCondLst>
                                    <p:cond delay="0"/>
                                  </p:stCondLst>
                                  <p:childTnLst>
                                    <p:animEffect transition="out" filter="box(in)">
                                      <p:cBhvr>
                                        <p:cTn id="645" dur="500"/>
                                        <p:tgtEl>
                                          <p:spTgt spid="435"/>
                                        </p:tgtEl>
                                      </p:cBhvr>
                                    </p:animEffect>
                                    <p:set>
                                      <p:cBhvr>
                                        <p:cTn id="646" dur="1" fill="hold">
                                          <p:stCondLst>
                                            <p:cond delay="499"/>
                                          </p:stCondLst>
                                        </p:cTn>
                                        <p:tgtEl>
                                          <p:spTgt spid="435"/>
                                        </p:tgtEl>
                                        <p:attrNameLst>
                                          <p:attrName>style.visibility</p:attrName>
                                        </p:attrNameLst>
                                      </p:cBhvr>
                                      <p:to>
                                        <p:strVal val="hidden"/>
                                      </p:to>
                                    </p:set>
                                  </p:childTnLst>
                                </p:cTn>
                              </p:par>
                              <p:par>
                                <p:cTn id="647" presetID="4" presetClass="exit" presetSubtype="16" fill="hold" grpId="1" nodeType="withEffect">
                                  <p:stCondLst>
                                    <p:cond delay="0"/>
                                  </p:stCondLst>
                                  <p:childTnLst>
                                    <p:animEffect transition="out" filter="box(in)">
                                      <p:cBhvr>
                                        <p:cTn id="648" dur="500"/>
                                        <p:tgtEl>
                                          <p:spTgt spid="436"/>
                                        </p:tgtEl>
                                      </p:cBhvr>
                                    </p:animEffect>
                                    <p:set>
                                      <p:cBhvr>
                                        <p:cTn id="649" dur="1" fill="hold">
                                          <p:stCondLst>
                                            <p:cond delay="499"/>
                                          </p:stCondLst>
                                        </p:cTn>
                                        <p:tgtEl>
                                          <p:spTgt spid="436"/>
                                        </p:tgtEl>
                                        <p:attrNameLst>
                                          <p:attrName>style.visibility</p:attrName>
                                        </p:attrNameLst>
                                      </p:cBhvr>
                                      <p:to>
                                        <p:strVal val="hidden"/>
                                      </p:to>
                                    </p:set>
                                  </p:childTnLst>
                                </p:cTn>
                              </p:par>
                              <p:par>
                                <p:cTn id="650" presetID="4" presetClass="exit" presetSubtype="16" fill="hold" grpId="1" nodeType="withEffect">
                                  <p:stCondLst>
                                    <p:cond delay="0"/>
                                  </p:stCondLst>
                                  <p:childTnLst>
                                    <p:animEffect transition="out" filter="box(in)">
                                      <p:cBhvr>
                                        <p:cTn id="651" dur="500"/>
                                        <p:tgtEl>
                                          <p:spTgt spid="437"/>
                                        </p:tgtEl>
                                      </p:cBhvr>
                                    </p:animEffect>
                                    <p:set>
                                      <p:cBhvr>
                                        <p:cTn id="652" dur="1" fill="hold">
                                          <p:stCondLst>
                                            <p:cond delay="499"/>
                                          </p:stCondLst>
                                        </p:cTn>
                                        <p:tgtEl>
                                          <p:spTgt spid="437"/>
                                        </p:tgtEl>
                                        <p:attrNameLst>
                                          <p:attrName>style.visibility</p:attrName>
                                        </p:attrNameLst>
                                      </p:cBhvr>
                                      <p:to>
                                        <p:strVal val="hidden"/>
                                      </p:to>
                                    </p:set>
                                  </p:childTnLst>
                                </p:cTn>
                              </p:par>
                              <p:par>
                                <p:cTn id="653" presetID="4" presetClass="exit" presetSubtype="16" fill="hold" grpId="1" nodeType="withEffect">
                                  <p:stCondLst>
                                    <p:cond delay="0"/>
                                  </p:stCondLst>
                                  <p:childTnLst>
                                    <p:animEffect transition="out" filter="box(in)">
                                      <p:cBhvr>
                                        <p:cTn id="654" dur="500"/>
                                        <p:tgtEl>
                                          <p:spTgt spid="438"/>
                                        </p:tgtEl>
                                      </p:cBhvr>
                                    </p:animEffect>
                                    <p:set>
                                      <p:cBhvr>
                                        <p:cTn id="655" dur="1" fill="hold">
                                          <p:stCondLst>
                                            <p:cond delay="499"/>
                                          </p:stCondLst>
                                        </p:cTn>
                                        <p:tgtEl>
                                          <p:spTgt spid="438"/>
                                        </p:tgtEl>
                                        <p:attrNameLst>
                                          <p:attrName>style.visibility</p:attrName>
                                        </p:attrNameLst>
                                      </p:cBhvr>
                                      <p:to>
                                        <p:strVal val="hidden"/>
                                      </p:to>
                                    </p:set>
                                  </p:childTnLst>
                                </p:cTn>
                              </p:par>
                            </p:childTnLst>
                          </p:cTn>
                        </p:par>
                      </p:childTnLst>
                    </p:cTn>
                  </p:par>
                  <p:par>
                    <p:cTn id="656" fill="hold">
                      <p:stCondLst>
                        <p:cond delay="indefinite"/>
                      </p:stCondLst>
                      <p:childTnLst>
                        <p:par>
                          <p:cTn id="657" fill="hold">
                            <p:stCondLst>
                              <p:cond delay="0"/>
                            </p:stCondLst>
                            <p:childTnLst>
                              <p:par>
                                <p:cTn id="658" presetID="22" presetClass="entr" presetSubtype="8" fill="hold" grpId="0" nodeType="clickEffect">
                                  <p:stCondLst>
                                    <p:cond delay="0"/>
                                  </p:stCondLst>
                                  <p:childTnLst>
                                    <p:set>
                                      <p:cBhvr>
                                        <p:cTn id="659" dur="1" fill="hold">
                                          <p:stCondLst>
                                            <p:cond delay="0"/>
                                          </p:stCondLst>
                                        </p:cTn>
                                        <p:tgtEl>
                                          <p:spTgt spid="439"/>
                                        </p:tgtEl>
                                        <p:attrNameLst>
                                          <p:attrName>style.visibility</p:attrName>
                                        </p:attrNameLst>
                                      </p:cBhvr>
                                      <p:to>
                                        <p:strVal val="visible"/>
                                      </p:to>
                                    </p:set>
                                    <p:animEffect transition="in" filter="wipe(left)">
                                      <p:cBhvr>
                                        <p:cTn id="660" dur="1000"/>
                                        <p:tgtEl>
                                          <p:spTgt spid="439"/>
                                        </p:tgtEl>
                                      </p:cBhvr>
                                    </p:animEffect>
                                  </p:childTnLst>
                                </p:cTn>
                              </p:par>
                              <p:par>
                                <p:cTn id="661" presetID="22" presetClass="entr" presetSubtype="8" fill="hold" grpId="0" nodeType="withEffect">
                                  <p:stCondLst>
                                    <p:cond delay="0"/>
                                  </p:stCondLst>
                                  <p:childTnLst>
                                    <p:set>
                                      <p:cBhvr>
                                        <p:cTn id="662" dur="1" fill="hold">
                                          <p:stCondLst>
                                            <p:cond delay="0"/>
                                          </p:stCondLst>
                                        </p:cTn>
                                        <p:tgtEl>
                                          <p:spTgt spid="442"/>
                                        </p:tgtEl>
                                        <p:attrNameLst>
                                          <p:attrName>style.visibility</p:attrName>
                                        </p:attrNameLst>
                                      </p:cBhvr>
                                      <p:to>
                                        <p:strVal val="visible"/>
                                      </p:to>
                                    </p:set>
                                    <p:animEffect transition="in" filter="wipe(left)">
                                      <p:cBhvr>
                                        <p:cTn id="663" dur="1000"/>
                                        <p:tgtEl>
                                          <p:spTgt spid="442"/>
                                        </p:tgtEl>
                                      </p:cBhvr>
                                    </p:animEffect>
                                  </p:childTnLst>
                                </p:cTn>
                              </p:par>
                            </p:childTnLst>
                          </p:cTn>
                        </p:par>
                        <p:par>
                          <p:cTn id="664" fill="hold">
                            <p:stCondLst>
                              <p:cond delay="1000"/>
                            </p:stCondLst>
                            <p:childTnLst>
                              <p:par>
                                <p:cTn id="665" presetID="22" presetClass="entr" presetSubtype="4" fill="hold" grpId="0" nodeType="afterEffect">
                                  <p:stCondLst>
                                    <p:cond delay="0"/>
                                  </p:stCondLst>
                                  <p:childTnLst>
                                    <p:set>
                                      <p:cBhvr>
                                        <p:cTn id="666" dur="1" fill="hold">
                                          <p:stCondLst>
                                            <p:cond delay="0"/>
                                          </p:stCondLst>
                                        </p:cTn>
                                        <p:tgtEl>
                                          <p:spTgt spid="440"/>
                                        </p:tgtEl>
                                        <p:attrNameLst>
                                          <p:attrName>style.visibility</p:attrName>
                                        </p:attrNameLst>
                                      </p:cBhvr>
                                      <p:to>
                                        <p:strVal val="visible"/>
                                      </p:to>
                                    </p:set>
                                    <p:animEffect transition="in" filter="wipe(down)">
                                      <p:cBhvr>
                                        <p:cTn id="667" dur="1000"/>
                                        <p:tgtEl>
                                          <p:spTgt spid="440"/>
                                        </p:tgtEl>
                                      </p:cBhvr>
                                    </p:animEffect>
                                  </p:childTnLst>
                                </p:cTn>
                              </p:par>
                              <p:par>
                                <p:cTn id="668" presetID="22" presetClass="entr" presetSubtype="4" fill="hold" grpId="0" nodeType="withEffect">
                                  <p:stCondLst>
                                    <p:cond delay="0"/>
                                  </p:stCondLst>
                                  <p:childTnLst>
                                    <p:set>
                                      <p:cBhvr>
                                        <p:cTn id="669" dur="1" fill="hold">
                                          <p:stCondLst>
                                            <p:cond delay="0"/>
                                          </p:stCondLst>
                                        </p:cTn>
                                        <p:tgtEl>
                                          <p:spTgt spid="443"/>
                                        </p:tgtEl>
                                        <p:attrNameLst>
                                          <p:attrName>style.visibility</p:attrName>
                                        </p:attrNameLst>
                                      </p:cBhvr>
                                      <p:to>
                                        <p:strVal val="visible"/>
                                      </p:to>
                                    </p:set>
                                    <p:animEffect transition="in" filter="wipe(down)">
                                      <p:cBhvr>
                                        <p:cTn id="670" dur="1000"/>
                                        <p:tgtEl>
                                          <p:spTgt spid="443"/>
                                        </p:tgtEl>
                                      </p:cBhvr>
                                    </p:animEffect>
                                  </p:childTnLst>
                                </p:cTn>
                              </p:par>
                            </p:childTnLst>
                          </p:cTn>
                        </p:par>
                        <p:par>
                          <p:cTn id="671" fill="hold">
                            <p:stCondLst>
                              <p:cond delay="2000"/>
                            </p:stCondLst>
                            <p:childTnLst>
                              <p:par>
                                <p:cTn id="672" presetID="22" presetClass="entr" presetSubtype="8" fill="hold" grpId="0" nodeType="afterEffect">
                                  <p:stCondLst>
                                    <p:cond delay="0"/>
                                  </p:stCondLst>
                                  <p:childTnLst>
                                    <p:set>
                                      <p:cBhvr>
                                        <p:cTn id="673" dur="1" fill="hold">
                                          <p:stCondLst>
                                            <p:cond delay="0"/>
                                          </p:stCondLst>
                                        </p:cTn>
                                        <p:tgtEl>
                                          <p:spTgt spid="441"/>
                                        </p:tgtEl>
                                        <p:attrNameLst>
                                          <p:attrName>style.visibility</p:attrName>
                                        </p:attrNameLst>
                                      </p:cBhvr>
                                      <p:to>
                                        <p:strVal val="visible"/>
                                      </p:to>
                                    </p:set>
                                    <p:animEffect transition="in" filter="wipe(left)">
                                      <p:cBhvr>
                                        <p:cTn id="674" dur="1000"/>
                                        <p:tgtEl>
                                          <p:spTgt spid="441"/>
                                        </p:tgtEl>
                                      </p:cBhvr>
                                    </p:animEffect>
                                  </p:childTnLst>
                                </p:cTn>
                              </p:par>
                              <p:par>
                                <p:cTn id="675" presetID="22" presetClass="entr" presetSubtype="8" fill="hold" grpId="0" nodeType="withEffect">
                                  <p:stCondLst>
                                    <p:cond delay="0"/>
                                  </p:stCondLst>
                                  <p:childTnLst>
                                    <p:set>
                                      <p:cBhvr>
                                        <p:cTn id="676" dur="1" fill="hold">
                                          <p:stCondLst>
                                            <p:cond delay="0"/>
                                          </p:stCondLst>
                                        </p:cTn>
                                        <p:tgtEl>
                                          <p:spTgt spid="444"/>
                                        </p:tgtEl>
                                        <p:attrNameLst>
                                          <p:attrName>style.visibility</p:attrName>
                                        </p:attrNameLst>
                                      </p:cBhvr>
                                      <p:to>
                                        <p:strVal val="visible"/>
                                      </p:to>
                                    </p:set>
                                    <p:animEffect transition="in" filter="wipe(left)">
                                      <p:cBhvr>
                                        <p:cTn id="677" dur="1000"/>
                                        <p:tgtEl>
                                          <p:spTgt spid="444"/>
                                        </p:tgtEl>
                                      </p:cBhvr>
                                    </p:animEffect>
                                  </p:childTnLst>
                                </p:cTn>
                              </p:par>
                            </p:childTnLst>
                          </p:cTn>
                        </p:par>
                      </p:childTnLst>
                    </p:cTn>
                  </p:par>
                  <p:par>
                    <p:cTn id="678" fill="hold">
                      <p:stCondLst>
                        <p:cond delay="indefinite"/>
                      </p:stCondLst>
                      <p:childTnLst>
                        <p:par>
                          <p:cTn id="679" fill="hold">
                            <p:stCondLst>
                              <p:cond delay="0"/>
                            </p:stCondLst>
                            <p:childTnLst>
                              <p:par>
                                <p:cTn id="680" presetID="22" presetClass="entr" presetSubtype="8" fill="hold" grpId="0" nodeType="clickEffect">
                                  <p:stCondLst>
                                    <p:cond delay="0"/>
                                  </p:stCondLst>
                                  <p:childTnLst>
                                    <p:set>
                                      <p:cBhvr>
                                        <p:cTn id="681" dur="1" fill="hold">
                                          <p:stCondLst>
                                            <p:cond delay="0"/>
                                          </p:stCondLst>
                                        </p:cTn>
                                        <p:tgtEl>
                                          <p:spTgt spid="445"/>
                                        </p:tgtEl>
                                        <p:attrNameLst>
                                          <p:attrName>style.visibility</p:attrName>
                                        </p:attrNameLst>
                                      </p:cBhvr>
                                      <p:to>
                                        <p:strVal val="visible"/>
                                      </p:to>
                                    </p:set>
                                    <p:animEffect transition="in" filter="wipe(left)">
                                      <p:cBhvr>
                                        <p:cTn id="682" dur="1000"/>
                                        <p:tgtEl>
                                          <p:spTgt spid="445"/>
                                        </p:tgtEl>
                                      </p:cBhvr>
                                    </p:animEffect>
                                  </p:childTnLst>
                                </p:cTn>
                              </p:par>
                              <p:par>
                                <p:cTn id="683" presetID="22" presetClass="entr" presetSubtype="8" fill="hold" grpId="0" nodeType="withEffect">
                                  <p:stCondLst>
                                    <p:cond delay="0"/>
                                  </p:stCondLst>
                                  <p:childTnLst>
                                    <p:set>
                                      <p:cBhvr>
                                        <p:cTn id="684" dur="1" fill="hold">
                                          <p:stCondLst>
                                            <p:cond delay="0"/>
                                          </p:stCondLst>
                                        </p:cTn>
                                        <p:tgtEl>
                                          <p:spTgt spid="448"/>
                                        </p:tgtEl>
                                        <p:attrNameLst>
                                          <p:attrName>style.visibility</p:attrName>
                                        </p:attrNameLst>
                                      </p:cBhvr>
                                      <p:to>
                                        <p:strVal val="visible"/>
                                      </p:to>
                                    </p:set>
                                    <p:animEffect transition="in" filter="wipe(left)">
                                      <p:cBhvr>
                                        <p:cTn id="685" dur="1000"/>
                                        <p:tgtEl>
                                          <p:spTgt spid="448"/>
                                        </p:tgtEl>
                                      </p:cBhvr>
                                    </p:animEffect>
                                  </p:childTnLst>
                                </p:cTn>
                              </p:par>
                              <p:par>
                                <p:cTn id="686" presetID="22" presetClass="entr" presetSubtype="8" fill="hold" grpId="0" nodeType="withEffect">
                                  <p:stCondLst>
                                    <p:cond delay="0"/>
                                  </p:stCondLst>
                                  <p:childTnLst>
                                    <p:set>
                                      <p:cBhvr>
                                        <p:cTn id="687" dur="1" fill="hold">
                                          <p:stCondLst>
                                            <p:cond delay="0"/>
                                          </p:stCondLst>
                                        </p:cTn>
                                        <p:tgtEl>
                                          <p:spTgt spid="459"/>
                                        </p:tgtEl>
                                        <p:attrNameLst>
                                          <p:attrName>style.visibility</p:attrName>
                                        </p:attrNameLst>
                                      </p:cBhvr>
                                      <p:to>
                                        <p:strVal val="visible"/>
                                      </p:to>
                                    </p:set>
                                    <p:animEffect transition="in" filter="wipe(left)">
                                      <p:cBhvr>
                                        <p:cTn id="688" dur="1000"/>
                                        <p:tgtEl>
                                          <p:spTgt spid="459"/>
                                        </p:tgtEl>
                                      </p:cBhvr>
                                    </p:animEffect>
                                  </p:childTnLst>
                                </p:cTn>
                              </p:par>
                              <p:par>
                                <p:cTn id="689" presetID="22" presetClass="entr" presetSubtype="8" fill="hold" grpId="0" nodeType="withEffect">
                                  <p:stCondLst>
                                    <p:cond delay="0"/>
                                  </p:stCondLst>
                                  <p:childTnLst>
                                    <p:set>
                                      <p:cBhvr>
                                        <p:cTn id="690" dur="1" fill="hold">
                                          <p:stCondLst>
                                            <p:cond delay="0"/>
                                          </p:stCondLst>
                                        </p:cTn>
                                        <p:tgtEl>
                                          <p:spTgt spid="452"/>
                                        </p:tgtEl>
                                        <p:attrNameLst>
                                          <p:attrName>style.visibility</p:attrName>
                                        </p:attrNameLst>
                                      </p:cBhvr>
                                      <p:to>
                                        <p:strVal val="visible"/>
                                      </p:to>
                                    </p:set>
                                    <p:animEffect transition="in" filter="wipe(left)">
                                      <p:cBhvr>
                                        <p:cTn id="691" dur="1000"/>
                                        <p:tgtEl>
                                          <p:spTgt spid="452"/>
                                        </p:tgtEl>
                                      </p:cBhvr>
                                    </p:animEffect>
                                  </p:childTnLst>
                                </p:cTn>
                              </p:par>
                              <p:par>
                                <p:cTn id="692" presetID="22" presetClass="entr" presetSubtype="8" fill="hold" grpId="0" nodeType="withEffect">
                                  <p:stCondLst>
                                    <p:cond delay="0"/>
                                  </p:stCondLst>
                                  <p:childTnLst>
                                    <p:set>
                                      <p:cBhvr>
                                        <p:cTn id="693" dur="1" fill="hold">
                                          <p:stCondLst>
                                            <p:cond delay="0"/>
                                          </p:stCondLst>
                                        </p:cTn>
                                        <p:tgtEl>
                                          <p:spTgt spid="455"/>
                                        </p:tgtEl>
                                        <p:attrNameLst>
                                          <p:attrName>style.visibility</p:attrName>
                                        </p:attrNameLst>
                                      </p:cBhvr>
                                      <p:to>
                                        <p:strVal val="visible"/>
                                      </p:to>
                                    </p:set>
                                    <p:animEffect transition="in" filter="wipe(left)">
                                      <p:cBhvr>
                                        <p:cTn id="694" dur="1000"/>
                                        <p:tgtEl>
                                          <p:spTgt spid="455"/>
                                        </p:tgtEl>
                                      </p:cBhvr>
                                    </p:animEffect>
                                  </p:childTnLst>
                                </p:cTn>
                              </p:par>
                            </p:childTnLst>
                          </p:cTn>
                        </p:par>
                        <p:par>
                          <p:cTn id="695" fill="hold">
                            <p:stCondLst>
                              <p:cond delay="1000"/>
                            </p:stCondLst>
                            <p:childTnLst>
                              <p:par>
                                <p:cTn id="696" presetID="22" presetClass="entr" presetSubtype="4" fill="hold" grpId="0" nodeType="afterEffect">
                                  <p:stCondLst>
                                    <p:cond delay="0"/>
                                  </p:stCondLst>
                                  <p:childTnLst>
                                    <p:set>
                                      <p:cBhvr>
                                        <p:cTn id="697" dur="1" fill="hold">
                                          <p:stCondLst>
                                            <p:cond delay="0"/>
                                          </p:stCondLst>
                                        </p:cTn>
                                        <p:tgtEl>
                                          <p:spTgt spid="446"/>
                                        </p:tgtEl>
                                        <p:attrNameLst>
                                          <p:attrName>style.visibility</p:attrName>
                                        </p:attrNameLst>
                                      </p:cBhvr>
                                      <p:to>
                                        <p:strVal val="visible"/>
                                      </p:to>
                                    </p:set>
                                    <p:animEffect transition="in" filter="wipe(down)">
                                      <p:cBhvr>
                                        <p:cTn id="698" dur="1000"/>
                                        <p:tgtEl>
                                          <p:spTgt spid="446"/>
                                        </p:tgtEl>
                                      </p:cBhvr>
                                    </p:animEffect>
                                  </p:childTnLst>
                                </p:cTn>
                              </p:par>
                              <p:par>
                                <p:cTn id="699" presetID="22" presetClass="entr" presetSubtype="4" fill="hold" grpId="0" nodeType="withEffect">
                                  <p:stCondLst>
                                    <p:cond delay="0"/>
                                  </p:stCondLst>
                                  <p:childTnLst>
                                    <p:set>
                                      <p:cBhvr>
                                        <p:cTn id="700" dur="1" fill="hold">
                                          <p:stCondLst>
                                            <p:cond delay="0"/>
                                          </p:stCondLst>
                                        </p:cTn>
                                        <p:tgtEl>
                                          <p:spTgt spid="449"/>
                                        </p:tgtEl>
                                        <p:attrNameLst>
                                          <p:attrName>style.visibility</p:attrName>
                                        </p:attrNameLst>
                                      </p:cBhvr>
                                      <p:to>
                                        <p:strVal val="visible"/>
                                      </p:to>
                                    </p:set>
                                    <p:animEffect transition="in" filter="wipe(down)">
                                      <p:cBhvr>
                                        <p:cTn id="701" dur="1000"/>
                                        <p:tgtEl>
                                          <p:spTgt spid="449"/>
                                        </p:tgtEl>
                                      </p:cBhvr>
                                    </p:animEffect>
                                  </p:childTnLst>
                                </p:cTn>
                              </p:par>
                              <p:par>
                                <p:cTn id="702" presetID="22" presetClass="entr" presetSubtype="1" fill="hold" grpId="0" nodeType="withEffect">
                                  <p:stCondLst>
                                    <p:cond delay="0"/>
                                  </p:stCondLst>
                                  <p:childTnLst>
                                    <p:set>
                                      <p:cBhvr>
                                        <p:cTn id="703" dur="1" fill="hold">
                                          <p:stCondLst>
                                            <p:cond delay="0"/>
                                          </p:stCondLst>
                                        </p:cTn>
                                        <p:tgtEl>
                                          <p:spTgt spid="460"/>
                                        </p:tgtEl>
                                        <p:attrNameLst>
                                          <p:attrName>style.visibility</p:attrName>
                                        </p:attrNameLst>
                                      </p:cBhvr>
                                      <p:to>
                                        <p:strVal val="visible"/>
                                      </p:to>
                                    </p:set>
                                    <p:animEffect transition="in" filter="wipe(up)">
                                      <p:cBhvr>
                                        <p:cTn id="704" dur="1000"/>
                                        <p:tgtEl>
                                          <p:spTgt spid="460"/>
                                        </p:tgtEl>
                                      </p:cBhvr>
                                    </p:animEffect>
                                  </p:childTnLst>
                                </p:cTn>
                              </p:par>
                              <p:par>
                                <p:cTn id="705" presetID="22" presetClass="entr" presetSubtype="1" fill="hold" grpId="0" nodeType="withEffect">
                                  <p:stCondLst>
                                    <p:cond delay="0"/>
                                  </p:stCondLst>
                                  <p:childTnLst>
                                    <p:set>
                                      <p:cBhvr>
                                        <p:cTn id="706" dur="1" fill="hold">
                                          <p:stCondLst>
                                            <p:cond delay="0"/>
                                          </p:stCondLst>
                                        </p:cTn>
                                        <p:tgtEl>
                                          <p:spTgt spid="453"/>
                                        </p:tgtEl>
                                        <p:attrNameLst>
                                          <p:attrName>style.visibility</p:attrName>
                                        </p:attrNameLst>
                                      </p:cBhvr>
                                      <p:to>
                                        <p:strVal val="visible"/>
                                      </p:to>
                                    </p:set>
                                    <p:animEffect transition="in" filter="wipe(up)">
                                      <p:cBhvr>
                                        <p:cTn id="707" dur="1000"/>
                                        <p:tgtEl>
                                          <p:spTgt spid="453"/>
                                        </p:tgtEl>
                                      </p:cBhvr>
                                    </p:animEffect>
                                  </p:childTnLst>
                                </p:cTn>
                              </p:par>
                              <p:par>
                                <p:cTn id="708" presetID="22" presetClass="entr" presetSubtype="1" fill="hold" grpId="0" nodeType="withEffect">
                                  <p:stCondLst>
                                    <p:cond delay="0"/>
                                  </p:stCondLst>
                                  <p:childTnLst>
                                    <p:set>
                                      <p:cBhvr>
                                        <p:cTn id="709" dur="1" fill="hold">
                                          <p:stCondLst>
                                            <p:cond delay="0"/>
                                          </p:stCondLst>
                                        </p:cTn>
                                        <p:tgtEl>
                                          <p:spTgt spid="456"/>
                                        </p:tgtEl>
                                        <p:attrNameLst>
                                          <p:attrName>style.visibility</p:attrName>
                                        </p:attrNameLst>
                                      </p:cBhvr>
                                      <p:to>
                                        <p:strVal val="visible"/>
                                      </p:to>
                                    </p:set>
                                    <p:animEffect transition="in" filter="wipe(up)">
                                      <p:cBhvr>
                                        <p:cTn id="710" dur="1000"/>
                                        <p:tgtEl>
                                          <p:spTgt spid="456"/>
                                        </p:tgtEl>
                                      </p:cBhvr>
                                    </p:animEffect>
                                  </p:childTnLst>
                                </p:cTn>
                              </p:par>
                            </p:childTnLst>
                          </p:cTn>
                        </p:par>
                        <p:par>
                          <p:cTn id="711" fill="hold">
                            <p:stCondLst>
                              <p:cond delay="2000"/>
                            </p:stCondLst>
                            <p:childTnLst>
                              <p:par>
                                <p:cTn id="712" presetID="22" presetClass="entr" presetSubtype="8" fill="hold" grpId="0" nodeType="afterEffect">
                                  <p:stCondLst>
                                    <p:cond delay="0"/>
                                  </p:stCondLst>
                                  <p:childTnLst>
                                    <p:set>
                                      <p:cBhvr>
                                        <p:cTn id="713" dur="1" fill="hold">
                                          <p:stCondLst>
                                            <p:cond delay="0"/>
                                          </p:stCondLst>
                                        </p:cTn>
                                        <p:tgtEl>
                                          <p:spTgt spid="447"/>
                                        </p:tgtEl>
                                        <p:attrNameLst>
                                          <p:attrName>style.visibility</p:attrName>
                                        </p:attrNameLst>
                                      </p:cBhvr>
                                      <p:to>
                                        <p:strVal val="visible"/>
                                      </p:to>
                                    </p:set>
                                    <p:animEffect transition="in" filter="wipe(left)">
                                      <p:cBhvr>
                                        <p:cTn id="714" dur="1000"/>
                                        <p:tgtEl>
                                          <p:spTgt spid="447"/>
                                        </p:tgtEl>
                                      </p:cBhvr>
                                    </p:animEffect>
                                  </p:childTnLst>
                                </p:cTn>
                              </p:par>
                              <p:par>
                                <p:cTn id="715" presetID="22" presetClass="entr" presetSubtype="8" fill="hold" grpId="0" nodeType="withEffect">
                                  <p:stCondLst>
                                    <p:cond delay="0"/>
                                  </p:stCondLst>
                                  <p:childTnLst>
                                    <p:set>
                                      <p:cBhvr>
                                        <p:cTn id="716" dur="1" fill="hold">
                                          <p:stCondLst>
                                            <p:cond delay="0"/>
                                          </p:stCondLst>
                                        </p:cTn>
                                        <p:tgtEl>
                                          <p:spTgt spid="450"/>
                                        </p:tgtEl>
                                        <p:attrNameLst>
                                          <p:attrName>style.visibility</p:attrName>
                                        </p:attrNameLst>
                                      </p:cBhvr>
                                      <p:to>
                                        <p:strVal val="visible"/>
                                      </p:to>
                                    </p:set>
                                    <p:animEffect transition="in" filter="wipe(left)">
                                      <p:cBhvr>
                                        <p:cTn id="717" dur="1000"/>
                                        <p:tgtEl>
                                          <p:spTgt spid="450"/>
                                        </p:tgtEl>
                                      </p:cBhvr>
                                    </p:animEffect>
                                  </p:childTnLst>
                                </p:cTn>
                              </p:par>
                              <p:par>
                                <p:cTn id="718" presetID="22" presetClass="entr" presetSubtype="8" fill="hold" grpId="0" nodeType="withEffect">
                                  <p:stCondLst>
                                    <p:cond delay="0"/>
                                  </p:stCondLst>
                                  <p:childTnLst>
                                    <p:set>
                                      <p:cBhvr>
                                        <p:cTn id="719" dur="1" fill="hold">
                                          <p:stCondLst>
                                            <p:cond delay="0"/>
                                          </p:stCondLst>
                                        </p:cTn>
                                        <p:tgtEl>
                                          <p:spTgt spid="458"/>
                                        </p:tgtEl>
                                        <p:attrNameLst>
                                          <p:attrName>style.visibility</p:attrName>
                                        </p:attrNameLst>
                                      </p:cBhvr>
                                      <p:to>
                                        <p:strVal val="visible"/>
                                      </p:to>
                                    </p:set>
                                    <p:animEffect transition="in" filter="wipe(left)">
                                      <p:cBhvr>
                                        <p:cTn id="720" dur="1000"/>
                                        <p:tgtEl>
                                          <p:spTgt spid="458"/>
                                        </p:tgtEl>
                                      </p:cBhvr>
                                    </p:animEffect>
                                  </p:childTnLst>
                                </p:cTn>
                              </p:par>
                              <p:par>
                                <p:cTn id="721" presetID="22" presetClass="entr" presetSubtype="8" fill="hold" grpId="0" nodeType="withEffect">
                                  <p:stCondLst>
                                    <p:cond delay="0"/>
                                  </p:stCondLst>
                                  <p:childTnLst>
                                    <p:set>
                                      <p:cBhvr>
                                        <p:cTn id="722" dur="1" fill="hold">
                                          <p:stCondLst>
                                            <p:cond delay="0"/>
                                          </p:stCondLst>
                                        </p:cTn>
                                        <p:tgtEl>
                                          <p:spTgt spid="451"/>
                                        </p:tgtEl>
                                        <p:attrNameLst>
                                          <p:attrName>style.visibility</p:attrName>
                                        </p:attrNameLst>
                                      </p:cBhvr>
                                      <p:to>
                                        <p:strVal val="visible"/>
                                      </p:to>
                                    </p:set>
                                    <p:animEffect transition="in" filter="wipe(left)">
                                      <p:cBhvr>
                                        <p:cTn id="723" dur="1000"/>
                                        <p:tgtEl>
                                          <p:spTgt spid="451"/>
                                        </p:tgtEl>
                                      </p:cBhvr>
                                    </p:animEffect>
                                  </p:childTnLst>
                                </p:cTn>
                              </p:par>
                              <p:par>
                                <p:cTn id="724" presetID="22" presetClass="entr" presetSubtype="8" fill="hold" grpId="0" nodeType="withEffect">
                                  <p:stCondLst>
                                    <p:cond delay="0"/>
                                  </p:stCondLst>
                                  <p:childTnLst>
                                    <p:set>
                                      <p:cBhvr>
                                        <p:cTn id="725" dur="1" fill="hold">
                                          <p:stCondLst>
                                            <p:cond delay="0"/>
                                          </p:stCondLst>
                                        </p:cTn>
                                        <p:tgtEl>
                                          <p:spTgt spid="454"/>
                                        </p:tgtEl>
                                        <p:attrNameLst>
                                          <p:attrName>style.visibility</p:attrName>
                                        </p:attrNameLst>
                                      </p:cBhvr>
                                      <p:to>
                                        <p:strVal val="visible"/>
                                      </p:to>
                                    </p:set>
                                    <p:animEffect transition="in" filter="wipe(left)">
                                      <p:cBhvr>
                                        <p:cTn id="726" dur="1000"/>
                                        <p:tgtEl>
                                          <p:spTgt spid="454"/>
                                        </p:tgtEl>
                                      </p:cBhvr>
                                    </p:animEffect>
                                  </p:childTnLst>
                                </p:cTn>
                              </p:par>
                              <p:par>
                                <p:cTn id="727" presetID="22" presetClass="entr" presetSubtype="8" fill="hold" grpId="0" nodeType="withEffect">
                                  <p:stCondLst>
                                    <p:cond delay="0"/>
                                  </p:stCondLst>
                                  <p:childTnLst>
                                    <p:set>
                                      <p:cBhvr>
                                        <p:cTn id="728" dur="1" fill="hold">
                                          <p:stCondLst>
                                            <p:cond delay="0"/>
                                          </p:stCondLst>
                                        </p:cTn>
                                        <p:tgtEl>
                                          <p:spTgt spid="457"/>
                                        </p:tgtEl>
                                        <p:attrNameLst>
                                          <p:attrName>style.visibility</p:attrName>
                                        </p:attrNameLst>
                                      </p:cBhvr>
                                      <p:to>
                                        <p:strVal val="visible"/>
                                      </p:to>
                                    </p:set>
                                    <p:animEffect transition="in" filter="wipe(left)">
                                      <p:cBhvr>
                                        <p:cTn id="729" dur="1000"/>
                                        <p:tgtEl>
                                          <p:spTgt spid="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41" grpId="1" animBg="1"/>
      <p:bldP spid="243" grpId="0"/>
      <p:bldP spid="243" grpId="1"/>
      <p:bldP spid="348" grpId="0" animBg="1"/>
      <p:bldP spid="348" grpId="1" animBg="1"/>
      <p:bldP spid="349" grpId="0" animBg="1"/>
      <p:bldP spid="349" grpId="1" animBg="1"/>
      <p:bldP spid="350" grpId="0" animBg="1"/>
      <p:bldP spid="350" grpId="1" animBg="1"/>
      <p:bldP spid="351" grpId="0" animBg="1"/>
      <p:bldP spid="351" grpId="1" animBg="1"/>
      <p:bldP spid="352" grpId="0" animBg="1"/>
      <p:bldP spid="352" grpId="1" animBg="1"/>
      <p:bldP spid="353" grpId="0" animBg="1"/>
      <p:bldP spid="353" grpId="1" animBg="1"/>
      <p:bldP spid="354" grpId="0" animBg="1"/>
      <p:bldP spid="354" grpId="1" animBg="1"/>
      <p:bldP spid="355" grpId="0" animBg="1"/>
      <p:bldP spid="355" grpId="1" animBg="1"/>
      <p:bldP spid="356" grpId="0" animBg="1"/>
      <p:bldP spid="356" grpId="1" animBg="1"/>
      <p:bldP spid="357" grpId="0" animBg="1"/>
      <p:bldP spid="357" grpId="1" animBg="1"/>
      <p:bldP spid="358" grpId="0" animBg="1"/>
      <p:bldP spid="358" grpId="1" animBg="1"/>
      <p:bldP spid="359" grpId="0" animBg="1"/>
      <p:bldP spid="359" grpId="1" animBg="1"/>
      <p:bldP spid="360" grpId="0" animBg="1"/>
      <p:bldP spid="360" grpId="1" animBg="1"/>
      <p:bldP spid="361" grpId="0" animBg="1"/>
      <p:bldP spid="361" grpId="1" animBg="1"/>
      <p:bldP spid="362" grpId="0" animBg="1"/>
      <p:bldP spid="362" grpId="1" animBg="1"/>
      <p:bldP spid="363" grpId="0" animBg="1"/>
      <p:bldP spid="363" grpId="1" animBg="1"/>
      <p:bldP spid="364" grpId="0" animBg="1"/>
      <p:bldP spid="364" grpId="1" animBg="1"/>
      <p:bldP spid="365" grpId="0" animBg="1"/>
      <p:bldP spid="365" grpId="1" animBg="1"/>
      <p:bldP spid="366" grpId="0" animBg="1"/>
      <p:bldP spid="366" grpId="1" animBg="1"/>
      <p:bldP spid="367" grpId="0" animBg="1"/>
      <p:bldP spid="367" grpId="1" animBg="1"/>
      <p:bldP spid="368" grpId="0" animBg="1"/>
      <p:bldP spid="368" grpId="1" animBg="1"/>
      <p:bldP spid="369" grpId="0" animBg="1"/>
      <p:bldP spid="369" grpId="1" animBg="1"/>
      <p:bldP spid="370" grpId="0" animBg="1"/>
      <p:bldP spid="370" grpId="1" animBg="1"/>
      <p:bldP spid="371" grpId="0" animBg="1"/>
      <p:bldP spid="371" grpId="1" animBg="1"/>
      <p:bldP spid="372" grpId="0" animBg="1"/>
      <p:bldP spid="372" grpId="1" animBg="1"/>
      <p:bldP spid="373" grpId="0" animBg="1"/>
      <p:bldP spid="373" grpId="1" animBg="1"/>
      <p:bldP spid="374" grpId="0" animBg="1"/>
      <p:bldP spid="374" grpId="1" animBg="1"/>
      <p:bldP spid="375" grpId="0" animBg="1"/>
      <p:bldP spid="375" grpId="1" animBg="1"/>
      <p:bldP spid="376" grpId="0" animBg="1"/>
      <p:bldP spid="376" grpId="1" animBg="1"/>
      <p:bldP spid="377" grpId="0" animBg="1"/>
      <p:bldP spid="377" grpId="1" animBg="1"/>
      <p:bldP spid="378" grpId="0" animBg="1"/>
      <p:bldP spid="378" grpId="1" animBg="1"/>
      <p:bldP spid="379" grpId="0" animBg="1"/>
      <p:bldP spid="379" grpId="1" animBg="1"/>
      <p:bldP spid="380" grpId="0" animBg="1"/>
      <p:bldP spid="380" grpId="1" animBg="1"/>
      <p:bldP spid="381" grpId="0" animBg="1"/>
      <p:bldP spid="381" grpId="1" animBg="1"/>
      <p:bldP spid="382" grpId="0" animBg="1"/>
      <p:bldP spid="382" grpId="1" animBg="1"/>
      <p:bldP spid="383" grpId="0" animBg="1"/>
      <p:bldP spid="383" grpId="1" animBg="1"/>
      <p:bldP spid="384" grpId="0" animBg="1"/>
      <p:bldP spid="384" grpId="1" animBg="1"/>
      <p:bldP spid="385" grpId="0" animBg="1"/>
      <p:bldP spid="385" grpId="1" animBg="1"/>
      <p:bldP spid="386" grpId="0" animBg="1"/>
      <p:bldP spid="386" grpId="1" animBg="1"/>
      <p:bldP spid="387" grpId="0" animBg="1"/>
      <p:bldP spid="387" grpId="1" animBg="1"/>
      <p:bldP spid="388" grpId="0" animBg="1"/>
      <p:bldP spid="388" grpId="1" animBg="1"/>
      <p:bldP spid="389" grpId="0" animBg="1"/>
      <p:bldP spid="389" grpId="1" animBg="1"/>
      <p:bldP spid="390" grpId="0" animBg="1"/>
      <p:bldP spid="390" grpId="1" animBg="1"/>
      <p:bldP spid="391" grpId="0" animBg="1"/>
      <p:bldP spid="391" grpId="1" animBg="1"/>
      <p:bldP spid="392" grpId="0" animBg="1"/>
      <p:bldP spid="392" grpId="1" animBg="1"/>
      <p:bldP spid="393" grpId="0" animBg="1"/>
      <p:bldP spid="393" grpId="1" animBg="1"/>
      <p:bldP spid="394" grpId="0" animBg="1"/>
      <p:bldP spid="394" grpId="1" animBg="1"/>
      <p:bldP spid="395" grpId="0" animBg="1"/>
      <p:bldP spid="395" grpId="1" animBg="1"/>
      <p:bldP spid="396" grpId="0" animBg="1"/>
      <p:bldP spid="396" grpId="1" animBg="1"/>
      <p:bldP spid="397" grpId="0" animBg="1"/>
      <p:bldP spid="397" grpId="1" animBg="1"/>
      <p:bldP spid="398" grpId="0" animBg="1"/>
      <p:bldP spid="398" grpId="1" animBg="1"/>
      <p:bldP spid="399" grpId="0" animBg="1"/>
      <p:bldP spid="399" grpId="1" animBg="1"/>
      <p:bldP spid="400" grpId="0" animBg="1"/>
      <p:bldP spid="400" grpId="1" animBg="1"/>
      <p:bldP spid="401" grpId="0" animBg="1"/>
      <p:bldP spid="401" grpId="1" animBg="1"/>
      <p:bldP spid="402" grpId="0" animBg="1"/>
      <p:bldP spid="402" grpId="1" animBg="1"/>
      <p:bldP spid="403" grpId="0" animBg="1"/>
      <p:bldP spid="403" grpId="1" animBg="1"/>
      <p:bldP spid="404" grpId="0" animBg="1"/>
      <p:bldP spid="404" grpId="1" animBg="1"/>
      <p:bldP spid="405" grpId="0" animBg="1"/>
      <p:bldP spid="405" grpId="1" animBg="1"/>
      <p:bldP spid="406" grpId="0" animBg="1"/>
      <p:bldP spid="406" grpId="1" animBg="1"/>
      <p:bldP spid="407" grpId="0" animBg="1"/>
      <p:bldP spid="407" grpId="1" animBg="1"/>
      <p:bldP spid="408" grpId="0" animBg="1"/>
      <p:bldP spid="408" grpId="1" animBg="1"/>
      <p:bldP spid="409" grpId="0" animBg="1"/>
      <p:bldP spid="409" grpId="1" animBg="1"/>
      <p:bldP spid="410" grpId="0" animBg="1"/>
      <p:bldP spid="410" grpId="1" animBg="1"/>
      <p:bldP spid="411" grpId="0" animBg="1"/>
      <p:bldP spid="411" grpId="1" animBg="1"/>
      <p:bldP spid="412" grpId="0" animBg="1"/>
      <p:bldP spid="412" grpId="1" animBg="1"/>
      <p:bldP spid="413" grpId="0" animBg="1"/>
      <p:bldP spid="413" grpId="1" animBg="1"/>
      <p:bldP spid="414" grpId="0" animBg="1"/>
      <p:bldP spid="414" grpId="1" animBg="1"/>
      <p:bldP spid="415" grpId="0" animBg="1"/>
      <p:bldP spid="415" grpId="1" animBg="1"/>
      <p:bldP spid="416" grpId="0" animBg="1"/>
      <p:bldP spid="416" grpId="1" animBg="1"/>
      <p:bldP spid="417" grpId="0" animBg="1"/>
      <p:bldP spid="417" grpId="1" animBg="1"/>
      <p:bldP spid="418" grpId="0" animBg="1"/>
      <p:bldP spid="418" grpId="1" animBg="1"/>
      <p:bldP spid="419" grpId="0" animBg="1"/>
      <p:bldP spid="419" grpId="1" animBg="1"/>
      <p:bldP spid="420" grpId="0" animBg="1"/>
      <p:bldP spid="420" grpId="1" animBg="1"/>
      <p:bldP spid="421" grpId="0" animBg="1"/>
      <p:bldP spid="421" grpId="1" animBg="1"/>
      <p:bldP spid="422" grpId="0" animBg="1"/>
      <p:bldP spid="422" grpId="1" animBg="1"/>
      <p:bldP spid="423" grpId="0" animBg="1"/>
      <p:bldP spid="423" grpId="1" animBg="1"/>
      <p:bldP spid="424" grpId="0" animBg="1"/>
      <p:bldP spid="424" grpId="1" animBg="1"/>
      <p:bldP spid="425" grpId="0" animBg="1"/>
      <p:bldP spid="425" grpId="1" animBg="1"/>
      <p:bldP spid="426" grpId="0" animBg="1"/>
      <p:bldP spid="426" grpId="1" animBg="1"/>
      <p:bldP spid="427" grpId="0" animBg="1"/>
      <p:bldP spid="427" grpId="1" animBg="1"/>
      <p:bldP spid="428" grpId="0" animBg="1"/>
      <p:bldP spid="428" grpId="1" animBg="1"/>
      <p:bldP spid="429" grpId="0" animBg="1"/>
      <p:bldP spid="429" grpId="1" animBg="1"/>
      <p:bldP spid="430" grpId="0" animBg="1"/>
      <p:bldP spid="430" grpId="1" animBg="1"/>
      <p:bldP spid="431" grpId="0" animBg="1"/>
      <p:bldP spid="431" grpId="1" animBg="1"/>
      <p:bldP spid="432" grpId="0" animBg="1"/>
      <p:bldP spid="432" grpId="1" animBg="1"/>
      <p:bldP spid="433" grpId="0" animBg="1"/>
      <p:bldP spid="433" grpId="1" animBg="1"/>
      <p:bldP spid="434" grpId="0" animBg="1"/>
      <p:bldP spid="434" grpId="1" animBg="1"/>
      <p:bldP spid="435" grpId="0" animBg="1"/>
      <p:bldP spid="435" grpId="1" animBg="1"/>
      <p:bldP spid="436" grpId="0" animBg="1"/>
      <p:bldP spid="436" grpId="1" animBg="1"/>
      <p:bldP spid="437" grpId="0" animBg="1"/>
      <p:bldP spid="437" grpId="1" animBg="1"/>
      <p:bldP spid="438" grpId="0" animBg="1"/>
      <p:bldP spid="438" grpId="1" animBg="1"/>
      <p:bldP spid="439" grpId="0" animBg="1"/>
      <p:bldP spid="440" grpId="0" animBg="1"/>
      <p:bldP spid="441" grpId="0" animBg="1"/>
      <p:bldP spid="442" grpId="0" animBg="1"/>
      <p:bldP spid="443" grpId="0" animBg="1"/>
      <p:bldP spid="444" grpId="0" animBg="1"/>
      <p:bldP spid="445" grpId="0" animBg="1"/>
      <p:bldP spid="446" grpId="0" animBg="1"/>
      <p:bldP spid="447" grpId="0" animBg="1"/>
      <p:bldP spid="448" grpId="0" animBg="1"/>
      <p:bldP spid="449" grpId="0" animBg="1"/>
      <p:bldP spid="450" grpId="0" animBg="1"/>
      <p:bldP spid="451" grpId="0" animBg="1"/>
      <p:bldP spid="452" grpId="0" animBg="1"/>
      <p:bldP spid="453" grpId="0" animBg="1"/>
      <p:bldP spid="454" grpId="0" animBg="1"/>
      <p:bldP spid="455" grpId="0" animBg="1"/>
      <p:bldP spid="456" grpId="0" animBg="1"/>
      <p:bldP spid="457" grpId="0" animBg="1"/>
      <p:bldP spid="458" grpId="0" animBg="1"/>
      <p:bldP spid="459" grpId="0" animBg="1"/>
      <p:bldP spid="460" grpId="0" animBg="1"/>
      <p:bldP spid="461" grpId="0" animBg="1"/>
      <p:bldP spid="461" grpId="1" animBg="1"/>
      <p:bldP spid="462" grpId="0" animBg="1"/>
      <p:bldP spid="462" grpId="1" animBg="1"/>
      <p:bldP spid="226" grpId="0" animBg="1"/>
      <p:bldP spid="2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AutoShape 34"/>
          <p:cNvSpPr>
            <a:spLocks noChangeArrowheads="1"/>
          </p:cNvSpPr>
          <p:nvPr/>
        </p:nvSpPr>
        <p:spPr bwMode="auto">
          <a:xfrm>
            <a:off x="431799" y="586432"/>
            <a:ext cx="60706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42" name="AutoShape 35" descr="Purple mesh"/>
          <p:cNvSpPr>
            <a:spLocks noChangeArrowheads="1"/>
          </p:cNvSpPr>
          <p:nvPr/>
        </p:nvSpPr>
        <p:spPr bwMode="auto">
          <a:xfrm>
            <a:off x="127000" y="578495"/>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2</a:t>
            </a:r>
          </a:p>
        </p:txBody>
      </p:sp>
      <p:sp>
        <p:nvSpPr>
          <p:cNvPr id="243" name="Rectangle 36"/>
          <p:cNvSpPr>
            <a:spLocks noChangeArrowheads="1"/>
          </p:cNvSpPr>
          <p:nvPr/>
        </p:nvSpPr>
        <p:spPr bwMode="auto">
          <a:xfrm>
            <a:off x="547688" y="571500"/>
            <a:ext cx="599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b="1">
                <a:latin typeface="+mj-lt"/>
              </a:rPr>
              <a:t> Hệ thống cung cấp nguồn cấu hình 1+0</a:t>
            </a:r>
            <a:endParaRPr lang="en-US" sz="2400">
              <a:latin typeface="+mj-lt"/>
            </a:endParaRPr>
          </a:p>
        </p:txBody>
      </p:sp>
      <p:grpSp>
        <p:nvGrpSpPr>
          <p:cNvPr id="244" name="Group 41"/>
          <p:cNvGrpSpPr>
            <a:grpSpLocks/>
          </p:cNvGrpSpPr>
          <p:nvPr/>
        </p:nvGrpSpPr>
        <p:grpSpPr bwMode="auto">
          <a:xfrm>
            <a:off x="63500" y="1092200"/>
            <a:ext cx="2553276" cy="584200"/>
            <a:chOff x="113" y="1154"/>
            <a:chExt cx="1787" cy="368"/>
          </a:xfrm>
        </p:grpSpPr>
        <p:sp>
          <p:nvSpPr>
            <p:cNvPr id="245" name="AutoShape 42"/>
            <p:cNvSpPr>
              <a:spLocks noChangeArrowheads="1"/>
            </p:cNvSpPr>
            <p:nvPr/>
          </p:nvSpPr>
          <p:spPr bwMode="gray">
            <a:xfrm>
              <a:off x="113" y="1180"/>
              <a:ext cx="1787" cy="308"/>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246" name="Rectangle 43"/>
            <p:cNvSpPr>
              <a:spLocks noChangeArrowheads="1"/>
            </p:cNvSpPr>
            <p:nvPr/>
          </p:nvSpPr>
          <p:spPr bwMode="auto">
            <a:xfrm>
              <a:off x="166" y="1154"/>
              <a:ext cx="16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n-lt"/>
                </a:rPr>
                <a:t>a) Sơ đồ khối</a:t>
              </a:r>
            </a:p>
          </p:txBody>
        </p:sp>
      </p:grpSp>
      <p:sp>
        <p:nvSpPr>
          <p:cNvPr id="2" name="Rectangle 7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0590" name="Rectangle 17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80591" name="Group 99"/>
          <p:cNvGrpSpPr>
            <a:grpSpLocks/>
          </p:cNvGrpSpPr>
          <p:nvPr/>
        </p:nvGrpSpPr>
        <p:grpSpPr bwMode="auto">
          <a:xfrm>
            <a:off x="304462" y="838200"/>
            <a:ext cx="8382337" cy="5638800"/>
            <a:chOff x="515" y="8173"/>
            <a:chExt cx="9379" cy="6973"/>
          </a:xfrm>
        </p:grpSpPr>
        <p:sp>
          <p:nvSpPr>
            <p:cNvPr id="280592" name="Text Box 239"/>
            <p:cNvSpPr txBox="1">
              <a:spLocks noChangeArrowheads="1"/>
            </p:cNvSpPr>
            <p:nvPr/>
          </p:nvSpPr>
          <p:spPr bwMode="auto">
            <a:xfrm>
              <a:off x="8989" y="9353"/>
              <a:ext cx="876" cy="906"/>
            </a:xfrm>
            <a:prstGeom prst="rect">
              <a:avLst/>
            </a:prstGeom>
            <a:solidFill>
              <a:srgbClr val="66FFCC"/>
            </a:solidFill>
            <a:ln>
              <a:headEnd/>
              <a:tailEnd/>
            </a:ln>
          </p:spPr>
          <p:style>
            <a:lnRef idx="0">
              <a:schemeClr val="accent5"/>
            </a:lnRef>
            <a:fillRef idx="3">
              <a:schemeClr val="accent5"/>
            </a:fillRef>
            <a:effectRef idx="3">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Tủ phân phối nguồn AC 16A</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28" name="Text Box 240"/>
            <p:cNvSpPr txBox="1">
              <a:spLocks noChangeArrowheads="1"/>
            </p:cNvSpPr>
            <p:nvPr/>
          </p:nvSpPr>
          <p:spPr bwMode="auto">
            <a:xfrm>
              <a:off x="4551" y="9372"/>
              <a:ext cx="875" cy="907"/>
            </a:xfrm>
            <a:prstGeom prst="rect">
              <a:avLst/>
            </a:prstGeom>
            <a:solidFill>
              <a:srgbClr val="66FFCC"/>
            </a:solidFill>
            <a:ln>
              <a:headEnd/>
              <a:tailEnd/>
            </a:ln>
          </p:spPr>
          <p:style>
            <a:lnRef idx="0">
              <a:schemeClr val="accent5"/>
            </a:lnRef>
            <a:fillRef idx="3">
              <a:schemeClr val="accent5"/>
            </a:fillRef>
            <a:effectRef idx="3">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sz="1200" b="1">
                  <a:solidFill>
                    <a:schemeClr val="tx1"/>
                  </a:solidFill>
                  <a:latin typeface="Arial" pitchFamily="34" charset="0"/>
                  <a:ea typeface="Times New Roman" pitchFamily="18" charset="0"/>
                  <a:cs typeface="Arial" pitchFamily="34" charset="0"/>
                </a:rPr>
                <a:t>Ổ</a:t>
              </a: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n áp</a:t>
              </a:r>
              <a:endParaRPr kumimoji="0" lang="en-US" sz="1200" b="1"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 10 KVA</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29" name="Text Box 241"/>
            <p:cNvSpPr txBox="1">
              <a:spLocks noChangeArrowheads="1"/>
            </p:cNvSpPr>
            <p:nvPr/>
          </p:nvSpPr>
          <p:spPr bwMode="auto">
            <a:xfrm>
              <a:off x="1625" y="9372"/>
              <a:ext cx="875" cy="907"/>
            </a:xfrm>
            <a:prstGeom prst="rect">
              <a:avLst/>
            </a:prstGeom>
            <a:solidFill>
              <a:srgbClr val="66FFCC"/>
            </a:solidFill>
            <a:ln>
              <a:headEnd/>
              <a:tailEnd/>
            </a:ln>
          </p:spPr>
          <p:style>
            <a:lnRef idx="0">
              <a:schemeClr val="accent5"/>
            </a:lnRef>
            <a:fillRef idx="3">
              <a:schemeClr val="accent5"/>
            </a:fillRef>
            <a:effectRef idx="3">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Cầu dao 2 ngả 1fa 30A</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30" name="Line 242"/>
            <p:cNvSpPr>
              <a:spLocks noChangeShapeType="1"/>
            </p:cNvSpPr>
            <p:nvPr/>
          </p:nvSpPr>
          <p:spPr bwMode="auto">
            <a:xfrm>
              <a:off x="930" y="8500"/>
              <a:ext cx="113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31" name="Line 243"/>
            <p:cNvSpPr>
              <a:spLocks noChangeShapeType="1"/>
            </p:cNvSpPr>
            <p:nvPr/>
          </p:nvSpPr>
          <p:spPr bwMode="auto">
            <a:xfrm>
              <a:off x="2060" y="8500"/>
              <a:ext cx="0" cy="86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32" name="Line 244"/>
            <p:cNvSpPr>
              <a:spLocks noChangeShapeType="1"/>
            </p:cNvSpPr>
            <p:nvPr/>
          </p:nvSpPr>
          <p:spPr bwMode="auto">
            <a:xfrm>
              <a:off x="926" y="11245"/>
              <a:ext cx="113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33" name="Line 245"/>
            <p:cNvSpPr>
              <a:spLocks noChangeShapeType="1"/>
            </p:cNvSpPr>
            <p:nvPr/>
          </p:nvSpPr>
          <p:spPr bwMode="auto">
            <a:xfrm flipV="1">
              <a:off x="2056" y="10272"/>
              <a:ext cx="0" cy="9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34" name="Text Box 246"/>
            <p:cNvSpPr txBox="1">
              <a:spLocks noChangeArrowheads="1"/>
            </p:cNvSpPr>
            <p:nvPr/>
          </p:nvSpPr>
          <p:spPr bwMode="auto">
            <a:xfrm>
              <a:off x="515" y="8173"/>
              <a:ext cx="1803" cy="268"/>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Điện lưới 220V</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35" name="Text Box 247"/>
            <p:cNvSpPr txBox="1">
              <a:spLocks noChangeArrowheads="1"/>
            </p:cNvSpPr>
            <p:nvPr/>
          </p:nvSpPr>
          <p:spPr bwMode="auto">
            <a:xfrm>
              <a:off x="515" y="11263"/>
              <a:ext cx="1719" cy="325"/>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Điện máy phát</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36" name="Text Box 248"/>
            <p:cNvSpPr txBox="1">
              <a:spLocks noChangeArrowheads="1"/>
            </p:cNvSpPr>
            <p:nvPr/>
          </p:nvSpPr>
          <p:spPr bwMode="auto">
            <a:xfrm>
              <a:off x="1197" y="8553"/>
              <a:ext cx="642" cy="280"/>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2x10</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37" name="Text Box 249"/>
            <p:cNvSpPr txBox="1">
              <a:spLocks noChangeArrowheads="1"/>
            </p:cNvSpPr>
            <p:nvPr/>
          </p:nvSpPr>
          <p:spPr bwMode="auto">
            <a:xfrm>
              <a:off x="1168" y="10946"/>
              <a:ext cx="817" cy="337"/>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2x10</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38" name="Line 250"/>
            <p:cNvSpPr>
              <a:spLocks noChangeShapeType="1"/>
            </p:cNvSpPr>
            <p:nvPr/>
          </p:nvSpPr>
          <p:spPr bwMode="auto">
            <a:xfrm>
              <a:off x="5787" y="9970"/>
              <a:ext cx="0" cy="19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39" name="Line 251"/>
            <p:cNvSpPr>
              <a:spLocks noChangeShapeType="1"/>
            </p:cNvSpPr>
            <p:nvPr/>
          </p:nvSpPr>
          <p:spPr bwMode="auto">
            <a:xfrm>
              <a:off x="5794" y="11901"/>
              <a:ext cx="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40" name="Line 252"/>
            <p:cNvSpPr>
              <a:spLocks noChangeShapeType="1"/>
            </p:cNvSpPr>
            <p:nvPr/>
          </p:nvSpPr>
          <p:spPr bwMode="auto">
            <a:xfrm>
              <a:off x="6180" y="11700"/>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41" name="Line 253"/>
            <p:cNvSpPr>
              <a:spLocks noChangeShapeType="1"/>
            </p:cNvSpPr>
            <p:nvPr/>
          </p:nvSpPr>
          <p:spPr bwMode="auto">
            <a:xfrm>
              <a:off x="6180" y="11700"/>
              <a:ext cx="3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42" name="Line 254"/>
            <p:cNvSpPr>
              <a:spLocks noChangeShapeType="1"/>
            </p:cNvSpPr>
            <p:nvPr/>
          </p:nvSpPr>
          <p:spPr bwMode="auto">
            <a:xfrm>
              <a:off x="6163" y="12132"/>
              <a:ext cx="3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43" name="Line 255"/>
            <p:cNvSpPr>
              <a:spLocks noChangeShapeType="1"/>
            </p:cNvSpPr>
            <p:nvPr/>
          </p:nvSpPr>
          <p:spPr bwMode="auto">
            <a:xfrm flipV="1">
              <a:off x="6540" y="11592"/>
              <a:ext cx="125"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44" name="Line 256"/>
            <p:cNvSpPr>
              <a:spLocks noChangeShapeType="1"/>
            </p:cNvSpPr>
            <p:nvPr/>
          </p:nvSpPr>
          <p:spPr bwMode="auto">
            <a:xfrm flipV="1">
              <a:off x="6540" y="12025"/>
              <a:ext cx="125"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45" name="Rectangle 266"/>
            <p:cNvSpPr>
              <a:spLocks noChangeArrowheads="1"/>
            </p:cNvSpPr>
            <p:nvPr/>
          </p:nvSpPr>
          <p:spPr bwMode="auto">
            <a:xfrm>
              <a:off x="7765" y="13489"/>
              <a:ext cx="2129" cy="540"/>
            </a:xfrm>
            <a:prstGeom prst="rect">
              <a:avLst/>
            </a:prstGeom>
            <a:solidFill>
              <a:srgbClr val="66FFCC"/>
            </a:solidFill>
            <a:ln>
              <a:headEnd/>
              <a:tailEnd/>
            </a:ln>
          </p:spPr>
          <p:style>
            <a:lnRef idx="0">
              <a:schemeClr val="accent5"/>
            </a:lnRef>
            <a:fillRef idx="3">
              <a:schemeClr val="accent5"/>
            </a:fillRef>
            <a:effectRef idx="3">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Phụ tải dùng nguồn AC lọc sạch</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46" name="Line 257"/>
            <p:cNvSpPr>
              <a:spLocks noChangeShapeType="1"/>
            </p:cNvSpPr>
            <p:nvPr/>
          </p:nvSpPr>
          <p:spPr bwMode="auto">
            <a:xfrm>
              <a:off x="6700" y="11678"/>
              <a:ext cx="50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47" name="Rectangle 267"/>
            <p:cNvSpPr>
              <a:spLocks noChangeArrowheads="1"/>
            </p:cNvSpPr>
            <p:nvPr/>
          </p:nvSpPr>
          <p:spPr bwMode="auto">
            <a:xfrm>
              <a:off x="1846" y="13226"/>
              <a:ext cx="1557" cy="977"/>
            </a:xfrm>
            <a:prstGeom prst="rect">
              <a:avLst/>
            </a:prstGeom>
            <a:solidFill>
              <a:srgbClr val="3399FF"/>
            </a:solidFill>
            <a:ln>
              <a:headEnd/>
              <a:tailEnd/>
            </a:ln>
          </p:spPr>
          <p:style>
            <a:lnRef idx="0">
              <a:schemeClr val="accent5"/>
            </a:lnRef>
            <a:fillRef idx="3">
              <a:schemeClr val="accent5"/>
            </a:fillRef>
            <a:effectRef idx="3">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Arial" pitchFamily="34" charset="0"/>
                  <a:ea typeface="Times New Roman" pitchFamily="18" charset="0"/>
                  <a:cs typeface="Arial" pitchFamily="34" charset="0"/>
                </a:rPr>
                <a:t>Chỉnh lưu</a:t>
              </a:r>
              <a:endParaRPr kumimoji="0" lang="en-US" sz="1600" b="1" i="0" u="none" strike="noStrike" cap="none" normalizeH="0" baseline="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Arial" pitchFamily="34" charset="0"/>
                  <a:ea typeface="Times New Roman" pitchFamily="18" charset="0"/>
                  <a:cs typeface="Arial" pitchFamily="34" charset="0"/>
                </a:rPr>
                <a:t>Rectifier </a:t>
              </a:r>
              <a:endParaRPr kumimoji="0" lang="en-US" sz="1600" b="1" i="0" u="none" strike="noStrike" cap="none" normalizeH="0" baseline="0">
                <a:ln>
                  <a:noFill/>
                </a:ln>
                <a:solidFill>
                  <a:srgbClr val="FFFF00"/>
                </a:solidFill>
                <a:effectLst/>
                <a:latin typeface="Arial" pitchFamily="34" charset="0"/>
                <a:cs typeface="Arial" pitchFamily="34" charset="0"/>
              </a:endParaRPr>
            </a:p>
          </p:txBody>
        </p:sp>
        <p:sp>
          <p:nvSpPr>
            <p:cNvPr id="280848" name="Text Box 258"/>
            <p:cNvSpPr txBox="1">
              <a:spLocks noChangeArrowheads="1"/>
            </p:cNvSpPr>
            <p:nvPr/>
          </p:nvSpPr>
          <p:spPr bwMode="auto">
            <a:xfrm>
              <a:off x="7209" y="11510"/>
              <a:ext cx="1005" cy="325"/>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Điều hoà</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49" name="Rectangle 268"/>
            <p:cNvSpPr>
              <a:spLocks noChangeArrowheads="1"/>
            </p:cNvSpPr>
            <p:nvPr/>
          </p:nvSpPr>
          <p:spPr bwMode="auto">
            <a:xfrm>
              <a:off x="4357" y="13210"/>
              <a:ext cx="1557" cy="666"/>
            </a:xfrm>
            <a:prstGeom prst="rect">
              <a:avLst/>
            </a:prstGeom>
            <a:solidFill>
              <a:srgbClr val="3399FF"/>
            </a:solidFill>
            <a:ln>
              <a:headEnd/>
              <a:tailEnd/>
            </a:ln>
          </p:spPr>
          <p:style>
            <a:lnRef idx="0">
              <a:schemeClr val="accent5"/>
            </a:lnRef>
            <a:fillRef idx="3">
              <a:schemeClr val="accent5"/>
            </a:fillRef>
            <a:effectRef idx="3">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Arial" pitchFamily="34" charset="0"/>
                  <a:ea typeface="Times New Roman" pitchFamily="18" charset="0"/>
                  <a:cs typeface="Arial" pitchFamily="34" charset="0"/>
                </a:rPr>
                <a:t>Ắc quy </a:t>
              </a:r>
              <a:endParaRPr kumimoji="0" lang="en-US" sz="1600" b="1" i="0" u="none" strike="noStrike" cap="none" normalizeH="0" baseline="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Arial" pitchFamily="34" charset="0"/>
                  <a:ea typeface="Times New Roman" pitchFamily="18" charset="0"/>
                  <a:cs typeface="Arial" pitchFamily="34" charset="0"/>
                </a:rPr>
                <a:t>Battery </a:t>
              </a:r>
              <a:endParaRPr kumimoji="0" lang="en-US" sz="1600" b="1" i="0" u="none" strike="noStrike" cap="none" normalizeH="0" baseline="0">
                <a:ln>
                  <a:noFill/>
                </a:ln>
                <a:solidFill>
                  <a:srgbClr val="FFFF00"/>
                </a:solidFill>
                <a:effectLst/>
                <a:latin typeface="Arial" pitchFamily="34" charset="0"/>
                <a:cs typeface="Arial" pitchFamily="34" charset="0"/>
              </a:endParaRPr>
            </a:p>
          </p:txBody>
        </p:sp>
        <p:sp>
          <p:nvSpPr>
            <p:cNvPr id="280850" name="Text Box 259"/>
            <p:cNvSpPr txBox="1">
              <a:spLocks noChangeArrowheads="1"/>
            </p:cNvSpPr>
            <p:nvPr/>
          </p:nvSpPr>
          <p:spPr bwMode="auto">
            <a:xfrm>
              <a:off x="7209" y="11894"/>
              <a:ext cx="1117" cy="526"/>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Ánh sáng phòng máy</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51" name="Rectangle 269"/>
            <p:cNvSpPr>
              <a:spLocks noChangeArrowheads="1"/>
            </p:cNvSpPr>
            <p:nvPr/>
          </p:nvSpPr>
          <p:spPr bwMode="auto">
            <a:xfrm>
              <a:off x="4784" y="14300"/>
              <a:ext cx="1557" cy="846"/>
            </a:xfrm>
            <a:prstGeom prst="rect">
              <a:avLst/>
            </a:prstGeom>
            <a:solidFill>
              <a:srgbClr val="3399FF"/>
            </a:solidFill>
            <a:ln>
              <a:headEnd/>
              <a:tailEnd/>
            </a:ln>
          </p:spPr>
          <p:style>
            <a:lnRef idx="0">
              <a:schemeClr val="accent5"/>
            </a:lnRef>
            <a:fillRef idx="3">
              <a:schemeClr val="accent5"/>
            </a:fillRef>
            <a:effectRef idx="3">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700" b="1" i="0" u="none" strike="noStrike" cap="none" normalizeH="0" baseline="0">
                <a:ln>
                  <a:noFill/>
                </a:ln>
                <a:solidFill>
                  <a:srgbClr val="FFFF00"/>
                </a:solidFill>
                <a:effectLst/>
                <a:latin typeface="+mj-lt"/>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mj-lt"/>
                  <a:ea typeface="Times New Roman" pitchFamily="18" charset="0"/>
                  <a:cs typeface="Times New Roman" pitchFamily="18" charset="0"/>
                </a:rPr>
                <a:t>Tủ phân phối</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00"/>
                  </a:solidFill>
                  <a:effectLst/>
                  <a:latin typeface="+mj-lt"/>
                  <a:ea typeface="Times New Roman" pitchFamily="18" charset="0"/>
                  <a:cs typeface="Times New Roman" pitchFamily="18" charset="0"/>
                </a:rPr>
                <a:t> nguồn DC </a:t>
              </a:r>
              <a:endParaRPr kumimoji="0" lang="en-US" sz="1600" b="1" i="0" u="none" strike="noStrike" cap="none" normalizeH="0" baseline="0">
                <a:ln>
                  <a:noFill/>
                </a:ln>
                <a:solidFill>
                  <a:srgbClr val="FFFF00"/>
                </a:solidFill>
                <a:effectLst/>
                <a:latin typeface="+mj-lt"/>
                <a:cs typeface="Arial" pitchFamily="34" charset="0"/>
              </a:endParaRPr>
            </a:p>
          </p:txBody>
        </p:sp>
        <p:sp>
          <p:nvSpPr>
            <p:cNvPr id="280852" name="Text Box 260"/>
            <p:cNvSpPr txBox="1">
              <a:spLocks noChangeArrowheads="1"/>
            </p:cNvSpPr>
            <p:nvPr/>
          </p:nvSpPr>
          <p:spPr bwMode="auto">
            <a:xfrm>
              <a:off x="5849" y="10836"/>
              <a:ext cx="452" cy="253"/>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2x6</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53" name="Line 276"/>
            <p:cNvSpPr>
              <a:spLocks noChangeShapeType="1"/>
            </p:cNvSpPr>
            <p:nvPr/>
          </p:nvSpPr>
          <p:spPr bwMode="auto">
            <a:xfrm>
              <a:off x="9224" y="10272"/>
              <a:ext cx="0" cy="2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54" name="Line 261"/>
            <p:cNvSpPr>
              <a:spLocks noChangeShapeType="1"/>
            </p:cNvSpPr>
            <p:nvPr/>
          </p:nvSpPr>
          <p:spPr bwMode="auto">
            <a:xfrm>
              <a:off x="4991" y="10295"/>
              <a:ext cx="0" cy="5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55" name="Line 262"/>
            <p:cNvSpPr>
              <a:spLocks noChangeShapeType="1"/>
            </p:cNvSpPr>
            <p:nvPr/>
          </p:nvSpPr>
          <p:spPr bwMode="auto">
            <a:xfrm>
              <a:off x="4883" y="10836"/>
              <a:ext cx="25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56" name="Text Box 263"/>
            <p:cNvSpPr txBox="1">
              <a:spLocks noChangeArrowheads="1"/>
            </p:cNvSpPr>
            <p:nvPr/>
          </p:nvSpPr>
          <p:spPr bwMode="auto">
            <a:xfrm>
              <a:off x="4488" y="10403"/>
              <a:ext cx="477" cy="325"/>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M10</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57" name="Text Box 310"/>
            <p:cNvSpPr txBox="1">
              <a:spLocks noChangeArrowheads="1"/>
            </p:cNvSpPr>
            <p:nvPr/>
          </p:nvSpPr>
          <p:spPr bwMode="auto">
            <a:xfrm>
              <a:off x="3345" y="12218"/>
              <a:ext cx="642" cy="279"/>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2x6</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58" name="Line 278"/>
            <p:cNvSpPr>
              <a:spLocks noChangeShapeType="1"/>
            </p:cNvSpPr>
            <p:nvPr/>
          </p:nvSpPr>
          <p:spPr bwMode="auto">
            <a:xfrm flipH="1" flipV="1">
              <a:off x="1070" y="12542"/>
              <a:ext cx="81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59" name="Line 279"/>
            <p:cNvSpPr>
              <a:spLocks noChangeShapeType="1"/>
            </p:cNvSpPr>
            <p:nvPr/>
          </p:nvSpPr>
          <p:spPr bwMode="auto">
            <a:xfrm flipH="1">
              <a:off x="1070" y="12542"/>
              <a:ext cx="0" cy="11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60" name="Text Box 312"/>
            <p:cNvSpPr txBox="1">
              <a:spLocks noChangeArrowheads="1"/>
            </p:cNvSpPr>
            <p:nvPr/>
          </p:nvSpPr>
          <p:spPr bwMode="auto">
            <a:xfrm>
              <a:off x="3483" y="13269"/>
              <a:ext cx="798" cy="321"/>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M 16</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61" name="Line 280"/>
            <p:cNvSpPr>
              <a:spLocks noChangeShapeType="1"/>
            </p:cNvSpPr>
            <p:nvPr/>
          </p:nvSpPr>
          <p:spPr bwMode="auto">
            <a:xfrm>
              <a:off x="1084" y="13723"/>
              <a:ext cx="76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62" name="Line 316"/>
            <p:cNvSpPr>
              <a:spLocks noChangeShapeType="1"/>
            </p:cNvSpPr>
            <p:nvPr/>
          </p:nvSpPr>
          <p:spPr bwMode="auto">
            <a:xfrm>
              <a:off x="6686" y="12148"/>
              <a:ext cx="50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63" name="Text Box 317"/>
            <p:cNvSpPr txBox="1">
              <a:spLocks noChangeArrowheads="1"/>
            </p:cNvSpPr>
            <p:nvPr/>
          </p:nvSpPr>
          <p:spPr bwMode="auto">
            <a:xfrm>
              <a:off x="3090" y="9366"/>
              <a:ext cx="875" cy="907"/>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Áp tô mát</a:t>
              </a:r>
              <a:endParaRPr kumimoji="0" lang="en-US" sz="1200" b="1"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30A</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64" name="Line 281"/>
            <p:cNvSpPr>
              <a:spLocks noChangeShapeType="1"/>
            </p:cNvSpPr>
            <p:nvPr/>
          </p:nvSpPr>
          <p:spPr bwMode="auto">
            <a:xfrm>
              <a:off x="9682" y="10272"/>
              <a:ext cx="0" cy="24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65" name="Line 318"/>
            <p:cNvSpPr>
              <a:spLocks noChangeShapeType="1"/>
            </p:cNvSpPr>
            <p:nvPr/>
          </p:nvSpPr>
          <p:spPr bwMode="auto">
            <a:xfrm>
              <a:off x="3966" y="9814"/>
              <a:ext cx="60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66" name="Line 319"/>
            <p:cNvSpPr>
              <a:spLocks noChangeShapeType="1"/>
            </p:cNvSpPr>
            <p:nvPr/>
          </p:nvSpPr>
          <p:spPr bwMode="auto">
            <a:xfrm>
              <a:off x="2500" y="9829"/>
              <a:ext cx="60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67" name="Line 282"/>
            <p:cNvSpPr>
              <a:spLocks noChangeShapeType="1"/>
            </p:cNvSpPr>
            <p:nvPr/>
          </p:nvSpPr>
          <p:spPr bwMode="auto">
            <a:xfrm flipH="1">
              <a:off x="8834" y="12759"/>
              <a:ext cx="8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68" name="Text Box 320"/>
            <p:cNvSpPr txBox="1">
              <a:spLocks noChangeArrowheads="1"/>
            </p:cNvSpPr>
            <p:nvPr/>
          </p:nvSpPr>
          <p:spPr bwMode="auto">
            <a:xfrm>
              <a:off x="4017" y="9445"/>
              <a:ext cx="470" cy="280"/>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2x10</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69" name="Text Box 321"/>
            <p:cNvSpPr txBox="1">
              <a:spLocks noChangeArrowheads="1"/>
            </p:cNvSpPr>
            <p:nvPr/>
          </p:nvSpPr>
          <p:spPr bwMode="auto">
            <a:xfrm>
              <a:off x="2578" y="9479"/>
              <a:ext cx="470" cy="279"/>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2x10</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70" name="Line 283"/>
            <p:cNvSpPr>
              <a:spLocks noChangeShapeType="1"/>
            </p:cNvSpPr>
            <p:nvPr/>
          </p:nvSpPr>
          <p:spPr bwMode="auto">
            <a:xfrm>
              <a:off x="8834" y="12759"/>
              <a:ext cx="0" cy="72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71" name="Rectangle 322"/>
            <p:cNvSpPr>
              <a:spLocks noChangeArrowheads="1"/>
            </p:cNvSpPr>
            <p:nvPr/>
          </p:nvSpPr>
          <p:spPr bwMode="auto">
            <a:xfrm>
              <a:off x="5954" y="9263"/>
              <a:ext cx="2511" cy="1089"/>
            </a:xfrm>
            <a:prstGeom prst="rect">
              <a:avLst/>
            </a:prstGeom>
            <a:solidFill>
              <a:srgbClr val="FFFFFF"/>
            </a:solidFill>
            <a:ln w="28575">
              <a:solidFill>
                <a:srgbClr val="0000FF"/>
              </a:solidFill>
              <a:prstDash val="sysDot"/>
              <a:miter lim="800000"/>
              <a:headEnd/>
              <a:tailEnd/>
            </a:ln>
          </p:spPr>
          <p:txBody>
            <a:bodyPr vert="horz" wrap="square" lIns="91440" tIns="45720" rIns="91440" bIns="45720" numCol="1" anchor="t" anchorCtr="0" compatLnSpc="1">
              <a:prstTxWarp prst="textNoShape">
                <a:avLst/>
              </a:prstTxWarp>
            </a:bodyPr>
            <a:lstStyle/>
            <a:p>
              <a:endParaRPr lang="en-US" sz="1200" b="1"/>
            </a:p>
          </p:txBody>
        </p:sp>
        <p:sp>
          <p:nvSpPr>
            <p:cNvPr id="280872" name="Text Box 323"/>
            <p:cNvSpPr txBox="1">
              <a:spLocks noChangeArrowheads="1"/>
            </p:cNvSpPr>
            <p:nvPr/>
          </p:nvSpPr>
          <p:spPr bwMode="auto">
            <a:xfrm>
              <a:off x="6023" y="9349"/>
              <a:ext cx="875" cy="907"/>
            </a:xfrm>
            <a:prstGeom prst="rect">
              <a:avLst/>
            </a:prstGeom>
            <a:solidFill>
              <a:srgbClr val="00FFCC"/>
            </a:solidFill>
            <a:ln>
              <a:headEnd/>
              <a:tailEnd/>
            </a:ln>
          </p:spPr>
          <p:style>
            <a:lnRef idx="0">
              <a:schemeClr val="accent5"/>
            </a:lnRef>
            <a:fillRef idx="3">
              <a:schemeClr val="accent5"/>
            </a:fillRef>
            <a:effectRef idx="3">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Cắt điện áp cao</a:t>
              </a:r>
              <a:endParaRPr kumimoji="0" lang="en-US" sz="1200" b="1"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PROTEC TER 1.20</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73" name="Text Box 324"/>
            <p:cNvSpPr txBox="1">
              <a:spLocks noChangeArrowheads="1"/>
            </p:cNvSpPr>
            <p:nvPr/>
          </p:nvSpPr>
          <p:spPr bwMode="auto">
            <a:xfrm>
              <a:off x="7514" y="9356"/>
              <a:ext cx="874" cy="907"/>
            </a:xfrm>
            <a:prstGeom prst="rect">
              <a:avLst/>
            </a:prstGeom>
            <a:solidFill>
              <a:srgbClr val="00FFCC"/>
            </a:solidFill>
            <a:ln>
              <a:headEnd/>
              <a:tailEnd/>
            </a:ln>
          </p:spPr>
          <p:style>
            <a:lnRef idx="0">
              <a:schemeClr val="accent5"/>
            </a:lnRef>
            <a:fillRef idx="3">
              <a:schemeClr val="accent5"/>
            </a:fillRef>
            <a:effectRef idx="3">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Cắt lọc sét</a:t>
              </a:r>
              <a:endParaRPr kumimoji="0" lang="en-US" sz="1200" b="1"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TDF 20A</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74" name="Line 325"/>
            <p:cNvSpPr>
              <a:spLocks noChangeShapeType="1"/>
            </p:cNvSpPr>
            <p:nvPr/>
          </p:nvSpPr>
          <p:spPr bwMode="auto">
            <a:xfrm>
              <a:off x="8385" y="9817"/>
              <a:ext cx="60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75" name="Text Box 326"/>
            <p:cNvSpPr txBox="1">
              <a:spLocks noChangeArrowheads="1"/>
            </p:cNvSpPr>
            <p:nvPr/>
          </p:nvSpPr>
          <p:spPr bwMode="auto">
            <a:xfrm>
              <a:off x="5482" y="9471"/>
              <a:ext cx="432" cy="279"/>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2x6</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76" name="Text Box 327"/>
            <p:cNvSpPr txBox="1">
              <a:spLocks noChangeArrowheads="1"/>
            </p:cNvSpPr>
            <p:nvPr/>
          </p:nvSpPr>
          <p:spPr bwMode="auto">
            <a:xfrm>
              <a:off x="6995" y="9495"/>
              <a:ext cx="464" cy="280"/>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2x6</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77" name="Line 287"/>
            <p:cNvSpPr>
              <a:spLocks noChangeShapeType="1"/>
            </p:cNvSpPr>
            <p:nvPr/>
          </p:nvSpPr>
          <p:spPr bwMode="auto">
            <a:xfrm>
              <a:off x="3392" y="13557"/>
              <a:ext cx="964" cy="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78" name="Text Box 328"/>
            <p:cNvSpPr txBox="1">
              <a:spLocks noChangeArrowheads="1"/>
            </p:cNvSpPr>
            <p:nvPr/>
          </p:nvSpPr>
          <p:spPr bwMode="auto">
            <a:xfrm>
              <a:off x="8445" y="9497"/>
              <a:ext cx="441" cy="278"/>
            </a:xfrm>
            <a:prstGeom prst="rect">
              <a:avLst/>
            </a:prstGeom>
            <a:noFill/>
            <a:ln w="19050">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2x6</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79" name="Line 329"/>
            <p:cNvSpPr>
              <a:spLocks noChangeShapeType="1"/>
            </p:cNvSpPr>
            <p:nvPr/>
          </p:nvSpPr>
          <p:spPr bwMode="auto">
            <a:xfrm>
              <a:off x="5431" y="9970"/>
              <a:ext cx="3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80" name="Line 330"/>
            <p:cNvSpPr>
              <a:spLocks noChangeShapeType="1"/>
            </p:cNvSpPr>
            <p:nvPr/>
          </p:nvSpPr>
          <p:spPr bwMode="auto">
            <a:xfrm>
              <a:off x="7973" y="10272"/>
              <a:ext cx="0" cy="5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81" name="Line 291"/>
            <p:cNvSpPr>
              <a:spLocks noChangeShapeType="1"/>
            </p:cNvSpPr>
            <p:nvPr/>
          </p:nvSpPr>
          <p:spPr bwMode="auto">
            <a:xfrm>
              <a:off x="3403" y="13974"/>
              <a:ext cx="75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82" name="Line 331"/>
            <p:cNvSpPr>
              <a:spLocks noChangeShapeType="1"/>
            </p:cNvSpPr>
            <p:nvPr/>
          </p:nvSpPr>
          <p:spPr bwMode="auto">
            <a:xfrm>
              <a:off x="7848" y="10813"/>
              <a:ext cx="25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83" name="Line 292"/>
            <p:cNvSpPr>
              <a:spLocks noChangeShapeType="1"/>
            </p:cNvSpPr>
            <p:nvPr/>
          </p:nvSpPr>
          <p:spPr bwMode="auto">
            <a:xfrm flipV="1">
              <a:off x="4156" y="13969"/>
              <a:ext cx="0" cy="7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84" name="Line 293"/>
            <p:cNvSpPr>
              <a:spLocks noChangeShapeType="1"/>
            </p:cNvSpPr>
            <p:nvPr/>
          </p:nvSpPr>
          <p:spPr bwMode="auto">
            <a:xfrm>
              <a:off x="4156" y="14734"/>
              <a:ext cx="62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85" name="Text Box 332"/>
            <p:cNvSpPr txBox="1">
              <a:spLocks noChangeArrowheads="1"/>
            </p:cNvSpPr>
            <p:nvPr/>
          </p:nvSpPr>
          <p:spPr bwMode="auto">
            <a:xfrm>
              <a:off x="8020" y="10381"/>
              <a:ext cx="471" cy="280"/>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M10</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86" name="Line 333"/>
            <p:cNvSpPr>
              <a:spLocks noChangeShapeType="1"/>
            </p:cNvSpPr>
            <p:nvPr/>
          </p:nvSpPr>
          <p:spPr bwMode="auto">
            <a:xfrm>
              <a:off x="6895" y="9829"/>
              <a:ext cx="60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87" name="Line 334"/>
            <p:cNvSpPr>
              <a:spLocks noChangeShapeType="1"/>
            </p:cNvSpPr>
            <p:nvPr/>
          </p:nvSpPr>
          <p:spPr bwMode="auto">
            <a:xfrm>
              <a:off x="5430" y="9829"/>
              <a:ext cx="60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88" name="Line 335"/>
            <p:cNvSpPr>
              <a:spLocks noChangeShapeType="1"/>
            </p:cNvSpPr>
            <p:nvPr/>
          </p:nvSpPr>
          <p:spPr bwMode="auto">
            <a:xfrm flipV="1">
              <a:off x="7105" y="8887"/>
              <a:ext cx="523" cy="40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89" name="Line 336"/>
            <p:cNvSpPr>
              <a:spLocks noChangeShapeType="1"/>
            </p:cNvSpPr>
            <p:nvPr/>
          </p:nvSpPr>
          <p:spPr bwMode="auto">
            <a:xfrm>
              <a:off x="7628" y="8887"/>
              <a:ext cx="115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90" name="Text Box 337"/>
            <p:cNvSpPr txBox="1">
              <a:spLocks noChangeArrowheads="1"/>
            </p:cNvSpPr>
            <p:nvPr/>
          </p:nvSpPr>
          <p:spPr bwMode="auto">
            <a:xfrm>
              <a:off x="7628" y="8425"/>
              <a:ext cx="1361" cy="502"/>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PROTECTOR PROLINE 1.20</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91" name="Line 280"/>
            <p:cNvSpPr>
              <a:spLocks noChangeShapeType="1"/>
            </p:cNvSpPr>
            <p:nvPr/>
          </p:nvSpPr>
          <p:spPr bwMode="auto">
            <a:xfrm>
              <a:off x="6326" y="14964"/>
              <a:ext cx="76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92" name="Line 280"/>
            <p:cNvSpPr>
              <a:spLocks noChangeShapeType="1"/>
            </p:cNvSpPr>
            <p:nvPr/>
          </p:nvSpPr>
          <p:spPr bwMode="auto">
            <a:xfrm>
              <a:off x="6341" y="14469"/>
              <a:ext cx="76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93" name="Line 280"/>
            <p:cNvSpPr>
              <a:spLocks noChangeShapeType="1"/>
            </p:cNvSpPr>
            <p:nvPr/>
          </p:nvSpPr>
          <p:spPr bwMode="auto">
            <a:xfrm>
              <a:off x="6341" y="14725"/>
              <a:ext cx="76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b="1"/>
            </a:p>
          </p:txBody>
        </p:sp>
        <p:sp>
          <p:nvSpPr>
            <p:cNvPr id="280894" name="Text Box 259"/>
            <p:cNvSpPr txBox="1">
              <a:spLocks noChangeArrowheads="1"/>
            </p:cNvSpPr>
            <p:nvPr/>
          </p:nvSpPr>
          <p:spPr bwMode="auto">
            <a:xfrm>
              <a:off x="7118" y="14418"/>
              <a:ext cx="1117" cy="677"/>
            </a:xfrm>
            <a:prstGeom prst="rect">
              <a:avLst/>
            </a:prstGeom>
            <a:solidFill>
              <a:srgbClr val="FFFFFF"/>
            </a:solidFill>
            <a:ln w="19050">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Thiết bị dùng nguồn DC</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95" name="Text Box 310"/>
            <p:cNvSpPr txBox="1">
              <a:spLocks noChangeArrowheads="1"/>
            </p:cNvSpPr>
            <p:nvPr/>
          </p:nvSpPr>
          <p:spPr bwMode="auto">
            <a:xfrm>
              <a:off x="4142" y="14402"/>
              <a:ext cx="64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FFFF"/>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2x4</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96" name="Text Box 310"/>
            <p:cNvSpPr txBox="1">
              <a:spLocks noChangeArrowheads="1"/>
            </p:cNvSpPr>
            <p:nvPr/>
          </p:nvSpPr>
          <p:spPr bwMode="auto">
            <a:xfrm>
              <a:off x="6419" y="14139"/>
              <a:ext cx="64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FFFF"/>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2x2,5</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sp>
          <p:nvSpPr>
            <p:cNvPr id="280897" name="Text Box 310"/>
            <p:cNvSpPr txBox="1">
              <a:spLocks noChangeArrowheads="1"/>
            </p:cNvSpPr>
            <p:nvPr/>
          </p:nvSpPr>
          <p:spPr bwMode="auto">
            <a:xfrm>
              <a:off x="8314" y="12860"/>
              <a:ext cx="64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FFFF"/>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2x4</a:t>
              </a:r>
              <a:endParaRPr kumimoji="0" lang="en-US" sz="1200" b="1" i="0" u="none" strike="noStrike" cap="none" normalizeH="0" baseline="0">
                <a:ln>
                  <a:noFill/>
                </a:ln>
                <a:solidFill>
                  <a:schemeClr val="tx1"/>
                </a:solidFill>
                <a:effectLst/>
                <a:latin typeface="Arial" pitchFamily="34" charset="0"/>
                <a:cs typeface="Arial" pitchFamily="34" charset="0"/>
              </a:endParaRPr>
            </a:p>
          </p:txBody>
        </p:sp>
      </p:grpSp>
      <p:sp>
        <p:nvSpPr>
          <p:cNvPr id="280713" name="Line 137"/>
          <p:cNvSpPr>
            <a:spLocks noChangeShapeType="1"/>
          </p:cNvSpPr>
          <p:nvPr/>
        </p:nvSpPr>
        <p:spPr bwMode="auto">
          <a:xfrm>
            <a:off x="653992" y="1107499"/>
            <a:ext cx="104457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14" name="Freeform 138"/>
          <p:cNvSpPr>
            <a:spLocks/>
          </p:cNvSpPr>
          <p:nvPr/>
        </p:nvSpPr>
        <p:spPr bwMode="auto">
          <a:xfrm>
            <a:off x="1687454" y="1110673"/>
            <a:ext cx="1588" cy="684000"/>
          </a:xfrm>
          <a:custGeom>
            <a:avLst/>
            <a:gdLst>
              <a:gd name="T0" fmla="*/ 2 w 2"/>
              <a:gd name="T1" fmla="*/ 0 h 666"/>
              <a:gd name="T2" fmla="*/ 0 w 2"/>
              <a:gd name="T3" fmla="*/ 666 h 666"/>
            </a:gdLst>
            <a:ahLst/>
            <a:cxnLst>
              <a:cxn ang="0">
                <a:pos x="T0" y="T1"/>
              </a:cxn>
              <a:cxn ang="0">
                <a:pos x="T2" y="T3"/>
              </a:cxn>
            </a:cxnLst>
            <a:rect l="0" t="0" r="r" b="b"/>
            <a:pathLst>
              <a:path w="2" h="666">
                <a:moveTo>
                  <a:pt x="2" y="0"/>
                </a:moveTo>
                <a:lnTo>
                  <a:pt x="0" y="666"/>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15" name="Line 139"/>
          <p:cNvSpPr>
            <a:spLocks noChangeShapeType="1"/>
          </p:cNvSpPr>
          <p:nvPr/>
        </p:nvSpPr>
        <p:spPr bwMode="auto">
          <a:xfrm>
            <a:off x="2089092" y="2178931"/>
            <a:ext cx="540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16" name="Line 140"/>
          <p:cNvSpPr>
            <a:spLocks noChangeShapeType="1"/>
          </p:cNvSpPr>
          <p:nvPr/>
        </p:nvSpPr>
        <p:spPr bwMode="auto">
          <a:xfrm>
            <a:off x="4711700" y="2190044"/>
            <a:ext cx="540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17" name="Line 141"/>
          <p:cNvSpPr>
            <a:spLocks noChangeShapeType="1"/>
          </p:cNvSpPr>
          <p:nvPr/>
        </p:nvSpPr>
        <p:spPr bwMode="auto">
          <a:xfrm>
            <a:off x="6013200" y="2188456"/>
            <a:ext cx="540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18" name="Line 142"/>
          <p:cNvSpPr>
            <a:spLocks noChangeShapeType="1"/>
          </p:cNvSpPr>
          <p:nvPr/>
        </p:nvSpPr>
        <p:spPr bwMode="auto">
          <a:xfrm>
            <a:off x="7394575" y="2171700"/>
            <a:ext cx="468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19" name="Line 143"/>
          <p:cNvSpPr>
            <a:spLocks noChangeShapeType="1"/>
          </p:cNvSpPr>
          <p:nvPr/>
        </p:nvSpPr>
        <p:spPr bwMode="auto">
          <a:xfrm>
            <a:off x="4673600" y="2291644"/>
            <a:ext cx="36036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20" name="Freeform 144"/>
          <p:cNvSpPr>
            <a:spLocks/>
          </p:cNvSpPr>
          <p:nvPr/>
        </p:nvSpPr>
        <p:spPr bwMode="auto">
          <a:xfrm>
            <a:off x="5014913" y="2278944"/>
            <a:ext cx="1587" cy="1548000"/>
          </a:xfrm>
          <a:custGeom>
            <a:avLst/>
            <a:gdLst>
              <a:gd name="T0" fmla="*/ 1 w 1"/>
              <a:gd name="T1" fmla="*/ 0 h 2115"/>
              <a:gd name="T2" fmla="*/ 0 w 1"/>
              <a:gd name="T3" fmla="*/ 2115 h 2115"/>
            </a:gdLst>
            <a:ahLst/>
            <a:cxnLst>
              <a:cxn ang="0">
                <a:pos x="T0" y="T1"/>
              </a:cxn>
              <a:cxn ang="0">
                <a:pos x="T2" y="T3"/>
              </a:cxn>
            </a:cxnLst>
            <a:rect l="0" t="0" r="r" b="b"/>
            <a:pathLst>
              <a:path w="1" h="2115">
                <a:moveTo>
                  <a:pt x="1" y="0"/>
                </a:moveTo>
                <a:lnTo>
                  <a:pt x="0" y="2115"/>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21" name="Line 145"/>
          <p:cNvSpPr>
            <a:spLocks noChangeShapeType="1"/>
          </p:cNvSpPr>
          <p:nvPr/>
        </p:nvSpPr>
        <p:spPr bwMode="auto">
          <a:xfrm>
            <a:off x="5016500" y="3855331"/>
            <a:ext cx="360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22" name="Line 146"/>
          <p:cNvSpPr>
            <a:spLocks noChangeShapeType="1"/>
          </p:cNvSpPr>
          <p:nvPr/>
        </p:nvSpPr>
        <p:spPr bwMode="auto">
          <a:xfrm>
            <a:off x="5370513" y="3687056"/>
            <a:ext cx="0" cy="360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23" name="Freeform 147"/>
          <p:cNvSpPr>
            <a:spLocks/>
          </p:cNvSpPr>
          <p:nvPr/>
        </p:nvSpPr>
        <p:spPr bwMode="auto">
          <a:xfrm>
            <a:off x="5359400" y="4045831"/>
            <a:ext cx="864000" cy="3175"/>
          </a:xfrm>
          <a:custGeom>
            <a:avLst/>
            <a:gdLst>
              <a:gd name="T0" fmla="*/ 0 w 874"/>
              <a:gd name="T1" fmla="*/ 2 h 2"/>
              <a:gd name="T2" fmla="*/ 874 w 874"/>
              <a:gd name="T3" fmla="*/ 0 h 2"/>
            </a:gdLst>
            <a:ahLst/>
            <a:cxnLst>
              <a:cxn ang="0">
                <a:pos x="T0" y="T1"/>
              </a:cxn>
              <a:cxn ang="0">
                <a:pos x="T2" y="T3"/>
              </a:cxn>
            </a:cxnLst>
            <a:rect l="0" t="0" r="r" b="b"/>
            <a:pathLst>
              <a:path w="874" h="2">
                <a:moveTo>
                  <a:pt x="0" y="2"/>
                </a:moveTo>
                <a:lnTo>
                  <a:pt x="874"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24" name="Freeform 148"/>
          <p:cNvSpPr>
            <a:spLocks/>
          </p:cNvSpPr>
          <p:nvPr/>
        </p:nvSpPr>
        <p:spPr bwMode="auto">
          <a:xfrm>
            <a:off x="5359400" y="3675944"/>
            <a:ext cx="1008000" cy="4762"/>
          </a:xfrm>
          <a:custGeom>
            <a:avLst/>
            <a:gdLst>
              <a:gd name="T0" fmla="*/ 0 w 874"/>
              <a:gd name="T1" fmla="*/ 3 h 3"/>
              <a:gd name="T2" fmla="*/ 874 w 874"/>
              <a:gd name="T3" fmla="*/ 0 h 3"/>
            </a:gdLst>
            <a:ahLst/>
            <a:cxnLst>
              <a:cxn ang="0">
                <a:pos x="T0" y="T1"/>
              </a:cxn>
              <a:cxn ang="0">
                <a:pos x="T2" y="T3"/>
              </a:cxn>
            </a:cxnLst>
            <a:rect l="0" t="0" r="r" b="b"/>
            <a:pathLst>
              <a:path w="874" h="3">
                <a:moveTo>
                  <a:pt x="0" y="3"/>
                </a:moveTo>
                <a:lnTo>
                  <a:pt x="874"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25" name="Freeform 149"/>
          <p:cNvSpPr>
            <a:spLocks/>
          </p:cNvSpPr>
          <p:nvPr/>
        </p:nvSpPr>
        <p:spPr bwMode="auto">
          <a:xfrm>
            <a:off x="8089842" y="2520244"/>
            <a:ext cx="0" cy="1836000"/>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27" name="Line 151"/>
          <p:cNvSpPr>
            <a:spLocks noChangeShapeType="1"/>
          </p:cNvSpPr>
          <p:nvPr/>
        </p:nvSpPr>
        <p:spPr bwMode="auto">
          <a:xfrm flipH="1">
            <a:off x="787400" y="4381500"/>
            <a:ext cx="73104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28" name="Freeform 152"/>
          <p:cNvSpPr>
            <a:spLocks/>
          </p:cNvSpPr>
          <p:nvPr/>
        </p:nvSpPr>
        <p:spPr bwMode="auto">
          <a:xfrm>
            <a:off x="796925" y="4384675"/>
            <a:ext cx="0" cy="936000"/>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29" name="Line 153"/>
          <p:cNvSpPr>
            <a:spLocks noChangeShapeType="1"/>
          </p:cNvSpPr>
          <p:nvPr/>
        </p:nvSpPr>
        <p:spPr bwMode="auto">
          <a:xfrm>
            <a:off x="787400" y="5334881"/>
            <a:ext cx="68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30" name="Freeform 154"/>
          <p:cNvSpPr>
            <a:spLocks/>
          </p:cNvSpPr>
          <p:nvPr/>
        </p:nvSpPr>
        <p:spPr bwMode="auto">
          <a:xfrm>
            <a:off x="8496300" y="2507543"/>
            <a:ext cx="0" cy="2016000"/>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31" name="Line 155"/>
          <p:cNvSpPr>
            <a:spLocks noChangeShapeType="1"/>
          </p:cNvSpPr>
          <p:nvPr/>
        </p:nvSpPr>
        <p:spPr bwMode="auto">
          <a:xfrm flipH="1">
            <a:off x="7735418" y="4558718"/>
            <a:ext cx="756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32" name="Freeform 156"/>
          <p:cNvSpPr>
            <a:spLocks/>
          </p:cNvSpPr>
          <p:nvPr/>
        </p:nvSpPr>
        <p:spPr bwMode="auto">
          <a:xfrm>
            <a:off x="7733036" y="4571417"/>
            <a:ext cx="0" cy="576000"/>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19050">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33" name="Line 157"/>
          <p:cNvSpPr>
            <a:spLocks noChangeShapeType="1"/>
          </p:cNvSpPr>
          <p:nvPr/>
        </p:nvSpPr>
        <p:spPr bwMode="auto">
          <a:xfrm>
            <a:off x="2861637" y="5541948"/>
            <a:ext cx="6969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34" name="Line 158"/>
          <p:cNvSpPr>
            <a:spLocks noChangeShapeType="1"/>
          </p:cNvSpPr>
          <p:nvPr/>
        </p:nvSpPr>
        <p:spPr bwMode="auto">
          <a:xfrm>
            <a:off x="3558550" y="5541948"/>
            <a:ext cx="0" cy="61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35" name="Line 159"/>
          <p:cNvSpPr>
            <a:spLocks noChangeShapeType="1"/>
          </p:cNvSpPr>
          <p:nvPr/>
        </p:nvSpPr>
        <p:spPr bwMode="auto">
          <a:xfrm>
            <a:off x="2895600" y="5207000"/>
            <a:ext cx="828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51" name="Line 175"/>
          <p:cNvSpPr>
            <a:spLocks noChangeShapeType="1"/>
          </p:cNvSpPr>
          <p:nvPr/>
        </p:nvSpPr>
        <p:spPr bwMode="auto">
          <a:xfrm>
            <a:off x="5540297" y="6136626"/>
            <a:ext cx="68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54" name="Line 178"/>
          <p:cNvSpPr>
            <a:spLocks noChangeShapeType="1"/>
          </p:cNvSpPr>
          <p:nvPr/>
        </p:nvSpPr>
        <p:spPr bwMode="auto">
          <a:xfrm>
            <a:off x="5519679" y="6342524"/>
            <a:ext cx="68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55" name="Line 179"/>
          <p:cNvSpPr>
            <a:spLocks noChangeShapeType="1"/>
          </p:cNvSpPr>
          <p:nvPr/>
        </p:nvSpPr>
        <p:spPr bwMode="auto">
          <a:xfrm>
            <a:off x="5522472" y="5936767"/>
            <a:ext cx="68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57" name="Line 181"/>
          <p:cNvSpPr>
            <a:spLocks noChangeShapeType="1"/>
          </p:cNvSpPr>
          <p:nvPr/>
        </p:nvSpPr>
        <p:spPr bwMode="auto">
          <a:xfrm>
            <a:off x="3558550" y="6146800"/>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59" name="Line 183"/>
          <p:cNvSpPr>
            <a:spLocks noChangeShapeType="1"/>
          </p:cNvSpPr>
          <p:nvPr/>
        </p:nvSpPr>
        <p:spPr bwMode="auto">
          <a:xfrm>
            <a:off x="647700" y="3327400"/>
            <a:ext cx="104298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60" name="Freeform 184"/>
          <p:cNvSpPr>
            <a:spLocks/>
          </p:cNvSpPr>
          <p:nvPr/>
        </p:nvSpPr>
        <p:spPr bwMode="auto">
          <a:xfrm>
            <a:off x="1681162" y="2565400"/>
            <a:ext cx="0" cy="720000"/>
          </a:xfrm>
          <a:custGeom>
            <a:avLst/>
            <a:gdLst>
              <a:gd name="T0" fmla="*/ 7 w 7"/>
              <a:gd name="T1" fmla="*/ 798 h 798"/>
              <a:gd name="T2" fmla="*/ 0 w 7"/>
              <a:gd name="T3" fmla="*/ 0 h 798"/>
            </a:gdLst>
            <a:ahLst/>
            <a:cxnLst>
              <a:cxn ang="0">
                <a:pos x="T0" y="T1"/>
              </a:cxn>
              <a:cxn ang="0">
                <a:pos x="T2" y="T3"/>
              </a:cxn>
            </a:cxnLst>
            <a:rect l="0" t="0" r="r" b="b"/>
            <a:pathLst>
              <a:path w="7" h="798">
                <a:moveTo>
                  <a:pt x="7" y="798"/>
                </a:moveTo>
                <a:lnTo>
                  <a:pt x="0"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61" name="Line 185"/>
          <p:cNvSpPr>
            <a:spLocks noChangeShapeType="1"/>
          </p:cNvSpPr>
          <p:nvPr/>
        </p:nvSpPr>
        <p:spPr bwMode="auto">
          <a:xfrm>
            <a:off x="2089092" y="2166231"/>
            <a:ext cx="540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2" name="Line 186"/>
          <p:cNvSpPr>
            <a:spLocks noChangeShapeType="1"/>
          </p:cNvSpPr>
          <p:nvPr/>
        </p:nvSpPr>
        <p:spPr bwMode="auto">
          <a:xfrm>
            <a:off x="4711700" y="2177344"/>
            <a:ext cx="540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3" name="Line 187"/>
          <p:cNvSpPr>
            <a:spLocks noChangeShapeType="1"/>
          </p:cNvSpPr>
          <p:nvPr/>
        </p:nvSpPr>
        <p:spPr bwMode="auto">
          <a:xfrm>
            <a:off x="6013200" y="2175756"/>
            <a:ext cx="540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4" name="Line 188"/>
          <p:cNvSpPr>
            <a:spLocks noChangeShapeType="1"/>
          </p:cNvSpPr>
          <p:nvPr/>
        </p:nvSpPr>
        <p:spPr bwMode="auto">
          <a:xfrm>
            <a:off x="7394575" y="2159000"/>
            <a:ext cx="468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5" name="Line 189"/>
          <p:cNvSpPr>
            <a:spLocks noChangeShapeType="1"/>
          </p:cNvSpPr>
          <p:nvPr/>
        </p:nvSpPr>
        <p:spPr bwMode="auto">
          <a:xfrm>
            <a:off x="4673600" y="2278944"/>
            <a:ext cx="36036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66" name="Freeform 190"/>
          <p:cNvSpPr>
            <a:spLocks/>
          </p:cNvSpPr>
          <p:nvPr/>
        </p:nvSpPr>
        <p:spPr bwMode="auto">
          <a:xfrm>
            <a:off x="5014913" y="2266244"/>
            <a:ext cx="1587" cy="1548000"/>
          </a:xfrm>
          <a:custGeom>
            <a:avLst/>
            <a:gdLst>
              <a:gd name="T0" fmla="*/ 1 w 1"/>
              <a:gd name="T1" fmla="*/ 0 h 2115"/>
              <a:gd name="T2" fmla="*/ 0 w 1"/>
              <a:gd name="T3" fmla="*/ 2115 h 2115"/>
            </a:gdLst>
            <a:ahLst/>
            <a:cxnLst>
              <a:cxn ang="0">
                <a:pos x="T0" y="T1"/>
              </a:cxn>
              <a:cxn ang="0">
                <a:pos x="T2" y="T3"/>
              </a:cxn>
            </a:cxnLst>
            <a:rect l="0" t="0" r="r" b="b"/>
            <a:pathLst>
              <a:path w="1" h="2115">
                <a:moveTo>
                  <a:pt x="1" y="0"/>
                </a:moveTo>
                <a:lnTo>
                  <a:pt x="0" y="2115"/>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67" name="Line 191"/>
          <p:cNvSpPr>
            <a:spLocks noChangeShapeType="1"/>
          </p:cNvSpPr>
          <p:nvPr/>
        </p:nvSpPr>
        <p:spPr bwMode="auto">
          <a:xfrm>
            <a:off x="5016500" y="3842631"/>
            <a:ext cx="360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68" name="Line 192"/>
          <p:cNvSpPr>
            <a:spLocks noChangeShapeType="1"/>
          </p:cNvSpPr>
          <p:nvPr/>
        </p:nvSpPr>
        <p:spPr bwMode="auto">
          <a:xfrm>
            <a:off x="5370513" y="3674356"/>
            <a:ext cx="0" cy="360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69" name="Freeform 193"/>
          <p:cNvSpPr>
            <a:spLocks/>
          </p:cNvSpPr>
          <p:nvPr/>
        </p:nvSpPr>
        <p:spPr bwMode="auto">
          <a:xfrm>
            <a:off x="5359400" y="4045831"/>
            <a:ext cx="864000" cy="3175"/>
          </a:xfrm>
          <a:custGeom>
            <a:avLst/>
            <a:gdLst>
              <a:gd name="T0" fmla="*/ 0 w 874"/>
              <a:gd name="T1" fmla="*/ 2 h 2"/>
              <a:gd name="T2" fmla="*/ 874 w 874"/>
              <a:gd name="T3" fmla="*/ 0 h 2"/>
            </a:gdLst>
            <a:ahLst/>
            <a:cxnLst>
              <a:cxn ang="0">
                <a:pos x="T0" y="T1"/>
              </a:cxn>
              <a:cxn ang="0">
                <a:pos x="T2" y="T3"/>
              </a:cxn>
            </a:cxnLst>
            <a:rect l="0" t="0" r="r" b="b"/>
            <a:pathLst>
              <a:path w="874" h="2">
                <a:moveTo>
                  <a:pt x="0" y="2"/>
                </a:moveTo>
                <a:lnTo>
                  <a:pt x="874"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70" name="Freeform 194"/>
          <p:cNvSpPr>
            <a:spLocks/>
          </p:cNvSpPr>
          <p:nvPr/>
        </p:nvSpPr>
        <p:spPr bwMode="auto">
          <a:xfrm>
            <a:off x="8089842" y="2507544"/>
            <a:ext cx="0" cy="1836000"/>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72" name="Line 196"/>
          <p:cNvSpPr>
            <a:spLocks noChangeShapeType="1"/>
          </p:cNvSpPr>
          <p:nvPr/>
        </p:nvSpPr>
        <p:spPr bwMode="auto">
          <a:xfrm flipH="1">
            <a:off x="787400" y="4368800"/>
            <a:ext cx="73104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73" name="Freeform 197"/>
          <p:cNvSpPr>
            <a:spLocks/>
          </p:cNvSpPr>
          <p:nvPr/>
        </p:nvSpPr>
        <p:spPr bwMode="auto">
          <a:xfrm>
            <a:off x="796925" y="4371975"/>
            <a:ext cx="0" cy="936000"/>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74" name="Line 198"/>
          <p:cNvSpPr>
            <a:spLocks noChangeShapeType="1"/>
          </p:cNvSpPr>
          <p:nvPr/>
        </p:nvSpPr>
        <p:spPr bwMode="auto">
          <a:xfrm>
            <a:off x="787400" y="5322181"/>
            <a:ext cx="68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75" name="Freeform 199"/>
          <p:cNvSpPr>
            <a:spLocks/>
          </p:cNvSpPr>
          <p:nvPr/>
        </p:nvSpPr>
        <p:spPr bwMode="auto">
          <a:xfrm>
            <a:off x="8496300" y="2494843"/>
            <a:ext cx="0" cy="2016000"/>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76" name="Line 200"/>
          <p:cNvSpPr>
            <a:spLocks noChangeShapeType="1"/>
          </p:cNvSpPr>
          <p:nvPr/>
        </p:nvSpPr>
        <p:spPr bwMode="auto">
          <a:xfrm flipH="1">
            <a:off x="7735418" y="4546018"/>
            <a:ext cx="756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77" name="Freeform 201"/>
          <p:cNvSpPr>
            <a:spLocks/>
          </p:cNvSpPr>
          <p:nvPr/>
        </p:nvSpPr>
        <p:spPr bwMode="auto">
          <a:xfrm>
            <a:off x="7733036" y="4558717"/>
            <a:ext cx="0" cy="576000"/>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19050">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78" name="Line 202"/>
          <p:cNvSpPr>
            <a:spLocks noChangeShapeType="1"/>
          </p:cNvSpPr>
          <p:nvPr/>
        </p:nvSpPr>
        <p:spPr bwMode="auto">
          <a:xfrm>
            <a:off x="2861637" y="5529248"/>
            <a:ext cx="6969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79" name="Line 203"/>
          <p:cNvSpPr>
            <a:spLocks noChangeShapeType="1"/>
          </p:cNvSpPr>
          <p:nvPr/>
        </p:nvSpPr>
        <p:spPr bwMode="auto">
          <a:xfrm>
            <a:off x="3558550" y="5529248"/>
            <a:ext cx="0" cy="61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80" name="Line 204"/>
          <p:cNvSpPr>
            <a:spLocks noChangeShapeType="1"/>
          </p:cNvSpPr>
          <p:nvPr/>
        </p:nvSpPr>
        <p:spPr bwMode="auto">
          <a:xfrm>
            <a:off x="2895600" y="5194300"/>
            <a:ext cx="828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96" name="Line 220"/>
          <p:cNvSpPr>
            <a:spLocks noChangeShapeType="1"/>
          </p:cNvSpPr>
          <p:nvPr/>
        </p:nvSpPr>
        <p:spPr bwMode="auto">
          <a:xfrm>
            <a:off x="5540297" y="6123926"/>
            <a:ext cx="68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99" name="Line 223"/>
          <p:cNvSpPr>
            <a:spLocks noChangeShapeType="1"/>
          </p:cNvSpPr>
          <p:nvPr/>
        </p:nvSpPr>
        <p:spPr bwMode="auto">
          <a:xfrm>
            <a:off x="5519679" y="6329824"/>
            <a:ext cx="68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800" name="Line 224"/>
          <p:cNvSpPr>
            <a:spLocks noChangeShapeType="1"/>
          </p:cNvSpPr>
          <p:nvPr/>
        </p:nvSpPr>
        <p:spPr bwMode="auto">
          <a:xfrm>
            <a:off x="5522472" y="5924067"/>
            <a:ext cx="68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802" name="Line 226"/>
          <p:cNvSpPr>
            <a:spLocks noChangeShapeType="1"/>
          </p:cNvSpPr>
          <p:nvPr/>
        </p:nvSpPr>
        <p:spPr bwMode="auto">
          <a:xfrm>
            <a:off x="3558550" y="6134100"/>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819" name="Line 243"/>
          <p:cNvSpPr>
            <a:spLocks noChangeShapeType="1"/>
          </p:cNvSpPr>
          <p:nvPr/>
        </p:nvSpPr>
        <p:spPr bwMode="auto">
          <a:xfrm>
            <a:off x="5529184" y="6136626"/>
            <a:ext cx="68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822" name="Line 246"/>
          <p:cNvSpPr>
            <a:spLocks noChangeShapeType="1"/>
          </p:cNvSpPr>
          <p:nvPr/>
        </p:nvSpPr>
        <p:spPr bwMode="auto">
          <a:xfrm>
            <a:off x="5508567" y="6342524"/>
            <a:ext cx="68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823" name="Line 247"/>
          <p:cNvSpPr>
            <a:spLocks noChangeShapeType="1"/>
          </p:cNvSpPr>
          <p:nvPr/>
        </p:nvSpPr>
        <p:spPr bwMode="auto">
          <a:xfrm>
            <a:off x="5511360" y="5936767"/>
            <a:ext cx="684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6" name="Line 139"/>
          <p:cNvSpPr>
            <a:spLocks noChangeShapeType="1"/>
          </p:cNvSpPr>
          <p:nvPr/>
        </p:nvSpPr>
        <p:spPr bwMode="auto">
          <a:xfrm>
            <a:off x="3400266" y="2166231"/>
            <a:ext cx="540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7" name="Line 185"/>
          <p:cNvSpPr>
            <a:spLocks noChangeShapeType="1"/>
          </p:cNvSpPr>
          <p:nvPr/>
        </p:nvSpPr>
        <p:spPr bwMode="auto">
          <a:xfrm>
            <a:off x="3400266" y="2153531"/>
            <a:ext cx="540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8" name="Line 159"/>
          <p:cNvSpPr>
            <a:spLocks noChangeShapeType="1"/>
          </p:cNvSpPr>
          <p:nvPr/>
        </p:nvSpPr>
        <p:spPr bwMode="auto">
          <a:xfrm>
            <a:off x="2895600" y="5194300"/>
            <a:ext cx="828000" cy="0"/>
          </a:xfrm>
          <a:prstGeom prst="line">
            <a:avLst/>
          </a:prstGeom>
          <a:noFill/>
          <a:ln w="19050">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5" name="Line 202"/>
          <p:cNvSpPr>
            <a:spLocks noChangeShapeType="1"/>
          </p:cNvSpPr>
          <p:nvPr/>
        </p:nvSpPr>
        <p:spPr bwMode="auto">
          <a:xfrm>
            <a:off x="2862262" y="5534800"/>
            <a:ext cx="6969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6" name="Line 203"/>
          <p:cNvSpPr>
            <a:spLocks noChangeShapeType="1"/>
          </p:cNvSpPr>
          <p:nvPr/>
        </p:nvSpPr>
        <p:spPr bwMode="auto">
          <a:xfrm>
            <a:off x="3559175" y="5534800"/>
            <a:ext cx="0" cy="61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97" name="Line 226"/>
          <p:cNvSpPr>
            <a:spLocks noChangeShapeType="1"/>
          </p:cNvSpPr>
          <p:nvPr/>
        </p:nvSpPr>
        <p:spPr bwMode="auto">
          <a:xfrm>
            <a:off x="3559175" y="6139652"/>
            <a:ext cx="5810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398" name="Group 41"/>
          <p:cNvGrpSpPr>
            <a:grpSpLocks/>
          </p:cNvGrpSpPr>
          <p:nvPr/>
        </p:nvGrpSpPr>
        <p:grpSpPr bwMode="auto">
          <a:xfrm>
            <a:off x="52617" y="6147486"/>
            <a:ext cx="3802653" cy="584200"/>
            <a:chOff x="113" y="1154"/>
            <a:chExt cx="1640" cy="368"/>
          </a:xfrm>
        </p:grpSpPr>
        <p:sp>
          <p:nvSpPr>
            <p:cNvPr id="399" name="AutoShape 42"/>
            <p:cNvSpPr>
              <a:spLocks noChangeArrowheads="1"/>
            </p:cNvSpPr>
            <p:nvPr/>
          </p:nvSpPr>
          <p:spPr bwMode="gray">
            <a:xfrm>
              <a:off x="113" y="1180"/>
              <a:ext cx="1608" cy="308"/>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400" name="Rectangle 43"/>
            <p:cNvSpPr>
              <a:spLocks noChangeArrowheads="1"/>
            </p:cNvSpPr>
            <p:nvPr/>
          </p:nvSpPr>
          <p:spPr bwMode="auto">
            <a:xfrm>
              <a:off x="130" y="1154"/>
              <a:ext cx="16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n-lt"/>
                </a:rPr>
                <a:t>c) Nguyên lý hoạt động</a:t>
              </a:r>
            </a:p>
          </p:txBody>
        </p:sp>
      </p:grpSp>
      <p:grpSp>
        <p:nvGrpSpPr>
          <p:cNvPr id="148" name="Group 41"/>
          <p:cNvGrpSpPr>
            <a:grpSpLocks/>
          </p:cNvGrpSpPr>
          <p:nvPr/>
        </p:nvGrpSpPr>
        <p:grpSpPr bwMode="auto">
          <a:xfrm>
            <a:off x="-7600" y="6172200"/>
            <a:ext cx="3862870" cy="584200"/>
            <a:chOff x="113" y="1154"/>
            <a:chExt cx="1678" cy="368"/>
          </a:xfrm>
        </p:grpSpPr>
        <p:sp>
          <p:nvSpPr>
            <p:cNvPr id="149" name="AutoShape 42"/>
            <p:cNvSpPr>
              <a:spLocks noChangeArrowheads="1"/>
            </p:cNvSpPr>
            <p:nvPr/>
          </p:nvSpPr>
          <p:spPr bwMode="gray">
            <a:xfrm>
              <a:off x="113" y="1180"/>
              <a:ext cx="1678" cy="308"/>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150" name="Rectangle 43"/>
            <p:cNvSpPr>
              <a:spLocks noChangeArrowheads="1"/>
            </p:cNvSpPr>
            <p:nvPr/>
          </p:nvSpPr>
          <p:spPr bwMode="auto">
            <a:xfrm>
              <a:off x="166" y="1154"/>
              <a:ext cx="14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b) Nhiệm vụ các khối</a:t>
              </a:r>
            </a:p>
          </p:txBody>
        </p:sp>
      </p:grpSp>
      <p:sp>
        <p:nvSpPr>
          <p:cNvPr id="151" name="Rectangle 150"/>
          <p:cNvSpPr/>
          <p:nvPr/>
        </p:nvSpPr>
        <p:spPr>
          <a:xfrm>
            <a:off x="0" y="82490"/>
            <a:ext cx="9144000" cy="461665"/>
          </a:xfrm>
          <a:prstGeom prst="rect">
            <a:avLst/>
          </a:prstGeom>
        </p:spPr>
        <p:txBody>
          <a:bodyPr wrap="square">
            <a:spAutoFit/>
          </a:bodyPr>
          <a:lstStyle/>
          <a:p>
            <a:pPr algn="ctr"/>
            <a:r>
              <a:rPr lang="en-US" sz="2400" b="1">
                <a:solidFill>
                  <a:srgbClr val="FFFF00"/>
                </a:solidFill>
                <a:latin typeface="+mj-lt"/>
              </a:rPr>
              <a:t>II. MỘT SỐ HTNĐ TẠI CÁC TRẠM TTQS THÔNG DỤNG</a:t>
            </a:r>
            <a:endParaRPr lang="en-US" sz="2300">
              <a:solidFill>
                <a:srgbClr val="FFFF00"/>
              </a:solidFill>
              <a:latin typeface="+mj-lt"/>
            </a:endParaRPr>
          </a:p>
        </p:txBody>
      </p:sp>
    </p:spTree>
    <p:extLst>
      <p:ext uri="{BB962C8B-B14F-4D97-AF65-F5344CB8AC3E}">
        <p14:creationId xmlns:p14="http://schemas.microsoft.com/office/powerpoint/2010/main" val="208965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wedge">
                                      <p:cBhvr>
                                        <p:cTn id="7" dur="1000"/>
                                        <p:tgtEl>
                                          <p:spTgt spid="241"/>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42"/>
                                        </p:tgtEl>
                                        <p:attrNameLst>
                                          <p:attrName>style.visibility</p:attrName>
                                        </p:attrNameLst>
                                      </p:cBhvr>
                                      <p:to>
                                        <p:strVal val="visible"/>
                                      </p:to>
                                    </p:set>
                                    <p:animEffect transition="in" filter="wedge">
                                      <p:cBhvr>
                                        <p:cTn id="10" dur="1000"/>
                                        <p:tgtEl>
                                          <p:spTgt spid="242"/>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243"/>
                                        </p:tgtEl>
                                        <p:attrNameLst>
                                          <p:attrName>style.visibility</p:attrName>
                                        </p:attrNameLst>
                                      </p:cBhvr>
                                      <p:to>
                                        <p:strVal val="visible"/>
                                      </p:to>
                                    </p:set>
                                    <p:animEffect transition="in" filter="wedge">
                                      <p:cBhvr>
                                        <p:cTn id="13" dur="1000"/>
                                        <p:tgtEl>
                                          <p:spTgt spid="243"/>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244"/>
                                        </p:tgtEl>
                                        <p:attrNameLst>
                                          <p:attrName>style.visibility</p:attrName>
                                        </p:attrNameLst>
                                      </p:cBhvr>
                                      <p:to>
                                        <p:strVal val="visible"/>
                                      </p:to>
                                    </p:set>
                                    <p:animEffect transition="in" filter="blinds(horizontal)">
                                      <p:cBhvr>
                                        <p:cTn id="17" dur="500"/>
                                        <p:tgtEl>
                                          <p:spTgt spid="24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32" fill="hold" grpId="1" nodeType="clickEffect">
                                  <p:stCondLst>
                                    <p:cond delay="0"/>
                                  </p:stCondLst>
                                  <p:childTnLst>
                                    <p:animEffect transition="out" filter="box(out)">
                                      <p:cBhvr>
                                        <p:cTn id="21" dur="10"/>
                                        <p:tgtEl>
                                          <p:spTgt spid="241"/>
                                        </p:tgtEl>
                                      </p:cBhvr>
                                    </p:animEffect>
                                    <p:set>
                                      <p:cBhvr>
                                        <p:cTn id="22" dur="1" fill="hold">
                                          <p:stCondLst>
                                            <p:cond delay="9"/>
                                          </p:stCondLst>
                                        </p:cTn>
                                        <p:tgtEl>
                                          <p:spTgt spid="241"/>
                                        </p:tgtEl>
                                        <p:attrNameLst>
                                          <p:attrName>style.visibility</p:attrName>
                                        </p:attrNameLst>
                                      </p:cBhvr>
                                      <p:to>
                                        <p:strVal val="hidden"/>
                                      </p:to>
                                    </p:set>
                                  </p:childTnLst>
                                </p:cTn>
                              </p:par>
                              <p:par>
                                <p:cTn id="23" presetID="4" presetClass="exit" presetSubtype="32" fill="hold" grpId="1" nodeType="withEffect">
                                  <p:stCondLst>
                                    <p:cond delay="0"/>
                                  </p:stCondLst>
                                  <p:childTnLst>
                                    <p:animEffect transition="out" filter="box(out)">
                                      <p:cBhvr>
                                        <p:cTn id="24" dur="10"/>
                                        <p:tgtEl>
                                          <p:spTgt spid="242"/>
                                        </p:tgtEl>
                                      </p:cBhvr>
                                    </p:animEffect>
                                    <p:set>
                                      <p:cBhvr>
                                        <p:cTn id="25" dur="1" fill="hold">
                                          <p:stCondLst>
                                            <p:cond delay="9"/>
                                          </p:stCondLst>
                                        </p:cTn>
                                        <p:tgtEl>
                                          <p:spTgt spid="242"/>
                                        </p:tgtEl>
                                        <p:attrNameLst>
                                          <p:attrName>style.visibility</p:attrName>
                                        </p:attrNameLst>
                                      </p:cBhvr>
                                      <p:to>
                                        <p:strVal val="hidden"/>
                                      </p:to>
                                    </p:set>
                                  </p:childTnLst>
                                </p:cTn>
                              </p:par>
                              <p:par>
                                <p:cTn id="26" presetID="4" presetClass="exit" presetSubtype="32" fill="hold" grpId="1" nodeType="withEffect">
                                  <p:stCondLst>
                                    <p:cond delay="0"/>
                                  </p:stCondLst>
                                  <p:childTnLst>
                                    <p:animEffect transition="out" filter="box(out)">
                                      <p:cBhvr>
                                        <p:cTn id="27" dur="10"/>
                                        <p:tgtEl>
                                          <p:spTgt spid="243"/>
                                        </p:tgtEl>
                                      </p:cBhvr>
                                    </p:animEffect>
                                    <p:set>
                                      <p:cBhvr>
                                        <p:cTn id="28" dur="1" fill="hold">
                                          <p:stCondLst>
                                            <p:cond delay="9"/>
                                          </p:stCondLst>
                                        </p:cTn>
                                        <p:tgtEl>
                                          <p:spTgt spid="243"/>
                                        </p:tgtEl>
                                        <p:attrNameLst>
                                          <p:attrName>style.visibility</p:attrName>
                                        </p:attrNameLst>
                                      </p:cBhvr>
                                      <p:to>
                                        <p:strVal val="hidden"/>
                                      </p:to>
                                    </p:set>
                                  </p:childTnLst>
                                </p:cTn>
                              </p:par>
                              <p:par>
                                <p:cTn id="29" presetID="4" presetClass="exit" presetSubtype="32" fill="hold" nodeType="withEffect">
                                  <p:stCondLst>
                                    <p:cond delay="0"/>
                                  </p:stCondLst>
                                  <p:childTnLst>
                                    <p:animEffect transition="out" filter="box(out)">
                                      <p:cBhvr>
                                        <p:cTn id="30" dur="10"/>
                                        <p:tgtEl>
                                          <p:spTgt spid="244"/>
                                        </p:tgtEl>
                                      </p:cBhvr>
                                    </p:animEffect>
                                    <p:set>
                                      <p:cBhvr>
                                        <p:cTn id="31" dur="1" fill="hold">
                                          <p:stCondLst>
                                            <p:cond delay="9"/>
                                          </p:stCondLst>
                                        </p:cTn>
                                        <p:tgtEl>
                                          <p:spTgt spid="244"/>
                                        </p:tgtEl>
                                        <p:attrNameLst>
                                          <p:attrName>style.visibility</p:attrName>
                                        </p:attrNameLst>
                                      </p:cBhvr>
                                      <p:to>
                                        <p:strVal val="hidden"/>
                                      </p:to>
                                    </p:set>
                                  </p:childTnLst>
                                </p:cTn>
                              </p:par>
                            </p:childTnLst>
                          </p:cTn>
                        </p:par>
                        <p:par>
                          <p:cTn id="32" fill="hold">
                            <p:stCondLst>
                              <p:cond delay="10"/>
                            </p:stCondLst>
                            <p:childTnLst>
                              <p:par>
                                <p:cTn id="33" presetID="22" presetClass="entr" presetSubtype="8" fill="hold" nodeType="afterEffect">
                                  <p:stCondLst>
                                    <p:cond delay="0"/>
                                  </p:stCondLst>
                                  <p:childTnLst>
                                    <p:set>
                                      <p:cBhvr>
                                        <p:cTn id="34" dur="1" fill="hold">
                                          <p:stCondLst>
                                            <p:cond delay="0"/>
                                          </p:stCondLst>
                                        </p:cTn>
                                        <p:tgtEl>
                                          <p:spTgt spid="280591"/>
                                        </p:tgtEl>
                                        <p:attrNameLst>
                                          <p:attrName>style.visibility</p:attrName>
                                        </p:attrNameLst>
                                      </p:cBhvr>
                                      <p:to>
                                        <p:strVal val="visible"/>
                                      </p:to>
                                    </p:set>
                                    <p:animEffect transition="in" filter="wipe(left)">
                                      <p:cBhvr>
                                        <p:cTn id="35" dur="500"/>
                                        <p:tgtEl>
                                          <p:spTgt spid="28059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blinds(horizontal)">
                                      <p:cBhvr>
                                        <p:cTn id="40" dur="500"/>
                                        <p:tgtEl>
                                          <p:spTgt spid="148"/>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xit" presetSubtype="32" fill="hold" nodeType="clickEffect">
                                  <p:stCondLst>
                                    <p:cond delay="0"/>
                                  </p:stCondLst>
                                  <p:childTnLst>
                                    <p:animEffect transition="out" filter="box(out)">
                                      <p:cBhvr>
                                        <p:cTn id="44" dur="10"/>
                                        <p:tgtEl>
                                          <p:spTgt spid="148"/>
                                        </p:tgtEl>
                                      </p:cBhvr>
                                    </p:animEffect>
                                    <p:set>
                                      <p:cBhvr>
                                        <p:cTn id="45" dur="1" fill="hold">
                                          <p:stCondLst>
                                            <p:cond delay="9"/>
                                          </p:stCondLst>
                                        </p:cTn>
                                        <p:tgtEl>
                                          <p:spTgt spid="148"/>
                                        </p:tgtEl>
                                        <p:attrNameLst>
                                          <p:attrName>style.visibility</p:attrName>
                                        </p:attrNameLst>
                                      </p:cBhvr>
                                      <p:to>
                                        <p:strVal val="hidden"/>
                                      </p:to>
                                    </p:set>
                                  </p:childTnLst>
                                </p:cTn>
                              </p:par>
                              <p:par>
                                <p:cTn id="46" presetID="3" presetClass="entr" presetSubtype="10" fill="hold" nodeType="withEffect">
                                  <p:stCondLst>
                                    <p:cond delay="0"/>
                                  </p:stCondLst>
                                  <p:childTnLst>
                                    <p:set>
                                      <p:cBhvr>
                                        <p:cTn id="47" dur="1" fill="hold">
                                          <p:stCondLst>
                                            <p:cond delay="0"/>
                                          </p:stCondLst>
                                        </p:cTn>
                                        <p:tgtEl>
                                          <p:spTgt spid="398"/>
                                        </p:tgtEl>
                                        <p:attrNameLst>
                                          <p:attrName>style.visibility</p:attrName>
                                        </p:attrNameLst>
                                      </p:cBhvr>
                                      <p:to>
                                        <p:strVal val="visible"/>
                                      </p:to>
                                    </p:set>
                                    <p:animEffect transition="in" filter="blinds(horizontal)">
                                      <p:cBhvr>
                                        <p:cTn id="48" dur="500"/>
                                        <p:tgtEl>
                                          <p:spTgt spid="39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80713"/>
                                        </p:tgtEl>
                                        <p:attrNameLst>
                                          <p:attrName>style.visibility</p:attrName>
                                        </p:attrNameLst>
                                      </p:cBhvr>
                                      <p:to>
                                        <p:strVal val="visible"/>
                                      </p:to>
                                    </p:set>
                                    <p:animEffect transition="in" filter="wipe(left)">
                                      <p:cBhvr>
                                        <p:cTn id="53" dur="1000"/>
                                        <p:tgtEl>
                                          <p:spTgt spid="280713"/>
                                        </p:tgtEl>
                                      </p:cBhvr>
                                    </p:animEffect>
                                  </p:childTnLst>
                                </p:cTn>
                              </p:par>
                            </p:childTnLst>
                          </p:cTn>
                        </p:par>
                        <p:par>
                          <p:cTn id="54" fill="hold" nodeType="afterGroup">
                            <p:stCondLst>
                              <p:cond delay="1000"/>
                            </p:stCondLst>
                            <p:childTnLst>
                              <p:par>
                                <p:cTn id="55" presetID="22" presetClass="entr" presetSubtype="1" fill="hold" grpId="0" nodeType="afterEffect">
                                  <p:stCondLst>
                                    <p:cond delay="0"/>
                                  </p:stCondLst>
                                  <p:childTnLst>
                                    <p:set>
                                      <p:cBhvr>
                                        <p:cTn id="56" dur="1" fill="hold">
                                          <p:stCondLst>
                                            <p:cond delay="0"/>
                                          </p:stCondLst>
                                        </p:cTn>
                                        <p:tgtEl>
                                          <p:spTgt spid="280714"/>
                                        </p:tgtEl>
                                        <p:attrNameLst>
                                          <p:attrName>style.visibility</p:attrName>
                                        </p:attrNameLst>
                                      </p:cBhvr>
                                      <p:to>
                                        <p:strVal val="visible"/>
                                      </p:to>
                                    </p:set>
                                    <p:animEffect transition="in" filter="wipe(up)">
                                      <p:cBhvr>
                                        <p:cTn id="57" dur="1000"/>
                                        <p:tgtEl>
                                          <p:spTgt spid="2807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0715"/>
                                        </p:tgtEl>
                                        <p:attrNameLst>
                                          <p:attrName>style.visibility</p:attrName>
                                        </p:attrNameLst>
                                      </p:cBhvr>
                                      <p:to>
                                        <p:strVal val="visible"/>
                                      </p:to>
                                    </p:set>
                                    <p:animEffect transition="in" filter="wipe(left)">
                                      <p:cBhvr>
                                        <p:cTn id="62" dur="1000"/>
                                        <p:tgtEl>
                                          <p:spTgt spid="2807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86"/>
                                        </p:tgtEl>
                                        <p:attrNameLst>
                                          <p:attrName>style.visibility</p:attrName>
                                        </p:attrNameLst>
                                      </p:cBhvr>
                                      <p:to>
                                        <p:strVal val="visible"/>
                                      </p:to>
                                    </p:set>
                                    <p:animEffect transition="in" filter="wipe(left)">
                                      <p:cBhvr>
                                        <p:cTn id="67" dur="1000"/>
                                        <p:tgtEl>
                                          <p:spTgt spid="38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80716"/>
                                        </p:tgtEl>
                                        <p:attrNameLst>
                                          <p:attrName>style.visibility</p:attrName>
                                        </p:attrNameLst>
                                      </p:cBhvr>
                                      <p:to>
                                        <p:strVal val="visible"/>
                                      </p:to>
                                    </p:set>
                                    <p:animEffect transition="in" filter="wipe(left)">
                                      <p:cBhvr>
                                        <p:cTn id="72" dur="1000"/>
                                        <p:tgtEl>
                                          <p:spTgt spid="28071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80717"/>
                                        </p:tgtEl>
                                        <p:attrNameLst>
                                          <p:attrName>style.visibility</p:attrName>
                                        </p:attrNameLst>
                                      </p:cBhvr>
                                      <p:to>
                                        <p:strVal val="visible"/>
                                      </p:to>
                                    </p:set>
                                    <p:animEffect transition="in" filter="wipe(left)">
                                      <p:cBhvr>
                                        <p:cTn id="77" dur="1000"/>
                                        <p:tgtEl>
                                          <p:spTgt spid="2807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80718"/>
                                        </p:tgtEl>
                                        <p:attrNameLst>
                                          <p:attrName>style.visibility</p:attrName>
                                        </p:attrNameLst>
                                      </p:cBhvr>
                                      <p:to>
                                        <p:strVal val="visible"/>
                                      </p:to>
                                    </p:set>
                                    <p:animEffect transition="in" filter="wipe(left)">
                                      <p:cBhvr>
                                        <p:cTn id="82" dur="1000"/>
                                        <p:tgtEl>
                                          <p:spTgt spid="28071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80725"/>
                                        </p:tgtEl>
                                        <p:attrNameLst>
                                          <p:attrName>style.visibility</p:attrName>
                                        </p:attrNameLst>
                                      </p:cBhvr>
                                      <p:to>
                                        <p:strVal val="visible"/>
                                      </p:to>
                                    </p:set>
                                    <p:animEffect transition="in" filter="wipe(up)">
                                      <p:cBhvr>
                                        <p:cTn id="87" dur="1000"/>
                                        <p:tgtEl>
                                          <p:spTgt spid="280725"/>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280730"/>
                                        </p:tgtEl>
                                        <p:attrNameLst>
                                          <p:attrName>style.visibility</p:attrName>
                                        </p:attrNameLst>
                                      </p:cBhvr>
                                      <p:to>
                                        <p:strVal val="visible"/>
                                      </p:to>
                                    </p:set>
                                    <p:animEffect transition="in" filter="wipe(up)">
                                      <p:cBhvr>
                                        <p:cTn id="90" dur="1000"/>
                                        <p:tgtEl>
                                          <p:spTgt spid="280730"/>
                                        </p:tgtEl>
                                      </p:cBhvr>
                                    </p:animEffect>
                                  </p:childTnLst>
                                </p:cTn>
                              </p:par>
                            </p:childTnLst>
                          </p:cTn>
                        </p:par>
                        <p:par>
                          <p:cTn id="91" fill="hold" nodeType="afterGroup">
                            <p:stCondLst>
                              <p:cond delay="1000"/>
                            </p:stCondLst>
                            <p:childTnLst>
                              <p:par>
                                <p:cTn id="92" presetID="22" presetClass="entr" presetSubtype="2" fill="hold" grpId="0" nodeType="afterEffect">
                                  <p:stCondLst>
                                    <p:cond delay="0"/>
                                  </p:stCondLst>
                                  <p:childTnLst>
                                    <p:set>
                                      <p:cBhvr>
                                        <p:cTn id="93" dur="1" fill="hold">
                                          <p:stCondLst>
                                            <p:cond delay="0"/>
                                          </p:stCondLst>
                                        </p:cTn>
                                        <p:tgtEl>
                                          <p:spTgt spid="280727"/>
                                        </p:tgtEl>
                                        <p:attrNameLst>
                                          <p:attrName>style.visibility</p:attrName>
                                        </p:attrNameLst>
                                      </p:cBhvr>
                                      <p:to>
                                        <p:strVal val="visible"/>
                                      </p:to>
                                    </p:set>
                                    <p:animEffect transition="in" filter="wipe(right)">
                                      <p:cBhvr>
                                        <p:cTn id="94" dur="1000"/>
                                        <p:tgtEl>
                                          <p:spTgt spid="280727"/>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280731"/>
                                        </p:tgtEl>
                                        <p:attrNameLst>
                                          <p:attrName>style.visibility</p:attrName>
                                        </p:attrNameLst>
                                      </p:cBhvr>
                                      <p:to>
                                        <p:strVal val="visible"/>
                                      </p:to>
                                    </p:set>
                                    <p:animEffect transition="in" filter="wipe(right)">
                                      <p:cBhvr>
                                        <p:cTn id="97" dur="1000"/>
                                        <p:tgtEl>
                                          <p:spTgt spid="280731"/>
                                        </p:tgtEl>
                                      </p:cBhvr>
                                    </p:animEffect>
                                  </p:childTnLst>
                                </p:cTn>
                              </p:par>
                            </p:childTnLst>
                          </p:cTn>
                        </p:par>
                        <p:par>
                          <p:cTn id="98" fill="hold" nodeType="afterGroup">
                            <p:stCondLst>
                              <p:cond delay="2000"/>
                            </p:stCondLst>
                            <p:childTnLst>
                              <p:par>
                                <p:cTn id="99" presetID="22" presetClass="entr" presetSubtype="1" fill="hold" grpId="0" nodeType="afterEffect">
                                  <p:stCondLst>
                                    <p:cond delay="0"/>
                                  </p:stCondLst>
                                  <p:childTnLst>
                                    <p:set>
                                      <p:cBhvr>
                                        <p:cTn id="100" dur="1" fill="hold">
                                          <p:stCondLst>
                                            <p:cond delay="0"/>
                                          </p:stCondLst>
                                        </p:cTn>
                                        <p:tgtEl>
                                          <p:spTgt spid="280728"/>
                                        </p:tgtEl>
                                        <p:attrNameLst>
                                          <p:attrName>style.visibility</p:attrName>
                                        </p:attrNameLst>
                                      </p:cBhvr>
                                      <p:to>
                                        <p:strVal val="visible"/>
                                      </p:to>
                                    </p:set>
                                    <p:animEffect transition="in" filter="wipe(up)">
                                      <p:cBhvr>
                                        <p:cTn id="101" dur="1000"/>
                                        <p:tgtEl>
                                          <p:spTgt spid="280728"/>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280732"/>
                                        </p:tgtEl>
                                        <p:attrNameLst>
                                          <p:attrName>style.visibility</p:attrName>
                                        </p:attrNameLst>
                                      </p:cBhvr>
                                      <p:to>
                                        <p:strVal val="visible"/>
                                      </p:to>
                                    </p:set>
                                    <p:animEffect transition="in" filter="wipe(up)">
                                      <p:cBhvr>
                                        <p:cTn id="104" dur="1000"/>
                                        <p:tgtEl>
                                          <p:spTgt spid="280732"/>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80729"/>
                                        </p:tgtEl>
                                        <p:attrNameLst>
                                          <p:attrName>style.visibility</p:attrName>
                                        </p:attrNameLst>
                                      </p:cBhvr>
                                      <p:to>
                                        <p:strVal val="visible"/>
                                      </p:to>
                                    </p:set>
                                    <p:animEffect transition="in" filter="wipe(left)">
                                      <p:cBhvr>
                                        <p:cTn id="107" dur="1000"/>
                                        <p:tgtEl>
                                          <p:spTgt spid="280729"/>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80733"/>
                                        </p:tgtEl>
                                        <p:attrNameLst>
                                          <p:attrName>style.visibility</p:attrName>
                                        </p:attrNameLst>
                                      </p:cBhvr>
                                      <p:to>
                                        <p:strVal val="visible"/>
                                      </p:to>
                                    </p:set>
                                    <p:animEffect transition="in" filter="wipe(left)">
                                      <p:cBhvr>
                                        <p:cTn id="112" dur="1000"/>
                                        <p:tgtEl>
                                          <p:spTgt spid="280733"/>
                                        </p:tgtEl>
                                      </p:cBhvr>
                                    </p:animEffect>
                                  </p:childTnLst>
                                </p:cTn>
                              </p:par>
                            </p:childTnLst>
                          </p:cTn>
                        </p:par>
                        <p:par>
                          <p:cTn id="113" fill="hold" nodeType="afterGroup">
                            <p:stCondLst>
                              <p:cond delay="1000"/>
                            </p:stCondLst>
                            <p:childTnLst>
                              <p:par>
                                <p:cTn id="114" presetID="22" presetClass="entr" presetSubtype="1" fill="hold" grpId="0" nodeType="afterEffect">
                                  <p:stCondLst>
                                    <p:cond delay="0"/>
                                  </p:stCondLst>
                                  <p:childTnLst>
                                    <p:set>
                                      <p:cBhvr>
                                        <p:cTn id="115" dur="1" fill="hold">
                                          <p:stCondLst>
                                            <p:cond delay="0"/>
                                          </p:stCondLst>
                                        </p:cTn>
                                        <p:tgtEl>
                                          <p:spTgt spid="280734"/>
                                        </p:tgtEl>
                                        <p:attrNameLst>
                                          <p:attrName>style.visibility</p:attrName>
                                        </p:attrNameLst>
                                      </p:cBhvr>
                                      <p:to>
                                        <p:strVal val="visible"/>
                                      </p:to>
                                    </p:set>
                                    <p:animEffect transition="in" filter="wipe(up)">
                                      <p:cBhvr>
                                        <p:cTn id="116" dur="1000"/>
                                        <p:tgtEl>
                                          <p:spTgt spid="280734"/>
                                        </p:tgtEl>
                                      </p:cBhvr>
                                    </p:animEffect>
                                  </p:childTnLst>
                                </p:cTn>
                              </p:par>
                            </p:childTnLst>
                          </p:cTn>
                        </p:par>
                        <p:par>
                          <p:cTn id="117" fill="hold" nodeType="afterGroup">
                            <p:stCondLst>
                              <p:cond delay="2000"/>
                            </p:stCondLst>
                            <p:childTnLst>
                              <p:par>
                                <p:cTn id="118" presetID="22" presetClass="entr" presetSubtype="8" fill="hold" grpId="0" nodeType="afterEffect">
                                  <p:stCondLst>
                                    <p:cond delay="0"/>
                                  </p:stCondLst>
                                  <p:childTnLst>
                                    <p:set>
                                      <p:cBhvr>
                                        <p:cTn id="119" dur="1" fill="hold">
                                          <p:stCondLst>
                                            <p:cond delay="0"/>
                                          </p:stCondLst>
                                        </p:cTn>
                                        <p:tgtEl>
                                          <p:spTgt spid="280757"/>
                                        </p:tgtEl>
                                        <p:attrNameLst>
                                          <p:attrName>style.visibility</p:attrName>
                                        </p:attrNameLst>
                                      </p:cBhvr>
                                      <p:to>
                                        <p:strVal val="visible"/>
                                      </p:to>
                                    </p:set>
                                    <p:animEffect transition="in" filter="wipe(left)">
                                      <p:cBhvr>
                                        <p:cTn id="120" dur="1000"/>
                                        <p:tgtEl>
                                          <p:spTgt spid="280757"/>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80735"/>
                                        </p:tgtEl>
                                        <p:attrNameLst>
                                          <p:attrName>style.visibility</p:attrName>
                                        </p:attrNameLst>
                                      </p:cBhvr>
                                      <p:to>
                                        <p:strVal val="visible"/>
                                      </p:to>
                                    </p:set>
                                    <p:animEffect transition="in" filter="wipe(left)">
                                      <p:cBhvr>
                                        <p:cTn id="123" dur="1000"/>
                                        <p:tgtEl>
                                          <p:spTgt spid="280735"/>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0755"/>
                                        </p:tgtEl>
                                        <p:attrNameLst>
                                          <p:attrName>style.visibility</p:attrName>
                                        </p:attrNameLst>
                                      </p:cBhvr>
                                      <p:to>
                                        <p:strVal val="visible"/>
                                      </p:to>
                                    </p:set>
                                    <p:animEffect transition="in" filter="wipe(left)">
                                      <p:cBhvr>
                                        <p:cTn id="126" dur="1000"/>
                                        <p:tgtEl>
                                          <p:spTgt spid="280755"/>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280751"/>
                                        </p:tgtEl>
                                        <p:attrNameLst>
                                          <p:attrName>style.visibility</p:attrName>
                                        </p:attrNameLst>
                                      </p:cBhvr>
                                      <p:to>
                                        <p:strVal val="visible"/>
                                      </p:to>
                                    </p:set>
                                    <p:animEffect transition="in" filter="wipe(left)">
                                      <p:cBhvr>
                                        <p:cTn id="129" dur="1000"/>
                                        <p:tgtEl>
                                          <p:spTgt spid="280751"/>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280754"/>
                                        </p:tgtEl>
                                        <p:attrNameLst>
                                          <p:attrName>style.visibility</p:attrName>
                                        </p:attrNameLst>
                                      </p:cBhvr>
                                      <p:to>
                                        <p:strVal val="visible"/>
                                      </p:to>
                                    </p:set>
                                    <p:animEffect transition="in" filter="wipe(left)">
                                      <p:cBhvr>
                                        <p:cTn id="132" dur="1000"/>
                                        <p:tgtEl>
                                          <p:spTgt spid="280754"/>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80719"/>
                                        </p:tgtEl>
                                        <p:attrNameLst>
                                          <p:attrName>style.visibility</p:attrName>
                                        </p:attrNameLst>
                                      </p:cBhvr>
                                      <p:to>
                                        <p:strVal val="visible"/>
                                      </p:to>
                                    </p:set>
                                    <p:animEffect transition="in" filter="wipe(left)">
                                      <p:cBhvr>
                                        <p:cTn id="137" dur="1000"/>
                                        <p:tgtEl>
                                          <p:spTgt spid="280719"/>
                                        </p:tgtEl>
                                      </p:cBhvr>
                                    </p:animEffect>
                                  </p:childTnLst>
                                </p:cTn>
                              </p:par>
                            </p:childTnLst>
                          </p:cTn>
                        </p:par>
                        <p:par>
                          <p:cTn id="138" fill="hold" nodeType="afterGroup">
                            <p:stCondLst>
                              <p:cond delay="1000"/>
                            </p:stCondLst>
                            <p:childTnLst>
                              <p:par>
                                <p:cTn id="139" presetID="22" presetClass="entr" presetSubtype="1" fill="hold" grpId="0" nodeType="afterEffect">
                                  <p:stCondLst>
                                    <p:cond delay="0"/>
                                  </p:stCondLst>
                                  <p:childTnLst>
                                    <p:set>
                                      <p:cBhvr>
                                        <p:cTn id="140" dur="1" fill="hold">
                                          <p:stCondLst>
                                            <p:cond delay="0"/>
                                          </p:stCondLst>
                                        </p:cTn>
                                        <p:tgtEl>
                                          <p:spTgt spid="280720"/>
                                        </p:tgtEl>
                                        <p:attrNameLst>
                                          <p:attrName>style.visibility</p:attrName>
                                        </p:attrNameLst>
                                      </p:cBhvr>
                                      <p:to>
                                        <p:strVal val="visible"/>
                                      </p:to>
                                    </p:set>
                                    <p:animEffect transition="in" filter="wipe(up)">
                                      <p:cBhvr>
                                        <p:cTn id="141" dur="1000"/>
                                        <p:tgtEl>
                                          <p:spTgt spid="280720"/>
                                        </p:tgtEl>
                                      </p:cBhvr>
                                    </p:animEffect>
                                  </p:childTnLst>
                                </p:cTn>
                              </p:par>
                            </p:childTnLst>
                          </p:cTn>
                        </p:par>
                        <p:par>
                          <p:cTn id="142" fill="hold" nodeType="afterGroup">
                            <p:stCondLst>
                              <p:cond delay="2000"/>
                            </p:stCondLst>
                            <p:childTnLst>
                              <p:par>
                                <p:cTn id="143" presetID="22" presetClass="entr" presetSubtype="8" fill="hold" grpId="0" nodeType="afterEffect">
                                  <p:stCondLst>
                                    <p:cond delay="0"/>
                                  </p:stCondLst>
                                  <p:childTnLst>
                                    <p:set>
                                      <p:cBhvr>
                                        <p:cTn id="144" dur="1" fill="hold">
                                          <p:stCondLst>
                                            <p:cond delay="0"/>
                                          </p:stCondLst>
                                        </p:cTn>
                                        <p:tgtEl>
                                          <p:spTgt spid="280721"/>
                                        </p:tgtEl>
                                        <p:attrNameLst>
                                          <p:attrName>style.visibility</p:attrName>
                                        </p:attrNameLst>
                                      </p:cBhvr>
                                      <p:to>
                                        <p:strVal val="visible"/>
                                      </p:to>
                                    </p:set>
                                    <p:animEffect transition="in" filter="wipe(left)">
                                      <p:cBhvr>
                                        <p:cTn id="145" dur="1000"/>
                                        <p:tgtEl>
                                          <p:spTgt spid="280721"/>
                                        </p:tgtEl>
                                      </p:cBhvr>
                                    </p:animEffect>
                                  </p:childTnLst>
                                </p:cTn>
                              </p:par>
                            </p:childTnLst>
                          </p:cTn>
                        </p:par>
                        <p:par>
                          <p:cTn id="146" fill="hold" nodeType="afterGroup">
                            <p:stCondLst>
                              <p:cond delay="3000"/>
                            </p:stCondLst>
                            <p:childTnLst>
                              <p:par>
                                <p:cTn id="147" presetID="4" presetClass="entr" presetSubtype="32" fill="hold" grpId="0" nodeType="afterEffect">
                                  <p:stCondLst>
                                    <p:cond delay="0"/>
                                  </p:stCondLst>
                                  <p:childTnLst>
                                    <p:set>
                                      <p:cBhvr>
                                        <p:cTn id="148" dur="1" fill="hold">
                                          <p:stCondLst>
                                            <p:cond delay="0"/>
                                          </p:stCondLst>
                                        </p:cTn>
                                        <p:tgtEl>
                                          <p:spTgt spid="280722"/>
                                        </p:tgtEl>
                                        <p:attrNameLst>
                                          <p:attrName>style.visibility</p:attrName>
                                        </p:attrNameLst>
                                      </p:cBhvr>
                                      <p:to>
                                        <p:strVal val="visible"/>
                                      </p:to>
                                    </p:set>
                                    <p:animEffect transition="in" filter="box(out)">
                                      <p:cBhvr>
                                        <p:cTn id="149" dur="1000"/>
                                        <p:tgtEl>
                                          <p:spTgt spid="280722"/>
                                        </p:tgtEl>
                                      </p:cBhvr>
                                    </p:animEffect>
                                  </p:childTnLst>
                                </p:cTn>
                              </p:par>
                            </p:childTnLst>
                          </p:cTn>
                        </p:par>
                        <p:par>
                          <p:cTn id="150" fill="hold" nodeType="afterGroup">
                            <p:stCondLst>
                              <p:cond delay="4000"/>
                            </p:stCondLst>
                            <p:childTnLst>
                              <p:par>
                                <p:cTn id="151" presetID="22" presetClass="entr" presetSubtype="8" fill="hold" grpId="0" nodeType="afterEffect">
                                  <p:stCondLst>
                                    <p:cond delay="0"/>
                                  </p:stCondLst>
                                  <p:childTnLst>
                                    <p:set>
                                      <p:cBhvr>
                                        <p:cTn id="152" dur="1" fill="hold">
                                          <p:stCondLst>
                                            <p:cond delay="0"/>
                                          </p:stCondLst>
                                        </p:cTn>
                                        <p:tgtEl>
                                          <p:spTgt spid="280724"/>
                                        </p:tgtEl>
                                        <p:attrNameLst>
                                          <p:attrName>style.visibility</p:attrName>
                                        </p:attrNameLst>
                                      </p:cBhvr>
                                      <p:to>
                                        <p:strVal val="visible"/>
                                      </p:to>
                                    </p:set>
                                    <p:animEffect transition="in" filter="wipe(left)">
                                      <p:cBhvr>
                                        <p:cTn id="153" dur="1000"/>
                                        <p:tgtEl>
                                          <p:spTgt spid="280724"/>
                                        </p:tgtEl>
                                      </p:cBhvr>
                                    </p:animEffect>
                                  </p:childTnLst>
                                </p:cTn>
                              </p:par>
                              <p:par>
                                <p:cTn id="154" presetID="22" presetClass="entr" presetSubtype="8" fill="hold" grpId="0" nodeType="withEffect">
                                  <p:stCondLst>
                                    <p:cond delay="0"/>
                                  </p:stCondLst>
                                  <p:childTnLst>
                                    <p:set>
                                      <p:cBhvr>
                                        <p:cTn id="155" dur="1" fill="hold">
                                          <p:stCondLst>
                                            <p:cond delay="0"/>
                                          </p:stCondLst>
                                        </p:cTn>
                                        <p:tgtEl>
                                          <p:spTgt spid="280723"/>
                                        </p:tgtEl>
                                        <p:attrNameLst>
                                          <p:attrName>style.visibility</p:attrName>
                                        </p:attrNameLst>
                                      </p:cBhvr>
                                      <p:to>
                                        <p:strVal val="visible"/>
                                      </p:to>
                                    </p:set>
                                    <p:animEffect transition="in" filter="wipe(left)">
                                      <p:cBhvr>
                                        <p:cTn id="156" dur="1000"/>
                                        <p:tgtEl>
                                          <p:spTgt spid="280723"/>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4" presetClass="exit" presetSubtype="16" fill="hold" grpId="1" nodeType="clickEffect">
                                  <p:stCondLst>
                                    <p:cond delay="0"/>
                                  </p:stCondLst>
                                  <p:childTnLst>
                                    <p:animEffect transition="out" filter="box(in)">
                                      <p:cBhvr>
                                        <p:cTn id="160" dur="500"/>
                                        <p:tgtEl>
                                          <p:spTgt spid="280713"/>
                                        </p:tgtEl>
                                      </p:cBhvr>
                                    </p:animEffect>
                                    <p:set>
                                      <p:cBhvr>
                                        <p:cTn id="161" dur="1" fill="hold">
                                          <p:stCondLst>
                                            <p:cond delay="499"/>
                                          </p:stCondLst>
                                        </p:cTn>
                                        <p:tgtEl>
                                          <p:spTgt spid="280713"/>
                                        </p:tgtEl>
                                        <p:attrNameLst>
                                          <p:attrName>style.visibility</p:attrName>
                                        </p:attrNameLst>
                                      </p:cBhvr>
                                      <p:to>
                                        <p:strVal val="hidden"/>
                                      </p:to>
                                    </p:set>
                                  </p:childTnLst>
                                </p:cTn>
                              </p:par>
                              <p:par>
                                <p:cTn id="162" presetID="4" presetClass="exit" presetSubtype="16" fill="hold" grpId="1" nodeType="withEffect">
                                  <p:stCondLst>
                                    <p:cond delay="0"/>
                                  </p:stCondLst>
                                  <p:childTnLst>
                                    <p:animEffect transition="out" filter="box(in)">
                                      <p:cBhvr>
                                        <p:cTn id="163" dur="500"/>
                                        <p:tgtEl>
                                          <p:spTgt spid="280714"/>
                                        </p:tgtEl>
                                      </p:cBhvr>
                                    </p:animEffect>
                                    <p:set>
                                      <p:cBhvr>
                                        <p:cTn id="164" dur="1" fill="hold">
                                          <p:stCondLst>
                                            <p:cond delay="499"/>
                                          </p:stCondLst>
                                        </p:cTn>
                                        <p:tgtEl>
                                          <p:spTgt spid="280714"/>
                                        </p:tgtEl>
                                        <p:attrNameLst>
                                          <p:attrName>style.visibility</p:attrName>
                                        </p:attrNameLst>
                                      </p:cBhvr>
                                      <p:to>
                                        <p:strVal val="hidden"/>
                                      </p:to>
                                    </p:set>
                                  </p:childTnLst>
                                </p:cTn>
                              </p:par>
                              <p:par>
                                <p:cTn id="165" presetID="4" presetClass="exit" presetSubtype="16" fill="hold" grpId="1" nodeType="withEffect">
                                  <p:stCondLst>
                                    <p:cond delay="0"/>
                                  </p:stCondLst>
                                  <p:childTnLst>
                                    <p:animEffect transition="out" filter="box(in)">
                                      <p:cBhvr>
                                        <p:cTn id="166" dur="500"/>
                                        <p:tgtEl>
                                          <p:spTgt spid="280715"/>
                                        </p:tgtEl>
                                      </p:cBhvr>
                                    </p:animEffect>
                                    <p:set>
                                      <p:cBhvr>
                                        <p:cTn id="167" dur="1" fill="hold">
                                          <p:stCondLst>
                                            <p:cond delay="499"/>
                                          </p:stCondLst>
                                        </p:cTn>
                                        <p:tgtEl>
                                          <p:spTgt spid="280715"/>
                                        </p:tgtEl>
                                        <p:attrNameLst>
                                          <p:attrName>style.visibility</p:attrName>
                                        </p:attrNameLst>
                                      </p:cBhvr>
                                      <p:to>
                                        <p:strVal val="hidden"/>
                                      </p:to>
                                    </p:set>
                                  </p:childTnLst>
                                </p:cTn>
                              </p:par>
                              <p:par>
                                <p:cTn id="168" presetID="4" presetClass="exit" presetSubtype="16" fill="hold" grpId="1" nodeType="withEffect">
                                  <p:stCondLst>
                                    <p:cond delay="0"/>
                                  </p:stCondLst>
                                  <p:childTnLst>
                                    <p:animEffect transition="out" filter="box(in)">
                                      <p:cBhvr>
                                        <p:cTn id="169" dur="500"/>
                                        <p:tgtEl>
                                          <p:spTgt spid="386"/>
                                        </p:tgtEl>
                                      </p:cBhvr>
                                    </p:animEffect>
                                    <p:set>
                                      <p:cBhvr>
                                        <p:cTn id="170" dur="1" fill="hold">
                                          <p:stCondLst>
                                            <p:cond delay="499"/>
                                          </p:stCondLst>
                                        </p:cTn>
                                        <p:tgtEl>
                                          <p:spTgt spid="386"/>
                                        </p:tgtEl>
                                        <p:attrNameLst>
                                          <p:attrName>style.visibility</p:attrName>
                                        </p:attrNameLst>
                                      </p:cBhvr>
                                      <p:to>
                                        <p:strVal val="hidden"/>
                                      </p:to>
                                    </p:set>
                                  </p:childTnLst>
                                </p:cTn>
                              </p:par>
                              <p:par>
                                <p:cTn id="171" presetID="4" presetClass="exit" presetSubtype="16" fill="hold" grpId="1" nodeType="withEffect">
                                  <p:stCondLst>
                                    <p:cond delay="0"/>
                                  </p:stCondLst>
                                  <p:childTnLst>
                                    <p:animEffect transition="out" filter="box(in)">
                                      <p:cBhvr>
                                        <p:cTn id="172" dur="500"/>
                                        <p:tgtEl>
                                          <p:spTgt spid="280716"/>
                                        </p:tgtEl>
                                      </p:cBhvr>
                                    </p:animEffect>
                                    <p:set>
                                      <p:cBhvr>
                                        <p:cTn id="173" dur="1" fill="hold">
                                          <p:stCondLst>
                                            <p:cond delay="499"/>
                                          </p:stCondLst>
                                        </p:cTn>
                                        <p:tgtEl>
                                          <p:spTgt spid="280716"/>
                                        </p:tgtEl>
                                        <p:attrNameLst>
                                          <p:attrName>style.visibility</p:attrName>
                                        </p:attrNameLst>
                                      </p:cBhvr>
                                      <p:to>
                                        <p:strVal val="hidden"/>
                                      </p:to>
                                    </p:set>
                                  </p:childTnLst>
                                </p:cTn>
                              </p:par>
                              <p:par>
                                <p:cTn id="174" presetID="4" presetClass="exit" presetSubtype="16" fill="hold" grpId="1" nodeType="withEffect">
                                  <p:stCondLst>
                                    <p:cond delay="0"/>
                                  </p:stCondLst>
                                  <p:childTnLst>
                                    <p:animEffect transition="out" filter="box(in)">
                                      <p:cBhvr>
                                        <p:cTn id="175" dur="500"/>
                                        <p:tgtEl>
                                          <p:spTgt spid="280717"/>
                                        </p:tgtEl>
                                      </p:cBhvr>
                                    </p:animEffect>
                                    <p:set>
                                      <p:cBhvr>
                                        <p:cTn id="176" dur="1" fill="hold">
                                          <p:stCondLst>
                                            <p:cond delay="499"/>
                                          </p:stCondLst>
                                        </p:cTn>
                                        <p:tgtEl>
                                          <p:spTgt spid="280717"/>
                                        </p:tgtEl>
                                        <p:attrNameLst>
                                          <p:attrName>style.visibility</p:attrName>
                                        </p:attrNameLst>
                                      </p:cBhvr>
                                      <p:to>
                                        <p:strVal val="hidden"/>
                                      </p:to>
                                    </p:set>
                                  </p:childTnLst>
                                </p:cTn>
                              </p:par>
                              <p:par>
                                <p:cTn id="177" presetID="4" presetClass="exit" presetSubtype="16" fill="hold" grpId="1" nodeType="withEffect">
                                  <p:stCondLst>
                                    <p:cond delay="0"/>
                                  </p:stCondLst>
                                  <p:childTnLst>
                                    <p:animEffect transition="out" filter="box(in)">
                                      <p:cBhvr>
                                        <p:cTn id="178" dur="500"/>
                                        <p:tgtEl>
                                          <p:spTgt spid="280718"/>
                                        </p:tgtEl>
                                      </p:cBhvr>
                                    </p:animEffect>
                                    <p:set>
                                      <p:cBhvr>
                                        <p:cTn id="179" dur="1" fill="hold">
                                          <p:stCondLst>
                                            <p:cond delay="499"/>
                                          </p:stCondLst>
                                        </p:cTn>
                                        <p:tgtEl>
                                          <p:spTgt spid="280718"/>
                                        </p:tgtEl>
                                        <p:attrNameLst>
                                          <p:attrName>style.visibility</p:attrName>
                                        </p:attrNameLst>
                                      </p:cBhvr>
                                      <p:to>
                                        <p:strVal val="hidden"/>
                                      </p:to>
                                    </p:set>
                                  </p:childTnLst>
                                </p:cTn>
                              </p:par>
                              <p:par>
                                <p:cTn id="180" presetID="4" presetClass="exit" presetSubtype="16" fill="hold" grpId="1" nodeType="withEffect">
                                  <p:stCondLst>
                                    <p:cond delay="0"/>
                                  </p:stCondLst>
                                  <p:childTnLst>
                                    <p:animEffect transition="out" filter="box(in)">
                                      <p:cBhvr>
                                        <p:cTn id="181" dur="500"/>
                                        <p:tgtEl>
                                          <p:spTgt spid="280719"/>
                                        </p:tgtEl>
                                      </p:cBhvr>
                                    </p:animEffect>
                                    <p:set>
                                      <p:cBhvr>
                                        <p:cTn id="182" dur="1" fill="hold">
                                          <p:stCondLst>
                                            <p:cond delay="499"/>
                                          </p:stCondLst>
                                        </p:cTn>
                                        <p:tgtEl>
                                          <p:spTgt spid="280719"/>
                                        </p:tgtEl>
                                        <p:attrNameLst>
                                          <p:attrName>style.visibility</p:attrName>
                                        </p:attrNameLst>
                                      </p:cBhvr>
                                      <p:to>
                                        <p:strVal val="hidden"/>
                                      </p:to>
                                    </p:set>
                                  </p:childTnLst>
                                </p:cTn>
                              </p:par>
                              <p:par>
                                <p:cTn id="183" presetID="4" presetClass="exit" presetSubtype="16" fill="hold" grpId="1" nodeType="withEffect">
                                  <p:stCondLst>
                                    <p:cond delay="0"/>
                                  </p:stCondLst>
                                  <p:childTnLst>
                                    <p:animEffect transition="out" filter="box(in)">
                                      <p:cBhvr>
                                        <p:cTn id="184" dur="500"/>
                                        <p:tgtEl>
                                          <p:spTgt spid="280720"/>
                                        </p:tgtEl>
                                      </p:cBhvr>
                                    </p:animEffect>
                                    <p:set>
                                      <p:cBhvr>
                                        <p:cTn id="185" dur="1" fill="hold">
                                          <p:stCondLst>
                                            <p:cond delay="499"/>
                                          </p:stCondLst>
                                        </p:cTn>
                                        <p:tgtEl>
                                          <p:spTgt spid="280720"/>
                                        </p:tgtEl>
                                        <p:attrNameLst>
                                          <p:attrName>style.visibility</p:attrName>
                                        </p:attrNameLst>
                                      </p:cBhvr>
                                      <p:to>
                                        <p:strVal val="hidden"/>
                                      </p:to>
                                    </p:set>
                                  </p:childTnLst>
                                </p:cTn>
                              </p:par>
                              <p:par>
                                <p:cTn id="186" presetID="4" presetClass="exit" presetSubtype="16" fill="hold" grpId="1" nodeType="withEffect">
                                  <p:stCondLst>
                                    <p:cond delay="0"/>
                                  </p:stCondLst>
                                  <p:childTnLst>
                                    <p:animEffect transition="out" filter="box(in)">
                                      <p:cBhvr>
                                        <p:cTn id="187" dur="500"/>
                                        <p:tgtEl>
                                          <p:spTgt spid="280721"/>
                                        </p:tgtEl>
                                      </p:cBhvr>
                                    </p:animEffect>
                                    <p:set>
                                      <p:cBhvr>
                                        <p:cTn id="188" dur="1" fill="hold">
                                          <p:stCondLst>
                                            <p:cond delay="499"/>
                                          </p:stCondLst>
                                        </p:cTn>
                                        <p:tgtEl>
                                          <p:spTgt spid="280721"/>
                                        </p:tgtEl>
                                        <p:attrNameLst>
                                          <p:attrName>style.visibility</p:attrName>
                                        </p:attrNameLst>
                                      </p:cBhvr>
                                      <p:to>
                                        <p:strVal val="hidden"/>
                                      </p:to>
                                    </p:set>
                                  </p:childTnLst>
                                </p:cTn>
                              </p:par>
                              <p:par>
                                <p:cTn id="189" presetID="4" presetClass="exit" presetSubtype="16" fill="hold" grpId="1" nodeType="withEffect">
                                  <p:stCondLst>
                                    <p:cond delay="0"/>
                                  </p:stCondLst>
                                  <p:childTnLst>
                                    <p:animEffect transition="out" filter="box(in)">
                                      <p:cBhvr>
                                        <p:cTn id="190" dur="500"/>
                                        <p:tgtEl>
                                          <p:spTgt spid="280722"/>
                                        </p:tgtEl>
                                      </p:cBhvr>
                                    </p:animEffect>
                                    <p:set>
                                      <p:cBhvr>
                                        <p:cTn id="191" dur="1" fill="hold">
                                          <p:stCondLst>
                                            <p:cond delay="499"/>
                                          </p:stCondLst>
                                        </p:cTn>
                                        <p:tgtEl>
                                          <p:spTgt spid="280722"/>
                                        </p:tgtEl>
                                        <p:attrNameLst>
                                          <p:attrName>style.visibility</p:attrName>
                                        </p:attrNameLst>
                                      </p:cBhvr>
                                      <p:to>
                                        <p:strVal val="hidden"/>
                                      </p:to>
                                    </p:set>
                                  </p:childTnLst>
                                </p:cTn>
                              </p:par>
                              <p:par>
                                <p:cTn id="192" presetID="4" presetClass="exit" presetSubtype="16" fill="hold" grpId="1" nodeType="withEffect">
                                  <p:stCondLst>
                                    <p:cond delay="0"/>
                                  </p:stCondLst>
                                  <p:childTnLst>
                                    <p:animEffect transition="out" filter="box(in)">
                                      <p:cBhvr>
                                        <p:cTn id="193" dur="500"/>
                                        <p:tgtEl>
                                          <p:spTgt spid="280723"/>
                                        </p:tgtEl>
                                      </p:cBhvr>
                                    </p:animEffect>
                                    <p:set>
                                      <p:cBhvr>
                                        <p:cTn id="194" dur="1" fill="hold">
                                          <p:stCondLst>
                                            <p:cond delay="499"/>
                                          </p:stCondLst>
                                        </p:cTn>
                                        <p:tgtEl>
                                          <p:spTgt spid="280723"/>
                                        </p:tgtEl>
                                        <p:attrNameLst>
                                          <p:attrName>style.visibility</p:attrName>
                                        </p:attrNameLst>
                                      </p:cBhvr>
                                      <p:to>
                                        <p:strVal val="hidden"/>
                                      </p:to>
                                    </p:set>
                                  </p:childTnLst>
                                </p:cTn>
                              </p:par>
                              <p:par>
                                <p:cTn id="195" presetID="4" presetClass="exit" presetSubtype="16" fill="hold" grpId="1" nodeType="withEffect">
                                  <p:stCondLst>
                                    <p:cond delay="0"/>
                                  </p:stCondLst>
                                  <p:childTnLst>
                                    <p:animEffect transition="out" filter="box(in)">
                                      <p:cBhvr>
                                        <p:cTn id="196" dur="500"/>
                                        <p:tgtEl>
                                          <p:spTgt spid="280724"/>
                                        </p:tgtEl>
                                      </p:cBhvr>
                                    </p:animEffect>
                                    <p:set>
                                      <p:cBhvr>
                                        <p:cTn id="197" dur="1" fill="hold">
                                          <p:stCondLst>
                                            <p:cond delay="499"/>
                                          </p:stCondLst>
                                        </p:cTn>
                                        <p:tgtEl>
                                          <p:spTgt spid="280724"/>
                                        </p:tgtEl>
                                        <p:attrNameLst>
                                          <p:attrName>style.visibility</p:attrName>
                                        </p:attrNameLst>
                                      </p:cBhvr>
                                      <p:to>
                                        <p:strVal val="hidden"/>
                                      </p:to>
                                    </p:set>
                                  </p:childTnLst>
                                </p:cTn>
                              </p:par>
                              <p:par>
                                <p:cTn id="198" presetID="4" presetClass="exit" presetSubtype="16" fill="hold" grpId="1" nodeType="withEffect">
                                  <p:stCondLst>
                                    <p:cond delay="0"/>
                                  </p:stCondLst>
                                  <p:childTnLst>
                                    <p:animEffect transition="out" filter="box(in)">
                                      <p:cBhvr>
                                        <p:cTn id="199" dur="500"/>
                                        <p:tgtEl>
                                          <p:spTgt spid="280725"/>
                                        </p:tgtEl>
                                      </p:cBhvr>
                                    </p:animEffect>
                                    <p:set>
                                      <p:cBhvr>
                                        <p:cTn id="200" dur="1" fill="hold">
                                          <p:stCondLst>
                                            <p:cond delay="499"/>
                                          </p:stCondLst>
                                        </p:cTn>
                                        <p:tgtEl>
                                          <p:spTgt spid="280725"/>
                                        </p:tgtEl>
                                        <p:attrNameLst>
                                          <p:attrName>style.visibility</p:attrName>
                                        </p:attrNameLst>
                                      </p:cBhvr>
                                      <p:to>
                                        <p:strVal val="hidden"/>
                                      </p:to>
                                    </p:set>
                                  </p:childTnLst>
                                </p:cTn>
                              </p:par>
                              <p:par>
                                <p:cTn id="201" presetID="4" presetClass="exit" presetSubtype="16" fill="hold" grpId="1" nodeType="withEffect">
                                  <p:stCondLst>
                                    <p:cond delay="0"/>
                                  </p:stCondLst>
                                  <p:childTnLst>
                                    <p:animEffect transition="out" filter="box(in)">
                                      <p:cBhvr>
                                        <p:cTn id="202" dur="500"/>
                                        <p:tgtEl>
                                          <p:spTgt spid="280727"/>
                                        </p:tgtEl>
                                      </p:cBhvr>
                                    </p:animEffect>
                                    <p:set>
                                      <p:cBhvr>
                                        <p:cTn id="203" dur="1" fill="hold">
                                          <p:stCondLst>
                                            <p:cond delay="499"/>
                                          </p:stCondLst>
                                        </p:cTn>
                                        <p:tgtEl>
                                          <p:spTgt spid="280727"/>
                                        </p:tgtEl>
                                        <p:attrNameLst>
                                          <p:attrName>style.visibility</p:attrName>
                                        </p:attrNameLst>
                                      </p:cBhvr>
                                      <p:to>
                                        <p:strVal val="hidden"/>
                                      </p:to>
                                    </p:set>
                                  </p:childTnLst>
                                </p:cTn>
                              </p:par>
                              <p:par>
                                <p:cTn id="204" presetID="4" presetClass="exit" presetSubtype="16" fill="hold" grpId="1" nodeType="withEffect">
                                  <p:stCondLst>
                                    <p:cond delay="0"/>
                                  </p:stCondLst>
                                  <p:childTnLst>
                                    <p:animEffect transition="out" filter="box(in)">
                                      <p:cBhvr>
                                        <p:cTn id="205" dur="500"/>
                                        <p:tgtEl>
                                          <p:spTgt spid="280728"/>
                                        </p:tgtEl>
                                      </p:cBhvr>
                                    </p:animEffect>
                                    <p:set>
                                      <p:cBhvr>
                                        <p:cTn id="206" dur="1" fill="hold">
                                          <p:stCondLst>
                                            <p:cond delay="499"/>
                                          </p:stCondLst>
                                        </p:cTn>
                                        <p:tgtEl>
                                          <p:spTgt spid="280728"/>
                                        </p:tgtEl>
                                        <p:attrNameLst>
                                          <p:attrName>style.visibility</p:attrName>
                                        </p:attrNameLst>
                                      </p:cBhvr>
                                      <p:to>
                                        <p:strVal val="hidden"/>
                                      </p:to>
                                    </p:set>
                                  </p:childTnLst>
                                </p:cTn>
                              </p:par>
                              <p:par>
                                <p:cTn id="207" presetID="4" presetClass="exit" presetSubtype="16" fill="hold" grpId="1" nodeType="withEffect">
                                  <p:stCondLst>
                                    <p:cond delay="0"/>
                                  </p:stCondLst>
                                  <p:childTnLst>
                                    <p:animEffect transition="out" filter="box(in)">
                                      <p:cBhvr>
                                        <p:cTn id="208" dur="500"/>
                                        <p:tgtEl>
                                          <p:spTgt spid="280729"/>
                                        </p:tgtEl>
                                      </p:cBhvr>
                                    </p:animEffect>
                                    <p:set>
                                      <p:cBhvr>
                                        <p:cTn id="209" dur="1" fill="hold">
                                          <p:stCondLst>
                                            <p:cond delay="499"/>
                                          </p:stCondLst>
                                        </p:cTn>
                                        <p:tgtEl>
                                          <p:spTgt spid="280729"/>
                                        </p:tgtEl>
                                        <p:attrNameLst>
                                          <p:attrName>style.visibility</p:attrName>
                                        </p:attrNameLst>
                                      </p:cBhvr>
                                      <p:to>
                                        <p:strVal val="hidden"/>
                                      </p:to>
                                    </p:set>
                                  </p:childTnLst>
                                </p:cTn>
                              </p:par>
                              <p:par>
                                <p:cTn id="210" presetID="4" presetClass="exit" presetSubtype="16" fill="hold" grpId="1" nodeType="withEffect">
                                  <p:stCondLst>
                                    <p:cond delay="0"/>
                                  </p:stCondLst>
                                  <p:childTnLst>
                                    <p:animEffect transition="out" filter="box(in)">
                                      <p:cBhvr>
                                        <p:cTn id="211" dur="500"/>
                                        <p:tgtEl>
                                          <p:spTgt spid="280730"/>
                                        </p:tgtEl>
                                      </p:cBhvr>
                                    </p:animEffect>
                                    <p:set>
                                      <p:cBhvr>
                                        <p:cTn id="212" dur="1" fill="hold">
                                          <p:stCondLst>
                                            <p:cond delay="499"/>
                                          </p:stCondLst>
                                        </p:cTn>
                                        <p:tgtEl>
                                          <p:spTgt spid="280730"/>
                                        </p:tgtEl>
                                        <p:attrNameLst>
                                          <p:attrName>style.visibility</p:attrName>
                                        </p:attrNameLst>
                                      </p:cBhvr>
                                      <p:to>
                                        <p:strVal val="hidden"/>
                                      </p:to>
                                    </p:set>
                                  </p:childTnLst>
                                </p:cTn>
                              </p:par>
                              <p:par>
                                <p:cTn id="213" presetID="4" presetClass="exit" presetSubtype="16" fill="hold" grpId="1" nodeType="withEffect">
                                  <p:stCondLst>
                                    <p:cond delay="0"/>
                                  </p:stCondLst>
                                  <p:childTnLst>
                                    <p:animEffect transition="out" filter="box(in)">
                                      <p:cBhvr>
                                        <p:cTn id="214" dur="500"/>
                                        <p:tgtEl>
                                          <p:spTgt spid="280731"/>
                                        </p:tgtEl>
                                      </p:cBhvr>
                                    </p:animEffect>
                                    <p:set>
                                      <p:cBhvr>
                                        <p:cTn id="215" dur="1" fill="hold">
                                          <p:stCondLst>
                                            <p:cond delay="499"/>
                                          </p:stCondLst>
                                        </p:cTn>
                                        <p:tgtEl>
                                          <p:spTgt spid="280731"/>
                                        </p:tgtEl>
                                        <p:attrNameLst>
                                          <p:attrName>style.visibility</p:attrName>
                                        </p:attrNameLst>
                                      </p:cBhvr>
                                      <p:to>
                                        <p:strVal val="hidden"/>
                                      </p:to>
                                    </p:set>
                                  </p:childTnLst>
                                </p:cTn>
                              </p:par>
                              <p:par>
                                <p:cTn id="216" presetID="4" presetClass="exit" presetSubtype="16" fill="hold" grpId="1" nodeType="withEffect">
                                  <p:stCondLst>
                                    <p:cond delay="0"/>
                                  </p:stCondLst>
                                  <p:childTnLst>
                                    <p:animEffect transition="out" filter="box(in)">
                                      <p:cBhvr>
                                        <p:cTn id="217" dur="500"/>
                                        <p:tgtEl>
                                          <p:spTgt spid="280732"/>
                                        </p:tgtEl>
                                      </p:cBhvr>
                                    </p:animEffect>
                                    <p:set>
                                      <p:cBhvr>
                                        <p:cTn id="218" dur="1" fill="hold">
                                          <p:stCondLst>
                                            <p:cond delay="499"/>
                                          </p:stCondLst>
                                        </p:cTn>
                                        <p:tgtEl>
                                          <p:spTgt spid="280732"/>
                                        </p:tgtEl>
                                        <p:attrNameLst>
                                          <p:attrName>style.visibility</p:attrName>
                                        </p:attrNameLst>
                                      </p:cBhvr>
                                      <p:to>
                                        <p:strVal val="hidden"/>
                                      </p:to>
                                    </p:set>
                                  </p:childTnLst>
                                </p:cTn>
                              </p:par>
                              <p:par>
                                <p:cTn id="219" presetID="4" presetClass="exit" presetSubtype="16" fill="hold" grpId="1" nodeType="withEffect">
                                  <p:stCondLst>
                                    <p:cond delay="0"/>
                                  </p:stCondLst>
                                  <p:childTnLst>
                                    <p:animEffect transition="out" filter="box(in)">
                                      <p:cBhvr>
                                        <p:cTn id="220" dur="500"/>
                                        <p:tgtEl>
                                          <p:spTgt spid="280733"/>
                                        </p:tgtEl>
                                      </p:cBhvr>
                                    </p:animEffect>
                                    <p:set>
                                      <p:cBhvr>
                                        <p:cTn id="221" dur="1" fill="hold">
                                          <p:stCondLst>
                                            <p:cond delay="499"/>
                                          </p:stCondLst>
                                        </p:cTn>
                                        <p:tgtEl>
                                          <p:spTgt spid="280733"/>
                                        </p:tgtEl>
                                        <p:attrNameLst>
                                          <p:attrName>style.visibility</p:attrName>
                                        </p:attrNameLst>
                                      </p:cBhvr>
                                      <p:to>
                                        <p:strVal val="hidden"/>
                                      </p:to>
                                    </p:set>
                                  </p:childTnLst>
                                </p:cTn>
                              </p:par>
                              <p:par>
                                <p:cTn id="222" presetID="4" presetClass="exit" presetSubtype="16" fill="hold" grpId="1" nodeType="withEffect">
                                  <p:stCondLst>
                                    <p:cond delay="0"/>
                                  </p:stCondLst>
                                  <p:childTnLst>
                                    <p:animEffect transition="out" filter="box(in)">
                                      <p:cBhvr>
                                        <p:cTn id="223" dur="500"/>
                                        <p:tgtEl>
                                          <p:spTgt spid="280734"/>
                                        </p:tgtEl>
                                      </p:cBhvr>
                                    </p:animEffect>
                                    <p:set>
                                      <p:cBhvr>
                                        <p:cTn id="224" dur="1" fill="hold">
                                          <p:stCondLst>
                                            <p:cond delay="499"/>
                                          </p:stCondLst>
                                        </p:cTn>
                                        <p:tgtEl>
                                          <p:spTgt spid="280734"/>
                                        </p:tgtEl>
                                        <p:attrNameLst>
                                          <p:attrName>style.visibility</p:attrName>
                                        </p:attrNameLst>
                                      </p:cBhvr>
                                      <p:to>
                                        <p:strVal val="hidden"/>
                                      </p:to>
                                    </p:set>
                                  </p:childTnLst>
                                </p:cTn>
                              </p:par>
                              <p:par>
                                <p:cTn id="225" presetID="4" presetClass="exit" presetSubtype="16" fill="hold" grpId="1" nodeType="withEffect">
                                  <p:stCondLst>
                                    <p:cond delay="0"/>
                                  </p:stCondLst>
                                  <p:childTnLst>
                                    <p:animEffect transition="out" filter="box(in)">
                                      <p:cBhvr>
                                        <p:cTn id="226" dur="500"/>
                                        <p:tgtEl>
                                          <p:spTgt spid="280735"/>
                                        </p:tgtEl>
                                      </p:cBhvr>
                                    </p:animEffect>
                                    <p:set>
                                      <p:cBhvr>
                                        <p:cTn id="227" dur="1" fill="hold">
                                          <p:stCondLst>
                                            <p:cond delay="499"/>
                                          </p:stCondLst>
                                        </p:cTn>
                                        <p:tgtEl>
                                          <p:spTgt spid="280735"/>
                                        </p:tgtEl>
                                        <p:attrNameLst>
                                          <p:attrName>style.visibility</p:attrName>
                                        </p:attrNameLst>
                                      </p:cBhvr>
                                      <p:to>
                                        <p:strVal val="hidden"/>
                                      </p:to>
                                    </p:set>
                                  </p:childTnLst>
                                </p:cTn>
                              </p:par>
                              <p:par>
                                <p:cTn id="228" presetID="4" presetClass="exit" presetSubtype="16" fill="hold" grpId="1" nodeType="withEffect">
                                  <p:stCondLst>
                                    <p:cond delay="0"/>
                                  </p:stCondLst>
                                  <p:childTnLst>
                                    <p:animEffect transition="out" filter="box(in)">
                                      <p:cBhvr>
                                        <p:cTn id="229" dur="500"/>
                                        <p:tgtEl>
                                          <p:spTgt spid="280751"/>
                                        </p:tgtEl>
                                      </p:cBhvr>
                                    </p:animEffect>
                                    <p:set>
                                      <p:cBhvr>
                                        <p:cTn id="230" dur="1" fill="hold">
                                          <p:stCondLst>
                                            <p:cond delay="499"/>
                                          </p:stCondLst>
                                        </p:cTn>
                                        <p:tgtEl>
                                          <p:spTgt spid="280751"/>
                                        </p:tgtEl>
                                        <p:attrNameLst>
                                          <p:attrName>style.visibility</p:attrName>
                                        </p:attrNameLst>
                                      </p:cBhvr>
                                      <p:to>
                                        <p:strVal val="hidden"/>
                                      </p:to>
                                    </p:set>
                                  </p:childTnLst>
                                </p:cTn>
                              </p:par>
                              <p:par>
                                <p:cTn id="231" presetID="4" presetClass="exit" presetSubtype="16" fill="hold" grpId="1" nodeType="withEffect">
                                  <p:stCondLst>
                                    <p:cond delay="0"/>
                                  </p:stCondLst>
                                  <p:childTnLst>
                                    <p:animEffect transition="out" filter="box(in)">
                                      <p:cBhvr>
                                        <p:cTn id="232" dur="500"/>
                                        <p:tgtEl>
                                          <p:spTgt spid="280754"/>
                                        </p:tgtEl>
                                      </p:cBhvr>
                                    </p:animEffect>
                                    <p:set>
                                      <p:cBhvr>
                                        <p:cTn id="233" dur="1" fill="hold">
                                          <p:stCondLst>
                                            <p:cond delay="499"/>
                                          </p:stCondLst>
                                        </p:cTn>
                                        <p:tgtEl>
                                          <p:spTgt spid="280754"/>
                                        </p:tgtEl>
                                        <p:attrNameLst>
                                          <p:attrName>style.visibility</p:attrName>
                                        </p:attrNameLst>
                                      </p:cBhvr>
                                      <p:to>
                                        <p:strVal val="hidden"/>
                                      </p:to>
                                    </p:set>
                                  </p:childTnLst>
                                </p:cTn>
                              </p:par>
                              <p:par>
                                <p:cTn id="234" presetID="4" presetClass="exit" presetSubtype="16" fill="hold" grpId="1" nodeType="withEffect">
                                  <p:stCondLst>
                                    <p:cond delay="0"/>
                                  </p:stCondLst>
                                  <p:childTnLst>
                                    <p:animEffect transition="out" filter="box(in)">
                                      <p:cBhvr>
                                        <p:cTn id="235" dur="500"/>
                                        <p:tgtEl>
                                          <p:spTgt spid="280755"/>
                                        </p:tgtEl>
                                      </p:cBhvr>
                                    </p:animEffect>
                                    <p:set>
                                      <p:cBhvr>
                                        <p:cTn id="236" dur="1" fill="hold">
                                          <p:stCondLst>
                                            <p:cond delay="499"/>
                                          </p:stCondLst>
                                        </p:cTn>
                                        <p:tgtEl>
                                          <p:spTgt spid="280755"/>
                                        </p:tgtEl>
                                        <p:attrNameLst>
                                          <p:attrName>style.visibility</p:attrName>
                                        </p:attrNameLst>
                                      </p:cBhvr>
                                      <p:to>
                                        <p:strVal val="hidden"/>
                                      </p:to>
                                    </p:set>
                                  </p:childTnLst>
                                </p:cTn>
                              </p:par>
                              <p:par>
                                <p:cTn id="237" presetID="4" presetClass="exit" presetSubtype="16" fill="hold" grpId="1" nodeType="withEffect">
                                  <p:stCondLst>
                                    <p:cond delay="0"/>
                                  </p:stCondLst>
                                  <p:childTnLst>
                                    <p:animEffect transition="out" filter="box(in)">
                                      <p:cBhvr>
                                        <p:cTn id="238" dur="500"/>
                                        <p:tgtEl>
                                          <p:spTgt spid="280757"/>
                                        </p:tgtEl>
                                      </p:cBhvr>
                                    </p:animEffect>
                                    <p:set>
                                      <p:cBhvr>
                                        <p:cTn id="239" dur="1" fill="hold">
                                          <p:stCondLst>
                                            <p:cond delay="499"/>
                                          </p:stCondLst>
                                        </p:cTn>
                                        <p:tgtEl>
                                          <p:spTgt spid="280757"/>
                                        </p:tgtEl>
                                        <p:attrNameLst>
                                          <p:attrName>style.visibility</p:attrName>
                                        </p:attrNameLst>
                                      </p:cBhvr>
                                      <p:to>
                                        <p:strVal val="hidden"/>
                                      </p:to>
                                    </p:set>
                                  </p:childTnLst>
                                </p:cTn>
                              </p:par>
                            </p:childTnLst>
                          </p:cTn>
                        </p:par>
                        <p:par>
                          <p:cTn id="240" fill="hold" nodeType="afterGroup">
                            <p:stCondLst>
                              <p:cond delay="500"/>
                            </p:stCondLst>
                            <p:childTnLst>
                              <p:par>
                                <p:cTn id="241" presetID="22" presetClass="entr" presetSubtype="8" fill="hold" grpId="0" nodeType="afterEffect">
                                  <p:stCondLst>
                                    <p:cond delay="0"/>
                                  </p:stCondLst>
                                  <p:childTnLst>
                                    <p:set>
                                      <p:cBhvr>
                                        <p:cTn id="242" dur="1" fill="hold">
                                          <p:stCondLst>
                                            <p:cond delay="0"/>
                                          </p:stCondLst>
                                        </p:cTn>
                                        <p:tgtEl>
                                          <p:spTgt spid="280759"/>
                                        </p:tgtEl>
                                        <p:attrNameLst>
                                          <p:attrName>style.visibility</p:attrName>
                                        </p:attrNameLst>
                                      </p:cBhvr>
                                      <p:to>
                                        <p:strVal val="visible"/>
                                      </p:to>
                                    </p:set>
                                    <p:animEffect transition="in" filter="wipe(left)">
                                      <p:cBhvr>
                                        <p:cTn id="243" dur="1000"/>
                                        <p:tgtEl>
                                          <p:spTgt spid="280759"/>
                                        </p:tgtEl>
                                      </p:cBhvr>
                                    </p:animEffect>
                                  </p:childTnLst>
                                </p:cTn>
                              </p:par>
                              <p:par>
                                <p:cTn id="244" presetID="22" presetClass="entr" presetSubtype="4" fill="hold" grpId="0" nodeType="withEffect">
                                  <p:stCondLst>
                                    <p:cond delay="0"/>
                                  </p:stCondLst>
                                  <p:childTnLst>
                                    <p:set>
                                      <p:cBhvr>
                                        <p:cTn id="245" dur="1" fill="hold">
                                          <p:stCondLst>
                                            <p:cond delay="0"/>
                                          </p:stCondLst>
                                        </p:cTn>
                                        <p:tgtEl>
                                          <p:spTgt spid="280760"/>
                                        </p:tgtEl>
                                        <p:attrNameLst>
                                          <p:attrName>style.visibility</p:attrName>
                                        </p:attrNameLst>
                                      </p:cBhvr>
                                      <p:to>
                                        <p:strVal val="visible"/>
                                      </p:to>
                                    </p:set>
                                    <p:animEffect transition="in" filter="wipe(down)">
                                      <p:cBhvr>
                                        <p:cTn id="246" dur="1000"/>
                                        <p:tgtEl>
                                          <p:spTgt spid="280760"/>
                                        </p:tgtEl>
                                      </p:cBhvr>
                                    </p:animEffect>
                                  </p:childTnLst>
                                </p:cTn>
                              </p:par>
                            </p:childTnLst>
                          </p:cTn>
                        </p:par>
                        <p:par>
                          <p:cTn id="247" fill="hold" nodeType="afterGroup">
                            <p:stCondLst>
                              <p:cond delay="1500"/>
                            </p:stCondLst>
                            <p:childTnLst>
                              <p:par>
                                <p:cTn id="248" presetID="22" presetClass="entr" presetSubtype="8" fill="hold" grpId="0" nodeType="afterEffect">
                                  <p:stCondLst>
                                    <p:cond delay="0"/>
                                  </p:stCondLst>
                                  <p:childTnLst>
                                    <p:set>
                                      <p:cBhvr>
                                        <p:cTn id="249" dur="1" fill="hold">
                                          <p:stCondLst>
                                            <p:cond delay="0"/>
                                          </p:stCondLst>
                                        </p:cTn>
                                        <p:tgtEl>
                                          <p:spTgt spid="280761"/>
                                        </p:tgtEl>
                                        <p:attrNameLst>
                                          <p:attrName>style.visibility</p:attrName>
                                        </p:attrNameLst>
                                      </p:cBhvr>
                                      <p:to>
                                        <p:strVal val="visible"/>
                                      </p:to>
                                    </p:set>
                                    <p:animEffect transition="in" filter="wipe(left)">
                                      <p:cBhvr>
                                        <p:cTn id="250" dur="1000"/>
                                        <p:tgtEl>
                                          <p:spTgt spid="280761"/>
                                        </p:tgtEl>
                                      </p:cBhvr>
                                    </p:animEffect>
                                  </p:childTnLst>
                                </p:cTn>
                              </p:par>
                            </p:childTnLst>
                          </p:cTn>
                        </p:par>
                        <p:par>
                          <p:cTn id="251" fill="hold">
                            <p:stCondLst>
                              <p:cond delay="2500"/>
                            </p:stCondLst>
                            <p:childTnLst>
                              <p:par>
                                <p:cTn id="252" presetID="22" presetClass="entr" presetSubtype="8" fill="hold" grpId="0" nodeType="afterEffect">
                                  <p:stCondLst>
                                    <p:cond delay="0"/>
                                  </p:stCondLst>
                                  <p:childTnLst>
                                    <p:set>
                                      <p:cBhvr>
                                        <p:cTn id="253" dur="1" fill="hold">
                                          <p:stCondLst>
                                            <p:cond delay="0"/>
                                          </p:stCondLst>
                                        </p:cTn>
                                        <p:tgtEl>
                                          <p:spTgt spid="387"/>
                                        </p:tgtEl>
                                        <p:attrNameLst>
                                          <p:attrName>style.visibility</p:attrName>
                                        </p:attrNameLst>
                                      </p:cBhvr>
                                      <p:to>
                                        <p:strVal val="visible"/>
                                      </p:to>
                                    </p:set>
                                    <p:animEffect transition="in" filter="wipe(left)">
                                      <p:cBhvr>
                                        <p:cTn id="254" dur="1000"/>
                                        <p:tgtEl>
                                          <p:spTgt spid="387"/>
                                        </p:tgtEl>
                                      </p:cBhvr>
                                    </p:animEffect>
                                  </p:childTnLst>
                                </p:cTn>
                              </p:par>
                            </p:childTnLst>
                          </p:cTn>
                        </p:par>
                        <p:par>
                          <p:cTn id="255" fill="hold" nodeType="afterGroup">
                            <p:stCondLst>
                              <p:cond delay="4000"/>
                            </p:stCondLst>
                            <p:childTnLst>
                              <p:par>
                                <p:cTn id="256" presetID="22" presetClass="entr" presetSubtype="8" fill="hold" grpId="0" nodeType="afterEffect">
                                  <p:stCondLst>
                                    <p:cond delay="0"/>
                                  </p:stCondLst>
                                  <p:childTnLst>
                                    <p:set>
                                      <p:cBhvr>
                                        <p:cTn id="257" dur="1" fill="hold">
                                          <p:stCondLst>
                                            <p:cond delay="0"/>
                                          </p:stCondLst>
                                        </p:cTn>
                                        <p:tgtEl>
                                          <p:spTgt spid="280762"/>
                                        </p:tgtEl>
                                        <p:attrNameLst>
                                          <p:attrName>style.visibility</p:attrName>
                                        </p:attrNameLst>
                                      </p:cBhvr>
                                      <p:to>
                                        <p:strVal val="visible"/>
                                      </p:to>
                                    </p:set>
                                    <p:animEffect transition="in" filter="wipe(left)">
                                      <p:cBhvr>
                                        <p:cTn id="258" dur="1000"/>
                                        <p:tgtEl>
                                          <p:spTgt spid="280762"/>
                                        </p:tgtEl>
                                      </p:cBhvr>
                                    </p:animEffect>
                                  </p:childTnLst>
                                </p:cTn>
                              </p:par>
                            </p:childTnLst>
                          </p:cTn>
                        </p:par>
                        <p:par>
                          <p:cTn id="259" fill="hold" nodeType="afterGroup">
                            <p:stCondLst>
                              <p:cond delay="5000"/>
                            </p:stCondLst>
                            <p:childTnLst>
                              <p:par>
                                <p:cTn id="260" presetID="22" presetClass="entr" presetSubtype="8" fill="hold" grpId="0" nodeType="afterEffect">
                                  <p:stCondLst>
                                    <p:cond delay="0"/>
                                  </p:stCondLst>
                                  <p:childTnLst>
                                    <p:set>
                                      <p:cBhvr>
                                        <p:cTn id="261" dur="1" fill="hold">
                                          <p:stCondLst>
                                            <p:cond delay="0"/>
                                          </p:stCondLst>
                                        </p:cTn>
                                        <p:tgtEl>
                                          <p:spTgt spid="280763"/>
                                        </p:tgtEl>
                                        <p:attrNameLst>
                                          <p:attrName>style.visibility</p:attrName>
                                        </p:attrNameLst>
                                      </p:cBhvr>
                                      <p:to>
                                        <p:strVal val="visible"/>
                                      </p:to>
                                    </p:set>
                                    <p:animEffect transition="in" filter="wipe(left)">
                                      <p:cBhvr>
                                        <p:cTn id="262" dur="1000"/>
                                        <p:tgtEl>
                                          <p:spTgt spid="280763"/>
                                        </p:tgtEl>
                                      </p:cBhvr>
                                    </p:animEffect>
                                  </p:childTnLst>
                                </p:cTn>
                              </p:par>
                            </p:childTnLst>
                          </p:cTn>
                        </p:par>
                        <p:par>
                          <p:cTn id="263" fill="hold" nodeType="afterGroup">
                            <p:stCondLst>
                              <p:cond delay="6000"/>
                            </p:stCondLst>
                            <p:childTnLst>
                              <p:par>
                                <p:cTn id="264" presetID="22" presetClass="entr" presetSubtype="8" fill="hold" grpId="0" nodeType="afterEffect">
                                  <p:stCondLst>
                                    <p:cond delay="0"/>
                                  </p:stCondLst>
                                  <p:childTnLst>
                                    <p:set>
                                      <p:cBhvr>
                                        <p:cTn id="265" dur="1" fill="hold">
                                          <p:stCondLst>
                                            <p:cond delay="0"/>
                                          </p:stCondLst>
                                        </p:cTn>
                                        <p:tgtEl>
                                          <p:spTgt spid="280764"/>
                                        </p:tgtEl>
                                        <p:attrNameLst>
                                          <p:attrName>style.visibility</p:attrName>
                                        </p:attrNameLst>
                                      </p:cBhvr>
                                      <p:to>
                                        <p:strVal val="visible"/>
                                      </p:to>
                                    </p:set>
                                    <p:animEffect transition="in" filter="wipe(left)">
                                      <p:cBhvr>
                                        <p:cTn id="266" dur="1000"/>
                                        <p:tgtEl>
                                          <p:spTgt spid="280764"/>
                                        </p:tgtEl>
                                      </p:cBhvr>
                                    </p:animEffect>
                                  </p:childTnLst>
                                </p:cTn>
                              </p:par>
                            </p:childTnLst>
                          </p:cTn>
                        </p:par>
                        <p:par>
                          <p:cTn id="267" fill="hold" nodeType="afterGroup">
                            <p:stCondLst>
                              <p:cond delay="7000"/>
                            </p:stCondLst>
                            <p:childTnLst>
                              <p:par>
                                <p:cTn id="268" presetID="22" presetClass="entr" presetSubtype="1" fill="hold" grpId="0" nodeType="afterEffect">
                                  <p:stCondLst>
                                    <p:cond delay="0"/>
                                  </p:stCondLst>
                                  <p:childTnLst>
                                    <p:set>
                                      <p:cBhvr>
                                        <p:cTn id="269" dur="1" fill="hold">
                                          <p:stCondLst>
                                            <p:cond delay="0"/>
                                          </p:stCondLst>
                                        </p:cTn>
                                        <p:tgtEl>
                                          <p:spTgt spid="280770"/>
                                        </p:tgtEl>
                                        <p:attrNameLst>
                                          <p:attrName>style.visibility</p:attrName>
                                        </p:attrNameLst>
                                      </p:cBhvr>
                                      <p:to>
                                        <p:strVal val="visible"/>
                                      </p:to>
                                    </p:set>
                                    <p:animEffect transition="in" filter="wipe(up)">
                                      <p:cBhvr>
                                        <p:cTn id="270" dur="1000"/>
                                        <p:tgtEl>
                                          <p:spTgt spid="280770"/>
                                        </p:tgtEl>
                                      </p:cBhvr>
                                    </p:animEffect>
                                  </p:childTnLst>
                                </p:cTn>
                              </p:par>
                              <p:par>
                                <p:cTn id="271" presetID="22" presetClass="entr" presetSubtype="1" fill="hold" grpId="0" nodeType="withEffect">
                                  <p:stCondLst>
                                    <p:cond delay="0"/>
                                  </p:stCondLst>
                                  <p:childTnLst>
                                    <p:set>
                                      <p:cBhvr>
                                        <p:cTn id="272" dur="1" fill="hold">
                                          <p:stCondLst>
                                            <p:cond delay="0"/>
                                          </p:stCondLst>
                                        </p:cTn>
                                        <p:tgtEl>
                                          <p:spTgt spid="280775"/>
                                        </p:tgtEl>
                                        <p:attrNameLst>
                                          <p:attrName>style.visibility</p:attrName>
                                        </p:attrNameLst>
                                      </p:cBhvr>
                                      <p:to>
                                        <p:strVal val="visible"/>
                                      </p:to>
                                    </p:set>
                                    <p:animEffect transition="in" filter="wipe(up)">
                                      <p:cBhvr>
                                        <p:cTn id="273" dur="1000"/>
                                        <p:tgtEl>
                                          <p:spTgt spid="280775"/>
                                        </p:tgtEl>
                                      </p:cBhvr>
                                    </p:animEffect>
                                  </p:childTnLst>
                                </p:cTn>
                              </p:par>
                            </p:childTnLst>
                          </p:cTn>
                        </p:par>
                        <p:par>
                          <p:cTn id="274" fill="hold" nodeType="afterGroup">
                            <p:stCondLst>
                              <p:cond delay="8000"/>
                            </p:stCondLst>
                            <p:childTnLst>
                              <p:par>
                                <p:cTn id="275" presetID="22" presetClass="entr" presetSubtype="2" fill="hold" grpId="0" nodeType="afterEffect">
                                  <p:stCondLst>
                                    <p:cond delay="0"/>
                                  </p:stCondLst>
                                  <p:childTnLst>
                                    <p:set>
                                      <p:cBhvr>
                                        <p:cTn id="276" dur="1" fill="hold">
                                          <p:stCondLst>
                                            <p:cond delay="0"/>
                                          </p:stCondLst>
                                        </p:cTn>
                                        <p:tgtEl>
                                          <p:spTgt spid="280772"/>
                                        </p:tgtEl>
                                        <p:attrNameLst>
                                          <p:attrName>style.visibility</p:attrName>
                                        </p:attrNameLst>
                                      </p:cBhvr>
                                      <p:to>
                                        <p:strVal val="visible"/>
                                      </p:to>
                                    </p:set>
                                    <p:animEffect transition="in" filter="wipe(right)">
                                      <p:cBhvr>
                                        <p:cTn id="277" dur="1000"/>
                                        <p:tgtEl>
                                          <p:spTgt spid="280772"/>
                                        </p:tgtEl>
                                      </p:cBhvr>
                                    </p:animEffect>
                                  </p:childTnLst>
                                </p:cTn>
                              </p:par>
                              <p:par>
                                <p:cTn id="278" presetID="22" presetClass="entr" presetSubtype="2" fill="hold" grpId="0" nodeType="withEffect">
                                  <p:stCondLst>
                                    <p:cond delay="0"/>
                                  </p:stCondLst>
                                  <p:childTnLst>
                                    <p:set>
                                      <p:cBhvr>
                                        <p:cTn id="279" dur="1" fill="hold">
                                          <p:stCondLst>
                                            <p:cond delay="0"/>
                                          </p:stCondLst>
                                        </p:cTn>
                                        <p:tgtEl>
                                          <p:spTgt spid="280776"/>
                                        </p:tgtEl>
                                        <p:attrNameLst>
                                          <p:attrName>style.visibility</p:attrName>
                                        </p:attrNameLst>
                                      </p:cBhvr>
                                      <p:to>
                                        <p:strVal val="visible"/>
                                      </p:to>
                                    </p:set>
                                    <p:animEffect transition="in" filter="wipe(right)">
                                      <p:cBhvr>
                                        <p:cTn id="280" dur="1000"/>
                                        <p:tgtEl>
                                          <p:spTgt spid="280776"/>
                                        </p:tgtEl>
                                      </p:cBhvr>
                                    </p:animEffect>
                                  </p:childTnLst>
                                </p:cTn>
                              </p:par>
                            </p:childTnLst>
                          </p:cTn>
                        </p:par>
                        <p:par>
                          <p:cTn id="281" fill="hold" nodeType="afterGroup">
                            <p:stCondLst>
                              <p:cond delay="9000"/>
                            </p:stCondLst>
                            <p:childTnLst>
                              <p:par>
                                <p:cTn id="282" presetID="22" presetClass="entr" presetSubtype="1" fill="hold" grpId="0" nodeType="afterEffect">
                                  <p:stCondLst>
                                    <p:cond delay="0"/>
                                  </p:stCondLst>
                                  <p:childTnLst>
                                    <p:set>
                                      <p:cBhvr>
                                        <p:cTn id="283" dur="1" fill="hold">
                                          <p:stCondLst>
                                            <p:cond delay="0"/>
                                          </p:stCondLst>
                                        </p:cTn>
                                        <p:tgtEl>
                                          <p:spTgt spid="280773"/>
                                        </p:tgtEl>
                                        <p:attrNameLst>
                                          <p:attrName>style.visibility</p:attrName>
                                        </p:attrNameLst>
                                      </p:cBhvr>
                                      <p:to>
                                        <p:strVal val="visible"/>
                                      </p:to>
                                    </p:set>
                                    <p:animEffect transition="in" filter="wipe(up)">
                                      <p:cBhvr>
                                        <p:cTn id="284" dur="1000"/>
                                        <p:tgtEl>
                                          <p:spTgt spid="280773"/>
                                        </p:tgtEl>
                                      </p:cBhvr>
                                    </p:animEffect>
                                  </p:childTnLst>
                                </p:cTn>
                              </p:par>
                              <p:par>
                                <p:cTn id="285" presetID="22" presetClass="entr" presetSubtype="1" fill="hold" grpId="0" nodeType="withEffect">
                                  <p:stCondLst>
                                    <p:cond delay="0"/>
                                  </p:stCondLst>
                                  <p:childTnLst>
                                    <p:set>
                                      <p:cBhvr>
                                        <p:cTn id="286" dur="1" fill="hold">
                                          <p:stCondLst>
                                            <p:cond delay="0"/>
                                          </p:stCondLst>
                                        </p:cTn>
                                        <p:tgtEl>
                                          <p:spTgt spid="280777"/>
                                        </p:tgtEl>
                                        <p:attrNameLst>
                                          <p:attrName>style.visibility</p:attrName>
                                        </p:attrNameLst>
                                      </p:cBhvr>
                                      <p:to>
                                        <p:strVal val="visible"/>
                                      </p:to>
                                    </p:set>
                                    <p:animEffect transition="in" filter="wipe(up)">
                                      <p:cBhvr>
                                        <p:cTn id="287" dur="1000"/>
                                        <p:tgtEl>
                                          <p:spTgt spid="280777"/>
                                        </p:tgtEl>
                                      </p:cBhvr>
                                    </p:animEffect>
                                  </p:childTnLst>
                                </p:cTn>
                              </p:par>
                              <p:par>
                                <p:cTn id="288" presetID="22" presetClass="entr" presetSubtype="8" fill="hold" grpId="0" nodeType="withEffect">
                                  <p:stCondLst>
                                    <p:cond delay="0"/>
                                  </p:stCondLst>
                                  <p:childTnLst>
                                    <p:set>
                                      <p:cBhvr>
                                        <p:cTn id="289" dur="1" fill="hold">
                                          <p:stCondLst>
                                            <p:cond delay="0"/>
                                          </p:stCondLst>
                                        </p:cTn>
                                        <p:tgtEl>
                                          <p:spTgt spid="280774"/>
                                        </p:tgtEl>
                                        <p:attrNameLst>
                                          <p:attrName>style.visibility</p:attrName>
                                        </p:attrNameLst>
                                      </p:cBhvr>
                                      <p:to>
                                        <p:strVal val="visible"/>
                                      </p:to>
                                    </p:set>
                                    <p:animEffect transition="in" filter="wipe(left)">
                                      <p:cBhvr>
                                        <p:cTn id="290" dur="1000"/>
                                        <p:tgtEl>
                                          <p:spTgt spid="280774"/>
                                        </p:tgtEl>
                                      </p:cBhvr>
                                    </p:animEffect>
                                  </p:childTnLst>
                                </p:cTn>
                              </p:par>
                            </p:childTnLst>
                          </p:cTn>
                        </p:par>
                        <p:par>
                          <p:cTn id="291" fill="hold" nodeType="afterGroup">
                            <p:stCondLst>
                              <p:cond delay="10000"/>
                            </p:stCondLst>
                            <p:childTnLst>
                              <p:par>
                                <p:cTn id="292" presetID="22" presetClass="entr" presetSubtype="8" fill="hold" grpId="0" nodeType="afterEffect">
                                  <p:stCondLst>
                                    <p:cond delay="0"/>
                                  </p:stCondLst>
                                  <p:childTnLst>
                                    <p:set>
                                      <p:cBhvr>
                                        <p:cTn id="293" dur="1" fill="hold">
                                          <p:stCondLst>
                                            <p:cond delay="0"/>
                                          </p:stCondLst>
                                        </p:cTn>
                                        <p:tgtEl>
                                          <p:spTgt spid="280778"/>
                                        </p:tgtEl>
                                        <p:attrNameLst>
                                          <p:attrName>style.visibility</p:attrName>
                                        </p:attrNameLst>
                                      </p:cBhvr>
                                      <p:to>
                                        <p:strVal val="visible"/>
                                      </p:to>
                                    </p:set>
                                    <p:animEffect transition="in" filter="wipe(left)">
                                      <p:cBhvr>
                                        <p:cTn id="294" dur="1000"/>
                                        <p:tgtEl>
                                          <p:spTgt spid="280778"/>
                                        </p:tgtEl>
                                      </p:cBhvr>
                                    </p:animEffect>
                                  </p:childTnLst>
                                </p:cTn>
                              </p:par>
                            </p:childTnLst>
                          </p:cTn>
                        </p:par>
                        <p:par>
                          <p:cTn id="295" fill="hold" nodeType="afterGroup">
                            <p:stCondLst>
                              <p:cond delay="11000"/>
                            </p:stCondLst>
                            <p:childTnLst>
                              <p:par>
                                <p:cTn id="296" presetID="22" presetClass="entr" presetSubtype="1" fill="hold" grpId="0" nodeType="afterEffect">
                                  <p:stCondLst>
                                    <p:cond delay="0"/>
                                  </p:stCondLst>
                                  <p:childTnLst>
                                    <p:set>
                                      <p:cBhvr>
                                        <p:cTn id="297" dur="1" fill="hold">
                                          <p:stCondLst>
                                            <p:cond delay="0"/>
                                          </p:stCondLst>
                                        </p:cTn>
                                        <p:tgtEl>
                                          <p:spTgt spid="280779"/>
                                        </p:tgtEl>
                                        <p:attrNameLst>
                                          <p:attrName>style.visibility</p:attrName>
                                        </p:attrNameLst>
                                      </p:cBhvr>
                                      <p:to>
                                        <p:strVal val="visible"/>
                                      </p:to>
                                    </p:set>
                                    <p:animEffect transition="in" filter="wipe(up)">
                                      <p:cBhvr>
                                        <p:cTn id="298" dur="1000"/>
                                        <p:tgtEl>
                                          <p:spTgt spid="280779"/>
                                        </p:tgtEl>
                                      </p:cBhvr>
                                    </p:animEffect>
                                  </p:childTnLst>
                                </p:cTn>
                              </p:par>
                            </p:childTnLst>
                          </p:cTn>
                        </p:par>
                        <p:par>
                          <p:cTn id="299" fill="hold" nodeType="afterGroup">
                            <p:stCondLst>
                              <p:cond delay="12000"/>
                            </p:stCondLst>
                            <p:childTnLst>
                              <p:par>
                                <p:cTn id="300" presetID="22" presetClass="entr" presetSubtype="8" fill="hold" grpId="0" nodeType="afterEffect">
                                  <p:stCondLst>
                                    <p:cond delay="0"/>
                                  </p:stCondLst>
                                  <p:childTnLst>
                                    <p:set>
                                      <p:cBhvr>
                                        <p:cTn id="301" dur="1" fill="hold">
                                          <p:stCondLst>
                                            <p:cond delay="0"/>
                                          </p:stCondLst>
                                        </p:cTn>
                                        <p:tgtEl>
                                          <p:spTgt spid="280802"/>
                                        </p:tgtEl>
                                        <p:attrNameLst>
                                          <p:attrName>style.visibility</p:attrName>
                                        </p:attrNameLst>
                                      </p:cBhvr>
                                      <p:to>
                                        <p:strVal val="visible"/>
                                      </p:to>
                                    </p:set>
                                    <p:animEffect transition="in" filter="wipe(left)">
                                      <p:cBhvr>
                                        <p:cTn id="302" dur="1000"/>
                                        <p:tgtEl>
                                          <p:spTgt spid="280802"/>
                                        </p:tgtEl>
                                      </p:cBhvr>
                                    </p:animEffect>
                                  </p:childTnLst>
                                </p:cTn>
                              </p:par>
                              <p:par>
                                <p:cTn id="303" presetID="22" presetClass="entr" presetSubtype="8" fill="hold" grpId="0" nodeType="withEffect">
                                  <p:stCondLst>
                                    <p:cond delay="0"/>
                                  </p:stCondLst>
                                  <p:childTnLst>
                                    <p:set>
                                      <p:cBhvr>
                                        <p:cTn id="304" dur="1" fill="hold">
                                          <p:stCondLst>
                                            <p:cond delay="0"/>
                                          </p:stCondLst>
                                        </p:cTn>
                                        <p:tgtEl>
                                          <p:spTgt spid="280780"/>
                                        </p:tgtEl>
                                        <p:attrNameLst>
                                          <p:attrName>style.visibility</p:attrName>
                                        </p:attrNameLst>
                                      </p:cBhvr>
                                      <p:to>
                                        <p:strVal val="visible"/>
                                      </p:to>
                                    </p:set>
                                    <p:animEffect transition="in" filter="wipe(left)">
                                      <p:cBhvr>
                                        <p:cTn id="305" dur="1000"/>
                                        <p:tgtEl>
                                          <p:spTgt spid="280780"/>
                                        </p:tgtEl>
                                      </p:cBhvr>
                                    </p:animEffect>
                                  </p:childTnLst>
                                </p:cTn>
                              </p:par>
                              <p:par>
                                <p:cTn id="306" presetID="22" presetClass="entr" presetSubtype="8" fill="hold" grpId="0" nodeType="withEffect">
                                  <p:stCondLst>
                                    <p:cond delay="0"/>
                                  </p:stCondLst>
                                  <p:childTnLst>
                                    <p:set>
                                      <p:cBhvr>
                                        <p:cTn id="307" dur="1" fill="hold">
                                          <p:stCondLst>
                                            <p:cond delay="0"/>
                                          </p:stCondLst>
                                        </p:cTn>
                                        <p:tgtEl>
                                          <p:spTgt spid="280800"/>
                                        </p:tgtEl>
                                        <p:attrNameLst>
                                          <p:attrName>style.visibility</p:attrName>
                                        </p:attrNameLst>
                                      </p:cBhvr>
                                      <p:to>
                                        <p:strVal val="visible"/>
                                      </p:to>
                                    </p:set>
                                    <p:animEffect transition="in" filter="wipe(left)">
                                      <p:cBhvr>
                                        <p:cTn id="308" dur="1000"/>
                                        <p:tgtEl>
                                          <p:spTgt spid="280800"/>
                                        </p:tgtEl>
                                      </p:cBhvr>
                                    </p:animEffect>
                                  </p:childTnLst>
                                </p:cTn>
                              </p:par>
                              <p:par>
                                <p:cTn id="309" presetID="22" presetClass="entr" presetSubtype="8" fill="hold" grpId="0" nodeType="withEffect">
                                  <p:stCondLst>
                                    <p:cond delay="0"/>
                                  </p:stCondLst>
                                  <p:childTnLst>
                                    <p:set>
                                      <p:cBhvr>
                                        <p:cTn id="310" dur="1" fill="hold">
                                          <p:stCondLst>
                                            <p:cond delay="0"/>
                                          </p:stCondLst>
                                        </p:cTn>
                                        <p:tgtEl>
                                          <p:spTgt spid="280796"/>
                                        </p:tgtEl>
                                        <p:attrNameLst>
                                          <p:attrName>style.visibility</p:attrName>
                                        </p:attrNameLst>
                                      </p:cBhvr>
                                      <p:to>
                                        <p:strVal val="visible"/>
                                      </p:to>
                                    </p:set>
                                    <p:animEffect transition="in" filter="wipe(left)">
                                      <p:cBhvr>
                                        <p:cTn id="311" dur="1000"/>
                                        <p:tgtEl>
                                          <p:spTgt spid="280796"/>
                                        </p:tgtEl>
                                      </p:cBhvr>
                                    </p:animEffect>
                                  </p:childTnLst>
                                </p:cTn>
                              </p:par>
                              <p:par>
                                <p:cTn id="312" presetID="22" presetClass="entr" presetSubtype="8" fill="hold" grpId="0" nodeType="withEffect">
                                  <p:stCondLst>
                                    <p:cond delay="0"/>
                                  </p:stCondLst>
                                  <p:childTnLst>
                                    <p:set>
                                      <p:cBhvr>
                                        <p:cTn id="313" dur="1" fill="hold">
                                          <p:stCondLst>
                                            <p:cond delay="0"/>
                                          </p:stCondLst>
                                        </p:cTn>
                                        <p:tgtEl>
                                          <p:spTgt spid="280799"/>
                                        </p:tgtEl>
                                        <p:attrNameLst>
                                          <p:attrName>style.visibility</p:attrName>
                                        </p:attrNameLst>
                                      </p:cBhvr>
                                      <p:to>
                                        <p:strVal val="visible"/>
                                      </p:to>
                                    </p:set>
                                    <p:animEffect transition="in" filter="wipe(left)">
                                      <p:cBhvr>
                                        <p:cTn id="314" dur="1000"/>
                                        <p:tgtEl>
                                          <p:spTgt spid="280799"/>
                                        </p:tgtEl>
                                      </p:cBhvr>
                                    </p:animEffect>
                                  </p:childTnLst>
                                </p:cTn>
                              </p:par>
                            </p:childTnLst>
                          </p:cTn>
                        </p:par>
                        <p:par>
                          <p:cTn id="315" fill="hold" nodeType="afterGroup">
                            <p:stCondLst>
                              <p:cond delay="13000"/>
                            </p:stCondLst>
                            <p:childTnLst>
                              <p:par>
                                <p:cTn id="316" presetID="22" presetClass="entr" presetSubtype="8" fill="hold" grpId="0" nodeType="afterEffect">
                                  <p:stCondLst>
                                    <p:cond delay="0"/>
                                  </p:stCondLst>
                                  <p:childTnLst>
                                    <p:set>
                                      <p:cBhvr>
                                        <p:cTn id="317" dur="1" fill="hold">
                                          <p:stCondLst>
                                            <p:cond delay="0"/>
                                          </p:stCondLst>
                                        </p:cTn>
                                        <p:tgtEl>
                                          <p:spTgt spid="280765"/>
                                        </p:tgtEl>
                                        <p:attrNameLst>
                                          <p:attrName>style.visibility</p:attrName>
                                        </p:attrNameLst>
                                      </p:cBhvr>
                                      <p:to>
                                        <p:strVal val="visible"/>
                                      </p:to>
                                    </p:set>
                                    <p:animEffect transition="in" filter="wipe(left)">
                                      <p:cBhvr>
                                        <p:cTn id="318" dur="1000"/>
                                        <p:tgtEl>
                                          <p:spTgt spid="280765"/>
                                        </p:tgtEl>
                                      </p:cBhvr>
                                    </p:animEffect>
                                  </p:childTnLst>
                                </p:cTn>
                              </p:par>
                            </p:childTnLst>
                          </p:cTn>
                        </p:par>
                        <p:par>
                          <p:cTn id="319" fill="hold" nodeType="afterGroup">
                            <p:stCondLst>
                              <p:cond delay="14000"/>
                            </p:stCondLst>
                            <p:childTnLst>
                              <p:par>
                                <p:cTn id="320" presetID="22" presetClass="entr" presetSubtype="1" fill="hold" grpId="0" nodeType="afterEffect">
                                  <p:stCondLst>
                                    <p:cond delay="0"/>
                                  </p:stCondLst>
                                  <p:childTnLst>
                                    <p:set>
                                      <p:cBhvr>
                                        <p:cTn id="321" dur="1" fill="hold">
                                          <p:stCondLst>
                                            <p:cond delay="0"/>
                                          </p:stCondLst>
                                        </p:cTn>
                                        <p:tgtEl>
                                          <p:spTgt spid="280766"/>
                                        </p:tgtEl>
                                        <p:attrNameLst>
                                          <p:attrName>style.visibility</p:attrName>
                                        </p:attrNameLst>
                                      </p:cBhvr>
                                      <p:to>
                                        <p:strVal val="visible"/>
                                      </p:to>
                                    </p:set>
                                    <p:animEffect transition="in" filter="wipe(up)">
                                      <p:cBhvr>
                                        <p:cTn id="322" dur="1000"/>
                                        <p:tgtEl>
                                          <p:spTgt spid="280766"/>
                                        </p:tgtEl>
                                      </p:cBhvr>
                                    </p:animEffect>
                                  </p:childTnLst>
                                </p:cTn>
                              </p:par>
                            </p:childTnLst>
                          </p:cTn>
                        </p:par>
                        <p:par>
                          <p:cTn id="323" fill="hold" nodeType="afterGroup">
                            <p:stCondLst>
                              <p:cond delay="15000"/>
                            </p:stCondLst>
                            <p:childTnLst>
                              <p:par>
                                <p:cTn id="324" presetID="22" presetClass="entr" presetSubtype="8" fill="hold" grpId="0" nodeType="afterEffect">
                                  <p:stCondLst>
                                    <p:cond delay="0"/>
                                  </p:stCondLst>
                                  <p:childTnLst>
                                    <p:set>
                                      <p:cBhvr>
                                        <p:cTn id="325" dur="1" fill="hold">
                                          <p:stCondLst>
                                            <p:cond delay="0"/>
                                          </p:stCondLst>
                                        </p:cTn>
                                        <p:tgtEl>
                                          <p:spTgt spid="280767"/>
                                        </p:tgtEl>
                                        <p:attrNameLst>
                                          <p:attrName>style.visibility</p:attrName>
                                        </p:attrNameLst>
                                      </p:cBhvr>
                                      <p:to>
                                        <p:strVal val="visible"/>
                                      </p:to>
                                    </p:set>
                                    <p:animEffect transition="in" filter="wipe(left)">
                                      <p:cBhvr>
                                        <p:cTn id="326" dur="1000"/>
                                        <p:tgtEl>
                                          <p:spTgt spid="280767"/>
                                        </p:tgtEl>
                                      </p:cBhvr>
                                    </p:animEffect>
                                  </p:childTnLst>
                                </p:cTn>
                              </p:par>
                            </p:childTnLst>
                          </p:cTn>
                        </p:par>
                        <p:par>
                          <p:cTn id="327" fill="hold" nodeType="afterGroup">
                            <p:stCondLst>
                              <p:cond delay="16000"/>
                            </p:stCondLst>
                            <p:childTnLst>
                              <p:par>
                                <p:cTn id="328" presetID="4" presetClass="entr" presetSubtype="32" fill="hold" grpId="0" nodeType="afterEffect">
                                  <p:stCondLst>
                                    <p:cond delay="0"/>
                                  </p:stCondLst>
                                  <p:childTnLst>
                                    <p:set>
                                      <p:cBhvr>
                                        <p:cTn id="329" dur="1" fill="hold">
                                          <p:stCondLst>
                                            <p:cond delay="0"/>
                                          </p:stCondLst>
                                        </p:cTn>
                                        <p:tgtEl>
                                          <p:spTgt spid="280768"/>
                                        </p:tgtEl>
                                        <p:attrNameLst>
                                          <p:attrName>style.visibility</p:attrName>
                                        </p:attrNameLst>
                                      </p:cBhvr>
                                      <p:to>
                                        <p:strVal val="visible"/>
                                      </p:to>
                                    </p:set>
                                    <p:animEffect transition="in" filter="box(out)">
                                      <p:cBhvr>
                                        <p:cTn id="330" dur="1000"/>
                                        <p:tgtEl>
                                          <p:spTgt spid="280768"/>
                                        </p:tgtEl>
                                      </p:cBhvr>
                                    </p:animEffect>
                                  </p:childTnLst>
                                </p:cTn>
                              </p:par>
                              <p:par>
                                <p:cTn id="331" presetID="22" presetClass="entr" presetSubtype="8" fill="hold" grpId="0" nodeType="withEffect">
                                  <p:stCondLst>
                                    <p:cond delay="0"/>
                                  </p:stCondLst>
                                  <p:childTnLst>
                                    <p:set>
                                      <p:cBhvr>
                                        <p:cTn id="332" dur="1" fill="hold">
                                          <p:stCondLst>
                                            <p:cond delay="0"/>
                                          </p:stCondLst>
                                        </p:cTn>
                                        <p:tgtEl>
                                          <p:spTgt spid="280769"/>
                                        </p:tgtEl>
                                        <p:attrNameLst>
                                          <p:attrName>style.visibility</p:attrName>
                                        </p:attrNameLst>
                                      </p:cBhvr>
                                      <p:to>
                                        <p:strVal val="visible"/>
                                      </p:to>
                                    </p:set>
                                    <p:animEffect transition="in" filter="wipe(left)">
                                      <p:cBhvr>
                                        <p:cTn id="333" dur="1000"/>
                                        <p:tgtEl>
                                          <p:spTgt spid="280769"/>
                                        </p:tgtEl>
                                      </p:cBhvr>
                                    </p:animEffec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4" presetClass="exit" presetSubtype="16" fill="hold" grpId="1" nodeType="clickEffect">
                                  <p:stCondLst>
                                    <p:cond delay="0"/>
                                  </p:stCondLst>
                                  <p:childTnLst>
                                    <p:animEffect transition="out" filter="box(in)">
                                      <p:cBhvr>
                                        <p:cTn id="337" dur="500"/>
                                        <p:tgtEl>
                                          <p:spTgt spid="280759"/>
                                        </p:tgtEl>
                                      </p:cBhvr>
                                    </p:animEffect>
                                    <p:set>
                                      <p:cBhvr>
                                        <p:cTn id="338" dur="1" fill="hold">
                                          <p:stCondLst>
                                            <p:cond delay="499"/>
                                          </p:stCondLst>
                                        </p:cTn>
                                        <p:tgtEl>
                                          <p:spTgt spid="280759"/>
                                        </p:tgtEl>
                                        <p:attrNameLst>
                                          <p:attrName>style.visibility</p:attrName>
                                        </p:attrNameLst>
                                      </p:cBhvr>
                                      <p:to>
                                        <p:strVal val="hidden"/>
                                      </p:to>
                                    </p:set>
                                  </p:childTnLst>
                                </p:cTn>
                              </p:par>
                              <p:par>
                                <p:cTn id="339" presetID="4" presetClass="exit" presetSubtype="16" fill="hold" grpId="1" nodeType="withEffect">
                                  <p:stCondLst>
                                    <p:cond delay="0"/>
                                  </p:stCondLst>
                                  <p:childTnLst>
                                    <p:animEffect transition="out" filter="box(in)">
                                      <p:cBhvr>
                                        <p:cTn id="340" dur="500"/>
                                        <p:tgtEl>
                                          <p:spTgt spid="280760"/>
                                        </p:tgtEl>
                                      </p:cBhvr>
                                    </p:animEffect>
                                    <p:set>
                                      <p:cBhvr>
                                        <p:cTn id="341" dur="1" fill="hold">
                                          <p:stCondLst>
                                            <p:cond delay="499"/>
                                          </p:stCondLst>
                                        </p:cTn>
                                        <p:tgtEl>
                                          <p:spTgt spid="280760"/>
                                        </p:tgtEl>
                                        <p:attrNameLst>
                                          <p:attrName>style.visibility</p:attrName>
                                        </p:attrNameLst>
                                      </p:cBhvr>
                                      <p:to>
                                        <p:strVal val="hidden"/>
                                      </p:to>
                                    </p:set>
                                  </p:childTnLst>
                                </p:cTn>
                              </p:par>
                              <p:par>
                                <p:cTn id="342" presetID="4" presetClass="exit" presetSubtype="16" fill="hold" grpId="1" nodeType="withEffect">
                                  <p:stCondLst>
                                    <p:cond delay="0"/>
                                  </p:stCondLst>
                                  <p:childTnLst>
                                    <p:animEffect transition="out" filter="box(in)">
                                      <p:cBhvr>
                                        <p:cTn id="343" dur="500"/>
                                        <p:tgtEl>
                                          <p:spTgt spid="280761"/>
                                        </p:tgtEl>
                                      </p:cBhvr>
                                    </p:animEffect>
                                    <p:set>
                                      <p:cBhvr>
                                        <p:cTn id="344" dur="1" fill="hold">
                                          <p:stCondLst>
                                            <p:cond delay="499"/>
                                          </p:stCondLst>
                                        </p:cTn>
                                        <p:tgtEl>
                                          <p:spTgt spid="280761"/>
                                        </p:tgtEl>
                                        <p:attrNameLst>
                                          <p:attrName>style.visibility</p:attrName>
                                        </p:attrNameLst>
                                      </p:cBhvr>
                                      <p:to>
                                        <p:strVal val="hidden"/>
                                      </p:to>
                                    </p:set>
                                  </p:childTnLst>
                                </p:cTn>
                              </p:par>
                              <p:par>
                                <p:cTn id="345" presetID="4" presetClass="exit" presetSubtype="16" fill="hold" grpId="1" nodeType="withEffect">
                                  <p:stCondLst>
                                    <p:cond delay="0"/>
                                  </p:stCondLst>
                                  <p:childTnLst>
                                    <p:animEffect transition="out" filter="box(in)">
                                      <p:cBhvr>
                                        <p:cTn id="346" dur="500"/>
                                        <p:tgtEl>
                                          <p:spTgt spid="387"/>
                                        </p:tgtEl>
                                      </p:cBhvr>
                                    </p:animEffect>
                                    <p:set>
                                      <p:cBhvr>
                                        <p:cTn id="347" dur="1" fill="hold">
                                          <p:stCondLst>
                                            <p:cond delay="499"/>
                                          </p:stCondLst>
                                        </p:cTn>
                                        <p:tgtEl>
                                          <p:spTgt spid="387"/>
                                        </p:tgtEl>
                                        <p:attrNameLst>
                                          <p:attrName>style.visibility</p:attrName>
                                        </p:attrNameLst>
                                      </p:cBhvr>
                                      <p:to>
                                        <p:strVal val="hidden"/>
                                      </p:to>
                                    </p:set>
                                  </p:childTnLst>
                                </p:cTn>
                              </p:par>
                              <p:par>
                                <p:cTn id="348" presetID="4" presetClass="exit" presetSubtype="16" fill="hold" grpId="1" nodeType="withEffect">
                                  <p:stCondLst>
                                    <p:cond delay="0"/>
                                  </p:stCondLst>
                                  <p:childTnLst>
                                    <p:animEffect transition="out" filter="box(in)">
                                      <p:cBhvr>
                                        <p:cTn id="349" dur="500"/>
                                        <p:tgtEl>
                                          <p:spTgt spid="280762"/>
                                        </p:tgtEl>
                                      </p:cBhvr>
                                    </p:animEffect>
                                    <p:set>
                                      <p:cBhvr>
                                        <p:cTn id="350" dur="1" fill="hold">
                                          <p:stCondLst>
                                            <p:cond delay="499"/>
                                          </p:stCondLst>
                                        </p:cTn>
                                        <p:tgtEl>
                                          <p:spTgt spid="280762"/>
                                        </p:tgtEl>
                                        <p:attrNameLst>
                                          <p:attrName>style.visibility</p:attrName>
                                        </p:attrNameLst>
                                      </p:cBhvr>
                                      <p:to>
                                        <p:strVal val="hidden"/>
                                      </p:to>
                                    </p:set>
                                  </p:childTnLst>
                                </p:cTn>
                              </p:par>
                              <p:par>
                                <p:cTn id="351" presetID="4" presetClass="exit" presetSubtype="16" fill="hold" grpId="1" nodeType="withEffect">
                                  <p:stCondLst>
                                    <p:cond delay="0"/>
                                  </p:stCondLst>
                                  <p:childTnLst>
                                    <p:animEffect transition="out" filter="box(in)">
                                      <p:cBhvr>
                                        <p:cTn id="352" dur="500"/>
                                        <p:tgtEl>
                                          <p:spTgt spid="280763"/>
                                        </p:tgtEl>
                                      </p:cBhvr>
                                    </p:animEffect>
                                    <p:set>
                                      <p:cBhvr>
                                        <p:cTn id="353" dur="1" fill="hold">
                                          <p:stCondLst>
                                            <p:cond delay="499"/>
                                          </p:stCondLst>
                                        </p:cTn>
                                        <p:tgtEl>
                                          <p:spTgt spid="280763"/>
                                        </p:tgtEl>
                                        <p:attrNameLst>
                                          <p:attrName>style.visibility</p:attrName>
                                        </p:attrNameLst>
                                      </p:cBhvr>
                                      <p:to>
                                        <p:strVal val="hidden"/>
                                      </p:to>
                                    </p:set>
                                  </p:childTnLst>
                                </p:cTn>
                              </p:par>
                              <p:par>
                                <p:cTn id="354" presetID="4" presetClass="exit" presetSubtype="16" fill="hold" grpId="1" nodeType="withEffect">
                                  <p:stCondLst>
                                    <p:cond delay="0"/>
                                  </p:stCondLst>
                                  <p:childTnLst>
                                    <p:animEffect transition="out" filter="box(in)">
                                      <p:cBhvr>
                                        <p:cTn id="355" dur="500"/>
                                        <p:tgtEl>
                                          <p:spTgt spid="280764"/>
                                        </p:tgtEl>
                                      </p:cBhvr>
                                    </p:animEffect>
                                    <p:set>
                                      <p:cBhvr>
                                        <p:cTn id="356" dur="1" fill="hold">
                                          <p:stCondLst>
                                            <p:cond delay="499"/>
                                          </p:stCondLst>
                                        </p:cTn>
                                        <p:tgtEl>
                                          <p:spTgt spid="280764"/>
                                        </p:tgtEl>
                                        <p:attrNameLst>
                                          <p:attrName>style.visibility</p:attrName>
                                        </p:attrNameLst>
                                      </p:cBhvr>
                                      <p:to>
                                        <p:strVal val="hidden"/>
                                      </p:to>
                                    </p:set>
                                  </p:childTnLst>
                                </p:cTn>
                              </p:par>
                              <p:par>
                                <p:cTn id="357" presetID="4" presetClass="exit" presetSubtype="16" fill="hold" grpId="1" nodeType="withEffect">
                                  <p:stCondLst>
                                    <p:cond delay="0"/>
                                  </p:stCondLst>
                                  <p:childTnLst>
                                    <p:animEffect transition="out" filter="box(in)">
                                      <p:cBhvr>
                                        <p:cTn id="358" dur="500"/>
                                        <p:tgtEl>
                                          <p:spTgt spid="280765"/>
                                        </p:tgtEl>
                                      </p:cBhvr>
                                    </p:animEffect>
                                    <p:set>
                                      <p:cBhvr>
                                        <p:cTn id="359" dur="1" fill="hold">
                                          <p:stCondLst>
                                            <p:cond delay="499"/>
                                          </p:stCondLst>
                                        </p:cTn>
                                        <p:tgtEl>
                                          <p:spTgt spid="280765"/>
                                        </p:tgtEl>
                                        <p:attrNameLst>
                                          <p:attrName>style.visibility</p:attrName>
                                        </p:attrNameLst>
                                      </p:cBhvr>
                                      <p:to>
                                        <p:strVal val="hidden"/>
                                      </p:to>
                                    </p:set>
                                  </p:childTnLst>
                                </p:cTn>
                              </p:par>
                              <p:par>
                                <p:cTn id="360" presetID="4" presetClass="exit" presetSubtype="16" fill="hold" grpId="1" nodeType="withEffect">
                                  <p:stCondLst>
                                    <p:cond delay="0"/>
                                  </p:stCondLst>
                                  <p:childTnLst>
                                    <p:animEffect transition="out" filter="box(in)">
                                      <p:cBhvr>
                                        <p:cTn id="361" dur="500"/>
                                        <p:tgtEl>
                                          <p:spTgt spid="280766"/>
                                        </p:tgtEl>
                                      </p:cBhvr>
                                    </p:animEffect>
                                    <p:set>
                                      <p:cBhvr>
                                        <p:cTn id="362" dur="1" fill="hold">
                                          <p:stCondLst>
                                            <p:cond delay="499"/>
                                          </p:stCondLst>
                                        </p:cTn>
                                        <p:tgtEl>
                                          <p:spTgt spid="280766"/>
                                        </p:tgtEl>
                                        <p:attrNameLst>
                                          <p:attrName>style.visibility</p:attrName>
                                        </p:attrNameLst>
                                      </p:cBhvr>
                                      <p:to>
                                        <p:strVal val="hidden"/>
                                      </p:to>
                                    </p:set>
                                  </p:childTnLst>
                                </p:cTn>
                              </p:par>
                              <p:par>
                                <p:cTn id="363" presetID="4" presetClass="exit" presetSubtype="16" fill="hold" grpId="1" nodeType="withEffect">
                                  <p:stCondLst>
                                    <p:cond delay="0"/>
                                  </p:stCondLst>
                                  <p:childTnLst>
                                    <p:animEffect transition="out" filter="box(in)">
                                      <p:cBhvr>
                                        <p:cTn id="364" dur="500"/>
                                        <p:tgtEl>
                                          <p:spTgt spid="280767"/>
                                        </p:tgtEl>
                                      </p:cBhvr>
                                    </p:animEffect>
                                    <p:set>
                                      <p:cBhvr>
                                        <p:cTn id="365" dur="1" fill="hold">
                                          <p:stCondLst>
                                            <p:cond delay="499"/>
                                          </p:stCondLst>
                                        </p:cTn>
                                        <p:tgtEl>
                                          <p:spTgt spid="280767"/>
                                        </p:tgtEl>
                                        <p:attrNameLst>
                                          <p:attrName>style.visibility</p:attrName>
                                        </p:attrNameLst>
                                      </p:cBhvr>
                                      <p:to>
                                        <p:strVal val="hidden"/>
                                      </p:to>
                                    </p:set>
                                  </p:childTnLst>
                                </p:cTn>
                              </p:par>
                              <p:par>
                                <p:cTn id="366" presetID="4" presetClass="exit" presetSubtype="16" fill="hold" grpId="1" nodeType="withEffect">
                                  <p:stCondLst>
                                    <p:cond delay="0"/>
                                  </p:stCondLst>
                                  <p:childTnLst>
                                    <p:animEffect transition="out" filter="box(in)">
                                      <p:cBhvr>
                                        <p:cTn id="367" dur="500"/>
                                        <p:tgtEl>
                                          <p:spTgt spid="280768"/>
                                        </p:tgtEl>
                                      </p:cBhvr>
                                    </p:animEffect>
                                    <p:set>
                                      <p:cBhvr>
                                        <p:cTn id="368" dur="1" fill="hold">
                                          <p:stCondLst>
                                            <p:cond delay="499"/>
                                          </p:stCondLst>
                                        </p:cTn>
                                        <p:tgtEl>
                                          <p:spTgt spid="280768"/>
                                        </p:tgtEl>
                                        <p:attrNameLst>
                                          <p:attrName>style.visibility</p:attrName>
                                        </p:attrNameLst>
                                      </p:cBhvr>
                                      <p:to>
                                        <p:strVal val="hidden"/>
                                      </p:to>
                                    </p:set>
                                  </p:childTnLst>
                                </p:cTn>
                              </p:par>
                              <p:par>
                                <p:cTn id="369" presetID="4" presetClass="exit" presetSubtype="16" fill="hold" grpId="1" nodeType="withEffect">
                                  <p:stCondLst>
                                    <p:cond delay="0"/>
                                  </p:stCondLst>
                                  <p:childTnLst>
                                    <p:animEffect transition="out" filter="box(in)">
                                      <p:cBhvr>
                                        <p:cTn id="370" dur="500"/>
                                        <p:tgtEl>
                                          <p:spTgt spid="280769"/>
                                        </p:tgtEl>
                                      </p:cBhvr>
                                    </p:animEffect>
                                    <p:set>
                                      <p:cBhvr>
                                        <p:cTn id="371" dur="1" fill="hold">
                                          <p:stCondLst>
                                            <p:cond delay="499"/>
                                          </p:stCondLst>
                                        </p:cTn>
                                        <p:tgtEl>
                                          <p:spTgt spid="280769"/>
                                        </p:tgtEl>
                                        <p:attrNameLst>
                                          <p:attrName>style.visibility</p:attrName>
                                        </p:attrNameLst>
                                      </p:cBhvr>
                                      <p:to>
                                        <p:strVal val="hidden"/>
                                      </p:to>
                                    </p:set>
                                  </p:childTnLst>
                                </p:cTn>
                              </p:par>
                              <p:par>
                                <p:cTn id="372" presetID="4" presetClass="exit" presetSubtype="16" fill="hold" grpId="1" nodeType="withEffect">
                                  <p:stCondLst>
                                    <p:cond delay="0"/>
                                  </p:stCondLst>
                                  <p:childTnLst>
                                    <p:animEffect transition="out" filter="box(in)">
                                      <p:cBhvr>
                                        <p:cTn id="373" dur="500"/>
                                        <p:tgtEl>
                                          <p:spTgt spid="280770"/>
                                        </p:tgtEl>
                                      </p:cBhvr>
                                    </p:animEffect>
                                    <p:set>
                                      <p:cBhvr>
                                        <p:cTn id="374" dur="1" fill="hold">
                                          <p:stCondLst>
                                            <p:cond delay="499"/>
                                          </p:stCondLst>
                                        </p:cTn>
                                        <p:tgtEl>
                                          <p:spTgt spid="280770"/>
                                        </p:tgtEl>
                                        <p:attrNameLst>
                                          <p:attrName>style.visibility</p:attrName>
                                        </p:attrNameLst>
                                      </p:cBhvr>
                                      <p:to>
                                        <p:strVal val="hidden"/>
                                      </p:to>
                                    </p:set>
                                  </p:childTnLst>
                                </p:cTn>
                              </p:par>
                              <p:par>
                                <p:cTn id="375" presetID="4" presetClass="exit" presetSubtype="16" fill="hold" grpId="1" nodeType="withEffect">
                                  <p:stCondLst>
                                    <p:cond delay="0"/>
                                  </p:stCondLst>
                                  <p:childTnLst>
                                    <p:animEffect transition="out" filter="box(in)">
                                      <p:cBhvr>
                                        <p:cTn id="376" dur="500"/>
                                        <p:tgtEl>
                                          <p:spTgt spid="280772"/>
                                        </p:tgtEl>
                                      </p:cBhvr>
                                    </p:animEffect>
                                    <p:set>
                                      <p:cBhvr>
                                        <p:cTn id="377" dur="1" fill="hold">
                                          <p:stCondLst>
                                            <p:cond delay="499"/>
                                          </p:stCondLst>
                                        </p:cTn>
                                        <p:tgtEl>
                                          <p:spTgt spid="280772"/>
                                        </p:tgtEl>
                                        <p:attrNameLst>
                                          <p:attrName>style.visibility</p:attrName>
                                        </p:attrNameLst>
                                      </p:cBhvr>
                                      <p:to>
                                        <p:strVal val="hidden"/>
                                      </p:to>
                                    </p:set>
                                  </p:childTnLst>
                                </p:cTn>
                              </p:par>
                              <p:par>
                                <p:cTn id="378" presetID="4" presetClass="exit" presetSubtype="16" fill="hold" grpId="1" nodeType="withEffect">
                                  <p:stCondLst>
                                    <p:cond delay="0"/>
                                  </p:stCondLst>
                                  <p:childTnLst>
                                    <p:animEffect transition="out" filter="box(in)">
                                      <p:cBhvr>
                                        <p:cTn id="379" dur="500"/>
                                        <p:tgtEl>
                                          <p:spTgt spid="280773"/>
                                        </p:tgtEl>
                                      </p:cBhvr>
                                    </p:animEffect>
                                    <p:set>
                                      <p:cBhvr>
                                        <p:cTn id="380" dur="1" fill="hold">
                                          <p:stCondLst>
                                            <p:cond delay="499"/>
                                          </p:stCondLst>
                                        </p:cTn>
                                        <p:tgtEl>
                                          <p:spTgt spid="280773"/>
                                        </p:tgtEl>
                                        <p:attrNameLst>
                                          <p:attrName>style.visibility</p:attrName>
                                        </p:attrNameLst>
                                      </p:cBhvr>
                                      <p:to>
                                        <p:strVal val="hidden"/>
                                      </p:to>
                                    </p:set>
                                  </p:childTnLst>
                                </p:cTn>
                              </p:par>
                              <p:par>
                                <p:cTn id="381" presetID="4" presetClass="exit" presetSubtype="16" fill="hold" grpId="1" nodeType="withEffect">
                                  <p:stCondLst>
                                    <p:cond delay="0"/>
                                  </p:stCondLst>
                                  <p:childTnLst>
                                    <p:animEffect transition="out" filter="box(in)">
                                      <p:cBhvr>
                                        <p:cTn id="382" dur="500"/>
                                        <p:tgtEl>
                                          <p:spTgt spid="280774"/>
                                        </p:tgtEl>
                                      </p:cBhvr>
                                    </p:animEffect>
                                    <p:set>
                                      <p:cBhvr>
                                        <p:cTn id="383" dur="1" fill="hold">
                                          <p:stCondLst>
                                            <p:cond delay="499"/>
                                          </p:stCondLst>
                                        </p:cTn>
                                        <p:tgtEl>
                                          <p:spTgt spid="280774"/>
                                        </p:tgtEl>
                                        <p:attrNameLst>
                                          <p:attrName>style.visibility</p:attrName>
                                        </p:attrNameLst>
                                      </p:cBhvr>
                                      <p:to>
                                        <p:strVal val="hidden"/>
                                      </p:to>
                                    </p:set>
                                  </p:childTnLst>
                                </p:cTn>
                              </p:par>
                              <p:par>
                                <p:cTn id="384" presetID="4" presetClass="exit" presetSubtype="16" fill="hold" grpId="1" nodeType="withEffect">
                                  <p:stCondLst>
                                    <p:cond delay="0"/>
                                  </p:stCondLst>
                                  <p:childTnLst>
                                    <p:animEffect transition="out" filter="box(in)">
                                      <p:cBhvr>
                                        <p:cTn id="385" dur="500"/>
                                        <p:tgtEl>
                                          <p:spTgt spid="280775"/>
                                        </p:tgtEl>
                                      </p:cBhvr>
                                    </p:animEffect>
                                    <p:set>
                                      <p:cBhvr>
                                        <p:cTn id="386" dur="1" fill="hold">
                                          <p:stCondLst>
                                            <p:cond delay="499"/>
                                          </p:stCondLst>
                                        </p:cTn>
                                        <p:tgtEl>
                                          <p:spTgt spid="280775"/>
                                        </p:tgtEl>
                                        <p:attrNameLst>
                                          <p:attrName>style.visibility</p:attrName>
                                        </p:attrNameLst>
                                      </p:cBhvr>
                                      <p:to>
                                        <p:strVal val="hidden"/>
                                      </p:to>
                                    </p:set>
                                  </p:childTnLst>
                                </p:cTn>
                              </p:par>
                              <p:par>
                                <p:cTn id="387" presetID="4" presetClass="exit" presetSubtype="16" fill="hold" grpId="1" nodeType="withEffect">
                                  <p:stCondLst>
                                    <p:cond delay="0"/>
                                  </p:stCondLst>
                                  <p:childTnLst>
                                    <p:animEffect transition="out" filter="box(in)">
                                      <p:cBhvr>
                                        <p:cTn id="388" dur="500"/>
                                        <p:tgtEl>
                                          <p:spTgt spid="280776"/>
                                        </p:tgtEl>
                                      </p:cBhvr>
                                    </p:animEffect>
                                    <p:set>
                                      <p:cBhvr>
                                        <p:cTn id="389" dur="1" fill="hold">
                                          <p:stCondLst>
                                            <p:cond delay="499"/>
                                          </p:stCondLst>
                                        </p:cTn>
                                        <p:tgtEl>
                                          <p:spTgt spid="280776"/>
                                        </p:tgtEl>
                                        <p:attrNameLst>
                                          <p:attrName>style.visibility</p:attrName>
                                        </p:attrNameLst>
                                      </p:cBhvr>
                                      <p:to>
                                        <p:strVal val="hidden"/>
                                      </p:to>
                                    </p:set>
                                  </p:childTnLst>
                                </p:cTn>
                              </p:par>
                              <p:par>
                                <p:cTn id="390" presetID="4" presetClass="exit" presetSubtype="16" fill="hold" grpId="1" nodeType="withEffect">
                                  <p:stCondLst>
                                    <p:cond delay="0"/>
                                  </p:stCondLst>
                                  <p:childTnLst>
                                    <p:animEffect transition="out" filter="box(in)">
                                      <p:cBhvr>
                                        <p:cTn id="391" dur="500"/>
                                        <p:tgtEl>
                                          <p:spTgt spid="280777"/>
                                        </p:tgtEl>
                                      </p:cBhvr>
                                    </p:animEffect>
                                    <p:set>
                                      <p:cBhvr>
                                        <p:cTn id="392" dur="1" fill="hold">
                                          <p:stCondLst>
                                            <p:cond delay="499"/>
                                          </p:stCondLst>
                                        </p:cTn>
                                        <p:tgtEl>
                                          <p:spTgt spid="280777"/>
                                        </p:tgtEl>
                                        <p:attrNameLst>
                                          <p:attrName>style.visibility</p:attrName>
                                        </p:attrNameLst>
                                      </p:cBhvr>
                                      <p:to>
                                        <p:strVal val="hidden"/>
                                      </p:to>
                                    </p:set>
                                  </p:childTnLst>
                                </p:cTn>
                              </p:par>
                              <p:par>
                                <p:cTn id="393" presetID="4" presetClass="exit" presetSubtype="16" fill="hold" grpId="1" nodeType="withEffect">
                                  <p:stCondLst>
                                    <p:cond delay="0"/>
                                  </p:stCondLst>
                                  <p:childTnLst>
                                    <p:animEffect transition="out" filter="box(in)">
                                      <p:cBhvr>
                                        <p:cTn id="394" dur="500"/>
                                        <p:tgtEl>
                                          <p:spTgt spid="280778"/>
                                        </p:tgtEl>
                                      </p:cBhvr>
                                    </p:animEffect>
                                    <p:set>
                                      <p:cBhvr>
                                        <p:cTn id="395" dur="1" fill="hold">
                                          <p:stCondLst>
                                            <p:cond delay="499"/>
                                          </p:stCondLst>
                                        </p:cTn>
                                        <p:tgtEl>
                                          <p:spTgt spid="280778"/>
                                        </p:tgtEl>
                                        <p:attrNameLst>
                                          <p:attrName>style.visibility</p:attrName>
                                        </p:attrNameLst>
                                      </p:cBhvr>
                                      <p:to>
                                        <p:strVal val="hidden"/>
                                      </p:to>
                                    </p:set>
                                  </p:childTnLst>
                                </p:cTn>
                              </p:par>
                              <p:par>
                                <p:cTn id="396" presetID="4" presetClass="exit" presetSubtype="16" fill="hold" grpId="1" nodeType="withEffect">
                                  <p:stCondLst>
                                    <p:cond delay="0"/>
                                  </p:stCondLst>
                                  <p:childTnLst>
                                    <p:animEffect transition="out" filter="box(in)">
                                      <p:cBhvr>
                                        <p:cTn id="397" dur="500"/>
                                        <p:tgtEl>
                                          <p:spTgt spid="280779"/>
                                        </p:tgtEl>
                                      </p:cBhvr>
                                    </p:animEffect>
                                    <p:set>
                                      <p:cBhvr>
                                        <p:cTn id="398" dur="1" fill="hold">
                                          <p:stCondLst>
                                            <p:cond delay="499"/>
                                          </p:stCondLst>
                                        </p:cTn>
                                        <p:tgtEl>
                                          <p:spTgt spid="280779"/>
                                        </p:tgtEl>
                                        <p:attrNameLst>
                                          <p:attrName>style.visibility</p:attrName>
                                        </p:attrNameLst>
                                      </p:cBhvr>
                                      <p:to>
                                        <p:strVal val="hidden"/>
                                      </p:to>
                                    </p:set>
                                  </p:childTnLst>
                                </p:cTn>
                              </p:par>
                              <p:par>
                                <p:cTn id="399" presetID="4" presetClass="exit" presetSubtype="16" fill="hold" grpId="1" nodeType="withEffect">
                                  <p:stCondLst>
                                    <p:cond delay="0"/>
                                  </p:stCondLst>
                                  <p:childTnLst>
                                    <p:animEffect transition="out" filter="box(in)">
                                      <p:cBhvr>
                                        <p:cTn id="400" dur="500"/>
                                        <p:tgtEl>
                                          <p:spTgt spid="280780"/>
                                        </p:tgtEl>
                                      </p:cBhvr>
                                    </p:animEffect>
                                    <p:set>
                                      <p:cBhvr>
                                        <p:cTn id="401" dur="1" fill="hold">
                                          <p:stCondLst>
                                            <p:cond delay="499"/>
                                          </p:stCondLst>
                                        </p:cTn>
                                        <p:tgtEl>
                                          <p:spTgt spid="280780"/>
                                        </p:tgtEl>
                                        <p:attrNameLst>
                                          <p:attrName>style.visibility</p:attrName>
                                        </p:attrNameLst>
                                      </p:cBhvr>
                                      <p:to>
                                        <p:strVal val="hidden"/>
                                      </p:to>
                                    </p:set>
                                  </p:childTnLst>
                                </p:cTn>
                              </p:par>
                              <p:par>
                                <p:cTn id="402" presetID="4" presetClass="exit" presetSubtype="16" fill="hold" grpId="1" nodeType="withEffect">
                                  <p:stCondLst>
                                    <p:cond delay="0"/>
                                  </p:stCondLst>
                                  <p:childTnLst>
                                    <p:animEffect transition="out" filter="box(in)">
                                      <p:cBhvr>
                                        <p:cTn id="403" dur="500"/>
                                        <p:tgtEl>
                                          <p:spTgt spid="280796"/>
                                        </p:tgtEl>
                                      </p:cBhvr>
                                    </p:animEffect>
                                    <p:set>
                                      <p:cBhvr>
                                        <p:cTn id="404" dur="1" fill="hold">
                                          <p:stCondLst>
                                            <p:cond delay="499"/>
                                          </p:stCondLst>
                                        </p:cTn>
                                        <p:tgtEl>
                                          <p:spTgt spid="280796"/>
                                        </p:tgtEl>
                                        <p:attrNameLst>
                                          <p:attrName>style.visibility</p:attrName>
                                        </p:attrNameLst>
                                      </p:cBhvr>
                                      <p:to>
                                        <p:strVal val="hidden"/>
                                      </p:to>
                                    </p:set>
                                  </p:childTnLst>
                                </p:cTn>
                              </p:par>
                              <p:par>
                                <p:cTn id="405" presetID="4" presetClass="exit" presetSubtype="16" fill="hold" grpId="1" nodeType="withEffect">
                                  <p:stCondLst>
                                    <p:cond delay="0"/>
                                  </p:stCondLst>
                                  <p:childTnLst>
                                    <p:animEffect transition="out" filter="box(in)">
                                      <p:cBhvr>
                                        <p:cTn id="406" dur="500"/>
                                        <p:tgtEl>
                                          <p:spTgt spid="280799"/>
                                        </p:tgtEl>
                                      </p:cBhvr>
                                    </p:animEffect>
                                    <p:set>
                                      <p:cBhvr>
                                        <p:cTn id="407" dur="1" fill="hold">
                                          <p:stCondLst>
                                            <p:cond delay="499"/>
                                          </p:stCondLst>
                                        </p:cTn>
                                        <p:tgtEl>
                                          <p:spTgt spid="280799"/>
                                        </p:tgtEl>
                                        <p:attrNameLst>
                                          <p:attrName>style.visibility</p:attrName>
                                        </p:attrNameLst>
                                      </p:cBhvr>
                                      <p:to>
                                        <p:strVal val="hidden"/>
                                      </p:to>
                                    </p:set>
                                  </p:childTnLst>
                                </p:cTn>
                              </p:par>
                              <p:par>
                                <p:cTn id="408" presetID="4" presetClass="exit" presetSubtype="16" fill="hold" grpId="1" nodeType="withEffect">
                                  <p:stCondLst>
                                    <p:cond delay="0"/>
                                  </p:stCondLst>
                                  <p:childTnLst>
                                    <p:animEffect transition="out" filter="box(in)">
                                      <p:cBhvr>
                                        <p:cTn id="409" dur="500"/>
                                        <p:tgtEl>
                                          <p:spTgt spid="280800"/>
                                        </p:tgtEl>
                                      </p:cBhvr>
                                    </p:animEffect>
                                    <p:set>
                                      <p:cBhvr>
                                        <p:cTn id="410" dur="1" fill="hold">
                                          <p:stCondLst>
                                            <p:cond delay="499"/>
                                          </p:stCondLst>
                                        </p:cTn>
                                        <p:tgtEl>
                                          <p:spTgt spid="280800"/>
                                        </p:tgtEl>
                                        <p:attrNameLst>
                                          <p:attrName>style.visibility</p:attrName>
                                        </p:attrNameLst>
                                      </p:cBhvr>
                                      <p:to>
                                        <p:strVal val="hidden"/>
                                      </p:to>
                                    </p:set>
                                  </p:childTnLst>
                                </p:cTn>
                              </p:par>
                              <p:par>
                                <p:cTn id="411" presetID="4" presetClass="exit" presetSubtype="16" fill="hold" grpId="1" nodeType="withEffect">
                                  <p:stCondLst>
                                    <p:cond delay="0"/>
                                  </p:stCondLst>
                                  <p:childTnLst>
                                    <p:animEffect transition="out" filter="box(in)">
                                      <p:cBhvr>
                                        <p:cTn id="412" dur="500"/>
                                        <p:tgtEl>
                                          <p:spTgt spid="280802"/>
                                        </p:tgtEl>
                                      </p:cBhvr>
                                    </p:animEffect>
                                    <p:set>
                                      <p:cBhvr>
                                        <p:cTn id="413" dur="1" fill="hold">
                                          <p:stCondLst>
                                            <p:cond delay="499"/>
                                          </p:stCondLst>
                                        </p:cTn>
                                        <p:tgtEl>
                                          <p:spTgt spid="280802"/>
                                        </p:tgtEl>
                                        <p:attrNameLst>
                                          <p:attrName>style.visibility</p:attrName>
                                        </p:attrNameLst>
                                      </p:cBhvr>
                                      <p:to>
                                        <p:strVal val="hidden"/>
                                      </p:to>
                                    </p:set>
                                  </p:childTnLst>
                                </p:cTn>
                              </p:par>
                              <p:par>
                                <p:cTn id="414" presetID="22" presetClass="entr" presetSubtype="8" fill="hold" grpId="0" nodeType="withEffect">
                                  <p:stCondLst>
                                    <p:cond delay="0"/>
                                  </p:stCondLst>
                                  <p:childTnLst>
                                    <p:set>
                                      <p:cBhvr>
                                        <p:cTn id="415" dur="1" fill="hold">
                                          <p:stCondLst>
                                            <p:cond delay="0"/>
                                          </p:stCondLst>
                                        </p:cTn>
                                        <p:tgtEl>
                                          <p:spTgt spid="388"/>
                                        </p:tgtEl>
                                        <p:attrNameLst>
                                          <p:attrName>style.visibility</p:attrName>
                                        </p:attrNameLst>
                                      </p:cBhvr>
                                      <p:to>
                                        <p:strVal val="visible"/>
                                      </p:to>
                                    </p:set>
                                    <p:animEffect transition="in" filter="wipe(left)">
                                      <p:cBhvr>
                                        <p:cTn id="416" dur="1000"/>
                                        <p:tgtEl>
                                          <p:spTgt spid="388"/>
                                        </p:tgtEl>
                                      </p:cBhvr>
                                    </p:animEffect>
                                  </p:childTnLst>
                                </p:cTn>
                              </p:par>
                            </p:childTnLst>
                          </p:cTn>
                        </p:par>
                        <p:par>
                          <p:cTn id="417" fill="hold">
                            <p:stCondLst>
                              <p:cond delay="1000"/>
                            </p:stCondLst>
                            <p:childTnLst>
                              <p:par>
                                <p:cTn id="418" presetID="22" presetClass="entr" presetSubtype="8" fill="hold" grpId="0" nodeType="afterEffect">
                                  <p:stCondLst>
                                    <p:cond delay="0"/>
                                  </p:stCondLst>
                                  <p:childTnLst>
                                    <p:set>
                                      <p:cBhvr>
                                        <p:cTn id="419" dur="1" fill="hold">
                                          <p:stCondLst>
                                            <p:cond delay="0"/>
                                          </p:stCondLst>
                                        </p:cTn>
                                        <p:tgtEl>
                                          <p:spTgt spid="395"/>
                                        </p:tgtEl>
                                        <p:attrNameLst>
                                          <p:attrName>style.visibility</p:attrName>
                                        </p:attrNameLst>
                                      </p:cBhvr>
                                      <p:to>
                                        <p:strVal val="visible"/>
                                      </p:to>
                                    </p:set>
                                    <p:animEffect transition="in" filter="wipe(left)">
                                      <p:cBhvr>
                                        <p:cTn id="420" dur="1000"/>
                                        <p:tgtEl>
                                          <p:spTgt spid="395"/>
                                        </p:tgtEl>
                                      </p:cBhvr>
                                    </p:animEffect>
                                  </p:childTnLst>
                                </p:cTn>
                              </p:par>
                            </p:childTnLst>
                          </p:cTn>
                        </p:par>
                        <p:par>
                          <p:cTn id="421" fill="hold">
                            <p:stCondLst>
                              <p:cond delay="2000"/>
                            </p:stCondLst>
                            <p:childTnLst>
                              <p:par>
                                <p:cTn id="422" presetID="22" presetClass="entr" presetSubtype="1" fill="hold" grpId="0" nodeType="afterEffect">
                                  <p:stCondLst>
                                    <p:cond delay="0"/>
                                  </p:stCondLst>
                                  <p:childTnLst>
                                    <p:set>
                                      <p:cBhvr>
                                        <p:cTn id="423" dur="1" fill="hold">
                                          <p:stCondLst>
                                            <p:cond delay="0"/>
                                          </p:stCondLst>
                                        </p:cTn>
                                        <p:tgtEl>
                                          <p:spTgt spid="396"/>
                                        </p:tgtEl>
                                        <p:attrNameLst>
                                          <p:attrName>style.visibility</p:attrName>
                                        </p:attrNameLst>
                                      </p:cBhvr>
                                      <p:to>
                                        <p:strVal val="visible"/>
                                      </p:to>
                                    </p:set>
                                    <p:animEffect transition="in" filter="wipe(up)">
                                      <p:cBhvr>
                                        <p:cTn id="424" dur="1000"/>
                                        <p:tgtEl>
                                          <p:spTgt spid="396"/>
                                        </p:tgtEl>
                                      </p:cBhvr>
                                    </p:animEffect>
                                  </p:childTnLst>
                                </p:cTn>
                              </p:par>
                            </p:childTnLst>
                          </p:cTn>
                        </p:par>
                        <p:par>
                          <p:cTn id="425" fill="hold">
                            <p:stCondLst>
                              <p:cond delay="3000"/>
                            </p:stCondLst>
                            <p:childTnLst>
                              <p:par>
                                <p:cTn id="426" presetID="22" presetClass="entr" presetSubtype="8" fill="hold" grpId="0" nodeType="afterEffect">
                                  <p:stCondLst>
                                    <p:cond delay="0"/>
                                  </p:stCondLst>
                                  <p:childTnLst>
                                    <p:set>
                                      <p:cBhvr>
                                        <p:cTn id="427" dur="1" fill="hold">
                                          <p:stCondLst>
                                            <p:cond delay="0"/>
                                          </p:stCondLst>
                                        </p:cTn>
                                        <p:tgtEl>
                                          <p:spTgt spid="397"/>
                                        </p:tgtEl>
                                        <p:attrNameLst>
                                          <p:attrName>style.visibility</p:attrName>
                                        </p:attrNameLst>
                                      </p:cBhvr>
                                      <p:to>
                                        <p:strVal val="visible"/>
                                      </p:to>
                                    </p:set>
                                    <p:animEffect transition="in" filter="wipe(left)">
                                      <p:cBhvr>
                                        <p:cTn id="428" dur="1000"/>
                                        <p:tgtEl>
                                          <p:spTgt spid="397"/>
                                        </p:tgtEl>
                                      </p:cBhvr>
                                    </p:animEffect>
                                  </p:childTnLst>
                                </p:cTn>
                              </p:par>
                              <p:par>
                                <p:cTn id="429" presetID="22" presetClass="entr" presetSubtype="8" fill="hold" grpId="0" nodeType="withEffect">
                                  <p:stCondLst>
                                    <p:cond delay="0"/>
                                  </p:stCondLst>
                                  <p:childTnLst>
                                    <p:set>
                                      <p:cBhvr>
                                        <p:cTn id="430" dur="1" fill="hold">
                                          <p:stCondLst>
                                            <p:cond delay="0"/>
                                          </p:stCondLst>
                                        </p:cTn>
                                        <p:tgtEl>
                                          <p:spTgt spid="280823"/>
                                        </p:tgtEl>
                                        <p:attrNameLst>
                                          <p:attrName>style.visibility</p:attrName>
                                        </p:attrNameLst>
                                      </p:cBhvr>
                                      <p:to>
                                        <p:strVal val="visible"/>
                                      </p:to>
                                    </p:set>
                                    <p:animEffect transition="in" filter="wipe(left)">
                                      <p:cBhvr>
                                        <p:cTn id="431" dur="1000"/>
                                        <p:tgtEl>
                                          <p:spTgt spid="280823"/>
                                        </p:tgtEl>
                                      </p:cBhvr>
                                    </p:animEffect>
                                  </p:childTnLst>
                                </p:cTn>
                              </p:par>
                              <p:par>
                                <p:cTn id="432" presetID="22" presetClass="entr" presetSubtype="8" fill="hold" grpId="0" nodeType="withEffect">
                                  <p:stCondLst>
                                    <p:cond delay="0"/>
                                  </p:stCondLst>
                                  <p:childTnLst>
                                    <p:set>
                                      <p:cBhvr>
                                        <p:cTn id="433" dur="1" fill="hold">
                                          <p:stCondLst>
                                            <p:cond delay="0"/>
                                          </p:stCondLst>
                                        </p:cTn>
                                        <p:tgtEl>
                                          <p:spTgt spid="280819"/>
                                        </p:tgtEl>
                                        <p:attrNameLst>
                                          <p:attrName>style.visibility</p:attrName>
                                        </p:attrNameLst>
                                      </p:cBhvr>
                                      <p:to>
                                        <p:strVal val="visible"/>
                                      </p:to>
                                    </p:set>
                                    <p:animEffect transition="in" filter="wipe(left)">
                                      <p:cBhvr>
                                        <p:cTn id="434" dur="1000"/>
                                        <p:tgtEl>
                                          <p:spTgt spid="280819"/>
                                        </p:tgtEl>
                                      </p:cBhvr>
                                    </p:animEffect>
                                  </p:childTnLst>
                                </p:cTn>
                              </p:par>
                              <p:par>
                                <p:cTn id="435" presetID="22" presetClass="entr" presetSubtype="8" fill="hold" grpId="0" nodeType="withEffect">
                                  <p:stCondLst>
                                    <p:cond delay="0"/>
                                  </p:stCondLst>
                                  <p:childTnLst>
                                    <p:set>
                                      <p:cBhvr>
                                        <p:cTn id="436" dur="1" fill="hold">
                                          <p:stCondLst>
                                            <p:cond delay="0"/>
                                          </p:stCondLst>
                                        </p:cTn>
                                        <p:tgtEl>
                                          <p:spTgt spid="280822"/>
                                        </p:tgtEl>
                                        <p:attrNameLst>
                                          <p:attrName>style.visibility</p:attrName>
                                        </p:attrNameLst>
                                      </p:cBhvr>
                                      <p:to>
                                        <p:strVal val="visible"/>
                                      </p:to>
                                    </p:set>
                                    <p:animEffect transition="in" filter="wipe(left)">
                                      <p:cBhvr>
                                        <p:cTn id="437" dur="1000"/>
                                        <p:tgtEl>
                                          <p:spTgt spid="28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41" grpId="1" animBg="1"/>
      <p:bldP spid="242" grpId="0" animBg="1"/>
      <p:bldP spid="242" grpId="1" animBg="1"/>
      <p:bldP spid="243" grpId="0"/>
      <p:bldP spid="243" grpId="1"/>
      <p:bldP spid="280713" grpId="0" animBg="1"/>
      <p:bldP spid="280713" grpId="1" animBg="1"/>
      <p:bldP spid="280714" grpId="0" animBg="1"/>
      <p:bldP spid="280714" grpId="1" animBg="1"/>
      <p:bldP spid="280715" grpId="0" animBg="1"/>
      <p:bldP spid="280715" grpId="1" animBg="1"/>
      <p:bldP spid="280716" grpId="0" animBg="1"/>
      <p:bldP spid="280716" grpId="1" animBg="1"/>
      <p:bldP spid="280717" grpId="0" animBg="1"/>
      <p:bldP spid="280717" grpId="1" animBg="1"/>
      <p:bldP spid="280718" grpId="0" animBg="1"/>
      <p:bldP spid="280718" grpId="1" animBg="1"/>
      <p:bldP spid="280719" grpId="0" animBg="1"/>
      <p:bldP spid="280719" grpId="1" animBg="1"/>
      <p:bldP spid="280720" grpId="0" animBg="1"/>
      <p:bldP spid="280720" grpId="1" animBg="1"/>
      <p:bldP spid="280721" grpId="0" animBg="1"/>
      <p:bldP spid="280721" grpId="1" animBg="1"/>
      <p:bldP spid="280722" grpId="0" animBg="1"/>
      <p:bldP spid="280722" grpId="1" animBg="1"/>
      <p:bldP spid="280723" grpId="0" animBg="1"/>
      <p:bldP spid="280723" grpId="1" animBg="1"/>
      <p:bldP spid="280724" grpId="0" animBg="1"/>
      <p:bldP spid="280724" grpId="1" animBg="1"/>
      <p:bldP spid="280725" grpId="0" animBg="1"/>
      <p:bldP spid="280725" grpId="1" animBg="1"/>
      <p:bldP spid="280727" grpId="0" animBg="1"/>
      <p:bldP spid="280727" grpId="1" animBg="1"/>
      <p:bldP spid="280728" grpId="0" animBg="1"/>
      <p:bldP spid="280728" grpId="1" animBg="1"/>
      <p:bldP spid="280729" grpId="0" animBg="1"/>
      <p:bldP spid="280729" grpId="1" animBg="1"/>
      <p:bldP spid="280730" grpId="0" animBg="1"/>
      <p:bldP spid="280730" grpId="1" animBg="1"/>
      <p:bldP spid="280731" grpId="0" animBg="1"/>
      <p:bldP spid="280731" grpId="1" animBg="1"/>
      <p:bldP spid="280732" grpId="0" animBg="1"/>
      <p:bldP spid="280732" grpId="1" animBg="1"/>
      <p:bldP spid="280733" grpId="0" animBg="1"/>
      <p:bldP spid="280733" grpId="1" animBg="1"/>
      <p:bldP spid="280734" grpId="0" animBg="1"/>
      <p:bldP spid="280734" grpId="1" animBg="1"/>
      <p:bldP spid="280735" grpId="0" animBg="1"/>
      <p:bldP spid="280735" grpId="1" animBg="1"/>
      <p:bldP spid="280751" grpId="0" animBg="1"/>
      <p:bldP spid="280751" grpId="1" animBg="1"/>
      <p:bldP spid="280754" grpId="0" animBg="1"/>
      <p:bldP spid="280754" grpId="1" animBg="1"/>
      <p:bldP spid="280755" grpId="0" animBg="1"/>
      <p:bldP spid="280755" grpId="1" animBg="1"/>
      <p:bldP spid="280757" grpId="0" animBg="1"/>
      <p:bldP spid="280757" grpId="1" animBg="1"/>
      <p:bldP spid="280759" grpId="0" animBg="1"/>
      <p:bldP spid="280759" grpId="1" animBg="1"/>
      <p:bldP spid="280760" grpId="0" animBg="1"/>
      <p:bldP spid="280760" grpId="1" animBg="1"/>
      <p:bldP spid="280761" grpId="0" animBg="1"/>
      <p:bldP spid="280761" grpId="1" animBg="1"/>
      <p:bldP spid="280762" grpId="0" animBg="1"/>
      <p:bldP spid="280762" grpId="1" animBg="1"/>
      <p:bldP spid="280763" grpId="0" animBg="1"/>
      <p:bldP spid="280763" grpId="1" animBg="1"/>
      <p:bldP spid="280764" grpId="0" animBg="1"/>
      <p:bldP spid="280764" grpId="1" animBg="1"/>
      <p:bldP spid="280765" grpId="0" animBg="1"/>
      <p:bldP spid="280765" grpId="1" animBg="1"/>
      <p:bldP spid="280766" grpId="0" animBg="1"/>
      <p:bldP spid="280766" grpId="1" animBg="1"/>
      <p:bldP spid="280767" grpId="0" animBg="1"/>
      <p:bldP spid="280767" grpId="1" animBg="1"/>
      <p:bldP spid="280768" grpId="0" animBg="1"/>
      <p:bldP spid="280768" grpId="1" animBg="1"/>
      <p:bldP spid="280769" grpId="0" animBg="1"/>
      <p:bldP spid="280769" grpId="1" animBg="1"/>
      <p:bldP spid="280770" grpId="0" animBg="1"/>
      <p:bldP spid="280770" grpId="1" animBg="1"/>
      <p:bldP spid="280772" grpId="0" animBg="1"/>
      <p:bldP spid="280772" grpId="1" animBg="1"/>
      <p:bldP spid="280773" grpId="0" animBg="1"/>
      <p:bldP spid="280773" grpId="1" animBg="1"/>
      <p:bldP spid="280774" grpId="0" animBg="1"/>
      <p:bldP spid="280774" grpId="1" animBg="1"/>
      <p:bldP spid="280775" grpId="0" animBg="1"/>
      <p:bldP spid="280775" grpId="1" animBg="1"/>
      <p:bldP spid="280776" grpId="0" animBg="1"/>
      <p:bldP spid="280776" grpId="1" animBg="1"/>
      <p:bldP spid="280777" grpId="0" animBg="1"/>
      <p:bldP spid="280777" grpId="1" animBg="1"/>
      <p:bldP spid="280778" grpId="0" animBg="1"/>
      <p:bldP spid="280778" grpId="1" animBg="1"/>
      <p:bldP spid="280779" grpId="0" animBg="1"/>
      <p:bldP spid="280779" grpId="1" animBg="1"/>
      <p:bldP spid="280780" grpId="0" animBg="1"/>
      <p:bldP spid="280780" grpId="1" animBg="1"/>
      <p:bldP spid="280796" grpId="0" animBg="1"/>
      <p:bldP spid="280796" grpId="1" animBg="1"/>
      <p:bldP spid="280799" grpId="0" animBg="1"/>
      <p:bldP spid="280799" grpId="1" animBg="1"/>
      <p:bldP spid="280800" grpId="0" animBg="1"/>
      <p:bldP spid="280800" grpId="1" animBg="1"/>
      <p:bldP spid="280802" grpId="0" animBg="1"/>
      <p:bldP spid="280802" grpId="1" animBg="1"/>
      <p:bldP spid="280819" grpId="0" animBg="1"/>
      <p:bldP spid="280822" grpId="0" animBg="1"/>
      <p:bldP spid="280823" grpId="0" animBg="1"/>
      <p:bldP spid="386" grpId="0" animBg="1"/>
      <p:bldP spid="386" grpId="1" animBg="1"/>
      <p:bldP spid="387" grpId="0" animBg="1"/>
      <p:bldP spid="387" grpId="1" animBg="1"/>
      <p:bldP spid="388" grpId="0" animBg="1"/>
      <p:bldP spid="395" grpId="0" animBg="1"/>
      <p:bldP spid="396" grpId="0" animBg="1"/>
      <p:bldP spid="39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AutoShape 34"/>
          <p:cNvSpPr>
            <a:spLocks noChangeArrowheads="1"/>
          </p:cNvSpPr>
          <p:nvPr/>
        </p:nvSpPr>
        <p:spPr bwMode="auto">
          <a:xfrm>
            <a:off x="431799" y="563413"/>
            <a:ext cx="85598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48" name="AutoShape 35" descr="Purple mesh"/>
          <p:cNvSpPr>
            <a:spLocks noChangeArrowheads="1"/>
          </p:cNvSpPr>
          <p:nvPr/>
        </p:nvSpPr>
        <p:spPr bwMode="auto">
          <a:xfrm>
            <a:off x="127000" y="555476"/>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3</a:t>
            </a:r>
          </a:p>
        </p:txBody>
      </p:sp>
      <p:sp>
        <p:nvSpPr>
          <p:cNvPr id="249" name="Rectangle 36"/>
          <p:cNvSpPr>
            <a:spLocks noChangeArrowheads="1"/>
          </p:cNvSpPr>
          <p:nvPr/>
        </p:nvSpPr>
        <p:spPr bwMode="auto">
          <a:xfrm>
            <a:off x="458788" y="586952"/>
            <a:ext cx="8596312"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1900" b="1">
                <a:latin typeface="+mj-lt"/>
              </a:rPr>
              <a:t> Hệ thống cung cấp nguồn cho trạm visat cố định có lắp dàn pin mặt trời</a:t>
            </a:r>
            <a:endParaRPr lang="en-US" sz="1900">
              <a:latin typeface="+mj-lt"/>
            </a:endParaRPr>
          </a:p>
        </p:txBody>
      </p:sp>
      <p:grpSp>
        <p:nvGrpSpPr>
          <p:cNvPr id="250" name="Group 41"/>
          <p:cNvGrpSpPr>
            <a:grpSpLocks/>
          </p:cNvGrpSpPr>
          <p:nvPr/>
        </p:nvGrpSpPr>
        <p:grpSpPr bwMode="auto">
          <a:xfrm>
            <a:off x="63500" y="1069181"/>
            <a:ext cx="2527300" cy="584200"/>
            <a:chOff x="113" y="1154"/>
            <a:chExt cx="1676" cy="368"/>
          </a:xfrm>
        </p:grpSpPr>
        <p:sp>
          <p:nvSpPr>
            <p:cNvPr id="251" name="AutoShape 42"/>
            <p:cNvSpPr>
              <a:spLocks noChangeArrowheads="1"/>
            </p:cNvSpPr>
            <p:nvPr/>
          </p:nvSpPr>
          <p:spPr bwMode="gray">
            <a:xfrm>
              <a:off x="113" y="1180"/>
              <a:ext cx="160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252" name="Rectangle 43"/>
            <p:cNvSpPr>
              <a:spLocks noChangeArrowheads="1"/>
            </p:cNvSpPr>
            <p:nvPr/>
          </p:nvSpPr>
          <p:spPr bwMode="auto">
            <a:xfrm>
              <a:off x="166" y="1154"/>
              <a:ext cx="16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n-lt"/>
                </a:rPr>
                <a:t>a) Sơ đồ khối</a:t>
              </a:r>
            </a:p>
          </p:txBody>
        </p:sp>
      </p:grpSp>
      <p:grpSp>
        <p:nvGrpSpPr>
          <p:cNvPr id="253" name="Group 41"/>
          <p:cNvGrpSpPr>
            <a:grpSpLocks/>
          </p:cNvGrpSpPr>
          <p:nvPr/>
        </p:nvGrpSpPr>
        <p:grpSpPr bwMode="auto">
          <a:xfrm>
            <a:off x="40123" y="5664200"/>
            <a:ext cx="3879861" cy="584200"/>
            <a:chOff x="113" y="1154"/>
            <a:chExt cx="1640" cy="368"/>
          </a:xfrm>
        </p:grpSpPr>
        <p:sp>
          <p:nvSpPr>
            <p:cNvPr id="254" name="AutoShape 42"/>
            <p:cNvSpPr>
              <a:spLocks noChangeArrowheads="1"/>
            </p:cNvSpPr>
            <p:nvPr/>
          </p:nvSpPr>
          <p:spPr bwMode="gray">
            <a:xfrm>
              <a:off x="113" y="1180"/>
              <a:ext cx="160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255" name="Rectangle 43"/>
            <p:cNvSpPr>
              <a:spLocks noChangeArrowheads="1"/>
            </p:cNvSpPr>
            <p:nvPr/>
          </p:nvSpPr>
          <p:spPr bwMode="auto">
            <a:xfrm>
              <a:off x="130" y="1154"/>
              <a:ext cx="16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n-lt"/>
                </a:rPr>
                <a:t>c) Nguyên lý hoạt động</a:t>
              </a:r>
            </a:p>
          </p:txBody>
        </p:sp>
      </p:grpSp>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1"/>
          <p:cNvGrpSpPr>
            <a:grpSpLocks/>
          </p:cNvGrpSpPr>
          <p:nvPr/>
        </p:nvGrpSpPr>
        <p:grpSpPr bwMode="auto">
          <a:xfrm>
            <a:off x="355600" y="609600"/>
            <a:ext cx="8636000" cy="5645150"/>
            <a:chOff x="1599" y="7590"/>
            <a:chExt cx="9666" cy="7185"/>
          </a:xfrm>
        </p:grpSpPr>
        <p:grpSp>
          <p:nvGrpSpPr>
            <p:cNvPr id="4" name="Group 14"/>
            <p:cNvGrpSpPr>
              <a:grpSpLocks/>
            </p:cNvGrpSpPr>
            <p:nvPr/>
          </p:nvGrpSpPr>
          <p:grpSpPr bwMode="auto">
            <a:xfrm>
              <a:off x="1599" y="7590"/>
              <a:ext cx="9666" cy="7185"/>
              <a:chOff x="1829" y="3346"/>
              <a:chExt cx="9666" cy="8759"/>
            </a:xfrm>
          </p:grpSpPr>
          <p:sp>
            <p:nvSpPr>
              <p:cNvPr id="17" name="Text Box 3"/>
              <p:cNvSpPr txBox="1">
                <a:spLocks noChangeArrowheads="1"/>
              </p:cNvSpPr>
              <p:nvPr/>
            </p:nvSpPr>
            <p:spPr bwMode="auto">
              <a:xfrm>
                <a:off x="2210" y="4313"/>
                <a:ext cx="1247" cy="1290"/>
              </a:xfrm>
              <a:prstGeom prst="rect">
                <a:avLst/>
              </a:prstGeom>
              <a:solidFill>
                <a:srgbClr val="FF00FF"/>
              </a:solidFill>
              <a:ln>
                <a:solidFill>
                  <a:srgbClr val="FF00FF"/>
                </a:solidFill>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FFFF00"/>
                    </a:solidFill>
                    <a:effectLst/>
                    <a:latin typeface="Arial" pitchFamily="34" charset="0"/>
                    <a:ea typeface="Times New Roman" pitchFamily="18" charset="0"/>
                    <a:cs typeface="Arial" pitchFamily="34" charset="0"/>
                  </a:rPr>
                  <a:t>Cầu dao </a:t>
                </a:r>
                <a:endParaRPr kumimoji="0" lang="en-US" sz="1700" b="1" i="0" u="none" strike="noStrike" cap="none" normalizeH="0" baseline="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a:ln>
                      <a:noFill/>
                    </a:ln>
                    <a:solidFill>
                      <a:srgbClr val="FFFF00"/>
                    </a:solidFill>
                    <a:effectLst/>
                    <a:latin typeface="Arial" pitchFamily="34" charset="0"/>
                    <a:ea typeface="Times New Roman" pitchFamily="18" charset="0"/>
                    <a:cs typeface="Arial" pitchFamily="34" charset="0"/>
                  </a:rPr>
                  <a:t>2 chiều</a:t>
                </a:r>
                <a:endParaRPr kumimoji="0" lang="en-US" sz="1700" b="1" i="0" u="none" strike="noStrike" cap="none" normalizeH="0" baseline="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a:ln>
                      <a:noFill/>
                    </a:ln>
                    <a:solidFill>
                      <a:srgbClr val="FFFF00"/>
                    </a:solidFill>
                    <a:effectLst/>
                    <a:latin typeface="Arial" pitchFamily="34" charset="0"/>
                    <a:ea typeface="Times New Roman" pitchFamily="18" charset="0"/>
                    <a:cs typeface="Arial" pitchFamily="34" charset="0"/>
                  </a:rPr>
                  <a:t>1 pha</a:t>
                </a:r>
                <a:endParaRPr kumimoji="0" lang="en-US" sz="1700" b="1" i="0" u="none" strike="noStrike" cap="none" normalizeH="0" baseline="0">
                  <a:ln>
                    <a:noFill/>
                  </a:ln>
                  <a:solidFill>
                    <a:srgbClr val="FFFF00"/>
                  </a:solidFill>
                  <a:effectLst/>
                  <a:latin typeface="Arial" pitchFamily="34" charset="0"/>
                  <a:cs typeface="Arial" pitchFamily="34" charset="0"/>
                </a:endParaRPr>
              </a:p>
            </p:txBody>
          </p:sp>
          <p:sp>
            <p:nvSpPr>
              <p:cNvPr id="18" name="Text Box 4"/>
              <p:cNvSpPr txBox="1">
                <a:spLocks noChangeArrowheads="1"/>
              </p:cNvSpPr>
              <p:nvPr/>
            </p:nvSpPr>
            <p:spPr bwMode="auto">
              <a:xfrm>
                <a:off x="4115" y="4313"/>
                <a:ext cx="1191" cy="1290"/>
              </a:xfrm>
              <a:prstGeom prst="rect">
                <a:avLst/>
              </a:prstGeom>
              <a:solidFill>
                <a:srgbClr val="66FF99"/>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Automat</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32A</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9" name="Text Box 6"/>
              <p:cNvSpPr txBox="1">
                <a:spLocks noChangeArrowheads="1"/>
              </p:cNvSpPr>
              <p:nvPr/>
            </p:nvSpPr>
            <p:spPr bwMode="auto">
              <a:xfrm>
                <a:off x="5975" y="4313"/>
                <a:ext cx="1247" cy="1290"/>
              </a:xfrm>
              <a:prstGeom prst="rect">
                <a:avLst/>
              </a:prstGeom>
              <a:solidFill>
                <a:srgbClr val="00FFFF"/>
              </a:solidFill>
              <a:ln>
                <a:solidFill>
                  <a:srgbClr val="00FFFF"/>
                </a:solidFill>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Ổn áp</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10 kVA</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20" name="Text Box 16"/>
              <p:cNvSpPr txBox="1">
                <a:spLocks noChangeArrowheads="1"/>
              </p:cNvSpPr>
              <p:nvPr/>
            </p:nvSpPr>
            <p:spPr bwMode="auto">
              <a:xfrm>
                <a:off x="7925" y="4328"/>
                <a:ext cx="1247" cy="1290"/>
              </a:xfrm>
              <a:prstGeom prst="rect">
                <a:avLst/>
              </a:prstGeom>
              <a:solidFill>
                <a:srgbClr val="00CCFF"/>
              </a:solidFill>
              <a:ln>
                <a:solidFill>
                  <a:srgbClr val="3399FF"/>
                </a:solidFill>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Protector</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Proline</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1.20</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21" name="Text Box 22"/>
              <p:cNvSpPr txBox="1">
                <a:spLocks noChangeArrowheads="1"/>
              </p:cNvSpPr>
              <p:nvPr/>
            </p:nvSpPr>
            <p:spPr bwMode="auto">
              <a:xfrm>
                <a:off x="9845" y="4313"/>
                <a:ext cx="1247" cy="1290"/>
              </a:xfrm>
              <a:prstGeom prst="rect">
                <a:avLst/>
              </a:prstGeom>
              <a:solidFill>
                <a:srgbClr val="00FFFF"/>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điện</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AC</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22" name="Straight Arrow Connector 26"/>
              <p:cNvSpPr>
                <a:spLocks noChangeShapeType="1"/>
              </p:cNvSpPr>
              <p:nvPr/>
            </p:nvSpPr>
            <p:spPr bwMode="auto">
              <a:xfrm>
                <a:off x="3440" y="4973"/>
                <a:ext cx="680"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3" name="Straight Arrow Connector 27"/>
              <p:cNvSpPr>
                <a:spLocks noChangeShapeType="1"/>
              </p:cNvSpPr>
              <p:nvPr/>
            </p:nvSpPr>
            <p:spPr bwMode="auto">
              <a:xfrm>
                <a:off x="5300" y="4973"/>
                <a:ext cx="680"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4" name="Straight Arrow Connector 28"/>
              <p:cNvSpPr>
                <a:spLocks noChangeShapeType="1"/>
              </p:cNvSpPr>
              <p:nvPr/>
            </p:nvSpPr>
            <p:spPr bwMode="auto">
              <a:xfrm>
                <a:off x="7220" y="4973"/>
                <a:ext cx="680"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5" name="Straight Arrow Connector 29"/>
              <p:cNvSpPr>
                <a:spLocks noChangeShapeType="1"/>
              </p:cNvSpPr>
              <p:nvPr/>
            </p:nvSpPr>
            <p:spPr bwMode="auto">
              <a:xfrm>
                <a:off x="9185" y="4973"/>
                <a:ext cx="680"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6" name="Elbow Connector 49"/>
              <p:cNvSpPr>
                <a:spLocks noChangeShapeType="1"/>
              </p:cNvSpPr>
              <p:nvPr/>
            </p:nvSpPr>
            <p:spPr bwMode="auto">
              <a:xfrm rot="16200000" flipH="1">
                <a:off x="6531" y="5647"/>
                <a:ext cx="907" cy="850"/>
              </a:xfrm>
              <a:prstGeom prst="bentConnector3">
                <a:avLst>
                  <a:gd name="adj1" fmla="val 10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7" name="Text Box 50"/>
              <p:cNvSpPr txBox="1">
                <a:spLocks noChangeArrowheads="1"/>
              </p:cNvSpPr>
              <p:nvPr/>
            </p:nvSpPr>
            <p:spPr bwMode="auto">
              <a:xfrm>
                <a:off x="7388" y="6120"/>
                <a:ext cx="1365" cy="780"/>
              </a:xfrm>
              <a:prstGeom prst="rect">
                <a:avLst/>
              </a:prstGeom>
              <a:solidFill>
                <a:srgbClr val="66FF99"/>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Điều hòa</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Ánh sáng</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28" name="AutoShape 37"/>
              <p:cNvSpPr>
                <a:spLocks noChangeShapeType="1"/>
              </p:cNvSpPr>
              <p:nvPr/>
            </p:nvSpPr>
            <p:spPr bwMode="auto">
              <a:xfrm rot="16200000" flipH="1">
                <a:off x="2127" y="3609"/>
                <a:ext cx="567" cy="850"/>
              </a:xfrm>
              <a:prstGeom prst="bentConnector3">
                <a:avLst>
                  <a:gd name="adj1" fmla="val 861"/>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9" name="AutoShape 36"/>
              <p:cNvSpPr>
                <a:spLocks noChangeShapeType="1"/>
              </p:cNvSpPr>
              <p:nvPr/>
            </p:nvSpPr>
            <p:spPr bwMode="auto">
              <a:xfrm flipV="1">
                <a:off x="1971" y="5618"/>
                <a:ext cx="850" cy="502"/>
              </a:xfrm>
              <a:prstGeom prst="bentConnector3">
                <a:avLst>
                  <a:gd name="adj1" fmla="val 101176"/>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30" name="Text Box 45"/>
              <p:cNvSpPr txBox="1">
                <a:spLocks noChangeArrowheads="1"/>
              </p:cNvSpPr>
              <p:nvPr/>
            </p:nvSpPr>
            <p:spPr bwMode="auto">
              <a:xfrm>
                <a:off x="1829" y="3346"/>
                <a:ext cx="1365" cy="359"/>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Điện lưới</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31" name="Text Box 45"/>
              <p:cNvSpPr txBox="1">
                <a:spLocks noChangeArrowheads="1"/>
              </p:cNvSpPr>
              <p:nvPr/>
            </p:nvSpPr>
            <p:spPr bwMode="auto">
              <a:xfrm>
                <a:off x="1829" y="6166"/>
                <a:ext cx="1365" cy="659"/>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Điện máy phát</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224" name="Elbow Connector 49"/>
              <p:cNvSpPr>
                <a:spLocks noChangeShapeType="1"/>
              </p:cNvSpPr>
              <p:nvPr/>
            </p:nvSpPr>
            <p:spPr bwMode="auto">
              <a:xfrm rot="5400000">
                <a:off x="8284" y="5838"/>
                <a:ext cx="2197" cy="1757"/>
              </a:xfrm>
              <a:prstGeom prst="bentConnector3">
                <a:avLst>
                  <a:gd name="adj1" fmla="val 69093"/>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25" name="Elbow Connector 49"/>
              <p:cNvSpPr>
                <a:spLocks noChangeShapeType="1"/>
              </p:cNvSpPr>
              <p:nvPr/>
            </p:nvSpPr>
            <p:spPr bwMode="auto">
              <a:xfrm rot="5400000">
                <a:off x="9529" y="6709"/>
                <a:ext cx="2212"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26" name="Text Box 16"/>
              <p:cNvSpPr txBox="1">
                <a:spLocks noChangeArrowheads="1"/>
              </p:cNvSpPr>
              <p:nvPr/>
            </p:nvSpPr>
            <p:spPr bwMode="auto">
              <a:xfrm>
                <a:off x="7908" y="7770"/>
                <a:ext cx="1247" cy="810"/>
              </a:xfrm>
              <a:prstGeom prst="rect">
                <a:avLst/>
              </a:prstGeom>
              <a:solidFill>
                <a:srgbClr val="66FFCC"/>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Chỉnh lưu</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Rectifier</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227" name="Text Box 4"/>
              <p:cNvSpPr txBox="1">
                <a:spLocks noChangeArrowheads="1"/>
              </p:cNvSpPr>
              <p:nvPr/>
            </p:nvSpPr>
            <p:spPr bwMode="auto">
              <a:xfrm>
                <a:off x="2265" y="7590"/>
                <a:ext cx="1191" cy="1290"/>
              </a:xfrm>
              <a:prstGeom prst="rect">
                <a:avLst/>
              </a:prstGeom>
              <a:solidFill>
                <a:srgbClr val="FF33CC"/>
              </a:solidFill>
              <a:ln>
                <a:solidFill>
                  <a:srgbClr val="FF33CC"/>
                </a:solidFill>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FFFF00"/>
                    </a:solidFill>
                    <a:effectLst/>
                    <a:latin typeface="Arial" pitchFamily="34" charset="0"/>
                    <a:ea typeface="Times New Roman" pitchFamily="18" charset="0"/>
                    <a:cs typeface="Arial" pitchFamily="34" charset="0"/>
                  </a:rPr>
                  <a:t>Dàn pin </a:t>
                </a:r>
                <a:r>
                  <a:rPr kumimoji="0" lang="en-US" sz="1600" b="1" i="0" u="none" strike="noStrike" cap="none" normalizeH="0" baseline="0">
                    <a:ln>
                      <a:noFill/>
                    </a:ln>
                    <a:solidFill>
                      <a:srgbClr val="FFFF00"/>
                    </a:solidFill>
                    <a:effectLst/>
                    <a:latin typeface="Arial" pitchFamily="34" charset="0"/>
                    <a:ea typeface="Times New Roman" pitchFamily="18" charset="0"/>
                    <a:cs typeface="Arial" pitchFamily="34" charset="0"/>
                  </a:rPr>
                  <a:t>mặt</a:t>
                </a:r>
                <a:r>
                  <a:rPr kumimoji="0" lang="en-US" sz="1500" b="1" i="0" u="none" strike="noStrike" cap="none" normalizeH="0" baseline="0">
                    <a:ln>
                      <a:noFill/>
                    </a:ln>
                    <a:solidFill>
                      <a:srgbClr val="FFFF00"/>
                    </a:solidFill>
                    <a:effectLst/>
                    <a:latin typeface="Arial" pitchFamily="34" charset="0"/>
                    <a:ea typeface="Times New Roman" pitchFamily="18" charset="0"/>
                    <a:cs typeface="Arial" pitchFamily="34" charset="0"/>
                  </a:rPr>
                  <a:t> trời</a:t>
                </a:r>
                <a:endParaRPr kumimoji="0" lang="en-US" sz="1500" b="0" i="0" u="none" strike="noStrike" cap="none" normalizeH="0" baseline="0">
                  <a:ln>
                    <a:noFill/>
                  </a:ln>
                  <a:solidFill>
                    <a:srgbClr val="FFFF00"/>
                  </a:solidFill>
                  <a:effectLst/>
                  <a:latin typeface="Arial" pitchFamily="34" charset="0"/>
                  <a:cs typeface="Arial" pitchFamily="34" charset="0"/>
                </a:endParaRPr>
              </a:p>
            </p:txBody>
          </p:sp>
          <p:sp>
            <p:nvSpPr>
              <p:cNvPr id="228" name="Text Box 6"/>
              <p:cNvSpPr txBox="1">
                <a:spLocks noChangeArrowheads="1"/>
              </p:cNvSpPr>
              <p:nvPr/>
            </p:nvSpPr>
            <p:spPr bwMode="auto">
              <a:xfrm>
                <a:off x="4125" y="7590"/>
                <a:ext cx="1247" cy="1290"/>
              </a:xfrm>
              <a:prstGeom prst="rect">
                <a:avLst/>
              </a:prstGeom>
              <a:solidFill>
                <a:srgbClr val="66FFCC"/>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điều khiển nạp</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229" name="Straight Arrow Connector 27"/>
              <p:cNvSpPr>
                <a:spLocks noChangeShapeType="1"/>
              </p:cNvSpPr>
              <p:nvPr/>
            </p:nvSpPr>
            <p:spPr bwMode="auto">
              <a:xfrm>
                <a:off x="3450" y="8250"/>
                <a:ext cx="680"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30" name="Straight Arrow Connector 26"/>
              <p:cNvSpPr>
                <a:spLocks noChangeShapeType="1"/>
              </p:cNvSpPr>
              <p:nvPr/>
            </p:nvSpPr>
            <p:spPr bwMode="auto">
              <a:xfrm>
                <a:off x="5372" y="8235"/>
                <a:ext cx="2536" cy="1"/>
              </a:xfrm>
              <a:prstGeom prst="bentConnector3">
                <a:avLst>
                  <a:gd name="adj1" fmla="val 5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31" name="Elbow Connector 49"/>
              <p:cNvSpPr>
                <a:spLocks noChangeShapeType="1"/>
              </p:cNvSpPr>
              <p:nvPr/>
            </p:nvSpPr>
            <p:spPr bwMode="auto">
              <a:xfrm rot="5400000">
                <a:off x="6157" y="8649"/>
                <a:ext cx="838"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32" name="Text Box 50"/>
              <p:cNvSpPr txBox="1">
                <a:spLocks noChangeArrowheads="1"/>
              </p:cNvSpPr>
              <p:nvPr/>
            </p:nvSpPr>
            <p:spPr bwMode="auto">
              <a:xfrm>
                <a:off x="5870" y="9075"/>
                <a:ext cx="1365" cy="780"/>
              </a:xfrm>
              <a:prstGeom prst="rect">
                <a:avLst/>
              </a:prstGeom>
              <a:solidFill>
                <a:srgbClr val="66FFCC"/>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Ắc quy</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233" name="Elbow Connector 49"/>
              <p:cNvSpPr>
                <a:spLocks noChangeShapeType="1"/>
              </p:cNvSpPr>
              <p:nvPr/>
            </p:nvSpPr>
            <p:spPr bwMode="auto">
              <a:xfrm rot="5400000">
                <a:off x="8303" y="8827"/>
                <a:ext cx="495" cy="1"/>
              </a:xfrm>
              <a:prstGeom prst="bentConnector3">
                <a:avLst>
                  <a:gd name="adj1" fmla="val 49898"/>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34" name="Text Box 50"/>
              <p:cNvSpPr txBox="1">
                <a:spLocks noChangeArrowheads="1"/>
              </p:cNvSpPr>
              <p:nvPr/>
            </p:nvSpPr>
            <p:spPr bwMode="auto">
              <a:xfrm>
                <a:off x="7850" y="9075"/>
                <a:ext cx="1365" cy="780"/>
              </a:xfrm>
              <a:prstGeom prst="rect">
                <a:avLst/>
              </a:prstGeom>
              <a:solidFill>
                <a:srgbClr val="00FFFF"/>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Inverter</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TS1000</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235" name="Elbow Connector 49"/>
              <p:cNvSpPr>
                <a:spLocks noChangeShapeType="1"/>
              </p:cNvSpPr>
              <p:nvPr/>
            </p:nvSpPr>
            <p:spPr bwMode="auto">
              <a:xfrm rot="16200000" flipH="1">
                <a:off x="8281" y="10124"/>
                <a:ext cx="540" cy="1"/>
              </a:xfrm>
              <a:prstGeom prst="bentConnector3">
                <a:avLst>
                  <a:gd name="adj1" fmla="val 5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36" name="Text Box 50"/>
              <p:cNvSpPr txBox="1">
                <a:spLocks noChangeArrowheads="1"/>
              </p:cNvSpPr>
              <p:nvPr/>
            </p:nvSpPr>
            <p:spPr bwMode="auto">
              <a:xfrm>
                <a:off x="7700" y="10395"/>
                <a:ext cx="1690" cy="675"/>
              </a:xfrm>
              <a:prstGeom prst="rect">
                <a:avLst/>
              </a:prstGeom>
              <a:solidFill>
                <a:srgbClr val="66FF99"/>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Chia điện AC</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PDU</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237" name="Elbow Connector 49"/>
              <p:cNvSpPr>
                <a:spLocks noChangeShapeType="1"/>
              </p:cNvSpPr>
              <p:nvPr/>
            </p:nvSpPr>
            <p:spPr bwMode="auto">
              <a:xfrm rot="16200000" flipH="1">
                <a:off x="8102" y="11339"/>
                <a:ext cx="540" cy="1"/>
              </a:xfrm>
              <a:prstGeom prst="bentConnector3">
                <a:avLst>
                  <a:gd name="adj1" fmla="val 5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38" name="Text Box 50"/>
              <p:cNvSpPr txBox="1">
                <a:spLocks noChangeArrowheads="1"/>
              </p:cNvSpPr>
              <p:nvPr/>
            </p:nvSpPr>
            <p:spPr bwMode="auto">
              <a:xfrm>
                <a:off x="7701" y="11685"/>
                <a:ext cx="1690" cy="42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Vsat</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239" name="Elbow Connector 49"/>
              <p:cNvSpPr>
                <a:spLocks noChangeShapeType="1"/>
              </p:cNvSpPr>
              <p:nvPr/>
            </p:nvSpPr>
            <p:spPr bwMode="auto">
              <a:xfrm rot="16200000" flipH="1">
                <a:off x="7666" y="11339"/>
                <a:ext cx="540" cy="1"/>
              </a:xfrm>
              <a:prstGeom prst="bentConnector3">
                <a:avLst>
                  <a:gd name="adj1" fmla="val 5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41" name="Elbow Connector 49"/>
              <p:cNvSpPr>
                <a:spLocks noChangeShapeType="1"/>
              </p:cNvSpPr>
              <p:nvPr/>
            </p:nvSpPr>
            <p:spPr bwMode="auto">
              <a:xfrm rot="16200000" flipH="1">
                <a:off x="8965" y="11339"/>
                <a:ext cx="540" cy="1"/>
              </a:xfrm>
              <a:prstGeom prst="bentConnector3">
                <a:avLst>
                  <a:gd name="adj1" fmla="val 5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42" name="Elbow Connector 49"/>
              <p:cNvSpPr>
                <a:spLocks noChangeShapeType="1"/>
              </p:cNvSpPr>
              <p:nvPr/>
            </p:nvSpPr>
            <p:spPr bwMode="auto">
              <a:xfrm rot="16200000" flipH="1">
                <a:off x="8529" y="11339"/>
                <a:ext cx="540" cy="1"/>
              </a:xfrm>
              <a:prstGeom prst="bentConnector3">
                <a:avLst>
                  <a:gd name="adj1" fmla="val 5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243" name="Text Box 50"/>
              <p:cNvSpPr txBox="1">
                <a:spLocks noChangeArrowheads="1"/>
              </p:cNvSpPr>
              <p:nvPr/>
            </p:nvSpPr>
            <p:spPr bwMode="auto">
              <a:xfrm>
                <a:off x="9780" y="7815"/>
                <a:ext cx="1715" cy="1185"/>
              </a:xfrm>
              <a:prstGeom prst="rect">
                <a:avLst/>
              </a:prstGeom>
              <a:solidFill>
                <a:srgbClr val="FF00FF"/>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FFFF00"/>
                    </a:solidFill>
                    <a:effectLst/>
                    <a:latin typeface="Arial" pitchFamily="34" charset="0"/>
                    <a:ea typeface="Times New Roman" pitchFamily="18" charset="0"/>
                    <a:cs typeface="Arial" pitchFamily="34" charset="0"/>
                  </a:rPr>
                  <a:t>Thiết bị sử dụng điện AC đã lọc sạch</a:t>
                </a:r>
                <a:endParaRPr kumimoji="0" lang="en-US" sz="1700" b="1" i="0" u="none" strike="noStrike" cap="none" normalizeH="0" baseline="0">
                  <a:ln>
                    <a:noFill/>
                  </a:ln>
                  <a:solidFill>
                    <a:srgbClr val="FFFF00"/>
                  </a:solidFill>
                  <a:effectLst/>
                  <a:latin typeface="Arial" pitchFamily="34" charset="0"/>
                  <a:cs typeface="Arial" pitchFamily="34" charset="0"/>
                </a:endParaRPr>
              </a:p>
            </p:txBody>
          </p:sp>
        </p:grpSp>
        <p:sp>
          <p:nvSpPr>
            <p:cNvPr id="5" name="Text Box 13"/>
            <p:cNvSpPr txBox="1">
              <a:spLocks noChangeArrowheads="1"/>
            </p:cNvSpPr>
            <p:nvPr/>
          </p:nvSpPr>
          <p:spPr bwMode="auto">
            <a:xfrm>
              <a:off x="7053" y="8520"/>
              <a:ext cx="56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2x6</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6" name="Text Box 12"/>
            <p:cNvSpPr txBox="1">
              <a:spLocks noChangeArrowheads="1"/>
            </p:cNvSpPr>
            <p:nvPr/>
          </p:nvSpPr>
          <p:spPr bwMode="auto">
            <a:xfrm>
              <a:off x="3271" y="8604"/>
              <a:ext cx="56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2x10</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7" name="Text Box 11"/>
            <p:cNvSpPr txBox="1">
              <a:spLocks noChangeArrowheads="1"/>
            </p:cNvSpPr>
            <p:nvPr/>
          </p:nvSpPr>
          <p:spPr bwMode="auto">
            <a:xfrm>
              <a:off x="9000" y="8589"/>
              <a:ext cx="56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2x6</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8" name="Text Box 10"/>
            <p:cNvSpPr txBox="1">
              <a:spLocks noChangeArrowheads="1"/>
            </p:cNvSpPr>
            <p:nvPr/>
          </p:nvSpPr>
          <p:spPr bwMode="auto">
            <a:xfrm>
              <a:off x="8925" y="10320"/>
              <a:ext cx="56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2x4</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9" name="Text Box 9"/>
            <p:cNvSpPr txBox="1">
              <a:spLocks noChangeArrowheads="1"/>
            </p:cNvSpPr>
            <p:nvPr/>
          </p:nvSpPr>
          <p:spPr bwMode="auto">
            <a:xfrm>
              <a:off x="10405" y="10320"/>
              <a:ext cx="56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2x4</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0" name="Text Box 8"/>
            <p:cNvSpPr txBox="1">
              <a:spLocks noChangeArrowheads="1"/>
            </p:cNvSpPr>
            <p:nvPr/>
          </p:nvSpPr>
          <p:spPr bwMode="auto">
            <a:xfrm>
              <a:off x="5763" y="11219"/>
              <a:ext cx="56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M16</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1" name="Text Box 7"/>
            <p:cNvSpPr txBox="1">
              <a:spLocks noChangeArrowheads="1"/>
            </p:cNvSpPr>
            <p:nvPr/>
          </p:nvSpPr>
          <p:spPr bwMode="auto">
            <a:xfrm>
              <a:off x="3271" y="11219"/>
              <a:ext cx="56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M16</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2" name="Text Box 6"/>
            <p:cNvSpPr txBox="1">
              <a:spLocks noChangeArrowheads="1"/>
            </p:cNvSpPr>
            <p:nvPr/>
          </p:nvSpPr>
          <p:spPr bwMode="auto">
            <a:xfrm>
              <a:off x="8433" y="11945"/>
              <a:ext cx="56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M16</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3" name="Text Box 5"/>
            <p:cNvSpPr txBox="1">
              <a:spLocks noChangeArrowheads="1"/>
            </p:cNvSpPr>
            <p:nvPr/>
          </p:nvSpPr>
          <p:spPr bwMode="auto">
            <a:xfrm>
              <a:off x="8388" y="12984"/>
              <a:ext cx="56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2x4</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4" name="Text Box 4"/>
            <p:cNvSpPr txBox="1">
              <a:spLocks noChangeArrowheads="1"/>
            </p:cNvSpPr>
            <p:nvPr/>
          </p:nvSpPr>
          <p:spPr bwMode="auto">
            <a:xfrm>
              <a:off x="9068" y="13941"/>
              <a:ext cx="68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2x2,5</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5" name="Text Box 3"/>
            <p:cNvSpPr txBox="1">
              <a:spLocks noChangeArrowheads="1"/>
            </p:cNvSpPr>
            <p:nvPr/>
          </p:nvSpPr>
          <p:spPr bwMode="auto">
            <a:xfrm>
              <a:off x="5136" y="8581"/>
              <a:ext cx="56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2x10</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6" name="Text Box 2"/>
            <p:cNvSpPr txBox="1">
              <a:spLocks noChangeArrowheads="1"/>
            </p:cNvSpPr>
            <p:nvPr/>
          </p:nvSpPr>
          <p:spPr bwMode="auto">
            <a:xfrm>
              <a:off x="6486" y="9866"/>
              <a:ext cx="56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2x6</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grpSp>
      <p:sp>
        <p:nvSpPr>
          <p:cNvPr id="280713" name="Line 137"/>
          <p:cNvSpPr>
            <a:spLocks noChangeShapeType="1"/>
          </p:cNvSpPr>
          <p:nvPr/>
        </p:nvSpPr>
        <p:spPr bwMode="auto">
          <a:xfrm>
            <a:off x="445098" y="877887"/>
            <a:ext cx="828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14" name="Freeform 138"/>
          <p:cNvSpPr>
            <a:spLocks/>
          </p:cNvSpPr>
          <p:nvPr/>
        </p:nvSpPr>
        <p:spPr bwMode="auto">
          <a:xfrm>
            <a:off x="1256881" y="885321"/>
            <a:ext cx="1588" cy="354013"/>
          </a:xfrm>
          <a:custGeom>
            <a:avLst/>
            <a:gdLst>
              <a:gd name="T0" fmla="*/ 2 w 2"/>
              <a:gd name="T1" fmla="*/ 0 h 666"/>
              <a:gd name="T2" fmla="*/ 0 w 2"/>
              <a:gd name="T3" fmla="*/ 666 h 666"/>
            </a:gdLst>
            <a:ahLst/>
            <a:cxnLst>
              <a:cxn ang="0">
                <a:pos x="T0" y="T1"/>
              </a:cxn>
              <a:cxn ang="0">
                <a:pos x="T2" y="T3"/>
              </a:cxn>
            </a:cxnLst>
            <a:rect l="0" t="0" r="r" b="b"/>
            <a:pathLst>
              <a:path w="2" h="666">
                <a:moveTo>
                  <a:pt x="2" y="0"/>
                </a:moveTo>
                <a:lnTo>
                  <a:pt x="0" y="666"/>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15" name="Line 139"/>
          <p:cNvSpPr>
            <a:spLocks noChangeShapeType="1"/>
          </p:cNvSpPr>
          <p:nvPr/>
        </p:nvSpPr>
        <p:spPr bwMode="auto">
          <a:xfrm>
            <a:off x="1812219" y="1659784"/>
            <a:ext cx="576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16" name="Line 140"/>
          <p:cNvSpPr>
            <a:spLocks noChangeShapeType="1"/>
          </p:cNvSpPr>
          <p:nvPr/>
        </p:nvSpPr>
        <p:spPr bwMode="auto">
          <a:xfrm>
            <a:off x="3458736" y="1667180"/>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17" name="Line 141"/>
          <p:cNvSpPr>
            <a:spLocks noChangeShapeType="1"/>
          </p:cNvSpPr>
          <p:nvPr/>
        </p:nvSpPr>
        <p:spPr bwMode="auto">
          <a:xfrm>
            <a:off x="5177580" y="1670858"/>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18" name="Line 142"/>
          <p:cNvSpPr>
            <a:spLocks noChangeShapeType="1"/>
          </p:cNvSpPr>
          <p:nvPr/>
        </p:nvSpPr>
        <p:spPr bwMode="auto">
          <a:xfrm>
            <a:off x="6924675" y="1670858"/>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20" name="Freeform 144"/>
          <p:cNvSpPr>
            <a:spLocks/>
          </p:cNvSpPr>
          <p:nvPr/>
        </p:nvSpPr>
        <p:spPr bwMode="auto">
          <a:xfrm>
            <a:off x="4583112" y="2097088"/>
            <a:ext cx="1587" cy="576000"/>
          </a:xfrm>
          <a:custGeom>
            <a:avLst/>
            <a:gdLst>
              <a:gd name="T0" fmla="*/ 1 w 1"/>
              <a:gd name="T1" fmla="*/ 0 h 2115"/>
              <a:gd name="T2" fmla="*/ 0 w 1"/>
              <a:gd name="T3" fmla="*/ 2115 h 2115"/>
            </a:gdLst>
            <a:ahLst/>
            <a:cxnLst>
              <a:cxn ang="0">
                <a:pos x="T0" y="T1"/>
              </a:cxn>
              <a:cxn ang="0">
                <a:pos x="T2" y="T3"/>
              </a:cxn>
            </a:cxnLst>
            <a:rect l="0" t="0" r="r" b="b"/>
            <a:pathLst>
              <a:path w="1" h="2115">
                <a:moveTo>
                  <a:pt x="1" y="0"/>
                </a:moveTo>
                <a:lnTo>
                  <a:pt x="0" y="211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21" name="Line 145"/>
          <p:cNvSpPr>
            <a:spLocks noChangeShapeType="1"/>
          </p:cNvSpPr>
          <p:nvPr/>
        </p:nvSpPr>
        <p:spPr bwMode="auto">
          <a:xfrm>
            <a:off x="4571999" y="2661954"/>
            <a:ext cx="756000"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25" name="Freeform 149"/>
          <p:cNvSpPr>
            <a:spLocks/>
          </p:cNvSpPr>
          <p:nvPr/>
        </p:nvSpPr>
        <p:spPr bwMode="auto">
          <a:xfrm>
            <a:off x="7886700" y="2068436"/>
            <a:ext cx="0" cy="1008000"/>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26" name="Line 150"/>
          <p:cNvSpPr>
            <a:spLocks noChangeShapeType="1"/>
          </p:cNvSpPr>
          <p:nvPr/>
        </p:nvSpPr>
        <p:spPr bwMode="auto">
          <a:xfrm rot="5400000">
            <a:off x="6199308" y="4144534"/>
            <a:ext cx="324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27" name="Line 151"/>
          <p:cNvSpPr>
            <a:spLocks noChangeShapeType="1"/>
          </p:cNvSpPr>
          <p:nvPr/>
        </p:nvSpPr>
        <p:spPr bwMode="auto">
          <a:xfrm flipH="1">
            <a:off x="6308710" y="3062738"/>
            <a:ext cx="158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28" name="Freeform 152"/>
          <p:cNvSpPr>
            <a:spLocks/>
          </p:cNvSpPr>
          <p:nvPr/>
        </p:nvSpPr>
        <p:spPr bwMode="auto">
          <a:xfrm>
            <a:off x="6323136" y="3062738"/>
            <a:ext cx="0" cy="432000"/>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30" name="Freeform 154"/>
          <p:cNvSpPr>
            <a:spLocks/>
          </p:cNvSpPr>
          <p:nvPr/>
        </p:nvSpPr>
        <p:spPr bwMode="auto">
          <a:xfrm>
            <a:off x="8222166" y="2058949"/>
            <a:ext cx="0" cy="1440000"/>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31" name="Line 155"/>
          <p:cNvSpPr>
            <a:spLocks noChangeShapeType="1"/>
          </p:cNvSpPr>
          <p:nvPr/>
        </p:nvSpPr>
        <p:spPr bwMode="auto">
          <a:xfrm flipH="1">
            <a:off x="4611648" y="3773246"/>
            <a:ext cx="1188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32" name="Freeform 156"/>
          <p:cNvSpPr>
            <a:spLocks/>
          </p:cNvSpPr>
          <p:nvPr/>
        </p:nvSpPr>
        <p:spPr bwMode="auto">
          <a:xfrm>
            <a:off x="4602790" y="3775247"/>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37" name="Line 161"/>
          <p:cNvSpPr>
            <a:spLocks noChangeShapeType="1"/>
          </p:cNvSpPr>
          <p:nvPr/>
        </p:nvSpPr>
        <p:spPr bwMode="auto">
          <a:xfrm flipV="1">
            <a:off x="5812291" y="5635854"/>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59" name="Line 183"/>
          <p:cNvSpPr>
            <a:spLocks noChangeShapeType="1"/>
          </p:cNvSpPr>
          <p:nvPr/>
        </p:nvSpPr>
        <p:spPr bwMode="auto">
          <a:xfrm>
            <a:off x="464634" y="2401230"/>
            <a:ext cx="792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60" name="Freeform 184"/>
          <p:cNvSpPr>
            <a:spLocks/>
          </p:cNvSpPr>
          <p:nvPr/>
        </p:nvSpPr>
        <p:spPr bwMode="auto">
          <a:xfrm>
            <a:off x="1248440" y="2077502"/>
            <a:ext cx="0" cy="324000"/>
          </a:xfrm>
          <a:custGeom>
            <a:avLst/>
            <a:gdLst>
              <a:gd name="T0" fmla="*/ 7 w 7"/>
              <a:gd name="T1" fmla="*/ 798 h 798"/>
              <a:gd name="T2" fmla="*/ 0 w 7"/>
              <a:gd name="T3" fmla="*/ 0 h 798"/>
            </a:gdLst>
            <a:ahLst/>
            <a:cxnLst>
              <a:cxn ang="0">
                <a:pos x="T0" y="T1"/>
              </a:cxn>
              <a:cxn ang="0">
                <a:pos x="T2" y="T3"/>
              </a:cxn>
            </a:cxnLst>
            <a:rect l="0" t="0" r="r" b="b"/>
            <a:pathLst>
              <a:path w="7" h="798">
                <a:moveTo>
                  <a:pt x="7" y="79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61" name="Line 185"/>
          <p:cNvSpPr>
            <a:spLocks noChangeShapeType="1"/>
          </p:cNvSpPr>
          <p:nvPr/>
        </p:nvSpPr>
        <p:spPr bwMode="auto">
          <a:xfrm>
            <a:off x="1812219" y="1650801"/>
            <a:ext cx="576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2" name="Line 186"/>
          <p:cNvSpPr>
            <a:spLocks noChangeShapeType="1"/>
          </p:cNvSpPr>
          <p:nvPr/>
        </p:nvSpPr>
        <p:spPr bwMode="auto">
          <a:xfrm>
            <a:off x="3458736" y="1654480"/>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3" name="Line 187"/>
          <p:cNvSpPr>
            <a:spLocks noChangeShapeType="1"/>
          </p:cNvSpPr>
          <p:nvPr/>
        </p:nvSpPr>
        <p:spPr bwMode="auto">
          <a:xfrm>
            <a:off x="5177580" y="1658158"/>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4" name="Line 188"/>
          <p:cNvSpPr>
            <a:spLocks noChangeShapeType="1"/>
          </p:cNvSpPr>
          <p:nvPr/>
        </p:nvSpPr>
        <p:spPr bwMode="auto">
          <a:xfrm>
            <a:off x="6924675" y="1658158"/>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6" name="Freeform 190"/>
          <p:cNvSpPr>
            <a:spLocks/>
          </p:cNvSpPr>
          <p:nvPr/>
        </p:nvSpPr>
        <p:spPr bwMode="auto">
          <a:xfrm>
            <a:off x="4583112" y="2084388"/>
            <a:ext cx="1587" cy="576000"/>
          </a:xfrm>
          <a:custGeom>
            <a:avLst/>
            <a:gdLst>
              <a:gd name="T0" fmla="*/ 1 w 1"/>
              <a:gd name="T1" fmla="*/ 0 h 2115"/>
              <a:gd name="T2" fmla="*/ 0 w 1"/>
              <a:gd name="T3" fmla="*/ 2115 h 2115"/>
            </a:gdLst>
            <a:ahLst/>
            <a:cxnLst>
              <a:cxn ang="0">
                <a:pos x="T0" y="T1"/>
              </a:cxn>
              <a:cxn ang="0">
                <a:pos x="T2" y="T3"/>
              </a:cxn>
            </a:cxnLst>
            <a:rect l="0" t="0" r="r" b="b"/>
            <a:pathLst>
              <a:path w="1" h="2115">
                <a:moveTo>
                  <a:pt x="1" y="0"/>
                </a:moveTo>
                <a:lnTo>
                  <a:pt x="0" y="211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67" name="Line 191"/>
          <p:cNvSpPr>
            <a:spLocks noChangeShapeType="1"/>
          </p:cNvSpPr>
          <p:nvPr/>
        </p:nvSpPr>
        <p:spPr bwMode="auto">
          <a:xfrm>
            <a:off x="4571999" y="2649254"/>
            <a:ext cx="756000"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70" name="Freeform 194"/>
          <p:cNvSpPr>
            <a:spLocks/>
          </p:cNvSpPr>
          <p:nvPr/>
        </p:nvSpPr>
        <p:spPr bwMode="auto">
          <a:xfrm>
            <a:off x="7886700" y="2055736"/>
            <a:ext cx="0" cy="1008000"/>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71" name="Line 195"/>
          <p:cNvSpPr>
            <a:spLocks noChangeShapeType="1"/>
          </p:cNvSpPr>
          <p:nvPr/>
        </p:nvSpPr>
        <p:spPr bwMode="auto">
          <a:xfrm rot="5400000">
            <a:off x="6204366" y="4142985"/>
            <a:ext cx="324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72" name="Line 196"/>
          <p:cNvSpPr>
            <a:spLocks noChangeShapeType="1"/>
          </p:cNvSpPr>
          <p:nvPr/>
        </p:nvSpPr>
        <p:spPr bwMode="auto">
          <a:xfrm flipH="1">
            <a:off x="6308710" y="3050038"/>
            <a:ext cx="158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73" name="Freeform 197"/>
          <p:cNvSpPr>
            <a:spLocks/>
          </p:cNvSpPr>
          <p:nvPr/>
        </p:nvSpPr>
        <p:spPr bwMode="auto">
          <a:xfrm>
            <a:off x="6323136" y="3057472"/>
            <a:ext cx="0" cy="432000"/>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74" name="Line 198"/>
          <p:cNvSpPr>
            <a:spLocks noChangeShapeType="1"/>
          </p:cNvSpPr>
          <p:nvPr/>
        </p:nvSpPr>
        <p:spPr bwMode="auto">
          <a:xfrm>
            <a:off x="1810215" y="3770871"/>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75" name="Freeform 199"/>
          <p:cNvSpPr>
            <a:spLocks/>
          </p:cNvSpPr>
          <p:nvPr/>
        </p:nvSpPr>
        <p:spPr bwMode="auto">
          <a:xfrm>
            <a:off x="8222166" y="2057400"/>
            <a:ext cx="0" cy="1440000"/>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76" name="Line 200"/>
          <p:cNvSpPr>
            <a:spLocks noChangeShapeType="1"/>
          </p:cNvSpPr>
          <p:nvPr/>
        </p:nvSpPr>
        <p:spPr bwMode="auto">
          <a:xfrm flipH="1">
            <a:off x="4611648" y="3760546"/>
            <a:ext cx="1188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77" name="Freeform 201"/>
          <p:cNvSpPr>
            <a:spLocks/>
          </p:cNvSpPr>
          <p:nvPr/>
        </p:nvSpPr>
        <p:spPr bwMode="auto">
          <a:xfrm>
            <a:off x="4596714" y="3787947"/>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82" name="Line 206"/>
          <p:cNvSpPr>
            <a:spLocks noChangeShapeType="1"/>
          </p:cNvSpPr>
          <p:nvPr/>
        </p:nvSpPr>
        <p:spPr bwMode="auto">
          <a:xfrm flipV="1">
            <a:off x="5812005" y="5611140"/>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805" name="Line 229"/>
          <p:cNvSpPr>
            <a:spLocks noChangeShapeType="1"/>
          </p:cNvSpPr>
          <p:nvPr/>
        </p:nvSpPr>
        <p:spPr bwMode="auto">
          <a:xfrm flipV="1">
            <a:off x="5812291" y="5625958"/>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79" name="Line 150"/>
          <p:cNvSpPr>
            <a:spLocks noChangeShapeType="1"/>
          </p:cNvSpPr>
          <p:nvPr/>
        </p:nvSpPr>
        <p:spPr bwMode="auto">
          <a:xfrm rot="5400000">
            <a:off x="6181309" y="4980022"/>
            <a:ext cx="360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80" name="Line 195"/>
          <p:cNvSpPr>
            <a:spLocks noChangeShapeType="1"/>
          </p:cNvSpPr>
          <p:nvPr/>
        </p:nvSpPr>
        <p:spPr bwMode="auto">
          <a:xfrm rot="5400000">
            <a:off x="6183729" y="4991173"/>
            <a:ext cx="360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81" name="Line 153"/>
          <p:cNvSpPr>
            <a:spLocks noChangeShapeType="1"/>
          </p:cNvSpPr>
          <p:nvPr/>
        </p:nvSpPr>
        <p:spPr bwMode="auto">
          <a:xfrm>
            <a:off x="3521031" y="3763536"/>
            <a:ext cx="2268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82" name="Freeform 201"/>
          <p:cNvSpPr>
            <a:spLocks/>
          </p:cNvSpPr>
          <p:nvPr/>
        </p:nvSpPr>
        <p:spPr bwMode="auto">
          <a:xfrm>
            <a:off x="4596714" y="3752057"/>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2" name="Line 195"/>
          <p:cNvSpPr>
            <a:spLocks noChangeShapeType="1"/>
          </p:cNvSpPr>
          <p:nvPr/>
        </p:nvSpPr>
        <p:spPr bwMode="auto">
          <a:xfrm rot="5400000">
            <a:off x="6219729" y="4156020"/>
            <a:ext cx="288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3" name="Line 195"/>
          <p:cNvSpPr>
            <a:spLocks noChangeShapeType="1"/>
          </p:cNvSpPr>
          <p:nvPr/>
        </p:nvSpPr>
        <p:spPr bwMode="auto">
          <a:xfrm rot="5400000">
            <a:off x="6199671" y="4973173"/>
            <a:ext cx="324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 name="Line 161"/>
          <p:cNvSpPr>
            <a:spLocks noChangeShapeType="1"/>
          </p:cNvSpPr>
          <p:nvPr/>
        </p:nvSpPr>
        <p:spPr bwMode="auto">
          <a:xfrm flipV="1">
            <a:off x="6201831" y="5608193"/>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7" name="Line 206"/>
          <p:cNvSpPr>
            <a:spLocks noChangeShapeType="1"/>
          </p:cNvSpPr>
          <p:nvPr/>
        </p:nvSpPr>
        <p:spPr bwMode="auto">
          <a:xfrm flipV="1">
            <a:off x="6201831" y="5599671"/>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8" name="Line 229"/>
          <p:cNvSpPr>
            <a:spLocks noChangeShapeType="1"/>
          </p:cNvSpPr>
          <p:nvPr/>
        </p:nvSpPr>
        <p:spPr bwMode="auto">
          <a:xfrm flipV="1">
            <a:off x="6207116" y="5608192"/>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9" name="Line 161"/>
          <p:cNvSpPr>
            <a:spLocks noChangeShapeType="1"/>
          </p:cNvSpPr>
          <p:nvPr/>
        </p:nvSpPr>
        <p:spPr bwMode="auto">
          <a:xfrm flipV="1">
            <a:off x="6584728" y="5612516"/>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0" name="Line 206"/>
          <p:cNvSpPr>
            <a:spLocks noChangeShapeType="1"/>
          </p:cNvSpPr>
          <p:nvPr/>
        </p:nvSpPr>
        <p:spPr bwMode="auto">
          <a:xfrm flipV="1">
            <a:off x="6584107" y="5611140"/>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1" name="Line 229"/>
          <p:cNvSpPr>
            <a:spLocks noChangeShapeType="1"/>
          </p:cNvSpPr>
          <p:nvPr/>
        </p:nvSpPr>
        <p:spPr bwMode="auto">
          <a:xfrm flipV="1">
            <a:off x="6584728" y="5599671"/>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2" name="Line 161"/>
          <p:cNvSpPr>
            <a:spLocks noChangeShapeType="1"/>
          </p:cNvSpPr>
          <p:nvPr/>
        </p:nvSpPr>
        <p:spPr bwMode="auto">
          <a:xfrm flipV="1">
            <a:off x="6967956" y="5625959"/>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3" name="Line 206"/>
          <p:cNvSpPr>
            <a:spLocks noChangeShapeType="1"/>
          </p:cNvSpPr>
          <p:nvPr/>
        </p:nvSpPr>
        <p:spPr bwMode="auto">
          <a:xfrm flipV="1">
            <a:off x="6972870" y="5611140"/>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4" name="Line 229"/>
          <p:cNvSpPr>
            <a:spLocks noChangeShapeType="1"/>
          </p:cNvSpPr>
          <p:nvPr/>
        </p:nvSpPr>
        <p:spPr bwMode="auto">
          <a:xfrm flipV="1">
            <a:off x="6972870" y="5635854"/>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0" name="Line 229"/>
          <p:cNvSpPr>
            <a:spLocks noChangeShapeType="1"/>
          </p:cNvSpPr>
          <p:nvPr/>
        </p:nvSpPr>
        <p:spPr bwMode="auto">
          <a:xfrm flipV="1">
            <a:off x="5809337" y="5630258"/>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1" name="Line 229"/>
          <p:cNvSpPr>
            <a:spLocks noChangeShapeType="1"/>
          </p:cNvSpPr>
          <p:nvPr/>
        </p:nvSpPr>
        <p:spPr bwMode="auto">
          <a:xfrm flipV="1">
            <a:off x="6200937" y="5625957"/>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2" name="Line 229"/>
          <p:cNvSpPr>
            <a:spLocks noChangeShapeType="1"/>
          </p:cNvSpPr>
          <p:nvPr/>
        </p:nvSpPr>
        <p:spPr bwMode="auto">
          <a:xfrm flipV="1">
            <a:off x="6582436" y="5608191"/>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3" name="Line 229"/>
          <p:cNvSpPr>
            <a:spLocks noChangeShapeType="1"/>
          </p:cNvSpPr>
          <p:nvPr/>
        </p:nvSpPr>
        <p:spPr bwMode="auto">
          <a:xfrm flipV="1">
            <a:off x="6971271" y="5612880"/>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4" name="Freeform 201"/>
          <p:cNvSpPr>
            <a:spLocks/>
          </p:cNvSpPr>
          <p:nvPr/>
        </p:nvSpPr>
        <p:spPr bwMode="auto">
          <a:xfrm>
            <a:off x="4596714" y="3787947"/>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5" name="Line 153"/>
          <p:cNvSpPr>
            <a:spLocks noChangeShapeType="1"/>
          </p:cNvSpPr>
          <p:nvPr/>
        </p:nvSpPr>
        <p:spPr bwMode="auto">
          <a:xfrm flipV="1">
            <a:off x="4596714" y="3758514"/>
            <a:ext cx="1182966"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6" name="Line 195"/>
          <p:cNvSpPr>
            <a:spLocks noChangeShapeType="1"/>
          </p:cNvSpPr>
          <p:nvPr/>
        </p:nvSpPr>
        <p:spPr bwMode="auto">
          <a:xfrm rot="5400000">
            <a:off x="6201729" y="4134779"/>
            <a:ext cx="324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7" name="Line 195"/>
          <p:cNvSpPr>
            <a:spLocks noChangeShapeType="1"/>
          </p:cNvSpPr>
          <p:nvPr/>
        </p:nvSpPr>
        <p:spPr bwMode="auto">
          <a:xfrm rot="5400000">
            <a:off x="6181671" y="4991173"/>
            <a:ext cx="360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18" name="Group 41"/>
          <p:cNvGrpSpPr>
            <a:grpSpLocks/>
          </p:cNvGrpSpPr>
          <p:nvPr/>
        </p:nvGrpSpPr>
        <p:grpSpPr bwMode="auto">
          <a:xfrm>
            <a:off x="26987" y="5651157"/>
            <a:ext cx="3939007" cy="584200"/>
            <a:chOff x="113" y="1154"/>
            <a:chExt cx="1678" cy="368"/>
          </a:xfrm>
        </p:grpSpPr>
        <p:sp>
          <p:nvSpPr>
            <p:cNvPr id="119" name="AutoShape 42"/>
            <p:cNvSpPr>
              <a:spLocks noChangeArrowheads="1"/>
            </p:cNvSpPr>
            <p:nvPr/>
          </p:nvSpPr>
          <p:spPr bwMode="gray">
            <a:xfrm>
              <a:off x="113" y="1180"/>
              <a:ext cx="167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120" name="Rectangle 43"/>
            <p:cNvSpPr>
              <a:spLocks noChangeArrowheads="1"/>
            </p:cNvSpPr>
            <p:nvPr/>
          </p:nvSpPr>
          <p:spPr bwMode="auto">
            <a:xfrm>
              <a:off x="166" y="1154"/>
              <a:ext cx="14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b) Nhiệm vụ các khối</a:t>
              </a:r>
            </a:p>
          </p:txBody>
        </p:sp>
      </p:grpSp>
      <p:sp>
        <p:nvSpPr>
          <p:cNvPr id="121" name="Rectangle 120"/>
          <p:cNvSpPr/>
          <p:nvPr/>
        </p:nvSpPr>
        <p:spPr>
          <a:xfrm>
            <a:off x="0" y="82490"/>
            <a:ext cx="9144000" cy="461665"/>
          </a:xfrm>
          <a:prstGeom prst="rect">
            <a:avLst/>
          </a:prstGeom>
        </p:spPr>
        <p:txBody>
          <a:bodyPr wrap="square">
            <a:spAutoFit/>
          </a:bodyPr>
          <a:lstStyle/>
          <a:p>
            <a:pPr algn="ctr"/>
            <a:r>
              <a:rPr lang="en-US" sz="2400" b="1">
                <a:solidFill>
                  <a:srgbClr val="FFFF00"/>
                </a:solidFill>
                <a:latin typeface="+mj-lt"/>
              </a:rPr>
              <a:t>II. MỘT SỐ HTNĐ TẠI CÁC TRẠM TTQS THÔNG DỤNG</a:t>
            </a:r>
            <a:endParaRPr lang="en-US" sz="2300">
              <a:solidFill>
                <a:srgbClr val="FFFF00"/>
              </a:solidFill>
              <a:latin typeface="+mj-lt"/>
            </a:endParaRPr>
          </a:p>
        </p:txBody>
      </p:sp>
    </p:spTree>
    <p:extLst>
      <p:ext uri="{BB962C8B-B14F-4D97-AF65-F5344CB8AC3E}">
        <p14:creationId xmlns:p14="http://schemas.microsoft.com/office/powerpoint/2010/main" val="1261096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edge">
                                      <p:cBhvr>
                                        <p:cTn id="7" dur="1000"/>
                                        <p:tgtEl>
                                          <p:spTgt spid="247"/>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wedge">
                                      <p:cBhvr>
                                        <p:cTn id="10" dur="1000"/>
                                        <p:tgtEl>
                                          <p:spTgt spid="248"/>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249"/>
                                        </p:tgtEl>
                                        <p:attrNameLst>
                                          <p:attrName>style.visibility</p:attrName>
                                        </p:attrNameLst>
                                      </p:cBhvr>
                                      <p:to>
                                        <p:strVal val="visible"/>
                                      </p:to>
                                    </p:set>
                                    <p:animEffect transition="in" filter="wedge">
                                      <p:cBhvr>
                                        <p:cTn id="13" dur="1000"/>
                                        <p:tgtEl>
                                          <p:spTgt spid="249"/>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250"/>
                                        </p:tgtEl>
                                        <p:attrNameLst>
                                          <p:attrName>style.visibility</p:attrName>
                                        </p:attrNameLst>
                                      </p:cBhvr>
                                      <p:to>
                                        <p:strVal val="visible"/>
                                      </p:to>
                                    </p:set>
                                    <p:animEffect transition="in" filter="blinds(horizontal)">
                                      <p:cBhvr>
                                        <p:cTn id="17" dur="500"/>
                                        <p:tgtEl>
                                          <p:spTgt spid="25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32" fill="hold" grpId="1" nodeType="clickEffect">
                                  <p:stCondLst>
                                    <p:cond delay="0"/>
                                  </p:stCondLst>
                                  <p:childTnLst>
                                    <p:animEffect transition="out" filter="box(out)">
                                      <p:cBhvr>
                                        <p:cTn id="21" dur="10"/>
                                        <p:tgtEl>
                                          <p:spTgt spid="247"/>
                                        </p:tgtEl>
                                      </p:cBhvr>
                                    </p:animEffect>
                                    <p:set>
                                      <p:cBhvr>
                                        <p:cTn id="22" dur="1" fill="hold">
                                          <p:stCondLst>
                                            <p:cond delay="9"/>
                                          </p:stCondLst>
                                        </p:cTn>
                                        <p:tgtEl>
                                          <p:spTgt spid="247"/>
                                        </p:tgtEl>
                                        <p:attrNameLst>
                                          <p:attrName>style.visibility</p:attrName>
                                        </p:attrNameLst>
                                      </p:cBhvr>
                                      <p:to>
                                        <p:strVal val="hidden"/>
                                      </p:to>
                                    </p:set>
                                  </p:childTnLst>
                                </p:cTn>
                              </p:par>
                              <p:par>
                                <p:cTn id="23" presetID="4" presetClass="exit" presetSubtype="32" fill="hold" grpId="1" nodeType="withEffect">
                                  <p:stCondLst>
                                    <p:cond delay="0"/>
                                  </p:stCondLst>
                                  <p:childTnLst>
                                    <p:animEffect transition="out" filter="box(out)">
                                      <p:cBhvr>
                                        <p:cTn id="24" dur="10"/>
                                        <p:tgtEl>
                                          <p:spTgt spid="248"/>
                                        </p:tgtEl>
                                      </p:cBhvr>
                                    </p:animEffect>
                                    <p:set>
                                      <p:cBhvr>
                                        <p:cTn id="25" dur="1" fill="hold">
                                          <p:stCondLst>
                                            <p:cond delay="9"/>
                                          </p:stCondLst>
                                        </p:cTn>
                                        <p:tgtEl>
                                          <p:spTgt spid="248"/>
                                        </p:tgtEl>
                                        <p:attrNameLst>
                                          <p:attrName>style.visibility</p:attrName>
                                        </p:attrNameLst>
                                      </p:cBhvr>
                                      <p:to>
                                        <p:strVal val="hidden"/>
                                      </p:to>
                                    </p:set>
                                  </p:childTnLst>
                                </p:cTn>
                              </p:par>
                              <p:par>
                                <p:cTn id="26" presetID="4" presetClass="exit" presetSubtype="32" fill="hold" grpId="1" nodeType="withEffect">
                                  <p:stCondLst>
                                    <p:cond delay="0"/>
                                  </p:stCondLst>
                                  <p:childTnLst>
                                    <p:animEffect transition="out" filter="box(out)">
                                      <p:cBhvr>
                                        <p:cTn id="27" dur="10"/>
                                        <p:tgtEl>
                                          <p:spTgt spid="249"/>
                                        </p:tgtEl>
                                      </p:cBhvr>
                                    </p:animEffect>
                                    <p:set>
                                      <p:cBhvr>
                                        <p:cTn id="28" dur="1" fill="hold">
                                          <p:stCondLst>
                                            <p:cond delay="9"/>
                                          </p:stCondLst>
                                        </p:cTn>
                                        <p:tgtEl>
                                          <p:spTgt spid="249"/>
                                        </p:tgtEl>
                                        <p:attrNameLst>
                                          <p:attrName>style.visibility</p:attrName>
                                        </p:attrNameLst>
                                      </p:cBhvr>
                                      <p:to>
                                        <p:strVal val="hidden"/>
                                      </p:to>
                                    </p:set>
                                  </p:childTnLst>
                                </p:cTn>
                              </p:par>
                              <p:par>
                                <p:cTn id="29" presetID="4" presetClass="exit" presetSubtype="32" fill="hold" nodeType="withEffect">
                                  <p:stCondLst>
                                    <p:cond delay="0"/>
                                  </p:stCondLst>
                                  <p:childTnLst>
                                    <p:animEffect transition="out" filter="box(out)">
                                      <p:cBhvr>
                                        <p:cTn id="30" dur="10"/>
                                        <p:tgtEl>
                                          <p:spTgt spid="250"/>
                                        </p:tgtEl>
                                      </p:cBhvr>
                                    </p:animEffect>
                                    <p:set>
                                      <p:cBhvr>
                                        <p:cTn id="31" dur="1" fill="hold">
                                          <p:stCondLst>
                                            <p:cond delay="9"/>
                                          </p:stCondLst>
                                        </p:cTn>
                                        <p:tgtEl>
                                          <p:spTgt spid="250"/>
                                        </p:tgtEl>
                                        <p:attrNameLst>
                                          <p:attrName>style.visibility</p:attrName>
                                        </p:attrNameLst>
                                      </p:cBhvr>
                                      <p:to>
                                        <p:strVal val="hidden"/>
                                      </p:to>
                                    </p:set>
                                  </p:childTnLst>
                                </p:cTn>
                              </p:par>
                              <p:par>
                                <p:cTn id="32" presetID="22" presetClass="entr" presetSubtype="8"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blinds(horizontal)">
                                      <p:cBhvr>
                                        <p:cTn id="39" dur="500"/>
                                        <p:tgtEl>
                                          <p:spTgt spid="11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xit" presetSubtype="32" fill="hold" nodeType="clickEffect">
                                  <p:stCondLst>
                                    <p:cond delay="0"/>
                                  </p:stCondLst>
                                  <p:childTnLst>
                                    <p:animEffect transition="out" filter="box(out)">
                                      <p:cBhvr>
                                        <p:cTn id="43" dur="10"/>
                                        <p:tgtEl>
                                          <p:spTgt spid="118"/>
                                        </p:tgtEl>
                                      </p:cBhvr>
                                    </p:animEffect>
                                    <p:set>
                                      <p:cBhvr>
                                        <p:cTn id="44" dur="1" fill="hold">
                                          <p:stCondLst>
                                            <p:cond delay="9"/>
                                          </p:stCondLst>
                                        </p:cTn>
                                        <p:tgtEl>
                                          <p:spTgt spid="118"/>
                                        </p:tgtEl>
                                        <p:attrNameLst>
                                          <p:attrName>style.visibility</p:attrName>
                                        </p:attrNameLst>
                                      </p:cBhvr>
                                      <p:to>
                                        <p:strVal val="hidden"/>
                                      </p:to>
                                    </p:set>
                                  </p:childTnLst>
                                </p:cTn>
                              </p:par>
                              <p:par>
                                <p:cTn id="45" presetID="3" presetClass="entr" presetSubtype="10" fill="hold" nodeType="withEffect">
                                  <p:stCondLst>
                                    <p:cond delay="0"/>
                                  </p:stCondLst>
                                  <p:childTnLst>
                                    <p:set>
                                      <p:cBhvr>
                                        <p:cTn id="46" dur="1" fill="hold">
                                          <p:stCondLst>
                                            <p:cond delay="0"/>
                                          </p:stCondLst>
                                        </p:cTn>
                                        <p:tgtEl>
                                          <p:spTgt spid="253"/>
                                        </p:tgtEl>
                                        <p:attrNameLst>
                                          <p:attrName>style.visibility</p:attrName>
                                        </p:attrNameLst>
                                      </p:cBhvr>
                                      <p:to>
                                        <p:strVal val="visible"/>
                                      </p:to>
                                    </p:set>
                                    <p:animEffect transition="in" filter="blinds(horizontal)">
                                      <p:cBhvr>
                                        <p:cTn id="47" dur="400"/>
                                        <p:tgtEl>
                                          <p:spTgt spid="2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0713"/>
                                        </p:tgtEl>
                                        <p:attrNameLst>
                                          <p:attrName>style.visibility</p:attrName>
                                        </p:attrNameLst>
                                      </p:cBhvr>
                                      <p:to>
                                        <p:strVal val="visible"/>
                                      </p:to>
                                    </p:set>
                                    <p:animEffect transition="in" filter="wipe(left)">
                                      <p:cBhvr>
                                        <p:cTn id="52" dur="1000"/>
                                        <p:tgtEl>
                                          <p:spTgt spid="280713"/>
                                        </p:tgtEl>
                                      </p:cBhvr>
                                    </p:animEffect>
                                  </p:childTnLst>
                                </p:cTn>
                              </p:par>
                            </p:childTnLst>
                          </p:cTn>
                        </p:par>
                        <p:par>
                          <p:cTn id="53" fill="hold" nodeType="afterGroup">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280714"/>
                                        </p:tgtEl>
                                        <p:attrNameLst>
                                          <p:attrName>style.visibility</p:attrName>
                                        </p:attrNameLst>
                                      </p:cBhvr>
                                      <p:to>
                                        <p:strVal val="visible"/>
                                      </p:to>
                                    </p:set>
                                    <p:animEffect transition="in" filter="wipe(up)">
                                      <p:cBhvr>
                                        <p:cTn id="56" dur="1000"/>
                                        <p:tgtEl>
                                          <p:spTgt spid="280714"/>
                                        </p:tgtEl>
                                      </p:cBhvr>
                                    </p:animEffect>
                                  </p:childTnLst>
                                </p:cTn>
                              </p:par>
                            </p:childTnLst>
                          </p:cTn>
                        </p:par>
                        <p:par>
                          <p:cTn id="57" fill="hold" nodeType="withGroup">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280715"/>
                                        </p:tgtEl>
                                        <p:attrNameLst>
                                          <p:attrName>style.visibility</p:attrName>
                                        </p:attrNameLst>
                                      </p:cBhvr>
                                      <p:to>
                                        <p:strVal val="visible"/>
                                      </p:to>
                                    </p:set>
                                    <p:animEffect transition="in" filter="wipe(left)">
                                      <p:cBhvr>
                                        <p:cTn id="60" dur="1000"/>
                                        <p:tgtEl>
                                          <p:spTgt spid="280715"/>
                                        </p:tgtEl>
                                      </p:cBhvr>
                                    </p:animEffect>
                                  </p:childTnLst>
                                </p:cTn>
                              </p:par>
                            </p:childTnLst>
                          </p:cTn>
                        </p:par>
                        <p:par>
                          <p:cTn id="61" fill="hold" nodeType="withGroup">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280716"/>
                                        </p:tgtEl>
                                        <p:attrNameLst>
                                          <p:attrName>style.visibility</p:attrName>
                                        </p:attrNameLst>
                                      </p:cBhvr>
                                      <p:to>
                                        <p:strVal val="visible"/>
                                      </p:to>
                                    </p:set>
                                    <p:animEffect transition="in" filter="wipe(left)">
                                      <p:cBhvr>
                                        <p:cTn id="64" dur="1000"/>
                                        <p:tgtEl>
                                          <p:spTgt spid="280716"/>
                                        </p:tgtEl>
                                      </p:cBhvr>
                                    </p:animEffect>
                                  </p:childTnLst>
                                </p:cTn>
                              </p:par>
                            </p:childTnLst>
                          </p:cTn>
                        </p:par>
                        <p:par>
                          <p:cTn id="65" fill="hold" nodeType="withGroup">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280717"/>
                                        </p:tgtEl>
                                        <p:attrNameLst>
                                          <p:attrName>style.visibility</p:attrName>
                                        </p:attrNameLst>
                                      </p:cBhvr>
                                      <p:to>
                                        <p:strVal val="visible"/>
                                      </p:to>
                                    </p:set>
                                    <p:animEffect transition="in" filter="wipe(left)">
                                      <p:cBhvr>
                                        <p:cTn id="68" dur="1000"/>
                                        <p:tgtEl>
                                          <p:spTgt spid="280717"/>
                                        </p:tgtEl>
                                      </p:cBhvr>
                                    </p:animEffect>
                                  </p:childTnLst>
                                </p:cTn>
                              </p:par>
                            </p:childTnLst>
                          </p:cTn>
                        </p:par>
                        <p:par>
                          <p:cTn id="69" fill="hold" nodeType="withGroup">
                            <p:stCondLst>
                              <p:cond delay="5000"/>
                            </p:stCondLst>
                            <p:childTnLst>
                              <p:par>
                                <p:cTn id="70" presetID="22" presetClass="entr" presetSubtype="8" fill="hold" grpId="0" nodeType="afterEffect">
                                  <p:stCondLst>
                                    <p:cond delay="0"/>
                                  </p:stCondLst>
                                  <p:childTnLst>
                                    <p:set>
                                      <p:cBhvr>
                                        <p:cTn id="71" dur="1" fill="hold">
                                          <p:stCondLst>
                                            <p:cond delay="0"/>
                                          </p:stCondLst>
                                        </p:cTn>
                                        <p:tgtEl>
                                          <p:spTgt spid="280718"/>
                                        </p:tgtEl>
                                        <p:attrNameLst>
                                          <p:attrName>style.visibility</p:attrName>
                                        </p:attrNameLst>
                                      </p:cBhvr>
                                      <p:to>
                                        <p:strVal val="visible"/>
                                      </p:to>
                                    </p:set>
                                    <p:animEffect transition="in" filter="wipe(left)">
                                      <p:cBhvr>
                                        <p:cTn id="72" dur="1000"/>
                                        <p:tgtEl>
                                          <p:spTgt spid="280718"/>
                                        </p:tgtEl>
                                      </p:cBhvr>
                                    </p:animEffect>
                                  </p:childTnLst>
                                </p:cTn>
                              </p:par>
                            </p:childTnLst>
                          </p:cTn>
                        </p:par>
                        <p:par>
                          <p:cTn id="73" fill="hold" nodeType="withGroup">
                            <p:stCondLst>
                              <p:cond delay="6000"/>
                            </p:stCondLst>
                            <p:childTnLst>
                              <p:par>
                                <p:cTn id="74" presetID="22" presetClass="entr" presetSubtype="1" fill="hold" grpId="0" nodeType="afterEffect">
                                  <p:stCondLst>
                                    <p:cond delay="0"/>
                                  </p:stCondLst>
                                  <p:childTnLst>
                                    <p:set>
                                      <p:cBhvr>
                                        <p:cTn id="75" dur="1" fill="hold">
                                          <p:stCondLst>
                                            <p:cond delay="0"/>
                                          </p:stCondLst>
                                        </p:cTn>
                                        <p:tgtEl>
                                          <p:spTgt spid="280725"/>
                                        </p:tgtEl>
                                        <p:attrNameLst>
                                          <p:attrName>style.visibility</p:attrName>
                                        </p:attrNameLst>
                                      </p:cBhvr>
                                      <p:to>
                                        <p:strVal val="visible"/>
                                      </p:to>
                                    </p:set>
                                    <p:animEffect transition="in" filter="wipe(up)">
                                      <p:cBhvr>
                                        <p:cTn id="76" dur="1000"/>
                                        <p:tgtEl>
                                          <p:spTgt spid="280725"/>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80730"/>
                                        </p:tgtEl>
                                        <p:attrNameLst>
                                          <p:attrName>style.visibility</p:attrName>
                                        </p:attrNameLst>
                                      </p:cBhvr>
                                      <p:to>
                                        <p:strVal val="visible"/>
                                      </p:to>
                                    </p:set>
                                    <p:animEffect transition="in" filter="wipe(up)">
                                      <p:cBhvr>
                                        <p:cTn id="79" dur="1000"/>
                                        <p:tgtEl>
                                          <p:spTgt spid="280730"/>
                                        </p:tgtEl>
                                      </p:cBhvr>
                                    </p:animEffect>
                                  </p:childTnLst>
                                </p:cTn>
                              </p:par>
                            </p:childTnLst>
                          </p:cTn>
                        </p:par>
                        <p:par>
                          <p:cTn id="80" fill="hold" nodeType="afterGroup">
                            <p:stCondLst>
                              <p:cond delay="7000"/>
                            </p:stCondLst>
                            <p:childTnLst>
                              <p:par>
                                <p:cTn id="81" presetID="22" presetClass="entr" presetSubtype="2" fill="hold" grpId="0" nodeType="afterEffect">
                                  <p:stCondLst>
                                    <p:cond delay="0"/>
                                  </p:stCondLst>
                                  <p:childTnLst>
                                    <p:set>
                                      <p:cBhvr>
                                        <p:cTn id="82" dur="1" fill="hold">
                                          <p:stCondLst>
                                            <p:cond delay="0"/>
                                          </p:stCondLst>
                                        </p:cTn>
                                        <p:tgtEl>
                                          <p:spTgt spid="280727"/>
                                        </p:tgtEl>
                                        <p:attrNameLst>
                                          <p:attrName>style.visibility</p:attrName>
                                        </p:attrNameLst>
                                      </p:cBhvr>
                                      <p:to>
                                        <p:strVal val="visible"/>
                                      </p:to>
                                    </p:set>
                                    <p:animEffect transition="in" filter="wipe(right)">
                                      <p:cBhvr>
                                        <p:cTn id="83" dur="1000"/>
                                        <p:tgtEl>
                                          <p:spTgt spid="280727"/>
                                        </p:tgtEl>
                                      </p:cBhvr>
                                    </p:animEffect>
                                  </p:childTnLst>
                                </p:cTn>
                              </p:par>
                            </p:childTnLst>
                          </p:cTn>
                        </p:par>
                        <p:par>
                          <p:cTn id="84" fill="hold">
                            <p:stCondLst>
                              <p:cond delay="8000"/>
                            </p:stCondLst>
                            <p:childTnLst>
                              <p:par>
                                <p:cTn id="85" presetID="22" presetClass="entr" presetSubtype="1" fill="hold" grpId="0" nodeType="afterEffect">
                                  <p:stCondLst>
                                    <p:cond delay="0"/>
                                  </p:stCondLst>
                                  <p:childTnLst>
                                    <p:set>
                                      <p:cBhvr>
                                        <p:cTn id="86" dur="1" fill="hold">
                                          <p:stCondLst>
                                            <p:cond delay="0"/>
                                          </p:stCondLst>
                                        </p:cTn>
                                        <p:tgtEl>
                                          <p:spTgt spid="280728"/>
                                        </p:tgtEl>
                                        <p:attrNameLst>
                                          <p:attrName>style.visibility</p:attrName>
                                        </p:attrNameLst>
                                      </p:cBhvr>
                                      <p:to>
                                        <p:strVal val="visible"/>
                                      </p:to>
                                    </p:set>
                                    <p:animEffect transition="in" filter="wipe(up)">
                                      <p:cBhvr>
                                        <p:cTn id="87" dur="1000"/>
                                        <p:tgtEl>
                                          <p:spTgt spid="280728"/>
                                        </p:tgtEl>
                                      </p:cBhvr>
                                    </p:animEffect>
                                  </p:childTnLst>
                                </p:cTn>
                              </p:par>
                            </p:childTnLst>
                          </p:cTn>
                        </p:par>
                        <p:par>
                          <p:cTn id="88" fill="hold">
                            <p:stCondLst>
                              <p:cond delay="9000"/>
                            </p:stCondLst>
                            <p:childTnLst>
                              <p:par>
                                <p:cTn id="89" presetID="22" presetClass="entr" presetSubtype="2" fill="hold" grpId="0" nodeType="afterEffect">
                                  <p:stCondLst>
                                    <p:cond delay="0"/>
                                  </p:stCondLst>
                                  <p:childTnLst>
                                    <p:set>
                                      <p:cBhvr>
                                        <p:cTn id="90" dur="1" fill="hold">
                                          <p:stCondLst>
                                            <p:cond delay="0"/>
                                          </p:stCondLst>
                                        </p:cTn>
                                        <p:tgtEl>
                                          <p:spTgt spid="280731"/>
                                        </p:tgtEl>
                                        <p:attrNameLst>
                                          <p:attrName>style.visibility</p:attrName>
                                        </p:attrNameLst>
                                      </p:cBhvr>
                                      <p:to>
                                        <p:strVal val="visible"/>
                                      </p:to>
                                    </p:set>
                                    <p:animEffect transition="in" filter="wipe(right)">
                                      <p:cBhvr>
                                        <p:cTn id="91" dur="1000"/>
                                        <p:tgtEl>
                                          <p:spTgt spid="280731"/>
                                        </p:tgtEl>
                                      </p:cBhvr>
                                    </p:animEffect>
                                  </p:childTnLst>
                                </p:cTn>
                              </p:par>
                            </p:childTnLst>
                          </p:cTn>
                        </p:par>
                        <p:par>
                          <p:cTn id="92" fill="hold">
                            <p:stCondLst>
                              <p:cond delay="10000"/>
                            </p:stCondLst>
                            <p:childTnLst>
                              <p:par>
                                <p:cTn id="93" presetID="22" presetClass="entr" presetSubtype="1" fill="hold" grpId="0" nodeType="afterEffect">
                                  <p:stCondLst>
                                    <p:cond delay="0"/>
                                  </p:stCondLst>
                                  <p:childTnLst>
                                    <p:set>
                                      <p:cBhvr>
                                        <p:cTn id="94" dur="1" fill="hold">
                                          <p:stCondLst>
                                            <p:cond delay="0"/>
                                          </p:stCondLst>
                                        </p:cTn>
                                        <p:tgtEl>
                                          <p:spTgt spid="280732"/>
                                        </p:tgtEl>
                                        <p:attrNameLst>
                                          <p:attrName>style.visibility</p:attrName>
                                        </p:attrNameLst>
                                      </p:cBhvr>
                                      <p:to>
                                        <p:strVal val="visible"/>
                                      </p:to>
                                    </p:set>
                                    <p:animEffect transition="in" filter="wipe(up)">
                                      <p:cBhvr>
                                        <p:cTn id="95" dur="1000"/>
                                        <p:tgtEl>
                                          <p:spTgt spid="280732"/>
                                        </p:tgtEl>
                                      </p:cBhvr>
                                    </p:animEffect>
                                  </p:childTnLst>
                                </p:cTn>
                              </p:par>
                            </p:childTnLst>
                          </p:cTn>
                        </p:par>
                        <p:par>
                          <p:cTn id="96" fill="hold" nodeType="afterGroup">
                            <p:stCondLst>
                              <p:cond delay="11000"/>
                            </p:stCondLst>
                            <p:childTnLst>
                              <p:par>
                                <p:cTn id="97" presetID="22" presetClass="entr" presetSubtype="1" fill="hold" grpId="0" nodeType="afterEffect">
                                  <p:stCondLst>
                                    <p:cond delay="0"/>
                                  </p:stCondLst>
                                  <p:childTnLst>
                                    <p:set>
                                      <p:cBhvr>
                                        <p:cTn id="98" dur="1" fill="hold">
                                          <p:stCondLst>
                                            <p:cond delay="0"/>
                                          </p:stCondLst>
                                        </p:cTn>
                                        <p:tgtEl>
                                          <p:spTgt spid="280726"/>
                                        </p:tgtEl>
                                        <p:attrNameLst>
                                          <p:attrName>style.visibility</p:attrName>
                                        </p:attrNameLst>
                                      </p:cBhvr>
                                      <p:to>
                                        <p:strVal val="visible"/>
                                      </p:to>
                                    </p:set>
                                    <p:animEffect transition="in" filter="wipe(up)">
                                      <p:cBhvr>
                                        <p:cTn id="99" dur="1000"/>
                                        <p:tgtEl>
                                          <p:spTgt spid="280726"/>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179"/>
                                        </p:tgtEl>
                                        <p:attrNameLst>
                                          <p:attrName>style.visibility</p:attrName>
                                        </p:attrNameLst>
                                      </p:cBhvr>
                                      <p:to>
                                        <p:strVal val="visible"/>
                                      </p:to>
                                    </p:set>
                                    <p:animEffect transition="in" filter="wipe(up)">
                                      <p:cBhvr>
                                        <p:cTn id="102" dur="1000"/>
                                        <p:tgtEl>
                                          <p:spTgt spid="179"/>
                                        </p:tgtEl>
                                      </p:cBhvr>
                                    </p:animEffect>
                                  </p:childTnLst>
                                </p:cTn>
                              </p:par>
                            </p:childTnLst>
                          </p:cTn>
                        </p:par>
                        <p:par>
                          <p:cTn id="103" fill="hold">
                            <p:stCondLst>
                              <p:cond delay="12000"/>
                            </p:stCondLst>
                            <p:childTnLst>
                              <p:par>
                                <p:cTn id="104" presetID="22" presetClass="entr" presetSubtype="1" fill="hold" grpId="0" nodeType="afterEffect">
                                  <p:stCondLst>
                                    <p:cond delay="0"/>
                                  </p:stCondLst>
                                  <p:childTnLst>
                                    <p:set>
                                      <p:cBhvr>
                                        <p:cTn id="105" dur="1" fill="hold">
                                          <p:stCondLst>
                                            <p:cond delay="0"/>
                                          </p:stCondLst>
                                        </p:cTn>
                                        <p:tgtEl>
                                          <p:spTgt spid="280737"/>
                                        </p:tgtEl>
                                        <p:attrNameLst>
                                          <p:attrName>style.visibility</p:attrName>
                                        </p:attrNameLst>
                                      </p:cBhvr>
                                      <p:to>
                                        <p:strVal val="visible"/>
                                      </p:to>
                                    </p:set>
                                    <p:animEffect transition="in" filter="wipe(up)">
                                      <p:cBhvr>
                                        <p:cTn id="106" dur="1000"/>
                                        <p:tgtEl>
                                          <p:spTgt spid="280737"/>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266"/>
                                        </p:tgtEl>
                                        <p:attrNameLst>
                                          <p:attrName>style.visibility</p:attrName>
                                        </p:attrNameLst>
                                      </p:cBhvr>
                                      <p:to>
                                        <p:strVal val="visible"/>
                                      </p:to>
                                    </p:set>
                                    <p:animEffect transition="in" filter="wipe(up)">
                                      <p:cBhvr>
                                        <p:cTn id="109" dur="1000"/>
                                        <p:tgtEl>
                                          <p:spTgt spid="266"/>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269"/>
                                        </p:tgtEl>
                                        <p:attrNameLst>
                                          <p:attrName>style.visibility</p:attrName>
                                        </p:attrNameLst>
                                      </p:cBhvr>
                                      <p:to>
                                        <p:strVal val="visible"/>
                                      </p:to>
                                    </p:set>
                                    <p:animEffect transition="in" filter="wipe(up)">
                                      <p:cBhvr>
                                        <p:cTn id="112" dur="1000"/>
                                        <p:tgtEl>
                                          <p:spTgt spid="269"/>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272"/>
                                        </p:tgtEl>
                                        <p:attrNameLst>
                                          <p:attrName>style.visibility</p:attrName>
                                        </p:attrNameLst>
                                      </p:cBhvr>
                                      <p:to>
                                        <p:strVal val="visible"/>
                                      </p:to>
                                    </p:set>
                                    <p:animEffect transition="in" filter="wipe(up)">
                                      <p:cBhvr>
                                        <p:cTn id="115" dur="1000"/>
                                        <p:tgtEl>
                                          <p:spTgt spid="272"/>
                                        </p:tgtEl>
                                      </p:cBhvr>
                                    </p:animEffect>
                                  </p:childTnLst>
                                </p:cTn>
                              </p:par>
                            </p:childTnLst>
                          </p:cTn>
                        </p:par>
                        <p:par>
                          <p:cTn id="116" fill="hold">
                            <p:stCondLst>
                              <p:cond delay="13000"/>
                            </p:stCondLst>
                            <p:childTnLst>
                              <p:par>
                                <p:cTn id="117" presetID="22" presetClass="entr" presetSubtype="1" fill="hold" grpId="0" nodeType="afterEffect">
                                  <p:stCondLst>
                                    <p:cond delay="0"/>
                                  </p:stCondLst>
                                  <p:childTnLst>
                                    <p:set>
                                      <p:cBhvr>
                                        <p:cTn id="118" dur="1" fill="hold">
                                          <p:stCondLst>
                                            <p:cond delay="0"/>
                                          </p:stCondLst>
                                        </p:cTn>
                                        <p:tgtEl>
                                          <p:spTgt spid="280720"/>
                                        </p:tgtEl>
                                        <p:attrNameLst>
                                          <p:attrName>style.visibility</p:attrName>
                                        </p:attrNameLst>
                                      </p:cBhvr>
                                      <p:to>
                                        <p:strVal val="visible"/>
                                      </p:to>
                                    </p:set>
                                    <p:animEffect transition="in" filter="wipe(up)">
                                      <p:cBhvr>
                                        <p:cTn id="119" dur="1000"/>
                                        <p:tgtEl>
                                          <p:spTgt spid="280720"/>
                                        </p:tgtEl>
                                      </p:cBhvr>
                                    </p:animEffect>
                                  </p:childTnLst>
                                </p:cTn>
                              </p:par>
                            </p:childTnLst>
                          </p:cTn>
                        </p:par>
                        <p:par>
                          <p:cTn id="120" fill="hold">
                            <p:stCondLst>
                              <p:cond delay="14000"/>
                            </p:stCondLst>
                            <p:childTnLst>
                              <p:par>
                                <p:cTn id="121" presetID="22" presetClass="entr" presetSubtype="8" fill="hold" grpId="0" nodeType="afterEffect">
                                  <p:stCondLst>
                                    <p:cond delay="0"/>
                                  </p:stCondLst>
                                  <p:childTnLst>
                                    <p:set>
                                      <p:cBhvr>
                                        <p:cTn id="122" dur="1" fill="hold">
                                          <p:stCondLst>
                                            <p:cond delay="0"/>
                                          </p:stCondLst>
                                        </p:cTn>
                                        <p:tgtEl>
                                          <p:spTgt spid="280721"/>
                                        </p:tgtEl>
                                        <p:attrNameLst>
                                          <p:attrName>style.visibility</p:attrName>
                                        </p:attrNameLst>
                                      </p:cBhvr>
                                      <p:to>
                                        <p:strVal val="visible"/>
                                      </p:to>
                                    </p:set>
                                    <p:animEffect transition="in" filter="wipe(left)">
                                      <p:cBhvr>
                                        <p:cTn id="123" dur="1000"/>
                                        <p:tgtEl>
                                          <p:spTgt spid="280721"/>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xit" presetSubtype="16" fill="hold" grpId="1" nodeType="clickEffect">
                                  <p:stCondLst>
                                    <p:cond delay="0"/>
                                  </p:stCondLst>
                                  <p:childTnLst>
                                    <p:animEffect transition="out" filter="box(in)">
                                      <p:cBhvr>
                                        <p:cTn id="127" dur="500"/>
                                        <p:tgtEl>
                                          <p:spTgt spid="280713"/>
                                        </p:tgtEl>
                                      </p:cBhvr>
                                    </p:animEffect>
                                    <p:set>
                                      <p:cBhvr>
                                        <p:cTn id="128" dur="1" fill="hold">
                                          <p:stCondLst>
                                            <p:cond delay="499"/>
                                          </p:stCondLst>
                                        </p:cTn>
                                        <p:tgtEl>
                                          <p:spTgt spid="280713"/>
                                        </p:tgtEl>
                                        <p:attrNameLst>
                                          <p:attrName>style.visibility</p:attrName>
                                        </p:attrNameLst>
                                      </p:cBhvr>
                                      <p:to>
                                        <p:strVal val="hidden"/>
                                      </p:to>
                                    </p:set>
                                  </p:childTnLst>
                                </p:cTn>
                              </p:par>
                              <p:par>
                                <p:cTn id="129" presetID="4" presetClass="exit" presetSubtype="16" fill="hold" grpId="1" nodeType="withEffect">
                                  <p:stCondLst>
                                    <p:cond delay="0"/>
                                  </p:stCondLst>
                                  <p:childTnLst>
                                    <p:animEffect transition="out" filter="box(in)">
                                      <p:cBhvr>
                                        <p:cTn id="130" dur="500"/>
                                        <p:tgtEl>
                                          <p:spTgt spid="179"/>
                                        </p:tgtEl>
                                      </p:cBhvr>
                                    </p:animEffect>
                                    <p:set>
                                      <p:cBhvr>
                                        <p:cTn id="131" dur="1" fill="hold">
                                          <p:stCondLst>
                                            <p:cond delay="499"/>
                                          </p:stCondLst>
                                        </p:cTn>
                                        <p:tgtEl>
                                          <p:spTgt spid="179"/>
                                        </p:tgtEl>
                                        <p:attrNameLst>
                                          <p:attrName>style.visibility</p:attrName>
                                        </p:attrNameLst>
                                      </p:cBhvr>
                                      <p:to>
                                        <p:strVal val="hidden"/>
                                      </p:to>
                                    </p:set>
                                  </p:childTnLst>
                                </p:cTn>
                              </p:par>
                              <p:par>
                                <p:cTn id="132" presetID="4" presetClass="exit" presetSubtype="16" fill="hold" grpId="1" nodeType="withEffect">
                                  <p:stCondLst>
                                    <p:cond delay="0"/>
                                  </p:stCondLst>
                                  <p:childTnLst>
                                    <p:animEffect transition="out" filter="box(in)">
                                      <p:cBhvr>
                                        <p:cTn id="133" dur="500"/>
                                        <p:tgtEl>
                                          <p:spTgt spid="280714"/>
                                        </p:tgtEl>
                                      </p:cBhvr>
                                    </p:animEffect>
                                    <p:set>
                                      <p:cBhvr>
                                        <p:cTn id="134" dur="1" fill="hold">
                                          <p:stCondLst>
                                            <p:cond delay="499"/>
                                          </p:stCondLst>
                                        </p:cTn>
                                        <p:tgtEl>
                                          <p:spTgt spid="280714"/>
                                        </p:tgtEl>
                                        <p:attrNameLst>
                                          <p:attrName>style.visibility</p:attrName>
                                        </p:attrNameLst>
                                      </p:cBhvr>
                                      <p:to>
                                        <p:strVal val="hidden"/>
                                      </p:to>
                                    </p:set>
                                  </p:childTnLst>
                                </p:cTn>
                              </p:par>
                              <p:par>
                                <p:cTn id="135" presetID="4" presetClass="exit" presetSubtype="16" fill="hold" grpId="1" nodeType="withEffect">
                                  <p:stCondLst>
                                    <p:cond delay="0"/>
                                  </p:stCondLst>
                                  <p:childTnLst>
                                    <p:animEffect transition="out" filter="box(in)">
                                      <p:cBhvr>
                                        <p:cTn id="136" dur="500"/>
                                        <p:tgtEl>
                                          <p:spTgt spid="266"/>
                                        </p:tgtEl>
                                      </p:cBhvr>
                                    </p:animEffect>
                                    <p:set>
                                      <p:cBhvr>
                                        <p:cTn id="137" dur="1" fill="hold">
                                          <p:stCondLst>
                                            <p:cond delay="499"/>
                                          </p:stCondLst>
                                        </p:cTn>
                                        <p:tgtEl>
                                          <p:spTgt spid="266"/>
                                        </p:tgtEl>
                                        <p:attrNameLst>
                                          <p:attrName>style.visibility</p:attrName>
                                        </p:attrNameLst>
                                      </p:cBhvr>
                                      <p:to>
                                        <p:strVal val="hidden"/>
                                      </p:to>
                                    </p:set>
                                  </p:childTnLst>
                                </p:cTn>
                              </p:par>
                              <p:par>
                                <p:cTn id="138" presetID="4" presetClass="exit" presetSubtype="16" fill="hold" grpId="1" nodeType="withEffect">
                                  <p:stCondLst>
                                    <p:cond delay="0"/>
                                  </p:stCondLst>
                                  <p:childTnLst>
                                    <p:animEffect transition="out" filter="box(in)">
                                      <p:cBhvr>
                                        <p:cTn id="139" dur="500"/>
                                        <p:tgtEl>
                                          <p:spTgt spid="280715"/>
                                        </p:tgtEl>
                                      </p:cBhvr>
                                    </p:animEffect>
                                    <p:set>
                                      <p:cBhvr>
                                        <p:cTn id="140" dur="1" fill="hold">
                                          <p:stCondLst>
                                            <p:cond delay="499"/>
                                          </p:stCondLst>
                                        </p:cTn>
                                        <p:tgtEl>
                                          <p:spTgt spid="280715"/>
                                        </p:tgtEl>
                                        <p:attrNameLst>
                                          <p:attrName>style.visibility</p:attrName>
                                        </p:attrNameLst>
                                      </p:cBhvr>
                                      <p:to>
                                        <p:strVal val="hidden"/>
                                      </p:to>
                                    </p:set>
                                  </p:childTnLst>
                                </p:cTn>
                              </p:par>
                              <p:par>
                                <p:cTn id="141" presetID="4" presetClass="exit" presetSubtype="16" fill="hold" grpId="1" nodeType="withEffect">
                                  <p:stCondLst>
                                    <p:cond delay="0"/>
                                  </p:stCondLst>
                                  <p:childTnLst>
                                    <p:animEffect transition="out" filter="box(in)">
                                      <p:cBhvr>
                                        <p:cTn id="142" dur="500"/>
                                        <p:tgtEl>
                                          <p:spTgt spid="280716"/>
                                        </p:tgtEl>
                                      </p:cBhvr>
                                    </p:animEffect>
                                    <p:set>
                                      <p:cBhvr>
                                        <p:cTn id="143" dur="1" fill="hold">
                                          <p:stCondLst>
                                            <p:cond delay="499"/>
                                          </p:stCondLst>
                                        </p:cTn>
                                        <p:tgtEl>
                                          <p:spTgt spid="280716"/>
                                        </p:tgtEl>
                                        <p:attrNameLst>
                                          <p:attrName>style.visibility</p:attrName>
                                        </p:attrNameLst>
                                      </p:cBhvr>
                                      <p:to>
                                        <p:strVal val="hidden"/>
                                      </p:to>
                                    </p:set>
                                  </p:childTnLst>
                                </p:cTn>
                              </p:par>
                              <p:par>
                                <p:cTn id="144" presetID="4" presetClass="exit" presetSubtype="16" fill="hold" grpId="1" nodeType="withEffect">
                                  <p:stCondLst>
                                    <p:cond delay="0"/>
                                  </p:stCondLst>
                                  <p:childTnLst>
                                    <p:animEffect transition="out" filter="box(in)">
                                      <p:cBhvr>
                                        <p:cTn id="145" dur="500"/>
                                        <p:tgtEl>
                                          <p:spTgt spid="280717"/>
                                        </p:tgtEl>
                                      </p:cBhvr>
                                    </p:animEffect>
                                    <p:set>
                                      <p:cBhvr>
                                        <p:cTn id="146" dur="1" fill="hold">
                                          <p:stCondLst>
                                            <p:cond delay="499"/>
                                          </p:stCondLst>
                                        </p:cTn>
                                        <p:tgtEl>
                                          <p:spTgt spid="280717"/>
                                        </p:tgtEl>
                                        <p:attrNameLst>
                                          <p:attrName>style.visibility</p:attrName>
                                        </p:attrNameLst>
                                      </p:cBhvr>
                                      <p:to>
                                        <p:strVal val="hidden"/>
                                      </p:to>
                                    </p:set>
                                  </p:childTnLst>
                                </p:cTn>
                              </p:par>
                              <p:par>
                                <p:cTn id="147" presetID="4" presetClass="exit" presetSubtype="16" fill="hold" grpId="1" nodeType="withEffect">
                                  <p:stCondLst>
                                    <p:cond delay="0"/>
                                  </p:stCondLst>
                                  <p:childTnLst>
                                    <p:animEffect transition="out" filter="box(in)">
                                      <p:cBhvr>
                                        <p:cTn id="148" dur="500"/>
                                        <p:tgtEl>
                                          <p:spTgt spid="280718"/>
                                        </p:tgtEl>
                                      </p:cBhvr>
                                    </p:animEffect>
                                    <p:set>
                                      <p:cBhvr>
                                        <p:cTn id="149" dur="1" fill="hold">
                                          <p:stCondLst>
                                            <p:cond delay="499"/>
                                          </p:stCondLst>
                                        </p:cTn>
                                        <p:tgtEl>
                                          <p:spTgt spid="280718"/>
                                        </p:tgtEl>
                                        <p:attrNameLst>
                                          <p:attrName>style.visibility</p:attrName>
                                        </p:attrNameLst>
                                      </p:cBhvr>
                                      <p:to>
                                        <p:strVal val="hidden"/>
                                      </p:to>
                                    </p:set>
                                  </p:childTnLst>
                                </p:cTn>
                              </p:par>
                              <p:par>
                                <p:cTn id="150" presetID="4" presetClass="exit" presetSubtype="16" fill="hold" grpId="1" nodeType="withEffect">
                                  <p:stCondLst>
                                    <p:cond delay="0"/>
                                  </p:stCondLst>
                                  <p:childTnLst>
                                    <p:animEffect transition="out" filter="box(in)">
                                      <p:cBhvr>
                                        <p:cTn id="151" dur="500"/>
                                        <p:tgtEl>
                                          <p:spTgt spid="280720"/>
                                        </p:tgtEl>
                                      </p:cBhvr>
                                    </p:animEffect>
                                    <p:set>
                                      <p:cBhvr>
                                        <p:cTn id="152" dur="1" fill="hold">
                                          <p:stCondLst>
                                            <p:cond delay="499"/>
                                          </p:stCondLst>
                                        </p:cTn>
                                        <p:tgtEl>
                                          <p:spTgt spid="280720"/>
                                        </p:tgtEl>
                                        <p:attrNameLst>
                                          <p:attrName>style.visibility</p:attrName>
                                        </p:attrNameLst>
                                      </p:cBhvr>
                                      <p:to>
                                        <p:strVal val="hidden"/>
                                      </p:to>
                                    </p:set>
                                  </p:childTnLst>
                                </p:cTn>
                              </p:par>
                              <p:par>
                                <p:cTn id="153" presetID="4" presetClass="exit" presetSubtype="16" fill="hold" grpId="1" nodeType="withEffect">
                                  <p:stCondLst>
                                    <p:cond delay="0"/>
                                  </p:stCondLst>
                                  <p:childTnLst>
                                    <p:animEffect transition="out" filter="box(in)">
                                      <p:cBhvr>
                                        <p:cTn id="154" dur="500"/>
                                        <p:tgtEl>
                                          <p:spTgt spid="280721"/>
                                        </p:tgtEl>
                                      </p:cBhvr>
                                    </p:animEffect>
                                    <p:set>
                                      <p:cBhvr>
                                        <p:cTn id="155" dur="1" fill="hold">
                                          <p:stCondLst>
                                            <p:cond delay="499"/>
                                          </p:stCondLst>
                                        </p:cTn>
                                        <p:tgtEl>
                                          <p:spTgt spid="280721"/>
                                        </p:tgtEl>
                                        <p:attrNameLst>
                                          <p:attrName>style.visibility</p:attrName>
                                        </p:attrNameLst>
                                      </p:cBhvr>
                                      <p:to>
                                        <p:strVal val="hidden"/>
                                      </p:to>
                                    </p:set>
                                  </p:childTnLst>
                                </p:cTn>
                              </p:par>
                              <p:par>
                                <p:cTn id="156" presetID="4" presetClass="exit" presetSubtype="16" fill="hold" grpId="1" nodeType="withEffect">
                                  <p:stCondLst>
                                    <p:cond delay="0"/>
                                  </p:stCondLst>
                                  <p:childTnLst>
                                    <p:animEffect transition="out" filter="box(in)">
                                      <p:cBhvr>
                                        <p:cTn id="157" dur="500"/>
                                        <p:tgtEl>
                                          <p:spTgt spid="280725"/>
                                        </p:tgtEl>
                                      </p:cBhvr>
                                    </p:animEffect>
                                    <p:set>
                                      <p:cBhvr>
                                        <p:cTn id="158" dur="1" fill="hold">
                                          <p:stCondLst>
                                            <p:cond delay="499"/>
                                          </p:stCondLst>
                                        </p:cTn>
                                        <p:tgtEl>
                                          <p:spTgt spid="280725"/>
                                        </p:tgtEl>
                                        <p:attrNameLst>
                                          <p:attrName>style.visibility</p:attrName>
                                        </p:attrNameLst>
                                      </p:cBhvr>
                                      <p:to>
                                        <p:strVal val="hidden"/>
                                      </p:to>
                                    </p:set>
                                  </p:childTnLst>
                                </p:cTn>
                              </p:par>
                              <p:par>
                                <p:cTn id="159" presetID="4" presetClass="exit" presetSubtype="16" fill="hold" grpId="1" nodeType="withEffect">
                                  <p:stCondLst>
                                    <p:cond delay="0"/>
                                  </p:stCondLst>
                                  <p:childTnLst>
                                    <p:animEffect transition="out" filter="box(in)">
                                      <p:cBhvr>
                                        <p:cTn id="160" dur="500"/>
                                        <p:tgtEl>
                                          <p:spTgt spid="280726"/>
                                        </p:tgtEl>
                                      </p:cBhvr>
                                    </p:animEffect>
                                    <p:set>
                                      <p:cBhvr>
                                        <p:cTn id="161" dur="1" fill="hold">
                                          <p:stCondLst>
                                            <p:cond delay="499"/>
                                          </p:stCondLst>
                                        </p:cTn>
                                        <p:tgtEl>
                                          <p:spTgt spid="280726"/>
                                        </p:tgtEl>
                                        <p:attrNameLst>
                                          <p:attrName>style.visibility</p:attrName>
                                        </p:attrNameLst>
                                      </p:cBhvr>
                                      <p:to>
                                        <p:strVal val="hidden"/>
                                      </p:to>
                                    </p:set>
                                  </p:childTnLst>
                                </p:cTn>
                              </p:par>
                              <p:par>
                                <p:cTn id="162" presetID="4" presetClass="exit" presetSubtype="16" fill="hold" grpId="1" nodeType="withEffect">
                                  <p:stCondLst>
                                    <p:cond delay="0"/>
                                  </p:stCondLst>
                                  <p:childTnLst>
                                    <p:animEffect transition="out" filter="box(in)">
                                      <p:cBhvr>
                                        <p:cTn id="163" dur="500"/>
                                        <p:tgtEl>
                                          <p:spTgt spid="280727"/>
                                        </p:tgtEl>
                                      </p:cBhvr>
                                    </p:animEffect>
                                    <p:set>
                                      <p:cBhvr>
                                        <p:cTn id="164" dur="1" fill="hold">
                                          <p:stCondLst>
                                            <p:cond delay="499"/>
                                          </p:stCondLst>
                                        </p:cTn>
                                        <p:tgtEl>
                                          <p:spTgt spid="280727"/>
                                        </p:tgtEl>
                                        <p:attrNameLst>
                                          <p:attrName>style.visibility</p:attrName>
                                        </p:attrNameLst>
                                      </p:cBhvr>
                                      <p:to>
                                        <p:strVal val="hidden"/>
                                      </p:to>
                                    </p:set>
                                  </p:childTnLst>
                                </p:cTn>
                              </p:par>
                              <p:par>
                                <p:cTn id="165" presetID="4" presetClass="exit" presetSubtype="16" fill="hold" grpId="1" nodeType="withEffect">
                                  <p:stCondLst>
                                    <p:cond delay="0"/>
                                  </p:stCondLst>
                                  <p:childTnLst>
                                    <p:animEffect transition="out" filter="box(in)">
                                      <p:cBhvr>
                                        <p:cTn id="166" dur="500"/>
                                        <p:tgtEl>
                                          <p:spTgt spid="280728"/>
                                        </p:tgtEl>
                                      </p:cBhvr>
                                    </p:animEffect>
                                    <p:set>
                                      <p:cBhvr>
                                        <p:cTn id="167" dur="1" fill="hold">
                                          <p:stCondLst>
                                            <p:cond delay="499"/>
                                          </p:stCondLst>
                                        </p:cTn>
                                        <p:tgtEl>
                                          <p:spTgt spid="280728"/>
                                        </p:tgtEl>
                                        <p:attrNameLst>
                                          <p:attrName>style.visibility</p:attrName>
                                        </p:attrNameLst>
                                      </p:cBhvr>
                                      <p:to>
                                        <p:strVal val="hidden"/>
                                      </p:to>
                                    </p:set>
                                  </p:childTnLst>
                                </p:cTn>
                              </p:par>
                              <p:par>
                                <p:cTn id="168" presetID="4" presetClass="exit" presetSubtype="16" fill="hold" grpId="1" nodeType="withEffect">
                                  <p:stCondLst>
                                    <p:cond delay="0"/>
                                  </p:stCondLst>
                                  <p:childTnLst>
                                    <p:animEffect transition="out" filter="box(in)">
                                      <p:cBhvr>
                                        <p:cTn id="169" dur="500"/>
                                        <p:tgtEl>
                                          <p:spTgt spid="280730"/>
                                        </p:tgtEl>
                                      </p:cBhvr>
                                    </p:animEffect>
                                    <p:set>
                                      <p:cBhvr>
                                        <p:cTn id="170" dur="1" fill="hold">
                                          <p:stCondLst>
                                            <p:cond delay="499"/>
                                          </p:stCondLst>
                                        </p:cTn>
                                        <p:tgtEl>
                                          <p:spTgt spid="280730"/>
                                        </p:tgtEl>
                                        <p:attrNameLst>
                                          <p:attrName>style.visibility</p:attrName>
                                        </p:attrNameLst>
                                      </p:cBhvr>
                                      <p:to>
                                        <p:strVal val="hidden"/>
                                      </p:to>
                                    </p:set>
                                  </p:childTnLst>
                                </p:cTn>
                              </p:par>
                              <p:par>
                                <p:cTn id="171" presetID="4" presetClass="exit" presetSubtype="16" fill="hold" grpId="1" nodeType="withEffect">
                                  <p:stCondLst>
                                    <p:cond delay="0"/>
                                  </p:stCondLst>
                                  <p:childTnLst>
                                    <p:animEffect transition="out" filter="box(in)">
                                      <p:cBhvr>
                                        <p:cTn id="172" dur="500"/>
                                        <p:tgtEl>
                                          <p:spTgt spid="280731"/>
                                        </p:tgtEl>
                                      </p:cBhvr>
                                    </p:animEffect>
                                    <p:set>
                                      <p:cBhvr>
                                        <p:cTn id="173" dur="1" fill="hold">
                                          <p:stCondLst>
                                            <p:cond delay="499"/>
                                          </p:stCondLst>
                                        </p:cTn>
                                        <p:tgtEl>
                                          <p:spTgt spid="280731"/>
                                        </p:tgtEl>
                                        <p:attrNameLst>
                                          <p:attrName>style.visibility</p:attrName>
                                        </p:attrNameLst>
                                      </p:cBhvr>
                                      <p:to>
                                        <p:strVal val="hidden"/>
                                      </p:to>
                                    </p:set>
                                  </p:childTnLst>
                                </p:cTn>
                              </p:par>
                              <p:par>
                                <p:cTn id="174" presetID="4" presetClass="exit" presetSubtype="16" fill="hold" grpId="1" nodeType="withEffect">
                                  <p:stCondLst>
                                    <p:cond delay="0"/>
                                  </p:stCondLst>
                                  <p:childTnLst>
                                    <p:animEffect transition="out" filter="box(in)">
                                      <p:cBhvr>
                                        <p:cTn id="175" dur="500"/>
                                        <p:tgtEl>
                                          <p:spTgt spid="280732"/>
                                        </p:tgtEl>
                                      </p:cBhvr>
                                    </p:animEffect>
                                    <p:set>
                                      <p:cBhvr>
                                        <p:cTn id="176" dur="1" fill="hold">
                                          <p:stCondLst>
                                            <p:cond delay="499"/>
                                          </p:stCondLst>
                                        </p:cTn>
                                        <p:tgtEl>
                                          <p:spTgt spid="280732"/>
                                        </p:tgtEl>
                                        <p:attrNameLst>
                                          <p:attrName>style.visibility</p:attrName>
                                        </p:attrNameLst>
                                      </p:cBhvr>
                                      <p:to>
                                        <p:strVal val="hidden"/>
                                      </p:to>
                                    </p:set>
                                  </p:childTnLst>
                                </p:cTn>
                              </p:par>
                              <p:par>
                                <p:cTn id="177" presetID="4" presetClass="exit" presetSubtype="16" fill="hold" grpId="1" nodeType="withEffect">
                                  <p:stCondLst>
                                    <p:cond delay="0"/>
                                  </p:stCondLst>
                                  <p:childTnLst>
                                    <p:animEffect transition="out" filter="box(in)">
                                      <p:cBhvr>
                                        <p:cTn id="178" dur="500"/>
                                        <p:tgtEl>
                                          <p:spTgt spid="280737"/>
                                        </p:tgtEl>
                                      </p:cBhvr>
                                    </p:animEffect>
                                    <p:set>
                                      <p:cBhvr>
                                        <p:cTn id="179" dur="1" fill="hold">
                                          <p:stCondLst>
                                            <p:cond delay="499"/>
                                          </p:stCondLst>
                                        </p:cTn>
                                        <p:tgtEl>
                                          <p:spTgt spid="280737"/>
                                        </p:tgtEl>
                                        <p:attrNameLst>
                                          <p:attrName>style.visibility</p:attrName>
                                        </p:attrNameLst>
                                      </p:cBhvr>
                                      <p:to>
                                        <p:strVal val="hidden"/>
                                      </p:to>
                                    </p:set>
                                  </p:childTnLst>
                                </p:cTn>
                              </p:par>
                              <p:par>
                                <p:cTn id="180" presetID="4" presetClass="exit" presetSubtype="16" fill="hold" grpId="1" nodeType="withEffect">
                                  <p:stCondLst>
                                    <p:cond delay="0"/>
                                  </p:stCondLst>
                                  <p:childTnLst>
                                    <p:animEffect transition="out" filter="box(in)">
                                      <p:cBhvr>
                                        <p:cTn id="181" dur="500"/>
                                        <p:tgtEl>
                                          <p:spTgt spid="269"/>
                                        </p:tgtEl>
                                      </p:cBhvr>
                                    </p:animEffect>
                                    <p:set>
                                      <p:cBhvr>
                                        <p:cTn id="182" dur="1" fill="hold">
                                          <p:stCondLst>
                                            <p:cond delay="499"/>
                                          </p:stCondLst>
                                        </p:cTn>
                                        <p:tgtEl>
                                          <p:spTgt spid="269"/>
                                        </p:tgtEl>
                                        <p:attrNameLst>
                                          <p:attrName>style.visibility</p:attrName>
                                        </p:attrNameLst>
                                      </p:cBhvr>
                                      <p:to>
                                        <p:strVal val="hidden"/>
                                      </p:to>
                                    </p:set>
                                  </p:childTnLst>
                                </p:cTn>
                              </p:par>
                              <p:par>
                                <p:cTn id="183" presetID="4" presetClass="exit" presetSubtype="16" fill="hold" grpId="1" nodeType="withEffect">
                                  <p:stCondLst>
                                    <p:cond delay="0"/>
                                  </p:stCondLst>
                                  <p:childTnLst>
                                    <p:animEffect transition="out" filter="box(in)">
                                      <p:cBhvr>
                                        <p:cTn id="184" dur="500"/>
                                        <p:tgtEl>
                                          <p:spTgt spid="272"/>
                                        </p:tgtEl>
                                      </p:cBhvr>
                                    </p:animEffect>
                                    <p:set>
                                      <p:cBhvr>
                                        <p:cTn id="185" dur="1" fill="hold">
                                          <p:stCondLst>
                                            <p:cond delay="499"/>
                                          </p:stCondLst>
                                        </p:cTn>
                                        <p:tgtEl>
                                          <p:spTgt spid="272"/>
                                        </p:tgtEl>
                                        <p:attrNameLst>
                                          <p:attrName>style.visibility</p:attrName>
                                        </p:attrNameLst>
                                      </p:cBhvr>
                                      <p:to>
                                        <p:strVal val="hidden"/>
                                      </p:to>
                                    </p:set>
                                  </p:childTnLst>
                                </p:cTn>
                              </p:par>
                            </p:childTnLst>
                          </p:cTn>
                        </p:par>
                        <p:par>
                          <p:cTn id="186" fill="hold" nodeType="afterGroup">
                            <p:stCondLst>
                              <p:cond delay="500"/>
                            </p:stCondLst>
                            <p:childTnLst>
                              <p:par>
                                <p:cTn id="187" presetID="22" presetClass="entr" presetSubtype="8" fill="hold" grpId="0" nodeType="afterEffect">
                                  <p:stCondLst>
                                    <p:cond delay="0"/>
                                  </p:stCondLst>
                                  <p:childTnLst>
                                    <p:set>
                                      <p:cBhvr>
                                        <p:cTn id="188" dur="1" fill="hold">
                                          <p:stCondLst>
                                            <p:cond delay="0"/>
                                          </p:stCondLst>
                                        </p:cTn>
                                        <p:tgtEl>
                                          <p:spTgt spid="280759"/>
                                        </p:tgtEl>
                                        <p:attrNameLst>
                                          <p:attrName>style.visibility</p:attrName>
                                        </p:attrNameLst>
                                      </p:cBhvr>
                                      <p:to>
                                        <p:strVal val="visible"/>
                                      </p:to>
                                    </p:set>
                                    <p:animEffect transition="in" filter="wipe(left)">
                                      <p:cBhvr>
                                        <p:cTn id="189" dur="1000"/>
                                        <p:tgtEl>
                                          <p:spTgt spid="280759"/>
                                        </p:tgtEl>
                                      </p:cBhvr>
                                    </p:animEffect>
                                  </p:childTnLst>
                                </p:cTn>
                              </p:par>
                            </p:childTnLst>
                          </p:cTn>
                        </p:par>
                        <p:par>
                          <p:cTn id="190" fill="hold">
                            <p:stCondLst>
                              <p:cond delay="1500"/>
                            </p:stCondLst>
                            <p:childTnLst>
                              <p:par>
                                <p:cTn id="191" presetID="22" presetClass="entr" presetSubtype="4" fill="hold" grpId="0" nodeType="afterEffect">
                                  <p:stCondLst>
                                    <p:cond delay="0"/>
                                  </p:stCondLst>
                                  <p:childTnLst>
                                    <p:set>
                                      <p:cBhvr>
                                        <p:cTn id="192" dur="1" fill="hold">
                                          <p:stCondLst>
                                            <p:cond delay="0"/>
                                          </p:stCondLst>
                                        </p:cTn>
                                        <p:tgtEl>
                                          <p:spTgt spid="280760"/>
                                        </p:tgtEl>
                                        <p:attrNameLst>
                                          <p:attrName>style.visibility</p:attrName>
                                        </p:attrNameLst>
                                      </p:cBhvr>
                                      <p:to>
                                        <p:strVal val="visible"/>
                                      </p:to>
                                    </p:set>
                                    <p:animEffect transition="in" filter="wipe(down)">
                                      <p:cBhvr>
                                        <p:cTn id="193" dur="1000"/>
                                        <p:tgtEl>
                                          <p:spTgt spid="280760"/>
                                        </p:tgtEl>
                                      </p:cBhvr>
                                    </p:animEffect>
                                  </p:childTnLst>
                                </p:cTn>
                              </p:par>
                            </p:childTnLst>
                          </p:cTn>
                        </p:par>
                        <p:par>
                          <p:cTn id="194" fill="hold" nodeType="afterGroup">
                            <p:stCondLst>
                              <p:cond delay="2500"/>
                            </p:stCondLst>
                            <p:childTnLst>
                              <p:par>
                                <p:cTn id="195" presetID="22" presetClass="entr" presetSubtype="8" fill="hold" grpId="0" nodeType="afterEffect">
                                  <p:stCondLst>
                                    <p:cond delay="0"/>
                                  </p:stCondLst>
                                  <p:childTnLst>
                                    <p:set>
                                      <p:cBhvr>
                                        <p:cTn id="196" dur="1" fill="hold">
                                          <p:stCondLst>
                                            <p:cond delay="0"/>
                                          </p:stCondLst>
                                        </p:cTn>
                                        <p:tgtEl>
                                          <p:spTgt spid="280761"/>
                                        </p:tgtEl>
                                        <p:attrNameLst>
                                          <p:attrName>style.visibility</p:attrName>
                                        </p:attrNameLst>
                                      </p:cBhvr>
                                      <p:to>
                                        <p:strVal val="visible"/>
                                      </p:to>
                                    </p:set>
                                    <p:animEffect transition="in" filter="wipe(left)">
                                      <p:cBhvr>
                                        <p:cTn id="197" dur="1000"/>
                                        <p:tgtEl>
                                          <p:spTgt spid="280761"/>
                                        </p:tgtEl>
                                      </p:cBhvr>
                                    </p:animEffect>
                                  </p:childTnLst>
                                </p:cTn>
                              </p:par>
                            </p:childTnLst>
                          </p:cTn>
                        </p:par>
                        <p:par>
                          <p:cTn id="198" fill="hold" nodeType="afterGroup">
                            <p:stCondLst>
                              <p:cond delay="3500"/>
                            </p:stCondLst>
                            <p:childTnLst>
                              <p:par>
                                <p:cTn id="199" presetID="22" presetClass="entr" presetSubtype="8" fill="hold" grpId="0" nodeType="afterEffect">
                                  <p:stCondLst>
                                    <p:cond delay="0"/>
                                  </p:stCondLst>
                                  <p:childTnLst>
                                    <p:set>
                                      <p:cBhvr>
                                        <p:cTn id="200" dur="1" fill="hold">
                                          <p:stCondLst>
                                            <p:cond delay="0"/>
                                          </p:stCondLst>
                                        </p:cTn>
                                        <p:tgtEl>
                                          <p:spTgt spid="280762"/>
                                        </p:tgtEl>
                                        <p:attrNameLst>
                                          <p:attrName>style.visibility</p:attrName>
                                        </p:attrNameLst>
                                      </p:cBhvr>
                                      <p:to>
                                        <p:strVal val="visible"/>
                                      </p:to>
                                    </p:set>
                                    <p:animEffect transition="in" filter="wipe(left)">
                                      <p:cBhvr>
                                        <p:cTn id="201" dur="1000"/>
                                        <p:tgtEl>
                                          <p:spTgt spid="280762"/>
                                        </p:tgtEl>
                                      </p:cBhvr>
                                    </p:animEffect>
                                  </p:childTnLst>
                                </p:cTn>
                              </p:par>
                            </p:childTnLst>
                          </p:cTn>
                        </p:par>
                        <p:par>
                          <p:cTn id="202" fill="hold" nodeType="afterGroup">
                            <p:stCondLst>
                              <p:cond delay="4500"/>
                            </p:stCondLst>
                            <p:childTnLst>
                              <p:par>
                                <p:cTn id="203" presetID="22" presetClass="entr" presetSubtype="8" fill="hold" grpId="0" nodeType="afterEffect">
                                  <p:stCondLst>
                                    <p:cond delay="0"/>
                                  </p:stCondLst>
                                  <p:childTnLst>
                                    <p:set>
                                      <p:cBhvr>
                                        <p:cTn id="204" dur="1" fill="hold">
                                          <p:stCondLst>
                                            <p:cond delay="0"/>
                                          </p:stCondLst>
                                        </p:cTn>
                                        <p:tgtEl>
                                          <p:spTgt spid="280763"/>
                                        </p:tgtEl>
                                        <p:attrNameLst>
                                          <p:attrName>style.visibility</p:attrName>
                                        </p:attrNameLst>
                                      </p:cBhvr>
                                      <p:to>
                                        <p:strVal val="visible"/>
                                      </p:to>
                                    </p:set>
                                    <p:animEffect transition="in" filter="wipe(left)">
                                      <p:cBhvr>
                                        <p:cTn id="205" dur="1000"/>
                                        <p:tgtEl>
                                          <p:spTgt spid="280763"/>
                                        </p:tgtEl>
                                      </p:cBhvr>
                                    </p:animEffect>
                                  </p:childTnLst>
                                </p:cTn>
                              </p:par>
                            </p:childTnLst>
                          </p:cTn>
                        </p:par>
                        <p:par>
                          <p:cTn id="206" fill="hold" nodeType="afterGroup">
                            <p:stCondLst>
                              <p:cond delay="5500"/>
                            </p:stCondLst>
                            <p:childTnLst>
                              <p:par>
                                <p:cTn id="207" presetID="22" presetClass="entr" presetSubtype="8" fill="hold" grpId="0" nodeType="afterEffect">
                                  <p:stCondLst>
                                    <p:cond delay="0"/>
                                  </p:stCondLst>
                                  <p:childTnLst>
                                    <p:set>
                                      <p:cBhvr>
                                        <p:cTn id="208" dur="1" fill="hold">
                                          <p:stCondLst>
                                            <p:cond delay="0"/>
                                          </p:stCondLst>
                                        </p:cTn>
                                        <p:tgtEl>
                                          <p:spTgt spid="280764"/>
                                        </p:tgtEl>
                                        <p:attrNameLst>
                                          <p:attrName>style.visibility</p:attrName>
                                        </p:attrNameLst>
                                      </p:cBhvr>
                                      <p:to>
                                        <p:strVal val="visible"/>
                                      </p:to>
                                    </p:set>
                                    <p:animEffect transition="in" filter="wipe(left)">
                                      <p:cBhvr>
                                        <p:cTn id="209" dur="1000"/>
                                        <p:tgtEl>
                                          <p:spTgt spid="280764"/>
                                        </p:tgtEl>
                                      </p:cBhvr>
                                    </p:animEffect>
                                  </p:childTnLst>
                                </p:cTn>
                              </p:par>
                            </p:childTnLst>
                          </p:cTn>
                        </p:par>
                        <p:par>
                          <p:cTn id="210" fill="hold" nodeType="afterGroup">
                            <p:stCondLst>
                              <p:cond delay="6500"/>
                            </p:stCondLst>
                            <p:childTnLst>
                              <p:par>
                                <p:cTn id="211" presetID="22" presetClass="entr" presetSubtype="1" fill="hold" grpId="0" nodeType="afterEffect">
                                  <p:stCondLst>
                                    <p:cond delay="0"/>
                                  </p:stCondLst>
                                  <p:childTnLst>
                                    <p:set>
                                      <p:cBhvr>
                                        <p:cTn id="212" dur="1" fill="hold">
                                          <p:stCondLst>
                                            <p:cond delay="0"/>
                                          </p:stCondLst>
                                        </p:cTn>
                                        <p:tgtEl>
                                          <p:spTgt spid="280770"/>
                                        </p:tgtEl>
                                        <p:attrNameLst>
                                          <p:attrName>style.visibility</p:attrName>
                                        </p:attrNameLst>
                                      </p:cBhvr>
                                      <p:to>
                                        <p:strVal val="visible"/>
                                      </p:to>
                                    </p:set>
                                    <p:animEffect transition="in" filter="wipe(up)">
                                      <p:cBhvr>
                                        <p:cTn id="213" dur="1000"/>
                                        <p:tgtEl>
                                          <p:spTgt spid="280770"/>
                                        </p:tgtEl>
                                      </p:cBhvr>
                                    </p:animEffect>
                                  </p:childTnLst>
                                </p:cTn>
                              </p:par>
                              <p:par>
                                <p:cTn id="214" presetID="22" presetClass="entr" presetSubtype="1" fill="hold" grpId="0" nodeType="withEffect">
                                  <p:stCondLst>
                                    <p:cond delay="0"/>
                                  </p:stCondLst>
                                  <p:childTnLst>
                                    <p:set>
                                      <p:cBhvr>
                                        <p:cTn id="215" dur="1" fill="hold">
                                          <p:stCondLst>
                                            <p:cond delay="0"/>
                                          </p:stCondLst>
                                        </p:cTn>
                                        <p:tgtEl>
                                          <p:spTgt spid="280775"/>
                                        </p:tgtEl>
                                        <p:attrNameLst>
                                          <p:attrName>style.visibility</p:attrName>
                                        </p:attrNameLst>
                                      </p:cBhvr>
                                      <p:to>
                                        <p:strVal val="visible"/>
                                      </p:to>
                                    </p:set>
                                    <p:animEffect transition="in" filter="wipe(up)">
                                      <p:cBhvr>
                                        <p:cTn id="216" dur="1000"/>
                                        <p:tgtEl>
                                          <p:spTgt spid="280775"/>
                                        </p:tgtEl>
                                      </p:cBhvr>
                                    </p:animEffect>
                                  </p:childTnLst>
                                </p:cTn>
                              </p:par>
                            </p:childTnLst>
                          </p:cTn>
                        </p:par>
                        <p:par>
                          <p:cTn id="217" fill="hold" nodeType="afterGroup">
                            <p:stCondLst>
                              <p:cond delay="7500"/>
                            </p:stCondLst>
                            <p:childTnLst>
                              <p:par>
                                <p:cTn id="218" presetID="22" presetClass="entr" presetSubtype="2" fill="hold" grpId="0" nodeType="afterEffect">
                                  <p:stCondLst>
                                    <p:cond delay="0"/>
                                  </p:stCondLst>
                                  <p:childTnLst>
                                    <p:set>
                                      <p:cBhvr>
                                        <p:cTn id="219" dur="1" fill="hold">
                                          <p:stCondLst>
                                            <p:cond delay="0"/>
                                          </p:stCondLst>
                                        </p:cTn>
                                        <p:tgtEl>
                                          <p:spTgt spid="280772"/>
                                        </p:tgtEl>
                                        <p:attrNameLst>
                                          <p:attrName>style.visibility</p:attrName>
                                        </p:attrNameLst>
                                      </p:cBhvr>
                                      <p:to>
                                        <p:strVal val="visible"/>
                                      </p:to>
                                    </p:set>
                                    <p:animEffect transition="in" filter="wipe(right)">
                                      <p:cBhvr>
                                        <p:cTn id="220" dur="1000"/>
                                        <p:tgtEl>
                                          <p:spTgt spid="280772"/>
                                        </p:tgtEl>
                                      </p:cBhvr>
                                    </p:animEffect>
                                  </p:childTnLst>
                                </p:cTn>
                              </p:par>
                            </p:childTnLst>
                          </p:cTn>
                        </p:par>
                        <p:par>
                          <p:cTn id="221" fill="hold">
                            <p:stCondLst>
                              <p:cond delay="8500"/>
                            </p:stCondLst>
                            <p:childTnLst>
                              <p:par>
                                <p:cTn id="222" presetID="22" presetClass="entr" presetSubtype="1" fill="hold" grpId="0" nodeType="afterEffect">
                                  <p:stCondLst>
                                    <p:cond delay="0"/>
                                  </p:stCondLst>
                                  <p:childTnLst>
                                    <p:set>
                                      <p:cBhvr>
                                        <p:cTn id="223" dur="1" fill="hold">
                                          <p:stCondLst>
                                            <p:cond delay="0"/>
                                          </p:stCondLst>
                                        </p:cTn>
                                        <p:tgtEl>
                                          <p:spTgt spid="280773"/>
                                        </p:tgtEl>
                                        <p:attrNameLst>
                                          <p:attrName>style.visibility</p:attrName>
                                        </p:attrNameLst>
                                      </p:cBhvr>
                                      <p:to>
                                        <p:strVal val="visible"/>
                                      </p:to>
                                    </p:set>
                                    <p:animEffect transition="in" filter="wipe(up)">
                                      <p:cBhvr>
                                        <p:cTn id="224" dur="1000"/>
                                        <p:tgtEl>
                                          <p:spTgt spid="280773"/>
                                        </p:tgtEl>
                                      </p:cBhvr>
                                    </p:animEffect>
                                  </p:childTnLst>
                                </p:cTn>
                              </p:par>
                            </p:childTnLst>
                          </p:cTn>
                        </p:par>
                        <p:par>
                          <p:cTn id="225" fill="hold">
                            <p:stCondLst>
                              <p:cond delay="9500"/>
                            </p:stCondLst>
                            <p:childTnLst>
                              <p:par>
                                <p:cTn id="226" presetID="22" presetClass="entr" presetSubtype="2" fill="hold" grpId="0" nodeType="afterEffect">
                                  <p:stCondLst>
                                    <p:cond delay="0"/>
                                  </p:stCondLst>
                                  <p:childTnLst>
                                    <p:set>
                                      <p:cBhvr>
                                        <p:cTn id="227" dur="1" fill="hold">
                                          <p:stCondLst>
                                            <p:cond delay="0"/>
                                          </p:stCondLst>
                                        </p:cTn>
                                        <p:tgtEl>
                                          <p:spTgt spid="280776"/>
                                        </p:tgtEl>
                                        <p:attrNameLst>
                                          <p:attrName>style.visibility</p:attrName>
                                        </p:attrNameLst>
                                      </p:cBhvr>
                                      <p:to>
                                        <p:strVal val="visible"/>
                                      </p:to>
                                    </p:set>
                                    <p:animEffect transition="in" filter="wipe(right)">
                                      <p:cBhvr>
                                        <p:cTn id="228" dur="1000"/>
                                        <p:tgtEl>
                                          <p:spTgt spid="280776"/>
                                        </p:tgtEl>
                                      </p:cBhvr>
                                    </p:animEffect>
                                  </p:childTnLst>
                                </p:cTn>
                              </p:par>
                            </p:childTnLst>
                          </p:cTn>
                        </p:par>
                        <p:par>
                          <p:cTn id="229" fill="hold">
                            <p:stCondLst>
                              <p:cond delay="10500"/>
                            </p:stCondLst>
                            <p:childTnLst>
                              <p:par>
                                <p:cTn id="230" presetID="22" presetClass="entr" presetSubtype="1" fill="hold" grpId="0" nodeType="afterEffect">
                                  <p:stCondLst>
                                    <p:cond delay="0"/>
                                  </p:stCondLst>
                                  <p:childTnLst>
                                    <p:set>
                                      <p:cBhvr>
                                        <p:cTn id="231" dur="1" fill="hold">
                                          <p:stCondLst>
                                            <p:cond delay="0"/>
                                          </p:stCondLst>
                                        </p:cTn>
                                        <p:tgtEl>
                                          <p:spTgt spid="280777"/>
                                        </p:tgtEl>
                                        <p:attrNameLst>
                                          <p:attrName>style.visibility</p:attrName>
                                        </p:attrNameLst>
                                      </p:cBhvr>
                                      <p:to>
                                        <p:strVal val="visible"/>
                                      </p:to>
                                    </p:set>
                                    <p:animEffect transition="in" filter="wipe(up)">
                                      <p:cBhvr>
                                        <p:cTn id="232" dur="1000"/>
                                        <p:tgtEl>
                                          <p:spTgt spid="280777"/>
                                        </p:tgtEl>
                                      </p:cBhvr>
                                    </p:animEffect>
                                  </p:childTnLst>
                                </p:cTn>
                              </p:par>
                            </p:childTnLst>
                          </p:cTn>
                        </p:par>
                        <p:par>
                          <p:cTn id="233" fill="hold" nodeType="afterGroup">
                            <p:stCondLst>
                              <p:cond delay="11500"/>
                            </p:stCondLst>
                            <p:childTnLst>
                              <p:par>
                                <p:cTn id="234" presetID="22" presetClass="entr" presetSubtype="1" fill="hold" grpId="0" nodeType="afterEffect">
                                  <p:stCondLst>
                                    <p:cond delay="0"/>
                                  </p:stCondLst>
                                  <p:childTnLst>
                                    <p:set>
                                      <p:cBhvr>
                                        <p:cTn id="235" dur="1" fill="hold">
                                          <p:stCondLst>
                                            <p:cond delay="0"/>
                                          </p:stCondLst>
                                        </p:cTn>
                                        <p:tgtEl>
                                          <p:spTgt spid="280771"/>
                                        </p:tgtEl>
                                        <p:attrNameLst>
                                          <p:attrName>style.visibility</p:attrName>
                                        </p:attrNameLst>
                                      </p:cBhvr>
                                      <p:to>
                                        <p:strVal val="visible"/>
                                      </p:to>
                                    </p:set>
                                    <p:animEffect transition="in" filter="wipe(up)">
                                      <p:cBhvr>
                                        <p:cTn id="236" dur="1000"/>
                                        <p:tgtEl>
                                          <p:spTgt spid="280771"/>
                                        </p:tgtEl>
                                      </p:cBhvr>
                                    </p:animEffect>
                                  </p:childTnLst>
                                </p:cTn>
                              </p:par>
                            </p:childTnLst>
                          </p:cTn>
                        </p:par>
                        <p:par>
                          <p:cTn id="237" fill="hold">
                            <p:stCondLst>
                              <p:cond delay="12500"/>
                            </p:stCondLst>
                            <p:childTnLst>
                              <p:par>
                                <p:cTn id="238" presetID="22" presetClass="entr" presetSubtype="1" fill="hold" grpId="0" nodeType="afterEffect">
                                  <p:stCondLst>
                                    <p:cond delay="0"/>
                                  </p:stCondLst>
                                  <p:childTnLst>
                                    <p:set>
                                      <p:cBhvr>
                                        <p:cTn id="239" dur="1" fill="hold">
                                          <p:stCondLst>
                                            <p:cond delay="0"/>
                                          </p:stCondLst>
                                        </p:cTn>
                                        <p:tgtEl>
                                          <p:spTgt spid="180"/>
                                        </p:tgtEl>
                                        <p:attrNameLst>
                                          <p:attrName>style.visibility</p:attrName>
                                        </p:attrNameLst>
                                      </p:cBhvr>
                                      <p:to>
                                        <p:strVal val="visible"/>
                                      </p:to>
                                    </p:set>
                                    <p:animEffect transition="in" filter="wipe(up)">
                                      <p:cBhvr>
                                        <p:cTn id="240" dur="1000"/>
                                        <p:tgtEl>
                                          <p:spTgt spid="180"/>
                                        </p:tgtEl>
                                      </p:cBhvr>
                                    </p:animEffect>
                                  </p:childTnLst>
                                </p:cTn>
                              </p:par>
                            </p:childTnLst>
                          </p:cTn>
                        </p:par>
                        <p:par>
                          <p:cTn id="241" fill="hold" nodeType="afterGroup">
                            <p:stCondLst>
                              <p:cond delay="13500"/>
                            </p:stCondLst>
                            <p:childTnLst>
                              <p:par>
                                <p:cTn id="242" presetID="22" presetClass="entr" presetSubtype="1" fill="hold" grpId="0" nodeType="afterEffect">
                                  <p:stCondLst>
                                    <p:cond delay="0"/>
                                  </p:stCondLst>
                                  <p:childTnLst>
                                    <p:set>
                                      <p:cBhvr>
                                        <p:cTn id="243" dur="1" fill="hold">
                                          <p:stCondLst>
                                            <p:cond delay="0"/>
                                          </p:stCondLst>
                                        </p:cTn>
                                        <p:tgtEl>
                                          <p:spTgt spid="280782"/>
                                        </p:tgtEl>
                                        <p:attrNameLst>
                                          <p:attrName>style.visibility</p:attrName>
                                        </p:attrNameLst>
                                      </p:cBhvr>
                                      <p:to>
                                        <p:strVal val="visible"/>
                                      </p:to>
                                    </p:set>
                                    <p:animEffect transition="in" filter="wipe(up)">
                                      <p:cBhvr>
                                        <p:cTn id="244" dur="1000"/>
                                        <p:tgtEl>
                                          <p:spTgt spid="280782"/>
                                        </p:tgtEl>
                                      </p:cBhvr>
                                    </p:animEffect>
                                  </p:childTnLst>
                                </p:cTn>
                              </p:par>
                              <p:par>
                                <p:cTn id="245" presetID="22" presetClass="entr" presetSubtype="1" fill="hold" grpId="0" nodeType="withEffect">
                                  <p:stCondLst>
                                    <p:cond delay="0"/>
                                  </p:stCondLst>
                                  <p:childTnLst>
                                    <p:set>
                                      <p:cBhvr>
                                        <p:cTn id="246" dur="1" fill="hold">
                                          <p:stCondLst>
                                            <p:cond delay="0"/>
                                          </p:stCondLst>
                                        </p:cTn>
                                        <p:tgtEl>
                                          <p:spTgt spid="267"/>
                                        </p:tgtEl>
                                        <p:attrNameLst>
                                          <p:attrName>style.visibility</p:attrName>
                                        </p:attrNameLst>
                                      </p:cBhvr>
                                      <p:to>
                                        <p:strVal val="visible"/>
                                      </p:to>
                                    </p:set>
                                    <p:animEffect transition="in" filter="wipe(up)">
                                      <p:cBhvr>
                                        <p:cTn id="247" dur="1000"/>
                                        <p:tgtEl>
                                          <p:spTgt spid="267"/>
                                        </p:tgtEl>
                                      </p:cBhvr>
                                    </p:animEffect>
                                  </p:childTnLst>
                                </p:cTn>
                              </p:par>
                              <p:par>
                                <p:cTn id="248" presetID="22" presetClass="entr" presetSubtype="1" fill="hold" grpId="0" nodeType="withEffect">
                                  <p:stCondLst>
                                    <p:cond delay="0"/>
                                  </p:stCondLst>
                                  <p:childTnLst>
                                    <p:set>
                                      <p:cBhvr>
                                        <p:cTn id="249" dur="1" fill="hold">
                                          <p:stCondLst>
                                            <p:cond delay="0"/>
                                          </p:stCondLst>
                                        </p:cTn>
                                        <p:tgtEl>
                                          <p:spTgt spid="270"/>
                                        </p:tgtEl>
                                        <p:attrNameLst>
                                          <p:attrName>style.visibility</p:attrName>
                                        </p:attrNameLst>
                                      </p:cBhvr>
                                      <p:to>
                                        <p:strVal val="visible"/>
                                      </p:to>
                                    </p:set>
                                    <p:animEffect transition="in" filter="wipe(up)">
                                      <p:cBhvr>
                                        <p:cTn id="250" dur="1000"/>
                                        <p:tgtEl>
                                          <p:spTgt spid="270"/>
                                        </p:tgtEl>
                                      </p:cBhvr>
                                    </p:animEffect>
                                  </p:childTnLst>
                                </p:cTn>
                              </p:par>
                              <p:par>
                                <p:cTn id="251" presetID="22" presetClass="entr" presetSubtype="1" fill="hold" grpId="0" nodeType="withEffect">
                                  <p:stCondLst>
                                    <p:cond delay="0"/>
                                  </p:stCondLst>
                                  <p:childTnLst>
                                    <p:set>
                                      <p:cBhvr>
                                        <p:cTn id="252" dur="1" fill="hold">
                                          <p:stCondLst>
                                            <p:cond delay="0"/>
                                          </p:stCondLst>
                                        </p:cTn>
                                        <p:tgtEl>
                                          <p:spTgt spid="273"/>
                                        </p:tgtEl>
                                        <p:attrNameLst>
                                          <p:attrName>style.visibility</p:attrName>
                                        </p:attrNameLst>
                                      </p:cBhvr>
                                      <p:to>
                                        <p:strVal val="visible"/>
                                      </p:to>
                                    </p:set>
                                    <p:animEffect transition="in" filter="wipe(up)">
                                      <p:cBhvr>
                                        <p:cTn id="253" dur="1000"/>
                                        <p:tgtEl>
                                          <p:spTgt spid="273"/>
                                        </p:tgtEl>
                                      </p:cBhvr>
                                    </p:animEffect>
                                  </p:childTnLst>
                                </p:cTn>
                              </p:par>
                            </p:childTnLst>
                          </p:cTn>
                        </p:par>
                        <p:par>
                          <p:cTn id="254" fill="hold">
                            <p:stCondLst>
                              <p:cond delay="14500"/>
                            </p:stCondLst>
                            <p:childTnLst>
                              <p:par>
                                <p:cTn id="255" presetID="22" presetClass="entr" presetSubtype="1" fill="hold" grpId="0" nodeType="afterEffect">
                                  <p:stCondLst>
                                    <p:cond delay="0"/>
                                  </p:stCondLst>
                                  <p:childTnLst>
                                    <p:set>
                                      <p:cBhvr>
                                        <p:cTn id="256" dur="1" fill="hold">
                                          <p:stCondLst>
                                            <p:cond delay="0"/>
                                          </p:stCondLst>
                                        </p:cTn>
                                        <p:tgtEl>
                                          <p:spTgt spid="280766"/>
                                        </p:tgtEl>
                                        <p:attrNameLst>
                                          <p:attrName>style.visibility</p:attrName>
                                        </p:attrNameLst>
                                      </p:cBhvr>
                                      <p:to>
                                        <p:strVal val="visible"/>
                                      </p:to>
                                    </p:set>
                                    <p:animEffect transition="in" filter="wipe(up)">
                                      <p:cBhvr>
                                        <p:cTn id="257" dur="1000"/>
                                        <p:tgtEl>
                                          <p:spTgt spid="280766"/>
                                        </p:tgtEl>
                                      </p:cBhvr>
                                    </p:animEffect>
                                  </p:childTnLst>
                                </p:cTn>
                              </p:par>
                            </p:childTnLst>
                          </p:cTn>
                        </p:par>
                        <p:par>
                          <p:cTn id="258" fill="hold" nodeType="afterGroup">
                            <p:stCondLst>
                              <p:cond delay="15500"/>
                            </p:stCondLst>
                            <p:childTnLst>
                              <p:par>
                                <p:cTn id="259" presetID="22" presetClass="entr" presetSubtype="8" fill="hold" grpId="0" nodeType="afterEffect">
                                  <p:stCondLst>
                                    <p:cond delay="0"/>
                                  </p:stCondLst>
                                  <p:childTnLst>
                                    <p:set>
                                      <p:cBhvr>
                                        <p:cTn id="260" dur="1" fill="hold">
                                          <p:stCondLst>
                                            <p:cond delay="0"/>
                                          </p:stCondLst>
                                        </p:cTn>
                                        <p:tgtEl>
                                          <p:spTgt spid="280767"/>
                                        </p:tgtEl>
                                        <p:attrNameLst>
                                          <p:attrName>style.visibility</p:attrName>
                                        </p:attrNameLst>
                                      </p:cBhvr>
                                      <p:to>
                                        <p:strVal val="visible"/>
                                      </p:to>
                                    </p:set>
                                    <p:animEffect transition="in" filter="wipe(left)">
                                      <p:cBhvr>
                                        <p:cTn id="261" dur="1000"/>
                                        <p:tgtEl>
                                          <p:spTgt spid="280767"/>
                                        </p:tgtEl>
                                      </p:cBhvr>
                                    </p:animEffec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4" presetClass="exit" presetSubtype="16" fill="hold" grpId="1" nodeType="clickEffect">
                                  <p:stCondLst>
                                    <p:cond delay="0"/>
                                  </p:stCondLst>
                                  <p:childTnLst>
                                    <p:animEffect transition="out" filter="box(in)">
                                      <p:cBhvr>
                                        <p:cTn id="265" dur="500"/>
                                        <p:tgtEl>
                                          <p:spTgt spid="280759"/>
                                        </p:tgtEl>
                                      </p:cBhvr>
                                    </p:animEffect>
                                    <p:set>
                                      <p:cBhvr>
                                        <p:cTn id="266" dur="1" fill="hold">
                                          <p:stCondLst>
                                            <p:cond delay="499"/>
                                          </p:stCondLst>
                                        </p:cTn>
                                        <p:tgtEl>
                                          <p:spTgt spid="280759"/>
                                        </p:tgtEl>
                                        <p:attrNameLst>
                                          <p:attrName>style.visibility</p:attrName>
                                        </p:attrNameLst>
                                      </p:cBhvr>
                                      <p:to>
                                        <p:strVal val="hidden"/>
                                      </p:to>
                                    </p:set>
                                  </p:childTnLst>
                                </p:cTn>
                              </p:par>
                              <p:par>
                                <p:cTn id="267" presetID="4" presetClass="exit" presetSubtype="16" fill="hold" grpId="1" nodeType="withEffect">
                                  <p:stCondLst>
                                    <p:cond delay="0"/>
                                  </p:stCondLst>
                                  <p:childTnLst>
                                    <p:animEffect transition="out" filter="box(in)">
                                      <p:cBhvr>
                                        <p:cTn id="268" dur="500"/>
                                        <p:tgtEl>
                                          <p:spTgt spid="280760"/>
                                        </p:tgtEl>
                                      </p:cBhvr>
                                    </p:animEffect>
                                    <p:set>
                                      <p:cBhvr>
                                        <p:cTn id="269" dur="1" fill="hold">
                                          <p:stCondLst>
                                            <p:cond delay="499"/>
                                          </p:stCondLst>
                                        </p:cTn>
                                        <p:tgtEl>
                                          <p:spTgt spid="280760"/>
                                        </p:tgtEl>
                                        <p:attrNameLst>
                                          <p:attrName>style.visibility</p:attrName>
                                        </p:attrNameLst>
                                      </p:cBhvr>
                                      <p:to>
                                        <p:strVal val="hidden"/>
                                      </p:to>
                                    </p:set>
                                  </p:childTnLst>
                                </p:cTn>
                              </p:par>
                              <p:par>
                                <p:cTn id="270" presetID="4" presetClass="exit" presetSubtype="16" fill="hold" grpId="1" nodeType="withEffect">
                                  <p:stCondLst>
                                    <p:cond delay="0"/>
                                  </p:stCondLst>
                                  <p:childTnLst>
                                    <p:animEffect transition="out" filter="box(in)">
                                      <p:cBhvr>
                                        <p:cTn id="271" dur="500"/>
                                        <p:tgtEl>
                                          <p:spTgt spid="280761"/>
                                        </p:tgtEl>
                                      </p:cBhvr>
                                    </p:animEffect>
                                    <p:set>
                                      <p:cBhvr>
                                        <p:cTn id="272" dur="1" fill="hold">
                                          <p:stCondLst>
                                            <p:cond delay="499"/>
                                          </p:stCondLst>
                                        </p:cTn>
                                        <p:tgtEl>
                                          <p:spTgt spid="280761"/>
                                        </p:tgtEl>
                                        <p:attrNameLst>
                                          <p:attrName>style.visibility</p:attrName>
                                        </p:attrNameLst>
                                      </p:cBhvr>
                                      <p:to>
                                        <p:strVal val="hidden"/>
                                      </p:to>
                                    </p:set>
                                  </p:childTnLst>
                                </p:cTn>
                              </p:par>
                              <p:par>
                                <p:cTn id="273" presetID="4" presetClass="exit" presetSubtype="16" fill="hold" grpId="1" nodeType="withEffect">
                                  <p:stCondLst>
                                    <p:cond delay="0"/>
                                  </p:stCondLst>
                                  <p:childTnLst>
                                    <p:animEffect transition="out" filter="box(in)">
                                      <p:cBhvr>
                                        <p:cTn id="274" dur="500"/>
                                        <p:tgtEl>
                                          <p:spTgt spid="280762"/>
                                        </p:tgtEl>
                                      </p:cBhvr>
                                    </p:animEffect>
                                    <p:set>
                                      <p:cBhvr>
                                        <p:cTn id="275" dur="1" fill="hold">
                                          <p:stCondLst>
                                            <p:cond delay="499"/>
                                          </p:stCondLst>
                                        </p:cTn>
                                        <p:tgtEl>
                                          <p:spTgt spid="280762"/>
                                        </p:tgtEl>
                                        <p:attrNameLst>
                                          <p:attrName>style.visibility</p:attrName>
                                        </p:attrNameLst>
                                      </p:cBhvr>
                                      <p:to>
                                        <p:strVal val="hidden"/>
                                      </p:to>
                                    </p:set>
                                  </p:childTnLst>
                                </p:cTn>
                              </p:par>
                              <p:par>
                                <p:cTn id="276" presetID="4" presetClass="exit" presetSubtype="16" fill="hold" grpId="1" nodeType="withEffect">
                                  <p:stCondLst>
                                    <p:cond delay="0"/>
                                  </p:stCondLst>
                                  <p:childTnLst>
                                    <p:animEffect transition="out" filter="box(in)">
                                      <p:cBhvr>
                                        <p:cTn id="277" dur="500"/>
                                        <p:tgtEl>
                                          <p:spTgt spid="280763"/>
                                        </p:tgtEl>
                                      </p:cBhvr>
                                    </p:animEffect>
                                    <p:set>
                                      <p:cBhvr>
                                        <p:cTn id="278" dur="1" fill="hold">
                                          <p:stCondLst>
                                            <p:cond delay="499"/>
                                          </p:stCondLst>
                                        </p:cTn>
                                        <p:tgtEl>
                                          <p:spTgt spid="280763"/>
                                        </p:tgtEl>
                                        <p:attrNameLst>
                                          <p:attrName>style.visibility</p:attrName>
                                        </p:attrNameLst>
                                      </p:cBhvr>
                                      <p:to>
                                        <p:strVal val="hidden"/>
                                      </p:to>
                                    </p:set>
                                  </p:childTnLst>
                                </p:cTn>
                              </p:par>
                              <p:par>
                                <p:cTn id="279" presetID="4" presetClass="exit" presetSubtype="16" fill="hold" grpId="1" nodeType="withEffect">
                                  <p:stCondLst>
                                    <p:cond delay="0"/>
                                  </p:stCondLst>
                                  <p:childTnLst>
                                    <p:animEffect transition="out" filter="box(in)">
                                      <p:cBhvr>
                                        <p:cTn id="280" dur="500"/>
                                        <p:tgtEl>
                                          <p:spTgt spid="280764"/>
                                        </p:tgtEl>
                                      </p:cBhvr>
                                    </p:animEffect>
                                    <p:set>
                                      <p:cBhvr>
                                        <p:cTn id="281" dur="1" fill="hold">
                                          <p:stCondLst>
                                            <p:cond delay="499"/>
                                          </p:stCondLst>
                                        </p:cTn>
                                        <p:tgtEl>
                                          <p:spTgt spid="280764"/>
                                        </p:tgtEl>
                                        <p:attrNameLst>
                                          <p:attrName>style.visibility</p:attrName>
                                        </p:attrNameLst>
                                      </p:cBhvr>
                                      <p:to>
                                        <p:strVal val="hidden"/>
                                      </p:to>
                                    </p:set>
                                  </p:childTnLst>
                                </p:cTn>
                              </p:par>
                              <p:par>
                                <p:cTn id="282" presetID="4" presetClass="exit" presetSubtype="16" fill="hold" grpId="1" nodeType="withEffect">
                                  <p:stCondLst>
                                    <p:cond delay="0"/>
                                  </p:stCondLst>
                                  <p:childTnLst>
                                    <p:animEffect transition="out" filter="box(in)">
                                      <p:cBhvr>
                                        <p:cTn id="283" dur="500"/>
                                        <p:tgtEl>
                                          <p:spTgt spid="280766"/>
                                        </p:tgtEl>
                                      </p:cBhvr>
                                    </p:animEffect>
                                    <p:set>
                                      <p:cBhvr>
                                        <p:cTn id="284" dur="1" fill="hold">
                                          <p:stCondLst>
                                            <p:cond delay="499"/>
                                          </p:stCondLst>
                                        </p:cTn>
                                        <p:tgtEl>
                                          <p:spTgt spid="280766"/>
                                        </p:tgtEl>
                                        <p:attrNameLst>
                                          <p:attrName>style.visibility</p:attrName>
                                        </p:attrNameLst>
                                      </p:cBhvr>
                                      <p:to>
                                        <p:strVal val="hidden"/>
                                      </p:to>
                                    </p:set>
                                  </p:childTnLst>
                                </p:cTn>
                              </p:par>
                              <p:par>
                                <p:cTn id="285" presetID="4" presetClass="exit" presetSubtype="16" fill="hold" grpId="1" nodeType="withEffect">
                                  <p:stCondLst>
                                    <p:cond delay="0"/>
                                  </p:stCondLst>
                                  <p:childTnLst>
                                    <p:animEffect transition="out" filter="box(in)">
                                      <p:cBhvr>
                                        <p:cTn id="286" dur="500"/>
                                        <p:tgtEl>
                                          <p:spTgt spid="180"/>
                                        </p:tgtEl>
                                      </p:cBhvr>
                                    </p:animEffect>
                                    <p:set>
                                      <p:cBhvr>
                                        <p:cTn id="287" dur="1" fill="hold">
                                          <p:stCondLst>
                                            <p:cond delay="499"/>
                                          </p:stCondLst>
                                        </p:cTn>
                                        <p:tgtEl>
                                          <p:spTgt spid="180"/>
                                        </p:tgtEl>
                                        <p:attrNameLst>
                                          <p:attrName>style.visibility</p:attrName>
                                        </p:attrNameLst>
                                      </p:cBhvr>
                                      <p:to>
                                        <p:strVal val="hidden"/>
                                      </p:to>
                                    </p:set>
                                  </p:childTnLst>
                                </p:cTn>
                              </p:par>
                              <p:par>
                                <p:cTn id="288" presetID="4" presetClass="exit" presetSubtype="16" fill="hold" grpId="1" nodeType="withEffect">
                                  <p:stCondLst>
                                    <p:cond delay="0"/>
                                  </p:stCondLst>
                                  <p:childTnLst>
                                    <p:animEffect transition="out" filter="box(in)">
                                      <p:cBhvr>
                                        <p:cTn id="289" dur="500"/>
                                        <p:tgtEl>
                                          <p:spTgt spid="280767"/>
                                        </p:tgtEl>
                                      </p:cBhvr>
                                    </p:animEffect>
                                    <p:set>
                                      <p:cBhvr>
                                        <p:cTn id="290" dur="1" fill="hold">
                                          <p:stCondLst>
                                            <p:cond delay="499"/>
                                          </p:stCondLst>
                                        </p:cTn>
                                        <p:tgtEl>
                                          <p:spTgt spid="280767"/>
                                        </p:tgtEl>
                                        <p:attrNameLst>
                                          <p:attrName>style.visibility</p:attrName>
                                        </p:attrNameLst>
                                      </p:cBhvr>
                                      <p:to>
                                        <p:strVal val="hidden"/>
                                      </p:to>
                                    </p:set>
                                  </p:childTnLst>
                                </p:cTn>
                              </p:par>
                              <p:par>
                                <p:cTn id="291" presetID="4" presetClass="exit" presetSubtype="16" fill="hold" grpId="1" nodeType="withEffect">
                                  <p:stCondLst>
                                    <p:cond delay="0"/>
                                  </p:stCondLst>
                                  <p:childTnLst>
                                    <p:animEffect transition="out" filter="box(in)">
                                      <p:cBhvr>
                                        <p:cTn id="292" dur="500"/>
                                        <p:tgtEl>
                                          <p:spTgt spid="267"/>
                                        </p:tgtEl>
                                      </p:cBhvr>
                                    </p:animEffect>
                                    <p:set>
                                      <p:cBhvr>
                                        <p:cTn id="293" dur="1" fill="hold">
                                          <p:stCondLst>
                                            <p:cond delay="499"/>
                                          </p:stCondLst>
                                        </p:cTn>
                                        <p:tgtEl>
                                          <p:spTgt spid="267"/>
                                        </p:tgtEl>
                                        <p:attrNameLst>
                                          <p:attrName>style.visibility</p:attrName>
                                        </p:attrNameLst>
                                      </p:cBhvr>
                                      <p:to>
                                        <p:strVal val="hidden"/>
                                      </p:to>
                                    </p:set>
                                  </p:childTnLst>
                                </p:cTn>
                              </p:par>
                              <p:par>
                                <p:cTn id="294" presetID="4" presetClass="exit" presetSubtype="16" fill="hold" grpId="1" nodeType="withEffect">
                                  <p:stCondLst>
                                    <p:cond delay="0"/>
                                  </p:stCondLst>
                                  <p:childTnLst>
                                    <p:animEffect transition="out" filter="box(in)">
                                      <p:cBhvr>
                                        <p:cTn id="295" dur="500"/>
                                        <p:tgtEl>
                                          <p:spTgt spid="270"/>
                                        </p:tgtEl>
                                      </p:cBhvr>
                                    </p:animEffect>
                                    <p:set>
                                      <p:cBhvr>
                                        <p:cTn id="296" dur="1" fill="hold">
                                          <p:stCondLst>
                                            <p:cond delay="499"/>
                                          </p:stCondLst>
                                        </p:cTn>
                                        <p:tgtEl>
                                          <p:spTgt spid="270"/>
                                        </p:tgtEl>
                                        <p:attrNameLst>
                                          <p:attrName>style.visibility</p:attrName>
                                        </p:attrNameLst>
                                      </p:cBhvr>
                                      <p:to>
                                        <p:strVal val="hidden"/>
                                      </p:to>
                                    </p:set>
                                  </p:childTnLst>
                                </p:cTn>
                              </p:par>
                              <p:par>
                                <p:cTn id="297" presetID="4" presetClass="exit" presetSubtype="16" fill="hold" grpId="1" nodeType="withEffect">
                                  <p:stCondLst>
                                    <p:cond delay="0"/>
                                  </p:stCondLst>
                                  <p:childTnLst>
                                    <p:animEffect transition="out" filter="box(in)">
                                      <p:cBhvr>
                                        <p:cTn id="298" dur="500"/>
                                        <p:tgtEl>
                                          <p:spTgt spid="273"/>
                                        </p:tgtEl>
                                      </p:cBhvr>
                                    </p:animEffect>
                                    <p:set>
                                      <p:cBhvr>
                                        <p:cTn id="299" dur="1" fill="hold">
                                          <p:stCondLst>
                                            <p:cond delay="499"/>
                                          </p:stCondLst>
                                        </p:cTn>
                                        <p:tgtEl>
                                          <p:spTgt spid="273"/>
                                        </p:tgtEl>
                                        <p:attrNameLst>
                                          <p:attrName>style.visibility</p:attrName>
                                        </p:attrNameLst>
                                      </p:cBhvr>
                                      <p:to>
                                        <p:strVal val="hidden"/>
                                      </p:to>
                                    </p:set>
                                  </p:childTnLst>
                                </p:cTn>
                              </p:par>
                              <p:par>
                                <p:cTn id="300" presetID="4" presetClass="exit" presetSubtype="16" fill="hold" grpId="1" nodeType="withEffect">
                                  <p:stCondLst>
                                    <p:cond delay="0"/>
                                  </p:stCondLst>
                                  <p:childTnLst>
                                    <p:animEffect transition="out" filter="box(in)">
                                      <p:cBhvr>
                                        <p:cTn id="301" dur="500"/>
                                        <p:tgtEl>
                                          <p:spTgt spid="280770"/>
                                        </p:tgtEl>
                                      </p:cBhvr>
                                    </p:animEffect>
                                    <p:set>
                                      <p:cBhvr>
                                        <p:cTn id="302" dur="1" fill="hold">
                                          <p:stCondLst>
                                            <p:cond delay="499"/>
                                          </p:stCondLst>
                                        </p:cTn>
                                        <p:tgtEl>
                                          <p:spTgt spid="280770"/>
                                        </p:tgtEl>
                                        <p:attrNameLst>
                                          <p:attrName>style.visibility</p:attrName>
                                        </p:attrNameLst>
                                      </p:cBhvr>
                                      <p:to>
                                        <p:strVal val="hidden"/>
                                      </p:to>
                                    </p:set>
                                  </p:childTnLst>
                                </p:cTn>
                              </p:par>
                              <p:par>
                                <p:cTn id="303" presetID="4" presetClass="exit" presetSubtype="16" fill="hold" grpId="1" nodeType="withEffect">
                                  <p:stCondLst>
                                    <p:cond delay="0"/>
                                  </p:stCondLst>
                                  <p:childTnLst>
                                    <p:animEffect transition="out" filter="box(in)">
                                      <p:cBhvr>
                                        <p:cTn id="304" dur="500"/>
                                        <p:tgtEl>
                                          <p:spTgt spid="280771"/>
                                        </p:tgtEl>
                                      </p:cBhvr>
                                    </p:animEffect>
                                    <p:set>
                                      <p:cBhvr>
                                        <p:cTn id="305" dur="1" fill="hold">
                                          <p:stCondLst>
                                            <p:cond delay="499"/>
                                          </p:stCondLst>
                                        </p:cTn>
                                        <p:tgtEl>
                                          <p:spTgt spid="280771"/>
                                        </p:tgtEl>
                                        <p:attrNameLst>
                                          <p:attrName>style.visibility</p:attrName>
                                        </p:attrNameLst>
                                      </p:cBhvr>
                                      <p:to>
                                        <p:strVal val="hidden"/>
                                      </p:to>
                                    </p:set>
                                  </p:childTnLst>
                                </p:cTn>
                              </p:par>
                              <p:par>
                                <p:cTn id="306" presetID="4" presetClass="exit" presetSubtype="16" fill="hold" grpId="1" nodeType="withEffect">
                                  <p:stCondLst>
                                    <p:cond delay="0"/>
                                  </p:stCondLst>
                                  <p:childTnLst>
                                    <p:animEffect transition="out" filter="box(in)">
                                      <p:cBhvr>
                                        <p:cTn id="307" dur="500"/>
                                        <p:tgtEl>
                                          <p:spTgt spid="280772"/>
                                        </p:tgtEl>
                                      </p:cBhvr>
                                    </p:animEffect>
                                    <p:set>
                                      <p:cBhvr>
                                        <p:cTn id="308" dur="1" fill="hold">
                                          <p:stCondLst>
                                            <p:cond delay="499"/>
                                          </p:stCondLst>
                                        </p:cTn>
                                        <p:tgtEl>
                                          <p:spTgt spid="280772"/>
                                        </p:tgtEl>
                                        <p:attrNameLst>
                                          <p:attrName>style.visibility</p:attrName>
                                        </p:attrNameLst>
                                      </p:cBhvr>
                                      <p:to>
                                        <p:strVal val="hidden"/>
                                      </p:to>
                                    </p:set>
                                  </p:childTnLst>
                                </p:cTn>
                              </p:par>
                              <p:par>
                                <p:cTn id="309" presetID="4" presetClass="exit" presetSubtype="16" fill="hold" grpId="1" nodeType="withEffect">
                                  <p:stCondLst>
                                    <p:cond delay="0"/>
                                  </p:stCondLst>
                                  <p:childTnLst>
                                    <p:animEffect transition="out" filter="box(in)">
                                      <p:cBhvr>
                                        <p:cTn id="310" dur="500"/>
                                        <p:tgtEl>
                                          <p:spTgt spid="280773"/>
                                        </p:tgtEl>
                                      </p:cBhvr>
                                    </p:animEffect>
                                    <p:set>
                                      <p:cBhvr>
                                        <p:cTn id="311" dur="1" fill="hold">
                                          <p:stCondLst>
                                            <p:cond delay="499"/>
                                          </p:stCondLst>
                                        </p:cTn>
                                        <p:tgtEl>
                                          <p:spTgt spid="280773"/>
                                        </p:tgtEl>
                                        <p:attrNameLst>
                                          <p:attrName>style.visibility</p:attrName>
                                        </p:attrNameLst>
                                      </p:cBhvr>
                                      <p:to>
                                        <p:strVal val="hidden"/>
                                      </p:to>
                                    </p:set>
                                  </p:childTnLst>
                                </p:cTn>
                              </p:par>
                              <p:par>
                                <p:cTn id="312" presetID="4" presetClass="exit" presetSubtype="16" fill="hold" grpId="1" nodeType="withEffect">
                                  <p:stCondLst>
                                    <p:cond delay="0"/>
                                  </p:stCondLst>
                                  <p:childTnLst>
                                    <p:animEffect transition="out" filter="box(in)">
                                      <p:cBhvr>
                                        <p:cTn id="313" dur="500"/>
                                        <p:tgtEl>
                                          <p:spTgt spid="280775"/>
                                        </p:tgtEl>
                                      </p:cBhvr>
                                    </p:animEffect>
                                    <p:set>
                                      <p:cBhvr>
                                        <p:cTn id="314" dur="1" fill="hold">
                                          <p:stCondLst>
                                            <p:cond delay="499"/>
                                          </p:stCondLst>
                                        </p:cTn>
                                        <p:tgtEl>
                                          <p:spTgt spid="280775"/>
                                        </p:tgtEl>
                                        <p:attrNameLst>
                                          <p:attrName>style.visibility</p:attrName>
                                        </p:attrNameLst>
                                      </p:cBhvr>
                                      <p:to>
                                        <p:strVal val="hidden"/>
                                      </p:to>
                                    </p:set>
                                  </p:childTnLst>
                                </p:cTn>
                              </p:par>
                              <p:par>
                                <p:cTn id="315" presetID="4" presetClass="exit" presetSubtype="16" fill="hold" grpId="1" nodeType="withEffect">
                                  <p:stCondLst>
                                    <p:cond delay="0"/>
                                  </p:stCondLst>
                                  <p:childTnLst>
                                    <p:animEffect transition="out" filter="box(in)">
                                      <p:cBhvr>
                                        <p:cTn id="316" dur="500"/>
                                        <p:tgtEl>
                                          <p:spTgt spid="280776"/>
                                        </p:tgtEl>
                                      </p:cBhvr>
                                    </p:animEffect>
                                    <p:set>
                                      <p:cBhvr>
                                        <p:cTn id="317" dur="1" fill="hold">
                                          <p:stCondLst>
                                            <p:cond delay="499"/>
                                          </p:stCondLst>
                                        </p:cTn>
                                        <p:tgtEl>
                                          <p:spTgt spid="280776"/>
                                        </p:tgtEl>
                                        <p:attrNameLst>
                                          <p:attrName>style.visibility</p:attrName>
                                        </p:attrNameLst>
                                      </p:cBhvr>
                                      <p:to>
                                        <p:strVal val="hidden"/>
                                      </p:to>
                                    </p:set>
                                  </p:childTnLst>
                                </p:cTn>
                              </p:par>
                            </p:childTnLst>
                          </p:cTn>
                        </p:par>
                        <p:par>
                          <p:cTn id="318" fill="hold">
                            <p:stCondLst>
                              <p:cond delay="500"/>
                            </p:stCondLst>
                            <p:childTnLst>
                              <p:par>
                                <p:cTn id="319" presetID="4" presetClass="exit" presetSubtype="16" fill="hold" grpId="1" nodeType="afterEffect">
                                  <p:stCondLst>
                                    <p:cond delay="0"/>
                                  </p:stCondLst>
                                  <p:childTnLst>
                                    <p:animEffect transition="out" filter="box(in)">
                                      <p:cBhvr>
                                        <p:cTn id="320" dur="500"/>
                                        <p:tgtEl>
                                          <p:spTgt spid="280777"/>
                                        </p:tgtEl>
                                      </p:cBhvr>
                                    </p:animEffect>
                                    <p:set>
                                      <p:cBhvr>
                                        <p:cTn id="321" dur="1" fill="hold">
                                          <p:stCondLst>
                                            <p:cond delay="499"/>
                                          </p:stCondLst>
                                        </p:cTn>
                                        <p:tgtEl>
                                          <p:spTgt spid="280777"/>
                                        </p:tgtEl>
                                        <p:attrNameLst>
                                          <p:attrName>style.visibility</p:attrName>
                                        </p:attrNameLst>
                                      </p:cBhvr>
                                      <p:to>
                                        <p:strVal val="hidden"/>
                                      </p:to>
                                    </p:set>
                                  </p:childTnLst>
                                </p:cTn>
                              </p:par>
                              <p:par>
                                <p:cTn id="322" presetID="4" presetClass="exit" presetSubtype="16" fill="hold" grpId="1" nodeType="withEffect">
                                  <p:stCondLst>
                                    <p:cond delay="0"/>
                                  </p:stCondLst>
                                  <p:childTnLst>
                                    <p:animEffect transition="out" filter="box(in)">
                                      <p:cBhvr>
                                        <p:cTn id="323" dur="500"/>
                                        <p:tgtEl>
                                          <p:spTgt spid="280782"/>
                                        </p:tgtEl>
                                      </p:cBhvr>
                                    </p:animEffect>
                                    <p:set>
                                      <p:cBhvr>
                                        <p:cTn id="324" dur="1" fill="hold">
                                          <p:stCondLst>
                                            <p:cond delay="499"/>
                                          </p:stCondLst>
                                        </p:cTn>
                                        <p:tgtEl>
                                          <p:spTgt spid="280782"/>
                                        </p:tgtEl>
                                        <p:attrNameLst>
                                          <p:attrName>style.visibility</p:attrName>
                                        </p:attrNameLst>
                                      </p:cBhvr>
                                      <p:to>
                                        <p:strVal val="hidden"/>
                                      </p:to>
                                    </p:set>
                                  </p:childTnLst>
                                </p:cTn>
                              </p:par>
                              <p:par>
                                <p:cTn id="325" presetID="22" presetClass="entr" presetSubtype="8" fill="hold" grpId="0" nodeType="withEffect">
                                  <p:stCondLst>
                                    <p:cond delay="0"/>
                                  </p:stCondLst>
                                  <p:childTnLst>
                                    <p:set>
                                      <p:cBhvr>
                                        <p:cTn id="326" dur="1" fill="hold">
                                          <p:stCondLst>
                                            <p:cond delay="0"/>
                                          </p:stCondLst>
                                        </p:cTn>
                                        <p:tgtEl>
                                          <p:spTgt spid="280774"/>
                                        </p:tgtEl>
                                        <p:attrNameLst>
                                          <p:attrName>style.visibility</p:attrName>
                                        </p:attrNameLst>
                                      </p:cBhvr>
                                      <p:to>
                                        <p:strVal val="visible"/>
                                      </p:to>
                                    </p:set>
                                    <p:animEffect transition="in" filter="wipe(left)">
                                      <p:cBhvr>
                                        <p:cTn id="327" dur="1000"/>
                                        <p:tgtEl>
                                          <p:spTgt spid="280774"/>
                                        </p:tgtEl>
                                      </p:cBhvr>
                                    </p:animEffect>
                                  </p:childTnLst>
                                </p:cTn>
                              </p:par>
                            </p:childTnLst>
                          </p:cTn>
                        </p:par>
                        <p:par>
                          <p:cTn id="328" fill="hold">
                            <p:stCondLst>
                              <p:cond delay="1500"/>
                            </p:stCondLst>
                            <p:childTnLst>
                              <p:par>
                                <p:cTn id="329" presetID="22" presetClass="entr" presetSubtype="8" fill="hold" grpId="0" nodeType="afterEffect">
                                  <p:stCondLst>
                                    <p:cond delay="0"/>
                                  </p:stCondLst>
                                  <p:childTnLst>
                                    <p:set>
                                      <p:cBhvr>
                                        <p:cTn id="330" dur="1" fill="hold">
                                          <p:stCondLst>
                                            <p:cond delay="0"/>
                                          </p:stCondLst>
                                        </p:cTn>
                                        <p:tgtEl>
                                          <p:spTgt spid="181"/>
                                        </p:tgtEl>
                                        <p:attrNameLst>
                                          <p:attrName>style.visibility</p:attrName>
                                        </p:attrNameLst>
                                      </p:cBhvr>
                                      <p:to>
                                        <p:strVal val="visible"/>
                                      </p:to>
                                    </p:set>
                                    <p:animEffect transition="in" filter="wipe(left)">
                                      <p:cBhvr>
                                        <p:cTn id="331" dur="1000"/>
                                        <p:tgtEl>
                                          <p:spTgt spid="181"/>
                                        </p:tgtEl>
                                      </p:cBhvr>
                                    </p:animEffect>
                                  </p:childTnLst>
                                </p:cTn>
                              </p:par>
                              <p:par>
                                <p:cTn id="332" presetID="22" presetClass="entr" presetSubtype="1" fill="hold" grpId="0" nodeType="withEffect">
                                  <p:stCondLst>
                                    <p:cond delay="0"/>
                                  </p:stCondLst>
                                  <p:childTnLst>
                                    <p:set>
                                      <p:cBhvr>
                                        <p:cTn id="333" dur="1" fill="hold">
                                          <p:stCondLst>
                                            <p:cond delay="0"/>
                                          </p:stCondLst>
                                        </p:cTn>
                                        <p:tgtEl>
                                          <p:spTgt spid="182"/>
                                        </p:tgtEl>
                                        <p:attrNameLst>
                                          <p:attrName>style.visibility</p:attrName>
                                        </p:attrNameLst>
                                      </p:cBhvr>
                                      <p:to>
                                        <p:strVal val="visible"/>
                                      </p:to>
                                    </p:set>
                                    <p:animEffect transition="in" filter="wipe(up)">
                                      <p:cBhvr>
                                        <p:cTn id="334" dur="1000"/>
                                        <p:tgtEl>
                                          <p:spTgt spid="182"/>
                                        </p:tgtEl>
                                      </p:cBhvr>
                                    </p:animEffect>
                                  </p:childTnLst>
                                </p:cTn>
                              </p:par>
                            </p:childTnLst>
                          </p:cTn>
                        </p:par>
                        <p:par>
                          <p:cTn id="335" fill="hold">
                            <p:stCondLst>
                              <p:cond delay="2500"/>
                            </p:stCondLst>
                            <p:childTnLst>
                              <p:par>
                                <p:cTn id="336" presetID="22" presetClass="entr" presetSubtype="1" fill="hold" grpId="0" nodeType="afterEffect">
                                  <p:stCondLst>
                                    <p:cond delay="0"/>
                                  </p:stCondLst>
                                  <p:childTnLst>
                                    <p:set>
                                      <p:cBhvr>
                                        <p:cTn id="337" dur="1" fill="hold">
                                          <p:stCondLst>
                                            <p:cond delay="0"/>
                                          </p:stCondLst>
                                        </p:cTn>
                                        <p:tgtEl>
                                          <p:spTgt spid="262"/>
                                        </p:tgtEl>
                                        <p:attrNameLst>
                                          <p:attrName>style.visibility</p:attrName>
                                        </p:attrNameLst>
                                      </p:cBhvr>
                                      <p:to>
                                        <p:strVal val="visible"/>
                                      </p:to>
                                    </p:set>
                                    <p:animEffect transition="in" filter="wipe(up)">
                                      <p:cBhvr>
                                        <p:cTn id="338" dur="1000"/>
                                        <p:tgtEl>
                                          <p:spTgt spid="262"/>
                                        </p:tgtEl>
                                      </p:cBhvr>
                                    </p:animEffect>
                                  </p:childTnLst>
                                </p:cTn>
                              </p:par>
                            </p:childTnLst>
                          </p:cTn>
                        </p:par>
                        <p:par>
                          <p:cTn id="339" fill="hold">
                            <p:stCondLst>
                              <p:cond delay="3500"/>
                            </p:stCondLst>
                            <p:childTnLst>
                              <p:par>
                                <p:cTn id="340" presetID="22" presetClass="entr" presetSubtype="1" fill="hold" grpId="0" nodeType="afterEffect">
                                  <p:stCondLst>
                                    <p:cond delay="0"/>
                                  </p:stCondLst>
                                  <p:childTnLst>
                                    <p:set>
                                      <p:cBhvr>
                                        <p:cTn id="341" dur="1" fill="hold">
                                          <p:stCondLst>
                                            <p:cond delay="0"/>
                                          </p:stCondLst>
                                        </p:cTn>
                                        <p:tgtEl>
                                          <p:spTgt spid="263"/>
                                        </p:tgtEl>
                                        <p:attrNameLst>
                                          <p:attrName>style.visibility</p:attrName>
                                        </p:attrNameLst>
                                      </p:cBhvr>
                                      <p:to>
                                        <p:strVal val="visible"/>
                                      </p:to>
                                    </p:set>
                                    <p:animEffect transition="in" filter="wipe(up)">
                                      <p:cBhvr>
                                        <p:cTn id="342" dur="1000"/>
                                        <p:tgtEl>
                                          <p:spTgt spid="263"/>
                                        </p:tgtEl>
                                      </p:cBhvr>
                                    </p:animEffect>
                                  </p:childTnLst>
                                </p:cTn>
                              </p:par>
                            </p:childTnLst>
                          </p:cTn>
                        </p:par>
                        <p:par>
                          <p:cTn id="343" fill="hold">
                            <p:stCondLst>
                              <p:cond delay="4500"/>
                            </p:stCondLst>
                            <p:childTnLst>
                              <p:par>
                                <p:cTn id="344" presetID="22" presetClass="entr" presetSubtype="1" fill="hold" grpId="0" nodeType="afterEffect">
                                  <p:stCondLst>
                                    <p:cond delay="0"/>
                                  </p:stCondLst>
                                  <p:childTnLst>
                                    <p:set>
                                      <p:cBhvr>
                                        <p:cTn id="345" dur="1" fill="hold">
                                          <p:stCondLst>
                                            <p:cond delay="0"/>
                                          </p:stCondLst>
                                        </p:cTn>
                                        <p:tgtEl>
                                          <p:spTgt spid="280805"/>
                                        </p:tgtEl>
                                        <p:attrNameLst>
                                          <p:attrName>style.visibility</p:attrName>
                                        </p:attrNameLst>
                                      </p:cBhvr>
                                      <p:to>
                                        <p:strVal val="visible"/>
                                      </p:to>
                                    </p:set>
                                    <p:animEffect transition="in" filter="wipe(up)">
                                      <p:cBhvr>
                                        <p:cTn id="346" dur="1000"/>
                                        <p:tgtEl>
                                          <p:spTgt spid="280805"/>
                                        </p:tgtEl>
                                      </p:cBhvr>
                                    </p:animEffect>
                                  </p:childTnLst>
                                </p:cTn>
                              </p:par>
                              <p:par>
                                <p:cTn id="347" presetID="22" presetClass="entr" presetSubtype="1" fill="hold" grpId="0" nodeType="withEffect">
                                  <p:stCondLst>
                                    <p:cond delay="0"/>
                                  </p:stCondLst>
                                  <p:childTnLst>
                                    <p:set>
                                      <p:cBhvr>
                                        <p:cTn id="348" dur="1" fill="hold">
                                          <p:stCondLst>
                                            <p:cond delay="0"/>
                                          </p:stCondLst>
                                        </p:cTn>
                                        <p:tgtEl>
                                          <p:spTgt spid="268"/>
                                        </p:tgtEl>
                                        <p:attrNameLst>
                                          <p:attrName>style.visibility</p:attrName>
                                        </p:attrNameLst>
                                      </p:cBhvr>
                                      <p:to>
                                        <p:strVal val="visible"/>
                                      </p:to>
                                    </p:set>
                                    <p:animEffect transition="in" filter="wipe(up)">
                                      <p:cBhvr>
                                        <p:cTn id="349" dur="1000"/>
                                        <p:tgtEl>
                                          <p:spTgt spid="268"/>
                                        </p:tgtEl>
                                      </p:cBhvr>
                                    </p:animEffect>
                                  </p:childTnLst>
                                </p:cTn>
                              </p:par>
                              <p:par>
                                <p:cTn id="350" presetID="22" presetClass="entr" presetSubtype="1" fill="hold" grpId="0" nodeType="withEffect">
                                  <p:stCondLst>
                                    <p:cond delay="0"/>
                                  </p:stCondLst>
                                  <p:childTnLst>
                                    <p:set>
                                      <p:cBhvr>
                                        <p:cTn id="351" dur="1" fill="hold">
                                          <p:stCondLst>
                                            <p:cond delay="0"/>
                                          </p:stCondLst>
                                        </p:cTn>
                                        <p:tgtEl>
                                          <p:spTgt spid="271"/>
                                        </p:tgtEl>
                                        <p:attrNameLst>
                                          <p:attrName>style.visibility</p:attrName>
                                        </p:attrNameLst>
                                      </p:cBhvr>
                                      <p:to>
                                        <p:strVal val="visible"/>
                                      </p:to>
                                    </p:set>
                                    <p:animEffect transition="in" filter="wipe(up)">
                                      <p:cBhvr>
                                        <p:cTn id="352" dur="1000"/>
                                        <p:tgtEl>
                                          <p:spTgt spid="271"/>
                                        </p:tgtEl>
                                      </p:cBhvr>
                                    </p:animEffect>
                                  </p:childTnLst>
                                </p:cTn>
                              </p:par>
                              <p:par>
                                <p:cTn id="353" presetID="22" presetClass="entr" presetSubtype="1" fill="hold" grpId="0" nodeType="withEffect">
                                  <p:stCondLst>
                                    <p:cond delay="0"/>
                                  </p:stCondLst>
                                  <p:childTnLst>
                                    <p:set>
                                      <p:cBhvr>
                                        <p:cTn id="354" dur="1" fill="hold">
                                          <p:stCondLst>
                                            <p:cond delay="0"/>
                                          </p:stCondLst>
                                        </p:cTn>
                                        <p:tgtEl>
                                          <p:spTgt spid="274"/>
                                        </p:tgtEl>
                                        <p:attrNameLst>
                                          <p:attrName>style.visibility</p:attrName>
                                        </p:attrNameLst>
                                      </p:cBhvr>
                                      <p:to>
                                        <p:strVal val="visible"/>
                                      </p:to>
                                    </p:set>
                                    <p:animEffect transition="in" filter="wipe(up)">
                                      <p:cBhvr>
                                        <p:cTn id="355" dur="1000"/>
                                        <p:tgtEl>
                                          <p:spTgt spid="274"/>
                                        </p:tgtEl>
                                      </p:cBhvr>
                                    </p:animEffect>
                                  </p:childTnLst>
                                </p:cTn>
                              </p:par>
                            </p:childTnLst>
                          </p:cTn>
                        </p:par>
                      </p:childTnLst>
                    </p:cTn>
                  </p:par>
                  <p:par>
                    <p:cTn id="356" fill="hold">
                      <p:stCondLst>
                        <p:cond delay="indefinite"/>
                      </p:stCondLst>
                      <p:childTnLst>
                        <p:par>
                          <p:cTn id="357" fill="hold">
                            <p:stCondLst>
                              <p:cond delay="0"/>
                            </p:stCondLst>
                            <p:childTnLst>
                              <p:par>
                                <p:cTn id="358" presetID="4" presetClass="exit" presetSubtype="16" fill="hold" grpId="1" nodeType="clickEffect">
                                  <p:stCondLst>
                                    <p:cond delay="0"/>
                                  </p:stCondLst>
                                  <p:childTnLst>
                                    <p:animEffect transition="out" filter="box(in)">
                                      <p:cBhvr>
                                        <p:cTn id="359" dur="500"/>
                                        <p:tgtEl>
                                          <p:spTgt spid="280774"/>
                                        </p:tgtEl>
                                      </p:cBhvr>
                                    </p:animEffect>
                                    <p:set>
                                      <p:cBhvr>
                                        <p:cTn id="360" dur="1" fill="hold">
                                          <p:stCondLst>
                                            <p:cond delay="499"/>
                                          </p:stCondLst>
                                        </p:cTn>
                                        <p:tgtEl>
                                          <p:spTgt spid="280774"/>
                                        </p:tgtEl>
                                        <p:attrNameLst>
                                          <p:attrName>style.visibility</p:attrName>
                                        </p:attrNameLst>
                                      </p:cBhvr>
                                      <p:to>
                                        <p:strVal val="hidden"/>
                                      </p:to>
                                    </p:set>
                                  </p:childTnLst>
                                </p:cTn>
                              </p:par>
                              <p:par>
                                <p:cTn id="361" presetID="4" presetClass="exit" presetSubtype="16" fill="hold" grpId="1" nodeType="withEffect">
                                  <p:stCondLst>
                                    <p:cond delay="0"/>
                                  </p:stCondLst>
                                  <p:childTnLst>
                                    <p:animEffect transition="out" filter="box(in)">
                                      <p:cBhvr>
                                        <p:cTn id="362" dur="500"/>
                                        <p:tgtEl>
                                          <p:spTgt spid="181"/>
                                        </p:tgtEl>
                                      </p:cBhvr>
                                    </p:animEffect>
                                    <p:set>
                                      <p:cBhvr>
                                        <p:cTn id="363" dur="1" fill="hold">
                                          <p:stCondLst>
                                            <p:cond delay="499"/>
                                          </p:stCondLst>
                                        </p:cTn>
                                        <p:tgtEl>
                                          <p:spTgt spid="181"/>
                                        </p:tgtEl>
                                        <p:attrNameLst>
                                          <p:attrName>style.visibility</p:attrName>
                                        </p:attrNameLst>
                                      </p:cBhvr>
                                      <p:to>
                                        <p:strVal val="hidden"/>
                                      </p:to>
                                    </p:set>
                                  </p:childTnLst>
                                </p:cTn>
                              </p:par>
                              <p:par>
                                <p:cTn id="364" presetID="4" presetClass="exit" presetSubtype="16" fill="hold" grpId="1" nodeType="withEffect">
                                  <p:stCondLst>
                                    <p:cond delay="0"/>
                                  </p:stCondLst>
                                  <p:childTnLst>
                                    <p:animEffect transition="out" filter="box(in)">
                                      <p:cBhvr>
                                        <p:cTn id="365" dur="500"/>
                                        <p:tgtEl>
                                          <p:spTgt spid="182"/>
                                        </p:tgtEl>
                                      </p:cBhvr>
                                    </p:animEffect>
                                    <p:set>
                                      <p:cBhvr>
                                        <p:cTn id="366" dur="1" fill="hold">
                                          <p:stCondLst>
                                            <p:cond delay="499"/>
                                          </p:stCondLst>
                                        </p:cTn>
                                        <p:tgtEl>
                                          <p:spTgt spid="182"/>
                                        </p:tgtEl>
                                        <p:attrNameLst>
                                          <p:attrName>style.visibility</p:attrName>
                                        </p:attrNameLst>
                                      </p:cBhvr>
                                      <p:to>
                                        <p:strVal val="hidden"/>
                                      </p:to>
                                    </p:set>
                                  </p:childTnLst>
                                </p:cTn>
                              </p:par>
                              <p:par>
                                <p:cTn id="367" presetID="4" presetClass="exit" presetSubtype="16" fill="hold" grpId="1" nodeType="withEffect">
                                  <p:stCondLst>
                                    <p:cond delay="0"/>
                                  </p:stCondLst>
                                  <p:childTnLst>
                                    <p:animEffect transition="out" filter="box(in)">
                                      <p:cBhvr>
                                        <p:cTn id="368" dur="500"/>
                                        <p:tgtEl>
                                          <p:spTgt spid="262"/>
                                        </p:tgtEl>
                                      </p:cBhvr>
                                    </p:animEffect>
                                    <p:set>
                                      <p:cBhvr>
                                        <p:cTn id="369" dur="1" fill="hold">
                                          <p:stCondLst>
                                            <p:cond delay="499"/>
                                          </p:stCondLst>
                                        </p:cTn>
                                        <p:tgtEl>
                                          <p:spTgt spid="262"/>
                                        </p:tgtEl>
                                        <p:attrNameLst>
                                          <p:attrName>style.visibility</p:attrName>
                                        </p:attrNameLst>
                                      </p:cBhvr>
                                      <p:to>
                                        <p:strVal val="hidden"/>
                                      </p:to>
                                    </p:set>
                                  </p:childTnLst>
                                </p:cTn>
                              </p:par>
                              <p:par>
                                <p:cTn id="370" presetID="4" presetClass="exit" presetSubtype="16" fill="hold" grpId="1" nodeType="withEffect">
                                  <p:stCondLst>
                                    <p:cond delay="0"/>
                                  </p:stCondLst>
                                  <p:childTnLst>
                                    <p:animEffect transition="out" filter="box(in)">
                                      <p:cBhvr>
                                        <p:cTn id="371" dur="500"/>
                                        <p:tgtEl>
                                          <p:spTgt spid="263"/>
                                        </p:tgtEl>
                                      </p:cBhvr>
                                    </p:animEffect>
                                    <p:set>
                                      <p:cBhvr>
                                        <p:cTn id="372" dur="1" fill="hold">
                                          <p:stCondLst>
                                            <p:cond delay="499"/>
                                          </p:stCondLst>
                                        </p:cTn>
                                        <p:tgtEl>
                                          <p:spTgt spid="263"/>
                                        </p:tgtEl>
                                        <p:attrNameLst>
                                          <p:attrName>style.visibility</p:attrName>
                                        </p:attrNameLst>
                                      </p:cBhvr>
                                      <p:to>
                                        <p:strVal val="hidden"/>
                                      </p:to>
                                    </p:set>
                                  </p:childTnLst>
                                </p:cTn>
                              </p:par>
                            </p:childTnLst>
                          </p:cTn>
                        </p:par>
                        <p:par>
                          <p:cTn id="373" fill="hold">
                            <p:stCondLst>
                              <p:cond delay="500"/>
                            </p:stCondLst>
                            <p:childTnLst>
                              <p:par>
                                <p:cTn id="374" presetID="22" presetClass="entr" presetSubtype="4" fill="hold" grpId="0" nodeType="afterEffect">
                                  <p:stCondLst>
                                    <p:cond delay="0"/>
                                  </p:stCondLst>
                                  <p:childTnLst>
                                    <p:set>
                                      <p:cBhvr>
                                        <p:cTn id="375" dur="1" fill="hold">
                                          <p:stCondLst>
                                            <p:cond delay="0"/>
                                          </p:stCondLst>
                                        </p:cTn>
                                        <p:tgtEl>
                                          <p:spTgt spid="114"/>
                                        </p:tgtEl>
                                        <p:attrNameLst>
                                          <p:attrName>style.visibility</p:attrName>
                                        </p:attrNameLst>
                                      </p:cBhvr>
                                      <p:to>
                                        <p:strVal val="visible"/>
                                      </p:to>
                                    </p:set>
                                    <p:animEffect transition="in" filter="wipe(down)">
                                      <p:cBhvr>
                                        <p:cTn id="376" dur="1000"/>
                                        <p:tgtEl>
                                          <p:spTgt spid="114"/>
                                        </p:tgtEl>
                                      </p:cBhvr>
                                    </p:animEffect>
                                  </p:childTnLst>
                                </p:cTn>
                              </p:par>
                            </p:childTnLst>
                          </p:cTn>
                        </p:par>
                        <p:par>
                          <p:cTn id="377" fill="hold">
                            <p:stCondLst>
                              <p:cond delay="1500"/>
                            </p:stCondLst>
                            <p:childTnLst>
                              <p:par>
                                <p:cTn id="378" presetID="22" presetClass="entr" presetSubtype="8" fill="hold" grpId="0" nodeType="afterEffect">
                                  <p:stCondLst>
                                    <p:cond delay="0"/>
                                  </p:stCondLst>
                                  <p:childTnLst>
                                    <p:set>
                                      <p:cBhvr>
                                        <p:cTn id="379" dur="1" fill="hold">
                                          <p:stCondLst>
                                            <p:cond delay="0"/>
                                          </p:stCondLst>
                                        </p:cTn>
                                        <p:tgtEl>
                                          <p:spTgt spid="115"/>
                                        </p:tgtEl>
                                        <p:attrNameLst>
                                          <p:attrName>style.visibility</p:attrName>
                                        </p:attrNameLst>
                                      </p:cBhvr>
                                      <p:to>
                                        <p:strVal val="visible"/>
                                      </p:to>
                                    </p:set>
                                    <p:animEffect transition="in" filter="wipe(left)">
                                      <p:cBhvr>
                                        <p:cTn id="380" dur="1000"/>
                                        <p:tgtEl>
                                          <p:spTgt spid="115"/>
                                        </p:tgtEl>
                                      </p:cBhvr>
                                    </p:animEffect>
                                  </p:childTnLst>
                                </p:cTn>
                              </p:par>
                            </p:childTnLst>
                          </p:cTn>
                        </p:par>
                        <p:par>
                          <p:cTn id="381" fill="hold">
                            <p:stCondLst>
                              <p:cond delay="2500"/>
                            </p:stCondLst>
                            <p:childTnLst>
                              <p:par>
                                <p:cTn id="382" presetID="22" presetClass="entr" presetSubtype="1" fill="hold" grpId="0" nodeType="afterEffect">
                                  <p:stCondLst>
                                    <p:cond delay="0"/>
                                  </p:stCondLst>
                                  <p:childTnLst>
                                    <p:set>
                                      <p:cBhvr>
                                        <p:cTn id="383" dur="1" fill="hold">
                                          <p:stCondLst>
                                            <p:cond delay="0"/>
                                          </p:stCondLst>
                                        </p:cTn>
                                        <p:tgtEl>
                                          <p:spTgt spid="116"/>
                                        </p:tgtEl>
                                        <p:attrNameLst>
                                          <p:attrName>style.visibility</p:attrName>
                                        </p:attrNameLst>
                                      </p:cBhvr>
                                      <p:to>
                                        <p:strVal val="visible"/>
                                      </p:to>
                                    </p:set>
                                    <p:animEffect transition="in" filter="wipe(up)">
                                      <p:cBhvr>
                                        <p:cTn id="384" dur="1000"/>
                                        <p:tgtEl>
                                          <p:spTgt spid="116"/>
                                        </p:tgtEl>
                                      </p:cBhvr>
                                    </p:animEffect>
                                  </p:childTnLst>
                                </p:cTn>
                              </p:par>
                            </p:childTnLst>
                          </p:cTn>
                        </p:par>
                        <p:par>
                          <p:cTn id="385" fill="hold">
                            <p:stCondLst>
                              <p:cond delay="3500"/>
                            </p:stCondLst>
                            <p:childTnLst>
                              <p:par>
                                <p:cTn id="386" presetID="22" presetClass="entr" presetSubtype="1" fill="hold" grpId="0" nodeType="afterEffect">
                                  <p:stCondLst>
                                    <p:cond delay="0"/>
                                  </p:stCondLst>
                                  <p:childTnLst>
                                    <p:set>
                                      <p:cBhvr>
                                        <p:cTn id="387" dur="1" fill="hold">
                                          <p:stCondLst>
                                            <p:cond delay="0"/>
                                          </p:stCondLst>
                                        </p:cTn>
                                        <p:tgtEl>
                                          <p:spTgt spid="117"/>
                                        </p:tgtEl>
                                        <p:attrNameLst>
                                          <p:attrName>style.visibility</p:attrName>
                                        </p:attrNameLst>
                                      </p:cBhvr>
                                      <p:to>
                                        <p:strVal val="visible"/>
                                      </p:to>
                                    </p:set>
                                    <p:animEffect transition="in" filter="wipe(up)">
                                      <p:cBhvr>
                                        <p:cTn id="388" dur="1000"/>
                                        <p:tgtEl>
                                          <p:spTgt spid="117"/>
                                        </p:tgtEl>
                                      </p:cBhvr>
                                    </p:animEffect>
                                  </p:childTnLst>
                                </p:cTn>
                              </p:par>
                              <p:par>
                                <p:cTn id="389" presetID="22" presetClass="entr" presetSubtype="1" fill="hold" grpId="0" nodeType="withEffect">
                                  <p:stCondLst>
                                    <p:cond delay="0"/>
                                  </p:stCondLst>
                                  <p:childTnLst>
                                    <p:set>
                                      <p:cBhvr>
                                        <p:cTn id="390" dur="1" fill="hold">
                                          <p:stCondLst>
                                            <p:cond delay="0"/>
                                          </p:stCondLst>
                                        </p:cTn>
                                        <p:tgtEl>
                                          <p:spTgt spid="110"/>
                                        </p:tgtEl>
                                        <p:attrNameLst>
                                          <p:attrName>style.visibility</p:attrName>
                                        </p:attrNameLst>
                                      </p:cBhvr>
                                      <p:to>
                                        <p:strVal val="visible"/>
                                      </p:to>
                                    </p:set>
                                    <p:animEffect transition="in" filter="wipe(up)">
                                      <p:cBhvr>
                                        <p:cTn id="391" dur="1000"/>
                                        <p:tgtEl>
                                          <p:spTgt spid="110"/>
                                        </p:tgtEl>
                                      </p:cBhvr>
                                    </p:animEffect>
                                  </p:childTnLst>
                                </p:cTn>
                              </p:par>
                              <p:par>
                                <p:cTn id="392" presetID="22" presetClass="entr" presetSubtype="1" fill="hold" grpId="0" nodeType="withEffect">
                                  <p:stCondLst>
                                    <p:cond delay="0"/>
                                  </p:stCondLst>
                                  <p:childTnLst>
                                    <p:set>
                                      <p:cBhvr>
                                        <p:cTn id="393" dur="1" fill="hold">
                                          <p:stCondLst>
                                            <p:cond delay="0"/>
                                          </p:stCondLst>
                                        </p:cTn>
                                        <p:tgtEl>
                                          <p:spTgt spid="111"/>
                                        </p:tgtEl>
                                        <p:attrNameLst>
                                          <p:attrName>style.visibility</p:attrName>
                                        </p:attrNameLst>
                                      </p:cBhvr>
                                      <p:to>
                                        <p:strVal val="visible"/>
                                      </p:to>
                                    </p:set>
                                    <p:animEffect transition="in" filter="wipe(up)">
                                      <p:cBhvr>
                                        <p:cTn id="394" dur="1000"/>
                                        <p:tgtEl>
                                          <p:spTgt spid="111"/>
                                        </p:tgtEl>
                                      </p:cBhvr>
                                    </p:animEffect>
                                  </p:childTnLst>
                                </p:cTn>
                              </p:par>
                              <p:par>
                                <p:cTn id="395" presetID="22" presetClass="entr" presetSubtype="1" fill="hold" grpId="0" nodeType="withEffect">
                                  <p:stCondLst>
                                    <p:cond delay="0"/>
                                  </p:stCondLst>
                                  <p:childTnLst>
                                    <p:set>
                                      <p:cBhvr>
                                        <p:cTn id="396" dur="1" fill="hold">
                                          <p:stCondLst>
                                            <p:cond delay="0"/>
                                          </p:stCondLst>
                                        </p:cTn>
                                        <p:tgtEl>
                                          <p:spTgt spid="112"/>
                                        </p:tgtEl>
                                        <p:attrNameLst>
                                          <p:attrName>style.visibility</p:attrName>
                                        </p:attrNameLst>
                                      </p:cBhvr>
                                      <p:to>
                                        <p:strVal val="visible"/>
                                      </p:to>
                                    </p:set>
                                    <p:animEffect transition="in" filter="wipe(up)">
                                      <p:cBhvr>
                                        <p:cTn id="397" dur="1000"/>
                                        <p:tgtEl>
                                          <p:spTgt spid="112"/>
                                        </p:tgtEl>
                                      </p:cBhvr>
                                    </p:animEffect>
                                  </p:childTnLst>
                                </p:cTn>
                              </p:par>
                              <p:par>
                                <p:cTn id="398" presetID="22" presetClass="entr" presetSubtype="1" fill="hold" grpId="0" nodeType="withEffect">
                                  <p:stCondLst>
                                    <p:cond delay="0"/>
                                  </p:stCondLst>
                                  <p:childTnLst>
                                    <p:set>
                                      <p:cBhvr>
                                        <p:cTn id="399" dur="1" fill="hold">
                                          <p:stCondLst>
                                            <p:cond delay="0"/>
                                          </p:stCondLst>
                                        </p:cTn>
                                        <p:tgtEl>
                                          <p:spTgt spid="113"/>
                                        </p:tgtEl>
                                        <p:attrNameLst>
                                          <p:attrName>style.visibility</p:attrName>
                                        </p:attrNameLst>
                                      </p:cBhvr>
                                      <p:to>
                                        <p:strVal val="visible"/>
                                      </p:to>
                                    </p:set>
                                    <p:animEffect transition="in" filter="wipe(up)">
                                      <p:cBhvr>
                                        <p:cTn id="400"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p:bldP spid="247" grpId="1" animBg="1"/>
      <p:bldP spid="248" grpId="0" animBg="1"/>
      <p:bldP spid="248" grpId="1" animBg="1"/>
      <p:bldP spid="249" grpId="0"/>
      <p:bldP spid="249" grpId="1"/>
      <p:bldP spid="280713" grpId="0" animBg="1"/>
      <p:bldP spid="280713" grpId="1" animBg="1"/>
      <p:bldP spid="280714" grpId="0" animBg="1"/>
      <p:bldP spid="280714" grpId="1" animBg="1"/>
      <p:bldP spid="280715" grpId="0" animBg="1"/>
      <p:bldP spid="280715" grpId="1" animBg="1"/>
      <p:bldP spid="280716" grpId="0" animBg="1"/>
      <p:bldP spid="280716" grpId="1" animBg="1"/>
      <p:bldP spid="280717" grpId="0" animBg="1"/>
      <p:bldP spid="280717" grpId="1" animBg="1"/>
      <p:bldP spid="280718" grpId="0" animBg="1"/>
      <p:bldP spid="280718" grpId="1" animBg="1"/>
      <p:bldP spid="280720" grpId="0" animBg="1"/>
      <p:bldP spid="280720" grpId="1" animBg="1"/>
      <p:bldP spid="280721" grpId="0" animBg="1"/>
      <p:bldP spid="280721" grpId="1" animBg="1"/>
      <p:bldP spid="280725" grpId="0" animBg="1"/>
      <p:bldP spid="280725" grpId="1" animBg="1"/>
      <p:bldP spid="280726" grpId="0" animBg="1"/>
      <p:bldP spid="280726" grpId="1" animBg="1"/>
      <p:bldP spid="280727" grpId="0" animBg="1"/>
      <p:bldP spid="280727" grpId="1" animBg="1"/>
      <p:bldP spid="280728" grpId="0" animBg="1"/>
      <p:bldP spid="280728" grpId="1" animBg="1"/>
      <p:bldP spid="280730" grpId="0" animBg="1"/>
      <p:bldP spid="280730" grpId="1" animBg="1"/>
      <p:bldP spid="280731" grpId="0" animBg="1"/>
      <p:bldP spid="280731" grpId="1" animBg="1"/>
      <p:bldP spid="280732" grpId="0" animBg="1"/>
      <p:bldP spid="280732" grpId="1" animBg="1"/>
      <p:bldP spid="280737" grpId="0" animBg="1"/>
      <p:bldP spid="280737" grpId="1" animBg="1"/>
      <p:bldP spid="280759" grpId="0" animBg="1"/>
      <p:bldP spid="280759" grpId="1" animBg="1"/>
      <p:bldP spid="280760" grpId="0" animBg="1"/>
      <p:bldP spid="280760" grpId="1" animBg="1"/>
      <p:bldP spid="280761" grpId="0" animBg="1"/>
      <p:bldP spid="280761" grpId="1" animBg="1"/>
      <p:bldP spid="280762" grpId="0" animBg="1"/>
      <p:bldP spid="280762" grpId="1" animBg="1"/>
      <p:bldP spid="280763" grpId="0" animBg="1"/>
      <p:bldP spid="280763" grpId="1" animBg="1"/>
      <p:bldP spid="280764" grpId="0" animBg="1"/>
      <p:bldP spid="280764" grpId="1" animBg="1"/>
      <p:bldP spid="280766" grpId="0" animBg="1"/>
      <p:bldP spid="280766" grpId="1" animBg="1"/>
      <p:bldP spid="280767" grpId="0" animBg="1"/>
      <p:bldP spid="280767" grpId="1" animBg="1"/>
      <p:bldP spid="280770" grpId="0" animBg="1"/>
      <p:bldP spid="280770" grpId="1" animBg="1"/>
      <p:bldP spid="280771" grpId="0" animBg="1"/>
      <p:bldP spid="280771" grpId="1" animBg="1"/>
      <p:bldP spid="280772" grpId="0" animBg="1"/>
      <p:bldP spid="280772" grpId="1" animBg="1"/>
      <p:bldP spid="280773" grpId="0" animBg="1"/>
      <p:bldP spid="280773" grpId="1" animBg="1"/>
      <p:bldP spid="280774" grpId="0" animBg="1"/>
      <p:bldP spid="280774" grpId="1" animBg="1"/>
      <p:bldP spid="280775" grpId="0" animBg="1"/>
      <p:bldP spid="280775" grpId="1" animBg="1"/>
      <p:bldP spid="280776" grpId="0" animBg="1"/>
      <p:bldP spid="280776" grpId="1" animBg="1"/>
      <p:bldP spid="280777" grpId="0" animBg="1"/>
      <p:bldP spid="280777" grpId="1" animBg="1"/>
      <p:bldP spid="280782" grpId="0" animBg="1"/>
      <p:bldP spid="280782" grpId="1" animBg="1"/>
      <p:bldP spid="280805" grpId="0" animBg="1"/>
      <p:bldP spid="179" grpId="0" animBg="1"/>
      <p:bldP spid="179" grpId="1" animBg="1"/>
      <p:bldP spid="180" grpId="0" animBg="1"/>
      <p:bldP spid="180" grpId="1" animBg="1"/>
      <p:bldP spid="181" grpId="0" animBg="1"/>
      <p:bldP spid="181" grpId="1" animBg="1"/>
      <p:bldP spid="182" grpId="0" animBg="1"/>
      <p:bldP spid="182" grpId="1" animBg="1"/>
      <p:bldP spid="262" grpId="0" animBg="1"/>
      <p:bldP spid="262" grpId="1" animBg="1"/>
      <p:bldP spid="263" grpId="0" animBg="1"/>
      <p:bldP spid="263" grpId="1" animBg="1"/>
      <p:bldP spid="266" grpId="0" animBg="1"/>
      <p:bldP spid="266" grpId="1" animBg="1"/>
      <p:bldP spid="267" grpId="0" animBg="1"/>
      <p:bldP spid="267" grpId="1" animBg="1"/>
      <p:bldP spid="268" grpId="0" animBg="1"/>
      <p:bldP spid="269" grpId="0" animBg="1"/>
      <p:bldP spid="269" grpId="1" animBg="1"/>
      <p:bldP spid="270" grpId="0" animBg="1"/>
      <p:bldP spid="270" grpId="1" animBg="1"/>
      <p:bldP spid="271" grpId="0" animBg="1"/>
      <p:bldP spid="272" grpId="0" animBg="1"/>
      <p:bldP spid="272" grpId="1" animBg="1"/>
      <p:bldP spid="273" grpId="0" animBg="1"/>
      <p:bldP spid="273" grpId="1" animBg="1"/>
      <p:bldP spid="274" grpId="0" animBg="1"/>
      <p:bldP spid="110" grpId="0" animBg="1"/>
      <p:bldP spid="111" grpId="0" animBg="1"/>
      <p:bldP spid="112" grpId="0" animBg="1"/>
      <p:bldP spid="113" grpId="0" animBg="1"/>
      <p:bldP spid="114" grpId="0" animBg="1"/>
      <p:bldP spid="115" grpId="0" animBg="1"/>
      <p:bldP spid="116" grpId="0" animBg="1"/>
      <p:bldP spid="1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AutoShape 34"/>
          <p:cNvSpPr>
            <a:spLocks noChangeArrowheads="1"/>
          </p:cNvSpPr>
          <p:nvPr/>
        </p:nvSpPr>
        <p:spPr bwMode="auto">
          <a:xfrm>
            <a:off x="431799" y="585498"/>
            <a:ext cx="6900681" cy="716037"/>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48" name="AutoShape 35" descr="Purple mesh"/>
          <p:cNvSpPr>
            <a:spLocks noChangeArrowheads="1"/>
          </p:cNvSpPr>
          <p:nvPr/>
        </p:nvSpPr>
        <p:spPr bwMode="auto">
          <a:xfrm>
            <a:off x="127000" y="577562"/>
            <a:ext cx="457200" cy="739924"/>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4</a:t>
            </a:r>
          </a:p>
        </p:txBody>
      </p:sp>
      <p:sp>
        <p:nvSpPr>
          <p:cNvPr id="249" name="Rectangle 36"/>
          <p:cNvSpPr>
            <a:spLocks noChangeArrowheads="1"/>
          </p:cNvSpPr>
          <p:nvPr/>
        </p:nvSpPr>
        <p:spPr bwMode="auto">
          <a:xfrm>
            <a:off x="618667" y="533400"/>
            <a:ext cx="67888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000" b="1">
                <a:latin typeface="+mj-lt"/>
              </a:rPr>
              <a:t>Hệ thống cung cấp nguồn cho trạm visat cơ động và cố định không có dàn pin mặt trời</a:t>
            </a:r>
            <a:endParaRPr lang="en-US" sz="2000">
              <a:latin typeface="+mj-lt"/>
            </a:endParaRPr>
          </a:p>
        </p:txBody>
      </p:sp>
      <p:grpSp>
        <p:nvGrpSpPr>
          <p:cNvPr id="250" name="Group 41"/>
          <p:cNvGrpSpPr>
            <a:grpSpLocks/>
          </p:cNvGrpSpPr>
          <p:nvPr/>
        </p:nvGrpSpPr>
        <p:grpSpPr bwMode="auto">
          <a:xfrm>
            <a:off x="63500" y="1317486"/>
            <a:ext cx="2495230" cy="584200"/>
            <a:chOff x="113" y="1154"/>
            <a:chExt cx="1676" cy="368"/>
          </a:xfrm>
        </p:grpSpPr>
        <p:sp>
          <p:nvSpPr>
            <p:cNvPr id="251" name="AutoShape 42"/>
            <p:cNvSpPr>
              <a:spLocks noChangeArrowheads="1"/>
            </p:cNvSpPr>
            <p:nvPr/>
          </p:nvSpPr>
          <p:spPr bwMode="gray">
            <a:xfrm>
              <a:off x="113" y="1180"/>
              <a:ext cx="1608" cy="308"/>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252" name="Rectangle 43"/>
            <p:cNvSpPr>
              <a:spLocks noChangeArrowheads="1"/>
            </p:cNvSpPr>
            <p:nvPr/>
          </p:nvSpPr>
          <p:spPr bwMode="auto">
            <a:xfrm>
              <a:off x="166" y="1154"/>
              <a:ext cx="16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n-lt"/>
                </a:rPr>
                <a:t>a) Sơ đồ khối</a:t>
              </a:r>
            </a:p>
          </p:txBody>
        </p:sp>
      </p:grpSp>
      <p:grpSp>
        <p:nvGrpSpPr>
          <p:cNvPr id="253" name="Group 41"/>
          <p:cNvGrpSpPr>
            <a:grpSpLocks/>
          </p:cNvGrpSpPr>
          <p:nvPr/>
        </p:nvGrpSpPr>
        <p:grpSpPr bwMode="auto">
          <a:xfrm>
            <a:off x="116323" y="5867400"/>
            <a:ext cx="3765816" cy="584200"/>
            <a:chOff x="113" y="1154"/>
            <a:chExt cx="1640" cy="368"/>
          </a:xfrm>
        </p:grpSpPr>
        <p:sp>
          <p:nvSpPr>
            <p:cNvPr id="254" name="AutoShape 42"/>
            <p:cNvSpPr>
              <a:spLocks noChangeArrowheads="1"/>
            </p:cNvSpPr>
            <p:nvPr/>
          </p:nvSpPr>
          <p:spPr bwMode="gray">
            <a:xfrm>
              <a:off x="113" y="1180"/>
              <a:ext cx="1608" cy="308"/>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255" name="Rectangle 43"/>
            <p:cNvSpPr>
              <a:spLocks noChangeArrowheads="1"/>
            </p:cNvSpPr>
            <p:nvPr/>
          </p:nvSpPr>
          <p:spPr bwMode="auto">
            <a:xfrm>
              <a:off x="130" y="1154"/>
              <a:ext cx="16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n-lt"/>
                </a:rPr>
                <a:t>c) Nguyên lý hoạt động</a:t>
              </a:r>
            </a:p>
          </p:txBody>
        </p:sp>
      </p:grpSp>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18" name="Group 117"/>
          <p:cNvGrpSpPr/>
          <p:nvPr/>
        </p:nvGrpSpPr>
        <p:grpSpPr>
          <a:xfrm>
            <a:off x="355600" y="1103871"/>
            <a:ext cx="8636000" cy="4564866"/>
            <a:chOff x="355600" y="857691"/>
            <a:chExt cx="8636000" cy="4564866"/>
          </a:xfrm>
        </p:grpSpPr>
        <p:sp>
          <p:nvSpPr>
            <p:cNvPr id="119" name="Text Box 3"/>
            <p:cNvSpPr txBox="1">
              <a:spLocks noChangeArrowheads="1"/>
            </p:cNvSpPr>
            <p:nvPr/>
          </p:nvSpPr>
          <p:spPr bwMode="auto">
            <a:xfrm>
              <a:off x="696001" y="1480920"/>
              <a:ext cx="1114121" cy="831401"/>
            </a:xfrm>
            <a:prstGeom prst="rect">
              <a:avLst/>
            </a:prstGeom>
            <a:solidFill>
              <a:srgbClr val="FF00FF"/>
            </a:solidFill>
            <a:ln>
              <a:solidFill>
                <a:srgbClr val="FF00FF"/>
              </a:solidFill>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FFFF00"/>
                  </a:solidFill>
                  <a:effectLst/>
                  <a:latin typeface="Arial" pitchFamily="34" charset="0"/>
                  <a:ea typeface="Times New Roman" pitchFamily="18" charset="0"/>
                  <a:cs typeface="Arial" pitchFamily="34" charset="0"/>
                </a:rPr>
                <a:t>Cầu dao </a:t>
              </a:r>
              <a:endParaRPr kumimoji="0" lang="en-US" sz="1700" b="0" i="0" u="none" strike="noStrike" cap="none" normalizeH="0" baseline="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a:ln>
                    <a:noFill/>
                  </a:ln>
                  <a:solidFill>
                    <a:srgbClr val="FFFF00"/>
                  </a:solidFill>
                  <a:effectLst/>
                  <a:latin typeface="Arial" pitchFamily="34" charset="0"/>
                  <a:ea typeface="Times New Roman" pitchFamily="18" charset="0"/>
                  <a:cs typeface="Arial" pitchFamily="34" charset="0"/>
                </a:rPr>
                <a:t>2 chiều</a:t>
              </a:r>
              <a:endParaRPr kumimoji="0" lang="en-US" sz="1700" b="0" i="0" u="none" strike="noStrike" cap="none" normalizeH="0" baseline="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a:ln>
                    <a:noFill/>
                  </a:ln>
                  <a:solidFill>
                    <a:srgbClr val="FFFF00"/>
                  </a:solidFill>
                  <a:effectLst/>
                  <a:latin typeface="Arial" pitchFamily="34" charset="0"/>
                  <a:ea typeface="Times New Roman" pitchFamily="18" charset="0"/>
                  <a:cs typeface="Arial" pitchFamily="34" charset="0"/>
                </a:rPr>
                <a:t>1 pha</a:t>
              </a:r>
              <a:endParaRPr kumimoji="0" lang="en-US" sz="1700" b="0" i="0" u="none" strike="noStrike" cap="none" normalizeH="0" baseline="0">
                <a:ln>
                  <a:noFill/>
                </a:ln>
                <a:solidFill>
                  <a:srgbClr val="FFFF00"/>
                </a:solidFill>
                <a:effectLst/>
                <a:latin typeface="Arial" pitchFamily="34" charset="0"/>
                <a:cs typeface="Arial" pitchFamily="34" charset="0"/>
              </a:endParaRPr>
            </a:p>
          </p:txBody>
        </p:sp>
        <p:sp>
          <p:nvSpPr>
            <p:cNvPr id="120" name="Text Box 4"/>
            <p:cNvSpPr txBox="1">
              <a:spLocks noChangeArrowheads="1"/>
            </p:cNvSpPr>
            <p:nvPr/>
          </p:nvSpPr>
          <p:spPr bwMode="auto">
            <a:xfrm>
              <a:off x="2398006" y="1480920"/>
              <a:ext cx="1064088" cy="831401"/>
            </a:xfrm>
            <a:prstGeom prst="rect">
              <a:avLst/>
            </a:prstGeom>
            <a:solidFill>
              <a:srgbClr val="66FF99"/>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Automat</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32A</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21" name="Text Box 6"/>
            <p:cNvSpPr txBox="1">
              <a:spLocks noChangeArrowheads="1"/>
            </p:cNvSpPr>
            <p:nvPr/>
          </p:nvSpPr>
          <p:spPr bwMode="auto">
            <a:xfrm>
              <a:off x="4059806" y="1480920"/>
              <a:ext cx="1114121" cy="831401"/>
            </a:xfrm>
            <a:prstGeom prst="rect">
              <a:avLst/>
            </a:prstGeom>
            <a:solidFill>
              <a:srgbClr val="00FFFF"/>
            </a:solidFill>
            <a:ln>
              <a:solidFill>
                <a:srgbClr val="00FFFF"/>
              </a:solidFill>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Ổn áp</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10 kVA</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22" name="Text Box 16"/>
            <p:cNvSpPr txBox="1">
              <a:spLocks noChangeArrowheads="1"/>
            </p:cNvSpPr>
            <p:nvPr/>
          </p:nvSpPr>
          <p:spPr bwMode="auto">
            <a:xfrm>
              <a:off x="5802016" y="1490587"/>
              <a:ext cx="1114121" cy="831401"/>
            </a:xfrm>
            <a:prstGeom prst="rect">
              <a:avLst/>
            </a:prstGeom>
            <a:solidFill>
              <a:srgbClr val="66FFCC"/>
            </a:solidFill>
            <a:ln>
              <a:solidFill>
                <a:srgbClr val="3399FF"/>
              </a:solidFill>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6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Protector</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Proline</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1.20</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23" name="Text Box 22"/>
            <p:cNvSpPr txBox="1">
              <a:spLocks noChangeArrowheads="1"/>
            </p:cNvSpPr>
            <p:nvPr/>
          </p:nvSpPr>
          <p:spPr bwMode="auto">
            <a:xfrm>
              <a:off x="7517422" y="1480920"/>
              <a:ext cx="1114121" cy="831401"/>
            </a:xfrm>
            <a:prstGeom prst="rect">
              <a:avLst/>
            </a:prstGeom>
            <a:solidFill>
              <a:srgbClr val="00FFFF"/>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điện</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AC</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24" name="Straight Arrow Connector 26"/>
            <p:cNvSpPr>
              <a:spLocks noChangeShapeType="1"/>
            </p:cNvSpPr>
            <p:nvPr/>
          </p:nvSpPr>
          <p:spPr bwMode="auto">
            <a:xfrm>
              <a:off x="1794933" y="1906288"/>
              <a:ext cx="607540"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25" name="Straight Arrow Connector 27"/>
            <p:cNvSpPr>
              <a:spLocks noChangeShapeType="1"/>
            </p:cNvSpPr>
            <p:nvPr/>
          </p:nvSpPr>
          <p:spPr bwMode="auto">
            <a:xfrm>
              <a:off x="3456733" y="1906288"/>
              <a:ext cx="607540"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26" name="Straight Arrow Connector 28"/>
            <p:cNvSpPr>
              <a:spLocks noChangeShapeType="1"/>
            </p:cNvSpPr>
            <p:nvPr/>
          </p:nvSpPr>
          <p:spPr bwMode="auto">
            <a:xfrm>
              <a:off x="5172140" y="1906288"/>
              <a:ext cx="607540"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27" name="Straight Arrow Connector 29"/>
            <p:cNvSpPr>
              <a:spLocks noChangeShapeType="1"/>
            </p:cNvSpPr>
            <p:nvPr/>
          </p:nvSpPr>
          <p:spPr bwMode="auto">
            <a:xfrm>
              <a:off x="6927751" y="1906288"/>
              <a:ext cx="607540"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28" name="Elbow Connector 49"/>
            <p:cNvSpPr>
              <a:spLocks noChangeShapeType="1"/>
            </p:cNvSpPr>
            <p:nvPr/>
          </p:nvSpPr>
          <p:spPr bwMode="auto">
            <a:xfrm rot="16200000" flipH="1">
              <a:off x="4669455" y="2234878"/>
              <a:ext cx="584559" cy="759425"/>
            </a:xfrm>
            <a:prstGeom prst="bentConnector3">
              <a:avLst>
                <a:gd name="adj1" fmla="val 10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29" name="Text Box 50"/>
            <p:cNvSpPr txBox="1">
              <a:spLocks noChangeArrowheads="1"/>
            </p:cNvSpPr>
            <p:nvPr/>
          </p:nvSpPr>
          <p:spPr bwMode="auto">
            <a:xfrm>
              <a:off x="5322238" y="2645526"/>
              <a:ext cx="1219547" cy="502708"/>
            </a:xfrm>
            <a:prstGeom prst="rect">
              <a:avLst/>
            </a:prstGeom>
            <a:solidFill>
              <a:srgbClr val="66FF99"/>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Điều hòa</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Ánh sáng</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30" name="AutoShape 37"/>
            <p:cNvSpPr>
              <a:spLocks noChangeShapeType="1"/>
            </p:cNvSpPr>
            <p:nvPr/>
          </p:nvSpPr>
          <p:spPr bwMode="auto">
            <a:xfrm rot="16200000" flipH="1">
              <a:off x="692421" y="921393"/>
              <a:ext cx="365430" cy="759425"/>
            </a:xfrm>
            <a:prstGeom prst="bentConnector3">
              <a:avLst>
                <a:gd name="adj1" fmla="val 861"/>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31" name="AutoShape 36"/>
            <p:cNvSpPr>
              <a:spLocks noChangeShapeType="1"/>
            </p:cNvSpPr>
            <p:nvPr/>
          </p:nvSpPr>
          <p:spPr bwMode="auto">
            <a:xfrm flipV="1">
              <a:off x="482469" y="2321988"/>
              <a:ext cx="759425" cy="323538"/>
            </a:xfrm>
            <a:prstGeom prst="bentConnector3">
              <a:avLst>
                <a:gd name="adj1" fmla="val 101176"/>
              </a:avLst>
            </a:prstGeom>
            <a:noFill/>
            <a:ln w="1905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32" name="Text Box 45"/>
            <p:cNvSpPr txBox="1">
              <a:spLocks noChangeArrowheads="1"/>
            </p:cNvSpPr>
            <p:nvPr/>
          </p:nvSpPr>
          <p:spPr bwMode="auto">
            <a:xfrm>
              <a:off x="355600" y="857691"/>
              <a:ext cx="1219547" cy="23137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Điện lưới</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33" name="Text Box 45"/>
            <p:cNvSpPr txBox="1">
              <a:spLocks noChangeArrowheads="1"/>
            </p:cNvSpPr>
            <p:nvPr/>
          </p:nvSpPr>
          <p:spPr bwMode="auto">
            <a:xfrm>
              <a:off x="355600" y="2675173"/>
              <a:ext cx="1219547" cy="424724"/>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Điện máy phát</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34" name="Elbow Connector 49"/>
            <p:cNvSpPr>
              <a:spLocks noChangeShapeType="1"/>
            </p:cNvSpPr>
            <p:nvPr/>
          </p:nvSpPr>
          <p:spPr bwMode="auto">
            <a:xfrm rot="5400000">
              <a:off x="4253094" y="197989"/>
              <a:ext cx="1512000" cy="5760000"/>
            </a:xfrm>
            <a:prstGeom prst="bentConnector3">
              <a:avLst>
                <a:gd name="adj1" fmla="val 69093"/>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35" name="Elbow Connector 49"/>
            <p:cNvSpPr>
              <a:spLocks noChangeShapeType="1"/>
            </p:cNvSpPr>
            <p:nvPr/>
          </p:nvSpPr>
          <p:spPr bwMode="auto">
            <a:xfrm rot="5400000">
              <a:off x="7510427" y="3025135"/>
              <a:ext cx="1425628"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36" name="Text Box 16"/>
            <p:cNvSpPr txBox="1">
              <a:spLocks noChangeArrowheads="1"/>
            </p:cNvSpPr>
            <p:nvPr/>
          </p:nvSpPr>
          <p:spPr bwMode="auto">
            <a:xfrm>
              <a:off x="1548141" y="3857064"/>
              <a:ext cx="1114121" cy="522043"/>
            </a:xfrm>
            <a:prstGeom prst="rect">
              <a:avLst/>
            </a:prstGeom>
            <a:solidFill>
              <a:srgbClr val="66FF99"/>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Chỉnh lưu</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Rectifier</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37" name="Elbow Connector 49"/>
            <p:cNvSpPr>
              <a:spLocks noChangeShapeType="1"/>
            </p:cNvSpPr>
            <p:nvPr/>
          </p:nvSpPr>
          <p:spPr bwMode="auto">
            <a:xfrm rot="5400000">
              <a:off x="1820882" y="4645293"/>
              <a:ext cx="540089" cy="0"/>
            </a:xfrm>
            <a:prstGeom prst="straightConnector1">
              <a:avLst/>
            </a:prstGeom>
            <a:noFill/>
            <a:ln w="22225">
              <a:solidFill>
                <a:srgbClr val="4A7EBB"/>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38" name="Text Box 50"/>
            <p:cNvSpPr txBox="1">
              <a:spLocks noChangeArrowheads="1"/>
            </p:cNvSpPr>
            <p:nvPr/>
          </p:nvSpPr>
          <p:spPr bwMode="auto">
            <a:xfrm>
              <a:off x="1472514" y="4919849"/>
              <a:ext cx="1219547" cy="502708"/>
            </a:xfrm>
            <a:prstGeom prst="rect">
              <a:avLst/>
            </a:prstGeom>
            <a:solidFill>
              <a:srgbClr val="66FF99"/>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Ắc quy</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39" name="Elbow Connector 49"/>
            <p:cNvSpPr>
              <a:spLocks noChangeShapeType="1"/>
            </p:cNvSpPr>
            <p:nvPr/>
          </p:nvSpPr>
          <p:spPr bwMode="auto">
            <a:xfrm rot="5400000" flipV="1">
              <a:off x="2941368" y="3865337"/>
              <a:ext cx="0" cy="518063"/>
            </a:xfrm>
            <a:prstGeom prst="bentConnector3">
              <a:avLst>
                <a:gd name="adj1" fmla="val 49898"/>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40" name="Text Box 50"/>
            <p:cNvSpPr txBox="1">
              <a:spLocks noChangeArrowheads="1"/>
            </p:cNvSpPr>
            <p:nvPr/>
          </p:nvSpPr>
          <p:spPr bwMode="auto">
            <a:xfrm>
              <a:off x="3200400" y="3887817"/>
              <a:ext cx="1219547" cy="502708"/>
            </a:xfrm>
            <a:prstGeom prst="rect">
              <a:avLst/>
            </a:prstGeom>
            <a:solidFill>
              <a:srgbClr val="00FFFF"/>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Inverter</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TS1000</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41" name="Text Box 50"/>
            <p:cNvSpPr txBox="1">
              <a:spLocks noChangeArrowheads="1"/>
            </p:cNvSpPr>
            <p:nvPr/>
          </p:nvSpPr>
          <p:spPr bwMode="auto">
            <a:xfrm>
              <a:off x="4975142" y="3927855"/>
              <a:ext cx="1509915" cy="435036"/>
            </a:xfrm>
            <a:prstGeom prst="rect">
              <a:avLst/>
            </a:prstGeom>
            <a:solidFill>
              <a:srgbClr val="66FF99"/>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Chia điện AC</a:t>
              </a:r>
              <a:endParaRPr kumimoji="0" lang="en-US" sz="15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PDU</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42" name="Elbow Connector 49"/>
            <p:cNvSpPr>
              <a:spLocks noChangeShapeType="1"/>
            </p:cNvSpPr>
            <p:nvPr/>
          </p:nvSpPr>
          <p:spPr bwMode="auto">
            <a:xfrm rot="16200000" flipH="1">
              <a:off x="5401520" y="4536136"/>
              <a:ext cx="348028" cy="893"/>
            </a:xfrm>
            <a:prstGeom prst="bentConnector3">
              <a:avLst>
                <a:gd name="adj1" fmla="val 5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43" name="Text Box 50"/>
            <p:cNvSpPr txBox="1">
              <a:spLocks noChangeArrowheads="1"/>
            </p:cNvSpPr>
            <p:nvPr/>
          </p:nvSpPr>
          <p:spPr bwMode="auto">
            <a:xfrm>
              <a:off x="4976035" y="4759256"/>
              <a:ext cx="1509915" cy="270689"/>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Vsat</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44" name="Elbow Connector 49"/>
            <p:cNvSpPr>
              <a:spLocks noChangeShapeType="1"/>
            </p:cNvSpPr>
            <p:nvPr/>
          </p:nvSpPr>
          <p:spPr bwMode="auto">
            <a:xfrm rot="16200000" flipH="1">
              <a:off x="5011980" y="4536136"/>
              <a:ext cx="348028" cy="893"/>
            </a:xfrm>
            <a:prstGeom prst="bentConnector3">
              <a:avLst>
                <a:gd name="adj1" fmla="val 5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45" name="Elbow Connector 49"/>
            <p:cNvSpPr>
              <a:spLocks noChangeShapeType="1"/>
            </p:cNvSpPr>
            <p:nvPr/>
          </p:nvSpPr>
          <p:spPr bwMode="auto">
            <a:xfrm rot="16200000" flipH="1">
              <a:off x="6172559" y="4536136"/>
              <a:ext cx="348028" cy="893"/>
            </a:xfrm>
            <a:prstGeom prst="bentConnector3">
              <a:avLst>
                <a:gd name="adj1" fmla="val 5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46" name="Elbow Connector 49"/>
            <p:cNvSpPr>
              <a:spLocks noChangeShapeType="1"/>
            </p:cNvSpPr>
            <p:nvPr/>
          </p:nvSpPr>
          <p:spPr bwMode="auto">
            <a:xfrm rot="16200000" flipH="1">
              <a:off x="5783019" y="4536136"/>
              <a:ext cx="348028" cy="893"/>
            </a:xfrm>
            <a:prstGeom prst="bentConnector3">
              <a:avLst>
                <a:gd name="adj1" fmla="val 50000"/>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sp>
          <p:nvSpPr>
            <p:cNvPr id="147" name="Text Box 50"/>
            <p:cNvSpPr txBox="1">
              <a:spLocks noChangeArrowheads="1"/>
            </p:cNvSpPr>
            <p:nvPr/>
          </p:nvSpPr>
          <p:spPr bwMode="auto">
            <a:xfrm>
              <a:off x="7459349" y="3737948"/>
              <a:ext cx="1532251" cy="763729"/>
            </a:xfrm>
            <a:prstGeom prst="rect">
              <a:avLst/>
            </a:prstGeom>
            <a:solidFill>
              <a:srgbClr val="FF00FF"/>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FFFF00"/>
                  </a:solidFill>
                  <a:effectLst/>
                  <a:latin typeface="Arial" pitchFamily="34" charset="0"/>
                  <a:ea typeface="Times New Roman" pitchFamily="18" charset="0"/>
                  <a:cs typeface="Arial" pitchFamily="34" charset="0"/>
                </a:rPr>
                <a:t>Thiết bị sử dụng điện AC đã lọc sạch</a:t>
              </a:r>
              <a:endParaRPr kumimoji="0" lang="en-US" sz="1700" b="0" i="0" u="none" strike="noStrike" cap="none" normalizeH="0" baseline="0">
                <a:ln>
                  <a:noFill/>
                </a:ln>
                <a:solidFill>
                  <a:srgbClr val="FFFF00"/>
                </a:solidFill>
                <a:effectLst/>
                <a:latin typeface="Arial" pitchFamily="34" charset="0"/>
                <a:cs typeface="Arial" pitchFamily="34" charset="0"/>
              </a:endParaRPr>
            </a:p>
          </p:txBody>
        </p:sp>
        <p:sp>
          <p:nvSpPr>
            <p:cNvPr id="148" name="Text Box 13"/>
            <p:cNvSpPr txBox="1">
              <a:spLocks noChangeArrowheads="1"/>
            </p:cNvSpPr>
            <p:nvPr/>
          </p:nvSpPr>
          <p:spPr bwMode="auto">
            <a:xfrm>
              <a:off x="5228427" y="1588378"/>
              <a:ext cx="506581" cy="22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2x6</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49" name="Text Box 12"/>
            <p:cNvSpPr txBox="1">
              <a:spLocks noChangeArrowheads="1"/>
            </p:cNvSpPr>
            <p:nvPr/>
          </p:nvSpPr>
          <p:spPr bwMode="auto">
            <a:xfrm>
              <a:off x="1849433" y="1654376"/>
              <a:ext cx="506581" cy="32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2x10</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50" name="Text Box 11"/>
            <p:cNvSpPr txBox="1">
              <a:spLocks noChangeArrowheads="1"/>
            </p:cNvSpPr>
            <p:nvPr/>
          </p:nvSpPr>
          <p:spPr bwMode="auto">
            <a:xfrm>
              <a:off x="6967956" y="1642591"/>
              <a:ext cx="506581" cy="22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2x6</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51" name="Text Box 10"/>
            <p:cNvSpPr txBox="1">
              <a:spLocks noChangeArrowheads="1"/>
            </p:cNvSpPr>
            <p:nvPr/>
          </p:nvSpPr>
          <p:spPr bwMode="auto">
            <a:xfrm>
              <a:off x="6900948" y="3002612"/>
              <a:ext cx="506581" cy="22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2x4</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52" name="Text Box 9"/>
            <p:cNvSpPr txBox="1">
              <a:spLocks noChangeArrowheads="1"/>
            </p:cNvSpPr>
            <p:nvPr/>
          </p:nvSpPr>
          <p:spPr bwMode="auto">
            <a:xfrm>
              <a:off x="8223241" y="3002612"/>
              <a:ext cx="506581" cy="22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2x4</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53" name="Text Box 8"/>
            <p:cNvSpPr txBox="1">
              <a:spLocks noChangeArrowheads="1"/>
            </p:cNvSpPr>
            <p:nvPr/>
          </p:nvSpPr>
          <p:spPr bwMode="auto">
            <a:xfrm>
              <a:off x="1557693" y="4498019"/>
              <a:ext cx="506581" cy="22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M16</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54" name="Text Box 6"/>
            <p:cNvSpPr txBox="1">
              <a:spLocks noChangeArrowheads="1"/>
            </p:cNvSpPr>
            <p:nvPr/>
          </p:nvSpPr>
          <p:spPr bwMode="auto">
            <a:xfrm>
              <a:off x="2676759" y="3857064"/>
              <a:ext cx="506581" cy="22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M16</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55" name="Text Box 5"/>
            <p:cNvSpPr txBox="1">
              <a:spLocks noChangeArrowheads="1"/>
            </p:cNvSpPr>
            <p:nvPr/>
          </p:nvSpPr>
          <p:spPr bwMode="auto">
            <a:xfrm>
              <a:off x="4443906" y="3892451"/>
              <a:ext cx="506581" cy="22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2x4</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56" name="Text Box 4"/>
            <p:cNvSpPr txBox="1">
              <a:spLocks noChangeArrowheads="1"/>
            </p:cNvSpPr>
            <p:nvPr/>
          </p:nvSpPr>
          <p:spPr bwMode="auto">
            <a:xfrm>
              <a:off x="6402860" y="4374683"/>
              <a:ext cx="607540" cy="22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2x2,5</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57" name="Text Box 3"/>
            <p:cNvSpPr txBox="1">
              <a:spLocks noChangeArrowheads="1"/>
            </p:cNvSpPr>
            <p:nvPr/>
          </p:nvSpPr>
          <p:spPr bwMode="auto">
            <a:xfrm>
              <a:off x="3515701" y="1636305"/>
              <a:ext cx="506581" cy="32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2x10</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58" name="Text Box 2"/>
            <p:cNvSpPr txBox="1">
              <a:spLocks noChangeArrowheads="1"/>
            </p:cNvSpPr>
            <p:nvPr/>
          </p:nvSpPr>
          <p:spPr bwMode="auto">
            <a:xfrm>
              <a:off x="4721846" y="2645911"/>
              <a:ext cx="506581" cy="22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chemeClr val="tx1"/>
                  </a:solidFill>
                  <a:effectLst/>
                  <a:latin typeface="Arial" pitchFamily="34" charset="0"/>
                  <a:ea typeface="Times New Roman" pitchFamily="18" charset="0"/>
                  <a:cs typeface="Arial" pitchFamily="34" charset="0"/>
                </a:rPr>
                <a:t>2x6</a:t>
              </a:r>
              <a:endParaRPr kumimoji="0" lang="en-US" sz="1500" b="0" i="0" u="none" strike="noStrike" cap="none" normalizeH="0" baseline="0">
                <a:ln>
                  <a:noFill/>
                </a:ln>
                <a:solidFill>
                  <a:schemeClr val="tx1"/>
                </a:solidFill>
                <a:effectLst/>
                <a:latin typeface="Arial" pitchFamily="34" charset="0"/>
                <a:cs typeface="Arial" pitchFamily="34" charset="0"/>
              </a:endParaRPr>
            </a:p>
          </p:txBody>
        </p:sp>
        <p:sp>
          <p:nvSpPr>
            <p:cNvPr id="159" name="Elbow Connector 49"/>
            <p:cNvSpPr>
              <a:spLocks noChangeShapeType="1"/>
            </p:cNvSpPr>
            <p:nvPr/>
          </p:nvSpPr>
          <p:spPr bwMode="auto">
            <a:xfrm rot="5400000" flipV="1">
              <a:off x="4692725" y="3884942"/>
              <a:ext cx="0" cy="540000"/>
            </a:xfrm>
            <a:prstGeom prst="bentConnector3">
              <a:avLst>
                <a:gd name="adj1" fmla="val 49898"/>
              </a:avLst>
            </a:prstGeom>
            <a:noFill/>
            <a:ln w="22225">
              <a:solidFill>
                <a:srgbClr val="4A7EBB"/>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500"/>
            </a:p>
          </p:txBody>
        </p:sp>
      </p:grpSp>
      <p:sp>
        <p:nvSpPr>
          <p:cNvPr id="280713" name="Line 137"/>
          <p:cNvSpPr>
            <a:spLocks noChangeShapeType="1"/>
          </p:cNvSpPr>
          <p:nvPr/>
        </p:nvSpPr>
        <p:spPr bwMode="auto">
          <a:xfrm>
            <a:off x="445098" y="1371600"/>
            <a:ext cx="828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14" name="Freeform 138"/>
          <p:cNvSpPr>
            <a:spLocks/>
          </p:cNvSpPr>
          <p:nvPr/>
        </p:nvSpPr>
        <p:spPr bwMode="auto">
          <a:xfrm>
            <a:off x="1256881" y="1379034"/>
            <a:ext cx="1588" cy="354013"/>
          </a:xfrm>
          <a:custGeom>
            <a:avLst/>
            <a:gdLst>
              <a:gd name="T0" fmla="*/ 2 w 2"/>
              <a:gd name="T1" fmla="*/ 0 h 666"/>
              <a:gd name="T2" fmla="*/ 0 w 2"/>
              <a:gd name="T3" fmla="*/ 666 h 666"/>
            </a:gdLst>
            <a:ahLst/>
            <a:cxnLst>
              <a:cxn ang="0">
                <a:pos x="T0" y="T1"/>
              </a:cxn>
              <a:cxn ang="0">
                <a:pos x="T2" y="T3"/>
              </a:cxn>
            </a:cxnLst>
            <a:rect l="0" t="0" r="r" b="b"/>
            <a:pathLst>
              <a:path w="2" h="666">
                <a:moveTo>
                  <a:pt x="2" y="0"/>
                </a:moveTo>
                <a:lnTo>
                  <a:pt x="0" y="666"/>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15" name="Line 139"/>
          <p:cNvSpPr>
            <a:spLocks noChangeShapeType="1"/>
          </p:cNvSpPr>
          <p:nvPr/>
        </p:nvSpPr>
        <p:spPr bwMode="auto">
          <a:xfrm>
            <a:off x="1812219" y="2153497"/>
            <a:ext cx="576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16" name="Line 140"/>
          <p:cNvSpPr>
            <a:spLocks noChangeShapeType="1"/>
          </p:cNvSpPr>
          <p:nvPr/>
        </p:nvSpPr>
        <p:spPr bwMode="auto">
          <a:xfrm>
            <a:off x="3458736" y="2160893"/>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17" name="Line 141"/>
          <p:cNvSpPr>
            <a:spLocks noChangeShapeType="1"/>
          </p:cNvSpPr>
          <p:nvPr/>
        </p:nvSpPr>
        <p:spPr bwMode="auto">
          <a:xfrm>
            <a:off x="5177580" y="2164571"/>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18" name="Line 142"/>
          <p:cNvSpPr>
            <a:spLocks noChangeShapeType="1"/>
          </p:cNvSpPr>
          <p:nvPr/>
        </p:nvSpPr>
        <p:spPr bwMode="auto">
          <a:xfrm>
            <a:off x="6924675" y="2164571"/>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20" name="Freeform 144"/>
          <p:cNvSpPr>
            <a:spLocks/>
          </p:cNvSpPr>
          <p:nvPr/>
        </p:nvSpPr>
        <p:spPr bwMode="auto">
          <a:xfrm>
            <a:off x="4583112" y="2590801"/>
            <a:ext cx="1587" cy="576000"/>
          </a:xfrm>
          <a:custGeom>
            <a:avLst/>
            <a:gdLst>
              <a:gd name="T0" fmla="*/ 1 w 1"/>
              <a:gd name="T1" fmla="*/ 0 h 2115"/>
              <a:gd name="T2" fmla="*/ 0 w 1"/>
              <a:gd name="T3" fmla="*/ 2115 h 2115"/>
            </a:gdLst>
            <a:ahLst/>
            <a:cxnLst>
              <a:cxn ang="0">
                <a:pos x="T0" y="T1"/>
              </a:cxn>
              <a:cxn ang="0">
                <a:pos x="T2" y="T3"/>
              </a:cxn>
            </a:cxnLst>
            <a:rect l="0" t="0" r="r" b="b"/>
            <a:pathLst>
              <a:path w="1" h="2115">
                <a:moveTo>
                  <a:pt x="1" y="0"/>
                </a:moveTo>
                <a:lnTo>
                  <a:pt x="0" y="211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21" name="Line 145"/>
          <p:cNvSpPr>
            <a:spLocks noChangeShapeType="1"/>
          </p:cNvSpPr>
          <p:nvPr/>
        </p:nvSpPr>
        <p:spPr bwMode="auto">
          <a:xfrm>
            <a:off x="4571999" y="3155667"/>
            <a:ext cx="756000"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25" name="Freeform 149"/>
          <p:cNvSpPr>
            <a:spLocks/>
          </p:cNvSpPr>
          <p:nvPr/>
        </p:nvSpPr>
        <p:spPr bwMode="auto">
          <a:xfrm>
            <a:off x="7886700" y="2562149"/>
            <a:ext cx="0" cy="1008000"/>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26" name="Line 150"/>
          <p:cNvSpPr>
            <a:spLocks noChangeShapeType="1"/>
          </p:cNvSpPr>
          <p:nvPr/>
        </p:nvSpPr>
        <p:spPr bwMode="auto">
          <a:xfrm>
            <a:off x="2674646" y="4378229"/>
            <a:ext cx="540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27" name="Line 151"/>
          <p:cNvSpPr>
            <a:spLocks noChangeShapeType="1"/>
          </p:cNvSpPr>
          <p:nvPr/>
        </p:nvSpPr>
        <p:spPr bwMode="auto">
          <a:xfrm flipH="1">
            <a:off x="2095064" y="3605879"/>
            <a:ext cx="5796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28" name="Freeform 152"/>
          <p:cNvSpPr>
            <a:spLocks/>
          </p:cNvSpPr>
          <p:nvPr/>
        </p:nvSpPr>
        <p:spPr bwMode="auto">
          <a:xfrm>
            <a:off x="2129094" y="3611145"/>
            <a:ext cx="0" cy="504000"/>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30" name="Freeform 154"/>
          <p:cNvSpPr>
            <a:spLocks/>
          </p:cNvSpPr>
          <p:nvPr/>
        </p:nvSpPr>
        <p:spPr bwMode="auto">
          <a:xfrm>
            <a:off x="8222166" y="2552662"/>
            <a:ext cx="0" cy="1440000"/>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32" name="Freeform 156"/>
          <p:cNvSpPr>
            <a:spLocks/>
          </p:cNvSpPr>
          <p:nvPr/>
        </p:nvSpPr>
        <p:spPr bwMode="auto">
          <a:xfrm>
            <a:off x="2095064" y="4626531"/>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59" name="Line 183"/>
          <p:cNvSpPr>
            <a:spLocks noChangeShapeType="1"/>
          </p:cNvSpPr>
          <p:nvPr/>
        </p:nvSpPr>
        <p:spPr bwMode="auto">
          <a:xfrm>
            <a:off x="464634" y="2894943"/>
            <a:ext cx="792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60" name="Freeform 184"/>
          <p:cNvSpPr>
            <a:spLocks/>
          </p:cNvSpPr>
          <p:nvPr/>
        </p:nvSpPr>
        <p:spPr bwMode="auto">
          <a:xfrm>
            <a:off x="1248440" y="2571215"/>
            <a:ext cx="0" cy="324000"/>
          </a:xfrm>
          <a:custGeom>
            <a:avLst/>
            <a:gdLst>
              <a:gd name="T0" fmla="*/ 7 w 7"/>
              <a:gd name="T1" fmla="*/ 798 h 798"/>
              <a:gd name="T2" fmla="*/ 0 w 7"/>
              <a:gd name="T3" fmla="*/ 0 h 798"/>
            </a:gdLst>
            <a:ahLst/>
            <a:cxnLst>
              <a:cxn ang="0">
                <a:pos x="T0" y="T1"/>
              </a:cxn>
              <a:cxn ang="0">
                <a:pos x="T2" y="T3"/>
              </a:cxn>
            </a:cxnLst>
            <a:rect l="0" t="0" r="r" b="b"/>
            <a:pathLst>
              <a:path w="7" h="798">
                <a:moveTo>
                  <a:pt x="7" y="79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61" name="Line 185"/>
          <p:cNvSpPr>
            <a:spLocks noChangeShapeType="1"/>
          </p:cNvSpPr>
          <p:nvPr/>
        </p:nvSpPr>
        <p:spPr bwMode="auto">
          <a:xfrm>
            <a:off x="1812219" y="2144514"/>
            <a:ext cx="576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2" name="Line 186"/>
          <p:cNvSpPr>
            <a:spLocks noChangeShapeType="1"/>
          </p:cNvSpPr>
          <p:nvPr/>
        </p:nvSpPr>
        <p:spPr bwMode="auto">
          <a:xfrm>
            <a:off x="3458736" y="2148193"/>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3" name="Line 187"/>
          <p:cNvSpPr>
            <a:spLocks noChangeShapeType="1"/>
          </p:cNvSpPr>
          <p:nvPr/>
        </p:nvSpPr>
        <p:spPr bwMode="auto">
          <a:xfrm>
            <a:off x="5177580" y="2151871"/>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4" name="Line 188"/>
          <p:cNvSpPr>
            <a:spLocks noChangeShapeType="1"/>
          </p:cNvSpPr>
          <p:nvPr/>
        </p:nvSpPr>
        <p:spPr bwMode="auto">
          <a:xfrm>
            <a:off x="6924675" y="2151871"/>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66" name="Freeform 190"/>
          <p:cNvSpPr>
            <a:spLocks/>
          </p:cNvSpPr>
          <p:nvPr/>
        </p:nvSpPr>
        <p:spPr bwMode="auto">
          <a:xfrm>
            <a:off x="4583112" y="2578101"/>
            <a:ext cx="1587" cy="576000"/>
          </a:xfrm>
          <a:custGeom>
            <a:avLst/>
            <a:gdLst>
              <a:gd name="T0" fmla="*/ 1 w 1"/>
              <a:gd name="T1" fmla="*/ 0 h 2115"/>
              <a:gd name="T2" fmla="*/ 0 w 1"/>
              <a:gd name="T3" fmla="*/ 2115 h 2115"/>
            </a:gdLst>
            <a:ahLst/>
            <a:cxnLst>
              <a:cxn ang="0">
                <a:pos x="T0" y="T1"/>
              </a:cxn>
              <a:cxn ang="0">
                <a:pos x="T2" y="T3"/>
              </a:cxn>
            </a:cxnLst>
            <a:rect l="0" t="0" r="r" b="b"/>
            <a:pathLst>
              <a:path w="1" h="2115">
                <a:moveTo>
                  <a:pt x="1" y="0"/>
                </a:moveTo>
                <a:lnTo>
                  <a:pt x="0" y="211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67" name="Line 191"/>
          <p:cNvSpPr>
            <a:spLocks noChangeShapeType="1"/>
          </p:cNvSpPr>
          <p:nvPr/>
        </p:nvSpPr>
        <p:spPr bwMode="auto">
          <a:xfrm>
            <a:off x="4571999" y="3142967"/>
            <a:ext cx="756000"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70" name="Freeform 194"/>
          <p:cNvSpPr>
            <a:spLocks/>
          </p:cNvSpPr>
          <p:nvPr/>
        </p:nvSpPr>
        <p:spPr bwMode="auto">
          <a:xfrm>
            <a:off x="7886700" y="2549449"/>
            <a:ext cx="0" cy="1008000"/>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71" name="Line 195"/>
          <p:cNvSpPr>
            <a:spLocks noChangeShapeType="1"/>
          </p:cNvSpPr>
          <p:nvPr/>
        </p:nvSpPr>
        <p:spPr bwMode="auto">
          <a:xfrm>
            <a:off x="2679704" y="4376680"/>
            <a:ext cx="540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72" name="Line 196"/>
          <p:cNvSpPr>
            <a:spLocks noChangeShapeType="1"/>
          </p:cNvSpPr>
          <p:nvPr/>
        </p:nvSpPr>
        <p:spPr bwMode="auto">
          <a:xfrm flipH="1">
            <a:off x="2095064" y="3605536"/>
            <a:ext cx="5796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0773" name="Freeform 197"/>
          <p:cNvSpPr>
            <a:spLocks/>
          </p:cNvSpPr>
          <p:nvPr/>
        </p:nvSpPr>
        <p:spPr bwMode="auto">
          <a:xfrm>
            <a:off x="2129094" y="3605879"/>
            <a:ext cx="0" cy="504000"/>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75" name="Freeform 199"/>
          <p:cNvSpPr>
            <a:spLocks/>
          </p:cNvSpPr>
          <p:nvPr/>
        </p:nvSpPr>
        <p:spPr bwMode="auto">
          <a:xfrm>
            <a:off x="8222166" y="2551113"/>
            <a:ext cx="0" cy="1440000"/>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0777" name="Freeform 201"/>
          <p:cNvSpPr>
            <a:spLocks/>
          </p:cNvSpPr>
          <p:nvPr/>
        </p:nvSpPr>
        <p:spPr bwMode="auto">
          <a:xfrm>
            <a:off x="2088988" y="4639231"/>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9" name="Line 150"/>
          <p:cNvSpPr>
            <a:spLocks noChangeShapeType="1"/>
          </p:cNvSpPr>
          <p:nvPr/>
        </p:nvSpPr>
        <p:spPr bwMode="auto">
          <a:xfrm>
            <a:off x="4439892" y="4405223"/>
            <a:ext cx="540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80" name="Line 195"/>
          <p:cNvSpPr>
            <a:spLocks noChangeShapeType="1"/>
          </p:cNvSpPr>
          <p:nvPr/>
        </p:nvSpPr>
        <p:spPr bwMode="auto">
          <a:xfrm>
            <a:off x="4429169" y="4404017"/>
            <a:ext cx="540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82" name="Freeform 201"/>
          <p:cNvSpPr>
            <a:spLocks/>
          </p:cNvSpPr>
          <p:nvPr/>
        </p:nvSpPr>
        <p:spPr bwMode="auto">
          <a:xfrm>
            <a:off x="2088988" y="4603341"/>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4" name="Freeform 201"/>
          <p:cNvSpPr>
            <a:spLocks/>
          </p:cNvSpPr>
          <p:nvPr/>
        </p:nvSpPr>
        <p:spPr bwMode="auto">
          <a:xfrm>
            <a:off x="2088988" y="4639231"/>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6" name="Line 195"/>
          <p:cNvSpPr>
            <a:spLocks noChangeShapeType="1"/>
          </p:cNvSpPr>
          <p:nvPr/>
        </p:nvSpPr>
        <p:spPr bwMode="auto">
          <a:xfrm>
            <a:off x="2679704" y="4375565"/>
            <a:ext cx="540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7" name="Line 195"/>
          <p:cNvSpPr>
            <a:spLocks noChangeShapeType="1"/>
          </p:cNvSpPr>
          <p:nvPr/>
        </p:nvSpPr>
        <p:spPr bwMode="auto">
          <a:xfrm>
            <a:off x="4419947" y="4405223"/>
            <a:ext cx="540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37" name="Line 161"/>
          <p:cNvSpPr>
            <a:spLocks noChangeShapeType="1"/>
          </p:cNvSpPr>
          <p:nvPr/>
        </p:nvSpPr>
        <p:spPr bwMode="auto">
          <a:xfrm flipV="1">
            <a:off x="5182415" y="4670797"/>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80782" name="Line 206"/>
          <p:cNvSpPr>
            <a:spLocks noChangeShapeType="1"/>
          </p:cNvSpPr>
          <p:nvPr/>
        </p:nvSpPr>
        <p:spPr bwMode="auto">
          <a:xfrm flipV="1">
            <a:off x="5182129" y="4646083"/>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6" name="Line 161"/>
          <p:cNvSpPr>
            <a:spLocks noChangeShapeType="1"/>
          </p:cNvSpPr>
          <p:nvPr/>
        </p:nvSpPr>
        <p:spPr bwMode="auto">
          <a:xfrm flipV="1">
            <a:off x="5571955" y="4643136"/>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7" name="Line 206"/>
          <p:cNvSpPr>
            <a:spLocks noChangeShapeType="1"/>
          </p:cNvSpPr>
          <p:nvPr/>
        </p:nvSpPr>
        <p:spPr bwMode="auto">
          <a:xfrm flipV="1">
            <a:off x="5571955" y="4634614"/>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9" name="Line 161"/>
          <p:cNvSpPr>
            <a:spLocks noChangeShapeType="1"/>
          </p:cNvSpPr>
          <p:nvPr/>
        </p:nvSpPr>
        <p:spPr bwMode="auto">
          <a:xfrm flipV="1">
            <a:off x="5954852" y="4647459"/>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0" name="Line 206"/>
          <p:cNvSpPr>
            <a:spLocks noChangeShapeType="1"/>
          </p:cNvSpPr>
          <p:nvPr/>
        </p:nvSpPr>
        <p:spPr bwMode="auto">
          <a:xfrm flipV="1">
            <a:off x="5954231" y="4646083"/>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2" name="Line 161"/>
          <p:cNvSpPr>
            <a:spLocks noChangeShapeType="1"/>
          </p:cNvSpPr>
          <p:nvPr/>
        </p:nvSpPr>
        <p:spPr bwMode="auto">
          <a:xfrm flipV="1">
            <a:off x="6338080" y="4660902"/>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3" name="Line 206"/>
          <p:cNvSpPr>
            <a:spLocks noChangeShapeType="1"/>
          </p:cNvSpPr>
          <p:nvPr/>
        </p:nvSpPr>
        <p:spPr bwMode="auto">
          <a:xfrm flipV="1">
            <a:off x="6342994" y="4646083"/>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0" name="Line 229"/>
          <p:cNvSpPr>
            <a:spLocks noChangeShapeType="1"/>
          </p:cNvSpPr>
          <p:nvPr/>
        </p:nvSpPr>
        <p:spPr bwMode="auto">
          <a:xfrm flipV="1">
            <a:off x="5172140" y="4660161"/>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1" name="Line 229"/>
          <p:cNvSpPr>
            <a:spLocks noChangeShapeType="1"/>
          </p:cNvSpPr>
          <p:nvPr/>
        </p:nvSpPr>
        <p:spPr bwMode="auto">
          <a:xfrm flipV="1">
            <a:off x="5579141" y="4654702"/>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2" name="Line 229"/>
          <p:cNvSpPr>
            <a:spLocks noChangeShapeType="1"/>
          </p:cNvSpPr>
          <p:nvPr/>
        </p:nvSpPr>
        <p:spPr bwMode="auto">
          <a:xfrm flipV="1">
            <a:off x="5954231" y="4642345"/>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3" name="Line 229"/>
          <p:cNvSpPr>
            <a:spLocks noChangeShapeType="1"/>
          </p:cNvSpPr>
          <p:nvPr/>
        </p:nvSpPr>
        <p:spPr bwMode="auto">
          <a:xfrm flipV="1">
            <a:off x="6342994" y="4634614"/>
            <a:ext cx="0" cy="306387"/>
          </a:xfrm>
          <a:prstGeom prst="line">
            <a:avLst/>
          </a:prstGeom>
          <a:noFill/>
          <a:ln w="2857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01" name="Group 41"/>
          <p:cNvGrpSpPr>
            <a:grpSpLocks/>
          </p:cNvGrpSpPr>
          <p:nvPr/>
        </p:nvGrpSpPr>
        <p:grpSpPr bwMode="auto">
          <a:xfrm>
            <a:off x="26988" y="5867400"/>
            <a:ext cx="3823224" cy="584200"/>
            <a:chOff x="113" y="1154"/>
            <a:chExt cx="1678" cy="368"/>
          </a:xfrm>
        </p:grpSpPr>
        <p:sp>
          <p:nvSpPr>
            <p:cNvPr id="102" name="AutoShape 42"/>
            <p:cNvSpPr>
              <a:spLocks noChangeArrowheads="1"/>
            </p:cNvSpPr>
            <p:nvPr/>
          </p:nvSpPr>
          <p:spPr bwMode="gray">
            <a:xfrm>
              <a:off x="113" y="1180"/>
              <a:ext cx="1678" cy="308"/>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103" name="Rectangle 43"/>
            <p:cNvSpPr>
              <a:spLocks noChangeArrowheads="1"/>
            </p:cNvSpPr>
            <p:nvPr/>
          </p:nvSpPr>
          <p:spPr bwMode="auto">
            <a:xfrm>
              <a:off x="166" y="1154"/>
              <a:ext cx="14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b) Nhiệm vụ các khối</a:t>
              </a:r>
            </a:p>
          </p:txBody>
        </p:sp>
      </p:grpSp>
      <p:sp>
        <p:nvSpPr>
          <p:cNvPr id="104" name="Rectangle 103"/>
          <p:cNvSpPr/>
          <p:nvPr/>
        </p:nvSpPr>
        <p:spPr>
          <a:xfrm>
            <a:off x="0" y="82490"/>
            <a:ext cx="9144000" cy="461665"/>
          </a:xfrm>
          <a:prstGeom prst="rect">
            <a:avLst/>
          </a:prstGeom>
        </p:spPr>
        <p:txBody>
          <a:bodyPr wrap="square">
            <a:spAutoFit/>
          </a:bodyPr>
          <a:lstStyle/>
          <a:p>
            <a:pPr algn="ctr"/>
            <a:r>
              <a:rPr lang="en-US" sz="2400" b="1">
                <a:solidFill>
                  <a:srgbClr val="FFFF00"/>
                </a:solidFill>
                <a:latin typeface="+mj-lt"/>
              </a:rPr>
              <a:t>II. MỘT SỐ HTNĐ TẠI CÁC TRẠM TTQS THÔNG DỤNG</a:t>
            </a:r>
            <a:endParaRPr lang="en-US" sz="2300">
              <a:solidFill>
                <a:srgbClr val="FFFF00"/>
              </a:solidFill>
              <a:latin typeface="+mj-lt"/>
            </a:endParaRPr>
          </a:p>
        </p:txBody>
      </p:sp>
    </p:spTree>
    <p:extLst>
      <p:ext uri="{BB962C8B-B14F-4D97-AF65-F5344CB8AC3E}">
        <p14:creationId xmlns:p14="http://schemas.microsoft.com/office/powerpoint/2010/main" val="4030853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edge">
                                      <p:cBhvr>
                                        <p:cTn id="7" dur="1000"/>
                                        <p:tgtEl>
                                          <p:spTgt spid="247"/>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wedge">
                                      <p:cBhvr>
                                        <p:cTn id="10" dur="1000"/>
                                        <p:tgtEl>
                                          <p:spTgt spid="248"/>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249"/>
                                        </p:tgtEl>
                                        <p:attrNameLst>
                                          <p:attrName>style.visibility</p:attrName>
                                        </p:attrNameLst>
                                      </p:cBhvr>
                                      <p:to>
                                        <p:strVal val="visible"/>
                                      </p:to>
                                    </p:set>
                                    <p:animEffect transition="in" filter="wedge">
                                      <p:cBhvr>
                                        <p:cTn id="13" dur="1000"/>
                                        <p:tgtEl>
                                          <p:spTgt spid="249"/>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250"/>
                                        </p:tgtEl>
                                        <p:attrNameLst>
                                          <p:attrName>style.visibility</p:attrName>
                                        </p:attrNameLst>
                                      </p:cBhvr>
                                      <p:to>
                                        <p:strVal val="visible"/>
                                      </p:to>
                                    </p:set>
                                    <p:animEffect transition="in" filter="blinds(horizontal)">
                                      <p:cBhvr>
                                        <p:cTn id="17" dur="500"/>
                                        <p:tgtEl>
                                          <p:spTgt spid="25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32" fill="hold" grpId="1" nodeType="clickEffect">
                                  <p:stCondLst>
                                    <p:cond delay="0"/>
                                  </p:stCondLst>
                                  <p:childTnLst>
                                    <p:animEffect transition="out" filter="box(out)">
                                      <p:cBhvr>
                                        <p:cTn id="21" dur="10"/>
                                        <p:tgtEl>
                                          <p:spTgt spid="247"/>
                                        </p:tgtEl>
                                      </p:cBhvr>
                                    </p:animEffect>
                                    <p:set>
                                      <p:cBhvr>
                                        <p:cTn id="22" dur="1" fill="hold">
                                          <p:stCondLst>
                                            <p:cond delay="9"/>
                                          </p:stCondLst>
                                        </p:cTn>
                                        <p:tgtEl>
                                          <p:spTgt spid="247"/>
                                        </p:tgtEl>
                                        <p:attrNameLst>
                                          <p:attrName>style.visibility</p:attrName>
                                        </p:attrNameLst>
                                      </p:cBhvr>
                                      <p:to>
                                        <p:strVal val="hidden"/>
                                      </p:to>
                                    </p:set>
                                  </p:childTnLst>
                                </p:cTn>
                              </p:par>
                              <p:par>
                                <p:cTn id="23" presetID="4" presetClass="exit" presetSubtype="32" fill="hold" grpId="1" nodeType="withEffect">
                                  <p:stCondLst>
                                    <p:cond delay="0"/>
                                  </p:stCondLst>
                                  <p:childTnLst>
                                    <p:animEffect transition="out" filter="box(out)">
                                      <p:cBhvr>
                                        <p:cTn id="24" dur="10"/>
                                        <p:tgtEl>
                                          <p:spTgt spid="248"/>
                                        </p:tgtEl>
                                      </p:cBhvr>
                                    </p:animEffect>
                                    <p:set>
                                      <p:cBhvr>
                                        <p:cTn id="25" dur="1" fill="hold">
                                          <p:stCondLst>
                                            <p:cond delay="9"/>
                                          </p:stCondLst>
                                        </p:cTn>
                                        <p:tgtEl>
                                          <p:spTgt spid="248"/>
                                        </p:tgtEl>
                                        <p:attrNameLst>
                                          <p:attrName>style.visibility</p:attrName>
                                        </p:attrNameLst>
                                      </p:cBhvr>
                                      <p:to>
                                        <p:strVal val="hidden"/>
                                      </p:to>
                                    </p:set>
                                  </p:childTnLst>
                                </p:cTn>
                              </p:par>
                              <p:par>
                                <p:cTn id="26" presetID="4" presetClass="exit" presetSubtype="32" fill="hold" grpId="1" nodeType="withEffect">
                                  <p:stCondLst>
                                    <p:cond delay="0"/>
                                  </p:stCondLst>
                                  <p:childTnLst>
                                    <p:animEffect transition="out" filter="box(out)">
                                      <p:cBhvr>
                                        <p:cTn id="27" dur="10"/>
                                        <p:tgtEl>
                                          <p:spTgt spid="249"/>
                                        </p:tgtEl>
                                      </p:cBhvr>
                                    </p:animEffect>
                                    <p:set>
                                      <p:cBhvr>
                                        <p:cTn id="28" dur="1" fill="hold">
                                          <p:stCondLst>
                                            <p:cond delay="9"/>
                                          </p:stCondLst>
                                        </p:cTn>
                                        <p:tgtEl>
                                          <p:spTgt spid="249"/>
                                        </p:tgtEl>
                                        <p:attrNameLst>
                                          <p:attrName>style.visibility</p:attrName>
                                        </p:attrNameLst>
                                      </p:cBhvr>
                                      <p:to>
                                        <p:strVal val="hidden"/>
                                      </p:to>
                                    </p:set>
                                  </p:childTnLst>
                                </p:cTn>
                              </p:par>
                              <p:par>
                                <p:cTn id="29" presetID="4" presetClass="exit" presetSubtype="32" fill="hold" nodeType="withEffect">
                                  <p:stCondLst>
                                    <p:cond delay="0"/>
                                  </p:stCondLst>
                                  <p:childTnLst>
                                    <p:animEffect transition="out" filter="box(out)">
                                      <p:cBhvr>
                                        <p:cTn id="30" dur="10"/>
                                        <p:tgtEl>
                                          <p:spTgt spid="250"/>
                                        </p:tgtEl>
                                      </p:cBhvr>
                                    </p:animEffect>
                                    <p:set>
                                      <p:cBhvr>
                                        <p:cTn id="31" dur="1" fill="hold">
                                          <p:stCondLst>
                                            <p:cond delay="9"/>
                                          </p:stCondLst>
                                        </p:cTn>
                                        <p:tgtEl>
                                          <p:spTgt spid="250"/>
                                        </p:tgtEl>
                                        <p:attrNameLst>
                                          <p:attrName>style.visibility</p:attrName>
                                        </p:attrNameLst>
                                      </p:cBhvr>
                                      <p:to>
                                        <p:strVal val="hidden"/>
                                      </p:to>
                                    </p:set>
                                  </p:childTnLst>
                                </p:cTn>
                              </p:par>
                              <p:par>
                                <p:cTn id="32" presetID="22" presetClass="entr" presetSubtype="8" fill="hold" nodeType="withEffect">
                                  <p:stCondLst>
                                    <p:cond delay="0"/>
                                  </p:stCondLst>
                                  <p:childTnLst>
                                    <p:set>
                                      <p:cBhvr>
                                        <p:cTn id="33" dur="1" fill="hold">
                                          <p:stCondLst>
                                            <p:cond delay="0"/>
                                          </p:stCondLst>
                                        </p:cTn>
                                        <p:tgtEl>
                                          <p:spTgt spid="118"/>
                                        </p:tgtEl>
                                        <p:attrNameLst>
                                          <p:attrName>style.visibility</p:attrName>
                                        </p:attrNameLst>
                                      </p:cBhvr>
                                      <p:to>
                                        <p:strVal val="visible"/>
                                      </p:to>
                                    </p:set>
                                    <p:animEffect transition="in" filter="wipe(left)">
                                      <p:cBhvr>
                                        <p:cTn id="34" dur="500"/>
                                        <p:tgtEl>
                                          <p:spTgt spid="11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01"/>
                                        </p:tgtEl>
                                        <p:attrNameLst>
                                          <p:attrName>style.visibility</p:attrName>
                                        </p:attrNameLst>
                                      </p:cBhvr>
                                      <p:to>
                                        <p:strVal val="visible"/>
                                      </p:to>
                                    </p:set>
                                    <p:animEffect transition="in" filter="blinds(horizontal)">
                                      <p:cBhvr>
                                        <p:cTn id="39" dur="500"/>
                                        <p:tgtEl>
                                          <p:spTgt spid="101"/>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xit" presetSubtype="32" fill="hold" nodeType="clickEffect">
                                  <p:stCondLst>
                                    <p:cond delay="0"/>
                                  </p:stCondLst>
                                  <p:childTnLst>
                                    <p:animEffect transition="out" filter="box(out)">
                                      <p:cBhvr>
                                        <p:cTn id="43" dur="10"/>
                                        <p:tgtEl>
                                          <p:spTgt spid="101"/>
                                        </p:tgtEl>
                                      </p:cBhvr>
                                    </p:animEffect>
                                    <p:set>
                                      <p:cBhvr>
                                        <p:cTn id="44" dur="1" fill="hold">
                                          <p:stCondLst>
                                            <p:cond delay="9"/>
                                          </p:stCondLst>
                                        </p:cTn>
                                        <p:tgtEl>
                                          <p:spTgt spid="101"/>
                                        </p:tgtEl>
                                        <p:attrNameLst>
                                          <p:attrName>style.visibility</p:attrName>
                                        </p:attrNameLst>
                                      </p:cBhvr>
                                      <p:to>
                                        <p:strVal val="hidden"/>
                                      </p:to>
                                    </p:set>
                                  </p:childTnLst>
                                </p:cTn>
                              </p:par>
                              <p:par>
                                <p:cTn id="45" presetID="3" presetClass="entr" presetSubtype="10" fill="hold" nodeType="withEffect">
                                  <p:stCondLst>
                                    <p:cond delay="0"/>
                                  </p:stCondLst>
                                  <p:childTnLst>
                                    <p:set>
                                      <p:cBhvr>
                                        <p:cTn id="46" dur="1" fill="hold">
                                          <p:stCondLst>
                                            <p:cond delay="0"/>
                                          </p:stCondLst>
                                        </p:cTn>
                                        <p:tgtEl>
                                          <p:spTgt spid="253"/>
                                        </p:tgtEl>
                                        <p:attrNameLst>
                                          <p:attrName>style.visibility</p:attrName>
                                        </p:attrNameLst>
                                      </p:cBhvr>
                                      <p:to>
                                        <p:strVal val="visible"/>
                                      </p:to>
                                    </p:set>
                                    <p:animEffect transition="in" filter="blinds(horizontal)">
                                      <p:cBhvr>
                                        <p:cTn id="47" dur="400"/>
                                        <p:tgtEl>
                                          <p:spTgt spid="2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0713"/>
                                        </p:tgtEl>
                                        <p:attrNameLst>
                                          <p:attrName>style.visibility</p:attrName>
                                        </p:attrNameLst>
                                      </p:cBhvr>
                                      <p:to>
                                        <p:strVal val="visible"/>
                                      </p:to>
                                    </p:set>
                                    <p:animEffect transition="in" filter="wipe(left)">
                                      <p:cBhvr>
                                        <p:cTn id="52" dur="1000"/>
                                        <p:tgtEl>
                                          <p:spTgt spid="280713"/>
                                        </p:tgtEl>
                                      </p:cBhvr>
                                    </p:animEffect>
                                  </p:childTnLst>
                                </p:cTn>
                              </p:par>
                            </p:childTnLst>
                          </p:cTn>
                        </p:par>
                        <p:par>
                          <p:cTn id="53" fill="hold" nodeType="afterGroup">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280714"/>
                                        </p:tgtEl>
                                        <p:attrNameLst>
                                          <p:attrName>style.visibility</p:attrName>
                                        </p:attrNameLst>
                                      </p:cBhvr>
                                      <p:to>
                                        <p:strVal val="visible"/>
                                      </p:to>
                                    </p:set>
                                    <p:animEffect transition="in" filter="wipe(up)">
                                      <p:cBhvr>
                                        <p:cTn id="56" dur="1000"/>
                                        <p:tgtEl>
                                          <p:spTgt spid="280714"/>
                                        </p:tgtEl>
                                      </p:cBhvr>
                                    </p:animEffect>
                                  </p:childTnLst>
                                </p:cTn>
                              </p:par>
                            </p:childTnLst>
                          </p:cTn>
                        </p:par>
                        <p:par>
                          <p:cTn id="57" fill="hold" nodeType="withGroup">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280715"/>
                                        </p:tgtEl>
                                        <p:attrNameLst>
                                          <p:attrName>style.visibility</p:attrName>
                                        </p:attrNameLst>
                                      </p:cBhvr>
                                      <p:to>
                                        <p:strVal val="visible"/>
                                      </p:to>
                                    </p:set>
                                    <p:animEffect transition="in" filter="wipe(left)">
                                      <p:cBhvr>
                                        <p:cTn id="60" dur="1000"/>
                                        <p:tgtEl>
                                          <p:spTgt spid="280715"/>
                                        </p:tgtEl>
                                      </p:cBhvr>
                                    </p:animEffect>
                                  </p:childTnLst>
                                </p:cTn>
                              </p:par>
                            </p:childTnLst>
                          </p:cTn>
                        </p:par>
                        <p:par>
                          <p:cTn id="61" fill="hold" nodeType="withGroup">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280716"/>
                                        </p:tgtEl>
                                        <p:attrNameLst>
                                          <p:attrName>style.visibility</p:attrName>
                                        </p:attrNameLst>
                                      </p:cBhvr>
                                      <p:to>
                                        <p:strVal val="visible"/>
                                      </p:to>
                                    </p:set>
                                    <p:animEffect transition="in" filter="wipe(left)">
                                      <p:cBhvr>
                                        <p:cTn id="64" dur="1000"/>
                                        <p:tgtEl>
                                          <p:spTgt spid="280716"/>
                                        </p:tgtEl>
                                      </p:cBhvr>
                                    </p:animEffect>
                                  </p:childTnLst>
                                </p:cTn>
                              </p:par>
                            </p:childTnLst>
                          </p:cTn>
                        </p:par>
                        <p:par>
                          <p:cTn id="65" fill="hold" nodeType="withGroup">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280717"/>
                                        </p:tgtEl>
                                        <p:attrNameLst>
                                          <p:attrName>style.visibility</p:attrName>
                                        </p:attrNameLst>
                                      </p:cBhvr>
                                      <p:to>
                                        <p:strVal val="visible"/>
                                      </p:to>
                                    </p:set>
                                    <p:animEffect transition="in" filter="wipe(left)">
                                      <p:cBhvr>
                                        <p:cTn id="68" dur="1000"/>
                                        <p:tgtEl>
                                          <p:spTgt spid="280717"/>
                                        </p:tgtEl>
                                      </p:cBhvr>
                                    </p:animEffect>
                                  </p:childTnLst>
                                </p:cTn>
                              </p:par>
                            </p:childTnLst>
                          </p:cTn>
                        </p:par>
                        <p:par>
                          <p:cTn id="69" fill="hold" nodeType="withGroup">
                            <p:stCondLst>
                              <p:cond delay="5000"/>
                            </p:stCondLst>
                            <p:childTnLst>
                              <p:par>
                                <p:cTn id="70" presetID="22" presetClass="entr" presetSubtype="8" fill="hold" grpId="0" nodeType="afterEffect">
                                  <p:stCondLst>
                                    <p:cond delay="0"/>
                                  </p:stCondLst>
                                  <p:childTnLst>
                                    <p:set>
                                      <p:cBhvr>
                                        <p:cTn id="71" dur="1" fill="hold">
                                          <p:stCondLst>
                                            <p:cond delay="0"/>
                                          </p:stCondLst>
                                        </p:cTn>
                                        <p:tgtEl>
                                          <p:spTgt spid="280718"/>
                                        </p:tgtEl>
                                        <p:attrNameLst>
                                          <p:attrName>style.visibility</p:attrName>
                                        </p:attrNameLst>
                                      </p:cBhvr>
                                      <p:to>
                                        <p:strVal val="visible"/>
                                      </p:to>
                                    </p:set>
                                    <p:animEffect transition="in" filter="wipe(left)">
                                      <p:cBhvr>
                                        <p:cTn id="72" dur="1000"/>
                                        <p:tgtEl>
                                          <p:spTgt spid="280718"/>
                                        </p:tgtEl>
                                      </p:cBhvr>
                                    </p:animEffect>
                                  </p:childTnLst>
                                </p:cTn>
                              </p:par>
                            </p:childTnLst>
                          </p:cTn>
                        </p:par>
                        <p:par>
                          <p:cTn id="73" fill="hold" nodeType="withGroup">
                            <p:stCondLst>
                              <p:cond delay="6000"/>
                            </p:stCondLst>
                            <p:childTnLst>
                              <p:par>
                                <p:cTn id="74" presetID="22" presetClass="entr" presetSubtype="1" fill="hold" grpId="0" nodeType="afterEffect">
                                  <p:stCondLst>
                                    <p:cond delay="0"/>
                                  </p:stCondLst>
                                  <p:childTnLst>
                                    <p:set>
                                      <p:cBhvr>
                                        <p:cTn id="75" dur="1" fill="hold">
                                          <p:stCondLst>
                                            <p:cond delay="0"/>
                                          </p:stCondLst>
                                        </p:cTn>
                                        <p:tgtEl>
                                          <p:spTgt spid="280725"/>
                                        </p:tgtEl>
                                        <p:attrNameLst>
                                          <p:attrName>style.visibility</p:attrName>
                                        </p:attrNameLst>
                                      </p:cBhvr>
                                      <p:to>
                                        <p:strVal val="visible"/>
                                      </p:to>
                                    </p:set>
                                    <p:animEffect transition="in" filter="wipe(up)">
                                      <p:cBhvr>
                                        <p:cTn id="76" dur="1000"/>
                                        <p:tgtEl>
                                          <p:spTgt spid="280725"/>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80730"/>
                                        </p:tgtEl>
                                        <p:attrNameLst>
                                          <p:attrName>style.visibility</p:attrName>
                                        </p:attrNameLst>
                                      </p:cBhvr>
                                      <p:to>
                                        <p:strVal val="visible"/>
                                      </p:to>
                                    </p:set>
                                    <p:animEffect transition="in" filter="wipe(up)">
                                      <p:cBhvr>
                                        <p:cTn id="79" dur="1000"/>
                                        <p:tgtEl>
                                          <p:spTgt spid="280730"/>
                                        </p:tgtEl>
                                      </p:cBhvr>
                                    </p:animEffect>
                                  </p:childTnLst>
                                </p:cTn>
                              </p:par>
                            </p:childTnLst>
                          </p:cTn>
                        </p:par>
                        <p:par>
                          <p:cTn id="80" fill="hold" nodeType="afterGroup">
                            <p:stCondLst>
                              <p:cond delay="7000"/>
                            </p:stCondLst>
                            <p:childTnLst>
                              <p:par>
                                <p:cTn id="81" presetID="22" presetClass="entr" presetSubtype="2" fill="hold" grpId="0" nodeType="afterEffect">
                                  <p:stCondLst>
                                    <p:cond delay="0"/>
                                  </p:stCondLst>
                                  <p:childTnLst>
                                    <p:set>
                                      <p:cBhvr>
                                        <p:cTn id="82" dur="1" fill="hold">
                                          <p:stCondLst>
                                            <p:cond delay="0"/>
                                          </p:stCondLst>
                                        </p:cTn>
                                        <p:tgtEl>
                                          <p:spTgt spid="280727"/>
                                        </p:tgtEl>
                                        <p:attrNameLst>
                                          <p:attrName>style.visibility</p:attrName>
                                        </p:attrNameLst>
                                      </p:cBhvr>
                                      <p:to>
                                        <p:strVal val="visible"/>
                                      </p:to>
                                    </p:set>
                                    <p:animEffect transition="in" filter="wipe(right)">
                                      <p:cBhvr>
                                        <p:cTn id="83" dur="1000"/>
                                        <p:tgtEl>
                                          <p:spTgt spid="280727"/>
                                        </p:tgtEl>
                                      </p:cBhvr>
                                    </p:animEffect>
                                  </p:childTnLst>
                                </p:cTn>
                              </p:par>
                            </p:childTnLst>
                          </p:cTn>
                        </p:par>
                        <p:par>
                          <p:cTn id="84" fill="hold">
                            <p:stCondLst>
                              <p:cond delay="8000"/>
                            </p:stCondLst>
                            <p:childTnLst>
                              <p:par>
                                <p:cTn id="85" presetID="22" presetClass="entr" presetSubtype="1" fill="hold" grpId="0" nodeType="afterEffect">
                                  <p:stCondLst>
                                    <p:cond delay="0"/>
                                  </p:stCondLst>
                                  <p:childTnLst>
                                    <p:set>
                                      <p:cBhvr>
                                        <p:cTn id="86" dur="1" fill="hold">
                                          <p:stCondLst>
                                            <p:cond delay="0"/>
                                          </p:stCondLst>
                                        </p:cTn>
                                        <p:tgtEl>
                                          <p:spTgt spid="280728"/>
                                        </p:tgtEl>
                                        <p:attrNameLst>
                                          <p:attrName>style.visibility</p:attrName>
                                        </p:attrNameLst>
                                      </p:cBhvr>
                                      <p:to>
                                        <p:strVal val="visible"/>
                                      </p:to>
                                    </p:set>
                                    <p:animEffect transition="in" filter="wipe(up)">
                                      <p:cBhvr>
                                        <p:cTn id="87" dur="1000"/>
                                        <p:tgtEl>
                                          <p:spTgt spid="280728"/>
                                        </p:tgtEl>
                                      </p:cBhvr>
                                    </p:animEffect>
                                  </p:childTnLst>
                                </p:cTn>
                              </p:par>
                            </p:childTnLst>
                          </p:cTn>
                        </p:par>
                        <p:par>
                          <p:cTn id="88" fill="hold">
                            <p:stCondLst>
                              <p:cond delay="9000"/>
                            </p:stCondLst>
                            <p:childTnLst>
                              <p:par>
                                <p:cTn id="89" presetID="22" presetClass="entr" presetSubtype="1" fill="hold" grpId="0" nodeType="afterEffect">
                                  <p:stCondLst>
                                    <p:cond delay="0"/>
                                  </p:stCondLst>
                                  <p:childTnLst>
                                    <p:set>
                                      <p:cBhvr>
                                        <p:cTn id="90" dur="1" fill="hold">
                                          <p:stCondLst>
                                            <p:cond delay="0"/>
                                          </p:stCondLst>
                                        </p:cTn>
                                        <p:tgtEl>
                                          <p:spTgt spid="280732"/>
                                        </p:tgtEl>
                                        <p:attrNameLst>
                                          <p:attrName>style.visibility</p:attrName>
                                        </p:attrNameLst>
                                      </p:cBhvr>
                                      <p:to>
                                        <p:strVal val="visible"/>
                                      </p:to>
                                    </p:set>
                                    <p:animEffect transition="in" filter="wipe(up)">
                                      <p:cBhvr>
                                        <p:cTn id="91" dur="1000"/>
                                        <p:tgtEl>
                                          <p:spTgt spid="280732"/>
                                        </p:tgtEl>
                                      </p:cBhvr>
                                    </p:animEffect>
                                  </p:childTnLst>
                                </p:cTn>
                              </p:par>
                            </p:childTnLst>
                          </p:cTn>
                        </p:par>
                        <p:par>
                          <p:cTn id="92" fill="hold" nodeType="afterGroup">
                            <p:stCondLst>
                              <p:cond delay="10000"/>
                            </p:stCondLst>
                            <p:childTnLst>
                              <p:par>
                                <p:cTn id="93" presetID="22" presetClass="entr" presetSubtype="8" fill="hold" grpId="0" nodeType="afterEffect">
                                  <p:stCondLst>
                                    <p:cond delay="0"/>
                                  </p:stCondLst>
                                  <p:childTnLst>
                                    <p:set>
                                      <p:cBhvr>
                                        <p:cTn id="94" dur="1" fill="hold">
                                          <p:stCondLst>
                                            <p:cond delay="0"/>
                                          </p:stCondLst>
                                        </p:cTn>
                                        <p:tgtEl>
                                          <p:spTgt spid="280726"/>
                                        </p:tgtEl>
                                        <p:attrNameLst>
                                          <p:attrName>style.visibility</p:attrName>
                                        </p:attrNameLst>
                                      </p:cBhvr>
                                      <p:to>
                                        <p:strVal val="visible"/>
                                      </p:to>
                                    </p:set>
                                    <p:animEffect transition="in" filter="wipe(left)">
                                      <p:cBhvr>
                                        <p:cTn id="95" dur="1000"/>
                                        <p:tgtEl>
                                          <p:spTgt spid="28072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79"/>
                                        </p:tgtEl>
                                        <p:attrNameLst>
                                          <p:attrName>style.visibility</p:attrName>
                                        </p:attrNameLst>
                                      </p:cBhvr>
                                      <p:to>
                                        <p:strVal val="visible"/>
                                      </p:to>
                                    </p:set>
                                    <p:animEffect transition="in" filter="wipe(left)">
                                      <p:cBhvr>
                                        <p:cTn id="98" dur="1000"/>
                                        <p:tgtEl>
                                          <p:spTgt spid="179"/>
                                        </p:tgtEl>
                                      </p:cBhvr>
                                    </p:animEffect>
                                  </p:childTnLst>
                                </p:cTn>
                              </p:par>
                            </p:childTnLst>
                          </p:cTn>
                        </p:par>
                        <p:par>
                          <p:cTn id="99" fill="hold">
                            <p:stCondLst>
                              <p:cond delay="11000"/>
                            </p:stCondLst>
                            <p:childTnLst>
                              <p:par>
                                <p:cTn id="100" presetID="22" presetClass="entr" presetSubtype="1" fill="hold" grpId="0" nodeType="afterEffect">
                                  <p:stCondLst>
                                    <p:cond delay="0"/>
                                  </p:stCondLst>
                                  <p:childTnLst>
                                    <p:set>
                                      <p:cBhvr>
                                        <p:cTn id="101" dur="1" fill="hold">
                                          <p:stCondLst>
                                            <p:cond delay="0"/>
                                          </p:stCondLst>
                                        </p:cTn>
                                        <p:tgtEl>
                                          <p:spTgt spid="280737"/>
                                        </p:tgtEl>
                                        <p:attrNameLst>
                                          <p:attrName>style.visibility</p:attrName>
                                        </p:attrNameLst>
                                      </p:cBhvr>
                                      <p:to>
                                        <p:strVal val="visible"/>
                                      </p:to>
                                    </p:set>
                                    <p:animEffect transition="in" filter="wipe(up)">
                                      <p:cBhvr>
                                        <p:cTn id="102" dur="1000"/>
                                        <p:tgtEl>
                                          <p:spTgt spid="280737"/>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266"/>
                                        </p:tgtEl>
                                        <p:attrNameLst>
                                          <p:attrName>style.visibility</p:attrName>
                                        </p:attrNameLst>
                                      </p:cBhvr>
                                      <p:to>
                                        <p:strVal val="visible"/>
                                      </p:to>
                                    </p:set>
                                    <p:animEffect transition="in" filter="wipe(up)">
                                      <p:cBhvr>
                                        <p:cTn id="105" dur="1000"/>
                                        <p:tgtEl>
                                          <p:spTgt spid="266"/>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269"/>
                                        </p:tgtEl>
                                        <p:attrNameLst>
                                          <p:attrName>style.visibility</p:attrName>
                                        </p:attrNameLst>
                                      </p:cBhvr>
                                      <p:to>
                                        <p:strVal val="visible"/>
                                      </p:to>
                                    </p:set>
                                    <p:animEffect transition="in" filter="wipe(up)">
                                      <p:cBhvr>
                                        <p:cTn id="108" dur="1000"/>
                                        <p:tgtEl>
                                          <p:spTgt spid="26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272"/>
                                        </p:tgtEl>
                                        <p:attrNameLst>
                                          <p:attrName>style.visibility</p:attrName>
                                        </p:attrNameLst>
                                      </p:cBhvr>
                                      <p:to>
                                        <p:strVal val="visible"/>
                                      </p:to>
                                    </p:set>
                                    <p:animEffect transition="in" filter="wipe(up)">
                                      <p:cBhvr>
                                        <p:cTn id="111" dur="1000"/>
                                        <p:tgtEl>
                                          <p:spTgt spid="272"/>
                                        </p:tgtEl>
                                      </p:cBhvr>
                                    </p:animEffect>
                                  </p:childTnLst>
                                </p:cTn>
                              </p:par>
                            </p:childTnLst>
                          </p:cTn>
                        </p:par>
                        <p:par>
                          <p:cTn id="112" fill="hold">
                            <p:stCondLst>
                              <p:cond delay="12000"/>
                            </p:stCondLst>
                            <p:childTnLst>
                              <p:par>
                                <p:cTn id="113" presetID="22" presetClass="entr" presetSubtype="1" fill="hold" grpId="0" nodeType="afterEffect">
                                  <p:stCondLst>
                                    <p:cond delay="0"/>
                                  </p:stCondLst>
                                  <p:childTnLst>
                                    <p:set>
                                      <p:cBhvr>
                                        <p:cTn id="114" dur="1" fill="hold">
                                          <p:stCondLst>
                                            <p:cond delay="0"/>
                                          </p:stCondLst>
                                        </p:cTn>
                                        <p:tgtEl>
                                          <p:spTgt spid="280720"/>
                                        </p:tgtEl>
                                        <p:attrNameLst>
                                          <p:attrName>style.visibility</p:attrName>
                                        </p:attrNameLst>
                                      </p:cBhvr>
                                      <p:to>
                                        <p:strVal val="visible"/>
                                      </p:to>
                                    </p:set>
                                    <p:animEffect transition="in" filter="wipe(up)">
                                      <p:cBhvr>
                                        <p:cTn id="115" dur="1000"/>
                                        <p:tgtEl>
                                          <p:spTgt spid="280720"/>
                                        </p:tgtEl>
                                      </p:cBhvr>
                                    </p:animEffect>
                                  </p:childTnLst>
                                </p:cTn>
                              </p:par>
                            </p:childTnLst>
                          </p:cTn>
                        </p:par>
                        <p:par>
                          <p:cTn id="116" fill="hold">
                            <p:stCondLst>
                              <p:cond delay="13000"/>
                            </p:stCondLst>
                            <p:childTnLst>
                              <p:par>
                                <p:cTn id="117" presetID="22" presetClass="entr" presetSubtype="8" fill="hold" grpId="0" nodeType="afterEffect">
                                  <p:stCondLst>
                                    <p:cond delay="0"/>
                                  </p:stCondLst>
                                  <p:childTnLst>
                                    <p:set>
                                      <p:cBhvr>
                                        <p:cTn id="118" dur="1" fill="hold">
                                          <p:stCondLst>
                                            <p:cond delay="0"/>
                                          </p:stCondLst>
                                        </p:cTn>
                                        <p:tgtEl>
                                          <p:spTgt spid="280721"/>
                                        </p:tgtEl>
                                        <p:attrNameLst>
                                          <p:attrName>style.visibility</p:attrName>
                                        </p:attrNameLst>
                                      </p:cBhvr>
                                      <p:to>
                                        <p:strVal val="visible"/>
                                      </p:to>
                                    </p:set>
                                    <p:animEffect transition="in" filter="wipe(left)">
                                      <p:cBhvr>
                                        <p:cTn id="119" dur="1000"/>
                                        <p:tgtEl>
                                          <p:spTgt spid="28072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4" presetClass="exit" presetSubtype="16" fill="hold" grpId="1" nodeType="clickEffect">
                                  <p:stCondLst>
                                    <p:cond delay="0"/>
                                  </p:stCondLst>
                                  <p:childTnLst>
                                    <p:animEffect transition="out" filter="box(in)">
                                      <p:cBhvr>
                                        <p:cTn id="123" dur="500"/>
                                        <p:tgtEl>
                                          <p:spTgt spid="280713"/>
                                        </p:tgtEl>
                                      </p:cBhvr>
                                    </p:animEffect>
                                    <p:set>
                                      <p:cBhvr>
                                        <p:cTn id="124" dur="1" fill="hold">
                                          <p:stCondLst>
                                            <p:cond delay="499"/>
                                          </p:stCondLst>
                                        </p:cTn>
                                        <p:tgtEl>
                                          <p:spTgt spid="280713"/>
                                        </p:tgtEl>
                                        <p:attrNameLst>
                                          <p:attrName>style.visibility</p:attrName>
                                        </p:attrNameLst>
                                      </p:cBhvr>
                                      <p:to>
                                        <p:strVal val="hidden"/>
                                      </p:to>
                                    </p:set>
                                  </p:childTnLst>
                                </p:cTn>
                              </p:par>
                              <p:par>
                                <p:cTn id="125" presetID="4" presetClass="exit" presetSubtype="16" fill="hold" grpId="1" nodeType="withEffect">
                                  <p:stCondLst>
                                    <p:cond delay="0"/>
                                  </p:stCondLst>
                                  <p:childTnLst>
                                    <p:animEffect transition="out" filter="box(in)">
                                      <p:cBhvr>
                                        <p:cTn id="126" dur="500"/>
                                        <p:tgtEl>
                                          <p:spTgt spid="179"/>
                                        </p:tgtEl>
                                      </p:cBhvr>
                                    </p:animEffect>
                                    <p:set>
                                      <p:cBhvr>
                                        <p:cTn id="127" dur="1" fill="hold">
                                          <p:stCondLst>
                                            <p:cond delay="499"/>
                                          </p:stCondLst>
                                        </p:cTn>
                                        <p:tgtEl>
                                          <p:spTgt spid="179"/>
                                        </p:tgtEl>
                                        <p:attrNameLst>
                                          <p:attrName>style.visibility</p:attrName>
                                        </p:attrNameLst>
                                      </p:cBhvr>
                                      <p:to>
                                        <p:strVal val="hidden"/>
                                      </p:to>
                                    </p:set>
                                  </p:childTnLst>
                                </p:cTn>
                              </p:par>
                              <p:par>
                                <p:cTn id="128" presetID="4" presetClass="exit" presetSubtype="16" fill="hold" grpId="1" nodeType="withEffect">
                                  <p:stCondLst>
                                    <p:cond delay="0"/>
                                  </p:stCondLst>
                                  <p:childTnLst>
                                    <p:animEffect transition="out" filter="box(in)">
                                      <p:cBhvr>
                                        <p:cTn id="129" dur="500"/>
                                        <p:tgtEl>
                                          <p:spTgt spid="280714"/>
                                        </p:tgtEl>
                                      </p:cBhvr>
                                    </p:animEffect>
                                    <p:set>
                                      <p:cBhvr>
                                        <p:cTn id="130" dur="1" fill="hold">
                                          <p:stCondLst>
                                            <p:cond delay="499"/>
                                          </p:stCondLst>
                                        </p:cTn>
                                        <p:tgtEl>
                                          <p:spTgt spid="280714"/>
                                        </p:tgtEl>
                                        <p:attrNameLst>
                                          <p:attrName>style.visibility</p:attrName>
                                        </p:attrNameLst>
                                      </p:cBhvr>
                                      <p:to>
                                        <p:strVal val="hidden"/>
                                      </p:to>
                                    </p:set>
                                  </p:childTnLst>
                                </p:cTn>
                              </p:par>
                              <p:par>
                                <p:cTn id="131" presetID="4" presetClass="exit" presetSubtype="16" fill="hold" grpId="1" nodeType="withEffect">
                                  <p:stCondLst>
                                    <p:cond delay="0"/>
                                  </p:stCondLst>
                                  <p:childTnLst>
                                    <p:animEffect transition="out" filter="box(in)">
                                      <p:cBhvr>
                                        <p:cTn id="132" dur="500"/>
                                        <p:tgtEl>
                                          <p:spTgt spid="266"/>
                                        </p:tgtEl>
                                      </p:cBhvr>
                                    </p:animEffect>
                                    <p:set>
                                      <p:cBhvr>
                                        <p:cTn id="133" dur="1" fill="hold">
                                          <p:stCondLst>
                                            <p:cond delay="499"/>
                                          </p:stCondLst>
                                        </p:cTn>
                                        <p:tgtEl>
                                          <p:spTgt spid="266"/>
                                        </p:tgtEl>
                                        <p:attrNameLst>
                                          <p:attrName>style.visibility</p:attrName>
                                        </p:attrNameLst>
                                      </p:cBhvr>
                                      <p:to>
                                        <p:strVal val="hidden"/>
                                      </p:to>
                                    </p:set>
                                  </p:childTnLst>
                                </p:cTn>
                              </p:par>
                              <p:par>
                                <p:cTn id="134" presetID="4" presetClass="exit" presetSubtype="16" fill="hold" grpId="1" nodeType="withEffect">
                                  <p:stCondLst>
                                    <p:cond delay="0"/>
                                  </p:stCondLst>
                                  <p:childTnLst>
                                    <p:animEffect transition="out" filter="box(in)">
                                      <p:cBhvr>
                                        <p:cTn id="135" dur="500"/>
                                        <p:tgtEl>
                                          <p:spTgt spid="280715"/>
                                        </p:tgtEl>
                                      </p:cBhvr>
                                    </p:animEffect>
                                    <p:set>
                                      <p:cBhvr>
                                        <p:cTn id="136" dur="1" fill="hold">
                                          <p:stCondLst>
                                            <p:cond delay="499"/>
                                          </p:stCondLst>
                                        </p:cTn>
                                        <p:tgtEl>
                                          <p:spTgt spid="280715"/>
                                        </p:tgtEl>
                                        <p:attrNameLst>
                                          <p:attrName>style.visibility</p:attrName>
                                        </p:attrNameLst>
                                      </p:cBhvr>
                                      <p:to>
                                        <p:strVal val="hidden"/>
                                      </p:to>
                                    </p:set>
                                  </p:childTnLst>
                                </p:cTn>
                              </p:par>
                              <p:par>
                                <p:cTn id="137" presetID="4" presetClass="exit" presetSubtype="16" fill="hold" grpId="1" nodeType="withEffect">
                                  <p:stCondLst>
                                    <p:cond delay="0"/>
                                  </p:stCondLst>
                                  <p:childTnLst>
                                    <p:animEffect transition="out" filter="box(in)">
                                      <p:cBhvr>
                                        <p:cTn id="138" dur="500"/>
                                        <p:tgtEl>
                                          <p:spTgt spid="280716"/>
                                        </p:tgtEl>
                                      </p:cBhvr>
                                    </p:animEffect>
                                    <p:set>
                                      <p:cBhvr>
                                        <p:cTn id="139" dur="1" fill="hold">
                                          <p:stCondLst>
                                            <p:cond delay="499"/>
                                          </p:stCondLst>
                                        </p:cTn>
                                        <p:tgtEl>
                                          <p:spTgt spid="280716"/>
                                        </p:tgtEl>
                                        <p:attrNameLst>
                                          <p:attrName>style.visibility</p:attrName>
                                        </p:attrNameLst>
                                      </p:cBhvr>
                                      <p:to>
                                        <p:strVal val="hidden"/>
                                      </p:to>
                                    </p:set>
                                  </p:childTnLst>
                                </p:cTn>
                              </p:par>
                              <p:par>
                                <p:cTn id="140" presetID="4" presetClass="exit" presetSubtype="16" fill="hold" grpId="1" nodeType="withEffect">
                                  <p:stCondLst>
                                    <p:cond delay="0"/>
                                  </p:stCondLst>
                                  <p:childTnLst>
                                    <p:animEffect transition="out" filter="box(in)">
                                      <p:cBhvr>
                                        <p:cTn id="141" dur="500"/>
                                        <p:tgtEl>
                                          <p:spTgt spid="280717"/>
                                        </p:tgtEl>
                                      </p:cBhvr>
                                    </p:animEffect>
                                    <p:set>
                                      <p:cBhvr>
                                        <p:cTn id="142" dur="1" fill="hold">
                                          <p:stCondLst>
                                            <p:cond delay="499"/>
                                          </p:stCondLst>
                                        </p:cTn>
                                        <p:tgtEl>
                                          <p:spTgt spid="280717"/>
                                        </p:tgtEl>
                                        <p:attrNameLst>
                                          <p:attrName>style.visibility</p:attrName>
                                        </p:attrNameLst>
                                      </p:cBhvr>
                                      <p:to>
                                        <p:strVal val="hidden"/>
                                      </p:to>
                                    </p:set>
                                  </p:childTnLst>
                                </p:cTn>
                              </p:par>
                              <p:par>
                                <p:cTn id="143" presetID="4" presetClass="exit" presetSubtype="16" fill="hold" grpId="1" nodeType="withEffect">
                                  <p:stCondLst>
                                    <p:cond delay="0"/>
                                  </p:stCondLst>
                                  <p:childTnLst>
                                    <p:animEffect transition="out" filter="box(in)">
                                      <p:cBhvr>
                                        <p:cTn id="144" dur="500"/>
                                        <p:tgtEl>
                                          <p:spTgt spid="280718"/>
                                        </p:tgtEl>
                                      </p:cBhvr>
                                    </p:animEffect>
                                    <p:set>
                                      <p:cBhvr>
                                        <p:cTn id="145" dur="1" fill="hold">
                                          <p:stCondLst>
                                            <p:cond delay="499"/>
                                          </p:stCondLst>
                                        </p:cTn>
                                        <p:tgtEl>
                                          <p:spTgt spid="280718"/>
                                        </p:tgtEl>
                                        <p:attrNameLst>
                                          <p:attrName>style.visibility</p:attrName>
                                        </p:attrNameLst>
                                      </p:cBhvr>
                                      <p:to>
                                        <p:strVal val="hidden"/>
                                      </p:to>
                                    </p:set>
                                  </p:childTnLst>
                                </p:cTn>
                              </p:par>
                              <p:par>
                                <p:cTn id="146" presetID="4" presetClass="exit" presetSubtype="16" fill="hold" grpId="1" nodeType="withEffect">
                                  <p:stCondLst>
                                    <p:cond delay="0"/>
                                  </p:stCondLst>
                                  <p:childTnLst>
                                    <p:animEffect transition="out" filter="box(in)">
                                      <p:cBhvr>
                                        <p:cTn id="147" dur="500"/>
                                        <p:tgtEl>
                                          <p:spTgt spid="280720"/>
                                        </p:tgtEl>
                                      </p:cBhvr>
                                    </p:animEffect>
                                    <p:set>
                                      <p:cBhvr>
                                        <p:cTn id="148" dur="1" fill="hold">
                                          <p:stCondLst>
                                            <p:cond delay="499"/>
                                          </p:stCondLst>
                                        </p:cTn>
                                        <p:tgtEl>
                                          <p:spTgt spid="280720"/>
                                        </p:tgtEl>
                                        <p:attrNameLst>
                                          <p:attrName>style.visibility</p:attrName>
                                        </p:attrNameLst>
                                      </p:cBhvr>
                                      <p:to>
                                        <p:strVal val="hidden"/>
                                      </p:to>
                                    </p:set>
                                  </p:childTnLst>
                                </p:cTn>
                              </p:par>
                              <p:par>
                                <p:cTn id="149" presetID="4" presetClass="exit" presetSubtype="16" fill="hold" grpId="1" nodeType="withEffect">
                                  <p:stCondLst>
                                    <p:cond delay="0"/>
                                  </p:stCondLst>
                                  <p:childTnLst>
                                    <p:animEffect transition="out" filter="box(in)">
                                      <p:cBhvr>
                                        <p:cTn id="150" dur="500"/>
                                        <p:tgtEl>
                                          <p:spTgt spid="280721"/>
                                        </p:tgtEl>
                                      </p:cBhvr>
                                    </p:animEffect>
                                    <p:set>
                                      <p:cBhvr>
                                        <p:cTn id="151" dur="1" fill="hold">
                                          <p:stCondLst>
                                            <p:cond delay="499"/>
                                          </p:stCondLst>
                                        </p:cTn>
                                        <p:tgtEl>
                                          <p:spTgt spid="280721"/>
                                        </p:tgtEl>
                                        <p:attrNameLst>
                                          <p:attrName>style.visibility</p:attrName>
                                        </p:attrNameLst>
                                      </p:cBhvr>
                                      <p:to>
                                        <p:strVal val="hidden"/>
                                      </p:to>
                                    </p:set>
                                  </p:childTnLst>
                                </p:cTn>
                              </p:par>
                              <p:par>
                                <p:cTn id="152" presetID="4" presetClass="exit" presetSubtype="16" fill="hold" grpId="1" nodeType="withEffect">
                                  <p:stCondLst>
                                    <p:cond delay="0"/>
                                  </p:stCondLst>
                                  <p:childTnLst>
                                    <p:animEffect transition="out" filter="box(in)">
                                      <p:cBhvr>
                                        <p:cTn id="153" dur="500"/>
                                        <p:tgtEl>
                                          <p:spTgt spid="280725"/>
                                        </p:tgtEl>
                                      </p:cBhvr>
                                    </p:animEffect>
                                    <p:set>
                                      <p:cBhvr>
                                        <p:cTn id="154" dur="1" fill="hold">
                                          <p:stCondLst>
                                            <p:cond delay="499"/>
                                          </p:stCondLst>
                                        </p:cTn>
                                        <p:tgtEl>
                                          <p:spTgt spid="280725"/>
                                        </p:tgtEl>
                                        <p:attrNameLst>
                                          <p:attrName>style.visibility</p:attrName>
                                        </p:attrNameLst>
                                      </p:cBhvr>
                                      <p:to>
                                        <p:strVal val="hidden"/>
                                      </p:to>
                                    </p:set>
                                  </p:childTnLst>
                                </p:cTn>
                              </p:par>
                              <p:par>
                                <p:cTn id="155" presetID="4" presetClass="exit" presetSubtype="16" fill="hold" grpId="1" nodeType="withEffect">
                                  <p:stCondLst>
                                    <p:cond delay="0"/>
                                  </p:stCondLst>
                                  <p:childTnLst>
                                    <p:animEffect transition="out" filter="box(in)">
                                      <p:cBhvr>
                                        <p:cTn id="156" dur="500"/>
                                        <p:tgtEl>
                                          <p:spTgt spid="280726"/>
                                        </p:tgtEl>
                                      </p:cBhvr>
                                    </p:animEffect>
                                    <p:set>
                                      <p:cBhvr>
                                        <p:cTn id="157" dur="1" fill="hold">
                                          <p:stCondLst>
                                            <p:cond delay="499"/>
                                          </p:stCondLst>
                                        </p:cTn>
                                        <p:tgtEl>
                                          <p:spTgt spid="280726"/>
                                        </p:tgtEl>
                                        <p:attrNameLst>
                                          <p:attrName>style.visibility</p:attrName>
                                        </p:attrNameLst>
                                      </p:cBhvr>
                                      <p:to>
                                        <p:strVal val="hidden"/>
                                      </p:to>
                                    </p:set>
                                  </p:childTnLst>
                                </p:cTn>
                              </p:par>
                              <p:par>
                                <p:cTn id="158" presetID="4" presetClass="exit" presetSubtype="16" fill="hold" grpId="1" nodeType="withEffect">
                                  <p:stCondLst>
                                    <p:cond delay="0"/>
                                  </p:stCondLst>
                                  <p:childTnLst>
                                    <p:animEffect transition="out" filter="box(in)">
                                      <p:cBhvr>
                                        <p:cTn id="159" dur="500"/>
                                        <p:tgtEl>
                                          <p:spTgt spid="280727"/>
                                        </p:tgtEl>
                                      </p:cBhvr>
                                    </p:animEffect>
                                    <p:set>
                                      <p:cBhvr>
                                        <p:cTn id="160" dur="1" fill="hold">
                                          <p:stCondLst>
                                            <p:cond delay="499"/>
                                          </p:stCondLst>
                                        </p:cTn>
                                        <p:tgtEl>
                                          <p:spTgt spid="280727"/>
                                        </p:tgtEl>
                                        <p:attrNameLst>
                                          <p:attrName>style.visibility</p:attrName>
                                        </p:attrNameLst>
                                      </p:cBhvr>
                                      <p:to>
                                        <p:strVal val="hidden"/>
                                      </p:to>
                                    </p:set>
                                  </p:childTnLst>
                                </p:cTn>
                              </p:par>
                              <p:par>
                                <p:cTn id="161" presetID="4" presetClass="exit" presetSubtype="16" fill="hold" grpId="1" nodeType="withEffect">
                                  <p:stCondLst>
                                    <p:cond delay="0"/>
                                  </p:stCondLst>
                                  <p:childTnLst>
                                    <p:animEffect transition="out" filter="box(in)">
                                      <p:cBhvr>
                                        <p:cTn id="162" dur="500"/>
                                        <p:tgtEl>
                                          <p:spTgt spid="280728"/>
                                        </p:tgtEl>
                                      </p:cBhvr>
                                    </p:animEffect>
                                    <p:set>
                                      <p:cBhvr>
                                        <p:cTn id="163" dur="1" fill="hold">
                                          <p:stCondLst>
                                            <p:cond delay="499"/>
                                          </p:stCondLst>
                                        </p:cTn>
                                        <p:tgtEl>
                                          <p:spTgt spid="280728"/>
                                        </p:tgtEl>
                                        <p:attrNameLst>
                                          <p:attrName>style.visibility</p:attrName>
                                        </p:attrNameLst>
                                      </p:cBhvr>
                                      <p:to>
                                        <p:strVal val="hidden"/>
                                      </p:to>
                                    </p:set>
                                  </p:childTnLst>
                                </p:cTn>
                              </p:par>
                              <p:par>
                                <p:cTn id="164" presetID="4" presetClass="exit" presetSubtype="16" fill="hold" grpId="1" nodeType="withEffect">
                                  <p:stCondLst>
                                    <p:cond delay="0"/>
                                  </p:stCondLst>
                                  <p:childTnLst>
                                    <p:animEffect transition="out" filter="box(in)">
                                      <p:cBhvr>
                                        <p:cTn id="165" dur="500"/>
                                        <p:tgtEl>
                                          <p:spTgt spid="280730"/>
                                        </p:tgtEl>
                                      </p:cBhvr>
                                    </p:animEffect>
                                    <p:set>
                                      <p:cBhvr>
                                        <p:cTn id="166" dur="1" fill="hold">
                                          <p:stCondLst>
                                            <p:cond delay="499"/>
                                          </p:stCondLst>
                                        </p:cTn>
                                        <p:tgtEl>
                                          <p:spTgt spid="280730"/>
                                        </p:tgtEl>
                                        <p:attrNameLst>
                                          <p:attrName>style.visibility</p:attrName>
                                        </p:attrNameLst>
                                      </p:cBhvr>
                                      <p:to>
                                        <p:strVal val="hidden"/>
                                      </p:to>
                                    </p:set>
                                  </p:childTnLst>
                                </p:cTn>
                              </p:par>
                              <p:par>
                                <p:cTn id="167" presetID="4" presetClass="exit" presetSubtype="16" fill="hold" grpId="1" nodeType="withEffect">
                                  <p:stCondLst>
                                    <p:cond delay="0"/>
                                  </p:stCondLst>
                                  <p:childTnLst>
                                    <p:animEffect transition="out" filter="box(in)">
                                      <p:cBhvr>
                                        <p:cTn id="168" dur="500"/>
                                        <p:tgtEl>
                                          <p:spTgt spid="280732"/>
                                        </p:tgtEl>
                                      </p:cBhvr>
                                    </p:animEffect>
                                    <p:set>
                                      <p:cBhvr>
                                        <p:cTn id="169" dur="1" fill="hold">
                                          <p:stCondLst>
                                            <p:cond delay="499"/>
                                          </p:stCondLst>
                                        </p:cTn>
                                        <p:tgtEl>
                                          <p:spTgt spid="280732"/>
                                        </p:tgtEl>
                                        <p:attrNameLst>
                                          <p:attrName>style.visibility</p:attrName>
                                        </p:attrNameLst>
                                      </p:cBhvr>
                                      <p:to>
                                        <p:strVal val="hidden"/>
                                      </p:to>
                                    </p:set>
                                  </p:childTnLst>
                                </p:cTn>
                              </p:par>
                              <p:par>
                                <p:cTn id="170" presetID="4" presetClass="exit" presetSubtype="16" fill="hold" grpId="1" nodeType="withEffect">
                                  <p:stCondLst>
                                    <p:cond delay="0"/>
                                  </p:stCondLst>
                                  <p:childTnLst>
                                    <p:animEffect transition="out" filter="box(in)">
                                      <p:cBhvr>
                                        <p:cTn id="171" dur="500"/>
                                        <p:tgtEl>
                                          <p:spTgt spid="280737"/>
                                        </p:tgtEl>
                                      </p:cBhvr>
                                    </p:animEffect>
                                    <p:set>
                                      <p:cBhvr>
                                        <p:cTn id="172" dur="1" fill="hold">
                                          <p:stCondLst>
                                            <p:cond delay="499"/>
                                          </p:stCondLst>
                                        </p:cTn>
                                        <p:tgtEl>
                                          <p:spTgt spid="280737"/>
                                        </p:tgtEl>
                                        <p:attrNameLst>
                                          <p:attrName>style.visibility</p:attrName>
                                        </p:attrNameLst>
                                      </p:cBhvr>
                                      <p:to>
                                        <p:strVal val="hidden"/>
                                      </p:to>
                                    </p:set>
                                  </p:childTnLst>
                                </p:cTn>
                              </p:par>
                              <p:par>
                                <p:cTn id="173" presetID="4" presetClass="exit" presetSubtype="16" fill="hold" grpId="1" nodeType="withEffect">
                                  <p:stCondLst>
                                    <p:cond delay="0"/>
                                  </p:stCondLst>
                                  <p:childTnLst>
                                    <p:animEffect transition="out" filter="box(in)">
                                      <p:cBhvr>
                                        <p:cTn id="174" dur="500"/>
                                        <p:tgtEl>
                                          <p:spTgt spid="269"/>
                                        </p:tgtEl>
                                      </p:cBhvr>
                                    </p:animEffect>
                                    <p:set>
                                      <p:cBhvr>
                                        <p:cTn id="175" dur="1" fill="hold">
                                          <p:stCondLst>
                                            <p:cond delay="499"/>
                                          </p:stCondLst>
                                        </p:cTn>
                                        <p:tgtEl>
                                          <p:spTgt spid="269"/>
                                        </p:tgtEl>
                                        <p:attrNameLst>
                                          <p:attrName>style.visibility</p:attrName>
                                        </p:attrNameLst>
                                      </p:cBhvr>
                                      <p:to>
                                        <p:strVal val="hidden"/>
                                      </p:to>
                                    </p:set>
                                  </p:childTnLst>
                                </p:cTn>
                              </p:par>
                              <p:par>
                                <p:cTn id="176" presetID="4" presetClass="exit" presetSubtype="16" fill="hold" grpId="1" nodeType="withEffect">
                                  <p:stCondLst>
                                    <p:cond delay="0"/>
                                  </p:stCondLst>
                                  <p:childTnLst>
                                    <p:animEffect transition="out" filter="box(in)">
                                      <p:cBhvr>
                                        <p:cTn id="177" dur="500"/>
                                        <p:tgtEl>
                                          <p:spTgt spid="272"/>
                                        </p:tgtEl>
                                      </p:cBhvr>
                                    </p:animEffect>
                                    <p:set>
                                      <p:cBhvr>
                                        <p:cTn id="178" dur="1" fill="hold">
                                          <p:stCondLst>
                                            <p:cond delay="499"/>
                                          </p:stCondLst>
                                        </p:cTn>
                                        <p:tgtEl>
                                          <p:spTgt spid="272"/>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8" fill="hold" grpId="0" nodeType="afterEffect">
                                  <p:stCondLst>
                                    <p:cond delay="0"/>
                                  </p:stCondLst>
                                  <p:childTnLst>
                                    <p:set>
                                      <p:cBhvr>
                                        <p:cTn id="181" dur="1" fill="hold">
                                          <p:stCondLst>
                                            <p:cond delay="0"/>
                                          </p:stCondLst>
                                        </p:cTn>
                                        <p:tgtEl>
                                          <p:spTgt spid="280759"/>
                                        </p:tgtEl>
                                        <p:attrNameLst>
                                          <p:attrName>style.visibility</p:attrName>
                                        </p:attrNameLst>
                                      </p:cBhvr>
                                      <p:to>
                                        <p:strVal val="visible"/>
                                      </p:to>
                                    </p:set>
                                    <p:animEffect transition="in" filter="wipe(left)">
                                      <p:cBhvr>
                                        <p:cTn id="182" dur="1000"/>
                                        <p:tgtEl>
                                          <p:spTgt spid="280759"/>
                                        </p:tgtEl>
                                      </p:cBhvr>
                                    </p:animEffect>
                                  </p:childTnLst>
                                </p:cTn>
                              </p:par>
                            </p:childTnLst>
                          </p:cTn>
                        </p:par>
                        <p:par>
                          <p:cTn id="183" fill="hold">
                            <p:stCondLst>
                              <p:cond delay="1500"/>
                            </p:stCondLst>
                            <p:childTnLst>
                              <p:par>
                                <p:cTn id="184" presetID="22" presetClass="entr" presetSubtype="4" fill="hold" grpId="0" nodeType="afterEffect">
                                  <p:stCondLst>
                                    <p:cond delay="0"/>
                                  </p:stCondLst>
                                  <p:childTnLst>
                                    <p:set>
                                      <p:cBhvr>
                                        <p:cTn id="185" dur="1" fill="hold">
                                          <p:stCondLst>
                                            <p:cond delay="0"/>
                                          </p:stCondLst>
                                        </p:cTn>
                                        <p:tgtEl>
                                          <p:spTgt spid="280760"/>
                                        </p:tgtEl>
                                        <p:attrNameLst>
                                          <p:attrName>style.visibility</p:attrName>
                                        </p:attrNameLst>
                                      </p:cBhvr>
                                      <p:to>
                                        <p:strVal val="visible"/>
                                      </p:to>
                                    </p:set>
                                    <p:animEffect transition="in" filter="wipe(down)">
                                      <p:cBhvr>
                                        <p:cTn id="186" dur="1000"/>
                                        <p:tgtEl>
                                          <p:spTgt spid="280760"/>
                                        </p:tgtEl>
                                      </p:cBhvr>
                                    </p:animEffect>
                                  </p:childTnLst>
                                </p:cTn>
                              </p:par>
                            </p:childTnLst>
                          </p:cTn>
                        </p:par>
                        <p:par>
                          <p:cTn id="187" fill="hold" nodeType="afterGroup">
                            <p:stCondLst>
                              <p:cond delay="2500"/>
                            </p:stCondLst>
                            <p:childTnLst>
                              <p:par>
                                <p:cTn id="188" presetID="22" presetClass="entr" presetSubtype="8" fill="hold" grpId="0" nodeType="afterEffect">
                                  <p:stCondLst>
                                    <p:cond delay="0"/>
                                  </p:stCondLst>
                                  <p:childTnLst>
                                    <p:set>
                                      <p:cBhvr>
                                        <p:cTn id="189" dur="1" fill="hold">
                                          <p:stCondLst>
                                            <p:cond delay="0"/>
                                          </p:stCondLst>
                                        </p:cTn>
                                        <p:tgtEl>
                                          <p:spTgt spid="280761"/>
                                        </p:tgtEl>
                                        <p:attrNameLst>
                                          <p:attrName>style.visibility</p:attrName>
                                        </p:attrNameLst>
                                      </p:cBhvr>
                                      <p:to>
                                        <p:strVal val="visible"/>
                                      </p:to>
                                    </p:set>
                                    <p:animEffect transition="in" filter="wipe(left)">
                                      <p:cBhvr>
                                        <p:cTn id="190" dur="1000"/>
                                        <p:tgtEl>
                                          <p:spTgt spid="280761"/>
                                        </p:tgtEl>
                                      </p:cBhvr>
                                    </p:animEffect>
                                  </p:childTnLst>
                                </p:cTn>
                              </p:par>
                            </p:childTnLst>
                          </p:cTn>
                        </p:par>
                        <p:par>
                          <p:cTn id="191" fill="hold" nodeType="afterGroup">
                            <p:stCondLst>
                              <p:cond delay="3500"/>
                            </p:stCondLst>
                            <p:childTnLst>
                              <p:par>
                                <p:cTn id="192" presetID="22" presetClass="entr" presetSubtype="8" fill="hold" grpId="0" nodeType="afterEffect">
                                  <p:stCondLst>
                                    <p:cond delay="0"/>
                                  </p:stCondLst>
                                  <p:childTnLst>
                                    <p:set>
                                      <p:cBhvr>
                                        <p:cTn id="193" dur="1" fill="hold">
                                          <p:stCondLst>
                                            <p:cond delay="0"/>
                                          </p:stCondLst>
                                        </p:cTn>
                                        <p:tgtEl>
                                          <p:spTgt spid="280762"/>
                                        </p:tgtEl>
                                        <p:attrNameLst>
                                          <p:attrName>style.visibility</p:attrName>
                                        </p:attrNameLst>
                                      </p:cBhvr>
                                      <p:to>
                                        <p:strVal val="visible"/>
                                      </p:to>
                                    </p:set>
                                    <p:animEffect transition="in" filter="wipe(left)">
                                      <p:cBhvr>
                                        <p:cTn id="194" dur="1000"/>
                                        <p:tgtEl>
                                          <p:spTgt spid="280762"/>
                                        </p:tgtEl>
                                      </p:cBhvr>
                                    </p:animEffect>
                                  </p:childTnLst>
                                </p:cTn>
                              </p:par>
                            </p:childTnLst>
                          </p:cTn>
                        </p:par>
                        <p:par>
                          <p:cTn id="195" fill="hold" nodeType="afterGroup">
                            <p:stCondLst>
                              <p:cond delay="4500"/>
                            </p:stCondLst>
                            <p:childTnLst>
                              <p:par>
                                <p:cTn id="196" presetID="22" presetClass="entr" presetSubtype="8" fill="hold" grpId="0" nodeType="afterEffect">
                                  <p:stCondLst>
                                    <p:cond delay="0"/>
                                  </p:stCondLst>
                                  <p:childTnLst>
                                    <p:set>
                                      <p:cBhvr>
                                        <p:cTn id="197" dur="1" fill="hold">
                                          <p:stCondLst>
                                            <p:cond delay="0"/>
                                          </p:stCondLst>
                                        </p:cTn>
                                        <p:tgtEl>
                                          <p:spTgt spid="280763"/>
                                        </p:tgtEl>
                                        <p:attrNameLst>
                                          <p:attrName>style.visibility</p:attrName>
                                        </p:attrNameLst>
                                      </p:cBhvr>
                                      <p:to>
                                        <p:strVal val="visible"/>
                                      </p:to>
                                    </p:set>
                                    <p:animEffect transition="in" filter="wipe(left)">
                                      <p:cBhvr>
                                        <p:cTn id="198" dur="1000"/>
                                        <p:tgtEl>
                                          <p:spTgt spid="280763"/>
                                        </p:tgtEl>
                                      </p:cBhvr>
                                    </p:animEffect>
                                  </p:childTnLst>
                                </p:cTn>
                              </p:par>
                            </p:childTnLst>
                          </p:cTn>
                        </p:par>
                        <p:par>
                          <p:cTn id="199" fill="hold" nodeType="afterGroup">
                            <p:stCondLst>
                              <p:cond delay="5500"/>
                            </p:stCondLst>
                            <p:childTnLst>
                              <p:par>
                                <p:cTn id="200" presetID="22" presetClass="entr" presetSubtype="8" fill="hold" grpId="0" nodeType="afterEffect">
                                  <p:stCondLst>
                                    <p:cond delay="0"/>
                                  </p:stCondLst>
                                  <p:childTnLst>
                                    <p:set>
                                      <p:cBhvr>
                                        <p:cTn id="201" dur="1" fill="hold">
                                          <p:stCondLst>
                                            <p:cond delay="0"/>
                                          </p:stCondLst>
                                        </p:cTn>
                                        <p:tgtEl>
                                          <p:spTgt spid="280764"/>
                                        </p:tgtEl>
                                        <p:attrNameLst>
                                          <p:attrName>style.visibility</p:attrName>
                                        </p:attrNameLst>
                                      </p:cBhvr>
                                      <p:to>
                                        <p:strVal val="visible"/>
                                      </p:to>
                                    </p:set>
                                    <p:animEffect transition="in" filter="wipe(left)">
                                      <p:cBhvr>
                                        <p:cTn id="202" dur="1000"/>
                                        <p:tgtEl>
                                          <p:spTgt spid="280764"/>
                                        </p:tgtEl>
                                      </p:cBhvr>
                                    </p:animEffect>
                                  </p:childTnLst>
                                </p:cTn>
                              </p:par>
                            </p:childTnLst>
                          </p:cTn>
                        </p:par>
                        <p:par>
                          <p:cTn id="203" fill="hold" nodeType="afterGroup">
                            <p:stCondLst>
                              <p:cond delay="6500"/>
                            </p:stCondLst>
                            <p:childTnLst>
                              <p:par>
                                <p:cTn id="204" presetID="22" presetClass="entr" presetSubtype="1" fill="hold" grpId="0" nodeType="afterEffect">
                                  <p:stCondLst>
                                    <p:cond delay="0"/>
                                  </p:stCondLst>
                                  <p:childTnLst>
                                    <p:set>
                                      <p:cBhvr>
                                        <p:cTn id="205" dur="1" fill="hold">
                                          <p:stCondLst>
                                            <p:cond delay="0"/>
                                          </p:stCondLst>
                                        </p:cTn>
                                        <p:tgtEl>
                                          <p:spTgt spid="280770"/>
                                        </p:tgtEl>
                                        <p:attrNameLst>
                                          <p:attrName>style.visibility</p:attrName>
                                        </p:attrNameLst>
                                      </p:cBhvr>
                                      <p:to>
                                        <p:strVal val="visible"/>
                                      </p:to>
                                    </p:set>
                                    <p:animEffect transition="in" filter="wipe(up)">
                                      <p:cBhvr>
                                        <p:cTn id="206" dur="1000"/>
                                        <p:tgtEl>
                                          <p:spTgt spid="280770"/>
                                        </p:tgtEl>
                                      </p:cBhvr>
                                    </p:animEffect>
                                  </p:childTnLst>
                                </p:cTn>
                              </p:par>
                              <p:par>
                                <p:cTn id="207" presetID="22" presetClass="entr" presetSubtype="1" fill="hold" grpId="0" nodeType="withEffect">
                                  <p:stCondLst>
                                    <p:cond delay="0"/>
                                  </p:stCondLst>
                                  <p:childTnLst>
                                    <p:set>
                                      <p:cBhvr>
                                        <p:cTn id="208" dur="1" fill="hold">
                                          <p:stCondLst>
                                            <p:cond delay="0"/>
                                          </p:stCondLst>
                                        </p:cTn>
                                        <p:tgtEl>
                                          <p:spTgt spid="280775"/>
                                        </p:tgtEl>
                                        <p:attrNameLst>
                                          <p:attrName>style.visibility</p:attrName>
                                        </p:attrNameLst>
                                      </p:cBhvr>
                                      <p:to>
                                        <p:strVal val="visible"/>
                                      </p:to>
                                    </p:set>
                                    <p:animEffect transition="in" filter="wipe(up)">
                                      <p:cBhvr>
                                        <p:cTn id="209" dur="1000"/>
                                        <p:tgtEl>
                                          <p:spTgt spid="280775"/>
                                        </p:tgtEl>
                                      </p:cBhvr>
                                    </p:animEffect>
                                  </p:childTnLst>
                                </p:cTn>
                              </p:par>
                            </p:childTnLst>
                          </p:cTn>
                        </p:par>
                        <p:par>
                          <p:cTn id="210" fill="hold" nodeType="afterGroup">
                            <p:stCondLst>
                              <p:cond delay="7500"/>
                            </p:stCondLst>
                            <p:childTnLst>
                              <p:par>
                                <p:cTn id="211" presetID="22" presetClass="entr" presetSubtype="2" fill="hold" grpId="0" nodeType="afterEffect">
                                  <p:stCondLst>
                                    <p:cond delay="0"/>
                                  </p:stCondLst>
                                  <p:childTnLst>
                                    <p:set>
                                      <p:cBhvr>
                                        <p:cTn id="212" dur="1" fill="hold">
                                          <p:stCondLst>
                                            <p:cond delay="0"/>
                                          </p:stCondLst>
                                        </p:cTn>
                                        <p:tgtEl>
                                          <p:spTgt spid="280772"/>
                                        </p:tgtEl>
                                        <p:attrNameLst>
                                          <p:attrName>style.visibility</p:attrName>
                                        </p:attrNameLst>
                                      </p:cBhvr>
                                      <p:to>
                                        <p:strVal val="visible"/>
                                      </p:to>
                                    </p:set>
                                    <p:animEffect transition="in" filter="wipe(right)">
                                      <p:cBhvr>
                                        <p:cTn id="213" dur="1000"/>
                                        <p:tgtEl>
                                          <p:spTgt spid="280772"/>
                                        </p:tgtEl>
                                      </p:cBhvr>
                                    </p:animEffect>
                                  </p:childTnLst>
                                </p:cTn>
                              </p:par>
                            </p:childTnLst>
                          </p:cTn>
                        </p:par>
                        <p:par>
                          <p:cTn id="214" fill="hold">
                            <p:stCondLst>
                              <p:cond delay="8500"/>
                            </p:stCondLst>
                            <p:childTnLst>
                              <p:par>
                                <p:cTn id="215" presetID="22" presetClass="entr" presetSubtype="1" fill="hold" grpId="0" nodeType="afterEffect">
                                  <p:stCondLst>
                                    <p:cond delay="0"/>
                                  </p:stCondLst>
                                  <p:childTnLst>
                                    <p:set>
                                      <p:cBhvr>
                                        <p:cTn id="216" dur="1" fill="hold">
                                          <p:stCondLst>
                                            <p:cond delay="0"/>
                                          </p:stCondLst>
                                        </p:cTn>
                                        <p:tgtEl>
                                          <p:spTgt spid="280773"/>
                                        </p:tgtEl>
                                        <p:attrNameLst>
                                          <p:attrName>style.visibility</p:attrName>
                                        </p:attrNameLst>
                                      </p:cBhvr>
                                      <p:to>
                                        <p:strVal val="visible"/>
                                      </p:to>
                                    </p:set>
                                    <p:animEffect transition="in" filter="wipe(up)">
                                      <p:cBhvr>
                                        <p:cTn id="217" dur="1000"/>
                                        <p:tgtEl>
                                          <p:spTgt spid="280773"/>
                                        </p:tgtEl>
                                      </p:cBhvr>
                                    </p:animEffect>
                                  </p:childTnLst>
                                </p:cTn>
                              </p:par>
                            </p:childTnLst>
                          </p:cTn>
                        </p:par>
                        <p:par>
                          <p:cTn id="218" fill="hold">
                            <p:stCondLst>
                              <p:cond delay="9500"/>
                            </p:stCondLst>
                            <p:childTnLst>
                              <p:par>
                                <p:cTn id="219" presetID="22" presetClass="entr" presetSubtype="1" fill="hold" grpId="0" nodeType="afterEffect">
                                  <p:stCondLst>
                                    <p:cond delay="0"/>
                                  </p:stCondLst>
                                  <p:childTnLst>
                                    <p:set>
                                      <p:cBhvr>
                                        <p:cTn id="220" dur="1" fill="hold">
                                          <p:stCondLst>
                                            <p:cond delay="0"/>
                                          </p:stCondLst>
                                        </p:cTn>
                                        <p:tgtEl>
                                          <p:spTgt spid="280777"/>
                                        </p:tgtEl>
                                        <p:attrNameLst>
                                          <p:attrName>style.visibility</p:attrName>
                                        </p:attrNameLst>
                                      </p:cBhvr>
                                      <p:to>
                                        <p:strVal val="visible"/>
                                      </p:to>
                                    </p:set>
                                    <p:animEffect transition="in" filter="wipe(up)">
                                      <p:cBhvr>
                                        <p:cTn id="221" dur="1000"/>
                                        <p:tgtEl>
                                          <p:spTgt spid="280777"/>
                                        </p:tgtEl>
                                      </p:cBhvr>
                                    </p:animEffect>
                                  </p:childTnLst>
                                </p:cTn>
                              </p:par>
                            </p:childTnLst>
                          </p:cTn>
                        </p:par>
                        <p:par>
                          <p:cTn id="222" fill="hold" nodeType="afterGroup">
                            <p:stCondLst>
                              <p:cond delay="10500"/>
                            </p:stCondLst>
                            <p:childTnLst>
                              <p:par>
                                <p:cTn id="223" presetID="22" presetClass="entr" presetSubtype="8" fill="hold" grpId="0" nodeType="afterEffect">
                                  <p:stCondLst>
                                    <p:cond delay="0"/>
                                  </p:stCondLst>
                                  <p:childTnLst>
                                    <p:set>
                                      <p:cBhvr>
                                        <p:cTn id="224" dur="1" fill="hold">
                                          <p:stCondLst>
                                            <p:cond delay="0"/>
                                          </p:stCondLst>
                                        </p:cTn>
                                        <p:tgtEl>
                                          <p:spTgt spid="280771"/>
                                        </p:tgtEl>
                                        <p:attrNameLst>
                                          <p:attrName>style.visibility</p:attrName>
                                        </p:attrNameLst>
                                      </p:cBhvr>
                                      <p:to>
                                        <p:strVal val="visible"/>
                                      </p:to>
                                    </p:set>
                                    <p:animEffect transition="in" filter="wipe(left)">
                                      <p:cBhvr>
                                        <p:cTn id="225" dur="1000"/>
                                        <p:tgtEl>
                                          <p:spTgt spid="280771"/>
                                        </p:tgtEl>
                                      </p:cBhvr>
                                    </p:animEffect>
                                  </p:childTnLst>
                                </p:cTn>
                              </p:par>
                            </p:childTnLst>
                          </p:cTn>
                        </p:par>
                        <p:par>
                          <p:cTn id="226" fill="hold">
                            <p:stCondLst>
                              <p:cond delay="11500"/>
                            </p:stCondLst>
                            <p:childTnLst>
                              <p:par>
                                <p:cTn id="227" presetID="22" presetClass="entr" presetSubtype="8" fill="hold" grpId="0" nodeType="afterEffect">
                                  <p:stCondLst>
                                    <p:cond delay="0"/>
                                  </p:stCondLst>
                                  <p:childTnLst>
                                    <p:set>
                                      <p:cBhvr>
                                        <p:cTn id="228" dur="1" fill="hold">
                                          <p:stCondLst>
                                            <p:cond delay="0"/>
                                          </p:stCondLst>
                                        </p:cTn>
                                        <p:tgtEl>
                                          <p:spTgt spid="180"/>
                                        </p:tgtEl>
                                        <p:attrNameLst>
                                          <p:attrName>style.visibility</p:attrName>
                                        </p:attrNameLst>
                                      </p:cBhvr>
                                      <p:to>
                                        <p:strVal val="visible"/>
                                      </p:to>
                                    </p:set>
                                    <p:animEffect transition="in" filter="wipe(left)">
                                      <p:cBhvr>
                                        <p:cTn id="229" dur="1000"/>
                                        <p:tgtEl>
                                          <p:spTgt spid="180"/>
                                        </p:tgtEl>
                                      </p:cBhvr>
                                    </p:animEffect>
                                  </p:childTnLst>
                                </p:cTn>
                              </p:par>
                            </p:childTnLst>
                          </p:cTn>
                        </p:par>
                        <p:par>
                          <p:cTn id="230" fill="hold" nodeType="afterGroup">
                            <p:stCondLst>
                              <p:cond delay="12500"/>
                            </p:stCondLst>
                            <p:childTnLst>
                              <p:par>
                                <p:cTn id="231" presetID="22" presetClass="entr" presetSubtype="1" fill="hold" grpId="0" nodeType="afterEffect">
                                  <p:stCondLst>
                                    <p:cond delay="0"/>
                                  </p:stCondLst>
                                  <p:childTnLst>
                                    <p:set>
                                      <p:cBhvr>
                                        <p:cTn id="232" dur="1" fill="hold">
                                          <p:stCondLst>
                                            <p:cond delay="0"/>
                                          </p:stCondLst>
                                        </p:cTn>
                                        <p:tgtEl>
                                          <p:spTgt spid="280782"/>
                                        </p:tgtEl>
                                        <p:attrNameLst>
                                          <p:attrName>style.visibility</p:attrName>
                                        </p:attrNameLst>
                                      </p:cBhvr>
                                      <p:to>
                                        <p:strVal val="visible"/>
                                      </p:to>
                                    </p:set>
                                    <p:animEffect transition="in" filter="wipe(up)">
                                      <p:cBhvr>
                                        <p:cTn id="233" dur="1000"/>
                                        <p:tgtEl>
                                          <p:spTgt spid="280782"/>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67"/>
                                        </p:tgtEl>
                                        <p:attrNameLst>
                                          <p:attrName>style.visibility</p:attrName>
                                        </p:attrNameLst>
                                      </p:cBhvr>
                                      <p:to>
                                        <p:strVal val="visible"/>
                                      </p:to>
                                    </p:set>
                                    <p:animEffect transition="in" filter="wipe(up)">
                                      <p:cBhvr>
                                        <p:cTn id="236" dur="1000"/>
                                        <p:tgtEl>
                                          <p:spTgt spid="267"/>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70"/>
                                        </p:tgtEl>
                                        <p:attrNameLst>
                                          <p:attrName>style.visibility</p:attrName>
                                        </p:attrNameLst>
                                      </p:cBhvr>
                                      <p:to>
                                        <p:strVal val="visible"/>
                                      </p:to>
                                    </p:set>
                                    <p:animEffect transition="in" filter="wipe(up)">
                                      <p:cBhvr>
                                        <p:cTn id="239" dur="1000"/>
                                        <p:tgtEl>
                                          <p:spTgt spid="270"/>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73"/>
                                        </p:tgtEl>
                                        <p:attrNameLst>
                                          <p:attrName>style.visibility</p:attrName>
                                        </p:attrNameLst>
                                      </p:cBhvr>
                                      <p:to>
                                        <p:strVal val="visible"/>
                                      </p:to>
                                    </p:set>
                                    <p:animEffect transition="in" filter="wipe(up)">
                                      <p:cBhvr>
                                        <p:cTn id="242" dur="1000"/>
                                        <p:tgtEl>
                                          <p:spTgt spid="273"/>
                                        </p:tgtEl>
                                      </p:cBhvr>
                                    </p:animEffect>
                                  </p:childTnLst>
                                </p:cTn>
                              </p:par>
                            </p:childTnLst>
                          </p:cTn>
                        </p:par>
                        <p:par>
                          <p:cTn id="243" fill="hold">
                            <p:stCondLst>
                              <p:cond delay="13500"/>
                            </p:stCondLst>
                            <p:childTnLst>
                              <p:par>
                                <p:cTn id="244" presetID="22" presetClass="entr" presetSubtype="1" fill="hold" grpId="0" nodeType="afterEffect">
                                  <p:stCondLst>
                                    <p:cond delay="0"/>
                                  </p:stCondLst>
                                  <p:childTnLst>
                                    <p:set>
                                      <p:cBhvr>
                                        <p:cTn id="245" dur="1" fill="hold">
                                          <p:stCondLst>
                                            <p:cond delay="0"/>
                                          </p:stCondLst>
                                        </p:cTn>
                                        <p:tgtEl>
                                          <p:spTgt spid="280766"/>
                                        </p:tgtEl>
                                        <p:attrNameLst>
                                          <p:attrName>style.visibility</p:attrName>
                                        </p:attrNameLst>
                                      </p:cBhvr>
                                      <p:to>
                                        <p:strVal val="visible"/>
                                      </p:to>
                                    </p:set>
                                    <p:animEffect transition="in" filter="wipe(up)">
                                      <p:cBhvr>
                                        <p:cTn id="246" dur="1000"/>
                                        <p:tgtEl>
                                          <p:spTgt spid="280766"/>
                                        </p:tgtEl>
                                      </p:cBhvr>
                                    </p:animEffect>
                                  </p:childTnLst>
                                </p:cTn>
                              </p:par>
                            </p:childTnLst>
                          </p:cTn>
                        </p:par>
                        <p:par>
                          <p:cTn id="247" fill="hold" nodeType="afterGroup">
                            <p:stCondLst>
                              <p:cond delay="14500"/>
                            </p:stCondLst>
                            <p:childTnLst>
                              <p:par>
                                <p:cTn id="248" presetID="22" presetClass="entr" presetSubtype="8" fill="hold" grpId="0" nodeType="afterEffect">
                                  <p:stCondLst>
                                    <p:cond delay="0"/>
                                  </p:stCondLst>
                                  <p:childTnLst>
                                    <p:set>
                                      <p:cBhvr>
                                        <p:cTn id="249" dur="1" fill="hold">
                                          <p:stCondLst>
                                            <p:cond delay="0"/>
                                          </p:stCondLst>
                                        </p:cTn>
                                        <p:tgtEl>
                                          <p:spTgt spid="280767"/>
                                        </p:tgtEl>
                                        <p:attrNameLst>
                                          <p:attrName>style.visibility</p:attrName>
                                        </p:attrNameLst>
                                      </p:cBhvr>
                                      <p:to>
                                        <p:strVal val="visible"/>
                                      </p:to>
                                    </p:set>
                                    <p:animEffect transition="in" filter="wipe(left)">
                                      <p:cBhvr>
                                        <p:cTn id="250" dur="1000"/>
                                        <p:tgtEl>
                                          <p:spTgt spid="280767"/>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4" presetClass="exit" presetSubtype="16" fill="hold" grpId="1" nodeType="clickEffect">
                                  <p:stCondLst>
                                    <p:cond delay="0"/>
                                  </p:stCondLst>
                                  <p:childTnLst>
                                    <p:animEffect transition="out" filter="box(in)">
                                      <p:cBhvr>
                                        <p:cTn id="254" dur="500"/>
                                        <p:tgtEl>
                                          <p:spTgt spid="280759"/>
                                        </p:tgtEl>
                                      </p:cBhvr>
                                    </p:animEffect>
                                    <p:set>
                                      <p:cBhvr>
                                        <p:cTn id="255" dur="1" fill="hold">
                                          <p:stCondLst>
                                            <p:cond delay="499"/>
                                          </p:stCondLst>
                                        </p:cTn>
                                        <p:tgtEl>
                                          <p:spTgt spid="280759"/>
                                        </p:tgtEl>
                                        <p:attrNameLst>
                                          <p:attrName>style.visibility</p:attrName>
                                        </p:attrNameLst>
                                      </p:cBhvr>
                                      <p:to>
                                        <p:strVal val="hidden"/>
                                      </p:to>
                                    </p:set>
                                  </p:childTnLst>
                                </p:cTn>
                              </p:par>
                              <p:par>
                                <p:cTn id="256" presetID="4" presetClass="exit" presetSubtype="16" fill="hold" grpId="1" nodeType="withEffect">
                                  <p:stCondLst>
                                    <p:cond delay="0"/>
                                  </p:stCondLst>
                                  <p:childTnLst>
                                    <p:animEffect transition="out" filter="box(in)">
                                      <p:cBhvr>
                                        <p:cTn id="257" dur="500"/>
                                        <p:tgtEl>
                                          <p:spTgt spid="280760"/>
                                        </p:tgtEl>
                                      </p:cBhvr>
                                    </p:animEffect>
                                    <p:set>
                                      <p:cBhvr>
                                        <p:cTn id="258" dur="1" fill="hold">
                                          <p:stCondLst>
                                            <p:cond delay="499"/>
                                          </p:stCondLst>
                                        </p:cTn>
                                        <p:tgtEl>
                                          <p:spTgt spid="280760"/>
                                        </p:tgtEl>
                                        <p:attrNameLst>
                                          <p:attrName>style.visibility</p:attrName>
                                        </p:attrNameLst>
                                      </p:cBhvr>
                                      <p:to>
                                        <p:strVal val="hidden"/>
                                      </p:to>
                                    </p:set>
                                  </p:childTnLst>
                                </p:cTn>
                              </p:par>
                              <p:par>
                                <p:cTn id="259" presetID="4" presetClass="exit" presetSubtype="16" fill="hold" grpId="1" nodeType="withEffect">
                                  <p:stCondLst>
                                    <p:cond delay="0"/>
                                  </p:stCondLst>
                                  <p:childTnLst>
                                    <p:animEffect transition="out" filter="box(in)">
                                      <p:cBhvr>
                                        <p:cTn id="260" dur="500"/>
                                        <p:tgtEl>
                                          <p:spTgt spid="280761"/>
                                        </p:tgtEl>
                                      </p:cBhvr>
                                    </p:animEffect>
                                    <p:set>
                                      <p:cBhvr>
                                        <p:cTn id="261" dur="1" fill="hold">
                                          <p:stCondLst>
                                            <p:cond delay="499"/>
                                          </p:stCondLst>
                                        </p:cTn>
                                        <p:tgtEl>
                                          <p:spTgt spid="280761"/>
                                        </p:tgtEl>
                                        <p:attrNameLst>
                                          <p:attrName>style.visibility</p:attrName>
                                        </p:attrNameLst>
                                      </p:cBhvr>
                                      <p:to>
                                        <p:strVal val="hidden"/>
                                      </p:to>
                                    </p:set>
                                  </p:childTnLst>
                                </p:cTn>
                              </p:par>
                              <p:par>
                                <p:cTn id="262" presetID="4" presetClass="exit" presetSubtype="16" fill="hold" grpId="1" nodeType="withEffect">
                                  <p:stCondLst>
                                    <p:cond delay="0"/>
                                  </p:stCondLst>
                                  <p:childTnLst>
                                    <p:animEffect transition="out" filter="box(in)">
                                      <p:cBhvr>
                                        <p:cTn id="263" dur="500"/>
                                        <p:tgtEl>
                                          <p:spTgt spid="280762"/>
                                        </p:tgtEl>
                                      </p:cBhvr>
                                    </p:animEffect>
                                    <p:set>
                                      <p:cBhvr>
                                        <p:cTn id="264" dur="1" fill="hold">
                                          <p:stCondLst>
                                            <p:cond delay="499"/>
                                          </p:stCondLst>
                                        </p:cTn>
                                        <p:tgtEl>
                                          <p:spTgt spid="280762"/>
                                        </p:tgtEl>
                                        <p:attrNameLst>
                                          <p:attrName>style.visibility</p:attrName>
                                        </p:attrNameLst>
                                      </p:cBhvr>
                                      <p:to>
                                        <p:strVal val="hidden"/>
                                      </p:to>
                                    </p:set>
                                  </p:childTnLst>
                                </p:cTn>
                              </p:par>
                              <p:par>
                                <p:cTn id="265" presetID="4" presetClass="exit" presetSubtype="16" fill="hold" grpId="1" nodeType="withEffect">
                                  <p:stCondLst>
                                    <p:cond delay="0"/>
                                  </p:stCondLst>
                                  <p:childTnLst>
                                    <p:animEffect transition="out" filter="box(in)">
                                      <p:cBhvr>
                                        <p:cTn id="266" dur="500"/>
                                        <p:tgtEl>
                                          <p:spTgt spid="280763"/>
                                        </p:tgtEl>
                                      </p:cBhvr>
                                    </p:animEffect>
                                    <p:set>
                                      <p:cBhvr>
                                        <p:cTn id="267" dur="1" fill="hold">
                                          <p:stCondLst>
                                            <p:cond delay="499"/>
                                          </p:stCondLst>
                                        </p:cTn>
                                        <p:tgtEl>
                                          <p:spTgt spid="280763"/>
                                        </p:tgtEl>
                                        <p:attrNameLst>
                                          <p:attrName>style.visibility</p:attrName>
                                        </p:attrNameLst>
                                      </p:cBhvr>
                                      <p:to>
                                        <p:strVal val="hidden"/>
                                      </p:to>
                                    </p:set>
                                  </p:childTnLst>
                                </p:cTn>
                              </p:par>
                              <p:par>
                                <p:cTn id="268" presetID="4" presetClass="exit" presetSubtype="16" fill="hold" grpId="1" nodeType="withEffect">
                                  <p:stCondLst>
                                    <p:cond delay="0"/>
                                  </p:stCondLst>
                                  <p:childTnLst>
                                    <p:animEffect transition="out" filter="box(in)">
                                      <p:cBhvr>
                                        <p:cTn id="269" dur="500"/>
                                        <p:tgtEl>
                                          <p:spTgt spid="280764"/>
                                        </p:tgtEl>
                                      </p:cBhvr>
                                    </p:animEffect>
                                    <p:set>
                                      <p:cBhvr>
                                        <p:cTn id="270" dur="1" fill="hold">
                                          <p:stCondLst>
                                            <p:cond delay="499"/>
                                          </p:stCondLst>
                                        </p:cTn>
                                        <p:tgtEl>
                                          <p:spTgt spid="280764"/>
                                        </p:tgtEl>
                                        <p:attrNameLst>
                                          <p:attrName>style.visibility</p:attrName>
                                        </p:attrNameLst>
                                      </p:cBhvr>
                                      <p:to>
                                        <p:strVal val="hidden"/>
                                      </p:to>
                                    </p:set>
                                  </p:childTnLst>
                                </p:cTn>
                              </p:par>
                              <p:par>
                                <p:cTn id="271" presetID="4" presetClass="exit" presetSubtype="16" fill="hold" grpId="1" nodeType="withEffect">
                                  <p:stCondLst>
                                    <p:cond delay="0"/>
                                  </p:stCondLst>
                                  <p:childTnLst>
                                    <p:animEffect transition="out" filter="box(in)">
                                      <p:cBhvr>
                                        <p:cTn id="272" dur="500"/>
                                        <p:tgtEl>
                                          <p:spTgt spid="280766"/>
                                        </p:tgtEl>
                                      </p:cBhvr>
                                    </p:animEffect>
                                    <p:set>
                                      <p:cBhvr>
                                        <p:cTn id="273" dur="1" fill="hold">
                                          <p:stCondLst>
                                            <p:cond delay="499"/>
                                          </p:stCondLst>
                                        </p:cTn>
                                        <p:tgtEl>
                                          <p:spTgt spid="280766"/>
                                        </p:tgtEl>
                                        <p:attrNameLst>
                                          <p:attrName>style.visibility</p:attrName>
                                        </p:attrNameLst>
                                      </p:cBhvr>
                                      <p:to>
                                        <p:strVal val="hidden"/>
                                      </p:to>
                                    </p:set>
                                  </p:childTnLst>
                                </p:cTn>
                              </p:par>
                              <p:par>
                                <p:cTn id="274" presetID="4" presetClass="exit" presetSubtype="16" fill="hold" grpId="1" nodeType="withEffect">
                                  <p:stCondLst>
                                    <p:cond delay="0"/>
                                  </p:stCondLst>
                                  <p:childTnLst>
                                    <p:animEffect transition="out" filter="box(in)">
                                      <p:cBhvr>
                                        <p:cTn id="275" dur="500"/>
                                        <p:tgtEl>
                                          <p:spTgt spid="180"/>
                                        </p:tgtEl>
                                      </p:cBhvr>
                                    </p:animEffect>
                                    <p:set>
                                      <p:cBhvr>
                                        <p:cTn id="276" dur="1" fill="hold">
                                          <p:stCondLst>
                                            <p:cond delay="499"/>
                                          </p:stCondLst>
                                        </p:cTn>
                                        <p:tgtEl>
                                          <p:spTgt spid="180"/>
                                        </p:tgtEl>
                                        <p:attrNameLst>
                                          <p:attrName>style.visibility</p:attrName>
                                        </p:attrNameLst>
                                      </p:cBhvr>
                                      <p:to>
                                        <p:strVal val="hidden"/>
                                      </p:to>
                                    </p:set>
                                  </p:childTnLst>
                                </p:cTn>
                              </p:par>
                              <p:par>
                                <p:cTn id="277" presetID="4" presetClass="exit" presetSubtype="16" fill="hold" grpId="1" nodeType="withEffect">
                                  <p:stCondLst>
                                    <p:cond delay="0"/>
                                  </p:stCondLst>
                                  <p:childTnLst>
                                    <p:animEffect transition="out" filter="box(in)">
                                      <p:cBhvr>
                                        <p:cTn id="278" dur="500"/>
                                        <p:tgtEl>
                                          <p:spTgt spid="280767"/>
                                        </p:tgtEl>
                                      </p:cBhvr>
                                    </p:animEffect>
                                    <p:set>
                                      <p:cBhvr>
                                        <p:cTn id="279" dur="1" fill="hold">
                                          <p:stCondLst>
                                            <p:cond delay="499"/>
                                          </p:stCondLst>
                                        </p:cTn>
                                        <p:tgtEl>
                                          <p:spTgt spid="280767"/>
                                        </p:tgtEl>
                                        <p:attrNameLst>
                                          <p:attrName>style.visibility</p:attrName>
                                        </p:attrNameLst>
                                      </p:cBhvr>
                                      <p:to>
                                        <p:strVal val="hidden"/>
                                      </p:to>
                                    </p:set>
                                  </p:childTnLst>
                                </p:cTn>
                              </p:par>
                              <p:par>
                                <p:cTn id="280" presetID="4" presetClass="exit" presetSubtype="16" fill="hold" grpId="1" nodeType="withEffect">
                                  <p:stCondLst>
                                    <p:cond delay="0"/>
                                  </p:stCondLst>
                                  <p:childTnLst>
                                    <p:animEffect transition="out" filter="box(in)">
                                      <p:cBhvr>
                                        <p:cTn id="281" dur="500"/>
                                        <p:tgtEl>
                                          <p:spTgt spid="267"/>
                                        </p:tgtEl>
                                      </p:cBhvr>
                                    </p:animEffect>
                                    <p:set>
                                      <p:cBhvr>
                                        <p:cTn id="282" dur="1" fill="hold">
                                          <p:stCondLst>
                                            <p:cond delay="499"/>
                                          </p:stCondLst>
                                        </p:cTn>
                                        <p:tgtEl>
                                          <p:spTgt spid="267"/>
                                        </p:tgtEl>
                                        <p:attrNameLst>
                                          <p:attrName>style.visibility</p:attrName>
                                        </p:attrNameLst>
                                      </p:cBhvr>
                                      <p:to>
                                        <p:strVal val="hidden"/>
                                      </p:to>
                                    </p:set>
                                  </p:childTnLst>
                                </p:cTn>
                              </p:par>
                              <p:par>
                                <p:cTn id="283" presetID="4" presetClass="exit" presetSubtype="16" fill="hold" grpId="1" nodeType="withEffect">
                                  <p:stCondLst>
                                    <p:cond delay="0"/>
                                  </p:stCondLst>
                                  <p:childTnLst>
                                    <p:animEffect transition="out" filter="box(in)">
                                      <p:cBhvr>
                                        <p:cTn id="284" dur="500"/>
                                        <p:tgtEl>
                                          <p:spTgt spid="270"/>
                                        </p:tgtEl>
                                      </p:cBhvr>
                                    </p:animEffect>
                                    <p:set>
                                      <p:cBhvr>
                                        <p:cTn id="285" dur="1" fill="hold">
                                          <p:stCondLst>
                                            <p:cond delay="499"/>
                                          </p:stCondLst>
                                        </p:cTn>
                                        <p:tgtEl>
                                          <p:spTgt spid="270"/>
                                        </p:tgtEl>
                                        <p:attrNameLst>
                                          <p:attrName>style.visibility</p:attrName>
                                        </p:attrNameLst>
                                      </p:cBhvr>
                                      <p:to>
                                        <p:strVal val="hidden"/>
                                      </p:to>
                                    </p:set>
                                  </p:childTnLst>
                                </p:cTn>
                              </p:par>
                              <p:par>
                                <p:cTn id="286" presetID="4" presetClass="exit" presetSubtype="16" fill="hold" grpId="1" nodeType="withEffect">
                                  <p:stCondLst>
                                    <p:cond delay="0"/>
                                  </p:stCondLst>
                                  <p:childTnLst>
                                    <p:animEffect transition="out" filter="box(in)">
                                      <p:cBhvr>
                                        <p:cTn id="287" dur="500"/>
                                        <p:tgtEl>
                                          <p:spTgt spid="273"/>
                                        </p:tgtEl>
                                      </p:cBhvr>
                                    </p:animEffect>
                                    <p:set>
                                      <p:cBhvr>
                                        <p:cTn id="288" dur="1" fill="hold">
                                          <p:stCondLst>
                                            <p:cond delay="499"/>
                                          </p:stCondLst>
                                        </p:cTn>
                                        <p:tgtEl>
                                          <p:spTgt spid="273"/>
                                        </p:tgtEl>
                                        <p:attrNameLst>
                                          <p:attrName>style.visibility</p:attrName>
                                        </p:attrNameLst>
                                      </p:cBhvr>
                                      <p:to>
                                        <p:strVal val="hidden"/>
                                      </p:to>
                                    </p:set>
                                  </p:childTnLst>
                                </p:cTn>
                              </p:par>
                              <p:par>
                                <p:cTn id="289" presetID="4" presetClass="exit" presetSubtype="16" fill="hold" grpId="1" nodeType="withEffect">
                                  <p:stCondLst>
                                    <p:cond delay="0"/>
                                  </p:stCondLst>
                                  <p:childTnLst>
                                    <p:animEffect transition="out" filter="box(in)">
                                      <p:cBhvr>
                                        <p:cTn id="290" dur="500"/>
                                        <p:tgtEl>
                                          <p:spTgt spid="280770"/>
                                        </p:tgtEl>
                                      </p:cBhvr>
                                    </p:animEffect>
                                    <p:set>
                                      <p:cBhvr>
                                        <p:cTn id="291" dur="1" fill="hold">
                                          <p:stCondLst>
                                            <p:cond delay="499"/>
                                          </p:stCondLst>
                                        </p:cTn>
                                        <p:tgtEl>
                                          <p:spTgt spid="280770"/>
                                        </p:tgtEl>
                                        <p:attrNameLst>
                                          <p:attrName>style.visibility</p:attrName>
                                        </p:attrNameLst>
                                      </p:cBhvr>
                                      <p:to>
                                        <p:strVal val="hidden"/>
                                      </p:to>
                                    </p:set>
                                  </p:childTnLst>
                                </p:cTn>
                              </p:par>
                              <p:par>
                                <p:cTn id="292" presetID="4" presetClass="exit" presetSubtype="16" fill="hold" grpId="1" nodeType="withEffect">
                                  <p:stCondLst>
                                    <p:cond delay="0"/>
                                  </p:stCondLst>
                                  <p:childTnLst>
                                    <p:animEffect transition="out" filter="box(in)">
                                      <p:cBhvr>
                                        <p:cTn id="293" dur="500"/>
                                        <p:tgtEl>
                                          <p:spTgt spid="280771"/>
                                        </p:tgtEl>
                                      </p:cBhvr>
                                    </p:animEffect>
                                    <p:set>
                                      <p:cBhvr>
                                        <p:cTn id="294" dur="1" fill="hold">
                                          <p:stCondLst>
                                            <p:cond delay="499"/>
                                          </p:stCondLst>
                                        </p:cTn>
                                        <p:tgtEl>
                                          <p:spTgt spid="280771"/>
                                        </p:tgtEl>
                                        <p:attrNameLst>
                                          <p:attrName>style.visibility</p:attrName>
                                        </p:attrNameLst>
                                      </p:cBhvr>
                                      <p:to>
                                        <p:strVal val="hidden"/>
                                      </p:to>
                                    </p:set>
                                  </p:childTnLst>
                                </p:cTn>
                              </p:par>
                              <p:par>
                                <p:cTn id="295" presetID="4" presetClass="exit" presetSubtype="16" fill="hold" grpId="1" nodeType="withEffect">
                                  <p:stCondLst>
                                    <p:cond delay="0"/>
                                  </p:stCondLst>
                                  <p:childTnLst>
                                    <p:animEffect transition="out" filter="box(in)">
                                      <p:cBhvr>
                                        <p:cTn id="296" dur="500"/>
                                        <p:tgtEl>
                                          <p:spTgt spid="280772"/>
                                        </p:tgtEl>
                                      </p:cBhvr>
                                    </p:animEffect>
                                    <p:set>
                                      <p:cBhvr>
                                        <p:cTn id="297" dur="1" fill="hold">
                                          <p:stCondLst>
                                            <p:cond delay="499"/>
                                          </p:stCondLst>
                                        </p:cTn>
                                        <p:tgtEl>
                                          <p:spTgt spid="280772"/>
                                        </p:tgtEl>
                                        <p:attrNameLst>
                                          <p:attrName>style.visibility</p:attrName>
                                        </p:attrNameLst>
                                      </p:cBhvr>
                                      <p:to>
                                        <p:strVal val="hidden"/>
                                      </p:to>
                                    </p:set>
                                  </p:childTnLst>
                                </p:cTn>
                              </p:par>
                              <p:par>
                                <p:cTn id="298" presetID="4" presetClass="exit" presetSubtype="16" fill="hold" grpId="1" nodeType="withEffect">
                                  <p:stCondLst>
                                    <p:cond delay="0"/>
                                  </p:stCondLst>
                                  <p:childTnLst>
                                    <p:animEffect transition="out" filter="box(in)">
                                      <p:cBhvr>
                                        <p:cTn id="299" dur="500"/>
                                        <p:tgtEl>
                                          <p:spTgt spid="280773"/>
                                        </p:tgtEl>
                                      </p:cBhvr>
                                    </p:animEffect>
                                    <p:set>
                                      <p:cBhvr>
                                        <p:cTn id="300" dur="1" fill="hold">
                                          <p:stCondLst>
                                            <p:cond delay="499"/>
                                          </p:stCondLst>
                                        </p:cTn>
                                        <p:tgtEl>
                                          <p:spTgt spid="280773"/>
                                        </p:tgtEl>
                                        <p:attrNameLst>
                                          <p:attrName>style.visibility</p:attrName>
                                        </p:attrNameLst>
                                      </p:cBhvr>
                                      <p:to>
                                        <p:strVal val="hidden"/>
                                      </p:to>
                                    </p:set>
                                  </p:childTnLst>
                                </p:cTn>
                              </p:par>
                              <p:par>
                                <p:cTn id="301" presetID="4" presetClass="exit" presetSubtype="16" fill="hold" grpId="1" nodeType="withEffect">
                                  <p:stCondLst>
                                    <p:cond delay="0"/>
                                  </p:stCondLst>
                                  <p:childTnLst>
                                    <p:animEffect transition="out" filter="box(in)">
                                      <p:cBhvr>
                                        <p:cTn id="302" dur="500"/>
                                        <p:tgtEl>
                                          <p:spTgt spid="280775"/>
                                        </p:tgtEl>
                                      </p:cBhvr>
                                    </p:animEffect>
                                    <p:set>
                                      <p:cBhvr>
                                        <p:cTn id="303" dur="1" fill="hold">
                                          <p:stCondLst>
                                            <p:cond delay="499"/>
                                          </p:stCondLst>
                                        </p:cTn>
                                        <p:tgtEl>
                                          <p:spTgt spid="280775"/>
                                        </p:tgtEl>
                                        <p:attrNameLst>
                                          <p:attrName>style.visibility</p:attrName>
                                        </p:attrNameLst>
                                      </p:cBhvr>
                                      <p:to>
                                        <p:strVal val="hidden"/>
                                      </p:to>
                                    </p:set>
                                  </p:childTnLst>
                                </p:cTn>
                              </p:par>
                            </p:childTnLst>
                          </p:cTn>
                        </p:par>
                        <p:par>
                          <p:cTn id="304" fill="hold">
                            <p:stCondLst>
                              <p:cond delay="500"/>
                            </p:stCondLst>
                            <p:childTnLst>
                              <p:par>
                                <p:cTn id="305" presetID="4" presetClass="exit" presetSubtype="16" fill="hold" grpId="1" nodeType="afterEffect">
                                  <p:stCondLst>
                                    <p:cond delay="0"/>
                                  </p:stCondLst>
                                  <p:childTnLst>
                                    <p:animEffect transition="out" filter="box(in)">
                                      <p:cBhvr>
                                        <p:cTn id="306" dur="500"/>
                                        <p:tgtEl>
                                          <p:spTgt spid="280777"/>
                                        </p:tgtEl>
                                      </p:cBhvr>
                                    </p:animEffect>
                                    <p:set>
                                      <p:cBhvr>
                                        <p:cTn id="307" dur="1" fill="hold">
                                          <p:stCondLst>
                                            <p:cond delay="499"/>
                                          </p:stCondLst>
                                        </p:cTn>
                                        <p:tgtEl>
                                          <p:spTgt spid="280777"/>
                                        </p:tgtEl>
                                        <p:attrNameLst>
                                          <p:attrName>style.visibility</p:attrName>
                                        </p:attrNameLst>
                                      </p:cBhvr>
                                      <p:to>
                                        <p:strVal val="hidden"/>
                                      </p:to>
                                    </p:set>
                                  </p:childTnLst>
                                </p:cTn>
                              </p:par>
                              <p:par>
                                <p:cTn id="308" presetID="4" presetClass="exit" presetSubtype="16" fill="hold" grpId="1" nodeType="withEffect">
                                  <p:stCondLst>
                                    <p:cond delay="0"/>
                                  </p:stCondLst>
                                  <p:childTnLst>
                                    <p:animEffect transition="out" filter="box(in)">
                                      <p:cBhvr>
                                        <p:cTn id="309" dur="500"/>
                                        <p:tgtEl>
                                          <p:spTgt spid="280782"/>
                                        </p:tgtEl>
                                      </p:cBhvr>
                                    </p:animEffect>
                                    <p:set>
                                      <p:cBhvr>
                                        <p:cTn id="310" dur="1" fill="hold">
                                          <p:stCondLst>
                                            <p:cond delay="499"/>
                                          </p:stCondLst>
                                        </p:cTn>
                                        <p:tgtEl>
                                          <p:spTgt spid="280782"/>
                                        </p:tgtEl>
                                        <p:attrNameLst>
                                          <p:attrName>style.visibility</p:attrName>
                                        </p:attrNameLst>
                                      </p:cBhvr>
                                      <p:to>
                                        <p:strVal val="hidden"/>
                                      </p:to>
                                    </p:set>
                                  </p:childTnLst>
                                </p:cTn>
                              </p:par>
                              <p:par>
                                <p:cTn id="311" presetID="22" presetClass="entr" presetSubtype="1" fill="hold" grpId="0" nodeType="withEffect">
                                  <p:stCondLst>
                                    <p:cond delay="0"/>
                                  </p:stCondLst>
                                  <p:childTnLst>
                                    <p:set>
                                      <p:cBhvr>
                                        <p:cTn id="312" dur="1" fill="hold">
                                          <p:stCondLst>
                                            <p:cond delay="0"/>
                                          </p:stCondLst>
                                        </p:cTn>
                                        <p:tgtEl>
                                          <p:spTgt spid="182"/>
                                        </p:tgtEl>
                                        <p:attrNameLst>
                                          <p:attrName>style.visibility</p:attrName>
                                        </p:attrNameLst>
                                      </p:cBhvr>
                                      <p:to>
                                        <p:strVal val="visible"/>
                                      </p:to>
                                    </p:set>
                                    <p:animEffect transition="in" filter="wipe(up)">
                                      <p:cBhvr>
                                        <p:cTn id="313" dur="1000"/>
                                        <p:tgtEl>
                                          <p:spTgt spid="182"/>
                                        </p:tgtEl>
                                      </p:cBhvr>
                                    </p:animEffect>
                                  </p:childTnLst>
                                </p:cTn>
                              </p:par>
                              <p:par>
                                <p:cTn id="314" presetID="4" presetClass="exit" presetSubtype="16" fill="hold" grpId="1" nodeType="withEffect">
                                  <p:stCondLst>
                                    <p:cond delay="0"/>
                                  </p:stCondLst>
                                  <p:childTnLst>
                                    <p:animEffect transition="out" filter="box(in)">
                                      <p:cBhvr>
                                        <p:cTn id="315" dur="500"/>
                                        <p:tgtEl>
                                          <p:spTgt spid="182"/>
                                        </p:tgtEl>
                                      </p:cBhvr>
                                    </p:animEffect>
                                    <p:set>
                                      <p:cBhvr>
                                        <p:cTn id="316" dur="1" fill="hold">
                                          <p:stCondLst>
                                            <p:cond delay="499"/>
                                          </p:stCondLst>
                                        </p:cTn>
                                        <p:tgtEl>
                                          <p:spTgt spid="182"/>
                                        </p:tgtEl>
                                        <p:attrNameLst>
                                          <p:attrName>style.visibility</p:attrName>
                                        </p:attrNameLst>
                                      </p:cBhvr>
                                      <p:to>
                                        <p:strVal val="hidden"/>
                                      </p:to>
                                    </p:set>
                                  </p:childTnLst>
                                </p:cTn>
                              </p:par>
                            </p:childTnLst>
                          </p:cTn>
                        </p:par>
                        <p:par>
                          <p:cTn id="317" fill="hold">
                            <p:stCondLst>
                              <p:cond delay="1500"/>
                            </p:stCondLst>
                            <p:childTnLst>
                              <p:par>
                                <p:cTn id="318" presetID="22" presetClass="entr" presetSubtype="4" fill="hold" grpId="0" nodeType="afterEffect">
                                  <p:stCondLst>
                                    <p:cond delay="0"/>
                                  </p:stCondLst>
                                  <p:childTnLst>
                                    <p:set>
                                      <p:cBhvr>
                                        <p:cTn id="319" dur="1" fill="hold">
                                          <p:stCondLst>
                                            <p:cond delay="0"/>
                                          </p:stCondLst>
                                        </p:cTn>
                                        <p:tgtEl>
                                          <p:spTgt spid="114"/>
                                        </p:tgtEl>
                                        <p:attrNameLst>
                                          <p:attrName>style.visibility</p:attrName>
                                        </p:attrNameLst>
                                      </p:cBhvr>
                                      <p:to>
                                        <p:strVal val="visible"/>
                                      </p:to>
                                    </p:set>
                                    <p:animEffect transition="in" filter="wipe(down)">
                                      <p:cBhvr>
                                        <p:cTn id="320" dur="1000"/>
                                        <p:tgtEl>
                                          <p:spTgt spid="114"/>
                                        </p:tgtEl>
                                      </p:cBhvr>
                                    </p:animEffect>
                                  </p:childTnLst>
                                </p:cTn>
                              </p:par>
                            </p:childTnLst>
                          </p:cTn>
                        </p:par>
                        <p:par>
                          <p:cTn id="321" fill="hold">
                            <p:stCondLst>
                              <p:cond delay="2500"/>
                            </p:stCondLst>
                            <p:childTnLst>
                              <p:par>
                                <p:cTn id="322" presetID="22" presetClass="entr" presetSubtype="8" fill="hold" grpId="0" nodeType="afterEffect">
                                  <p:stCondLst>
                                    <p:cond delay="0"/>
                                  </p:stCondLst>
                                  <p:childTnLst>
                                    <p:set>
                                      <p:cBhvr>
                                        <p:cTn id="323" dur="1" fill="hold">
                                          <p:stCondLst>
                                            <p:cond delay="0"/>
                                          </p:stCondLst>
                                        </p:cTn>
                                        <p:tgtEl>
                                          <p:spTgt spid="116"/>
                                        </p:tgtEl>
                                        <p:attrNameLst>
                                          <p:attrName>style.visibility</p:attrName>
                                        </p:attrNameLst>
                                      </p:cBhvr>
                                      <p:to>
                                        <p:strVal val="visible"/>
                                      </p:to>
                                    </p:set>
                                    <p:animEffect transition="in" filter="wipe(left)">
                                      <p:cBhvr>
                                        <p:cTn id="324" dur="1000"/>
                                        <p:tgtEl>
                                          <p:spTgt spid="116"/>
                                        </p:tgtEl>
                                      </p:cBhvr>
                                    </p:animEffect>
                                  </p:childTnLst>
                                </p:cTn>
                              </p:par>
                            </p:childTnLst>
                          </p:cTn>
                        </p:par>
                        <p:par>
                          <p:cTn id="325" fill="hold">
                            <p:stCondLst>
                              <p:cond delay="3500"/>
                            </p:stCondLst>
                            <p:childTnLst>
                              <p:par>
                                <p:cTn id="326" presetID="22" presetClass="entr" presetSubtype="8" fill="hold" grpId="0" nodeType="afterEffect">
                                  <p:stCondLst>
                                    <p:cond delay="0"/>
                                  </p:stCondLst>
                                  <p:childTnLst>
                                    <p:set>
                                      <p:cBhvr>
                                        <p:cTn id="327" dur="1" fill="hold">
                                          <p:stCondLst>
                                            <p:cond delay="0"/>
                                          </p:stCondLst>
                                        </p:cTn>
                                        <p:tgtEl>
                                          <p:spTgt spid="117"/>
                                        </p:tgtEl>
                                        <p:attrNameLst>
                                          <p:attrName>style.visibility</p:attrName>
                                        </p:attrNameLst>
                                      </p:cBhvr>
                                      <p:to>
                                        <p:strVal val="visible"/>
                                      </p:to>
                                    </p:set>
                                    <p:animEffect transition="in" filter="wipe(left)">
                                      <p:cBhvr>
                                        <p:cTn id="328" dur="1000"/>
                                        <p:tgtEl>
                                          <p:spTgt spid="117"/>
                                        </p:tgtEl>
                                      </p:cBhvr>
                                    </p:animEffect>
                                  </p:childTnLst>
                                </p:cTn>
                              </p:par>
                            </p:childTnLst>
                          </p:cTn>
                        </p:par>
                        <p:par>
                          <p:cTn id="329" fill="hold">
                            <p:stCondLst>
                              <p:cond delay="4500"/>
                            </p:stCondLst>
                            <p:childTnLst>
                              <p:par>
                                <p:cTn id="330" presetID="22" presetClass="entr" presetSubtype="1" fill="hold" grpId="0" nodeType="afterEffect">
                                  <p:stCondLst>
                                    <p:cond delay="0"/>
                                  </p:stCondLst>
                                  <p:childTnLst>
                                    <p:set>
                                      <p:cBhvr>
                                        <p:cTn id="331" dur="1" fill="hold">
                                          <p:stCondLst>
                                            <p:cond delay="0"/>
                                          </p:stCondLst>
                                        </p:cTn>
                                        <p:tgtEl>
                                          <p:spTgt spid="110"/>
                                        </p:tgtEl>
                                        <p:attrNameLst>
                                          <p:attrName>style.visibility</p:attrName>
                                        </p:attrNameLst>
                                      </p:cBhvr>
                                      <p:to>
                                        <p:strVal val="visible"/>
                                      </p:to>
                                    </p:set>
                                    <p:animEffect transition="in" filter="wipe(up)">
                                      <p:cBhvr>
                                        <p:cTn id="332" dur="1000"/>
                                        <p:tgtEl>
                                          <p:spTgt spid="110"/>
                                        </p:tgtEl>
                                      </p:cBhvr>
                                    </p:animEffect>
                                  </p:childTnLst>
                                </p:cTn>
                              </p:par>
                              <p:par>
                                <p:cTn id="333" presetID="22" presetClass="entr" presetSubtype="1" fill="hold" grpId="0" nodeType="withEffect">
                                  <p:stCondLst>
                                    <p:cond delay="0"/>
                                  </p:stCondLst>
                                  <p:childTnLst>
                                    <p:set>
                                      <p:cBhvr>
                                        <p:cTn id="334" dur="1" fill="hold">
                                          <p:stCondLst>
                                            <p:cond delay="0"/>
                                          </p:stCondLst>
                                        </p:cTn>
                                        <p:tgtEl>
                                          <p:spTgt spid="111"/>
                                        </p:tgtEl>
                                        <p:attrNameLst>
                                          <p:attrName>style.visibility</p:attrName>
                                        </p:attrNameLst>
                                      </p:cBhvr>
                                      <p:to>
                                        <p:strVal val="visible"/>
                                      </p:to>
                                    </p:set>
                                    <p:animEffect transition="in" filter="wipe(up)">
                                      <p:cBhvr>
                                        <p:cTn id="335" dur="1000"/>
                                        <p:tgtEl>
                                          <p:spTgt spid="111"/>
                                        </p:tgtEl>
                                      </p:cBhvr>
                                    </p:animEffect>
                                  </p:childTnLst>
                                </p:cTn>
                              </p:par>
                              <p:par>
                                <p:cTn id="336" presetID="22" presetClass="entr" presetSubtype="1" fill="hold" grpId="0" nodeType="withEffect">
                                  <p:stCondLst>
                                    <p:cond delay="0"/>
                                  </p:stCondLst>
                                  <p:childTnLst>
                                    <p:set>
                                      <p:cBhvr>
                                        <p:cTn id="337" dur="1" fill="hold">
                                          <p:stCondLst>
                                            <p:cond delay="0"/>
                                          </p:stCondLst>
                                        </p:cTn>
                                        <p:tgtEl>
                                          <p:spTgt spid="112"/>
                                        </p:tgtEl>
                                        <p:attrNameLst>
                                          <p:attrName>style.visibility</p:attrName>
                                        </p:attrNameLst>
                                      </p:cBhvr>
                                      <p:to>
                                        <p:strVal val="visible"/>
                                      </p:to>
                                    </p:set>
                                    <p:animEffect transition="in" filter="wipe(up)">
                                      <p:cBhvr>
                                        <p:cTn id="338" dur="1000"/>
                                        <p:tgtEl>
                                          <p:spTgt spid="112"/>
                                        </p:tgtEl>
                                      </p:cBhvr>
                                    </p:animEffect>
                                  </p:childTnLst>
                                </p:cTn>
                              </p:par>
                              <p:par>
                                <p:cTn id="339" presetID="22" presetClass="entr" presetSubtype="1" fill="hold" grpId="0" nodeType="withEffect">
                                  <p:stCondLst>
                                    <p:cond delay="0"/>
                                  </p:stCondLst>
                                  <p:childTnLst>
                                    <p:set>
                                      <p:cBhvr>
                                        <p:cTn id="340" dur="1" fill="hold">
                                          <p:stCondLst>
                                            <p:cond delay="0"/>
                                          </p:stCondLst>
                                        </p:cTn>
                                        <p:tgtEl>
                                          <p:spTgt spid="113"/>
                                        </p:tgtEl>
                                        <p:attrNameLst>
                                          <p:attrName>style.visibility</p:attrName>
                                        </p:attrNameLst>
                                      </p:cBhvr>
                                      <p:to>
                                        <p:strVal val="visible"/>
                                      </p:to>
                                    </p:set>
                                    <p:animEffect transition="in" filter="wipe(up)">
                                      <p:cBhvr>
                                        <p:cTn id="341"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p:bldP spid="247" grpId="1" animBg="1"/>
      <p:bldP spid="248" grpId="0" animBg="1"/>
      <p:bldP spid="248" grpId="1" animBg="1"/>
      <p:bldP spid="249" grpId="0"/>
      <p:bldP spid="249" grpId="1"/>
      <p:bldP spid="280713" grpId="0" animBg="1"/>
      <p:bldP spid="280713" grpId="1" animBg="1"/>
      <p:bldP spid="280714" grpId="0" animBg="1"/>
      <p:bldP spid="280714" grpId="1" animBg="1"/>
      <p:bldP spid="280715" grpId="0" animBg="1"/>
      <p:bldP spid="280715" grpId="1" animBg="1"/>
      <p:bldP spid="280716" grpId="0" animBg="1"/>
      <p:bldP spid="280716" grpId="1" animBg="1"/>
      <p:bldP spid="280717" grpId="0" animBg="1"/>
      <p:bldP spid="280717" grpId="1" animBg="1"/>
      <p:bldP spid="280718" grpId="0" animBg="1"/>
      <p:bldP spid="280718" grpId="1" animBg="1"/>
      <p:bldP spid="280720" grpId="0" animBg="1"/>
      <p:bldP spid="280720" grpId="1" animBg="1"/>
      <p:bldP spid="280721" grpId="0" animBg="1"/>
      <p:bldP spid="280721" grpId="1" animBg="1"/>
      <p:bldP spid="280725" grpId="0" animBg="1"/>
      <p:bldP spid="280725" grpId="1" animBg="1"/>
      <p:bldP spid="280726" grpId="0" animBg="1"/>
      <p:bldP spid="280726" grpId="1" animBg="1"/>
      <p:bldP spid="280727" grpId="0" animBg="1"/>
      <p:bldP spid="280727" grpId="1" animBg="1"/>
      <p:bldP spid="280728" grpId="0" animBg="1"/>
      <p:bldP spid="280728" grpId="1" animBg="1"/>
      <p:bldP spid="280730" grpId="0" animBg="1"/>
      <p:bldP spid="280730" grpId="1" animBg="1"/>
      <p:bldP spid="280732" grpId="0" animBg="1"/>
      <p:bldP spid="280732" grpId="1" animBg="1"/>
      <p:bldP spid="280759" grpId="0" animBg="1"/>
      <p:bldP spid="280759" grpId="1" animBg="1"/>
      <p:bldP spid="280760" grpId="0" animBg="1"/>
      <p:bldP spid="280760" grpId="1" animBg="1"/>
      <p:bldP spid="280761" grpId="0" animBg="1"/>
      <p:bldP spid="280761" grpId="1" animBg="1"/>
      <p:bldP spid="280762" grpId="0" animBg="1"/>
      <p:bldP spid="280762" grpId="1" animBg="1"/>
      <p:bldP spid="280763" grpId="0" animBg="1"/>
      <p:bldP spid="280763" grpId="1" animBg="1"/>
      <p:bldP spid="280764" grpId="0" animBg="1"/>
      <p:bldP spid="280764" grpId="1" animBg="1"/>
      <p:bldP spid="280766" grpId="0" animBg="1"/>
      <p:bldP spid="280766" grpId="1" animBg="1"/>
      <p:bldP spid="280767" grpId="0" animBg="1"/>
      <p:bldP spid="280767" grpId="1" animBg="1"/>
      <p:bldP spid="280770" grpId="0" animBg="1"/>
      <p:bldP spid="280770" grpId="1" animBg="1"/>
      <p:bldP spid="280771" grpId="0" animBg="1"/>
      <p:bldP spid="280771" grpId="1" animBg="1"/>
      <p:bldP spid="280772" grpId="0" animBg="1"/>
      <p:bldP spid="280772" grpId="1" animBg="1"/>
      <p:bldP spid="280773" grpId="0" animBg="1"/>
      <p:bldP spid="280773" grpId="1" animBg="1"/>
      <p:bldP spid="280775" grpId="0" animBg="1"/>
      <p:bldP spid="280775" grpId="1" animBg="1"/>
      <p:bldP spid="280777" grpId="0" animBg="1"/>
      <p:bldP spid="280777" grpId="1" animBg="1"/>
      <p:bldP spid="179" grpId="0" animBg="1"/>
      <p:bldP spid="179" grpId="1" animBg="1"/>
      <p:bldP spid="180" grpId="0" animBg="1"/>
      <p:bldP spid="180" grpId="1" animBg="1"/>
      <p:bldP spid="182" grpId="0" animBg="1"/>
      <p:bldP spid="182" grpId="1" animBg="1"/>
      <p:bldP spid="114" grpId="0" animBg="1"/>
      <p:bldP spid="116" grpId="0" animBg="1"/>
      <p:bldP spid="117" grpId="0" animBg="1"/>
      <p:bldP spid="280737" grpId="0" animBg="1"/>
      <p:bldP spid="280737" grpId="1" animBg="1"/>
      <p:bldP spid="280782" grpId="0" animBg="1"/>
      <p:bldP spid="280782" grpId="1" animBg="1"/>
      <p:bldP spid="266" grpId="0" animBg="1"/>
      <p:bldP spid="266" grpId="1" animBg="1"/>
      <p:bldP spid="267" grpId="0" animBg="1"/>
      <p:bldP spid="267" grpId="1" animBg="1"/>
      <p:bldP spid="269" grpId="0" animBg="1"/>
      <p:bldP spid="269" grpId="1" animBg="1"/>
      <p:bldP spid="270" grpId="0" animBg="1"/>
      <p:bldP spid="270" grpId="1" animBg="1"/>
      <p:bldP spid="272" grpId="0" animBg="1"/>
      <p:bldP spid="272" grpId="1" animBg="1"/>
      <p:bldP spid="273" grpId="0" animBg="1"/>
      <p:bldP spid="273" grpId="1" animBg="1"/>
      <p:bldP spid="110" grpId="0" animBg="1"/>
      <p:bldP spid="111" grpId="0" animBg="1"/>
      <p:bldP spid="112" grpId="0" animBg="1"/>
      <p:bldP spid="1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AutoShape 34"/>
          <p:cNvSpPr>
            <a:spLocks noChangeArrowheads="1"/>
          </p:cNvSpPr>
          <p:nvPr/>
        </p:nvSpPr>
        <p:spPr bwMode="auto">
          <a:xfrm>
            <a:off x="431799" y="563413"/>
            <a:ext cx="7204451" cy="5019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48" name="AutoShape 35" descr="Purple mesh"/>
          <p:cNvSpPr>
            <a:spLocks noChangeArrowheads="1"/>
          </p:cNvSpPr>
          <p:nvPr/>
        </p:nvSpPr>
        <p:spPr bwMode="auto">
          <a:xfrm>
            <a:off x="127000" y="567833"/>
            <a:ext cx="457200" cy="509837"/>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5</a:t>
            </a:r>
          </a:p>
        </p:txBody>
      </p:sp>
      <p:sp>
        <p:nvSpPr>
          <p:cNvPr id="249" name="Rectangle 36"/>
          <p:cNvSpPr>
            <a:spLocks noChangeArrowheads="1"/>
          </p:cNvSpPr>
          <p:nvPr/>
        </p:nvSpPr>
        <p:spPr bwMode="auto">
          <a:xfrm>
            <a:off x="618666" y="609600"/>
            <a:ext cx="70175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000" b="1">
                <a:latin typeface="+mj-lt"/>
              </a:rPr>
              <a:t>Hệ thống cung cấp nguồn cho trạm thông tin cơ động</a:t>
            </a:r>
            <a:endParaRPr lang="en-US" sz="2000">
              <a:latin typeface="+mj-lt"/>
            </a:endParaRPr>
          </a:p>
        </p:txBody>
      </p:sp>
      <p:grpSp>
        <p:nvGrpSpPr>
          <p:cNvPr id="250" name="Group 41"/>
          <p:cNvGrpSpPr>
            <a:grpSpLocks/>
          </p:cNvGrpSpPr>
          <p:nvPr/>
        </p:nvGrpSpPr>
        <p:grpSpPr bwMode="auto">
          <a:xfrm>
            <a:off x="63500" y="1066800"/>
            <a:ext cx="2295960" cy="584200"/>
            <a:chOff x="113" y="1154"/>
            <a:chExt cx="1676" cy="368"/>
          </a:xfrm>
        </p:grpSpPr>
        <p:sp>
          <p:nvSpPr>
            <p:cNvPr id="251" name="AutoShape 42"/>
            <p:cNvSpPr>
              <a:spLocks noChangeArrowheads="1"/>
            </p:cNvSpPr>
            <p:nvPr/>
          </p:nvSpPr>
          <p:spPr bwMode="gray">
            <a:xfrm>
              <a:off x="113" y="1180"/>
              <a:ext cx="160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252" name="Rectangle 43"/>
            <p:cNvSpPr>
              <a:spLocks noChangeArrowheads="1"/>
            </p:cNvSpPr>
            <p:nvPr/>
          </p:nvSpPr>
          <p:spPr bwMode="auto">
            <a:xfrm>
              <a:off x="166" y="1154"/>
              <a:ext cx="16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n-lt"/>
                </a:rPr>
                <a:t>a) Sơ đồ khối</a:t>
              </a:r>
            </a:p>
          </p:txBody>
        </p:sp>
      </p:grpSp>
      <p:grpSp>
        <p:nvGrpSpPr>
          <p:cNvPr id="253" name="Group 41"/>
          <p:cNvGrpSpPr>
            <a:grpSpLocks/>
          </p:cNvGrpSpPr>
          <p:nvPr/>
        </p:nvGrpSpPr>
        <p:grpSpPr bwMode="auto">
          <a:xfrm>
            <a:off x="152400" y="6033529"/>
            <a:ext cx="3810485" cy="584200"/>
            <a:chOff x="113" y="1154"/>
            <a:chExt cx="1640" cy="368"/>
          </a:xfrm>
        </p:grpSpPr>
        <p:sp>
          <p:nvSpPr>
            <p:cNvPr id="254" name="AutoShape 42"/>
            <p:cNvSpPr>
              <a:spLocks noChangeArrowheads="1"/>
            </p:cNvSpPr>
            <p:nvPr/>
          </p:nvSpPr>
          <p:spPr bwMode="gray">
            <a:xfrm>
              <a:off x="113" y="1180"/>
              <a:ext cx="160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255" name="Rectangle 43"/>
            <p:cNvSpPr>
              <a:spLocks noChangeArrowheads="1"/>
            </p:cNvSpPr>
            <p:nvPr/>
          </p:nvSpPr>
          <p:spPr bwMode="auto">
            <a:xfrm>
              <a:off x="130" y="1154"/>
              <a:ext cx="16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n-lt"/>
                </a:rPr>
                <a:t>c) Nguyên lý hoạt động</a:t>
              </a:r>
            </a:p>
          </p:txBody>
        </p:sp>
      </p:grpSp>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18" name="Group 1"/>
          <p:cNvGrpSpPr>
            <a:grpSpLocks/>
          </p:cNvGrpSpPr>
          <p:nvPr/>
        </p:nvGrpSpPr>
        <p:grpSpPr bwMode="auto">
          <a:xfrm>
            <a:off x="304582" y="762000"/>
            <a:ext cx="8632531" cy="5212828"/>
            <a:chOff x="1232" y="3684"/>
            <a:chExt cx="9602" cy="6884"/>
          </a:xfrm>
        </p:grpSpPr>
        <p:sp>
          <p:nvSpPr>
            <p:cNvPr id="119" name="Text Box 1"/>
            <p:cNvSpPr txBox="1">
              <a:spLocks noChangeArrowheads="1"/>
            </p:cNvSpPr>
            <p:nvPr/>
          </p:nvSpPr>
          <p:spPr bwMode="auto">
            <a:xfrm>
              <a:off x="2867" y="3684"/>
              <a:ext cx="1192" cy="1134"/>
            </a:xfrm>
            <a:prstGeom prst="rect">
              <a:avLst/>
            </a:prstGeom>
            <a:solidFill>
              <a:srgbClr val="00CCFF"/>
            </a:solidFill>
            <a:ln>
              <a:headEnd/>
              <a:tailEnd/>
            </a:ln>
          </p:spPr>
          <p:style>
            <a:lnRef idx="1">
              <a:schemeClr val="accent5"/>
            </a:lnRef>
            <a:fillRef idx="3">
              <a:schemeClr val="accent5"/>
            </a:fillRef>
            <a:effectRef idx="2">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GIẮC CẮM NGUỒN GẦM XE</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20" name="Text Box 2"/>
            <p:cNvSpPr txBox="1">
              <a:spLocks noChangeArrowheads="1"/>
            </p:cNvSpPr>
            <p:nvPr/>
          </p:nvSpPr>
          <p:spPr bwMode="auto">
            <a:xfrm>
              <a:off x="4740" y="3701"/>
              <a:ext cx="1097" cy="1134"/>
            </a:xfrm>
            <a:prstGeom prst="rect">
              <a:avLst/>
            </a:prstGeom>
            <a:solidFill>
              <a:srgbClr val="00FFFF"/>
            </a:solidFill>
            <a:ln>
              <a:headEnd/>
              <a:tailEnd/>
            </a:ln>
          </p:spPr>
          <p:style>
            <a:lnRef idx="1">
              <a:schemeClr val="accent5"/>
            </a:lnRef>
            <a:fillRef idx="3">
              <a:schemeClr val="accent5"/>
            </a:fillRef>
            <a:effectRef idx="2">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ỔN ÁP</a:t>
              </a:r>
              <a:endParaRPr kumimoji="0" lang="en-US" sz="14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7,5KVA</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21" name="Text Box 3"/>
            <p:cNvSpPr txBox="1">
              <a:spLocks noChangeArrowheads="1"/>
            </p:cNvSpPr>
            <p:nvPr/>
          </p:nvSpPr>
          <p:spPr bwMode="auto">
            <a:xfrm>
              <a:off x="6739" y="3735"/>
              <a:ext cx="1474" cy="1134"/>
            </a:xfrm>
            <a:prstGeom prst="rect">
              <a:avLst/>
            </a:prstGeom>
            <a:solidFill>
              <a:srgbClr val="66FF99"/>
            </a:solidFill>
            <a:ln>
              <a:headEnd/>
              <a:tailEnd/>
            </a:ln>
          </p:spPr>
          <p:style>
            <a:lnRef idx="1">
              <a:schemeClr val="accent5"/>
            </a:lnRef>
            <a:fillRef idx="3">
              <a:schemeClr val="accent5"/>
            </a:fillRef>
            <a:effectRef idx="2">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PROTECTOR </a:t>
              </a:r>
              <a:endParaRPr kumimoji="0" lang="en-US" sz="14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PROLINE</a:t>
              </a:r>
              <a:endParaRPr kumimoji="0" lang="en-US" sz="14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1.20</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22" name="Text Box 4"/>
            <p:cNvSpPr txBox="1">
              <a:spLocks noChangeArrowheads="1"/>
            </p:cNvSpPr>
            <p:nvPr/>
          </p:nvSpPr>
          <p:spPr bwMode="auto">
            <a:xfrm>
              <a:off x="8904" y="3769"/>
              <a:ext cx="1193" cy="1134"/>
            </a:xfrm>
            <a:prstGeom prst="rect">
              <a:avLst/>
            </a:prstGeom>
            <a:solidFill>
              <a:srgbClr val="00CCFF"/>
            </a:solidFill>
            <a:ln>
              <a:headEnd/>
              <a:tailEnd/>
            </a:ln>
          </p:spPr>
          <p:style>
            <a:lnRef idx="1">
              <a:schemeClr val="accent5"/>
            </a:lnRef>
            <a:fillRef idx="3">
              <a:schemeClr val="accent5"/>
            </a:fillRef>
            <a:effectRef idx="2">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a:t>
              </a:r>
              <a:endParaRPr kumimoji="0" lang="en-US" sz="14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ĐIỆN AC</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23" name="Text Box 5"/>
            <p:cNvSpPr txBox="1">
              <a:spLocks noChangeArrowheads="1"/>
            </p:cNvSpPr>
            <p:nvPr/>
          </p:nvSpPr>
          <p:spPr bwMode="auto">
            <a:xfrm>
              <a:off x="7474" y="8046"/>
              <a:ext cx="1328" cy="1020"/>
            </a:xfrm>
            <a:prstGeom prst="rect">
              <a:avLst/>
            </a:prstGeom>
            <a:solidFill>
              <a:srgbClr val="0033CC"/>
            </a:solidFill>
            <a:ln>
              <a:headEnd/>
              <a:tailEnd/>
            </a:ln>
          </p:spPr>
          <p:style>
            <a:lnRef idx="1">
              <a:schemeClr val="accent5"/>
            </a:lnRef>
            <a:fillRef idx="3">
              <a:schemeClr val="accent5"/>
            </a:fillRef>
            <a:effectRef idx="2">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00"/>
                  </a:solidFill>
                  <a:effectLst/>
                  <a:latin typeface="Arial" pitchFamily="34" charset="0"/>
                  <a:ea typeface="Times New Roman" pitchFamily="18" charset="0"/>
                  <a:cs typeface="Arial" pitchFamily="34" charset="0"/>
                </a:rPr>
                <a:t>NGUỒN NẠP AQ 12V/100Ah</a:t>
              </a:r>
              <a:endParaRPr kumimoji="0" lang="en-US" sz="1400" b="0" i="0" u="none" strike="noStrike" cap="none" normalizeH="0" baseline="0">
                <a:ln>
                  <a:noFill/>
                </a:ln>
                <a:solidFill>
                  <a:srgbClr val="FFFF00"/>
                </a:solidFill>
                <a:effectLst/>
                <a:latin typeface="Arial" pitchFamily="34" charset="0"/>
                <a:cs typeface="Arial" pitchFamily="34" charset="0"/>
              </a:endParaRPr>
            </a:p>
          </p:txBody>
        </p:sp>
        <p:sp>
          <p:nvSpPr>
            <p:cNvPr id="124" name="Text Box 6"/>
            <p:cNvSpPr txBox="1">
              <a:spLocks noChangeArrowheads="1"/>
            </p:cNvSpPr>
            <p:nvPr/>
          </p:nvSpPr>
          <p:spPr bwMode="auto">
            <a:xfrm>
              <a:off x="5470" y="7145"/>
              <a:ext cx="1298" cy="762"/>
            </a:xfrm>
            <a:prstGeom prst="rect">
              <a:avLst/>
            </a:prstGeom>
            <a:solidFill>
              <a:srgbClr val="FF33CC"/>
            </a:solidFill>
            <a:ln>
              <a:headEnd/>
              <a:tailEnd/>
            </a:ln>
          </p:spPr>
          <p:style>
            <a:lnRef idx="1">
              <a:schemeClr val="accent5"/>
            </a:lnRef>
            <a:fillRef idx="3">
              <a:schemeClr val="accent5"/>
            </a:fillRef>
            <a:effectRef idx="2">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500" b="1" i="0" u="none" strike="noStrike" cap="none" normalizeH="0" baseline="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00"/>
                  </a:solidFill>
                  <a:effectLst/>
                  <a:latin typeface="Arial" pitchFamily="34" charset="0"/>
                  <a:ea typeface="Times New Roman" pitchFamily="18" charset="0"/>
                  <a:cs typeface="Arial" pitchFamily="34" charset="0"/>
                </a:rPr>
                <a:t>TỔ ẮC QUY 48V/100Ah</a:t>
              </a:r>
              <a:endParaRPr kumimoji="0" lang="en-US" sz="1400" b="0" i="0" u="none" strike="noStrike" cap="none" normalizeH="0" baseline="0">
                <a:ln>
                  <a:noFill/>
                </a:ln>
                <a:solidFill>
                  <a:srgbClr val="FFFF00"/>
                </a:solidFill>
                <a:effectLst/>
                <a:latin typeface="Arial" pitchFamily="34" charset="0"/>
                <a:cs typeface="Arial" pitchFamily="34" charset="0"/>
              </a:endParaRPr>
            </a:p>
          </p:txBody>
        </p:sp>
        <p:sp>
          <p:nvSpPr>
            <p:cNvPr id="125" name="Text Box 7"/>
            <p:cNvSpPr txBox="1">
              <a:spLocks noChangeArrowheads="1"/>
            </p:cNvSpPr>
            <p:nvPr/>
          </p:nvSpPr>
          <p:spPr bwMode="auto">
            <a:xfrm>
              <a:off x="1996" y="7250"/>
              <a:ext cx="2323" cy="589"/>
            </a:xfrm>
            <a:prstGeom prst="rect">
              <a:avLst/>
            </a:prstGeom>
            <a:solidFill>
              <a:srgbClr val="00FFFF"/>
            </a:solidFill>
            <a:ln>
              <a:headEnd/>
              <a:tailEnd/>
            </a:ln>
          </p:spPr>
          <p:style>
            <a:lnRef idx="1">
              <a:schemeClr val="accent5"/>
            </a:lnRef>
            <a:fillRef idx="3">
              <a:schemeClr val="accent5"/>
            </a:fillRef>
            <a:effectRef idx="2">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NGUỒN ĐỘC LẬP P4-01</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26" name="Text Box 8"/>
            <p:cNvSpPr txBox="1">
              <a:spLocks noChangeArrowheads="1"/>
            </p:cNvSpPr>
            <p:nvPr/>
          </p:nvSpPr>
          <p:spPr bwMode="auto">
            <a:xfrm>
              <a:off x="2030" y="9046"/>
              <a:ext cx="2148" cy="454"/>
            </a:xfrm>
            <a:prstGeom prst="rect">
              <a:avLst/>
            </a:prstGeom>
            <a:solidFill>
              <a:srgbClr val="00CCFF"/>
            </a:solidFill>
            <a:ln>
              <a:headEnd/>
              <a:tailEnd/>
            </a:ln>
          </p:spPr>
          <p:style>
            <a:lnRef idx="1">
              <a:schemeClr val="accent5"/>
            </a:lnRef>
            <a:fillRef idx="3">
              <a:schemeClr val="accent5"/>
            </a:fillRef>
            <a:effectRef idx="2">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endParaRPr kumimoji="0" lang="en-US" sz="5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ĐIỆN DC</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27" name="Text Box 9"/>
            <p:cNvSpPr txBox="1">
              <a:spLocks noChangeArrowheads="1"/>
            </p:cNvSpPr>
            <p:nvPr/>
          </p:nvSpPr>
          <p:spPr bwMode="auto">
            <a:xfrm>
              <a:off x="9437" y="7488"/>
              <a:ext cx="955" cy="746"/>
            </a:xfrm>
            <a:prstGeom prst="rect">
              <a:avLst/>
            </a:prstGeom>
            <a:solidFill>
              <a:srgbClr val="0033CC"/>
            </a:solidFill>
            <a:ln>
              <a:headEnd/>
              <a:tailEnd/>
            </a:ln>
          </p:spPr>
          <p:style>
            <a:lnRef idx="1">
              <a:schemeClr val="accent5"/>
            </a:lnRef>
            <a:fillRef idx="3">
              <a:schemeClr val="accent5"/>
            </a:fillRef>
            <a:effectRef idx="2">
              <a:schemeClr val="accent5"/>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500" b="1" i="0" u="none" strike="noStrike" cap="none" normalizeH="0" baseline="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00"/>
                  </a:solidFill>
                  <a:effectLst/>
                  <a:latin typeface="Arial" pitchFamily="34" charset="0"/>
                  <a:ea typeface="Times New Roman" pitchFamily="18" charset="0"/>
                  <a:cs typeface="Arial" pitchFamily="34" charset="0"/>
                </a:rPr>
                <a:t>NGUỒN XD-D9B1</a:t>
              </a:r>
              <a:endParaRPr kumimoji="0" lang="en-US" sz="1400" b="0" i="0" u="none" strike="noStrike" cap="none" normalizeH="0" baseline="0">
                <a:ln>
                  <a:noFill/>
                </a:ln>
                <a:solidFill>
                  <a:srgbClr val="FFFF00"/>
                </a:solidFill>
                <a:effectLst/>
                <a:latin typeface="Arial" pitchFamily="34" charset="0"/>
                <a:cs typeface="Arial" pitchFamily="34" charset="0"/>
              </a:endParaRPr>
            </a:p>
          </p:txBody>
        </p:sp>
        <p:sp>
          <p:nvSpPr>
            <p:cNvPr id="128" name="Text Box 11"/>
            <p:cNvSpPr txBox="1">
              <a:spLocks noChangeArrowheads="1"/>
            </p:cNvSpPr>
            <p:nvPr/>
          </p:nvSpPr>
          <p:spPr bwMode="auto">
            <a:xfrm>
              <a:off x="9416" y="9161"/>
              <a:ext cx="104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Máy VTĐ XD-D9B1</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29" name="Text Box 12"/>
            <p:cNvSpPr txBox="1">
              <a:spLocks noChangeArrowheads="1"/>
            </p:cNvSpPr>
            <p:nvPr/>
          </p:nvSpPr>
          <p:spPr bwMode="auto">
            <a:xfrm>
              <a:off x="7420" y="9914"/>
              <a:ext cx="1410"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ẮC QUY 12V/100Ah</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30" name="Text Box 13"/>
            <p:cNvSpPr txBox="1">
              <a:spLocks noChangeArrowheads="1"/>
            </p:cNvSpPr>
            <p:nvPr/>
          </p:nvSpPr>
          <p:spPr bwMode="auto">
            <a:xfrm>
              <a:off x="1317" y="8563"/>
              <a:ext cx="153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TỔNG ĐÀI T64S</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31" name="Text Box 16"/>
            <p:cNvSpPr txBox="1">
              <a:spLocks noChangeArrowheads="1"/>
            </p:cNvSpPr>
            <p:nvPr/>
          </p:nvSpPr>
          <p:spPr bwMode="auto">
            <a:xfrm>
              <a:off x="1232" y="3820"/>
              <a:ext cx="1289"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AC vào</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(Điện lưới, MPĐ)</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32" name="Text Box 19"/>
            <p:cNvSpPr txBox="1">
              <a:spLocks noChangeArrowheads="1"/>
            </p:cNvSpPr>
            <p:nvPr/>
          </p:nvSpPr>
          <p:spPr bwMode="auto">
            <a:xfrm>
              <a:off x="4104" y="3838"/>
              <a:ext cx="60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2 x 4</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33" name="Text Box 21"/>
            <p:cNvSpPr txBox="1">
              <a:spLocks noChangeArrowheads="1"/>
            </p:cNvSpPr>
            <p:nvPr/>
          </p:nvSpPr>
          <p:spPr bwMode="auto">
            <a:xfrm>
              <a:off x="5923" y="3872"/>
              <a:ext cx="8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2 x 4</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34" name="Text Box 23"/>
            <p:cNvSpPr txBox="1">
              <a:spLocks noChangeArrowheads="1"/>
            </p:cNvSpPr>
            <p:nvPr/>
          </p:nvSpPr>
          <p:spPr bwMode="auto">
            <a:xfrm>
              <a:off x="8255" y="3906"/>
              <a:ext cx="60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2 x 4</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35" name="Straight Arrow Connector 27"/>
            <p:cNvSpPr>
              <a:spLocks noChangeShapeType="1"/>
            </p:cNvSpPr>
            <p:nvPr/>
          </p:nvSpPr>
          <p:spPr bwMode="auto">
            <a:xfrm>
              <a:off x="1466" y="4241"/>
              <a:ext cx="1396"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36" name="Straight Arrow Connector 29"/>
            <p:cNvSpPr>
              <a:spLocks noChangeShapeType="1"/>
            </p:cNvSpPr>
            <p:nvPr/>
          </p:nvSpPr>
          <p:spPr bwMode="auto">
            <a:xfrm>
              <a:off x="4059" y="4267"/>
              <a:ext cx="692"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37" name="Straight Arrow Connector 30"/>
            <p:cNvSpPr>
              <a:spLocks noChangeShapeType="1"/>
            </p:cNvSpPr>
            <p:nvPr/>
          </p:nvSpPr>
          <p:spPr bwMode="auto">
            <a:xfrm>
              <a:off x="5831" y="4300"/>
              <a:ext cx="908" cy="1"/>
            </a:xfrm>
            <a:prstGeom prst="bentConnector3">
              <a:avLst>
                <a:gd name="adj1" fmla="val 50000"/>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38" name="Straight Arrow Connector 31"/>
            <p:cNvSpPr>
              <a:spLocks noChangeShapeType="1"/>
            </p:cNvSpPr>
            <p:nvPr/>
          </p:nvSpPr>
          <p:spPr bwMode="auto">
            <a:xfrm>
              <a:off x="8213" y="4335"/>
              <a:ext cx="691"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39" name="Elbow Connector 32"/>
            <p:cNvSpPr>
              <a:spLocks noChangeShapeType="1"/>
            </p:cNvSpPr>
            <p:nvPr/>
          </p:nvSpPr>
          <p:spPr bwMode="auto">
            <a:xfrm rot="10800000">
              <a:off x="5293" y="4850"/>
              <a:ext cx="1134" cy="794"/>
            </a:xfrm>
            <a:prstGeom prst="bentConnector3">
              <a:avLst>
                <a:gd name="adj1" fmla="val 97884"/>
              </a:avLst>
            </a:prstGeom>
            <a:noFill/>
            <a:ln w="25400">
              <a:solidFill>
                <a:srgbClr val="000000"/>
              </a:solidFill>
              <a:miter lim="800000"/>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40" name="Elbow Connector 35"/>
            <p:cNvSpPr>
              <a:spLocks noChangeShapeType="1"/>
            </p:cNvSpPr>
            <p:nvPr/>
          </p:nvSpPr>
          <p:spPr bwMode="auto">
            <a:xfrm rot="5400000">
              <a:off x="5009" y="3049"/>
              <a:ext cx="2324" cy="6066"/>
            </a:xfrm>
            <a:prstGeom prst="bentConnector3">
              <a:avLst>
                <a:gd name="adj1" fmla="val 49977"/>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41" name="Straight Arrow Connector 41"/>
            <p:cNvSpPr>
              <a:spLocks noChangeShapeType="1"/>
            </p:cNvSpPr>
            <p:nvPr/>
          </p:nvSpPr>
          <p:spPr bwMode="auto">
            <a:xfrm rot="5400000">
              <a:off x="7683" y="9468"/>
              <a:ext cx="892"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42" name="Straight Arrow Connector 42"/>
            <p:cNvSpPr>
              <a:spLocks noChangeShapeType="1"/>
            </p:cNvSpPr>
            <p:nvPr/>
          </p:nvSpPr>
          <p:spPr bwMode="auto">
            <a:xfrm>
              <a:off x="4324" y="7548"/>
              <a:ext cx="1146"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43" name="Straight Arrow Connector 43"/>
            <p:cNvSpPr>
              <a:spLocks noChangeShapeType="1"/>
            </p:cNvSpPr>
            <p:nvPr/>
          </p:nvSpPr>
          <p:spPr bwMode="auto">
            <a:xfrm rot="5400000">
              <a:off x="1811" y="8194"/>
              <a:ext cx="737" cy="1"/>
            </a:xfrm>
            <a:prstGeom prst="bentConnector3">
              <a:avLst>
                <a:gd name="adj1" fmla="val 49931"/>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44" name="Straight Arrow Connector 44"/>
            <p:cNvSpPr>
              <a:spLocks noChangeShapeType="1"/>
            </p:cNvSpPr>
            <p:nvPr/>
          </p:nvSpPr>
          <p:spPr bwMode="auto">
            <a:xfrm rot="5400000">
              <a:off x="2532" y="8421"/>
              <a:ext cx="1191" cy="1"/>
            </a:xfrm>
            <a:prstGeom prst="bentConnector3">
              <a:avLst>
                <a:gd name="adj1" fmla="val 49968"/>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45" name="Text Box 47"/>
            <p:cNvSpPr txBox="1">
              <a:spLocks noChangeArrowheads="1"/>
            </p:cNvSpPr>
            <p:nvPr/>
          </p:nvSpPr>
          <p:spPr bwMode="auto">
            <a:xfrm>
              <a:off x="1810" y="10191"/>
              <a:ext cx="95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VIBA</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46" name="Text Box 48"/>
            <p:cNvSpPr txBox="1">
              <a:spLocks noChangeArrowheads="1"/>
            </p:cNvSpPr>
            <p:nvPr/>
          </p:nvSpPr>
          <p:spPr bwMode="auto">
            <a:xfrm>
              <a:off x="3450" y="10208"/>
              <a:ext cx="136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MUX QUANG</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47" name="Text Box 49"/>
            <p:cNvSpPr txBox="1">
              <a:spLocks noChangeArrowheads="1"/>
            </p:cNvSpPr>
            <p:nvPr/>
          </p:nvSpPr>
          <p:spPr bwMode="auto">
            <a:xfrm>
              <a:off x="2796" y="10207"/>
              <a:ext cx="637"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HDSL</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48" name="Text Box 50"/>
            <p:cNvSpPr txBox="1">
              <a:spLocks noChangeArrowheads="1"/>
            </p:cNvSpPr>
            <p:nvPr/>
          </p:nvSpPr>
          <p:spPr bwMode="auto">
            <a:xfrm>
              <a:off x="7337" y="6979"/>
              <a:ext cx="74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2 x 2,5</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49" name="Text Box 51"/>
            <p:cNvSpPr txBox="1">
              <a:spLocks noChangeArrowheads="1"/>
            </p:cNvSpPr>
            <p:nvPr/>
          </p:nvSpPr>
          <p:spPr bwMode="auto">
            <a:xfrm>
              <a:off x="10012" y="6164"/>
              <a:ext cx="82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2 x 2,5</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50" name="Text Box 53"/>
            <p:cNvSpPr txBox="1">
              <a:spLocks noChangeArrowheads="1"/>
            </p:cNvSpPr>
            <p:nvPr/>
          </p:nvSpPr>
          <p:spPr bwMode="auto">
            <a:xfrm>
              <a:off x="4422" y="7238"/>
              <a:ext cx="85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M16 x 2</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51" name="Text Box 54"/>
            <p:cNvSpPr txBox="1">
              <a:spLocks noChangeArrowheads="1"/>
            </p:cNvSpPr>
            <p:nvPr/>
          </p:nvSpPr>
          <p:spPr bwMode="auto">
            <a:xfrm>
              <a:off x="1463" y="8000"/>
              <a:ext cx="67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2 x 2,5</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52" name="Text Box 55"/>
            <p:cNvSpPr txBox="1">
              <a:spLocks noChangeArrowheads="1"/>
            </p:cNvSpPr>
            <p:nvPr/>
          </p:nvSpPr>
          <p:spPr bwMode="auto">
            <a:xfrm>
              <a:off x="1367" y="9663"/>
              <a:ext cx="84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2 x 2,5</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53" name="Text Box 56"/>
            <p:cNvSpPr txBox="1">
              <a:spLocks noChangeArrowheads="1"/>
            </p:cNvSpPr>
            <p:nvPr/>
          </p:nvSpPr>
          <p:spPr bwMode="auto">
            <a:xfrm>
              <a:off x="2336" y="8029"/>
              <a:ext cx="80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2 x 2,5</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54" name="Text Box 59"/>
            <p:cNvSpPr txBox="1">
              <a:spLocks noChangeArrowheads="1"/>
            </p:cNvSpPr>
            <p:nvPr/>
          </p:nvSpPr>
          <p:spPr bwMode="auto">
            <a:xfrm>
              <a:off x="6459" y="5501"/>
              <a:ext cx="1893"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rPr>
                <a:t>ĐIỀU HÒA,  ÁNH SÁNG</a:t>
              </a:r>
              <a:endParaRPr kumimoji="0" lang="en-US" sz="1200" b="0" i="0" u="none" strike="noStrike" cap="none" normalizeH="0" baseline="0">
                <a:ln>
                  <a:noFill/>
                </a:ln>
                <a:solidFill>
                  <a:schemeClr val="tx1"/>
                </a:solidFill>
                <a:effectLst/>
                <a:latin typeface="Arial" pitchFamily="34" charset="0"/>
                <a:cs typeface="Arial" pitchFamily="34" charset="0"/>
              </a:endParaRPr>
            </a:p>
          </p:txBody>
        </p:sp>
        <p:sp>
          <p:nvSpPr>
            <p:cNvPr id="155" name="Elbow Connector 35"/>
            <p:cNvSpPr>
              <a:spLocks noChangeShapeType="1"/>
            </p:cNvSpPr>
            <p:nvPr/>
          </p:nvSpPr>
          <p:spPr bwMode="auto">
            <a:xfrm rot="5400000">
              <a:off x="7287" y="5789"/>
              <a:ext cx="3175" cy="1417"/>
            </a:xfrm>
            <a:prstGeom prst="bentConnector3">
              <a:avLst>
                <a:gd name="adj1" fmla="val 49977"/>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6" name="Straight Arrow Connector 44"/>
            <p:cNvSpPr>
              <a:spLocks noChangeShapeType="1"/>
            </p:cNvSpPr>
            <p:nvPr/>
          </p:nvSpPr>
          <p:spPr bwMode="auto">
            <a:xfrm rot="5400000">
              <a:off x="8646" y="6190"/>
              <a:ext cx="2561" cy="1"/>
            </a:xfrm>
            <a:prstGeom prst="bentConnector3">
              <a:avLst>
                <a:gd name="adj1" fmla="val 49981"/>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7" name="Straight Arrow Connector 41"/>
            <p:cNvSpPr>
              <a:spLocks noChangeShapeType="1"/>
            </p:cNvSpPr>
            <p:nvPr/>
          </p:nvSpPr>
          <p:spPr bwMode="auto">
            <a:xfrm rot="5400000">
              <a:off x="9497" y="8693"/>
              <a:ext cx="892"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8" name="Text Box 51"/>
            <p:cNvSpPr txBox="1">
              <a:spLocks noChangeArrowheads="1"/>
            </p:cNvSpPr>
            <p:nvPr/>
          </p:nvSpPr>
          <p:spPr bwMode="auto">
            <a:xfrm>
              <a:off x="9995" y="8437"/>
              <a:ext cx="839"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2 x 2,5</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59" name="Text Box 53"/>
            <p:cNvSpPr txBox="1">
              <a:spLocks noChangeArrowheads="1"/>
            </p:cNvSpPr>
            <p:nvPr/>
          </p:nvSpPr>
          <p:spPr bwMode="auto">
            <a:xfrm>
              <a:off x="7223" y="9245"/>
              <a:ext cx="85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M16 x 2</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60" name="Text Box 50"/>
            <p:cNvSpPr txBox="1">
              <a:spLocks noChangeArrowheads="1"/>
            </p:cNvSpPr>
            <p:nvPr/>
          </p:nvSpPr>
          <p:spPr bwMode="auto">
            <a:xfrm>
              <a:off x="3937" y="5651"/>
              <a:ext cx="60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2 x 4</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161" name="Text Box 50"/>
            <p:cNvSpPr txBox="1">
              <a:spLocks noChangeArrowheads="1"/>
            </p:cNvSpPr>
            <p:nvPr/>
          </p:nvSpPr>
          <p:spPr bwMode="auto">
            <a:xfrm>
              <a:off x="5487" y="5223"/>
              <a:ext cx="60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2 x 4</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grpSp>
          <p:nvGrpSpPr>
            <p:cNvPr id="162" name="Group 2"/>
            <p:cNvGrpSpPr>
              <a:grpSpLocks/>
            </p:cNvGrpSpPr>
            <p:nvPr/>
          </p:nvGrpSpPr>
          <p:grpSpPr bwMode="auto">
            <a:xfrm>
              <a:off x="2325" y="9493"/>
              <a:ext cx="1539" cy="680"/>
              <a:chOff x="2325" y="9918"/>
              <a:chExt cx="1539" cy="964"/>
            </a:xfrm>
          </p:grpSpPr>
          <p:sp>
            <p:nvSpPr>
              <p:cNvPr id="163" name="Straight Arrow Connector 28"/>
              <p:cNvSpPr>
                <a:spLocks noChangeShapeType="1"/>
              </p:cNvSpPr>
              <p:nvPr/>
            </p:nvSpPr>
            <p:spPr bwMode="auto">
              <a:xfrm rot="27000000">
                <a:off x="1846" y="10397"/>
                <a:ext cx="957"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64" name="Straight Arrow Connector 45"/>
              <p:cNvSpPr>
                <a:spLocks noChangeShapeType="1"/>
              </p:cNvSpPr>
              <p:nvPr/>
            </p:nvSpPr>
            <p:spPr bwMode="auto">
              <a:xfrm rot="27000000">
                <a:off x="2650" y="10398"/>
                <a:ext cx="957"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65" name="Straight Arrow Connector 46"/>
              <p:cNvSpPr>
                <a:spLocks noChangeShapeType="1"/>
              </p:cNvSpPr>
              <p:nvPr/>
            </p:nvSpPr>
            <p:spPr bwMode="auto">
              <a:xfrm rot="27000000">
                <a:off x="3385" y="10404"/>
                <a:ext cx="957"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grpSp>
      </p:grpSp>
      <p:sp>
        <p:nvSpPr>
          <p:cNvPr id="166" name="Line 137"/>
          <p:cNvSpPr>
            <a:spLocks noChangeShapeType="1"/>
          </p:cNvSpPr>
          <p:nvPr/>
        </p:nvSpPr>
        <p:spPr bwMode="auto">
          <a:xfrm>
            <a:off x="512259" y="1183782"/>
            <a:ext cx="1260000"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67" name="Line 139"/>
          <p:cNvSpPr>
            <a:spLocks noChangeShapeType="1"/>
          </p:cNvSpPr>
          <p:nvPr/>
        </p:nvSpPr>
        <p:spPr bwMode="auto">
          <a:xfrm>
            <a:off x="2846153" y="1204227"/>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68" name="Line 140"/>
          <p:cNvSpPr>
            <a:spLocks noChangeShapeType="1"/>
          </p:cNvSpPr>
          <p:nvPr/>
        </p:nvSpPr>
        <p:spPr bwMode="auto">
          <a:xfrm>
            <a:off x="4449873" y="1229973"/>
            <a:ext cx="79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69" name="Line 142"/>
          <p:cNvSpPr>
            <a:spLocks noChangeShapeType="1"/>
          </p:cNvSpPr>
          <p:nvPr/>
        </p:nvSpPr>
        <p:spPr bwMode="auto">
          <a:xfrm>
            <a:off x="6589976" y="1257382"/>
            <a:ext cx="612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70" name="Freeform 144"/>
          <p:cNvSpPr>
            <a:spLocks/>
          </p:cNvSpPr>
          <p:nvPr/>
        </p:nvSpPr>
        <p:spPr bwMode="auto">
          <a:xfrm>
            <a:off x="3967919" y="1617030"/>
            <a:ext cx="1587" cy="576000"/>
          </a:xfrm>
          <a:custGeom>
            <a:avLst/>
            <a:gdLst>
              <a:gd name="T0" fmla="*/ 1 w 1"/>
              <a:gd name="T1" fmla="*/ 0 h 2115"/>
              <a:gd name="T2" fmla="*/ 0 w 1"/>
              <a:gd name="T3" fmla="*/ 2115 h 2115"/>
            </a:gdLst>
            <a:ahLst/>
            <a:cxnLst>
              <a:cxn ang="0">
                <a:pos x="T0" y="T1"/>
              </a:cxn>
              <a:cxn ang="0">
                <a:pos x="T2" y="T3"/>
              </a:cxn>
            </a:cxnLst>
            <a:rect l="0" t="0" r="r" b="b"/>
            <a:pathLst>
              <a:path w="1" h="2115">
                <a:moveTo>
                  <a:pt x="1" y="0"/>
                </a:moveTo>
                <a:lnTo>
                  <a:pt x="0" y="211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1" name="Line 145"/>
          <p:cNvSpPr>
            <a:spLocks noChangeShapeType="1"/>
          </p:cNvSpPr>
          <p:nvPr/>
        </p:nvSpPr>
        <p:spPr bwMode="auto">
          <a:xfrm>
            <a:off x="3969163" y="2243681"/>
            <a:ext cx="1008000"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72" name="Freeform 149"/>
          <p:cNvSpPr>
            <a:spLocks/>
          </p:cNvSpPr>
          <p:nvPr/>
        </p:nvSpPr>
        <p:spPr bwMode="auto">
          <a:xfrm>
            <a:off x="7814284" y="1697946"/>
            <a:ext cx="0" cy="1188000"/>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3" name="Line 151"/>
          <p:cNvSpPr>
            <a:spLocks noChangeShapeType="1"/>
          </p:cNvSpPr>
          <p:nvPr/>
        </p:nvSpPr>
        <p:spPr bwMode="auto">
          <a:xfrm flipH="1">
            <a:off x="6569400" y="2886106"/>
            <a:ext cx="122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4" name="Freeform 152"/>
          <p:cNvSpPr>
            <a:spLocks/>
          </p:cNvSpPr>
          <p:nvPr/>
        </p:nvSpPr>
        <p:spPr bwMode="auto">
          <a:xfrm>
            <a:off x="6530955" y="2900073"/>
            <a:ext cx="0" cy="1188000"/>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5" name="Freeform 154"/>
          <p:cNvSpPr>
            <a:spLocks/>
          </p:cNvSpPr>
          <p:nvPr/>
        </p:nvSpPr>
        <p:spPr bwMode="auto">
          <a:xfrm>
            <a:off x="8118322" y="1690374"/>
            <a:ext cx="0" cy="1944000"/>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6" name="Freeform 201"/>
          <p:cNvSpPr>
            <a:spLocks/>
          </p:cNvSpPr>
          <p:nvPr/>
        </p:nvSpPr>
        <p:spPr bwMode="auto">
          <a:xfrm>
            <a:off x="1155968" y="3917756"/>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7" name="Freeform 149"/>
          <p:cNvSpPr>
            <a:spLocks/>
          </p:cNvSpPr>
          <p:nvPr/>
        </p:nvSpPr>
        <p:spPr bwMode="auto">
          <a:xfrm>
            <a:off x="7471686" y="1697946"/>
            <a:ext cx="0" cy="900000"/>
          </a:xfrm>
          <a:custGeom>
            <a:avLst/>
            <a:gdLst>
              <a:gd name="T0" fmla="*/ 15 w 15"/>
              <a:gd name="T1" fmla="*/ 0 h 2658"/>
              <a:gd name="T2" fmla="*/ 0 w 15"/>
              <a:gd name="T3" fmla="*/ 2658 h 2658"/>
            </a:gdLst>
            <a:ahLst/>
            <a:cxnLst>
              <a:cxn ang="0">
                <a:pos x="T0" y="T1"/>
              </a:cxn>
              <a:cxn ang="0">
                <a:pos x="T2" y="T3"/>
              </a:cxn>
            </a:cxnLst>
            <a:rect l="0" t="0" r="r" b="b"/>
            <a:pathLst>
              <a:path w="15" h="2658">
                <a:moveTo>
                  <a:pt x="15" y="0"/>
                </a:moveTo>
                <a:lnTo>
                  <a:pt x="0" y="2658"/>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78" name="Line 151"/>
          <p:cNvSpPr>
            <a:spLocks noChangeShapeType="1"/>
          </p:cNvSpPr>
          <p:nvPr/>
        </p:nvSpPr>
        <p:spPr bwMode="auto">
          <a:xfrm flipH="1">
            <a:off x="1997014" y="2576247"/>
            <a:ext cx="5472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3" name="Freeform 152"/>
          <p:cNvSpPr>
            <a:spLocks/>
          </p:cNvSpPr>
          <p:nvPr/>
        </p:nvSpPr>
        <p:spPr bwMode="auto">
          <a:xfrm>
            <a:off x="2008253" y="2560254"/>
            <a:ext cx="0" cy="936000"/>
          </a:xfrm>
          <a:custGeom>
            <a:avLst/>
            <a:gdLst>
              <a:gd name="T0" fmla="*/ 3 w 3"/>
              <a:gd name="T1" fmla="*/ 0 h 2574"/>
              <a:gd name="T2" fmla="*/ 0 w 3"/>
              <a:gd name="T3" fmla="*/ 2574 h 2574"/>
            </a:gdLst>
            <a:ahLst/>
            <a:cxnLst>
              <a:cxn ang="0">
                <a:pos x="T0" y="T1"/>
              </a:cxn>
              <a:cxn ang="0">
                <a:pos x="T2" y="T3"/>
              </a:cxn>
            </a:cxnLst>
            <a:rect l="0" t="0" r="r" b="b"/>
            <a:pathLst>
              <a:path w="3" h="2574">
                <a:moveTo>
                  <a:pt x="3" y="0"/>
                </a:moveTo>
                <a:lnTo>
                  <a:pt x="0" y="2574"/>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84" name="Freeform 154"/>
          <p:cNvSpPr>
            <a:spLocks/>
          </p:cNvSpPr>
          <p:nvPr/>
        </p:nvSpPr>
        <p:spPr bwMode="auto">
          <a:xfrm>
            <a:off x="8126175" y="4217277"/>
            <a:ext cx="0" cy="642418"/>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85" name="Freeform 154"/>
          <p:cNvSpPr>
            <a:spLocks/>
          </p:cNvSpPr>
          <p:nvPr/>
        </p:nvSpPr>
        <p:spPr bwMode="auto">
          <a:xfrm>
            <a:off x="6495469" y="4822311"/>
            <a:ext cx="0" cy="642418"/>
          </a:xfrm>
          <a:custGeom>
            <a:avLst/>
            <a:gdLst>
              <a:gd name="T0" fmla="*/ 6 w 6"/>
              <a:gd name="T1" fmla="*/ 0 h 2928"/>
              <a:gd name="T2" fmla="*/ 0 w 6"/>
              <a:gd name="T3" fmla="*/ 2928 h 2928"/>
            </a:gdLst>
            <a:ahLst/>
            <a:cxnLst>
              <a:cxn ang="0">
                <a:pos x="T0" y="T1"/>
              </a:cxn>
              <a:cxn ang="0">
                <a:pos x="T2" y="T3"/>
              </a:cxn>
            </a:cxnLst>
            <a:rect l="0" t="0" r="r" b="b"/>
            <a:pathLst>
              <a:path w="6" h="2928">
                <a:moveTo>
                  <a:pt x="6" y="0"/>
                </a:moveTo>
                <a:lnTo>
                  <a:pt x="0" y="2928"/>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86" name="Freeform 201"/>
          <p:cNvSpPr>
            <a:spLocks/>
          </p:cNvSpPr>
          <p:nvPr/>
        </p:nvSpPr>
        <p:spPr bwMode="auto">
          <a:xfrm>
            <a:off x="2008702" y="3890672"/>
            <a:ext cx="0" cy="936000"/>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87" name="Freeform 201"/>
          <p:cNvSpPr>
            <a:spLocks/>
          </p:cNvSpPr>
          <p:nvPr/>
        </p:nvSpPr>
        <p:spPr bwMode="auto">
          <a:xfrm>
            <a:off x="1285134" y="5167062"/>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88" name="Freeform 201"/>
          <p:cNvSpPr>
            <a:spLocks/>
          </p:cNvSpPr>
          <p:nvPr/>
        </p:nvSpPr>
        <p:spPr bwMode="auto">
          <a:xfrm>
            <a:off x="2009371" y="5155512"/>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89" name="Freeform 201"/>
          <p:cNvSpPr>
            <a:spLocks/>
          </p:cNvSpPr>
          <p:nvPr/>
        </p:nvSpPr>
        <p:spPr bwMode="auto">
          <a:xfrm>
            <a:off x="2670391" y="5203585"/>
            <a:ext cx="0" cy="522287"/>
          </a:xfrm>
          <a:custGeom>
            <a:avLst/>
            <a:gdLst>
              <a:gd name="T0" fmla="*/ 0 w 6"/>
              <a:gd name="T1" fmla="*/ 0 h 981"/>
              <a:gd name="T2" fmla="*/ 6 w 6"/>
              <a:gd name="T3" fmla="*/ 981 h 981"/>
            </a:gdLst>
            <a:ahLst/>
            <a:cxnLst>
              <a:cxn ang="0">
                <a:pos x="T0" y="T1"/>
              </a:cxn>
              <a:cxn ang="0">
                <a:pos x="T2" y="T3"/>
              </a:cxn>
            </a:cxnLst>
            <a:rect l="0" t="0" r="r" b="b"/>
            <a:pathLst>
              <a:path w="6" h="981">
                <a:moveTo>
                  <a:pt x="0" y="0"/>
                </a:moveTo>
                <a:lnTo>
                  <a:pt x="6" y="981"/>
                </a:lnTo>
              </a:path>
            </a:pathLst>
          </a:custGeom>
          <a:noFill/>
          <a:ln w="2857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0" name="Line 153"/>
          <p:cNvSpPr>
            <a:spLocks noChangeShapeType="1"/>
          </p:cNvSpPr>
          <p:nvPr/>
        </p:nvSpPr>
        <p:spPr bwMode="auto">
          <a:xfrm>
            <a:off x="3079902" y="3693015"/>
            <a:ext cx="1034789"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82" name="Group 41"/>
          <p:cNvGrpSpPr>
            <a:grpSpLocks/>
          </p:cNvGrpSpPr>
          <p:nvPr/>
        </p:nvGrpSpPr>
        <p:grpSpPr bwMode="auto">
          <a:xfrm>
            <a:off x="76200" y="6019800"/>
            <a:ext cx="3868574" cy="584200"/>
            <a:chOff x="113" y="1154"/>
            <a:chExt cx="1678" cy="368"/>
          </a:xfrm>
        </p:grpSpPr>
        <p:sp>
          <p:nvSpPr>
            <p:cNvPr id="83" name="AutoShape 42"/>
            <p:cNvSpPr>
              <a:spLocks noChangeArrowheads="1"/>
            </p:cNvSpPr>
            <p:nvPr/>
          </p:nvSpPr>
          <p:spPr bwMode="gray">
            <a:xfrm>
              <a:off x="113" y="1180"/>
              <a:ext cx="167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84" name="Rectangle 43"/>
            <p:cNvSpPr>
              <a:spLocks noChangeArrowheads="1"/>
            </p:cNvSpPr>
            <p:nvPr/>
          </p:nvSpPr>
          <p:spPr bwMode="auto">
            <a:xfrm>
              <a:off x="166" y="1154"/>
              <a:ext cx="14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b) Nhiệm vụ các khối</a:t>
              </a:r>
            </a:p>
          </p:txBody>
        </p:sp>
      </p:grpSp>
      <p:sp>
        <p:nvSpPr>
          <p:cNvPr id="85" name="Rectangle 84"/>
          <p:cNvSpPr/>
          <p:nvPr/>
        </p:nvSpPr>
        <p:spPr>
          <a:xfrm>
            <a:off x="0" y="82490"/>
            <a:ext cx="9144000" cy="461665"/>
          </a:xfrm>
          <a:prstGeom prst="rect">
            <a:avLst/>
          </a:prstGeom>
        </p:spPr>
        <p:txBody>
          <a:bodyPr wrap="square">
            <a:spAutoFit/>
          </a:bodyPr>
          <a:lstStyle/>
          <a:p>
            <a:pPr algn="ctr"/>
            <a:r>
              <a:rPr lang="en-US" sz="2400" b="1">
                <a:solidFill>
                  <a:srgbClr val="FFFF00"/>
                </a:solidFill>
                <a:latin typeface="+mj-lt"/>
              </a:rPr>
              <a:t>II. MỘT SỐ HTNĐ TẠI CÁC TRẠM TTQS THÔNG DỤNG</a:t>
            </a:r>
            <a:endParaRPr lang="en-US" sz="2300">
              <a:solidFill>
                <a:srgbClr val="FFFF00"/>
              </a:solidFill>
              <a:latin typeface="+mj-lt"/>
            </a:endParaRPr>
          </a:p>
        </p:txBody>
      </p:sp>
    </p:spTree>
    <p:extLst>
      <p:ext uri="{BB962C8B-B14F-4D97-AF65-F5344CB8AC3E}">
        <p14:creationId xmlns:p14="http://schemas.microsoft.com/office/powerpoint/2010/main" val="1732597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edge">
                                      <p:cBhvr>
                                        <p:cTn id="7" dur="1000"/>
                                        <p:tgtEl>
                                          <p:spTgt spid="247"/>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wedge">
                                      <p:cBhvr>
                                        <p:cTn id="10" dur="1000"/>
                                        <p:tgtEl>
                                          <p:spTgt spid="248"/>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249"/>
                                        </p:tgtEl>
                                        <p:attrNameLst>
                                          <p:attrName>style.visibility</p:attrName>
                                        </p:attrNameLst>
                                      </p:cBhvr>
                                      <p:to>
                                        <p:strVal val="visible"/>
                                      </p:to>
                                    </p:set>
                                    <p:animEffect transition="in" filter="wedge">
                                      <p:cBhvr>
                                        <p:cTn id="13" dur="1000"/>
                                        <p:tgtEl>
                                          <p:spTgt spid="249"/>
                                        </p:tgtEl>
                                      </p:cBhvr>
                                    </p:animEffect>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250"/>
                                        </p:tgtEl>
                                        <p:attrNameLst>
                                          <p:attrName>style.visibility</p:attrName>
                                        </p:attrNameLst>
                                      </p:cBhvr>
                                      <p:to>
                                        <p:strVal val="visible"/>
                                      </p:to>
                                    </p:set>
                                    <p:animEffect transition="in" filter="blinds(horizontal)">
                                      <p:cBhvr>
                                        <p:cTn id="17" dur="500"/>
                                        <p:tgtEl>
                                          <p:spTgt spid="25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32" fill="hold" grpId="1" nodeType="clickEffect">
                                  <p:stCondLst>
                                    <p:cond delay="0"/>
                                  </p:stCondLst>
                                  <p:childTnLst>
                                    <p:animEffect transition="out" filter="box(out)">
                                      <p:cBhvr>
                                        <p:cTn id="21" dur="10"/>
                                        <p:tgtEl>
                                          <p:spTgt spid="247"/>
                                        </p:tgtEl>
                                      </p:cBhvr>
                                    </p:animEffect>
                                    <p:set>
                                      <p:cBhvr>
                                        <p:cTn id="22" dur="1" fill="hold">
                                          <p:stCondLst>
                                            <p:cond delay="9"/>
                                          </p:stCondLst>
                                        </p:cTn>
                                        <p:tgtEl>
                                          <p:spTgt spid="247"/>
                                        </p:tgtEl>
                                        <p:attrNameLst>
                                          <p:attrName>style.visibility</p:attrName>
                                        </p:attrNameLst>
                                      </p:cBhvr>
                                      <p:to>
                                        <p:strVal val="hidden"/>
                                      </p:to>
                                    </p:set>
                                  </p:childTnLst>
                                </p:cTn>
                              </p:par>
                              <p:par>
                                <p:cTn id="23" presetID="4" presetClass="exit" presetSubtype="32" fill="hold" grpId="1" nodeType="withEffect">
                                  <p:stCondLst>
                                    <p:cond delay="0"/>
                                  </p:stCondLst>
                                  <p:childTnLst>
                                    <p:animEffect transition="out" filter="box(out)">
                                      <p:cBhvr>
                                        <p:cTn id="24" dur="10"/>
                                        <p:tgtEl>
                                          <p:spTgt spid="248"/>
                                        </p:tgtEl>
                                      </p:cBhvr>
                                    </p:animEffect>
                                    <p:set>
                                      <p:cBhvr>
                                        <p:cTn id="25" dur="1" fill="hold">
                                          <p:stCondLst>
                                            <p:cond delay="9"/>
                                          </p:stCondLst>
                                        </p:cTn>
                                        <p:tgtEl>
                                          <p:spTgt spid="248"/>
                                        </p:tgtEl>
                                        <p:attrNameLst>
                                          <p:attrName>style.visibility</p:attrName>
                                        </p:attrNameLst>
                                      </p:cBhvr>
                                      <p:to>
                                        <p:strVal val="hidden"/>
                                      </p:to>
                                    </p:set>
                                  </p:childTnLst>
                                </p:cTn>
                              </p:par>
                              <p:par>
                                <p:cTn id="26" presetID="4" presetClass="exit" presetSubtype="32" fill="hold" grpId="1" nodeType="withEffect">
                                  <p:stCondLst>
                                    <p:cond delay="0"/>
                                  </p:stCondLst>
                                  <p:childTnLst>
                                    <p:animEffect transition="out" filter="box(out)">
                                      <p:cBhvr>
                                        <p:cTn id="27" dur="10"/>
                                        <p:tgtEl>
                                          <p:spTgt spid="249"/>
                                        </p:tgtEl>
                                      </p:cBhvr>
                                    </p:animEffect>
                                    <p:set>
                                      <p:cBhvr>
                                        <p:cTn id="28" dur="1" fill="hold">
                                          <p:stCondLst>
                                            <p:cond delay="9"/>
                                          </p:stCondLst>
                                        </p:cTn>
                                        <p:tgtEl>
                                          <p:spTgt spid="249"/>
                                        </p:tgtEl>
                                        <p:attrNameLst>
                                          <p:attrName>style.visibility</p:attrName>
                                        </p:attrNameLst>
                                      </p:cBhvr>
                                      <p:to>
                                        <p:strVal val="hidden"/>
                                      </p:to>
                                    </p:set>
                                  </p:childTnLst>
                                </p:cTn>
                              </p:par>
                              <p:par>
                                <p:cTn id="29" presetID="4" presetClass="exit" presetSubtype="32" fill="hold" nodeType="withEffect">
                                  <p:stCondLst>
                                    <p:cond delay="0"/>
                                  </p:stCondLst>
                                  <p:childTnLst>
                                    <p:animEffect transition="out" filter="box(out)">
                                      <p:cBhvr>
                                        <p:cTn id="30" dur="10"/>
                                        <p:tgtEl>
                                          <p:spTgt spid="250"/>
                                        </p:tgtEl>
                                      </p:cBhvr>
                                    </p:animEffect>
                                    <p:set>
                                      <p:cBhvr>
                                        <p:cTn id="31" dur="1" fill="hold">
                                          <p:stCondLst>
                                            <p:cond delay="9"/>
                                          </p:stCondLst>
                                        </p:cTn>
                                        <p:tgtEl>
                                          <p:spTgt spid="250"/>
                                        </p:tgtEl>
                                        <p:attrNameLst>
                                          <p:attrName>style.visibility</p:attrName>
                                        </p:attrNameLst>
                                      </p:cBhvr>
                                      <p:to>
                                        <p:strVal val="hidden"/>
                                      </p:to>
                                    </p:set>
                                  </p:childTnLst>
                                </p:cTn>
                              </p:par>
                              <p:par>
                                <p:cTn id="32" presetID="22" presetClass="entr" presetSubtype="8" fill="hold" nodeType="withEffect">
                                  <p:stCondLst>
                                    <p:cond delay="0"/>
                                  </p:stCondLst>
                                  <p:childTnLst>
                                    <p:set>
                                      <p:cBhvr>
                                        <p:cTn id="33" dur="1" fill="hold">
                                          <p:stCondLst>
                                            <p:cond delay="0"/>
                                          </p:stCondLst>
                                        </p:cTn>
                                        <p:tgtEl>
                                          <p:spTgt spid="118"/>
                                        </p:tgtEl>
                                        <p:attrNameLst>
                                          <p:attrName>style.visibility</p:attrName>
                                        </p:attrNameLst>
                                      </p:cBhvr>
                                      <p:to>
                                        <p:strVal val="visible"/>
                                      </p:to>
                                    </p:set>
                                    <p:animEffect transition="in" filter="wipe(left)">
                                      <p:cBhvr>
                                        <p:cTn id="34" dur="500"/>
                                        <p:tgtEl>
                                          <p:spTgt spid="11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blinds(horizontal)">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xit" presetSubtype="32" fill="hold" nodeType="clickEffect">
                                  <p:stCondLst>
                                    <p:cond delay="0"/>
                                  </p:stCondLst>
                                  <p:childTnLst>
                                    <p:animEffect transition="out" filter="box(out)">
                                      <p:cBhvr>
                                        <p:cTn id="43" dur="10"/>
                                        <p:tgtEl>
                                          <p:spTgt spid="82"/>
                                        </p:tgtEl>
                                      </p:cBhvr>
                                    </p:animEffect>
                                    <p:set>
                                      <p:cBhvr>
                                        <p:cTn id="44" dur="1" fill="hold">
                                          <p:stCondLst>
                                            <p:cond delay="9"/>
                                          </p:stCondLst>
                                        </p:cTn>
                                        <p:tgtEl>
                                          <p:spTgt spid="82"/>
                                        </p:tgtEl>
                                        <p:attrNameLst>
                                          <p:attrName>style.visibility</p:attrName>
                                        </p:attrNameLst>
                                      </p:cBhvr>
                                      <p:to>
                                        <p:strVal val="hidden"/>
                                      </p:to>
                                    </p:set>
                                  </p:childTnLst>
                                </p:cTn>
                              </p:par>
                              <p:par>
                                <p:cTn id="45" presetID="3" presetClass="entr" presetSubtype="10" fill="hold" nodeType="withEffect">
                                  <p:stCondLst>
                                    <p:cond delay="0"/>
                                  </p:stCondLst>
                                  <p:childTnLst>
                                    <p:set>
                                      <p:cBhvr>
                                        <p:cTn id="46" dur="1" fill="hold">
                                          <p:stCondLst>
                                            <p:cond delay="0"/>
                                          </p:stCondLst>
                                        </p:cTn>
                                        <p:tgtEl>
                                          <p:spTgt spid="253"/>
                                        </p:tgtEl>
                                        <p:attrNameLst>
                                          <p:attrName>style.visibility</p:attrName>
                                        </p:attrNameLst>
                                      </p:cBhvr>
                                      <p:to>
                                        <p:strVal val="visible"/>
                                      </p:to>
                                    </p:set>
                                    <p:animEffect transition="in" filter="blinds(horizontal)">
                                      <p:cBhvr>
                                        <p:cTn id="47" dur="400"/>
                                        <p:tgtEl>
                                          <p:spTgt spid="2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wipe(left)">
                                      <p:cBhvr>
                                        <p:cTn id="52" dur="1000"/>
                                        <p:tgtEl>
                                          <p:spTgt spid="166"/>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67"/>
                                        </p:tgtEl>
                                        <p:attrNameLst>
                                          <p:attrName>style.visibility</p:attrName>
                                        </p:attrNameLst>
                                      </p:cBhvr>
                                      <p:to>
                                        <p:strVal val="visible"/>
                                      </p:to>
                                    </p:set>
                                    <p:animEffect transition="in" filter="wipe(left)">
                                      <p:cBhvr>
                                        <p:cTn id="56" dur="1000"/>
                                        <p:tgtEl>
                                          <p:spTgt spid="167"/>
                                        </p:tgtEl>
                                      </p:cBhvr>
                                    </p:animEffect>
                                  </p:childTnLst>
                                </p:cTn>
                              </p:par>
                            </p:childTnLst>
                          </p:cTn>
                        </p:par>
                        <p:par>
                          <p:cTn id="57" fill="hold">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168"/>
                                        </p:tgtEl>
                                        <p:attrNameLst>
                                          <p:attrName>style.visibility</p:attrName>
                                        </p:attrNameLst>
                                      </p:cBhvr>
                                      <p:to>
                                        <p:strVal val="visible"/>
                                      </p:to>
                                    </p:set>
                                    <p:animEffect transition="in" filter="wipe(left)">
                                      <p:cBhvr>
                                        <p:cTn id="60" dur="1000"/>
                                        <p:tgtEl>
                                          <p:spTgt spid="168"/>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169"/>
                                        </p:tgtEl>
                                        <p:attrNameLst>
                                          <p:attrName>style.visibility</p:attrName>
                                        </p:attrNameLst>
                                      </p:cBhvr>
                                      <p:to>
                                        <p:strVal val="visible"/>
                                      </p:to>
                                    </p:set>
                                    <p:animEffect transition="in" filter="wipe(left)">
                                      <p:cBhvr>
                                        <p:cTn id="64" dur="1000"/>
                                        <p:tgtEl>
                                          <p:spTgt spid="16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100"/>
                                  </p:stCondLst>
                                  <p:childTnLst>
                                    <p:set>
                                      <p:cBhvr>
                                        <p:cTn id="68" dur="1" fill="hold">
                                          <p:stCondLst>
                                            <p:cond delay="0"/>
                                          </p:stCondLst>
                                        </p:cTn>
                                        <p:tgtEl>
                                          <p:spTgt spid="175"/>
                                        </p:tgtEl>
                                        <p:attrNameLst>
                                          <p:attrName>style.visibility</p:attrName>
                                        </p:attrNameLst>
                                      </p:cBhvr>
                                      <p:to>
                                        <p:strVal val="visible"/>
                                      </p:to>
                                    </p:set>
                                    <p:animEffect transition="in" filter="wipe(up)">
                                      <p:cBhvr>
                                        <p:cTn id="69" dur="1000"/>
                                        <p:tgtEl>
                                          <p:spTgt spid="175"/>
                                        </p:tgtEl>
                                      </p:cBhvr>
                                    </p:animEffect>
                                  </p:childTnLst>
                                </p:cTn>
                              </p:par>
                            </p:childTnLst>
                          </p:cTn>
                        </p:par>
                        <p:par>
                          <p:cTn id="70" fill="hold">
                            <p:stCondLst>
                              <p:cond delay="1100"/>
                            </p:stCondLst>
                            <p:childTnLst>
                              <p:par>
                                <p:cTn id="71" presetID="22" presetClass="entr" presetSubtype="1" fill="hold" grpId="0" nodeType="afterEffect">
                                  <p:stCondLst>
                                    <p:cond delay="0"/>
                                  </p:stCondLst>
                                  <p:childTnLst>
                                    <p:set>
                                      <p:cBhvr>
                                        <p:cTn id="72" dur="1" fill="hold">
                                          <p:stCondLst>
                                            <p:cond delay="0"/>
                                          </p:stCondLst>
                                        </p:cTn>
                                        <p:tgtEl>
                                          <p:spTgt spid="184"/>
                                        </p:tgtEl>
                                        <p:attrNameLst>
                                          <p:attrName>style.visibility</p:attrName>
                                        </p:attrNameLst>
                                      </p:cBhvr>
                                      <p:to>
                                        <p:strVal val="visible"/>
                                      </p:to>
                                    </p:set>
                                    <p:animEffect transition="in" filter="wipe(up)">
                                      <p:cBhvr>
                                        <p:cTn id="73" dur="1000"/>
                                        <p:tgtEl>
                                          <p:spTgt spid="18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72"/>
                                        </p:tgtEl>
                                        <p:attrNameLst>
                                          <p:attrName>style.visibility</p:attrName>
                                        </p:attrNameLst>
                                      </p:cBhvr>
                                      <p:to>
                                        <p:strVal val="visible"/>
                                      </p:to>
                                    </p:set>
                                    <p:animEffect transition="in" filter="wipe(up)">
                                      <p:cBhvr>
                                        <p:cTn id="78" dur="1000"/>
                                        <p:tgtEl>
                                          <p:spTgt spid="172"/>
                                        </p:tgtEl>
                                      </p:cBhvr>
                                    </p:animEffect>
                                  </p:childTnLst>
                                </p:cTn>
                              </p:par>
                            </p:childTnLst>
                          </p:cTn>
                        </p:par>
                        <p:par>
                          <p:cTn id="79" fill="hold">
                            <p:stCondLst>
                              <p:cond delay="1000"/>
                            </p:stCondLst>
                            <p:childTnLst>
                              <p:par>
                                <p:cTn id="80" presetID="22" presetClass="entr" presetSubtype="2" fill="hold" grpId="0" nodeType="afterEffect">
                                  <p:stCondLst>
                                    <p:cond delay="0"/>
                                  </p:stCondLst>
                                  <p:childTnLst>
                                    <p:set>
                                      <p:cBhvr>
                                        <p:cTn id="81" dur="1" fill="hold">
                                          <p:stCondLst>
                                            <p:cond delay="0"/>
                                          </p:stCondLst>
                                        </p:cTn>
                                        <p:tgtEl>
                                          <p:spTgt spid="173"/>
                                        </p:tgtEl>
                                        <p:attrNameLst>
                                          <p:attrName>style.visibility</p:attrName>
                                        </p:attrNameLst>
                                      </p:cBhvr>
                                      <p:to>
                                        <p:strVal val="visible"/>
                                      </p:to>
                                    </p:set>
                                    <p:animEffect transition="in" filter="wipe(right)">
                                      <p:cBhvr>
                                        <p:cTn id="82" dur="1000"/>
                                        <p:tgtEl>
                                          <p:spTgt spid="173"/>
                                        </p:tgtEl>
                                      </p:cBhvr>
                                    </p:animEffect>
                                  </p:childTnLst>
                                </p:cTn>
                              </p:par>
                            </p:childTnLst>
                          </p:cTn>
                        </p:par>
                        <p:par>
                          <p:cTn id="83" fill="hold">
                            <p:stCondLst>
                              <p:cond delay="2000"/>
                            </p:stCondLst>
                            <p:childTnLst>
                              <p:par>
                                <p:cTn id="84" presetID="22" presetClass="entr" presetSubtype="1" fill="hold" grpId="0" nodeType="afterEffect">
                                  <p:stCondLst>
                                    <p:cond delay="0"/>
                                  </p:stCondLst>
                                  <p:childTnLst>
                                    <p:set>
                                      <p:cBhvr>
                                        <p:cTn id="85" dur="1" fill="hold">
                                          <p:stCondLst>
                                            <p:cond delay="0"/>
                                          </p:stCondLst>
                                        </p:cTn>
                                        <p:tgtEl>
                                          <p:spTgt spid="174"/>
                                        </p:tgtEl>
                                        <p:attrNameLst>
                                          <p:attrName>style.visibility</p:attrName>
                                        </p:attrNameLst>
                                      </p:cBhvr>
                                      <p:to>
                                        <p:strVal val="visible"/>
                                      </p:to>
                                    </p:set>
                                    <p:animEffect transition="in" filter="wipe(up)">
                                      <p:cBhvr>
                                        <p:cTn id="86" dur="1000"/>
                                        <p:tgtEl>
                                          <p:spTgt spid="174"/>
                                        </p:tgtEl>
                                      </p:cBhvr>
                                    </p:animEffect>
                                  </p:childTnLst>
                                </p:cTn>
                              </p:par>
                            </p:childTnLst>
                          </p:cTn>
                        </p:par>
                        <p:par>
                          <p:cTn id="87" fill="hold">
                            <p:stCondLst>
                              <p:cond delay="3000"/>
                            </p:stCondLst>
                            <p:childTnLst>
                              <p:par>
                                <p:cTn id="88" presetID="22" presetClass="entr" presetSubtype="1" fill="hold" grpId="0" nodeType="afterEffect">
                                  <p:stCondLst>
                                    <p:cond delay="0"/>
                                  </p:stCondLst>
                                  <p:childTnLst>
                                    <p:set>
                                      <p:cBhvr>
                                        <p:cTn id="89" dur="1" fill="hold">
                                          <p:stCondLst>
                                            <p:cond delay="0"/>
                                          </p:stCondLst>
                                        </p:cTn>
                                        <p:tgtEl>
                                          <p:spTgt spid="185"/>
                                        </p:tgtEl>
                                        <p:attrNameLst>
                                          <p:attrName>style.visibility</p:attrName>
                                        </p:attrNameLst>
                                      </p:cBhvr>
                                      <p:to>
                                        <p:strVal val="visible"/>
                                      </p:to>
                                    </p:set>
                                    <p:animEffect transition="in" filter="wipe(up)">
                                      <p:cBhvr>
                                        <p:cTn id="90" dur="1000"/>
                                        <p:tgtEl>
                                          <p:spTgt spid="18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77"/>
                                        </p:tgtEl>
                                        <p:attrNameLst>
                                          <p:attrName>style.visibility</p:attrName>
                                        </p:attrNameLst>
                                      </p:cBhvr>
                                      <p:to>
                                        <p:strVal val="visible"/>
                                      </p:to>
                                    </p:set>
                                    <p:animEffect transition="in" filter="wipe(up)">
                                      <p:cBhvr>
                                        <p:cTn id="95" dur="1000"/>
                                        <p:tgtEl>
                                          <p:spTgt spid="177"/>
                                        </p:tgtEl>
                                      </p:cBhvr>
                                    </p:animEffect>
                                  </p:childTnLst>
                                </p:cTn>
                              </p:par>
                            </p:childTnLst>
                          </p:cTn>
                        </p:par>
                        <p:par>
                          <p:cTn id="96" fill="hold">
                            <p:stCondLst>
                              <p:cond delay="1000"/>
                            </p:stCondLst>
                            <p:childTnLst>
                              <p:par>
                                <p:cTn id="97" presetID="22" presetClass="entr" presetSubtype="2" fill="hold" grpId="0" nodeType="afterEffect">
                                  <p:stCondLst>
                                    <p:cond delay="0"/>
                                  </p:stCondLst>
                                  <p:childTnLst>
                                    <p:set>
                                      <p:cBhvr>
                                        <p:cTn id="98" dur="1" fill="hold">
                                          <p:stCondLst>
                                            <p:cond delay="0"/>
                                          </p:stCondLst>
                                        </p:cTn>
                                        <p:tgtEl>
                                          <p:spTgt spid="178"/>
                                        </p:tgtEl>
                                        <p:attrNameLst>
                                          <p:attrName>style.visibility</p:attrName>
                                        </p:attrNameLst>
                                      </p:cBhvr>
                                      <p:to>
                                        <p:strVal val="visible"/>
                                      </p:to>
                                    </p:set>
                                    <p:animEffect transition="in" filter="wipe(right)">
                                      <p:cBhvr>
                                        <p:cTn id="99" dur="1000"/>
                                        <p:tgtEl>
                                          <p:spTgt spid="178"/>
                                        </p:tgtEl>
                                      </p:cBhvr>
                                    </p:animEffect>
                                  </p:childTnLst>
                                </p:cTn>
                              </p:par>
                            </p:childTnLst>
                          </p:cTn>
                        </p:par>
                        <p:par>
                          <p:cTn id="100" fill="hold">
                            <p:stCondLst>
                              <p:cond delay="2000"/>
                            </p:stCondLst>
                            <p:childTnLst>
                              <p:par>
                                <p:cTn id="101" presetID="22" presetClass="entr" presetSubtype="1" fill="hold" grpId="0" nodeType="afterEffect">
                                  <p:stCondLst>
                                    <p:cond delay="0"/>
                                  </p:stCondLst>
                                  <p:childTnLst>
                                    <p:set>
                                      <p:cBhvr>
                                        <p:cTn id="102" dur="1" fill="hold">
                                          <p:stCondLst>
                                            <p:cond delay="0"/>
                                          </p:stCondLst>
                                        </p:cTn>
                                        <p:tgtEl>
                                          <p:spTgt spid="183"/>
                                        </p:tgtEl>
                                        <p:attrNameLst>
                                          <p:attrName>style.visibility</p:attrName>
                                        </p:attrNameLst>
                                      </p:cBhvr>
                                      <p:to>
                                        <p:strVal val="visible"/>
                                      </p:to>
                                    </p:set>
                                    <p:animEffect transition="in" filter="wipe(up)">
                                      <p:cBhvr>
                                        <p:cTn id="103" dur="1000"/>
                                        <p:tgtEl>
                                          <p:spTgt spid="183"/>
                                        </p:tgtEl>
                                      </p:cBhvr>
                                    </p:animEffect>
                                  </p:childTnLst>
                                </p:cTn>
                              </p:par>
                            </p:childTnLst>
                          </p:cTn>
                        </p:par>
                        <p:par>
                          <p:cTn id="104" fill="hold">
                            <p:stCondLst>
                              <p:cond delay="3000"/>
                            </p:stCondLst>
                            <p:childTnLst>
                              <p:par>
                                <p:cTn id="105" presetID="22" presetClass="entr" presetSubtype="8" fill="hold" grpId="0" nodeType="afterEffect">
                                  <p:stCondLst>
                                    <p:cond delay="0"/>
                                  </p:stCondLst>
                                  <p:childTnLst>
                                    <p:set>
                                      <p:cBhvr>
                                        <p:cTn id="106" dur="1" fill="hold">
                                          <p:stCondLst>
                                            <p:cond delay="0"/>
                                          </p:stCondLst>
                                        </p:cTn>
                                        <p:tgtEl>
                                          <p:spTgt spid="190"/>
                                        </p:tgtEl>
                                        <p:attrNameLst>
                                          <p:attrName>style.visibility</p:attrName>
                                        </p:attrNameLst>
                                      </p:cBhvr>
                                      <p:to>
                                        <p:strVal val="visible"/>
                                      </p:to>
                                    </p:set>
                                    <p:animEffect transition="in" filter="wipe(left)">
                                      <p:cBhvr>
                                        <p:cTn id="107" dur="1000"/>
                                        <p:tgtEl>
                                          <p:spTgt spid="190"/>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176"/>
                                        </p:tgtEl>
                                        <p:attrNameLst>
                                          <p:attrName>style.visibility</p:attrName>
                                        </p:attrNameLst>
                                      </p:cBhvr>
                                      <p:to>
                                        <p:strVal val="visible"/>
                                      </p:to>
                                    </p:set>
                                    <p:animEffect transition="in" filter="wipe(up)">
                                      <p:cBhvr>
                                        <p:cTn id="110" dur="1000"/>
                                        <p:tgtEl>
                                          <p:spTgt spid="176"/>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186"/>
                                        </p:tgtEl>
                                        <p:attrNameLst>
                                          <p:attrName>style.visibility</p:attrName>
                                        </p:attrNameLst>
                                      </p:cBhvr>
                                      <p:to>
                                        <p:strVal val="visible"/>
                                      </p:to>
                                    </p:set>
                                    <p:animEffect transition="in" filter="wipe(up)">
                                      <p:cBhvr>
                                        <p:cTn id="113" dur="1000"/>
                                        <p:tgtEl>
                                          <p:spTgt spid="186"/>
                                        </p:tgtEl>
                                      </p:cBhvr>
                                    </p:animEffect>
                                  </p:childTnLst>
                                </p:cTn>
                              </p:par>
                            </p:childTnLst>
                          </p:cTn>
                        </p:par>
                        <p:par>
                          <p:cTn id="114" fill="hold">
                            <p:stCondLst>
                              <p:cond delay="4000"/>
                            </p:stCondLst>
                            <p:childTnLst>
                              <p:par>
                                <p:cTn id="115" presetID="22" presetClass="entr" presetSubtype="1" fill="hold" grpId="0" nodeType="afterEffect">
                                  <p:stCondLst>
                                    <p:cond delay="0"/>
                                  </p:stCondLst>
                                  <p:childTnLst>
                                    <p:set>
                                      <p:cBhvr>
                                        <p:cTn id="116" dur="1" fill="hold">
                                          <p:stCondLst>
                                            <p:cond delay="0"/>
                                          </p:stCondLst>
                                        </p:cTn>
                                        <p:tgtEl>
                                          <p:spTgt spid="187"/>
                                        </p:tgtEl>
                                        <p:attrNameLst>
                                          <p:attrName>style.visibility</p:attrName>
                                        </p:attrNameLst>
                                      </p:cBhvr>
                                      <p:to>
                                        <p:strVal val="visible"/>
                                      </p:to>
                                    </p:set>
                                    <p:animEffect transition="in" filter="wipe(up)">
                                      <p:cBhvr>
                                        <p:cTn id="117" dur="1000"/>
                                        <p:tgtEl>
                                          <p:spTgt spid="187"/>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188"/>
                                        </p:tgtEl>
                                        <p:attrNameLst>
                                          <p:attrName>style.visibility</p:attrName>
                                        </p:attrNameLst>
                                      </p:cBhvr>
                                      <p:to>
                                        <p:strVal val="visible"/>
                                      </p:to>
                                    </p:set>
                                    <p:animEffect transition="in" filter="wipe(up)">
                                      <p:cBhvr>
                                        <p:cTn id="120" dur="1000"/>
                                        <p:tgtEl>
                                          <p:spTgt spid="188"/>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189"/>
                                        </p:tgtEl>
                                        <p:attrNameLst>
                                          <p:attrName>style.visibility</p:attrName>
                                        </p:attrNameLst>
                                      </p:cBhvr>
                                      <p:to>
                                        <p:strVal val="visible"/>
                                      </p:to>
                                    </p:set>
                                    <p:animEffect transition="in" filter="wipe(up)">
                                      <p:cBhvr>
                                        <p:cTn id="123" dur="1000"/>
                                        <p:tgtEl>
                                          <p:spTgt spid="189"/>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170"/>
                                        </p:tgtEl>
                                        <p:attrNameLst>
                                          <p:attrName>style.visibility</p:attrName>
                                        </p:attrNameLst>
                                      </p:cBhvr>
                                      <p:to>
                                        <p:strVal val="visible"/>
                                      </p:to>
                                    </p:set>
                                    <p:animEffect transition="in" filter="wipe(up)">
                                      <p:cBhvr>
                                        <p:cTn id="128" dur="1000"/>
                                        <p:tgtEl>
                                          <p:spTgt spid="170"/>
                                        </p:tgtEl>
                                      </p:cBhvr>
                                    </p:animEffect>
                                  </p:childTnLst>
                                </p:cTn>
                              </p:par>
                            </p:childTnLst>
                          </p:cTn>
                        </p:par>
                        <p:par>
                          <p:cTn id="129" fill="hold">
                            <p:stCondLst>
                              <p:cond delay="1000"/>
                            </p:stCondLst>
                            <p:childTnLst>
                              <p:par>
                                <p:cTn id="130" presetID="22" presetClass="entr" presetSubtype="8" fill="hold" grpId="0" nodeType="afterEffect">
                                  <p:stCondLst>
                                    <p:cond delay="0"/>
                                  </p:stCondLst>
                                  <p:childTnLst>
                                    <p:set>
                                      <p:cBhvr>
                                        <p:cTn id="131" dur="1" fill="hold">
                                          <p:stCondLst>
                                            <p:cond delay="0"/>
                                          </p:stCondLst>
                                        </p:cTn>
                                        <p:tgtEl>
                                          <p:spTgt spid="171"/>
                                        </p:tgtEl>
                                        <p:attrNameLst>
                                          <p:attrName>style.visibility</p:attrName>
                                        </p:attrNameLst>
                                      </p:cBhvr>
                                      <p:to>
                                        <p:strVal val="visible"/>
                                      </p:to>
                                    </p:set>
                                    <p:animEffect transition="in" filter="wipe(left)">
                                      <p:cBhvr>
                                        <p:cTn id="132" dur="1000"/>
                                        <p:tgtEl>
                                          <p:spTgt spid="171"/>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xit" presetSubtype="16" fill="hold" grpId="1" nodeType="clickEffect">
                                  <p:stCondLst>
                                    <p:cond delay="0"/>
                                  </p:stCondLst>
                                  <p:childTnLst>
                                    <p:animEffect transition="out" filter="box(in)">
                                      <p:cBhvr>
                                        <p:cTn id="136" dur="500"/>
                                        <p:tgtEl>
                                          <p:spTgt spid="186"/>
                                        </p:tgtEl>
                                      </p:cBhvr>
                                    </p:animEffect>
                                    <p:set>
                                      <p:cBhvr>
                                        <p:cTn id="137" dur="1" fill="hold">
                                          <p:stCondLst>
                                            <p:cond delay="499"/>
                                          </p:stCondLst>
                                        </p:cTn>
                                        <p:tgtEl>
                                          <p:spTgt spid="186"/>
                                        </p:tgtEl>
                                        <p:attrNameLst>
                                          <p:attrName>style.visibility</p:attrName>
                                        </p:attrNameLst>
                                      </p:cBhvr>
                                      <p:to>
                                        <p:strVal val="hidden"/>
                                      </p:to>
                                    </p:set>
                                  </p:childTnLst>
                                </p:cTn>
                              </p:par>
                              <p:par>
                                <p:cTn id="138" presetID="4" presetClass="exit" presetSubtype="16" fill="hold" grpId="1" nodeType="withEffect">
                                  <p:stCondLst>
                                    <p:cond delay="0"/>
                                  </p:stCondLst>
                                  <p:childTnLst>
                                    <p:animEffect transition="out" filter="box(in)">
                                      <p:cBhvr>
                                        <p:cTn id="139" dur="500"/>
                                        <p:tgtEl>
                                          <p:spTgt spid="190"/>
                                        </p:tgtEl>
                                      </p:cBhvr>
                                    </p:animEffect>
                                    <p:set>
                                      <p:cBhvr>
                                        <p:cTn id="140" dur="1" fill="hold">
                                          <p:stCondLst>
                                            <p:cond delay="499"/>
                                          </p:stCondLst>
                                        </p:cTn>
                                        <p:tgtEl>
                                          <p:spTgt spid="190"/>
                                        </p:tgtEl>
                                        <p:attrNameLst>
                                          <p:attrName>style.visibility</p:attrName>
                                        </p:attrNameLst>
                                      </p:cBhvr>
                                      <p:to>
                                        <p:strVal val="hidden"/>
                                      </p:to>
                                    </p:set>
                                  </p:childTnLst>
                                </p:cTn>
                              </p:par>
                              <p:par>
                                <p:cTn id="141" presetID="4" presetClass="exit" presetSubtype="16" fill="hold" grpId="1" nodeType="withEffect">
                                  <p:stCondLst>
                                    <p:cond delay="0"/>
                                  </p:stCondLst>
                                  <p:childTnLst>
                                    <p:animEffect transition="out" filter="box(in)">
                                      <p:cBhvr>
                                        <p:cTn id="142" dur="500"/>
                                        <p:tgtEl>
                                          <p:spTgt spid="187"/>
                                        </p:tgtEl>
                                      </p:cBhvr>
                                    </p:animEffect>
                                    <p:set>
                                      <p:cBhvr>
                                        <p:cTn id="143" dur="1" fill="hold">
                                          <p:stCondLst>
                                            <p:cond delay="499"/>
                                          </p:stCondLst>
                                        </p:cTn>
                                        <p:tgtEl>
                                          <p:spTgt spid="187"/>
                                        </p:tgtEl>
                                        <p:attrNameLst>
                                          <p:attrName>style.visibility</p:attrName>
                                        </p:attrNameLst>
                                      </p:cBhvr>
                                      <p:to>
                                        <p:strVal val="hidden"/>
                                      </p:to>
                                    </p:set>
                                  </p:childTnLst>
                                </p:cTn>
                              </p:par>
                              <p:par>
                                <p:cTn id="144" presetID="4" presetClass="exit" presetSubtype="16" fill="hold" grpId="1" nodeType="withEffect">
                                  <p:stCondLst>
                                    <p:cond delay="0"/>
                                  </p:stCondLst>
                                  <p:childTnLst>
                                    <p:animEffect transition="out" filter="box(in)">
                                      <p:cBhvr>
                                        <p:cTn id="145" dur="500"/>
                                        <p:tgtEl>
                                          <p:spTgt spid="188"/>
                                        </p:tgtEl>
                                      </p:cBhvr>
                                    </p:animEffect>
                                    <p:set>
                                      <p:cBhvr>
                                        <p:cTn id="146" dur="1" fill="hold">
                                          <p:stCondLst>
                                            <p:cond delay="499"/>
                                          </p:stCondLst>
                                        </p:cTn>
                                        <p:tgtEl>
                                          <p:spTgt spid="188"/>
                                        </p:tgtEl>
                                        <p:attrNameLst>
                                          <p:attrName>style.visibility</p:attrName>
                                        </p:attrNameLst>
                                      </p:cBhvr>
                                      <p:to>
                                        <p:strVal val="hidden"/>
                                      </p:to>
                                    </p:set>
                                  </p:childTnLst>
                                </p:cTn>
                              </p:par>
                              <p:par>
                                <p:cTn id="147" presetID="4" presetClass="exit" presetSubtype="16" fill="hold" grpId="1" nodeType="withEffect">
                                  <p:stCondLst>
                                    <p:cond delay="0"/>
                                  </p:stCondLst>
                                  <p:childTnLst>
                                    <p:animEffect transition="out" filter="box(in)">
                                      <p:cBhvr>
                                        <p:cTn id="148" dur="500"/>
                                        <p:tgtEl>
                                          <p:spTgt spid="189"/>
                                        </p:tgtEl>
                                      </p:cBhvr>
                                    </p:animEffect>
                                    <p:set>
                                      <p:cBhvr>
                                        <p:cTn id="149" dur="1" fill="hold">
                                          <p:stCondLst>
                                            <p:cond delay="499"/>
                                          </p:stCondLst>
                                        </p:cTn>
                                        <p:tgtEl>
                                          <p:spTgt spid="189"/>
                                        </p:tgtEl>
                                        <p:attrNameLst>
                                          <p:attrName>style.visibility</p:attrName>
                                        </p:attrNameLst>
                                      </p:cBhvr>
                                      <p:to>
                                        <p:strVal val="hidden"/>
                                      </p:to>
                                    </p:set>
                                  </p:childTnLst>
                                </p:cTn>
                              </p:par>
                              <p:par>
                                <p:cTn id="150" presetID="4" presetClass="exit" presetSubtype="16" fill="hold" grpId="1" nodeType="withEffect">
                                  <p:stCondLst>
                                    <p:cond delay="0"/>
                                  </p:stCondLst>
                                  <p:childTnLst>
                                    <p:animEffect transition="out" filter="box(in)">
                                      <p:cBhvr>
                                        <p:cTn id="151" dur="500"/>
                                        <p:tgtEl>
                                          <p:spTgt spid="177"/>
                                        </p:tgtEl>
                                      </p:cBhvr>
                                    </p:animEffect>
                                    <p:set>
                                      <p:cBhvr>
                                        <p:cTn id="152" dur="1" fill="hold">
                                          <p:stCondLst>
                                            <p:cond delay="499"/>
                                          </p:stCondLst>
                                        </p:cTn>
                                        <p:tgtEl>
                                          <p:spTgt spid="177"/>
                                        </p:tgtEl>
                                        <p:attrNameLst>
                                          <p:attrName>style.visibility</p:attrName>
                                        </p:attrNameLst>
                                      </p:cBhvr>
                                      <p:to>
                                        <p:strVal val="hidden"/>
                                      </p:to>
                                    </p:set>
                                  </p:childTnLst>
                                </p:cTn>
                              </p:par>
                              <p:par>
                                <p:cTn id="153" presetID="4" presetClass="exit" presetSubtype="16" fill="hold" grpId="1" nodeType="withEffect">
                                  <p:stCondLst>
                                    <p:cond delay="0"/>
                                  </p:stCondLst>
                                  <p:childTnLst>
                                    <p:animEffect transition="out" filter="box(in)">
                                      <p:cBhvr>
                                        <p:cTn id="154" dur="500"/>
                                        <p:tgtEl>
                                          <p:spTgt spid="183"/>
                                        </p:tgtEl>
                                      </p:cBhvr>
                                    </p:animEffect>
                                    <p:set>
                                      <p:cBhvr>
                                        <p:cTn id="155" dur="1" fill="hold">
                                          <p:stCondLst>
                                            <p:cond delay="499"/>
                                          </p:stCondLst>
                                        </p:cTn>
                                        <p:tgtEl>
                                          <p:spTgt spid="183"/>
                                        </p:tgtEl>
                                        <p:attrNameLst>
                                          <p:attrName>style.visibility</p:attrName>
                                        </p:attrNameLst>
                                      </p:cBhvr>
                                      <p:to>
                                        <p:strVal val="hidden"/>
                                      </p:to>
                                    </p:set>
                                  </p:childTnLst>
                                </p:cTn>
                              </p:par>
                              <p:par>
                                <p:cTn id="156" presetID="4" presetClass="exit" presetSubtype="16" fill="hold" grpId="1" nodeType="withEffect">
                                  <p:stCondLst>
                                    <p:cond delay="0"/>
                                  </p:stCondLst>
                                  <p:childTnLst>
                                    <p:animEffect transition="out" filter="box(in)">
                                      <p:cBhvr>
                                        <p:cTn id="157" dur="500"/>
                                        <p:tgtEl>
                                          <p:spTgt spid="178"/>
                                        </p:tgtEl>
                                      </p:cBhvr>
                                    </p:animEffect>
                                    <p:set>
                                      <p:cBhvr>
                                        <p:cTn id="158" dur="1" fill="hold">
                                          <p:stCondLst>
                                            <p:cond delay="499"/>
                                          </p:stCondLst>
                                        </p:cTn>
                                        <p:tgtEl>
                                          <p:spTgt spid="178"/>
                                        </p:tgtEl>
                                        <p:attrNameLst>
                                          <p:attrName>style.visibility</p:attrName>
                                        </p:attrNameLst>
                                      </p:cBhvr>
                                      <p:to>
                                        <p:strVal val="hidden"/>
                                      </p:to>
                                    </p:set>
                                  </p:childTnLst>
                                </p:cTn>
                              </p:par>
                              <p:par>
                                <p:cTn id="159" presetID="4" presetClass="exit" presetSubtype="16" fill="hold" grpId="1" nodeType="withEffect">
                                  <p:stCondLst>
                                    <p:cond delay="0"/>
                                  </p:stCondLst>
                                  <p:childTnLst>
                                    <p:animEffect transition="out" filter="box(in)">
                                      <p:cBhvr>
                                        <p:cTn id="160" dur="500"/>
                                        <p:tgtEl>
                                          <p:spTgt spid="176"/>
                                        </p:tgtEl>
                                      </p:cBhvr>
                                    </p:animEffect>
                                    <p:set>
                                      <p:cBhvr>
                                        <p:cTn id="161" dur="1" fill="hold">
                                          <p:stCondLst>
                                            <p:cond delay="499"/>
                                          </p:stCondLst>
                                        </p:cTn>
                                        <p:tgtEl>
                                          <p:spTgt spid="176"/>
                                        </p:tgtEl>
                                        <p:attrNameLst>
                                          <p:attrName>style.visibility</p:attrName>
                                        </p:attrNameLst>
                                      </p:cBhvr>
                                      <p:to>
                                        <p:strVal val="hidden"/>
                                      </p:to>
                                    </p:set>
                                  </p:childTnLst>
                                </p:cTn>
                              </p:par>
                              <p:par>
                                <p:cTn id="162" presetID="4" presetClass="exit" presetSubtype="16" fill="hold" grpId="1" nodeType="withEffect">
                                  <p:stCondLst>
                                    <p:cond delay="0"/>
                                  </p:stCondLst>
                                  <p:childTnLst>
                                    <p:animEffect transition="out" filter="box(in)">
                                      <p:cBhvr>
                                        <p:cTn id="163" dur="500"/>
                                        <p:tgtEl>
                                          <p:spTgt spid="166"/>
                                        </p:tgtEl>
                                      </p:cBhvr>
                                    </p:animEffect>
                                    <p:set>
                                      <p:cBhvr>
                                        <p:cTn id="164" dur="1" fill="hold">
                                          <p:stCondLst>
                                            <p:cond delay="499"/>
                                          </p:stCondLst>
                                        </p:cTn>
                                        <p:tgtEl>
                                          <p:spTgt spid="166"/>
                                        </p:tgtEl>
                                        <p:attrNameLst>
                                          <p:attrName>style.visibility</p:attrName>
                                        </p:attrNameLst>
                                      </p:cBhvr>
                                      <p:to>
                                        <p:strVal val="hidden"/>
                                      </p:to>
                                    </p:set>
                                  </p:childTnLst>
                                </p:cTn>
                              </p:par>
                              <p:par>
                                <p:cTn id="165" presetID="4" presetClass="exit" presetSubtype="16" fill="hold" grpId="1" nodeType="withEffect">
                                  <p:stCondLst>
                                    <p:cond delay="0"/>
                                  </p:stCondLst>
                                  <p:childTnLst>
                                    <p:animEffect transition="out" filter="box(in)">
                                      <p:cBhvr>
                                        <p:cTn id="166" dur="500"/>
                                        <p:tgtEl>
                                          <p:spTgt spid="167"/>
                                        </p:tgtEl>
                                      </p:cBhvr>
                                    </p:animEffect>
                                    <p:set>
                                      <p:cBhvr>
                                        <p:cTn id="167" dur="1" fill="hold">
                                          <p:stCondLst>
                                            <p:cond delay="499"/>
                                          </p:stCondLst>
                                        </p:cTn>
                                        <p:tgtEl>
                                          <p:spTgt spid="167"/>
                                        </p:tgtEl>
                                        <p:attrNameLst>
                                          <p:attrName>style.visibility</p:attrName>
                                        </p:attrNameLst>
                                      </p:cBhvr>
                                      <p:to>
                                        <p:strVal val="hidden"/>
                                      </p:to>
                                    </p:set>
                                  </p:childTnLst>
                                </p:cTn>
                              </p:par>
                              <p:par>
                                <p:cTn id="168" presetID="4" presetClass="exit" presetSubtype="16" fill="hold" grpId="1" nodeType="withEffect">
                                  <p:stCondLst>
                                    <p:cond delay="0"/>
                                  </p:stCondLst>
                                  <p:childTnLst>
                                    <p:animEffect transition="out" filter="box(in)">
                                      <p:cBhvr>
                                        <p:cTn id="169" dur="500"/>
                                        <p:tgtEl>
                                          <p:spTgt spid="168"/>
                                        </p:tgtEl>
                                      </p:cBhvr>
                                    </p:animEffect>
                                    <p:set>
                                      <p:cBhvr>
                                        <p:cTn id="170" dur="1" fill="hold">
                                          <p:stCondLst>
                                            <p:cond delay="499"/>
                                          </p:stCondLst>
                                        </p:cTn>
                                        <p:tgtEl>
                                          <p:spTgt spid="168"/>
                                        </p:tgtEl>
                                        <p:attrNameLst>
                                          <p:attrName>style.visibility</p:attrName>
                                        </p:attrNameLst>
                                      </p:cBhvr>
                                      <p:to>
                                        <p:strVal val="hidden"/>
                                      </p:to>
                                    </p:set>
                                  </p:childTnLst>
                                </p:cTn>
                              </p:par>
                              <p:par>
                                <p:cTn id="171" presetID="4" presetClass="exit" presetSubtype="16" fill="hold" grpId="1" nodeType="withEffect">
                                  <p:stCondLst>
                                    <p:cond delay="0"/>
                                  </p:stCondLst>
                                  <p:childTnLst>
                                    <p:animEffect transition="out" filter="box(in)">
                                      <p:cBhvr>
                                        <p:cTn id="172" dur="500"/>
                                        <p:tgtEl>
                                          <p:spTgt spid="169"/>
                                        </p:tgtEl>
                                      </p:cBhvr>
                                    </p:animEffect>
                                    <p:set>
                                      <p:cBhvr>
                                        <p:cTn id="173" dur="1" fill="hold">
                                          <p:stCondLst>
                                            <p:cond delay="499"/>
                                          </p:stCondLst>
                                        </p:cTn>
                                        <p:tgtEl>
                                          <p:spTgt spid="169"/>
                                        </p:tgtEl>
                                        <p:attrNameLst>
                                          <p:attrName>style.visibility</p:attrName>
                                        </p:attrNameLst>
                                      </p:cBhvr>
                                      <p:to>
                                        <p:strVal val="hidden"/>
                                      </p:to>
                                    </p:set>
                                  </p:childTnLst>
                                </p:cTn>
                              </p:par>
                              <p:par>
                                <p:cTn id="174" presetID="4" presetClass="exit" presetSubtype="16" fill="hold" grpId="1" nodeType="withEffect">
                                  <p:stCondLst>
                                    <p:cond delay="0"/>
                                  </p:stCondLst>
                                  <p:childTnLst>
                                    <p:animEffect transition="out" filter="box(in)">
                                      <p:cBhvr>
                                        <p:cTn id="175" dur="500"/>
                                        <p:tgtEl>
                                          <p:spTgt spid="170"/>
                                        </p:tgtEl>
                                      </p:cBhvr>
                                    </p:animEffect>
                                    <p:set>
                                      <p:cBhvr>
                                        <p:cTn id="176" dur="1" fill="hold">
                                          <p:stCondLst>
                                            <p:cond delay="499"/>
                                          </p:stCondLst>
                                        </p:cTn>
                                        <p:tgtEl>
                                          <p:spTgt spid="170"/>
                                        </p:tgtEl>
                                        <p:attrNameLst>
                                          <p:attrName>style.visibility</p:attrName>
                                        </p:attrNameLst>
                                      </p:cBhvr>
                                      <p:to>
                                        <p:strVal val="hidden"/>
                                      </p:to>
                                    </p:set>
                                  </p:childTnLst>
                                </p:cTn>
                              </p:par>
                              <p:par>
                                <p:cTn id="177" presetID="4" presetClass="exit" presetSubtype="16" fill="hold" grpId="1" nodeType="withEffect">
                                  <p:stCondLst>
                                    <p:cond delay="0"/>
                                  </p:stCondLst>
                                  <p:childTnLst>
                                    <p:animEffect transition="out" filter="box(in)">
                                      <p:cBhvr>
                                        <p:cTn id="178" dur="500"/>
                                        <p:tgtEl>
                                          <p:spTgt spid="171"/>
                                        </p:tgtEl>
                                      </p:cBhvr>
                                    </p:animEffect>
                                    <p:set>
                                      <p:cBhvr>
                                        <p:cTn id="179" dur="1" fill="hold">
                                          <p:stCondLst>
                                            <p:cond delay="499"/>
                                          </p:stCondLst>
                                        </p:cTn>
                                        <p:tgtEl>
                                          <p:spTgt spid="171"/>
                                        </p:tgtEl>
                                        <p:attrNameLst>
                                          <p:attrName>style.visibility</p:attrName>
                                        </p:attrNameLst>
                                      </p:cBhvr>
                                      <p:to>
                                        <p:strVal val="hidden"/>
                                      </p:to>
                                    </p:set>
                                  </p:childTnLst>
                                </p:cTn>
                              </p:par>
                              <p:par>
                                <p:cTn id="180" presetID="4" presetClass="exit" presetSubtype="16" fill="hold" grpId="1" nodeType="withEffect">
                                  <p:stCondLst>
                                    <p:cond delay="0"/>
                                  </p:stCondLst>
                                  <p:childTnLst>
                                    <p:animEffect transition="out" filter="box(in)">
                                      <p:cBhvr>
                                        <p:cTn id="181" dur="500"/>
                                        <p:tgtEl>
                                          <p:spTgt spid="172"/>
                                        </p:tgtEl>
                                      </p:cBhvr>
                                    </p:animEffect>
                                    <p:set>
                                      <p:cBhvr>
                                        <p:cTn id="182" dur="1" fill="hold">
                                          <p:stCondLst>
                                            <p:cond delay="499"/>
                                          </p:stCondLst>
                                        </p:cTn>
                                        <p:tgtEl>
                                          <p:spTgt spid="172"/>
                                        </p:tgtEl>
                                        <p:attrNameLst>
                                          <p:attrName>style.visibility</p:attrName>
                                        </p:attrNameLst>
                                      </p:cBhvr>
                                      <p:to>
                                        <p:strVal val="hidden"/>
                                      </p:to>
                                    </p:set>
                                  </p:childTnLst>
                                </p:cTn>
                              </p:par>
                              <p:par>
                                <p:cTn id="183" presetID="4" presetClass="exit" presetSubtype="16" fill="hold" grpId="1" nodeType="withEffect">
                                  <p:stCondLst>
                                    <p:cond delay="0"/>
                                  </p:stCondLst>
                                  <p:childTnLst>
                                    <p:animEffect transition="out" filter="box(in)">
                                      <p:cBhvr>
                                        <p:cTn id="184" dur="500"/>
                                        <p:tgtEl>
                                          <p:spTgt spid="173"/>
                                        </p:tgtEl>
                                      </p:cBhvr>
                                    </p:animEffect>
                                    <p:set>
                                      <p:cBhvr>
                                        <p:cTn id="185" dur="1" fill="hold">
                                          <p:stCondLst>
                                            <p:cond delay="499"/>
                                          </p:stCondLst>
                                        </p:cTn>
                                        <p:tgtEl>
                                          <p:spTgt spid="173"/>
                                        </p:tgtEl>
                                        <p:attrNameLst>
                                          <p:attrName>style.visibility</p:attrName>
                                        </p:attrNameLst>
                                      </p:cBhvr>
                                      <p:to>
                                        <p:strVal val="hidden"/>
                                      </p:to>
                                    </p:set>
                                  </p:childTnLst>
                                </p:cTn>
                              </p:par>
                              <p:par>
                                <p:cTn id="186" presetID="4" presetClass="exit" presetSubtype="16" fill="hold" grpId="1" nodeType="withEffect">
                                  <p:stCondLst>
                                    <p:cond delay="0"/>
                                  </p:stCondLst>
                                  <p:childTnLst>
                                    <p:animEffect transition="out" filter="box(in)">
                                      <p:cBhvr>
                                        <p:cTn id="187" dur="500"/>
                                        <p:tgtEl>
                                          <p:spTgt spid="174"/>
                                        </p:tgtEl>
                                      </p:cBhvr>
                                    </p:animEffect>
                                    <p:set>
                                      <p:cBhvr>
                                        <p:cTn id="188" dur="1" fill="hold">
                                          <p:stCondLst>
                                            <p:cond delay="499"/>
                                          </p:stCondLst>
                                        </p:cTn>
                                        <p:tgtEl>
                                          <p:spTgt spid="174"/>
                                        </p:tgtEl>
                                        <p:attrNameLst>
                                          <p:attrName>style.visibility</p:attrName>
                                        </p:attrNameLst>
                                      </p:cBhvr>
                                      <p:to>
                                        <p:strVal val="hidden"/>
                                      </p:to>
                                    </p:set>
                                  </p:childTnLst>
                                </p:cTn>
                              </p:par>
                              <p:par>
                                <p:cTn id="189" presetID="4" presetClass="exit" presetSubtype="16" fill="hold" grpId="1" nodeType="withEffect">
                                  <p:stCondLst>
                                    <p:cond delay="0"/>
                                  </p:stCondLst>
                                  <p:childTnLst>
                                    <p:animEffect transition="out" filter="box(in)">
                                      <p:cBhvr>
                                        <p:cTn id="190" dur="500"/>
                                        <p:tgtEl>
                                          <p:spTgt spid="175"/>
                                        </p:tgtEl>
                                      </p:cBhvr>
                                    </p:animEffect>
                                    <p:set>
                                      <p:cBhvr>
                                        <p:cTn id="191" dur="1" fill="hold">
                                          <p:stCondLst>
                                            <p:cond delay="499"/>
                                          </p:stCondLst>
                                        </p:cTn>
                                        <p:tgtEl>
                                          <p:spTgt spid="175"/>
                                        </p:tgtEl>
                                        <p:attrNameLst>
                                          <p:attrName>style.visibility</p:attrName>
                                        </p:attrNameLst>
                                      </p:cBhvr>
                                      <p:to>
                                        <p:strVal val="hidden"/>
                                      </p:to>
                                    </p:set>
                                  </p:childTnLst>
                                </p:cTn>
                              </p:par>
                              <p:par>
                                <p:cTn id="192" presetID="4" presetClass="exit" presetSubtype="32" fill="hold" grpId="1" nodeType="withEffect">
                                  <p:stCondLst>
                                    <p:cond delay="0"/>
                                  </p:stCondLst>
                                  <p:childTnLst>
                                    <p:animEffect transition="out" filter="box(out)">
                                      <p:cBhvr>
                                        <p:cTn id="193" dur="10"/>
                                        <p:tgtEl>
                                          <p:spTgt spid="184"/>
                                        </p:tgtEl>
                                      </p:cBhvr>
                                    </p:animEffect>
                                    <p:set>
                                      <p:cBhvr>
                                        <p:cTn id="194" dur="1" fill="hold">
                                          <p:stCondLst>
                                            <p:cond delay="9"/>
                                          </p:stCondLst>
                                        </p:cTn>
                                        <p:tgtEl>
                                          <p:spTgt spid="184"/>
                                        </p:tgtEl>
                                        <p:attrNameLst>
                                          <p:attrName>style.visibility</p:attrName>
                                        </p:attrNameLst>
                                      </p:cBhvr>
                                      <p:to>
                                        <p:strVal val="hidden"/>
                                      </p:to>
                                    </p:set>
                                  </p:childTnLst>
                                </p:cTn>
                              </p:par>
                              <p:par>
                                <p:cTn id="195" presetID="4" presetClass="exit" presetSubtype="32" fill="hold" grpId="1" nodeType="withEffect">
                                  <p:stCondLst>
                                    <p:cond delay="0"/>
                                  </p:stCondLst>
                                  <p:childTnLst>
                                    <p:animEffect transition="out" filter="box(out)">
                                      <p:cBhvr>
                                        <p:cTn id="196" dur="10"/>
                                        <p:tgtEl>
                                          <p:spTgt spid="185"/>
                                        </p:tgtEl>
                                      </p:cBhvr>
                                    </p:animEffect>
                                    <p:set>
                                      <p:cBhvr>
                                        <p:cTn id="197" dur="1" fill="hold">
                                          <p:stCondLst>
                                            <p:cond delay="9"/>
                                          </p:stCondLst>
                                        </p:cTn>
                                        <p:tgtEl>
                                          <p:spTgt spid="1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p:bldP spid="247" grpId="1" animBg="1"/>
      <p:bldP spid="248" grpId="0" animBg="1"/>
      <p:bldP spid="248" grpId="1" animBg="1"/>
      <p:bldP spid="249" grpId="0"/>
      <p:bldP spid="249" grpId="1"/>
      <p:bldP spid="166" grpId="0" animBg="1"/>
      <p:bldP spid="166" grpId="1" animBg="1"/>
      <p:bldP spid="167" grpId="0" animBg="1"/>
      <p:bldP spid="167" grpId="1" animBg="1"/>
      <p:bldP spid="168" grpId="0" animBg="1"/>
      <p:bldP spid="168" grpId="1" animBg="1"/>
      <p:bldP spid="169" grpId="0" animBg="1"/>
      <p:bldP spid="169" grpId="1" animBg="1"/>
      <p:bldP spid="170" grpId="0" animBg="1"/>
      <p:bldP spid="170" grpId="1" animBg="1"/>
      <p:bldP spid="171" grpId="0" animBg="1"/>
      <p:bldP spid="171" grpId="1" animBg="1"/>
      <p:bldP spid="172" grpId="0" animBg="1"/>
      <p:bldP spid="172" grpId="1" animBg="1"/>
      <p:bldP spid="173" grpId="0" animBg="1"/>
      <p:bldP spid="173" grpId="1" animBg="1"/>
      <p:bldP spid="174" grpId="0" animBg="1"/>
      <p:bldP spid="174" grpId="1" animBg="1"/>
      <p:bldP spid="175" grpId="0" animBg="1"/>
      <p:bldP spid="175" grpId="1" animBg="1"/>
      <p:bldP spid="176" grpId="0" animBg="1"/>
      <p:bldP spid="176" grpId="1" animBg="1"/>
      <p:bldP spid="177" grpId="0" animBg="1"/>
      <p:bldP spid="177" grpId="1" animBg="1"/>
      <p:bldP spid="178" grpId="0" animBg="1"/>
      <p:bldP spid="178" grpId="1" animBg="1"/>
      <p:bldP spid="183" grpId="0" animBg="1"/>
      <p:bldP spid="183" grpId="1" animBg="1"/>
      <p:bldP spid="184" grpId="0" animBg="1"/>
      <p:bldP spid="184" grpId="1" animBg="1"/>
      <p:bldP spid="185" grpId="0" animBg="1"/>
      <p:bldP spid="185" grpId="1" animBg="1"/>
      <p:bldP spid="186" grpId="0" animBg="1"/>
      <p:bldP spid="186" grpId="1" animBg="1"/>
      <p:bldP spid="187" grpId="0" animBg="1"/>
      <p:bldP spid="187" grpId="1" animBg="1"/>
      <p:bldP spid="188" grpId="0" animBg="1"/>
      <p:bldP spid="188" grpId="1" animBg="1"/>
      <p:bldP spid="189" grpId="0" animBg="1"/>
      <p:bldP spid="189" grpId="1" animBg="1"/>
      <p:bldP spid="190" grpId="0" animBg="1"/>
      <p:bldP spid="19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0745" name="Rectangle 80"/>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8" name="AutoShape 34"/>
          <p:cNvSpPr>
            <a:spLocks noChangeArrowheads="1"/>
          </p:cNvSpPr>
          <p:nvPr/>
        </p:nvSpPr>
        <p:spPr bwMode="auto">
          <a:xfrm>
            <a:off x="431799" y="624532"/>
            <a:ext cx="1494929"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99" name="AutoShape 35" descr="Purple mesh"/>
          <p:cNvSpPr>
            <a:spLocks noChangeArrowheads="1"/>
          </p:cNvSpPr>
          <p:nvPr/>
        </p:nvSpPr>
        <p:spPr bwMode="auto">
          <a:xfrm>
            <a:off x="127000" y="616595"/>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1</a:t>
            </a:r>
          </a:p>
        </p:txBody>
      </p:sp>
      <p:sp>
        <p:nvSpPr>
          <p:cNvPr id="300" name="Rectangle 36"/>
          <p:cNvSpPr>
            <a:spLocks noChangeArrowheads="1"/>
          </p:cNvSpPr>
          <p:nvPr/>
        </p:nvSpPr>
        <p:spPr bwMode="auto">
          <a:xfrm>
            <a:off x="547688" y="609600"/>
            <a:ext cx="17445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b="1">
                <a:latin typeface="+mn-lt"/>
              </a:rPr>
              <a:t> Ổn áp</a:t>
            </a:r>
            <a:endParaRPr lang="en-US" sz="2400">
              <a:latin typeface="+mn-lt"/>
            </a:endParaRPr>
          </a:p>
        </p:txBody>
      </p:sp>
      <p:sp>
        <p:nvSpPr>
          <p:cNvPr id="301" name="Rectangle 300"/>
          <p:cNvSpPr/>
          <p:nvPr/>
        </p:nvSpPr>
        <p:spPr>
          <a:xfrm>
            <a:off x="12700" y="82490"/>
            <a:ext cx="9144000" cy="461665"/>
          </a:xfrm>
          <a:prstGeom prst="rect">
            <a:avLst/>
          </a:prstGeom>
        </p:spPr>
        <p:txBody>
          <a:bodyPr wrap="square">
            <a:spAutoFit/>
          </a:bodyPr>
          <a:lstStyle/>
          <a:p>
            <a:pPr algn="ctr"/>
            <a:r>
              <a:rPr lang="en-US" sz="2400" b="1">
                <a:solidFill>
                  <a:srgbClr val="FFFF00"/>
                </a:solidFill>
                <a:latin typeface="+mj-lt"/>
              </a:rPr>
              <a:t>III. MỘT SỐ THIẾT BỊ TRONG HỆ THỐNG CUNG CẤP  NGUỒN</a:t>
            </a:r>
            <a:endParaRPr lang="en-US" sz="2400">
              <a:solidFill>
                <a:srgbClr val="FFFF00"/>
              </a:solidFill>
              <a:latin typeface="+mj-lt"/>
            </a:endParaRPr>
          </a:p>
        </p:txBody>
      </p:sp>
      <p:grpSp>
        <p:nvGrpSpPr>
          <p:cNvPr id="304" name="Group 41"/>
          <p:cNvGrpSpPr>
            <a:grpSpLocks/>
          </p:cNvGrpSpPr>
          <p:nvPr/>
        </p:nvGrpSpPr>
        <p:grpSpPr bwMode="auto">
          <a:xfrm>
            <a:off x="63500" y="1130300"/>
            <a:ext cx="3289300" cy="584200"/>
            <a:chOff x="113" y="1154"/>
            <a:chExt cx="1678" cy="368"/>
          </a:xfrm>
        </p:grpSpPr>
        <p:sp>
          <p:nvSpPr>
            <p:cNvPr id="305" name="AutoShape 42"/>
            <p:cNvSpPr>
              <a:spLocks noChangeArrowheads="1"/>
            </p:cNvSpPr>
            <p:nvPr/>
          </p:nvSpPr>
          <p:spPr bwMode="gray">
            <a:xfrm>
              <a:off x="113" y="1180"/>
              <a:ext cx="167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54"/>
              <a:ext cx="149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a) Sơ đồ nguyên lý</a:t>
              </a:r>
            </a:p>
          </p:txBody>
        </p:sp>
      </p:grpSp>
      <p:grpSp>
        <p:nvGrpSpPr>
          <p:cNvPr id="420" name="Group 41"/>
          <p:cNvGrpSpPr>
            <a:grpSpLocks/>
          </p:cNvGrpSpPr>
          <p:nvPr/>
        </p:nvGrpSpPr>
        <p:grpSpPr bwMode="auto">
          <a:xfrm>
            <a:off x="12700" y="5867400"/>
            <a:ext cx="3532188" cy="584200"/>
            <a:chOff x="113" y="1154"/>
            <a:chExt cx="1678" cy="368"/>
          </a:xfrm>
        </p:grpSpPr>
        <p:sp>
          <p:nvSpPr>
            <p:cNvPr id="421" name="AutoShape 42"/>
            <p:cNvSpPr>
              <a:spLocks noChangeArrowheads="1"/>
            </p:cNvSpPr>
            <p:nvPr/>
          </p:nvSpPr>
          <p:spPr bwMode="gray">
            <a:xfrm>
              <a:off x="113" y="1180"/>
              <a:ext cx="167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422" name="Rectangle 43"/>
            <p:cNvSpPr>
              <a:spLocks noChangeArrowheads="1"/>
            </p:cNvSpPr>
            <p:nvPr/>
          </p:nvSpPr>
          <p:spPr bwMode="auto">
            <a:xfrm>
              <a:off x="166" y="1154"/>
              <a:ext cx="157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b) Nguyên lý làm việc</a:t>
              </a:r>
            </a:p>
          </p:txBody>
        </p:sp>
      </p:grpSp>
      <p:grpSp>
        <p:nvGrpSpPr>
          <p:cNvPr id="10" name="Group 9"/>
          <p:cNvGrpSpPr/>
          <p:nvPr/>
        </p:nvGrpSpPr>
        <p:grpSpPr>
          <a:xfrm>
            <a:off x="685800" y="2012443"/>
            <a:ext cx="8229600" cy="3896232"/>
            <a:chOff x="685800" y="2012443"/>
            <a:chExt cx="8229600" cy="3896232"/>
          </a:xfrm>
        </p:grpSpPr>
        <p:sp>
          <p:nvSpPr>
            <p:cNvPr id="280903" name="AutoShape 374"/>
            <p:cNvSpPr>
              <a:spLocks noChangeShapeType="1"/>
            </p:cNvSpPr>
            <p:nvPr/>
          </p:nvSpPr>
          <p:spPr bwMode="auto">
            <a:xfrm>
              <a:off x="1018420" y="2940897"/>
              <a:ext cx="1816616" cy="1024"/>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04" name="AutoShape 373"/>
            <p:cNvSpPr>
              <a:spLocks noChangeShapeType="1"/>
            </p:cNvSpPr>
            <p:nvPr/>
          </p:nvSpPr>
          <p:spPr bwMode="auto">
            <a:xfrm>
              <a:off x="3122880" y="2964441"/>
              <a:ext cx="60493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05" name="AutoShape 372"/>
            <p:cNvSpPr>
              <a:spLocks noChangeShapeType="1"/>
            </p:cNvSpPr>
            <p:nvPr/>
          </p:nvSpPr>
          <p:spPr bwMode="auto">
            <a:xfrm>
              <a:off x="4370205" y="2957276"/>
              <a:ext cx="1912564"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06" name="Oval 371"/>
            <p:cNvSpPr>
              <a:spLocks noChangeArrowheads="1"/>
            </p:cNvSpPr>
            <p:nvPr/>
          </p:nvSpPr>
          <p:spPr bwMode="auto">
            <a:xfrm>
              <a:off x="3713189" y="2580571"/>
              <a:ext cx="683516" cy="729865"/>
            </a:xfrm>
            <a:prstGeom prst="ellipse">
              <a:avLst/>
            </a:prstGeom>
            <a:solidFill>
              <a:srgbClr val="FFFFFF"/>
            </a:solidFill>
            <a:ln w="19050">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ea typeface="Times New Roman" pitchFamily="18" charset="0"/>
                  <a:cs typeface="Arial" pitchFamily="34" charset="0"/>
                </a:rPr>
                <a:t>A</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80907" name="Oval 370"/>
            <p:cNvSpPr>
              <a:spLocks noChangeArrowheads="1"/>
            </p:cNvSpPr>
            <p:nvPr/>
          </p:nvSpPr>
          <p:spPr bwMode="auto">
            <a:xfrm>
              <a:off x="3137501" y="2894833"/>
              <a:ext cx="90465" cy="1044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80908" name="Oval 369"/>
            <p:cNvSpPr>
              <a:spLocks noChangeArrowheads="1"/>
            </p:cNvSpPr>
            <p:nvPr/>
          </p:nvSpPr>
          <p:spPr bwMode="auto">
            <a:xfrm>
              <a:off x="2793002" y="2878454"/>
              <a:ext cx="91379" cy="10338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80909" name="Oval 368"/>
            <p:cNvSpPr>
              <a:spLocks noChangeArrowheads="1"/>
            </p:cNvSpPr>
            <p:nvPr/>
          </p:nvSpPr>
          <p:spPr bwMode="auto">
            <a:xfrm>
              <a:off x="988265" y="2878454"/>
              <a:ext cx="90465" cy="103389"/>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80910" name="AutoShape 367"/>
            <p:cNvSpPr>
              <a:spLocks noChangeShapeType="1"/>
            </p:cNvSpPr>
            <p:nvPr/>
          </p:nvSpPr>
          <p:spPr bwMode="auto">
            <a:xfrm flipV="1">
              <a:off x="2824070" y="2731048"/>
              <a:ext cx="403896" cy="181187"/>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grpSp>
          <p:nvGrpSpPr>
            <p:cNvPr id="280911" name="Group 348"/>
            <p:cNvGrpSpPr>
              <a:grpSpLocks/>
            </p:cNvGrpSpPr>
            <p:nvPr/>
          </p:nvGrpSpPr>
          <p:grpSpPr bwMode="auto">
            <a:xfrm rot="10800000">
              <a:off x="6283682" y="2063626"/>
              <a:ext cx="232103" cy="3526488"/>
              <a:chOff x="3241" y="4778"/>
              <a:chExt cx="217" cy="3618"/>
            </a:xfrm>
          </p:grpSpPr>
          <p:grpSp>
            <p:nvGrpSpPr>
              <p:cNvPr id="280943" name="Group 125"/>
              <p:cNvGrpSpPr>
                <a:grpSpLocks/>
              </p:cNvGrpSpPr>
              <p:nvPr/>
            </p:nvGrpSpPr>
            <p:grpSpPr bwMode="auto">
              <a:xfrm>
                <a:off x="3250" y="5380"/>
                <a:ext cx="208" cy="601"/>
                <a:chOff x="0" y="0"/>
                <a:chExt cx="20000" cy="20011"/>
              </a:xfrm>
            </p:grpSpPr>
            <p:sp>
              <p:nvSpPr>
                <p:cNvPr id="280959" name="Arc 127"/>
                <p:cNvSpPr>
                  <a:spLocks/>
                </p:cNvSpPr>
                <p:nvPr/>
              </p:nvSpPr>
              <p:spPr bwMode="auto">
                <a:xfrm>
                  <a:off x="203" y="0"/>
                  <a:ext cx="19797" cy="10285"/>
                </a:xfrm>
                <a:custGeom>
                  <a:avLst/>
                  <a:gdLst>
                    <a:gd name="T0" fmla="*/ 0 w 21600"/>
                    <a:gd name="T1" fmla="*/ 0 h 21600"/>
                    <a:gd name="T2" fmla="*/ 19797 w 21600"/>
                    <a:gd name="T3" fmla="*/ 10285 h 21600"/>
                    <a:gd name="T4" fmla="*/ 0 w 21600"/>
                    <a:gd name="T5" fmla="*/ 1028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60" name="Arc 126"/>
                <p:cNvSpPr>
                  <a:spLocks/>
                </p:cNvSpPr>
                <p:nvPr/>
              </p:nvSpPr>
              <p:spPr bwMode="auto">
                <a:xfrm flipV="1">
                  <a:off x="-12" y="9709"/>
                  <a:ext cx="19797" cy="10285"/>
                </a:xfrm>
                <a:custGeom>
                  <a:avLst/>
                  <a:gdLst>
                    <a:gd name="T0" fmla="*/ 0 w 21600"/>
                    <a:gd name="T1" fmla="*/ 0 h 21600"/>
                    <a:gd name="T2" fmla="*/ 19797 w 21600"/>
                    <a:gd name="T3" fmla="*/ 10285 h 21600"/>
                    <a:gd name="T4" fmla="*/ 0 w 21600"/>
                    <a:gd name="T5" fmla="*/ 1028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280944" name="Group 122"/>
              <p:cNvGrpSpPr>
                <a:grpSpLocks/>
              </p:cNvGrpSpPr>
              <p:nvPr/>
            </p:nvGrpSpPr>
            <p:grpSpPr bwMode="auto">
              <a:xfrm>
                <a:off x="3249" y="5985"/>
                <a:ext cx="206" cy="600"/>
                <a:chOff x="0" y="0"/>
                <a:chExt cx="20000" cy="19998"/>
              </a:xfrm>
            </p:grpSpPr>
            <p:sp>
              <p:nvSpPr>
                <p:cNvPr id="280957" name="Arc 124"/>
                <p:cNvSpPr>
                  <a:spLocks/>
                </p:cNvSpPr>
                <p:nvPr/>
              </p:nvSpPr>
              <p:spPr bwMode="auto">
                <a:xfrm>
                  <a:off x="217" y="37"/>
                  <a:ext cx="19728" cy="10310"/>
                </a:xfrm>
                <a:custGeom>
                  <a:avLst/>
                  <a:gdLst>
                    <a:gd name="T0" fmla="*/ 0 w 21600"/>
                    <a:gd name="T1" fmla="*/ 0 h 21600"/>
                    <a:gd name="T2" fmla="*/ 19728 w 21600"/>
                    <a:gd name="T3" fmla="*/ 10310 h 21600"/>
                    <a:gd name="T4" fmla="*/ 0 w 21600"/>
                    <a:gd name="T5" fmla="*/ 1031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58" name="Arc 123"/>
                <p:cNvSpPr>
                  <a:spLocks/>
                </p:cNvSpPr>
                <p:nvPr/>
              </p:nvSpPr>
              <p:spPr bwMode="auto">
                <a:xfrm flipV="1">
                  <a:off x="0" y="9688"/>
                  <a:ext cx="19728" cy="10310"/>
                </a:xfrm>
                <a:custGeom>
                  <a:avLst/>
                  <a:gdLst>
                    <a:gd name="T0" fmla="*/ 0 w 21600"/>
                    <a:gd name="T1" fmla="*/ 0 h 21600"/>
                    <a:gd name="T2" fmla="*/ 19728 w 21600"/>
                    <a:gd name="T3" fmla="*/ 10310 h 21600"/>
                    <a:gd name="T4" fmla="*/ 0 w 21600"/>
                    <a:gd name="T5" fmla="*/ 1031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280945" name="Group 118"/>
              <p:cNvGrpSpPr>
                <a:grpSpLocks/>
              </p:cNvGrpSpPr>
              <p:nvPr/>
            </p:nvGrpSpPr>
            <p:grpSpPr bwMode="auto">
              <a:xfrm>
                <a:off x="3248" y="6585"/>
                <a:ext cx="206" cy="604"/>
                <a:chOff x="0" y="0"/>
                <a:chExt cx="20000" cy="19998"/>
              </a:xfrm>
            </p:grpSpPr>
            <p:sp>
              <p:nvSpPr>
                <p:cNvPr id="280955" name="Arc 120"/>
                <p:cNvSpPr>
                  <a:spLocks/>
                </p:cNvSpPr>
                <p:nvPr/>
              </p:nvSpPr>
              <p:spPr bwMode="auto">
                <a:xfrm>
                  <a:off x="272" y="0"/>
                  <a:ext cx="19728" cy="10252"/>
                </a:xfrm>
                <a:custGeom>
                  <a:avLst/>
                  <a:gdLst>
                    <a:gd name="T0" fmla="*/ 0 w 21600"/>
                    <a:gd name="T1" fmla="*/ 0 h 21600"/>
                    <a:gd name="T2" fmla="*/ 19728 w 21600"/>
                    <a:gd name="T3" fmla="*/ 10252 h 21600"/>
                    <a:gd name="T4" fmla="*/ 0 w 21600"/>
                    <a:gd name="T5" fmla="*/ 1025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56" name="Arc 119"/>
                <p:cNvSpPr>
                  <a:spLocks/>
                </p:cNvSpPr>
                <p:nvPr/>
              </p:nvSpPr>
              <p:spPr bwMode="auto">
                <a:xfrm flipV="1">
                  <a:off x="55" y="9760"/>
                  <a:ext cx="19728" cy="10252"/>
                </a:xfrm>
                <a:custGeom>
                  <a:avLst/>
                  <a:gdLst>
                    <a:gd name="T0" fmla="*/ 0 w 21600"/>
                    <a:gd name="T1" fmla="*/ 0 h 21600"/>
                    <a:gd name="T2" fmla="*/ 19728 w 21600"/>
                    <a:gd name="T3" fmla="*/ 10252 h 21600"/>
                    <a:gd name="T4" fmla="*/ 0 w 21600"/>
                    <a:gd name="T5" fmla="*/ 1025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280946" name="Group 115"/>
              <p:cNvGrpSpPr>
                <a:grpSpLocks/>
              </p:cNvGrpSpPr>
              <p:nvPr/>
            </p:nvGrpSpPr>
            <p:grpSpPr bwMode="auto">
              <a:xfrm>
                <a:off x="3249" y="7193"/>
                <a:ext cx="206" cy="603"/>
                <a:chOff x="0" y="0"/>
                <a:chExt cx="20000" cy="20000"/>
              </a:xfrm>
            </p:grpSpPr>
            <p:sp>
              <p:nvSpPr>
                <p:cNvPr id="280953" name="Arc 117"/>
                <p:cNvSpPr>
                  <a:spLocks/>
                </p:cNvSpPr>
                <p:nvPr/>
              </p:nvSpPr>
              <p:spPr bwMode="auto">
                <a:xfrm>
                  <a:off x="217" y="-14"/>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54" name="Arc 116"/>
                <p:cNvSpPr>
                  <a:spLocks/>
                </p:cNvSpPr>
                <p:nvPr/>
              </p:nvSpPr>
              <p:spPr bwMode="auto">
                <a:xfrm flipV="1">
                  <a:off x="0" y="9747"/>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280947" name="Group 125"/>
              <p:cNvGrpSpPr>
                <a:grpSpLocks/>
              </p:cNvGrpSpPr>
              <p:nvPr/>
            </p:nvGrpSpPr>
            <p:grpSpPr bwMode="auto">
              <a:xfrm>
                <a:off x="3241" y="4778"/>
                <a:ext cx="208" cy="602"/>
                <a:chOff x="0" y="0"/>
                <a:chExt cx="20000" cy="20011"/>
              </a:xfrm>
            </p:grpSpPr>
            <p:sp>
              <p:nvSpPr>
                <p:cNvPr id="280951" name="Arc 127"/>
                <p:cNvSpPr>
                  <a:spLocks/>
                </p:cNvSpPr>
                <p:nvPr/>
              </p:nvSpPr>
              <p:spPr bwMode="auto">
                <a:xfrm>
                  <a:off x="203" y="0"/>
                  <a:ext cx="19797" cy="10285"/>
                </a:xfrm>
                <a:custGeom>
                  <a:avLst/>
                  <a:gdLst>
                    <a:gd name="T0" fmla="*/ 0 w 21600"/>
                    <a:gd name="T1" fmla="*/ 0 h 21600"/>
                    <a:gd name="T2" fmla="*/ 19797 w 21600"/>
                    <a:gd name="T3" fmla="*/ 10285 h 21600"/>
                    <a:gd name="T4" fmla="*/ 0 w 21600"/>
                    <a:gd name="T5" fmla="*/ 1028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52" name="Arc 126"/>
                <p:cNvSpPr>
                  <a:spLocks/>
                </p:cNvSpPr>
                <p:nvPr/>
              </p:nvSpPr>
              <p:spPr bwMode="auto">
                <a:xfrm flipV="1">
                  <a:off x="-12" y="9709"/>
                  <a:ext cx="19797" cy="10285"/>
                </a:xfrm>
                <a:custGeom>
                  <a:avLst/>
                  <a:gdLst>
                    <a:gd name="T0" fmla="*/ 0 w 21600"/>
                    <a:gd name="T1" fmla="*/ 0 h 21600"/>
                    <a:gd name="T2" fmla="*/ 19797 w 21600"/>
                    <a:gd name="T3" fmla="*/ 10285 h 21600"/>
                    <a:gd name="T4" fmla="*/ 0 w 21600"/>
                    <a:gd name="T5" fmla="*/ 1028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280948" name="Group 115"/>
              <p:cNvGrpSpPr>
                <a:grpSpLocks/>
              </p:cNvGrpSpPr>
              <p:nvPr/>
            </p:nvGrpSpPr>
            <p:grpSpPr bwMode="auto">
              <a:xfrm>
                <a:off x="3247" y="7793"/>
                <a:ext cx="206" cy="603"/>
                <a:chOff x="0" y="0"/>
                <a:chExt cx="20000" cy="20000"/>
              </a:xfrm>
            </p:grpSpPr>
            <p:sp>
              <p:nvSpPr>
                <p:cNvPr id="280949" name="Arc 117"/>
                <p:cNvSpPr>
                  <a:spLocks/>
                </p:cNvSpPr>
                <p:nvPr/>
              </p:nvSpPr>
              <p:spPr bwMode="auto">
                <a:xfrm>
                  <a:off x="217" y="-14"/>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50" name="Arc 116"/>
                <p:cNvSpPr>
                  <a:spLocks/>
                </p:cNvSpPr>
                <p:nvPr/>
              </p:nvSpPr>
              <p:spPr bwMode="auto">
                <a:xfrm flipV="1">
                  <a:off x="0" y="9747"/>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sp>
          <p:nvSpPr>
            <p:cNvPr id="280912" name="AutoShape 347"/>
            <p:cNvSpPr>
              <a:spLocks noChangeShapeType="1"/>
            </p:cNvSpPr>
            <p:nvPr/>
          </p:nvSpPr>
          <p:spPr bwMode="auto">
            <a:xfrm>
              <a:off x="1033954" y="5590114"/>
              <a:ext cx="757624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13" name="Oval 346"/>
            <p:cNvSpPr>
              <a:spLocks noChangeArrowheads="1"/>
            </p:cNvSpPr>
            <p:nvPr/>
          </p:nvSpPr>
          <p:spPr bwMode="auto">
            <a:xfrm>
              <a:off x="8519729" y="5536884"/>
              <a:ext cx="90465" cy="1044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80914" name="Oval 345"/>
            <p:cNvSpPr>
              <a:spLocks noChangeArrowheads="1"/>
            </p:cNvSpPr>
            <p:nvPr/>
          </p:nvSpPr>
          <p:spPr bwMode="auto">
            <a:xfrm>
              <a:off x="993748" y="5535861"/>
              <a:ext cx="90465" cy="1044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80915" name="AutoShape 344"/>
            <p:cNvSpPr>
              <a:spLocks noChangeShapeType="1"/>
            </p:cNvSpPr>
            <p:nvPr/>
          </p:nvSpPr>
          <p:spPr bwMode="auto">
            <a:xfrm>
              <a:off x="6463699" y="3235710"/>
              <a:ext cx="2119995" cy="1024"/>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16" name="Oval 343"/>
            <p:cNvSpPr>
              <a:spLocks noChangeArrowheads="1"/>
            </p:cNvSpPr>
            <p:nvPr/>
          </p:nvSpPr>
          <p:spPr bwMode="auto">
            <a:xfrm>
              <a:off x="8533435" y="3177361"/>
              <a:ext cx="91379" cy="1044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80917" name="Oval 342"/>
            <p:cNvSpPr>
              <a:spLocks noChangeArrowheads="1"/>
            </p:cNvSpPr>
            <p:nvPr/>
          </p:nvSpPr>
          <p:spPr bwMode="auto">
            <a:xfrm>
              <a:off x="7437800" y="4058728"/>
              <a:ext cx="683516" cy="729865"/>
            </a:xfrm>
            <a:prstGeom prst="ellipse">
              <a:avLst/>
            </a:prstGeom>
            <a:solidFill>
              <a:srgbClr val="FFFFFF"/>
            </a:solidFill>
            <a:ln w="19050">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ea typeface="Times New Roman" pitchFamily="18" charset="0"/>
                  <a:cs typeface="Arial" pitchFamily="34" charset="0"/>
                </a:rPr>
                <a:t>V</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80918" name="AutoShape 341"/>
            <p:cNvSpPr>
              <a:spLocks noChangeShapeType="1"/>
            </p:cNvSpPr>
            <p:nvPr/>
          </p:nvSpPr>
          <p:spPr bwMode="auto">
            <a:xfrm>
              <a:off x="7782299" y="3235710"/>
              <a:ext cx="914" cy="845538"/>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19" name="AutoShape 340"/>
            <p:cNvSpPr>
              <a:spLocks noChangeShapeType="1"/>
            </p:cNvSpPr>
            <p:nvPr/>
          </p:nvSpPr>
          <p:spPr bwMode="auto">
            <a:xfrm>
              <a:off x="7782299" y="4775286"/>
              <a:ext cx="914" cy="802545"/>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20" name="Rectangle 339"/>
            <p:cNvSpPr>
              <a:spLocks noChangeArrowheads="1"/>
            </p:cNvSpPr>
            <p:nvPr/>
          </p:nvSpPr>
          <p:spPr bwMode="auto">
            <a:xfrm>
              <a:off x="1641625" y="5425306"/>
              <a:ext cx="828808" cy="28969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21" name="Text Box 338"/>
            <p:cNvSpPr txBox="1">
              <a:spLocks noChangeArrowheads="1"/>
            </p:cNvSpPr>
            <p:nvPr/>
          </p:nvSpPr>
          <p:spPr bwMode="auto">
            <a:xfrm>
              <a:off x="2793002" y="2343083"/>
              <a:ext cx="696309" cy="46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ATM</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80922" name="Text Box 337"/>
            <p:cNvSpPr txBox="1">
              <a:spLocks noChangeArrowheads="1"/>
            </p:cNvSpPr>
            <p:nvPr/>
          </p:nvSpPr>
          <p:spPr bwMode="auto">
            <a:xfrm>
              <a:off x="1792401" y="4991277"/>
              <a:ext cx="499844" cy="31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CC</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80923" name="AutoShape 336"/>
            <p:cNvSpPr>
              <a:spLocks noChangeShapeType="1"/>
            </p:cNvSpPr>
            <p:nvPr/>
          </p:nvSpPr>
          <p:spPr bwMode="auto">
            <a:xfrm>
              <a:off x="8583694" y="3235710"/>
              <a:ext cx="914" cy="233700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24" name="Text Box 335"/>
            <p:cNvSpPr txBox="1">
              <a:spLocks noChangeArrowheads="1"/>
            </p:cNvSpPr>
            <p:nvPr/>
          </p:nvSpPr>
          <p:spPr bwMode="auto">
            <a:xfrm>
              <a:off x="8194419" y="3960457"/>
              <a:ext cx="720981" cy="7339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U</a:t>
              </a:r>
              <a:r>
                <a:rPr kumimoji="0" lang="en-US" sz="2400" b="0" i="0" u="none" strike="noStrike" cap="none" normalizeH="0" baseline="-30000">
                  <a:ln>
                    <a:noFill/>
                  </a:ln>
                  <a:solidFill>
                    <a:schemeClr val="tx1"/>
                  </a:solidFill>
                  <a:effectLst/>
                  <a:latin typeface="Arial" pitchFamily="34" charset="0"/>
                  <a:ea typeface="Times New Roman" pitchFamily="18" charset="0"/>
                  <a:cs typeface="Arial" pitchFamily="34" charset="0"/>
                </a:rPr>
                <a:t>ra</a:t>
              </a:r>
              <a:endParaRPr kumimoji="0" lang="en-US" sz="24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220V</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80925" name="AutoShape 334"/>
            <p:cNvSpPr>
              <a:spLocks noChangeShapeType="1"/>
            </p:cNvSpPr>
            <p:nvPr/>
          </p:nvSpPr>
          <p:spPr bwMode="auto">
            <a:xfrm>
              <a:off x="1038523" y="2903022"/>
              <a:ext cx="0" cy="270654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26" name="Text Box 333"/>
            <p:cNvSpPr txBox="1">
              <a:spLocks noChangeArrowheads="1"/>
            </p:cNvSpPr>
            <p:nvPr/>
          </p:nvSpPr>
          <p:spPr bwMode="auto">
            <a:xfrm>
              <a:off x="685800" y="4052586"/>
              <a:ext cx="695395" cy="441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U</a:t>
              </a:r>
              <a:r>
                <a:rPr kumimoji="0" lang="en-US" sz="2400" b="0" i="0" u="none" strike="noStrike" cap="none" normalizeH="0" baseline="-30000">
                  <a:ln>
                    <a:noFill/>
                  </a:ln>
                  <a:solidFill>
                    <a:schemeClr val="tx1"/>
                  </a:solidFill>
                  <a:effectLst/>
                  <a:latin typeface="Arial" pitchFamily="34" charset="0"/>
                  <a:ea typeface="Times New Roman" pitchFamily="18" charset="0"/>
                  <a:cs typeface="Arial" pitchFamily="34" charset="0"/>
                </a:rPr>
                <a:t>vào</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80927" name="Text Box 332"/>
            <p:cNvSpPr txBox="1">
              <a:spLocks noChangeArrowheads="1"/>
            </p:cNvSpPr>
            <p:nvPr/>
          </p:nvSpPr>
          <p:spPr bwMode="auto">
            <a:xfrm>
              <a:off x="5638800" y="2236623"/>
              <a:ext cx="695395" cy="75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Chổi than</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grpSp>
          <p:nvGrpSpPr>
            <p:cNvPr id="416" name="Group 319"/>
            <p:cNvGrpSpPr>
              <a:grpSpLocks/>
            </p:cNvGrpSpPr>
            <p:nvPr/>
          </p:nvGrpSpPr>
          <p:grpSpPr bwMode="auto">
            <a:xfrm rot="10800000">
              <a:off x="3194156" y="4092508"/>
              <a:ext cx="115138" cy="1065624"/>
              <a:chOff x="3421" y="6167"/>
              <a:chExt cx="108" cy="870"/>
            </a:xfrm>
          </p:grpSpPr>
          <p:grpSp>
            <p:nvGrpSpPr>
              <p:cNvPr id="280931" name="Group 122"/>
              <p:cNvGrpSpPr>
                <a:grpSpLocks/>
              </p:cNvGrpSpPr>
              <p:nvPr/>
            </p:nvGrpSpPr>
            <p:grpSpPr bwMode="auto">
              <a:xfrm rot="10800000">
                <a:off x="3421" y="6821"/>
                <a:ext cx="107" cy="216"/>
                <a:chOff x="0" y="0"/>
                <a:chExt cx="20000" cy="19998"/>
              </a:xfrm>
            </p:grpSpPr>
            <p:sp>
              <p:nvSpPr>
                <p:cNvPr id="280941" name="Arc 124"/>
                <p:cNvSpPr>
                  <a:spLocks/>
                </p:cNvSpPr>
                <p:nvPr/>
              </p:nvSpPr>
              <p:spPr bwMode="auto">
                <a:xfrm>
                  <a:off x="217" y="37"/>
                  <a:ext cx="19728" cy="10310"/>
                </a:xfrm>
                <a:custGeom>
                  <a:avLst/>
                  <a:gdLst>
                    <a:gd name="T0" fmla="*/ 0 w 21600"/>
                    <a:gd name="T1" fmla="*/ 0 h 21600"/>
                    <a:gd name="T2" fmla="*/ 19728 w 21600"/>
                    <a:gd name="T3" fmla="*/ 10310 h 21600"/>
                    <a:gd name="T4" fmla="*/ 0 w 21600"/>
                    <a:gd name="T5" fmla="*/ 1031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42" name="Arc 123"/>
                <p:cNvSpPr>
                  <a:spLocks/>
                </p:cNvSpPr>
                <p:nvPr/>
              </p:nvSpPr>
              <p:spPr bwMode="auto">
                <a:xfrm flipV="1">
                  <a:off x="0" y="9688"/>
                  <a:ext cx="19728" cy="10310"/>
                </a:xfrm>
                <a:custGeom>
                  <a:avLst/>
                  <a:gdLst>
                    <a:gd name="T0" fmla="*/ 0 w 21600"/>
                    <a:gd name="T1" fmla="*/ 0 h 21600"/>
                    <a:gd name="T2" fmla="*/ 19728 w 21600"/>
                    <a:gd name="T3" fmla="*/ 10310 h 21600"/>
                    <a:gd name="T4" fmla="*/ 0 w 21600"/>
                    <a:gd name="T5" fmla="*/ 1031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280932" name="Group 118"/>
              <p:cNvGrpSpPr>
                <a:grpSpLocks/>
              </p:cNvGrpSpPr>
              <p:nvPr/>
            </p:nvGrpSpPr>
            <p:grpSpPr bwMode="auto">
              <a:xfrm rot="10800000">
                <a:off x="3421" y="6603"/>
                <a:ext cx="107" cy="218"/>
                <a:chOff x="0" y="0"/>
                <a:chExt cx="20000" cy="19998"/>
              </a:xfrm>
            </p:grpSpPr>
            <p:sp>
              <p:nvSpPr>
                <p:cNvPr id="280939" name="Arc 120"/>
                <p:cNvSpPr>
                  <a:spLocks/>
                </p:cNvSpPr>
                <p:nvPr/>
              </p:nvSpPr>
              <p:spPr bwMode="auto">
                <a:xfrm>
                  <a:off x="272" y="0"/>
                  <a:ext cx="19728" cy="10252"/>
                </a:xfrm>
                <a:custGeom>
                  <a:avLst/>
                  <a:gdLst>
                    <a:gd name="T0" fmla="*/ 0 w 21600"/>
                    <a:gd name="T1" fmla="*/ 0 h 21600"/>
                    <a:gd name="T2" fmla="*/ 19728 w 21600"/>
                    <a:gd name="T3" fmla="*/ 10252 h 21600"/>
                    <a:gd name="T4" fmla="*/ 0 w 21600"/>
                    <a:gd name="T5" fmla="*/ 1025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40" name="Arc 119"/>
                <p:cNvSpPr>
                  <a:spLocks/>
                </p:cNvSpPr>
                <p:nvPr/>
              </p:nvSpPr>
              <p:spPr bwMode="auto">
                <a:xfrm flipV="1">
                  <a:off x="55" y="9760"/>
                  <a:ext cx="19728" cy="10252"/>
                </a:xfrm>
                <a:custGeom>
                  <a:avLst/>
                  <a:gdLst>
                    <a:gd name="T0" fmla="*/ 0 w 21600"/>
                    <a:gd name="T1" fmla="*/ 0 h 21600"/>
                    <a:gd name="T2" fmla="*/ 19728 w 21600"/>
                    <a:gd name="T3" fmla="*/ 10252 h 21600"/>
                    <a:gd name="T4" fmla="*/ 0 w 21600"/>
                    <a:gd name="T5" fmla="*/ 1025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280933" name="Group 115"/>
              <p:cNvGrpSpPr>
                <a:grpSpLocks/>
              </p:cNvGrpSpPr>
              <p:nvPr/>
            </p:nvGrpSpPr>
            <p:grpSpPr bwMode="auto">
              <a:xfrm rot="10800000">
                <a:off x="3421" y="6384"/>
                <a:ext cx="107" cy="218"/>
                <a:chOff x="0" y="0"/>
                <a:chExt cx="20000" cy="20000"/>
              </a:xfrm>
            </p:grpSpPr>
            <p:sp>
              <p:nvSpPr>
                <p:cNvPr id="280937" name="Arc 117"/>
                <p:cNvSpPr>
                  <a:spLocks/>
                </p:cNvSpPr>
                <p:nvPr/>
              </p:nvSpPr>
              <p:spPr bwMode="auto">
                <a:xfrm>
                  <a:off x="217" y="-14"/>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38" name="Arc 116"/>
                <p:cNvSpPr>
                  <a:spLocks/>
                </p:cNvSpPr>
                <p:nvPr/>
              </p:nvSpPr>
              <p:spPr bwMode="auto">
                <a:xfrm flipV="1">
                  <a:off x="0" y="9747"/>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280934" name="Group 115"/>
              <p:cNvGrpSpPr>
                <a:grpSpLocks/>
              </p:cNvGrpSpPr>
              <p:nvPr/>
            </p:nvGrpSpPr>
            <p:grpSpPr bwMode="auto">
              <a:xfrm rot="10800000">
                <a:off x="3422" y="6167"/>
                <a:ext cx="107" cy="217"/>
                <a:chOff x="0" y="0"/>
                <a:chExt cx="20000" cy="20000"/>
              </a:xfrm>
            </p:grpSpPr>
            <p:sp>
              <p:nvSpPr>
                <p:cNvPr id="280935" name="Arc 117"/>
                <p:cNvSpPr>
                  <a:spLocks/>
                </p:cNvSpPr>
                <p:nvPr/>
              </p:nvSpPr>
              <p:spPr bwMode="auto">
                <a:xfrm>
                  <a:off x="217" y="-14"/>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36" name="Arc 116"/>
                <p:cNvSpPr>
                  <a:spLocks/>
                </p:cNvSpPr>
                <p:nvPr/>
              </p:nvSpPr>
              <p:spPr bwMode="auto">
                <a:xfrm flipV="1">
                  <a:off x="0" y="9747"/>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grpSp>
          <p:nvGrpSpPr>
            <p:cNvPr id="417" name="Group 309"/>
            <p:cNvGrpSpPr>
              <a:grpSpLocks/>
            </p:cNvGrpSpPr>
            <p:nvPr/>
          </p:nvGrpSpPr>
          <p:grpSpPr bwMode="auto">
            <a:xfrm>
              <a:off x="3489310" y="4141644"/>
              <a:ext cx="115138" cy="902863"/>
              <a:chOff x="3995" y="6184"/>
              <a:chExt cx="108" cy="654"/>
            </a:xfrm>
          </p:grpSpPr>
          <p:grpSp>
            <p:nvGrpSpPr>
              <p:cNvPr id="442" name="Group 118"/>
              <p:cNvGrpSpPr>
                <a:grpSpLocks/>
              </p:cNvGrpSpPr>
              <p:nvPr/>
            </p:nvGrpSpPr>
            <p:grpSpPr bwMode="auto">
              <a:xfrm rot="10800000">
                <a:off x="3995" y="6620"/>
                <a:ext cx="107" cy="218"/>
                <a:chOff x="0" y="0"/>
                <a:chExt cx="20000" cy="19998"/>
              </a:xfrm>
            </p:grpSpPr>
            <p:sp>
              <p:nvSpPr>
                <p:cNvPr id="280929" name="Arc 120"/>
                <p:cNvSpPr>
                  <a:spLocks/>
                </p:cNvSpPr>
                <p:nvPr/>
              </p:nvSpPr>
              <p:spPr bwMode="auto">
                <a:xfrm>
                  <a:off x="272" y="0"/>
                  <a:ext cx="19728" cy="10252"/>
                </a:xfrm>
                <a:custGeom>
                  <a:avLst/>
                  <a:gdLst>
                    <a:gd name="T0" fmla="*/ 0 w 21600"/>
                    <a:gd name="T1" fmla="*/ 0 h 21600"/>
                    <a:gd name="T2" fmla="*/ 19728 w 21600"/>
                    <a:gd name="T3" fmla="*/ 10252 h 21600"/>
                    <a:gd name="T4" fmla="*/ 0 w 21600"/>
                    <a:gd name="T5" fmla="*/ 1025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30" name="Arc 119"/>
                <p:cNvSpPr>
                  <a:spLocks/>
                </p:cNvSpPr>
                <p:nvPr/>
              </p:nvSpPr>
              <p:spPr bwMode="auto">
                <a:xfrm flipV="1">
                  <a:off x="55" y="9760"/>
                  <a:ext cx="19728" cy="10252"/>
                </a:xfrm>
                <a:custGeom>
                  <a:avLst/>
                  <a:gdLst>
                    <a:gd name="T0" fmla="*/ 0 w 21600"/>
                    <a:gd name="T1" fmla="*/ 0 h 21600"/>
                    <a:gd name="T2" fmla="*/ 19728 w 21600"/>
                    <a:gd name="T3" fmla="*/ 10252 h 21600"/>
                    <a:gd name="T4" fmla="*/ 0 w 21600"/>
                    <a:gd name="T5" fmla="*/ 1025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443" name="Group 115"/>
              <p:cNvGrpSpPr>
                <a:grpSpLocks/>
              </p:cNvGrpSpPr>
              <p:nvPr/>
            </p:nvGrpSpPr>
            <p:grpSpPr bwMode="auto">
              <a:xfrm rot="10800000">
                <a:off x="3995" y="6401"/>
                <a:ext cx="107" cy="218"/>
                <a:chOff x="0" y="0"/>
                <a:chExt cx="20000" cy="20000"/>
              </a:xfrm>
            </p:grpSpPr>
            <p:sp>
              <p:nvSpPr>
                <p:cNvPr id="447" name="Arc 117"/>
                <p:cNvSpPr>
                  <a:spLocks/>
                </p:cNvSpPr>
                <p:nvPr/>
              </p:nvSpPr>
              <p:spPr bwMode="auto">
                <a:xfrm>
                  <a:off x="217" y="-14"/>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280928" name="Arc 116"/>
                <p:cNvSpPr>
                  <a:spLocks/>
                </p:cNvSpPr>
                <p:nvPr/>
              </p:nvSpPr>
              <p:spPr bwMode="auto">
                <a:xfrm flipV="1">
                  <a:off x="0" y="9747"/>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nvGrpSpPr>
              <p:cNvPr id="444" name="Group 115"/>
              <p:cNvGrpSpPr>
                <a:grpSpLocks/>
              </p:cNvGrpSpPr>
              <p:nvPr/>
            </p:nvGrpSpPr>
            <p:grpSpPr bwMode="auto">
              <a:xfrm rot="10800000">
                <a:off x="3996" y="6184"/>
                <a:ext cx="107" cy="217"/>
                <a:chOff x="0" y="0"/>
                <a:chExt cx="20000" cy="20000"/>
              </a:xfrm>
            </p:grpSpPr>
            <p:sp>
              <p:nvSpPr>
                <p:cNvPr id="445" name="Arc 117"/>
                <p:cNvSpPr>
                  <a:spLocks/>
                </p:cNvSpPr>
                <p:nvPr/>
              </p:nvSpPr>
              <p:spPr bwMode="auto">
                <a:xfrm>
                  <a:off x="217" y="-14"/>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46" name="Arc 116"/>
                <p:cNvSpPr>
                  <a:spLocks/>
                </p:cNvSpPr>
                <p:nvPr/>
              </p:nvSpPr>
              <p:spPr bwMode="auto">
                <a:xfrm flipV="1">
                  <a:off x="0" y="9747"/>
                  <a:ext cx="19728" cy="10253"/>
                </a:xfrm>
                <a:custGeom>
                  <a:avLst/>
                  <a:gdLst>
                    <a:gd name="T0" fmla="*/ 0 w 21600"/>
                    <a:gd name="T1" fmla="*/ 0 h 21600"/>
                    <a:gd name="T2" fmla="*/ 19728 w 21600"/>
                    <a:gd name="T3" fmla="*/ 10253 h 21600"/>
                    <a:gd name="T4" fmla="*/ 0 w 21600"/>
                    <a:gd name="T5" fmla="*/ 1025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p>
              </p:txBody>
            </p:sp>
          </p:grpSp>
        </p:grpSp>
        <p:sp>
          <p:nvSpPr>
            <p:cNvPr id="418" name="AutoShape 308"/>
            <p:cNvSpPr>
              <a:spLocks noChangeShapeType="1"/>
            </p:cNvSpPr>
            <p:nvPr/>
          </p:nvSpPr>
          <p:spPr bwMode="auto">
            <a:xfrm>
              <a:off x="3198725" y="2981843"/>
              <a:ext cx="0" cy="1102476"/>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19" name="AutoShape 307"/>
            <p:cNvSpPr>
              <a:spLocks noChangeShapeType="1"/>
            </p:cNvSpPr>
            <p:nvPr/>
          </p:nvSpPr>
          <p:spPr bwMode="auto">
            <a:xfrm>
              <a:off x="3198725" y="5145848"/>
              <a:ext cx="0" cy="464739"/>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23" name="AutoShape 306"/>
            <p:cNvSpPr>
              <a:spLocks noChangeShapeType="1"/>
            </p:cNvSpPr>
            <p:nvPr/>
          </p:nvSpPr>
          <p:spPr bwMode="auto">
            <a:xfrm>
              <a:off x="3364121" y="4134478"/>
              <a:ext cx="0" cy="963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24" name="AutoShape 305"/>
            <p:cNvSpPr>
              <a:spLocks noChangeShapeType="1"/>
            </p:cNvSpPr>
            <p:nvPr/>
          </p:nvSpPr>
          <p:spPr bwMode="auto">
            <a:xfrm>
              <a:off x="3407983" y="4125265"/>
              <a:ext cx="0" cy="963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25" name="AutoShape 304"/>
            <p:cNvSpPr>
              <a:spLocks noChangeShapeType="1"/>
            </p:cNvSpPr>
            <p:nvPr/>
          </p:nvSpPr>
          <p:spPr bwMode="auto">
            <a:xfrm>
              <a:off x="3459155" y="4125265"/>
              <a:ext cx="0" cy="9632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26" name="AutoShape 303"/>
            <p:cNvSpPr>
              <a:spLocks noChangeShapeType="1"/>
            </p:cNvSpPr>
            <p:nvPr/>
          </p:nvSpPr>
          <p:spPr bwMode="auto">
            <a:xfrm>
              <a:off x="3605362" y="4141644"/>
              <a:ext cx="605843"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27" name="AutoShape 302"/>
            <p:cNvSpPr>
              <a:spLocks noChangeShapeType="1"/>
            </p:cNvSpPr>
            <p:nvPr/>
          </p:nvSpPr>
          <p:spPr bwMode="auto">
            <a:xfrm>
              <a:off x="3605362" y="5044507"/>
              <a:ext cx="605843"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28" name="Text Box 301"/>
            <p:cNvSpPr txBox="1">
              <a:spLocks noChangeArrowheads="1"/>
            </p:cNvSpPr>
            <p:nvPr/>
          </p:nvSpPr>
          <p:spPr bwMode="auto">
            <a:xfrm>
              <a:off x="2665985" y="4375037"/>
              <a:ext cx="456895" cy="441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W</a:t>
              </a:r>
              <a:r>
                <a:rPr kumimoji="0" lang="en-US" sz="2400" b="0" i="0" u="none" strike="noStrike" cap="none" normalizeH="0" baseline="-30000">
                  <a:ln>
                    <a:noFill/>
                  </a:ln>
                  <a:solidFill>
                    <a:schemeClr val="tx1"/>
                  </a:solidFill>
                  <a:effectLst/>
                  <a:latin typeface="Arial" pitchFamily="34" charset="0"/>
                  <a:ea typeface="Times New Roman" pitchFamily="18" charset="0"/>
                  <a:cs typeface="Arial" pitchFamily="34" charset="0"/>
                </a:rPr>
                <a:t>1</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429" name="Text Box 300"/>
            <p:cNvSpPr txBox="1">
              <a:spLocks noChangeArrowheads="1"/>
            </p:cNvSpPr>
            <p:nvPr/>
          </p:nvSpPr>
          <p:spPr bwMode="auto">
            <a:xfrm>
              <a:off x="3683034" y="4375037"/>
              <a:ext cx="455982" cy="441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W</a:t>
              </a:r>
              <a:r>
                <a:rPr kumimoji="0" lang="en-US" sz="2400" b="0" i="0" u="none" strike="noStrike" cap="none" normalizeH="0" baseline="-30000">
                  <a:ln>
                    <a:noFill/>
                  </a:ln>
                  <a:solidFill>
                    <a:schemeClr val="tx1"/>
                  </a:solidFill>
                  <a:effectLst/>
                  <a:latin typeface="Arial" pitchFamily="34" charset="0"/>
                  <a:ea typeface="Times New Roman" pitchFamily="18" charset="0"/>
                  <a:cs typeface="Arial" pitchFamily="34" charset="0"/>
                </a:rPr>
                <a:t>2</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430" name="Rectangle 299"/>
            <p:cNvSpPr>
              <a:spLocks noChangeArrowheads="1"/>
            </p:cNvSpPr>
            <p:nvPr/>
          </p:nvSpPr>
          <p:spPr bwMode="auto">
            <a:xfrm>
              <a:off x="4211205" y="4076130"/>
              <a:ext cx="1024359" cy="102160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ea typeface="Times New Roman" pitchFamily="18" charset="0"/>
                  <a:cs typeface="Arial" pitchFamily="34" charset="0"/>
                </a:rPr>
                <a:t>Mạch điều khiển</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431" name="Text Box 298"/>
            <p:cNvSpPr txBox="1">
              <a:spLocks noChangeArrowheads="1"/>
            </p:cNvSpPr>
            <p:nvPr/>
          </p:nvSpPr>
          <p:spPr bwMode="auto">
            <a:xfrm>
              <a:off x="3323000" y="3666668"/>
              <a:ext cx="695395" cy="46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BA2</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432" name="AutoShape 297"/>
            <p:cNvSpPr>
              <a:spLocks noChangeShapeType="1"/>
            </p:cNvSpPr>
            <p:nvPr/>
          </p:nvSpPr>
          <p:spPr bwMode="auto">
            <a:xfrm>
              <a:off x="6542285" y="2226387"/>
              <a:ext cx="0" cy="319380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33" name="AutoShape 296"/>
            <p:cNvSpPr>
              <a:spLocks noChangeShapeType="1"/>
            </p:cNvSpPr>
            <p:nvPr/>
          </p:nvSpPr>
          <p:spPr bwMode="auto">
            <a:xfrm>
              <a:off x="6586147" y="2217174"/>
              <a:ext cx="0" cy="31927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34" name="AutoShape 295"/>
            <p:cNvSpPr>
              <a:spLocks noChangeShapeType="1"/>
            </p:cNvSpPr>
            <p:nvPr/>
          </p:nvSpPr>
          <p:spPr bwMode="auto">
            <a:xfrm>
              <a:off x="6637320" y="2217174"/>
              <a:ext cx="0" cy="31927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35" name="Text Box 294"/>
            <p:cNvSpPr txBox="1">
              <a:spLocks noChangeArrowheads="1"/>
            </p:cNvSpPr>
            <p:nvPr/>
          </p:nvSpPr>
          <p:spPr bwMode="auto">
            <a:xfrm>
              <a:off x="6664733" y="3541782"/>
              <a:ext cx="695395" cy="46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BA1</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436" name="Oval 293"/>
            <p:cNvSpPr>
              <a:spLocks noChangeArrowheads="1"/>
            </p:cNvSpPr>
            <p:nvPr/>
          </p:nvSpPr>
          <p:spPr bwMode="auto">
            <a:xfrm>
              <a:off x="6492027" y="2012443"/>
              <a:ext cx="91379" cy="10441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37" name="AutoShape 292"/>
            <p:cNvSpPr>
              <a:spLocks noChangeShapeType="1"/>
            </p:cNvSpPr>
            <p:nvPr/>
          </p:nvSpPr>
          <p:spPr bwMode="auto">
            <a:xfrm>
              <a:off x="5626667" y="2935779"/>
              <a:ext cx="0" cy="1099405"/>
            </a:xfrm>
            <a:prstGeom prst="straightConnector1">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38" name="Text Box 291"/>
            <p:cNvSpPr txBox="1">
              <a:spLocks noChangeArrowheads="1"/>
            </p:cNvSpPr>
            <p:nvPr/>
          </p:nvSpPr>
          <p:spPr bwMode="auto">
            <a:xfrm>
              <a:off x="4540170" y="3330910"/>
              <a:ext cx="805963" cy="40639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Mô tơ</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439" name="AutoShape 290"/>
            <p:cNvSpPr>
              <a:spLocks noChangeShapeType="1"/>
            </p:cNvSpPr>
            <p:nvPr/>
          </p:nvSpPr>
          <p:spPr bwMode="auto">
            <a:xfrm>
              <a:off x="5346133" y="3561232"/>
              <a:ext cx="280534" cy="0"/>
            </a:xfrm>
            <a:prstGeom prst="straightConnector1">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40" name="AutoShape 289"/>
            <p:cNvSpPr>
              <a:spLocks noChangeShapeType="1"/>
            </p:cNvSpPr>
            <p:nvPr/>
          </p:nvSpPr>
          <p:spPr bwMode="auto">
            <a:xfrm>
              <a:off x="4730238" y="3717851"/>
              <a:ext cx="914" cy="348042"/>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sp>
          <p:nvSpPr>
            <p:cNvPr id="441" name="AutoShape 288"/>
            <p:cNvSpPr>
              <a:spLocks noChangeShapeType="1"/>
            </p:cNvSpPr>
            <p:nvPr/>
          </p:nvSpPr>
          <p:spPr bwMode="auto">
            <a:xfrm>
              <a:off x="4870962" y="3722969"/>
              <a:ext cx="914" cy="348042"/>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a:p>
          </p:txBody>
        </p:sp>
        <p:cxnSp>
          <p:nvCxnSpPr>
            <p:cNvPr id="4" name="Straight Connector 3"/>
            <p:cNvCxnSpPr/>
            <p:nvPr/>
          </p:nvCxnSpPr>
          <p:spPr>
            <a:xfrm>
              <a:off x="4572000" y="5112953"/>
              <a:ext cx="0" cy="4597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943151" y="5112953"/>
              <a:ext cx="0" cy="7957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239000" y="3239685"/>
              <a:ext cx="0" cy="26689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943151" y="5908675"/>
              <a:ext cx="22958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085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wedge">
                                      <p:cBhvr>
                                        <p:cTn id="7" dur="1000"/>
                                        <p:tgtEl>
                                          <p:spTgt spid="29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99"/>
                                        </p:tgtEl>
                                        <p:attrNameLst>
                                          <p:attrName>style.visibility</p:attrName>
                                        </p:attrNameLst>
                                      </p:cBhvr>
                                      <p:to>
                                        <p:strVal val="visible"/>
                                      </p:to>
                                    </p:set>
                                    <p:animEffect transition="in" filter="wedge">
                                      <p:cBhvr>
                                        <p:cTn id="10" dur="1000"/>
                                        <p:tgtEl>
                                          <p:spTgt spid="29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300"/>
                                        </p:tgtEl>
                                        <p:attrNameLst>
                                          <p:attrName>style.visibility</p:attrName>
                                        </p:attrNameLst>
                                      </p:cBhvr>
                                      <p:to>
                                        <p:strVal val="visible"/>
                                      </p:to>
                                    </p:set>
                                    <p:animEffect transition="in" filter="wedge">
                                      <p:cBhvr>
                                        <p:cTn id="13" dur="1000"/>
                                        <p:tgtEl>
                                          <p:spTgt spid="30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4"/>
                                        </p:tgtEl>
                                        <p:attrNameLst>
                                          <p:attrName>style.visibility</p:attrName>
                                        </p:attrNameLst>
                                      </p:cBhvr>
                                      <p:to>
                                        <p:strVal val="visible"/>
                                      </p:to>
                                    </p:set>
                                    <p:animEffect transition="in" filter="blinds(horizontal)">
                                      <p:cBhvr>
                                        <p:cTn id="18" dur="500"/>
                                        <p:tgtEl>
                                          <p:spTgt spid="3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20"/>
                                        </p:tgtEl>
                                        <p:attrNameLst>
                                          <p:attrName>style.visibility</p:attrName>
                                        </p:attrNameLst>
                                      </p:cBhvr>
                                      <p:to>
                                        <p:strVal val="visible"/>
                                      </p:to>
                                    </p:set>
                                    <p:animEffect transition="in" filter="wipe(left)">
                                      <p:cBhvr>
                                        <p:cTn id="23" dur="500"/>
                                        <p:tgtEl>
                                          <p:spTgt spid="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animBg="1"/>
      <p:bldP spid="299" grpId="0" animBg="1"/>
      <p:bldP spid="30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1052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1052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04" name="Group 41"/>
          <p:cNvGrpSpPr>
            <a:grpSpLocks/>
          </p:cNvGrpSpPr>
          <p:nvPr/>
        </p:nvGrpSpPr>
        <p:grpSpPr bwMode="auto">
          <a:xfrm>
            <a:off x="63500" y="1085939"/>
            <a:ext cx="4127500" cy="584200"/>
            <a:chOff x="113" y="1138"/>
            <a:chExt cx="1888" cy="368"/>
          </a:xfrm>
        </p:grpSpPr>
        <p:sp>
          <p:nvSpPr>
            <p:cNvPr id="305" name="AutoShape 42"/>
            <p:cNvSpPr>
              <a:spLocks noChangeArrowheads="1"/>
            </p:cNvSpPr>
            <p:nvPr/>
          </p:nvSpPr>
          <p:spPr bwMode="gray">
            <a:xfrm>
              <a:off x="113" y="1180"/>
              <a:ext cx="188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178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a) Nguồn độc lập P4 - 01</a:t>
              </a:r>
            </a:p>
          </p:txBody>
        </p:sp>
      </p:grpSp>
      <p:sp>
        <p:nvSpPr>
          <p:cNvPr id="108" name="Rectangle 21"/>
          <p:cNvSpPr>
            <a:spLocks noChangeArrowheads="1"/>
          </p:cNvSpPr>
          <p:nvPr/>
        </p:nvSpPr>
        <p:spPr bwMode="auto">
          <a:xfrm>
            <a:off x="44449" y="1864816"/>
            <a:ext cx="9067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nl-NL" b="1">
                <a:latin typeface="+mj-lt"/>
              </a:rPr>
              <a:t>	</a:t>
            </a:r>
            <a:r>
              <a:rPr lang="vi-VN" b="1">
                <a:latin typeface="+mj-lt"/>
              </a:rPr>
              <a:t>- T</a:t>
            </a:r>
            <a:r>
              <a:rPr lang="en-US" b="1">
                <a:latin typeface="+mj-lt"/>
              </a:rPr>
              <a:t>í</a:t>
            </a:r>
            <a:r>
              <a:rPr lang="vi-VN" b="1">
                <a:latin typeface="+mj-lt"/>
              </a:rPr>
              <a:t>nh năng kỹ thuật: </a:t>
            </a:r>
          </a:p>
          <a:p>
            <a:r>
              <a:rPr lang="en-US" b="1">
                <a:latin typeface="+mj-lt"/>
              </a:rPr>
              <a:t>	Điện áp vào 			: 1 pha 220 VAC </a:t>
            </a:r>
            <a:r>
              <a:rPr lang="en-US" b="1">
                <a:latin typeface="+mj-lt"/>
                <a:sym typeface="Symbol"/>
              </a:rPr>
              <a:t> 20%.</a:t>
            </a:r>
          </a:p>
          <a:p>
            <a:r>
              <a:rPr lang="en-US" b="1">
                <a:latin typeface="+mj-lt"/>
              </a:rPr>
              <a:t>	Tần số 			:50Hz.</a:t>
            </a:r>
          </a:p>
          <a:p>
            <a:r>
              <a:rPr lang="fr-FR" b="1">
                <a:latin typeface="+mj-lt"/>
              </a:rPr>
              <a:t>	Điện áp ra			: - 53,5 VDC.</a:t>
            </a:r>
            <a:endParaRPr lang="en-US" b="1">
              <a:latin typeface="+mj-lt"/>
            </a:endParaRPr>
          </a:p>
          <a:p>
            <a:r>
              <a:rPr lang="vi-VN" b="1">
                <a:latin typeface="+mj-lt"/>
              </a:rPr>
              <a:t>	Dòng điện ra			: Max 25A.</a:t>
            </a:r>
            <a:endParaRPr lang="en-US" b="1">
              <a:latin typeface="+mj-lt"/>
            </a:endParaRPr>
          </a:p>
          <a:p>
            <a:r>
              <a:rPr lang="fr-FR" b="1">
                <a:latin typeface="+mj-lt"/>
              </a:rPr>
              <a:t>	Phân phối AC và DC		: 1 ATM AC 2 cực 10A.</a:t>
            </a:r>
            <a:endParaRPr lang="en-US" b="1">
              <a:latin typeface="+mj-lt"/>
            </a:endParaRPr>
          </a:p>
          <a:p>
            <a:r>
              <a:rPr lang="fr-FR" b="1">
                <a:latin typeface="+mj-lt"/>
              </a:rPr>
              <a:t>                                                  	2 ATM ra tải DC 1 cực 20A.</a:t>
            </a:r>
            <a:endParaRPr lang="en-US" b="1">
              <a:latin typeface="+mj-lt"/>
            </a:endParaRPr>
          </a:p>
          <a:p>
            <a:r>
              <a:rPr lang="fr-FR" b="1">
                <a:latin typeface="+mj-lt"/>
              </a:rPr>
              <a:t>					1 ATM ắc quy 1 cực 32A.</a:t>
            </a:r>
          </a:p>
          <a:p>
            <a:r>
              <a:rPr lang="vi-VN" b="1">
                <a:latin typeface="+mj-lt"/>
              </a:rPr>
              <a:t>	Báo cảnh điện áp ra cao (HV)	: </a:t>
            </a:r>
            <a:r>
              <a:rPr lang="vi-VN" b="1">
                <a:latin typeface="+mj-lt"/>
                <a:sym typeface="Symbol"/>
              </a:rPr>
              <a:t></a:t>
            </a:r>
            <a:r>
              <a:rPr lang="en-US" b="1">
                <a:latin typeface="+mj-lt"/>
                <a:sym typeface="Symbol"/>
              </a:rPr>
              <a:t> </a:t>
            </a:r>
            <a:r>
              <a:rPr lang="vi-VN" b="1">
                <a:latin typeface="+mj-lt"/>
              </a:rPr>
              <a:t>56 VDC</a:t>
            </a:r>
          </a:p>
          <a:p>
            <a:r>
              <a:rPr lang="vi-VN" b="1">
                <a:latin typeface="+mj-lt"/>
              </a:rPr>
              <a:t>	Báo cảnh điện áp ác quy thấp lần 1(LV1): 47</a:t>
            </a:r>
            <a:r>
              <a:rPr lang="en-US" b="1">
                <a:latin typeface="+mj-lt"/>
              </a:rPr>
              <a:t> </a:t>
            </a:r>
            <a:r>
              <a:rPr lang="vi-VN" b="1">
                <a:latin typeface="+mj-lt"/>
                <a:sym typeface="Symbol"/>
              </a:rPr>
              <a:t></a:t>
            </a:r>
            <a:r>
              <a:rPr lang="vi-VN" b="1">
                <a:latin typeface="+mj-lt"/>
              </a:rPr>
              <a:t> 0,2VDC</a:t>
            </a:r>
          </a:p>
          <a:p>
            <a:r>
              <a:rPr lang="vi-VN" b="1">
                <a:latin typeface="+mj-lt"/>
              </a:rPr>
              <a:t>	Báo cảnh điện áp ác quy thấp lần 2(LV2): 46</a:t>
            </a:r>
            <a:r>
              <a:rPr lang="en-US" b="1">
                <a:latin typeface="+mj-lt"/>
              </a:rPr>
              <a:t> </a:t>
            </a:r>
            <a:r>
              <a:rPr lang="vi-VN" b="1">
                <a:latin typeface="+mj-lt"/>
              </a:rPr>
              <a:t> </a:t>
            </a:r>
            <a:r>
              <a:rPr lang="vi-VN" b="1">
                <a:sym typeface="Symbol"/>
              </a:rPr>
              <a:t></a:t>
            </a:r>
            <a:r>
              <a:rPr lang="vi-VN" b="1">
                <a:latin typeface="+mj-lt"/>
              </a:rPr>
              <a:t> 0,2VDC</a:t>
            </a:r>
          </a:p>
          <a:p>
            <a:r>
              <a:rPr lang="en-US" b="1">
                <a:latin typeface="+mj-lt"/>
              </a:rPr>
              <a:t>	Báo cảnh lỗi modul nắn (RF)	: Điện áp ra </a:t>
            </a:r>
            <a:r>
              <a:rPr lang="en-US" b="1">
                <a:latin typeface="+mj-lt"/>
                <a:sym typeface="Symbol"/>
              </a:rPr>
              <a:t></a:t>
            </a:r>
            <a:r>
              <a:rPr lang="en-US" b="1">
                <a:latin typeface="+mj-lt"/>
              </a:rPr>
              <a:t> 50 VDC</a:t>
            </a:r>
          </a:p>
        </p:txBody>
      </p:sp>
      <p:sp>
        <p:nvSpPr>
          <p:cNvPr id="10" name="Rectangle 49"/>
          <p:cNvSpPr>
            <a:spLocks noChangeArrowheads="1"/>
          </p:cNvSpPr>
          <p:nvPr/>
        </p:nvSpPr>
        <p:spPr bwMode="auto">
          <a:xfrm>
            <a:off x="152400" y="4558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49"/>
          <p:cNvSpPr>
            <a:spLocks noChangeArrowheads="1"/>
          </p:cNvSpPr>
          <p:nvPr/>
        </p:nvSpPr>
        <p:spPr bwMode="auto">
          <a:xfrm>
            <a:off x="152400" y="4558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 Box 2"/>
          <p:cNvSpPr txBox="1">
            <a:spLocks noChangeArrowheads="1"/>
          </p:cNvSpPr>
          <p:nvPr/>
        </p:nvSpPr>
        <p:spPr bwMode="auto">
          <a:xfrm>
            <a:off x="1660525" y="729116"/>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13" name="AutoShape 34"/>
          <p:cNvSpPr>
            <a:spLocks noChangeArrowheads="1"/>
          </p:cNvSpPr>
          <p:nvPr/>
        </p:nvSpPr>
        <p:spPr bwMode="auto">
          <a:xfrm>
            <a:off x="431799" y="619333"/>
            <a:ext cx="42926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14" name="AutoShape 35" descr="Purple mesh"/>
          <p:cNvSpPr>
            <a:spLocks noChangeArrowheads="1"/>
          </p:cNvSpPr>
          <p:nvPr/>
        </p:nvSpPr>
        <p:spPr bwMode="auto">
          <a:xfrm>
            <a:off x="127000" y="623398"/>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2</a:t>
            </a:r>
          </a:p>
        </p:txBody>
      </p:sp>
      <p:sp>
        <p:nvSpPr>
          <p:cNvPr id="15" name="Rectangle 36"/>
          <p:cNvSpPr>
            <a:spLocks noChangeArrowheads="1"/>
          </p:cNvSpPr>
          <p:nvPr/>
        </p:nvSpPr>
        <p:spPr bwMode="auto">
          <a:xfrm>
            <a:off x="547688" y="616403"/>
            <a:ext cx="4176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b="1">
                <a:latin typeface="+mj-lt"/>
              </a:rPr>
              <a:t> Các nguồn độc lập P4 - 01</a:t>
            </a:r>
            <a:endParaRPr lang="en-US" sz="2400">
              <a:latin typeface="+mj-lt"/>
            </a:endParaRPr>
          </a:p>
        </p:txBody>
      </p:sp>
      <p:sp>
        <p:nvSpPr>
          <p:cNvPr id="17" name="Rectangle 375"/>
          <p:cNvSpPr>
            <a:spLocks noChangeArrowheads="1"/>
          </p:cNvSpPr>
          <p:nvPr/>
        </p:nvSpPr>
        <p:spPr bwMode="auto">
          <a:xfrm>
            <a:off x="152400" y="4558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7"/>
          <p:cNvSpPr/>
          <p:nvPr/>
        </p:nvSpPr>
        <p:spPr>
          <a:xfrm>
            <a:off x="12700" y="82490"/>
            <a:ext cx="9144000" cy="461665"/>
          </a:xfrm>
          <a:prstGeom prst="rect">
            <a:avLst/>
          </a:prstGeom>
        </p:spPr>
        <p:txBody>
          <a:bodyPr wrap="square">
            <a:spAutoFit/>
          </a:bodyPr>
          <a:lstStyle/>
          <a:p>
            <a:pPr algn="ctr"/>
            <a:r>
              <a:rPr lang="en-US" sz="2400" b="1">
                <a:solidFill>
                  <a:srgbClr val="FFFF00"/>
                </a:solidFill>
                <a:latin typeface="+mj-lt"/>
              </a:rPr>
              <a:t>III. MỘT SỐ THIẾT BỊ TRONG HỆ THỐNG CUNG CẤP  NGUỒN</a:t>
            </a:r>
            <a:endParaRPr lang="en-US" sz="2400">
              <a:solidFill>
                <a:srgbClr val="FFFF00"/>
              </a:solidFill>
              <a:latin typeface="+mj-lt"/>
            </a:endParaRPr>
          </a:p>
        </p:txBody>
      </p:sp>
    </p:spTree>
    <p:extLst>
      <p:ext uri="{BB962C8B-B14F-4D97-AF65-F5344CB8AC3E}">
        <p14:creationId xmlns:p14="http://schemas.microsoft.com/office/powerpoint/2010/main" val="371173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edge">
                                      <p:cBhvr>
                                        <p:cTn id="7" dur="1000"/>
                                        <p:tgtEl>
                                          <p:spTgt spid="13"/>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edge">
                                      <p:cBhvr>
                                        <p:cTn id="10" dur="1000"/>
                                        <p:tgtEl>
                                          <p:spTgt spid="14"/>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edge">
                                      <p:cBhvr>
                                        <p:cTn id="13" dur="1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4"/>
                                        </p:tgtEl>
                                        <p:attrNameLst>
                                          <p:attrName>style.visibility</p:attrName>
                                        </p:attrNameLst>
                                      </p:cBhvr>
                                      <p:to>
                                        <p:strVal val="visible"/>
                                      </p:to>
                                    </p:set>
                                    <p:animEffect transition="in" filter="blinds(horizontal)">
                                      <p:cBhvr>
                                        <p:cTn id="18" dur="500"/>
                                        <p:tgtEl>
                                          <p:spTgt spid="30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08">
                                            <p:txEl>
                                              <p:pRg st="0" end="0"/>
                                            </p:txEl>
                                          </p:spTgt>
                                        </p:tgtEl>
                                        <p:attrNameLst>
                                          <p:attrName>style.visibility</p:attrName>
                                        </p:attrNameLst>
                                      </p:cBhvr>
                                      <p:to>
                                        <p:strVal val="visible"/>
                                      </p:to>
                                    </p:set>
                                    <p:animEffect transition="in" filter="slide(fromBottom)">
                                      <p:cBhvr>
                                        <p:cTn id="23" dur="500"/>
                                        <p:tgtEl>
                                          <p:spTgt spid="10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08">
                                            <p:txEl>
                                              <p:pRg st="1" end="1"/>
                                            </p:txEl>
                                          </p:spTgt>
                                        </p:tgtEl>
                                        <p:attrNameLst>
                                          <p:attrName>style.visibility</p:attrName>
                                        </p:attrNameLst>
                                      </p:cBhvr>
                                      <p:to>
                                        <p:strVal val="visible"/>
                                      </p:to>
                                    </p:set>
                                    <p:animEffect transition="in" filter="slide(fromBottom)">
                                      <p:cBhvr>
                                        <p:cTn id="28" dur="500"/>
                                        <p:tgtEl>
                                          <p:spTgt spid="10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08">
                                            <p:txEl>
                                              <p:pRg st="2" end="2"/>
                                            </p:txEl>
                                          </p:spTgt>
                                        </p:tgtEl>
                                        <p:attrNameLst>
                                          <p:attrName>style.visibility</p:attrName>
                                        </p:attrNameLst>
                                      </p:cBhvr>
                                      <p:to>
                                        <p:strVal val="visible"/>
                                      </p:to>
                                    </p:set>
                                    <p:animEffect transition="in" filter="slide(fromBottom)">
                                      <p:cBhvr>
                                        <p:cTn id="33" dur="500"/>
                                        <p:tgtEl>
                                          <p:spTgt spid="10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108">
                                            <p:txEl>
                                              <p:pRg st="3" end="3"/>
                                            </p:txEl>
                                          </p:spTgt>
                                        </p:tgtEl>
                                        <p:attrNameLst>
                                          <p:attrName>style.visibility</p:attrName>
                                        </p:attrNameLst>
                                      </p:cBhvr>
                                      <p:to>
                                        <p:strVal val="visible"/>
                                      </p:to>
                                    </p:set>
                                    <p:animEffect transition="in" filter="slide(fromBottom)">
                                      <p:cBhvr>
                                        <p:cTn id="38" dur="500"/>
                                        <p:tgtEl>
                                          <p:spTgt spid="108">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08">
                                            <p:txEl>
                                              <p:pRg st="4" end="4"/>
                                            </p:txEl>
                                          </p:spTgt>
                                        </p:tgtEl>
                                        <p:attrNameLst>
                                          <p:attrName>style.visibility</p:attrName>
                                        </p:attrNameLst>
                                      </p:cBhvr>
                                      <p:to>
                                        <p:strVal val="visible"/>
                                      </p:to>
                                    </p:set>
                                    <p:animEffect transition="in" filter="slide(fromBottom)">
                                      <p:cBhvr>
                                        <p:cTn id="43" dur="500"/>
                                        <p:tgtEl>
                                          <p:spTgt spid="108">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nodeType="clickEffect">
                                  <p:stCondLst>
                                    <p:cond delay="0"/>
                                  </p:stCondLst>
                                  <p:childTnLst>
                                    <p:set>
                                      <p:cBhvr>
                                        <p:cTn id="47" dur="1" fill="hold">
                                          <p:stCondLst>
                                            <p:cond delay="0"/>
                                          </p:stCondLst>
                                        </p:cTn>
                                        <p:tgtEl>
                                          <p:spTgt spid="108">
                                            <p:txEl>
                                              <p:pRg st="5" end="5"/>
                                            </p:txEl>
                                          </p:spTgt>
                                        </p:tgtEl>
                                        <p:attrNameLst>
                                          <p:attrName>style.visibility</p:attrName>
                                        </p:attrNameLst>
                                      </p:cBhvr>
                                      <p:to>
                                        <p:strVal val="visible"/>
                                      </p:to>
                                    </p:set>
                                    <p:animEffect transition="in" filter="slide(fromBottom)">
                                      <p:cBhvr>
                                        <p:cTn id="48" dur="500"/>
                                        <p:tgtEl>
                                          <p:spTgt spid="108">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108">
                                            <p:txEl>
                                              <p:pRg st="6" end="6"/>
                                            </p:txEl>
                                          </p:spTgt>
                                        </p:tgtEl>
                                        <p:attrNameLst>
                                          <p:attrName>style.visibility</p:attrName>
                                        </p:attrNameLst>
                                      </p:cBhvr>
                                      <p:to>
                                        <p:strVal val="visible"/>
                                      </p:to>
                                    </p:set>
                                    <p:animEffect transition="in" filter="slide(fromBottom)">
                                      <p:cBhvr>
                                        <p:cTn id="53" dur="500"/>
                                        <p:tgtEl>
                                          <p:spTgt spid="108">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nodeType="clickEffect">
                                  <p:stCondLst>
                                    <p:cond delay="0"/>
                                  </p:stCondLst>
                                  <p:childTnLst>
                                    <p:set>
                                      <p:cBhvr>
                                        <p:cTn id="57" dur="1" fill="hold">
                                          <p:stCondLst>
                                            <p:cond delay="0"/>
                                          </p:stCondLst>
                                        </p:cTn>
                                        <p:tgtEl>
                                          <p:spTgt spid="108">
                                            <p:txEl>
                                              <p:pRg st="7" end="7"/>
                                            </p:txEl>
                                          </p:spTgt>
                                        </p:tgtEl>
                                        <p:attrNameLst>
                                          <p:attrName>style.visibility</p:attrName>
                                        </p:attrNameLst>
                                      </p:cBhvr>
                                      <p:to>
                                        <p:strVal val="visible"/>
                                      </p:to>
                                    </p:set>
                                    <p:animEffect transition="in" filter="slide(fromBottom)">
                                      <p:cBhvr>
                                        <p:cTn id="58" dur="500"/>
                                        <p:tgtEl>
                                          <p:spTgt spid="108">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108">
                                            <p:txEl>
                                              <p:pRg st="8" end="8"/>
                                            </p:txEl>
                                          </p:spTgt>
                                        </p:tgtEl>
                                        <p:attrNameLst>
                                          <p:attrName>style.visibility</p:attrName>
                                        </p:attrNameLst>
                                      </p:cBhvr>
                                      <p:to>
                                        <p:strVal val="visible"/>
                                      </p:to>
                                    </p:set>
                                    <p:animEffect transition="in" filter="slide(fromBottom)">
                                      <p:cBhvr>
                                        <p:cTn id="63" dur="500"/>
                                        <p:tgtEl>
                                          <p:spTgt spid="108">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nodeType="clickEffect">
                                  <p:stCondLst>
                                    <p:cond delay="0"/>
                                  </p:stCondLst>
                                  <p:childTnLst>
                                    <p:set>
                                      <p:cBhvr>
                                        <p:cTn id="67" dur="1" fill="hold">
                                          <p:stCondLst>
                                            <p:cond delay="0"/>
                                          </p:stCondLst>
                                        </p:cTn>
                                        <p:tgtEl>
                                          <p:spTgt spid="108">
                                            <p:txEl>
                                              <p:pRg st="9" end="9"/>
                                            </p:txEl>
                                          </p:spTgt>
                                        </p:tgtEl>
                                        <p:attrNameLst>
                                          <p:attrName>style.visibility</p:attrName>
                                        </p:attrNameLst>
                                      </p:cBhvr>
                                      <p:to>
                                        <p:strVal val="visible"/>
                                      </p:to>
                                    </p:set>
                                    <p:animEffect transition="in" filter="slide(fromBottom)">
                                      <p:cBhvr>
                                        <p:cTn id="68" dur="500"/>
                                        <p:tgtEl>
                                          <p:spTgt spid="108">
                                            <p:txEl>
                                              <p:pRg st="9" end="9"/>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108">
                                            <p:txEl>
                                              <p:pRg st="10" end="10"/>
                                            </p:txEl>
                                          </p:spTgt>
                                        </p:tgtEl>
                                        <p:attrNameLst>
                                          <p:attrName>style.visibility</p:attrName>
                                        </p:attrNameLst>
                                      </p:cBhvr>
                                      <p:to>
                                        <p:strVal val="visible"/>
                                      </p:to>
                                    </p:set>
                                    <p:animEffect transition="in" filter="slide(fromBottom)">
                                      <p:cBhvr>
                                        <p:cTn id="73" dur="500"/>
                                        <p:tgtEl>
                                          <p:spTgt spid="108">
                                            <p:txEl>
                                              <p:pRg st="10" end="1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nodeType="clickEffect">
                                  <p:stCondLst>
                                    <p:cond delay="0"/>
                                  </p:stCondLst>
                                  <p:childTnLst>
                                    <p:set>
                                      <p:cBhvr>
                                        <p:cTn id="77" dur="1" fill="hold">
                                          <p:stCondLst>
                                            <p:cond delay="0"/>
                                          </p:stCondLst>
                                        </p:cTn>
                                        <p:tgtEl>
                                          <p:spTgt spid="108">
                                            <p:txEl>
                                              <p:pRg st="11" end="11"/>
                                            </p:txEl>
                                          </p:spTgt>
                                        </p:tgtEl>
                                        <p:attrNameLst>
                                          <p:attrName>style.visibility</p:attrName>
                                        </p:attrNameLst>
                                      </p:cBhvr>
                                      <p:to>
                                        <p:strVal val="visible"/>
                                      </p:to>
                                    </p:set>
                                    <p:animEffect transition="in" filter="slide(fromBottom)">
                                      <p:cBhvr>
                                        <p:cTn id="78" dur="500"/>
                                        <p:tgtEl>
                                          <p:spTgt spid="10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Box 130"/>
          <p:cNvSpPr txBox="1">
            <a:spLocks noChangeArrowheads="1"/>
          </p:cNvSpPr>
          <p:nvPr/>
        </p:nvSpPr>
        <p:spPr bwMode="gray">
          <a:xfrm>
            <a:off x="0" y="0"/>
            <a:ext cx="9080117" cy="5847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b="1">
                <a:solidFill>
                  <a:srgbClr val="FFFF00"/>
                </a:solidFill>
                <a:latin typeface="+mj-lt"/>
              </a:rPr>
              <a:t>NỘI DUNG</a:t>
            </a:r>
          </a:p>
        </p:txBody>
      </p:sp>
      <p:grpSp>
        <p:nvGrpSpPr>
          <p:cNvPr id="41" name="Group 167"/>
          <p:cNvGrpSpPr>
            <a:grpSpLocks/>
          </p:cNvGrpSpPr>
          <p:nvPr/>
        </p:nvGrpSpPr>
        <p:grpSpPr bwMode="auto">
          <a:xfrm>
            <a:off x="151348" y="969000"/>
            <a:ext cx="8821309" cy="936000"/>
            <a:chOff x="1543" y="781"/>
            <a:chExt cx="3892" cy="493"/>
          </a:xfrm>
        </p:grpSpPr>
        <p:sp>
          <p:nvSpPr>
            <p:cNvPr id="42" name="AutoShape 156"/>
            <p:cNvSpPr>
              <a:spLocks noChangeArrowheads="1"/>
            </p:cNvSpPr>
            <p:nvPr/>
          </p:nvSpPr>
          <p:spPr bwMode="gray">
            <a:xfrm>
              <a:off x="1543" y="806"/>
              <a:ext cx="3892" cy="468"/>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ctr"/>
              <a:endParaRPr lang="en-US" sz="1800">
                <a:solidFill>
                  <a:srgbClr val="FF0000"/>
                </a:solidFill>
                <a:latin typeface="+mj-lt"/>
              </a:endParaRPr>
            </a:p>
          </p:txBody>
        </p:sp>
        <p:sp>
          <p:nvSpPr>
            <p:cNvPr id="43" name="Oval 158"/>
            <p:cNvSpPr>
              <a:spLocks noChangeArrowheads="1"/>
            </p:cNvSpPr>
            <p:nvPr/>
          </p:nvSpPr>
          <p:spPr bwMode="gray">
            <a:xfrm>
              <a:off x="1543" y="950"/>
              <a:ext cx="111" cy="128"/>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solidFill>
                  <a:srgbClr val="FF0000"/>
                </a:solidFill>
                <a:latin typeface="+mj-lt"/>
              </a:endParaRPr>
            </a:p>
          </p:txBody>
        </p:sp>
        <p:sp>
          <p:nvSpPr>
            <p:cNvPr id="44" name="Rectangle 159"/>
            <p:cNvSpPr>
              <a:spLocks noChangeArrowheads="1"/>
            </p:cNvSpPr>
            <p:nvPr/>
          </p:nvSpPr>
          <p:spPr bwMode="gray">
            <a:xfrm>
              <a:off x="2336" y="781"/>
              <a:ext cx="11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solidFill>
                  <a:srgbClr val="FF0000"/>
                </a:solidFill>
                <a:latin typeface="+mj-lt"/>
              </a:endParaRPr>
            </a:p>
          </p:txBody>
        </p:sp>
      </p:grpSp>
      <p:grpSp>
        <p:nvGrpSpPr>
          <p:cNvPr id="45" name="Group 168"/>
          <p:cNvGrpSpPr>
            <a:grpSpLocks/>
          </p:cNvGrpSpPr>
          <p:nvPr/>
        </p:nvGrpSpPr>
        <p:grpSpPr bwMode="auto">
          <a:xfrm>
            <a:off x="113864" y="2097542"/>
            <a:ext cx="8858334" cy="873361"/>
            <a:chOff x="1503" y="1280"/>
            <a:chExt cx="3922" cy="488"/>
          </a:xfrm>
        </p:grpSpPr>
        <p:sp>
          <p:nvSpPr>
            <p:cNvPr id="46" name="AutoShape 132"/>
            <p:cNvSpPr>
              <a:spLocks noChangeArrowheads="1"/>
            </p:cNvSpPr>
            <p:nvPr/>
          </p:nvSpPr>
          <p:spPr bwMode="gray">
            <a:xfrm>
              <a:off x="1520" y="1318"/>
              <a:ext cx="3905" cy="450"/>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endParaRPr lang="en-US" sz="1800">
                <a:solidFill>
                  <a:srgbClr val="FF0000"/>
                </a:solidFill>
                <a:latin typeface="+mj-lt"/>
              </a:endParaRPr>
            </a:p>
          </p:txBody>
        </p:sp>
        <p:sp>
          <p:nvSpPr>
            <p:cNvPr id="47" name="Oval 133"/>
            <p:cNvSpPr>
              <a:spLocks noChangeArrowheads="1"/>
            </p:cNvSpPr>
            <p:nvPr/>
          </p:nvSpPr>
          <p:spPr bwMode="gray">
            <a:xfrm>
              <a:off x="1503" y="1479"/>
              <a:ext cx="112" cy="127"/>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algn="just"/>
              <a:endParaRPr lang="en-US">
                <a:solidFill>
                  <a:srgbClr val="FF0000"/>
                </a:solidFill>
                <a:latin typeface="+mj-lt"/>
              </a:endParaRPr>
            </a:p>
          </p:txBody>
        </p:sp>
        <p:sp>
          <p:nvSpPr>
            <p:cNvPr id="48" name="Rectangle 160"/>
            <p:cNvSpPr>
              <a:spLocks noChangeArrowheads="1"/>
            </p:cNvSpPr>
            <p:nvPr/>
          </p:nvSpPr>
          <p:spPr bwMode="gray">
            <a:xfrm>
              <a:off x="2336" y="1280"/>
              <a:ext cx="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en-US">
                <a:solidFill>
                  <a:srgbClr val="FF0000"/>
                </a:solidFill>
                <a:latin typeface="+mj-lt"/>
              </a:endParaRPr>
            </a:p>
          </p:txBody>
        </p:sp>
      </p:grpSp>
      <p:grpSp>
        <p:nvGrpSpPr>
          <p:cNvPr id="49" name="Group 166"/>
          <p:cNvGrpSpPr>
            <a:grpSpLocks/>
          </p:cNvGrpSpPr>
          <p:nvPr/>
        </p:nvGrpSpPr>
        <p:grpSpPr bwMode="auto">
          <a:xfrm>
            <a:off x="113864" y="3185959"/>
            <a:ext cx="8742182" cy="928841"/>
            <a:chOff x="1557" y="1779"/>
            <a:chExt cx="3907" cy="519"/>
          </a:xfrm>
        </p:grpSpPr>
        <p:sp>
          <p:nvSpPr>
            <p:cNvPr id="50" name="AutoShape 136"/>
            <p:cNvSpPr>
              <a:spLocks noChangeArrowheads="1"/>
            </p:cNvSpPr>
            <p:nvPr/>
          </p:nvSpPr>
          <p:spPr bwMode="gray">
            <a:xfrm>
              <a:off x="1561" y="1812"/>
              <a:ext cx="3903" cy="486"/>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endParaRPr lang="en-US">
                <a:solidFill>
                  <a:srgbClr val="FF0000"/>
                </a:solidFill>
                <a:latin typeface="+mj-lt"/>
              </a:endParaRPr>
            </a:p>
          </p:txBody>
        </p:sp>
        <p:sp>
          <p:nvSpPr>
            <p:cNvPr id="51" name="Oval 137"/>
            <p:cNvSpPr>
              <a:spLocks noChangeArrowheads="1"/>
            </p:cNvSpPr>
            <p:nvPr/>
          </p:nvSpPr>
          <p:spPr bwMode="gray">
            <a:xfrm>
              <a:off x="1557" y="1991"/>
              <a:ext cx="113" cy="128"/>
            </a:xfrm>
            <a:prstGeom prst="ellipse">
              <a:avLst/>
            </a:prstGeom>
            <a:solidFill>
              <a:srgbClr val="0033CC"/>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lgn="just"/>
              <a:endParaRPr lang="en-US">
                <a:solidFill>
                  <a:srgbClr val="FF0000"/>
                </a:solidFill>
                <a:latin typeface="+mj-lt"/>
              </a:endParaRPr>
            </a:p>
          </p:txBody>
        </p:sp>
        <p:sp>
          <p:nvSpPr>
            <p:cNvPr id="52" name="Rectangle 161"/>
            <p:cNvSpPr>
              <a:spLocks noChangeArrowheads="1"/>
            </p:cNvSpPr>
            <p:nvPr/>
          </p:nvSpPr>
          <p:spPr bwMode="gray">
            <a:xfrm>
              <a:off x="2245" y="1779"/>
              <a:ext cx="83"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en-US">
                <a:solidFill>
                  <a:srgbClr val="FF0000"/>
                </a:solidFill>
                <a:latin typeface="+mj-lt"/>
              </a:endParaRPr>
            </a:p>
          </p:txBody>
        </p:sp>
      </p:grpSp>
      <p:sp>
        <p:nvSpPr>
          <p:cNvPr id="4" name="Rectangle 3"/>
          <p:cNvSpPr/>
          <p:nvPr/>
        </p:nvSpPr>
        <p:spPr>
          <a:xfrm>
            <a:off x="533400" y="1096000"/>
            <a:ext cx="8229600" cy="769441"/>
          </a:xfrm>
          <a:prstGeom prst="rect">
            <a:avLst/>
          </a:prstGeom>
        </p:spPr>
        <p:txBody>
          <a:bodyPr wrap="square">
            <a:spAutoFit/>
          </a:bodyPr>
          <a:lstStyle/>
          <a:p>
            <a:pPr algn="just"/>
            <a:r>
              <a:rPr lang="en-US" b="1">
                <a:latin typeface="+mj-lt"/>
              </a:rPr>
              <a:t>TỔNG QUAN VỀ HỆ THỐNG NGUỒN ĐIỆN TẠI CÁC TRẠM THÔNG TIN QUÂN SỰ</a:t>
            </a:r>
            <a:endParaRPr lang="en-US">
              <a:latin typeface="+mj-lt"/>
            </a:endParaRPr>
          </a:p>
        </p:txBody>
      </p:sp>
      <p:sp>
        <p:nvSpPr>
          <p:cNvPr id="6" name="Rectangle 5"/>
          <p:cNvSpPr/>
          <p:nvPr/>
        </p:nvSpPr>
        <p:spPr>
          <a:xfrm>
            <a:off x="402932" y="2202359"/>
            <a:ext cx="8360068" cy="769441"/>
          </a:xfrm>
          <a:prstGeom prst="rect">
            <a:avLst/>
          </a:prstGeom>
        </p:spPr>
        <p:txBody>
          <a:bodyPr wrap="square">
            <a:spAutoFit/>
          </a:bodyPr>
          <a:lstStyle/>
          <a:p>
            <a:pPr algn="just"/>
            <a:r>
              <a:rPr lang="en-US" b="1">
                <a:latin typeface="+mj-lt"/>
              </a:rPr>
              <a:t>MỘT SỐ HỆ THỐNG NGUỒN ĐIỆN TẠI CÁC TRẠM THÔNG TIN QUÂN SỰ THÔNG DỤNG</a:t>
            </a:r>
            <a:endParaRPr lang="en-US">
              <a:latin typeface="+mj-lt"/>
            </a:endParaRPr>
          </a:p>
        </p:txBody>
      </p:sp>
      <p:sp>
        <p:nvSpPr>
          <p:cNvPr id="7" name="Rectangle 6"/>
          <p:cNvSpPr/>
          <p:nvPr/>
        </p:nvSpPr>
        <p:spPr>
          <a:xfrm>
            <a:off x="533400" y="3505200"/>
            <a:ext cx="8077200" cy="430887"/>
          </a:xfrm>
          <a:prstGeom prst="rect">
            <a:avLst/>
          </a:prstGeom>
        </p:spPr>
        <p:txBody>
          <a:bodyPr wrap="square">
            <a:spAutoFit/>
          </a:bodyPr>
          <a:lstStyle/>
          <a:p>
            <a:pPr algn="just"/>
            <a:r>
              <a:rPr lang="en-US" b="1">
                <a:latin typeface="+mj-lt"/>
              </a:rPr>
              <a:t>MỘT SỐ THIẾT BỊ TRONG HỆ THỐNG CUNG CẤP NGUỒN</a:t>
            </a:r>
            <a:endParaRPr lang="en-US">
              <a:latin typeface="+mj-lt"/>
            </a:endParaRPr>
          </a:p>
        </p:txBody>
      </p:sp>
      <p:grpSp>
        <p:nvGrpSpPr>
          <p:cNvPr id="35" name="Group 166"/>
          <p:cNvGrpSpPr>
            <a:grpSpLocks/>
          </p:cNvGrpSpPr>
          <p:nvPr/>
        </p:nvGrpSpPr>
        <p:grpSpPr bwMode="auto">
          <a:xfrm>
            <a:off x="113864" y="4328959"/>
            <a:ext cx="8742182" cy="928841"/>
            <a:chOff x="1557" y="1779"/>
            <a:chExt cx="3907" cy="519"/>
          </a:xfrm>
        </p:grpSpPr>
        <p:sp>
          <p:nvSpPr>
            <p:cNvPr id="36" name="AutoShape 136"/>
            <p:cNvSpPr>
              <a:spLocks noChangeArrowheads="1"/>
            </p:cNvSpPr>
            <p:nvPr/>
          </p:nvSpPr>
          <p:spPr bwMode="gray">
            <a:xfrm>
              <a:off x="1561" y="1812"/>
              <a:ext cx="3903" cy="486"/>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endParaRPr lang="en-US">
                <a:solidFill>
                  <a:srgbClr val="FF0000"/>
                </a:solidFill>
                <a:latin typeface="+mj-lt"/>
              </a:endParaRPr>
            </a:p>
          </p:txBody>
        </p:sp>
        <p:sp>
          <p:nvSpPr>
            <p:cNvPr id="37" name="Oval 137"/>
            <p:cNvSpPr>
              <a:spLocks noChangeArrowheads="1"/>
            </p:cNvSpPr>
            <p:nvPr/>
          </p:nvSpPr>
          <p:spPr bwMode="gray">
            <a:xfrm>
              <a:off x="1557" y="1991"/>
              <a:ext cx="113" cy="128"/>
            </a:xfrm>
            <a:prstGeom prst="ellipse">
              <a:avLst/>
            </a:prstGeom>
            <a:solidFill>
              <a:srgbClr val="0033CC"/>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lgn="just"/>
              <a:endParaRPr lang="en-US">
                <a:solidFill>
                  <a:srgbClr val="FF0000"/>
                </a:solidFill>
                <a:latin typeface="+mj-lt"/>
              </a:endParaRPr>
            </a:p>
          </p:txBody>
        </p:sp>
        <p:sp>
          <p:nvSpPr>
            <p:cNvPr id="38" name="Rectangle 161"/>
            <p:cNvSpPr>
              <a:spLocks noChangeArrowheads="1"/>
            </p:cNvSpPr>
            <p:nvPr/>
          </p:nvSpPr>
          <p:spPr bwMode="gray">
            <a:xfrm>
              <a:off x="2245" y="1779"/>
              <a:ext cx="83"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en-US">
                <a:solidFill>
                  <a:srgbClr val="FF0000"/>
                </a:solidFill>
                <a:latin typeface="+mj-lt"/>
              </a:endParaRPr>
            </a:p>
          </p:txBody>
        </p:sp>
      </p:grpSp>
      <p:sp>
        <p:nvSpPr>
          <p:cNvPr id="39" name="Rectangle 38"/>
          <p:cNvSpPr/>
          <p:nvPr/>
        </p:nvSpPr>
        <p:spPr>
          <a:xfrm>
            <a:off x="402932" y="4598313"/>
            <a:ext cx="8207668" cy="430887"/>
          </a:xfrm>
          <a:prstGeom prst="rect">
            <a:avLst/>
          </a:prstGeom>
        </p:spPr>
        <p:txBody>
          <a:bodyPr wrap="square">
            <a:spAutoFit/>
          </a:bodyPr>
          <a:lstStyle/>
          <a:p>
            <a:pPr algn="just"/>
            <a:r>
              <a:rPr lang="en-US" b="1">
                <a:latin typeface="+mj-lt"/>
              </a:rPr>
              <a:t>BẢO QUẢN HỆ THỐNG CUNG CẤP NGUỒN</a:t>
            </a:r>
            <a:endParaRPr lang="en-US">
              <a:latin typeface="+mj-lt"/>
            </a:endParaRPr>
          </a:p>
        </p:txBody>
      </p:sp>
      <p:grpSp>
        <p:nvGrpSpPr>
          <p:cNvPr id="23" name="Group 166"/>
          <p:cNvGrpSpPr>
            <a:grpSpLocks/>
          </p:cNvGrpSpPr>
          <p:nvPr/>
        </p:nvGrpSpPr>
        <p:grpSpPr bwMode="auto">
          <a:xfrm>
            <a:off x="228600" y="5486400"/>
            <a:ext cx="8742182" cy="928841"/>
            <a:chOff x="1557" y="1779"/>
            <a:chExt cx="3907" cy="519"/>
          </a:xfrm>
        </p:grpSpPr>
        <p:sp>
          <p:nvSpPr>
            <p:cNvPr id="24" name="AutoShape 136"/>
            <p:cNvSpPr>
              <a:spLocks noChangeArrowheads="1"/>
            </p:cNvSpPr>
            <p:nvPr/>
          </p:nvSpPr>
          <p:spPr bwMode="gray">
            <a:xfrm>
              <a:off x="1561" y="1812"/>
              <a:ext cx="3903" cy="486"/>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endParaRPr lang="en-US">
                <a:solidFill>
                  <a:srgbClr val="FF0000"/>
                </a:solidFill>
                <a:latin typeface="+mj-lt"/>
              </a:endParaRPr>
            </a:p>
          </p:txBody>
        </p:sp>
        <p:sp>
          <p:nvSpPr>
            <p:cNvPr id="25" name="Oval 137"/>
            <p:cNvSpPr>
              <a:spLocks noChangeArrowheads="1"/>
            </p:cNvSpPr>
            <p:nvPr/>
          </p:nvSpPr>
          <p:spPr bwMode="gray">
            <a:xfrm>
              <a:off x="1557" y="1991"/>
              <a:ext cx="113" cy="128"/>
            </a:xfrm>
            <a:prstGeom prst="ellipse">
              <a:avLst/>
            </a:prstGeom>
            <a:solidFill>
              <a:srgbClr val="0033CC"/>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pPr algn="just"/>
              <a:endParaRPr lang="en-US">
                <a:solidFill>
                  <a:srgbClr val="FF0000"/>
                </a:solidFill>
                <a:latin typeface="+mj-lt"/>
              </a:endParaRPr>
            </a:p>
          </p:txBody>
        </p:sp>
        <p:sp>
          <p:nvSpPr>
            <p:cNvPr id="26" name="Rectangle 161"/>
            <p:cNvSpPr>
              <a:spLocks noChangeArrowheads="1"/>
            </p:cNvSpPr>
            <p:nvPr/>
          </p:nvSpPr>
          <p:spPr bwMode="gray">
            <a:xfrm>
              <a:off x="2245" y="1779"/>
              <a:ext cx="83"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en-US">
                <a:solidFill>
                  <a:srgbClr val="FF0000"/>
                </a:solidFill>
                <a:latin typeface="+mj-lt"/>
              </a:endParaRPr>
            </a:p>
          </p:txBody>
        </p:sp>
      </p:grpSp>
      <p:sp>
        <p:nvSpPr>
          <p:cNvPr id="27" name="Rectangle 26"/>
          <p:cNvSpPr/>
          <p:nvPr/>
        </p:nvSpPr>
        <p:spPr>
          <a:xfrm>
            <a:off x="517668" y="5755754"/>
            <a:ext cx="8207668" cy="430887"/>
          </a:xfrm>
          <a:prstGeom prst="rect">
            <a:avLst/>
          </a:prstGeom>
        </p:spPr>
        <p:txBody>
          <a:bodyPr wrap="square">
            <a:spAutoFit/>
          </a:bodyPr>
          <a:lstStyle/>
          <a:p>
            <a:pPr algn="just"/>
            <a:r>
              <a:rPr lang="en-US" b="1">
                <a:latin typeface="+mj-lt"/>
              </a:rPr>
              <a:t>BẢO DƯỠNG HỆ THỐNG CUNG CẤP NGUỒN</a:t>
            </a:r>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amond(in)">
                                      <p:cBhvr>
                                        <p:cTn id="7" dur="1000"/>
                                        <p:tgtEl>
                                          <p:spTgt spid="4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par>
                          <p:cTn id="11" fill="hold">
                            <p:stCondLst>
                              <p:cond delay="2000"/>
                            </p:stCondLst>
                            <p:childTnLst>
                              <p:par>
                                <p:cTn id="12" presetID="8" presetClass="entr" presetSubtype="16"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diamond(in)">
                                      <p:cBhvr>
                                        <p:cTn id="14" dur="1000"/>
                                        <p:tgtEl>
                                          <p:spTgt spid="45"/>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par>
                          <p:cTn id="18" fill="hold">
                            <p:stCondLst>
                              <p:cond delay="4000"/>
                            </p:stCondLst>
                            <p:childTnLst>
                              <p:par>
                                <p:cTn id="19" presetID="8" presetClass="entr" presetSubtype="16" fill="hold" nodeType="after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diamond(in)">
                                      <p:cBhvr>
                                        <p:cTn id="21" dur="1000"/>
                                        <p:tgtEl>
                                          <p:spTgt spid="49"/>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par>
                          <p:cTn id="25" fill="hold">
                            <p:stCondLst>
                              <p:cond delay="6000"/>
                            </p:stCondLst>
                            <p:childTnLst>
                              <p:par>
                                <p:cTn id="26" presetID="8" presetClass="entr" presetSubtype="16"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diamond(in)">
                                      <p:cBhvr>
                                        <p:cTn id="28" dur="1000"/>
                                        <p:tgtEl>
                                          <p:spTgt spid="3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circle(in)">
                                      <p:cBhvr>
                                        <p:cTn id="31" dur="2000"/>
                                        <p:tgtEl>
                                          <p:spTgt spid="39"/>
                                        </p:tgtEl>
                                      </p:cBhvr>
                                    </p:animEffect>
                                  </p:childTnLst>
                                </p:cTn>
                              </p:par>
                            </p:childTnLst>
                          </p:cTn>
                        </p:par>
                        <p:par>
                          <p:cTn id="32" fill="hold">
                            <p:stCondLst>
                              <p:cond delay="8000"/>
                            </p:stCondLst>
                            <p:childTnLst>
                              <p:par>
                                <p:cTn id="33" presetID="8" presetClass="entr" presetSubtype="16"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amond(in)">
                                      <p:cBhvr>
                                        <p:cTn id="35" dur="1000"/>
                                        <p:tgtEl>
                                          <p:spTgt spid="23"/>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circle(in)">
                                      <p:cBhvr>
                                        <p:cTn id="38" dur="20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mph" presetSubtype="0" repeatCount="indefinite" fill="hold" nodeType="clickEffect">
                                  <p:stCondLst>
                                    <p:cond delay="0"/>
                                  </p:stCondLst>
                                  <p:childTnLst>
                                    <p:animEffect transition="out" filter="fade">
                                      <p:cBhvr>
                                        <p:cTn id="42" dur="500" tmFilter="0, 0; .2, .5; .8, .5; 1, 0"/>
                                        <p:tgtEl>
                                          <p:spTgt spid="35"/>
                                        </p:tgtEl>
                                      </p:cBhvr>
                                    </p:animEffect>
                                    <p:animScale>
                                      <p:cBhvr>
                                        <p:cTn id="43" dur="250" autoRev="1" fill="hold"/>
                                        <p:tgtEl>
                                          <p:spTgt spid="35"/>
                                        </p:tgtEl>
                                      </p:cBhvr>
                                      <p:by x="105000" y="105000"/>
                                    </p:animScale>
                                  </p:childTnLst>
                                </p:cTn>
                              </p:par>
                              <p:par>
                                <p:cTn id="44" presetID="26" presetClass="emph" presetSubtype="0" repeatCount="indefinite" fill="hold" grpId="1" nodeType="withEffect">
                                  <p:stCondLst>
                                    <p:cond delay="0"/>
                                  </p:stCondLst>
                                  <p:childTnLst>
                                    <p:animEffect transition="out" filter="fade">
                                      <p:cBhvr>
                                        <p:cTn id="45" dur="500" tmFilter="0, 0; .2, .5; .8, .5; 1, 0"/>
                                        <p:tgtEl>
                                          <p:spTgt spid="39"/>
                                        </p:tgtEl>
                                      </p:cBhvr>
                                    </p:animEffect>
                                    <p:animScale>
                                      <p:cBhvr>
                                        <p:cTn id="46" dur="250" autoRev="1" fill="hold"/>
                                        <p:tgtEl>
                                          <p:spTgt spid="39"/>
                                        </p:tgtEl>
                                      </p:cBhvr>
                                      <p:by x="105000" y="105000"/>
                                    </p:animScale>
                                  </p:childTnLst>
                                </p:cTn>
                              </p:par>
                              <p:par>
                                <p:cTn id="47" presetID="26" presetClass="emph" presetSubtype="0" repeatCount="indefinite" fill="hold" nodeType="withEffect">
                                  <p:stCondLst>
                                    <p:cond delay="0"/>
                                  </p:stCondLst>
                                  <p:childTnLst>
                                    <p:animEffect transition="out" filter="fade">
                                      <p:cBhvr>
                                        <p:cTn id="48" dur="500" tmFilter="0, 0; .2, .5; .8, .5; 1, 0"/>
                                        <p:tgtEl>
                                          <p:spTgt spid="23"/>
                                        </p:tgtEl>
                                      </p:cBhvr>
                                    </p:animEffect>
                                    <p:animScale>
                                      <p:cBhvr>
                                        <p:cTn id="49" dur="250" autoRev="1" fill="hold"/>
                                        <p:tgtEl>
                                          <p:spTgt spid="23"/>
                                        </p:tgtEl>
                                      </p:cBhvr>
                                      <p:by x="105000" y="105000"/>
                                    </p:animScale>
                                  </p:childTnLst>
                                </p:cTn>
                              </p:par>
                              <p:par>
                                <p:cTn id="50" presetID="26" presetClass="emph" presetSubtype="0" repeatCount="indefinite" fill="hold" grpId="1" nodeType="withEffect">
                                  <p:stCondLst>
                                    <p:cond delay="0"/>
                                  </p:stCondLst>
                                  <p:childTnLst>
                                    <p:animEffect transition="out" filter="fade">
                                      <p:cBhvr>
                                        <p:cTn id="51" dur="500" tmFilter="0, 0; .2, .5; .8, .5; 1, 0"/>
                                        <p:tgtEl>
                                          <p:spTgt spid="27"/>
                                        </p:tgtEl>
                                      </p:cBhvr>
                                    </p:animEffect>
                                    <p:animScale>
                                      <p:cBhvr>
                                        <p:cTn id="52"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39" grpId="0"/>
      <p:bldP spid="39" grpId="1"/>
      <p:bldP spid="27" grpId="0"/>
      <p:bldP spid="2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4" name="Group 41"/>
          <p:cNvGrpSpPr>
            <a:grpSpLocks/>
          </p:cNvGrpSpPr>
          <p:nvPr/>
        </p:nvGrpSpPr>
        <p:grpSpPr bwMode="auto">
          <a:xfrm>
            <a:off x="63500" y="762000"/>
            <a:ext cx="4079875" cy="584200"/>
            <a:chOff x="113" y="1138"/>
            <a:chExt cx="2072" cy="368"/>
          </a:xfrm>
        </p:grpSpPr>
        <p:sp>
          <p:nvSpPr>
            <p:cNvPr id="305" name="AutoShape 42"/>
            <p:cNvSpPr>
              <a:spLocks noChangeArrowheads="1"/>
            </p:cNvSpPr>
            <p:nvPr/>
          </p:nvSpPr>
          <p:spPr bwMode="gray">
            <a:xfrm>
              <a:off x="113" y="1180"/>
              <a:ext cx="2072"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192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a) Nguồn độc lập P4 - 01</a:t>
              </a:r>
            </a:p>
          </p:txBody>
        </p:sp>
      </p:grpSp>
      <p:sp>
        <p:nvSpPr>
          <p:cNvPr id="108" name="Rectangle 21"/>
          <p:cNvSpPr>
            <a:spLocks noChangeArrowheads="1"/>
          </p:cNvSpPr>
          <p:nvPr/>
        </p:nvSpPr>
        <p:spPr bwMode="auto">
          <a:xfrm>
            <a:off x="0" y="1298144"/>
            <a:ext cx="3429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nl-NL" b="1">
                <a:latin typeface="+mj-lt"/>
              </a:rPr>
              <a:t>	</a:t>
            </a:r>
            <a:r>
              <a:rPr lang="en-US" b="1">
                <a:latin typeface="+mj-lt"/>
              </a:rPr>
              <a:t>- Sơ đồ mặt máy:</a:t>
            </a:r>
          </a:p>
        </p:txBody>
      </p:sp>
      <p:grpSp>
        <p:nvGrpSpPr>
          <p:cNvPr id="109" name="Group 55"/>
          <p:cNvGrpSpPr>
            <a:grpSpLocks/>
          </p:cNvGrpSpPr>
          <p:nvPr/>
        </p:nvGrpSpPr>
        <p:grpSpPr bwMode="auto">
          <a:xfrm>
            <a:off x="103188" y="1749464"/>
            <a:ext cx="8964612" cy="2452688"/>
            <a:chOff x="45" y="1430"/>
            <a:chExt cx="5647" cy="1637"/>
          </a:xfrm>
        </p:grpSpPr>
        <p:sp>
          <p:nvSpPr>
            <p:cNvPr id="110" name="Rectangle 41"/>
            <p:cNvSpPr>
              <a:spLocks noChangeArrowheads="1"/>
            </p:cNvSpPr>
            <p:nvPr/>
          </p:nvSpPr>
          <p:spPr bwMode="auto">
            <a:xfrm>
              <a:off x="45" y="1430"/>
              <a:ext cx="5647" cy="161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1" name="Rectangle 40"/>
            <p:cNvSpPr>
              <a:spLocks noChangeArrowheads="1"/>
            </p:cNvSpPr>
            <p:nvPr/>
          </p:nvSpPr>
          <p:spPr bwMode="auto">
            <a:xfrm>
              <a:off x="219" y="2077"/>
              <a:ext cx="385" cy="66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112" name="Rectangle 39"/>
            <p:cNvSpPr>
              <a:spLocks noChangeArrowheads="1"/>
            </p:cNvSpPr>
            <p:nvPr/>
          </p:nvSpPr>
          <p:spPr bwMode="auto">
            <a:xfrm>
              <a:off x="3159" y="2044"/>
              <a:ext cx="867" cy="761"/>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113" name="Freeform 38"/>
            <p:cNvSpPr>
              <a:spLocks/>
            </p:cNvSpPr>
            <p:nvPr/>
          </p:nvSpPr>
          <p:spPr bwMode="auto">
            <a:xfrm>
              <a:off x="4283" y="1434"/>
              <a:ext cx="1" cy="1633"/>
            </a:xfrm>
            <a:custGeom>
              <a:avLst/>
              <a:gdLst>
                <a:gd name="T0" fmla="*/ 0 w 1"/>
                <a:gd name="T1" fmla="*/ 0 h 2175"/>
                <a:gd name="T2" fmla="*/ 0 w 1"/>
                <a:gd name="T3" fmla="*/ 1633 h 2175"/>
                <a:gd name="T4" fmla="*/ 0 60000 65536"/>
                <a:gd name="T5" fmla="*/ 0 60000 65536"/>
              </a:gdLst>
              <a:ahLst/>
              <a:cxnLst>
                <a:cxn ang="T4">
                  <a:pos x="T0" y="T1"/>
                </a:cxn>
                <a:cxn ang="T5">
                  <a:pos x="T2" y="T3"/>
                </a:cxn>
              </a:cxnLst>
              <a:rect l="0" t="0" r="r" b="b"/>
              <a:pathLst>
                <a:path w="1" h="2175">
                  <a:moveTo>
                    <a:pt x="0" y="0"/>
                  </a:moveTo>
                  <a:lnTo>
                    <a:pt x="0" y="217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Oval 37"/>
            <p:cNvSpPr>
              <a:spLocks noChangeArrowheads="1"/>
            </p:cNvSpPr>
            <p:nvPr/>
          </p:nvSpPr>
          <p:spPr bwMode="auto">
            <a:xfrm>
              <a:off x="2132" y="1613"/>
              <a:ext cx="97" cy="102"/>
            </a:xfrm>
            <a:prstGeom prst="ellipse">
              <a:avLst/>
            </a:prstGeom>
            <a:solidFill>
              <a:srgbClr val="00CC00"/>
            </a:solidFill>
            <a:ln w="19050">
              <a:solidFill>
                <a:srgbClr val="000000"/>
              </a:solidFill>
              <a:round/>
              <a:headEnd/>
              <a:tailEnd/>
            </a:ln>
          </p:spPr>
          <p:txBody>
            <a:bodyPr lIns="0" tIns="0" rIns="0" bIns="0"/>
            <a:lstStyle/>
            <a:p>
              <a:endParaRPr lang="en-US"/>
            </a:p>
          </p:txBody>
        </p:sp>
        <p:sp>
          <p:nvSpPr>
            <p:cNvPr id="115" name="Oval 36"/>
            <p:cNvSpPr>
              <a:spLocks noChangeArrowheads="1"/>
            </p:cNvSpPr>
            <p:nvPr/>
          </p:nvSpPr>
          <p:spPr bwMode="auto">
            <a:xfrm>
              <a:off x="2590" y="1607"/>
              <a:ext cx="97" cy="103"/>
            </a:xfrm>
            <a:prstGeom prst="ellipse">
              <a:avLst/>
            </a:prstGeom>
            <a:solidFill>
              <a:srgbClr val="FF3300"/>
            </a:solidFill>
            <a:ln w="19050">
              <a:solidFill>
                <a:srgbClr val="000000"/>
              </a:solidFill>
              <a:round/>
              <a:headEnd/>
              <a:tailEnd/>
            </a:ln>
          </p:spPr>
          <p:txBody>
            <a:bodyPr lIns="0" tIns="0" rIns="0" bIns="0"/>
            <a:lstStyle/>
            <a:p>
              <a:endParaRPr lang="en-US"/>
            </a:p>
          </p:txBody>
        </p:sp>
        <p:sp>
          <p:nvSpPr>
            <p:cNvPr id="116" name="Oval 35"/>
            <p:cNvSpPr>
              <a:spLocks noChangeArrowheads="1"/>
            </p:cNvSpPr>
            <p:nvPr/>
          </p:nvSpPr>
          <p:spPr bwMode="auto">
            <a:xfrm>
              <a:off x="2999" y="1607"/>
              <a:ext cx="97" cy="103"/>
            </a:xfrm>
            <a:prstGeom prst="ellipse">
              <a:avLst/>
            </a:prstGeom>
            <a:solidFill>
              <a:srgbClr val="FF3300"/>
            </a:solidFill>
            <a:ln w="19050">
              <a:solidFill>
                <a:srgbClr val="000000"/>
              </a:solidFill>
              <a:round/>
              <a:headEnd/>
              <a:tailEnd/>
            </a:ln>
          </p:spPr>
          <p:txBody>
            <a:bodyPr lIns="0" tIns="0" rIns="0" bIns="0"/>
            <a:lstStyle/>
            <a:p>
              <a:endParaRPr lang="en-US"/>
            </a:p>
          </p:txBody>
        </p:sp>
        <p:sp>
          <p:nvSpPr>
            <p:cNvPr id="117" name="Oval 34"/>
            <p:cNvSpPr>
              <a:spLocks noChangeArrowheads="1"/>
            </p:cNvSpPr>
            <p:nvPr/>
          </p:nvSpPr>
          <p:spPr bwMode="auto">
            <a:xfrm>
              <a:off x="3800" y="1607"/>
              <a:ext cx="97" cy="103"/>
            </a:xfrm>
            <a:prstGeom prst="ellipse">
              <a:avLst/>
            </a:prstGeom>
            <a:solidFill>
              <a:srgbClr val="FFFF00"/>
            </a:solidFill>
            <a:ln w="19050">
              <a:solidFill>
                <a:srgbClr val="000000"/>
              </a:solidFill>
              <a:round/>
              <a:headEnd/>
              <a:tailEnd/>
            </a:ln>
          </p:spPr>
          <p:txBody>
            <a:bodyPr lIns="0" tIns="0" rIns="0" bIns="0"/>
            <a:lstStyle/>
            <a:p>
              <a:endParaRPr lang="en-US"/>
            </a:p>
          </p:txBody>
        </p:sp>
        <p:sp>
          <p:nvSpPr>
            <p:cNvPr id="118" name="Oval 33"/>
            <p:cNvSpPr>
              <a:spLocks noChangeArrowheads="1"/>
            </p:cNvSpPr>
            <p:nvPr/>
          </p:nvSpPr>
          <p:spPr bwMode="auto">
            <a:xfrm>
              <a:off x="3384" y="1607"/>
              <a:ext cx="97" cy="103"/>
            </a:xfrm>
            <a:prstGeom prst="ellipse">
              <a:avLst/>
            </a:prstGeom>
            <a:solidFill>
              <a:srgbClr val="FFFF00"/>
            </a:solidFill>
            <a:ln w="19050">
              <a:solidFill>
                <a:srgbClr val="000000"/>
              </a:solidFill>
              <a:round/>
              <a:headEnd/>
              <a:tailEnd/>
            </a:ln>
          </p:spPr>
          <p:txBody>
            <a:bodyPr lIns="0" tIns="0" rIns="0" bIns="0"/>
            <a:lstStyle/>
            <a:p>
              <a:endParaRPr lang="en-US"/>
            </a:p>
          </p:txBody>
        </p:sp>
        <p:sp>
          <p:nvSpPr>
            <p:cNvPr id="119" name="Text Box 32"/>
            <p:cNvSpPr txBox="1">
              <a:spLocks noChangeArrowheads="1"/>
            </p:cNvSpPr>
            <p:nvPr/>
          </p:nvSpPr>
          <p:spPr bwMode="auto">
            <a:xfrm>
              <a:off x="3348" y="2298"/>
              <a:ext cx="47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eaLnBrk="1" hangingPunct="1"/>
              <a:r>
                <a:rPr lang="en-US">
                  <a:solidFill>
                    <a:srgbClr val="000000"/>
                  </a:solidFill>
                  <a:latin typeface=".VnTime" pitchFamily="34" charset="0"/>
                </a:rPr>
                <a:t>A</a:t>
              </a:r>
            </a:p>
            <a:p>
              <a:pPr algn="l"/>
              <a:endParaRPr lang="en-US">
                <a:solidFill>
                  <a:srgbClr val="000000"/>
                </a:solidFill>
                <a:latin typeface="Arial" charset="0"/>
              </a:endParaRPr>
            </a:p>
          </p:txBody>
        </p:sp>
        <p:sp>
          <p:nvSpPr>
            <p:cNvPr id="120" name="Text Box 31"/>
            <p:cNvSpPr txBox="1">
              <a:spLocks noChangeArrowheads="1"/>
            </p:cNvSpPr>
            <p:nvPr/>
          </p:nvSpPr>
          <p:spPr bwMode="auto">
            <a:xfrm>
              <a:off x="2187" y="2296"/>
              <a:ext cx="45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eaLnBrk="1" hangingPunct="1"/>
              <a:r>
                <a:rPr lang="en-US" b="1">
                  <a:solidFill>
                    <a:srgbClr val="000000"/>
                  </a:solidFill>
                  <a:latin typeface=".VnTime" pitchFamily="34" charset="0"/>
                  <a:cs typeface="Times New Roman" pitchFamily="18" charset="0"/>
                </a:rPr>
                <a:t>V</a:t>
              </a:r>
              <a:endParaRPr lang="en-US">
                <a:solidFill>
                  <a:srgbClr val="000000"/>
                </a:solidFill>
                <a:latin typeface="Arial" charset="0"/>
              </a:endParaRPr>
            </a:p>
          </p:txBody>
        </p:sp>
        <p:sp>
          <p:nvSpPr>
            <p:cNvPr id="121" name="Text Box 30"/>
            <p:cNvSpPr txBox="1">
              <a:spLocks noChangeArrowheads="1"/>
            </p:cNvSpPr>
            <p:nvPr/>
          </p:nvSpPr>
          <p:spPr bwMode="auto">
            <a:xfrm>
              <a:off x="108" y="2764"/>
              <a:ext cx="60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eaLnBrk="1" hangingPunct="1"/>
              <a:r>
                <a:rPr lang="en-US" sz="1200">
                  <a:solidFill>
                    <a:srgbClr val="000000"/>
                  </a:solidFill>
                  <a:latin typeface="Arial" charset="0"/>
                  <a:cs typeface="Times New Roman" pitchFamily="18" charset="0"/>
                </a:rPr>
                <a:t>AC POWER </a:t>
              </a:r>
              <a:endParaRPr lang="en-US" sz="1200">
                <a:solidFill>
                  <a:srgbClr val="000000"/>
                </a:solidFill>
                <a:latin typeface="Arial" charset="0"/>
              </a:endParaRPr>
            </a:p>
          </p:txBody>
        </p:sp>
        <p:sp>
          <p:nvSpPr>
            <p:cNvPr id="122" name="Text Box 29"/>
            <p:cNvSpPr txBox="1">
              <a:spLocks noChangeArrowheads="1"/>
            </p:cNvSpPr>
            <p:nvPr/>
          </p:nvSpPr>
          <p:spPr bwMode="auto">
            <a:xfrm>
              <a:off x="813" y="2764"/>
              <a:ext cx="121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algn="l" eaLnBrk="1" hangingPunct="1"/>
              <a:r>
                <a:rPr lang="en-US" sz="1200">
                  <a:solidFill>
                    <a:srgbClr val="000000"/>
                  </a:solidFill>
                  <a:latin typeface="Arial" charset="0"/>
                  <a:cs typeface="Times New Roman" pitchFamily="18" charset="0"/>
                </a:rPr>
                <a:t>LOAD1 LOAD2  BATT</a:t>
              </a:r>
              <a:endParaRPr lang="en-US" sz="1200">
                <a:solidFill>
                  <a:srgbClr val="000000"/>
                </a:solidFill>
                <a:latin typeface="Arial" charset="0"/>
              </a:endParaRPr>
            </a:p>
          </p:txBody>
        </p:sp>
        <p:sp>
          <p:nvSpPr>
            <p:cNvPr id="123" name="Text Box 28"/>
            <p:cNvSpPr txBox="1">
              <a:spLocks noChangeArrowheads="1"/>
            </p:cNvSpPr>
            <p:nvPr/>
          </p:nvSpPr>
          <p:spPr bwMode="auto">
            <a:xfrm>
              <a:off x="98" y="1532"/>
              <a:ext cx="173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eaLnBrk="1" hangingPunct="1"/>
              <a:r>
                <a:rPr lang="en-US" sz="1400" b="1">
                  <a:solidFill>
                    <a:srgbClr val="000000"/>
                  </a:solidFill>
                  <a:latin typeface=".VnTimeH" pitchFamily="34" charset="0"/>
                  <a:cs typeface="Times New Roman" pitchFamily="18" charset="0"/>
                </a:rPr>
                <a:t>Nguån ®éc lËp p4-01</a:t>
              </a:r>
              <a:endParaRPr lang="en-US" sz="1400" b="1">
                <a:solidFill>
                  <a:srgbClr val="000000"/>
                </a:solidFill>
                <a:latin typeface=".VnTime" pitchFamily="34" charset="0"/>
              </a:endParaRPr>
            </a:p>
            <a:p>
              <a:r>
                <a:rPr lang="en-US" sz="1400" b="1">
                  <a:solidFill>
                    <a:srgbClr val="000000"/>
                  </a:solidFill>
                  <a:latin typeface="Arial" charset="0"/>
                  <a:cs typeface="Times New Roman" pitchFamily="18" charset="0"/>
                </a:rPr>
                <a:t>48V/25A</a:t>
              </a:r>
              <a:endParaRPr lang="en-US" sz="1400">
                <a:solidFill>
                  <a:srgbClr val="000000"/>
                </a:solidFill>
                <a:latin typeface="Arial" charset="0"/>
              </a:endParaRPr>
            </a:p>
          </p:txBody>
        </p:sp>
        <p:sp>
          <p:nvSpPr>
            <p:cNvPr id="124" name="Text Box 27"/>
            <p:cNvSpPr txBox="1">
              <a:spLocks noChangeArrowheads="1"/>
            </p:cNvSpPr>
            <p:nvPr/>
          </p:nvSpPr>
          <p:spPr bwMode="auto">
            <a:xfrm>
              <a:off x="2034" y="1732"/>
              <a:ext cx="21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algn="just" eaLnBrk="1" hangingPunct="1"/>
              <a:r>
                <a:rPr lang="en-US" sz="1600" b="1">
                  <a:solidFill>
                    <a:srgbClr val="000000"/>
                  </a:solidFill>
                  <a:latin typeface="Arial" charset="0"/>
                  <a:cs typeface="Times New Roman" pitchFamily="18" charset="0"/>
                </a:rPr>
                <a:t>AC ON</a:t>
              </a:r>
              <a:r>
                <a:rPr lang="en-US" sz="1600">
                  <a:solidFill>
                    <a:srgbClr val="000000"/>
                  </a:solidFill>
                  <a:latin typeface="Arial" charset="0"/>
                  <a:cs typeface="Times New Roman" pitchFamily="18" charset="0"/>
                </a:rPr>
                <a:t>   RF      HV      LV1     LV2</a:t>
              </a:r>
              <a:endParaRPr lang="en-US" sz="1600">
                <a:solidFill>
                  <a:srgbClr val="000000"/>
                </a:solidFill>
                <a:latin typeface="Arial" charset="0"/>
              </a:endParaRPr>
            </a:p>
          </p:txBody>
        </p:sp>
        <p:sp>
          <p:nvSpPr>
            <p:cNvPr id="125" name="Text Box 26"/>
            <p:cNvSpPr txBox="1">
              <a:spLocks noChangeArrowheads="1"/>
            </p:cNvSpPr>
            <p:nvPr/>
          </p:nvSpPr>
          <p:spPr bwMode="auto">
            <a:xfrm>
              <a:off x="4367" y="1755"/>
              <a:ext cx="7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algn="l" eaLnBrk="1" hangingPunct="1"/>
              <a:r>
                <a:rPr lang="en-US" sz="1400">
                  <a:solidFill>
                    <a:srgbClr val="000000"/>
                  </a:solidFill>
                  <a:latin typeface="Arial" charset="0"/>
                  <a:cs typeface="Times New Roman" pitchFamily="18" charset="0"/>
                </a:rPr>
                <a:t> ON  STB  FAIL</a:t>
              </a:r>
              <a:endParaRPr lang="en-US" sz="1400">
                <a:solidFill>
                  <a:srgbClr val="000000"/>
                </a:solidFill>
                <a:latin typeface="Arial" charset="0"/>
              </a:endParaRPr>
            </a:p>
          </p:txBody>
        </p:sp>
        <p:sp>
          <p:nvSpPr>
            <p:cNvPr id="126" name="Text Box 25"/>
            <p:cNvSpPr txBox="1">
              <a:spLocks noChangeArrowheads="1"/>
            </p:cNvSpPr>
            <p:nvPr/>
          </p:nvSpPr>
          <p:spPr bwMode="auto">
            <a:xfrm>
              <a:off x="5348" y="1787"/>
              <a:ext cx="29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algn="l" eaLnBrk="1" hangingPunct="1"/>
              <a:r>
                <a:rPr lang="en-US" sz="1400">
                  <a:solidFill>
                    <a:srgbClr val="000000"/>
                  </a:solidFill>
                  <a:latin typeface="Arial" charset="0"/>
                  <a:cs typeface="Times New Roman" pitchFamily="18" charset="0"/>
                </a:rPr>
                <a:t> ADJ</a:t>
              </a:r>
              <a:endParaRPr lang="en-US" sz="1400">
                <a:solidFill>
                  <a:srgbClr val="000000"/>
                </a:solidFill>
                <a:latin typeface="Arial" charset="0"/>
              </a:endParaRPr>
            </a:p>
          </p:txBody>
        </p:sp>
        <p:sp>
          <p:nvSpPr>
            <p:cNvPr id="127" name="Text Box 24"/>
            <p:cNvSpPr txBox="1">
              <a:spLocks noChangeArrowheads="1"/>
            </p:cNvSpPr>
            <p:nvPr/>
          </p:nvSpPr>
          <p:spPr bwMode="auto">
            <a:xfrm>
              <a:off x="619" y="2096"/>
              <a:ext cx="257"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algn="l" eaLnBrk="1" hangingPunct="1"/>
              <a:r>
                <a:rPr lang="en-US" sz="1400">
                  <a:solidFill>
                    <a:srgbClr val="000000"/>
                  </a:solidFill>
                  <a:latin typeface="Arial" charset="0"/>
                  <a:cs typeface="Times New Roman" pitchFamily="18" charset="0"/>
                </a:rPr>
                <a:t>ON</a:t>
              </a:r>
              <a:endParaRPr lang="en-US" sz="1400">
                <a:solidFill>
                  <a:srgbClr val="000000"/>
                </a:solidFill>
                <a:latin typeface="Arial" charset="0"/>
              </a:endParaRPr>
            </a:p>
            <a:p>
              <a:pPr algn="l"/>
              <a:endParaRPr lang="en-US" sz="1400">
                <a:solidFill>
                  <a:srgbClr val="000000"/>
                </a:solidFill>
                <a:latin typeface="Arial" charset="0"/>
                <a:cs typeface="Times New Roman" pitchFamily="18" charset="0"/>
              </a:endParaRPr>
            </a:p>
            <a:p>
              <a:pPr algn="l"/>
              <a:endParaRPr lang="en-US" sz="1400">
                <a:solidFill>
                  <a:srgbClr val="000000"/>
                </a:solidFill>
                <a:latin typeface="Arial" charset="0"/>
                <a:cs typeface="Times New Roman" pitchFamily="18" charset="0"/>
              </a:endParaRPr>
            </a:p>
            <a:p>
              <a:pPr algn="l"/>
              <a:endParaRPr lang="en-US" sz="1400">
                <a:solidFill>
                  <a:srgbClr val="000000"/>
                </a:solidFill>
                <a:latin typeface="Arial" charset="0"/>
                <a:cs typeface="Times New Roman" pitchFamily="18" charset="0"/>
              </a:endParaRPr>
            </a:p>
            <a:p>
              <a:pPr algn="l"/>
              <a:r>
                <a:rPr lang="en-US" sz="1400">
                  <a:solidFill>
                    <a:srgbClr val="000000"/>
                  </a:solidFill>
                  <a:latin typeface="Arial" charset="0"/>
                  <a:cs typeface="Times New Roman" pitchFamily="18" charset="0"/>
                </a:rPr>
                <a:t>OFF</a:t>
              </a:r>
              <a:endParaRPr lang="en-US" sz="1400">
                <a:solidFill>
                  <a:srgbClr val="000000"/>
                </a:solidFill>
                <a:latin typeface="Arial" charset="0"/>
              </a:endParaRPr>
            </a:p>
          </p:txBody>
        </p:sp>
        <p:sp>
          <p:nvSpPr>
            <p:cNvPr id="128" name="Oval 23"/>
            <p:cNvSpPr>
              <a:spLocks noChangeArrowheads="1"/>
            </p:cNvSpPr>
            <p:nvPr/>
          </p:nvSpPr>
          <p:spPr bwMode="auto">
            <a:xfrm>
              <a:off x="4919" y="1638"/>
              <a:ext cx="97" cy="102"/>
            </a:xfrm>
            <a:prstGeom prst="ellipse">
              <a:avLst/>
            </a:prstGeom>
            <a:solidFill>
              <a:srgbClr val="FF3300"/>
            </a:solidFill>
            <a:ln w="19050">
              <a:solidFill>
                <a:srgbClr val="000000"/>
              </a:solidFill>
              <a:round/>
              <a:headEnd/>
              <a:tailEnd/>
            </a:ln>
          </p:spPr>
          <p:txBody>
            <a:bodyPr lIns="0" tIns="0" rIns="0" bIns="0"/>
            <a:lstStyle/>
            <a:p>
              <a:endParaRPr lang="en-US"/>
            </a:p>
          </p:txBody>
        </p:sp>
        <p:sp>
          <p:nvSpPr>
            <p:cNvPr id="129" name="Oval 22"/>
            <p:cNvSpPr>
              <a:spLocks noChangeArrowheads="1"/>
            </p:cNvSpPr>
            <p:nvPr/>
          </p:nvSpPr>
          <p:spPr bwMode="auto">
            <a:xfrm>
              <a:off x="5474" y="1658"/>
              <a:ext cx="60" cy="64"/>
            </a:xfrm>
            <a:prstGeom prst="ellipse">
              <a:avLst/>
            </a:prstGeom>
            <a:noFill/>
            <a:ln w="19050">
              <a:solidFill>
                <a:srgbClr val="000000"/>
              </a:solidFill>
              <a:round/>
              <a:headEnd/>
              <a:tailEnd/>
            </a:ln>
            <a:extLst>
              <a:ext uri="{909E8E84-426E-40DD-AFC4-6F175D3DCCD1}">
                <a14:hiddenFill xmlns:a14="http://schemas.microsoft.com/office/drawing/2010/main">
                  <a:solidFill>
                    <a:srgbClr val="C0C0C0"/>
                  </a:solidFill>
                </a14:hiddenFill>
              </a:ext>
            </a:extLst>
          </p:spPr>
          <p:txBody>
            <a:bodyPr lIns="0" tIns="0" rIns="0" bIns="0"/>
            <a:lstStyle/>
            <a:p>
              <a:endParaRPr lang="en-US"/>
            </a:p>
          </p:txBody>
        </p:sp>
        <p:sp>
          <p:nvSpPr>
            <p:cNvPr id="130" name="Oval 21"/>
            <p:cNvSpPr>
              <a:spLocks noChangeArrowheads="1"/>
            </p:cNvSpPr>
            <p:nvPr/>
          </p:nvSpPr>
          <p:spPr bwMode="auto">
            <a:xfrm>
              <a:off x="4677" y="1638"/>
              <a:ext cx="97" cy="102"/>
            </a:xfrm>
            <a:prstGeom prst="ellipse">
              <a:avLst/>
            </a:prstGeom>
            <a:solidFill>
              <a:srgbClr val="C0C0C0"/>
            </a:solidFill>
            <a:ln w="19050">
              <a:solidFill>
                <a:srgbClr val="000000"/>
              </a:solidFill>
              <a:round/>
              <a:headEnd/>
              <a:tailEnd/>
            </a:ln>
          </p:spPr>
          <p:txBody>
            <a:bodyPr lIns="0" tIns="0" rIns="0" bIns="0"/>
            <a:lstStyle/>
            <a:p>
              <a:endParaRPr lang="en-US"/>
            </a:p>
          </p:txBody>
        </p:sp>
        <p:sp>
          <p:nvSpPr>
            <p:cNvPr id="131" name="Oval 20"/>
            <p:cNvSpPr>
              <a:spLocks noChangeArrowheads="1"/>
            </p:cNvSpPr>
            <p:nvPr/>
          </p:nvSpPr>
          <p:spPr bwMode="auto">
            <a:xfrm>
              <a:off x="4432" y="1638"/>
              <a:ext cx="97" cy="102"/>
            </a:xfrm>
            <a:prstGeom prst="ellipse">
              <a:avLst/>
            </a:prstGeom>
            <a:solidFill>
              <a:srgbClr val="00CC00"/>
            </a:solidFill>
            <a:ln w="19050">
              <a:solidFill>
                <a:srgbClr val="000000"/>
              </a:solidFill>
              <a:round/>
              <a:headEnd/>
              <a:tailEnd/>
            </a:ln>
          </p:spPr>
          <p:txBody>
            <a:bodyPr lIns="0" tIns="0" rIns="0" bIns="0"/>
            <a:lstStyle/>
            <a:p>
              <a:endParaRPr lang="en-US"/>
            </a:p>
          </p:txBody>
        </p:sp>
        <p:sp>
          <p:nvSpPr>
            <p:cNvPr id="132" name="Oval 19"/>
            <p:cNvSpPr>
              <a:spLocks noChangeArrowheads="1"/>
            </p:cNvSpPr>
            <p:nvPr/>
          </p:nvSpPr>
          <p:spPr bwMode="auto">
            <a:xfrm>
              <a:off x="5285" y="1653"/>
              <a:ext cx="60" cy="64"/>
            </a:xfrm>
            <a:prstGeom prst="ellipse">
              <a:avLst/>
            </a:prstGeom>
            <a:solidFill>
              <a:srgbClr val="C0C0C0"/>
            </a:solidFill>
            <a:ln w="19050">
              <a:solidFill>
                <a:srgbClr val="000000"/>
              </a:solidFill>
              <a:round/>
              <a:headEnd/>
              <a:tailEnd/>
            </a:ln>
          </p:spPr>
          <p:txBody>
            <a:bodyPr lIns="0" tIns="0" rIns="0" bIns="0"/>
            <a:lstStyle/>
            <a:p>
              <a:endParaRPr lang="en-US"/>
            </a:p>
          </p:txBody>
        </p:sp>
        <p:sp>
          <p:nvSpPr>
            <p:cNvPr id="133" name="Oval 18"/>
            <p:cNvSpPr>
              <a:spLocks noChangeArrowheads="1"/>
            </p:cNvSpPr>
            <p:nvPr/>
          </p:nvSpPr>
          <p:spPr bwMode="auto">
            <a:xfrm>
              <a:off x="5120" y="1658"/>
              <a:ext cx="61" cy="64"/>
            </a:xfrm>
            <a:prstGeom prst="ellipse">
              <a:avLst/>
            </a:prstGeom>
            <a:solidFill>
              <a:srgbClr val="C0C0C0"/>
            </a:solidFill>
            <a:ln w="19050">
              <a:solidFill>
                <a:srgbClr val="000000"/>
              </a:solidFill>
              <a:round/>
              <a:headEnd/>
              <a:tailEnd/>
            </a:ln>
          </p:spPr>
          <p:txBody>
            <a:bodyPr lIns="0" tIns="0" rIns="0" bIns="0"/>
            <a:lstStyle/>
            <a:p>
              <a:endParaRPr lang="en-US"/>
            </a:p>
          </p:txBody>
        </p:sp>
        <p:sp>
          <p:nvSpPr>
            <p:cNvPr id="134" name="Rectangle 17"/>
            <p:cNvSpPr>
              <a:spLocks noChangeArrowheads="1"/>
            </p:cNvSpPr>
            <p:nvPr/>
          </p:nvSpPr>
          <p:spPr bwMode="auto">
            <a:xfrm>
              <a:off x="4936" y="1998"/>
              <a:ext cx="170" cy="3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5" name="Text Box 16"/>
            <p:cNvSpPr txBox="1">
              <a:spLocks noChangeArrowheads="1"/>
            </p:cNvSpPr>
            <p:nvPr/>
          </p:nvSpPr>
          <p:spPr bwMode="auto">
            <a:xfrm>
              <a:off x="4959" y="1993"/>
              <a:ext cx="14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algn="l" eaLnBrk="1" hangingPunct="1"/>
              <a:r>
                <a:rPr lang="en-US" sz="1400">
                  <a:solidFill>
                    <a:srgbClr val="000000"/>
                  </a:solidFill>
                  <a:latin typeface="Arial" charset="0"/>
                  <a:cs typeface="Times New Roman" pitchFamily="18" charset="0"/>
                </a:rPr>
                <a:t> I</a:t>
              </a:r>
            </a:p>
            <a:p>
              <a:pPr algn="l" eaLnBrk="1" hangingPunct="1"/>
              <a:endParaRPr lang="en-US" sz="1000">
                <a:solidFill>
                  <a:srgbClr val="000000"/>
                </a:solidFill>
                <a:latin typeface="Arial" charset="0"/>
              </a:endParaRPr>
            </a:p>
            <a:p>
              <a:pPr algn="l"/>
              <a:r>
                <a:rPr lang="en-US" sz="1400">
                  <a:solidFill>
                    <a:srgbClr val="000000"/>
                  </a:solidFill>
                  <a:latin typeface="Arial" charset="0"/>
                  <a:cs typeface="Times New Roman" pitchFamily="18" charset="0"/>
                </a:rPr>
                <a:t> 0</a:t>
              </a:r>
              <a:endParaRPr lang="en-US" sz="1400">
                <a:solidFill>
                  <a:srgbClr val="000000"/>
                </a:solidFill>
                <a:latin typeface="Arial" charset="0"/>
              </a:endParaRPr>
            </a:p>
          </p:txBody>
        </p:sp>
        <p:sp>
          <p:nvSpPr>
            <p:cNvPr id="136" name="Rectangle 15"/>
            <p:cNvSpPr>
              <a:spLocks noChangeArrowheads="1"/>
            </p:cNvSpPr>
            <p:nvPr/>
          </p:nvSpPr>
          <p:spPr bwMode="auto">
            <a:xfrm>
              <a:off x="4820" y="2875"/>
              <a:ext cx="776" cy="94"/>
            </a:xfrm>
            <a:prstGeom prst="rect">
              <a:avLst/>
            </a:prstGeom>
            <a:solidFill>
              <a:srgbClr val="333333"/>
            </a:solidFill>
            <a:ln w="19050">
              <a:solidFill>
                <a:srgbClr val="000000"/>
              </a:solidFill>
              <a:miter lim="800000"/>
              <a:headEnd/>
              <a:tailEnd/>
            </a:ln>
          </p:spPr>
          <p:txBody>
            <a:bodyPr lIns="0" tIns="0" rIns="0" bIns="0"/>
            <a:lstStyle/>
            <a:p>
              <a:endParaRPr lang="en-US"/>
            </a:p>
          </p:txBody>
        </p:sp>
        <p:sp>
          <p:nvSpPr>
            <p:cNvPr id="137" name="Rectangle 14"/>
            <p:cNvSpPr>
              <a:spLocks noChangeArrowheads="1"/>
            </p:cNvSpPr>
            <p:nvPr/>
          </p:nvSpPr>
          <p:spPr bwMode="auto">
            <a:xfrm>
              <a:off x="1984" y="2056"/>
              <a:ext cx="867" cy="76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8" name="Text Box 13"/>
            <p:cNvSpPr txBox="1">
              <a:spLocks noChangeArrowheads="1"/>
            </p:cNvSpPr>
            <p:nvPr/>
          </p:nvSpPr>
          <p:spPr bwMode="auto">
            <a:xfrm>
              <a:off x="4732" y="1459"/>
              <a:ext cx="727" cy="199"/>
            </a:xfrm>
            <a:prstGeom prst="rect">
              <a:avLst/>
            </a:prstGeom>
            <a:noFill/>
            <a:ln>
              <a:noFill/>
            </a:ln>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eaLnBrk="1" hangingPunct="1"/>
              <a:r>
                <a:rPr lang="en-US" sz="1400" b="1">
                  <a:solidFill>
                    <a:srgbClr val="000000"/>
                  </a:solidFill>
                  <a:latin typeface="Arial" charset="0"/>
                  <a:cs typeface="Times New Roman" pitchFamily="18" charset="0"/>
                </a:rPr>
                <a:t>OSRM - 25</a:t>
              </a:r>
              <a:endParaRPr lang="en-US" sz="1400">
                <a:solidFill>
                  <a:srgbClr val="000000"/>
                </a:solidFill>
                <a:latin typeface="Arial" charset="0"/>
              </a:endParaRPr>
            </a:p>
          </p:txBody>
        </p:sp>
        <p:sp>
          <p:nvSpPr>
            <p:cNvPr id="139" name="Rectangle 12"/>
            <p:cNvSpPr>
              <a:spLocks noChangeArrowheads="1"/>
            </p:cNvSpPr>
            <p:nvPr/>
          </p:nvSpPr>
          <p:spPr bwMode="auto">
            <a:xfrm>
              <a:off x="849" y="2069"/>
              <a:ext cx="299" cy="674"/>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140" name="Rectangle 11"/>
            <p:cNvSpPr>
              <a:spLocks noChangeArrowheads="1"/>
            </p:cNvSpPr>
            <p:nvPr/>
          </p:nvSpPr>
          <p:spPr bwMode="auto">
            <a:xfrm>
              <a:off x="1141" y="2077"/>
              <a:ext cx="299" cy="66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141" name="Rectangle 10"/>
            <p:cNvSpPr>
              <a:spLocks noChangeArrowheads="1"/>
            </p:cNvSpPr>
            <p:nvPr/>
          </p:nvSpPr>
          <p:spPr bwMode="auto">
            <a:xfrm>
              <a:off x="1438" y="2071"/>
              <a:ext cx="299" cy="669"/>
            </a:xfrm>
            <a:prstGeom prst="rect">
              <a:avLst/>
            </a:prstGeom>
            <a:solidFill>
              <a:srgbClr val="FFFFFF"/>
            </a:solidFill>
            <a:ln w="19050">
              <a:solidFill>
                <a:srgbClr val="000000"/>
              </a:solidFill>
              <a:miter lim="800000"/>
              <a:headEnd/>
              <a:tailEnd/>
            </a:ln>
          </p:spPr>
          <p:txBody>
            <a:bodyPr lIns="0" tIns="0" rIns="0" bIns="0"/>
            <a:lstStyle/>
            <a:p>
              <a:endParaRPr lang="en-US"/>
            </a:p>
          </p:txBody>
        </p:sp>
      </p:grpSp>
      <p:pic>
        <p:nvPicPr>
          <p:cNvPr id="295938"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68736" y="4228757"/>
            <a:ext cx="768667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Rectangle 47"/>
          <p:cNvSpPr/>
          <p:nvPr/>
        </p:nvSpPr>
        <p:spPr>
          <a:xfrm>
            <a:off x="12700" y="71735"/>
            <a:ext cx="9131299" cy="461665"/>
          </a:xfrm>
          <a:prstGeom prst="rect">
            <a:avLst/>
          </a:prstGeom>
          <a:noFill/>
          <a:ln>
            <a:noFill/>
          </a:ln>
        </p:spPr>
        <p:txBody>
          <a:bodyPr wrap="square">
            <a:spAutoFit/>
          </a:bodyPr>
          <a:lstStyle/>
          <a:p>
            <a:pPr algn="ctr"/>
            <a:r>
              <a:rPr lang="en-US" sz="2400" b="1">
                <a:solidFill>
                  <a:srgbClr val="FFFF00"/>
                </a:solidFill>
                <a:latin typeface="+mj-lt"/>
              </a:rPr>
              <a:t>2. Các nguồn độc lập P4 - 01</a:t>
            </a:r>
            <a:endParaRPr lang="en-US" sz="2400">
              <a:solidFill>
                <a:srgbClr val="FFFF00"/>
              </a:solidFill>
              <a:latin typeface="+mj-lt"/>
            </a:endParaRPr>
          </a:p>
        </p:txBody>
      </p:sp>
    </p:spTree>
    <p:extLst>
      <p:ext uri="{BB962C8B-B14F-4D97-AF65-F5344CB8AC3E}">
        <p14:creationId xmlns:p14="http://schemas.microsoft.com/office/powerpoint/2010/main" val="344845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8">
                                            <p:txEl>
                                              <p:pRg st="0" end="0"/>
                                            </p:txEl>
                                          </p:spTgt>
                                        </p:tgtEl>
                                        <p:attrNameLst>
                                          <p:attrName>style.visibility</p:attrName>
                                        </p:attrNameLst>
                                      </p:cBhvr>
                                      <p:to>
                                        <p:strVal val="visible"/>
                                      </p:to>
                                    </p:set>
                                    <p:animEffect transition="in" filter="slide(fromBottom)">
                                      <p:cBhvr>
                                        <p:cTn id="12" dur="500"/>
                                        <p:tgtEl>
                                          <p:spTgt spid="1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slide(fromBottom)">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95938"/>
                                        </p:tgtEl>
                                        <p:attrNameLst>
                                          <p:attrName>style.visibility</p:attrName>
                                        </p:attrNameLst>
                                      </p:cBhvr>
                                      <p:to>
                                        <p:strVal val="visible"/>
                                      </p:to>
                                    </p:set>
                                    <p:animEffect transition="in" filter="fade">
                                      <p:cBhvr>
                                        <p:cTn id="22" dur="1000"/>
                                        <p:tgtEl>
                                          <p:spTgt spid="295938"/>
                                        </p:tgtEl>
                                      </p:cBhvr>
                                    </p:animEffect>
                                    <p:anim calcmode="lin" valueType="num">
                                      <p:cBhvr>
                                        <p:cTn id="23" dur="1000" fill="hold"/>
                                        <p:tgtEl>
                                          <p:spTgt spid="295938"/>
                                        </p:tgtEl>
                                        <p:attrNameLst>
                                          <p:attrName>ppt_x</p:attrName>
                                        </p:attrNameLst>
                                      </p:cBhvr>
                                      <p:tavLst>
                                        <p:tav tm="0">
                                          <p:val>
                                            <p:strVal val="#ppt_x"/>
                                          </p:val>
                                        </p:tav>
                                        <p:tav tm="100000">
                                          <p:val>
                                            <p:strVal val="#ppt_x"/>
                                          </p:val>
                                        </p:tav>
                                      </p:tavLst>
                                    </p:anim>
                                    <p:anim calcmode="lin" valueType="num">
                                      <p:cBhvr>
                                        <p:cTn id="24" dur="1000" fill="hold"/>
                                        <p:tgtEl>
                                          <p:spTgt spid="2959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3" name="Rectangle 302"/>
          <p:cNvSpPr/>
          <p:nvPr/>
        </p:nvSpPr>
        <p:spPr>
          <a:xfrm>
            <a:off x="12700" y="71735"/>
            <a:ext cx="9131299" cy="461665"/>
          </a:xfrm>
          <a:prstGeom prst="rect">
            <a:avLst/>
          </a:prstGeom>
          <a:noFill/>
          <a:ln>
            <a:noFill/>
          </a:ln>
        </p:spPr>
        <p:txBody>
          <a:bodyPr wrap="square">
            <a:spAutoFit/>
          </a:bodyPr>
          <a:lstStyle/>
          <a:p>
            <a:pPr algn="ctr"/>
            <a:r>
              <a:rPr lang="en-US" sz="2400" b="1">
                <a:solidFill>
                  <a:srgbClr val="FFFF00"/>
                </a:solidFill>
                <a:latin typeface="+mj-lt"/>
              </a:rPr>
              <a:t> 2. Các nguồn độc lập P4 - 01</a:t>
            </a:r>
            <a:endParaRPr lang="en-US" sz="2400">
              <a:solidFill>
                <a:srgbClr val="FFFF00"/>
              </a:solidFill>
              <a:latin typeface="+mj-lt"/>
            </a:endParaRPr>
          </a:p>
        </p:txBody>
      </p:sp>
      <p:grpSp>
        <p:nvGrpSpPr>
          <p:cNvPr id="304" name="Group 41"/>
          <p:cNvGrpSpPr>
            <a:grpSpLocks/>
          </p:cNvGrpSpPr>
          <p:nvPr/>
        </p:nvGrpSpPr>
        <p:grpSpPr bwMode="auto">
          <a:xfrm>
            <a:off x="130175" y="533400"/>
            <a:ext cx="4138980" cy="584200"/>
            <a:chOff x="113" y="1138"/>
            <a:chExt cx="1855" cy="368"/>
          </a:xfrm>
        </p:grpSpPr>
        <p:sp>
          <p:nvSpPr>
            <p:cNvPr id="305" name="AutoShape 42"/>
            <p:cNvSpPr>
              <a:spLocks noChangeArrowheads="1"/>
            </p:cNvSpPr>
            <p:nvPr/>
          </p:nvSpPr>
          <p:spPr bwMode="gray">
            <a:xfrm>
              <a:off x="113" y="1180"/>
              <a:ext cx="1855"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178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a) Nguồn độc lập P4 - 01</a:t>
              </a:r>
            </a:p>
          </p:txBody>
        </p:sp>
      </p:gr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8" name="Rectangle 21"/>
          <p:cNvSpPr>
            <a:spLocks noChangeArrowheads="1"/>
          </p:cNvSpPr>
          <p:nvPr/>
        </p:nvSpPr>
        <p:spPr bwMode="auto">
          <a:xfrm>
            <a:off x="38100" y="1117600"/>
            <a:ext cx="90678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nl-NL" b="1">
                <a:latin typeface="+mj-lt"/>
              </a:rPr>
              <a:t>	</a:t>
            </a:r>
            <a:r>
              <a:rPr lang="vi-VN" b="1">
                <a:latin typeface="+mj-lt"/>
              </a:rPr>
              <a:t>- Hướng dẫn sử dụng:</a:t>
            </a:r>
            <a:endParaRPr lang="en-US" b="1">
              <a:latin typeface="+mj-lt"/>
            </a:endParaRPr>
          </a:p>
          <a:p>
            <a:r>
              <a:rPr lang="vi-VN" b="1">
                <a:latin typeface="+mj-lt"/>
              </a:rPr>
              <a:t>	+ Sơ đồ đấu nối cấp nguồn AC, DC.</a:t>
            </a:r>
            <a:endParaRPr lang="en-US" b="1">
              <a:latin typeface="+mj-lt"/>
            </a:endParaRPr>
          </a:p>
        </p:txBody>
      </p:sp>
      <p:grpSp>
        <p:nvGrpSpPr>
          <p:cNvPr id="10" name="Group 100"/>
          <p:cNvGrpSpPr>
            <a:grpSpLocks/>
          </p:cNvGrpSpPr>
          <p:nvPr/>
        </p:nvGrpSpPr>
        <p:grpSpPr bwMode="auto">
          <a:xfrm>
            <a:off x="559167" y="1174689"/>
            <a:ext cx="8856663" cy="3125475"/>
            <a:chOff x="204" y="1752"/>
            <a:chExt cx="5579" cy="2404"/>
          </a:xfrm>
        </p:grpSpPr>
        <p:sp>
          <p:nvSpPr>
            <p:cNvPr id="11" name="Rectangle 86"/>
            <p:cNvSpPr>
              <a:spLocks noChangeArrowheads="1"/>
            </p:cNvSpPr>
            <p:nvPr/>
          </p:nvSpPr>
          <p:spPr bwMode="auto">
            <a:xfrm>
              <a:off x="204" y="1752"/>
              <a:ext cx="4888" cy="119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b="1"/>
            </a:p>
          </p:txBody>
        </p:sp>
        <p:sp>
          <p:nvSpPr>
            <p:cNvPr id="12" name="Rectangle 85"/>
            <p:cNvSpPr>
              <a:spLocks noChangeArrowheads="1"/>
            </p:cNvSpPr>
            <p:nvPr/>
          </p:nvSpPr>
          <p:spPr bwMode="auto">
            <a:xfrm>
              <a:off x="3983" y="2603"/>
              <a:ext cx="889" cy="31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84"/>
            <p:cNvSpPr>
              <a:spLocks noChangeArrowheads="1"/>
            </p:cNvSpPr>
            <p:nvPr/>
          </p:nvSpPr>
          <p:spPr bwMode="auto">
            <a:xfrm>
              <a:off x="1983" y="2604"/>
              <a:ext cx="1589" cy="3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4" name="Oval 83"/>
            <p:cNvSpPr>
              <a:spLocks noChangeArrowheads="1"/>
            </p:cNvSpPr>
            <p:nvPr/>
          </p:nvSpPr>
          <p:spPr bwMode="auto">
            <a:xfrm rot="2391785">
              <a:off x="4065" y="2699"/>
              <a:ext cx="140" cy="141"/>
            </a:xfrm>
            <a:prstGeom prst="ellipse">
              <a:avLst/>
            </a:prstGeom>
            <a:solidFill>
              <a:srgbClr val="808080"/>
            </a:solidFill>
            <a:ln w="19050">
              <a:solidFill>
                <a:srgbClr val="000000"/>
              </a:solidFill>
              <a:round/>
              <a:headEnd/>
              <a:tailEnd/>
            </a:ln>
          </p:spPr>
          <p:txBody>
            <a:bodyPr lIns="0" tIns="0" rIns="0" bIns="0"/>
            <a:lstStyle/>
            <a:p>
              <a:endParaRPr lang="en-US"/>
            </a:p>
          </p:txBody>
        </p:sp>
        <p:sp>
          <p:nvSpPr>
            <p:cNvPr id="15" name="Rectangle 82"/>
            <p:cNvSpPr>
              <a:spLocks noChangeArrowheads="1"/>
            </p:cNvSpPr>
            <p:nvPr/>
          </p:nvSpPr>
          <p:spPr bwMode="auto">
            <a:xfrm rot="-3008215">
              <a:off x="4118" y="2707"/>
              <a:ext cx="36" cy="120"/>
            </a:xfrm>
            <a:prstGeom prst="rect">
              <a:avLst/>
            </a:prstGeom>
            <a:solidFill>
              <a:srgbClr val="808080"/>
            </a:solidFill>
            <a:ln w="19050">
              <a:solidFill>
                <a:srgbClr val="000000"/>
              </a:solidFill>
              <a:miter lim="800000"/>
              <a:headEnd/>
              <a:tailEnd/>
            </a:ln>
          </p:spPr>
          <p:txBody>
            <a:bodyPr lIns="0" tIns="0" rIns="0" bIns="0"/>
            <a:lstStyle/>
            <a:p>
              <a:endParaRPr lang="en-US"/>
            </a:p>
          </p:txBody>
        </p:sp>
        <p:sp>
          <p:nvSpPr>
            <p:cNvPr id="16" name="Oval 80"/>
            <p:cNvSpPr>
              <a:spLocks noChangeArrowheads="1"/>
            </p:cNvSpPr>
            <p:nvPr/>
          </p:nvSpPr>
          <p:spPr bwMode="auto">
            <a:xfrm rot="-5400000">
              <a:off x="4371" y="2699"/>
              <a:ext cx="141" cy="141"/>
            </a:xfrm>
            <a:prstGeom prst="ellipse">
              <a:avLst/>
            </a:prstGeom>
            <a:solidFill>
              <a:srgbClr val="808080"/>
            </a:solidFill>
            <a:ln w="19050">
              <a:solidFill>
                <a:srgbClr val="000000"/>
              </a:solidFill>
              <a:round/>
              <a:headEnd/>
              <a:tailEnd/>
            </a:ln>
          </p:spPr>
          <p:txBody>
            <a:bodyPr lIns="0" tIns="0" rIns="0" bIns="0"/>
            <a:lstStyle/>
            <a:p>
              <a:endParaRPr lang="en-US"/>
            </a:p>
          </p:txBody>
        </p:sp>
        <p:sp>
          <p:nvSpPr>
            <p:cNvPr id="17" name="Rectangle 79"/>
            <p:cNvSpPr>
              <a:spLocks noChangeArrowheads="1"/>
            </p:cNvSpPr>
            <p:nvPr/>
          </p:nvSpPr>
          <p:spPr bwMode="auto">
            <a:xfrm rot="10800000">
              <a:off x="4421" y="2710"/>
              <a:ext cx="36" cy="119"/>
            </a:xfrm>
            <a:prstGeom prst="rect">
              <a:avLst/>
            </a:prstGeom>
            <a:solidFill>
              <a:srgbClr val="808080"/>
            </a:solidFill>
            <a:ln w="19050">
              <a:solidFill>
                <a:srgbClr val="000000"/>
              </a:solidFill>
              <a:miter lim="800000"/>
              <a:headEnd/>
              <a:tailEnd/>
            </a:ln>
          </p:spPr>
          <p:txBody>
            <a:bodyPr lIns="0" tIns="0" rIns="0" bIns="0"/>
            <a:lstStyle/>
            <a:p>
              <a:endParaRPr lang="en-US"/>
            </a:p>
          </p:txBody>
        </p:sp>
        <p:sp>
          <p:nvSpPr>
            <p:cNvPr id="18" name="Text Box 77"/>
            <p:cNvSpPr txBox="1">
              <a:spLocks noChangeArrowheads="1"/>
            </p:cNvSpPr>
            <p:nvPr/>
          </p:nvSpPr>
          <p:spPr bwMode="auto">
            <a:xfrm>
              <a:off x="1859" y="2245"/>
              <a:ext cx="3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algn="l" eaLnBrk="1" hangingPunct="1"/>
              <a:r>
                <a:rPr lang="en-US" sz="1600" b="1">
                  <a:solidFill>
                    <a:srgbClr val="000000"/>
                  </a:solidFill>
                  <a:latin typeface=".VnArial" pitchFamily="34" charset="0"/>
                  <a:cs typeface="Times New Roman" pitchFamily="18" charset="0"/>
                </a:rPr>
                <a:t>      BATT   LOAD2   LOAD1             AC INPUT (220)</a:t>
              </a:r>
              <a:endParaRPr lang="en-US" sz="1600" b="1">
                <a:solidFill>
                  <a:srgbClr val="000000"/>
                </a:solidFill>
                <a:latin typeface=".VnArial" pitchFamily="34" charset="0"/>
              </a:endParaRPr>
            </a:p>
            <a:p>
              <a:pPr algn="l"/>
              <a:r>
                <a:rPr lang="en-US" sz="1600" b="1">
                  <a:solidFill>
                    <a:srgbClr val="000000"/>
                  </a:solidFill>
                  <a:latin typeface=".VnArial" pitchFamily="34" charset="0"/>
                  <a:cs typeface="Times New Roman" pitchFamily="18" charset="0"/>
                </a:rPr>
                <a:t>     - 48v +   - 48v +    - 48V +             ACL </a:t>
              </a:r>
              <a:r>
                <a:rPr lang="en-US" sz="1600" b="1">
                  <a:solidFill>
                    <a:srgbClr val="000000"/>
                  </a:solidFill>
                  <a:latin typeface=".VnArialH" pitchFamily="34" charset="0"/>
                  <a:cs typeface="Times New Roman" pitchFamily="18" charset="0"/>
                </a:rPr>
                <a:t>acn</a:t>
              </a:r>
              <a:r>
                <a:rPr lang="en-US" sz="1600" b="1">
                  <a:solidFill>
                    <a:srgbClr val="000000"/>
                  </a:solidFill>
                  <a:latin typeface=".VnArial" pitchFamily="34" charset="0"/>
                  <a:cs typeface="Times New Roman" pitchFamily="18" charset="0"/>
                </a:rPr>
                <a:t>  ®Êt  </a:t>
              </a:r>
              <a:endParaRPr lang="en-US" sz="1600" b="1">
                <a:solidFill>
                  <a:srgbClr val="000000"/>
                </a:solidFill>
                <a:latin typeface=".VnArial" pitchFamily="34" charset="0"/>
              </a:endParaRPr>
            </a:p>
          </p:txBody>
        </p:sp>
        <p:sp>
          <p:nvSpPr>
            <p:cNvPr id="19" name="Line 76"/>
            <p:cNvSpPr>
              <a:spLocks noChangeShapeType="1"/>
            </p:cNvSpPr>
            <p:nvPr/>
          </p:nvSpPr>
          <p:spPr bwMode="auto">
            <a:xfrm>
              <a:off x="3038" y="2603"/>
              <a:ext cx="0" cy="3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Freeform 75"/>
            <p:cNvSpPr>
              <a:spLocks/>
            </p:cNvSpPr>
            <p:nvPr/>
          </p:nvSpPr>
          <p:spPr bwMode="auto">
            <a:xfrm>
              <a:off x="4108" y="2832"/>
              <a:ext cx="49" cy="903"/>
            </a:xfrm>
            <a:custGeom>
              <a:avLst/>
              <a:gdLst>
                <a:gd name="T0" fmla="*/ 0 w 360"/>
                <a:gd name="T1" fmla="*/ 301 h 1620"/>
                <a:gd name="T2" fmla="*/ 0 w 360"/>
                <a:gd name="T3" fmla="*/ 903 h 1620"/>
                <a:gd name="T4" fmla="*/ 24 w 360"/>
                <a:gd name="T5" fmla="*/ 803 h 1620"/>
                <a:gd name="T6" fmla="*/ 49 w 360"/>
                <a:gd name="T7" fmla="*/ 803 h 1620"/>
                <a:gd name="T8" fmla="*/ 49 w 360"/>
                <a:gd name="T9" fmla="*/ 0 h 1620"/>
                <a:gd name="T10" fmla="*/ 0 w 360"/>
                <a:gd name="T11" fmla="*/ 0 h 1620"/>
                <a:gd name="T12" fmla="*/ 0 w 360"/>
                <a:gd name="T13" fmla="*/ 301 h 16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620">
                  <a:moveTo>
                    <a:pt x="0" y="540"/>
                  </a:moveTo>
                  <a:lnTo>
                    <a:pt x="0" y="1620"/>
                  </a:lnTo>
                  <a:lnTo>
                    <a:pt x="180" y="1440"/>
                  </a:lnTo>
                  <a:lnTo>
                    <a:pt x="360" y="1440"/>
                  </a:lnTo>
                  <a:lnTo>
                    <a:pt x="360" y="0"/>
                  </a:lnTo>
                  <a:lnTo>
                    <a:pt x="0" y="0"/>
                  </a:lnTo>
                  <a:lnTo>
                    <a:pt x="0" y="540"/>
                  </a:lnTo>
                  <a:close/>
                </a:path>
              </a:pathLst>
            </a:custGeom>
            <a:solidFill>
              <a:srgbClr val="FF0000"/>
            </a:solidFill>
            <a:ln w="19050">
              <a:solidFill>
                <a:srgbClr val="FF0000"/>
              </a:solidFill>
              <a:round/>
              <a:headEnd/>
              <a:tailEnd/>
            </a:ln>
          </p:spPr>
          <p:txBody>
            <a:bodyPr/>
            <a:lstStyle/>
            <a:p>
              <a:endParaRPr lang="en-US"/>
            </a:p>
          </p:txBody>
        </p:sp>
        <p:grpSp>
          <p:nvGrpSpPr>
            <p:cNvPr id="21" name="Group 72"/>
            <p:cNvGrpSpPr>
              <a:grpSpLocks/>
            </p:cNvGrpSpPr>
            <p:nvPr/>
          </p:nvGrpSpPr>
          <p:grpSpPr bwMode="auto">
            <a:xfrm>
              <a:off x="4661" y="2699"/>
              <a:ext cx="140" cy="141"/>
              <a:chOff x="8014" y="7814"/>
              <a:chExt cx="227" cy="227"/>
            </a:xfrm>
          </p:grpSpPr>
          <p:sp>
            <p:nvSpPr>
              <p:cNvPr id="78" name="Oval 74"/>
              <p:cNvSpPr>
                <a:spLocks noChangeArrowheads="1"/>
              </p:cNvSpPr>
              <p:nvPr/>
            </p:nvSpPr>
            <p:spPr bwMode="auto">
              <a:xfrm>
                <a:off x="8014" y="7814"/>
                <a:ext cx="227" cy="227"/>
              </a:xfrm>
              <a:prstGeom prst="ellipse">
                <a:avLst/>
              </a:prstGeom>
              <a:solidFill>
                <a:srgbClr val="FFFFFF"/>
              </a:solidFill>
              <a:ln w="19050">
                <a:solidFill>
                  <a:srgbClr val="000000"/>
                </a:solidFill>
                <a:round/>
                <a:headEnd/>
                <a:tailEnd/>
              </a:ln>
            </p:spPr>
            <p:txBody>
              <a:bodyPr lIns="0" tIns="0" rIns="0" bIns="0"/>
              <a:lstStyle/>
              <a:p>
                <a:endParaRPr lang="en-US"/>
              </a:p>
            </p:txBody>
          </p:sp>
          <p:sp>
            <p:nvSpPr>
              <p:cNvPr id="79" name="Rectangle 73"/>
              <p:cNvSpPr>
                <a:spLocks noChangeArrowheads="1"/>
              </p:cNvSpPr>
              <p:nvPr/>
            </p:nvSpPr>
            <p:spPr bwMode="auto">
              <a:xfrm rot="-5400000">
                <a:off x="8099" y="7827"/>
                <a:ext cx="57" cy="193"/>
              </a:xfrm>
              <a:prstGeom prst="rect">
                <a:avLst/>
              </a:prstGeom>
              <a:solidFill>
                <a:srgbClr val="FFFFFF"/>
              </a:solidFill>
              <a:ln w="19050">
                <a:solidFill>
                  <a:srgbClr val="000000"/>
                </a:solidFill>
                <a:miter lim="800000"/>
                <a:headEnd/>
                <a:tailEnd/>
              </a:ln>
            </p:spPr>
            <p:txBody>
              <a:bodyPr lIns="0" tIns="0" rIns="0" bIns="0"/>
              <a:lstStyle/>
              <a:p>
                <a:endParaRPr lang="en-US"/>
              </a:p>
            </p:txBody>
          </p:sp>
        </p:grpSp>
        <p:sp>
          <p:nvSpPr>
            <p:cNvPr id="22" name="Freeform 71"/>
            <p:cNvSpPr>
              <a:spLocks/>
            </p:cNvSpPr>
            <p:nvPr/>
          </p:nvSpPr>
          <p:spPr bwMode="auto">
            <a:xfrm>
              <a:off x="4694" y="2833"/>
              <a:ext cx="84" cy="904"/>
            </a:xfrm>
            <a:custGeom>
              <a:avLst/>
              <a:gdLst>
                <a:gd name="T0" fmla="*/ 0 w 360"/>
                <a:gd name="T1" fmla="*/ 301 h 1620"/>
                <a:gd name="T2" fmla="*/ 0 w 360"/>
                <a:gd name="T3" fmla="*/ 904 h 1620"/>
                <a:gd name="T4" fmla="*/ 42 w 360"/>
                <a:gd name="T5" fmla="*/ 804 h 1620"/>
                <a:gd name="T6" fmla="*/ 84 w 360"/>
                <a:gd name="T7" fmla="*/ 804 h 1620"/>
                <a:gd name="T8" fmla="*/ 84 w 360"/>
                <a:gd name="T9" fmla="*/ 0 h 1620"/>
                <a:gd name="T10" fmla="*/ 0 w 360"/>
                <a:gd name="T11" fmla="*/ 0 h 1620"/>
                <a:gd name="T12" fmla="*/ 0 w 360"/>
                <a:gd name="T13" fmla="*/ 301 h 16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620">
                  <a:moveTo>
                    <a:pt x="0" y="540"/>
                  </a:moveTo>
                  <a:lnTo>
                    <a:pt x="0" y="1620"/>
                  </a:lnTo>
                  <a:lnTo>
                    <a:pt x="180" y="1440"/>
                  </a:lnTo>
                  <a:lnTo>
                    <a:pt x="360" y="1440"/>
                  </a:lnTo>
                  <a:lnTo>
                    <a:pt x="360" y="0"/>
                  </a:lnTo>
                  <a:lnTo>
                    <a:pt x="0" y="0"/>
                  </a:lnTo>
                  <a:lnTo>
                    <a:pt x="0" y="540"/>
                  </a:lnTo>
                  <a:close/>
                </a:path>
              </a:pathLst>
            </a:custGeom>
            <a:solidFill>
              <a:srgbClr val="FFFF00"/>
            </a:solidFill>
            <a:ln w="19050">
              <a:solidFill>
                <a:srgbClr val="FFFF00"/>
              </a:solidFill>
              <a:round/>
              <a:headEnd/>
              <a:tailEnd/>
            </a:ln>
          </p:spPr>
          <p:txBody>
            <a:bodyPr/>
            <a:lstStyle/>
            <a:p>
              <a:endParaRPr lang="en-US"/>
            </a:p>
          </p:txBody>
        </p:sp>
        <p:grpSp>
          <p:nvGrpSpPr>
            <p:cNvPr id="23" name="Group 67"/>
            <p:cNvGrpSpPr>
              <a:grpSpLocks/>
            </p:cNvGrpSpPr>
            <p:nvPr/>
          </p:nvGrpSpPr>
          <p:grpSpPr bwMode="auto">
            <a:xfrm>
              <a:off x="2541" y="2690"/>
              <a:ext cx="140" cy="141"/>
              <a:chOff x="8014" y="7814"/>
              <a:chExt cx="227" cy="227"/>
            </a:xfrm>
          </p:grpSpPr>
          <p:sp>
            <p:nvSpPr>
              <p:cNvPr id="76" name="Oval 69"/>
              <p:cNvSpPr>
                <a:spLocks noChangeArrowheads="1"/>
              </p:cNvSpPr>
              <p:nvPr/>
            </p:nvSpPr>
            <p:spPr bwMode="auto">
              <a:xfrm>
                <a:off x="8014" y="7814"/>
                <a:ext cx="227" cy="227"/>
              </a:xfrm>
              <a:prstGeom prst="ellipse">
                <a:avLst/>
              </a:prstGeom>
              <a:solidFill>
                <a:srgbClr val="FFFFFF"/>
              </a:solidFill>
              <a:ln w="19050">
                <a:solidFill>
                  <a:srgbClr val="000000"/>
                </a:solidFill>
                <a:round/>
                <a:headEnd/>
                <a:tailEnd/>
              </a:ln>
            </p:spPr>
            <p:txBody>
              <a:bodyPr lIns="0" tIns="0" rIns="0" bIns="0"/>
              <a:lstStyle/>
              <a:p>
                <a:endParaRPr lang="en-US"/>
              </a:p>
            </p:txBody>
          </p:sp>
          <p:sp>
            <p:nvSpPr>
              <p:cNvPr id="77" name="Rectangle 68"/>
              <p:cNvSpPr>
                <a:spLocks noChangeArrowheads="1"/>
              </p:cNvSpPr>
              <p:nvPr/>
            </p:nvSpPr>
            <p:spPr bwMode="auto">
              <a:xfrm rot="-5400000">
                <a:off x="8099" y="7827"/>
                <a:ext cx="57" cy="193"/>
              </a:xfrm>
              <a:prstGeom prst="rect">
                <a:avLst/>
              </a:prstGeom>
              <a:solidFill>
                <a:srgbClr val="FFFFFF"/>
              </a:solidFill>
              <a:ln w="19050">
                <a:solidFill>
                  <a:srgbClr val="000000"/>
                </a:solidFill>
                <a:miter lim="800000"/>
                <a:headEnd/>
                <a:tailEnd/>
              </a:ln>
            </p:spPr>
            <p:txBody>
              <a:bodyPr lIns="0" tIns="0" rIns="0" bIns="0"/>
              <a:lstStyle/>
              <a:p>
                <a:endParaRPr lang="en-US"/>
              </a:p>
            </p:txBody>
          </p:sp>
        </p:grpSp>
        <p:sp>
          <p:nvSpPr>
            <p:cNvPr id="24" name="Freeform 66"/>
            <p:cNvSpPr>
              <a:spLocks/>
            </p:cNvSpPr>
            <p:nvPr/>
          </p:nvSpPr>
          <p:spPr bwMode="auto">
            <a:xfrm>
              <a:off x="2574" y="2824"/>
              <a:ext cx="84" cy="904"/>
            </a:xfrm>
            <a:custGeom>
              <a:avLst/>
              <a:gdLst>
                <a:gd name="T0" fmla="*/ 0 w 360"/>
                <a:gd name="T1" fmla="*/ 301 h 1620"/>
                <a:gd name="T2" fmla="*/ 0 w 360"/>
                <a:gd name="T3" fmla="*/ 904 h 1620"/>
                <a:gd name="T4" fmla="*/ 42 w 360"/>
                <a:gd name="T5" fmla="*/ 804 h 1620"/>
                <a:gd name="T6" fmla="*/ 84 w 360"/>
                <a:gd name="T7" fmla="*/ 804 h 1620"/>
                <a:gd name="T8" fmla="*/ 84 w 360"/>
                <a:gd name="T9" fmla="*/ 0 h 1620"/>
                <a:gd name="T10" fmla="*/ 0 w 360"/>
                <a:gd name="T11" fmla="*/ 0 h 1620"/>
                <a:gd name="T12" fmla="*/ 0 w 360"/>
                <a:gd name="T13" fmla="*/ 301 h 16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620">
                  <a:moveTo>
                    <a:pt x="0" y="540"/>
                  </a:moveTo>
                  <a:lnTo>
                    <a:pt x="0" y="1620"/>
                  </a:lnTo>
                  <a:lnTo>
                    <a:pt x="180" y="1440"/>
                  </a:lnTo>
                  <a:lnTo>
                    <a:pt x="360" y="1440"/>
                  </a:lnTo>
                  <a:lnTo>
                    <a:pt x="360" y="0"/>
                  </a:lnTo>
                  <a:lnTo>
                    <a:pt x="0" y="0"/>
                  </a:lnTo>
                  <a:lnTo>
                    <a:pt x="0" y="540"/>
                  </a:lnTo>
                  <a:close/>
                </a:path>
              </a:pathLst>
            </a:custGeom>
            <a:solidFill>
              <a:srgbClr val="000000"/>
            </a:solidFill>
            <a:ln w="19050">
              <a:solidFill>
                <a:srgbClr val="000000"/>
              </a:solidFill>
              <a:round/>
              <a:headEnd/>
              <a:tailEnd/>
            </a:ln>
          </p:spPr>
          <p:txBody>
            <a:bodyPr/>
            <a:lstStyle/>
            <a:p>
              <a:endParaRPr lang="en-US"/>
            </a:p>
          </p:txBody>
        </p:sp>
        <p:grpSp>
          <p:nvGrpSpPr>
            <p:cNvPr id="25" name="Group 62"/>
            <p:cNvGrpSpPr>
              <a:grpSpLocks/>
            </p:cNvGrpSpPr>
            <p:nvPr/>
          </p:nvGrpSpPr>
          <p:grpSpPr bwMode="auto">
            <a:xfrm>
              <a:off x="2298" y="2688"/>
              <a:ext cx="140" cy="141"/>
              <a:chOff x="8014" y="7814"/>
              <a:chExt cx="227" cy="227"/>
            </a:xfrm>
          </p:grpSpPr>
          <p:sp>
            <p:nvSpPr>
              <p:cNvPr id="74" name="Oval 64"/>
              <p:cNvSpPr>
                <a:spLocks noChangeArrowheads="1"/>
              </p:cNvSpPr>
              <p:nvPr/>
            </p:nvSpPr>
            <p:spPr bwMode="auto">
              <a:xfrm>
                <a:off x="8014" y="7814"/>
                <a:ext cx="227" cy="227"/>
              </a:xfrm>
              <a:prstGeom prst="ellipse">
                <a:avLst/>
              </a:prstGeom>
              <a:solidFill>
                <a:srgbClr val="969696"/>
              </a:solidFill>
              <a:ln w="19050">
                <a:solidFill>
                  <a:srgbClr val="000000"/>
                </a:solidFill>
                <a:round/>
                <a:headEnd/>
                <a:tailEnd/>
              </a:ln>
            </p:spPr>
            <p:txBody>
              <a:bodyPr lIns="0" tIns="0" rIns="0" bIns="0"/>
              <a:lstStyle/>
              <a:p>
                <a:endParaRPr lang="en-US"/>
              </a:p>
            </p:txBody>
          </p:sp>
          <p:sp>
            <p:nvSpPr>
              <p:cNvPr id="75" name="Rectangle 63"/>
              <p:cNvSpPr>
                <a:spLocks noChangeArrowheads="1"/>
              </p:cNvSpPr>
              <p:nvPr/>
            </p:nvSpPr>
            <p:spPr bwMode="auto">
              <a:xfrm rot="-5400000">
                <a:off x="8099" y="7827"/>
                <a:ext cx="57" cy="193"/>
              </a:xfrm>
              <a:prstGeom prst="rect">
                <a:avLst/>
              </a:prstGeom>
              <a:solidFill>
                <a:srgbClr val="969696"/>
              </a:solidFill>
              <a:ln w="19050">
                <a:solidFill>
                  <a:srgbClr val="000000"/>
                </a:solidFill>
                <a:miter lim="800000"/>
                <a:headEnd/>
                <a:tailEnd/>
              </a:ln>
            </p:spPr>
            <p:txBody>
              <a:bodyPr lIns="0" tIns="0" rIns="0" bIns="0"/>
              <a:lstStyle/>
              <a:p>
                <a:endParaRPr lang="en-US"/>
              </a:p>
            </p:txBody>
          </p:sp>
        </p:grpSp>
        <p:sp>
          <p:nvSpPr>
            <p:cNvPr id="26" name="Freeform 61"/>
            <p:cNvSpPr>
              <a:spLocks/>
            </p:cNvSpPr>
            <p:nvPr/>
          </p:nvSpPr>
          <p:spPr bwMode="auto">
            <a:xfrm>
              <a:off x="2331" y="2822"/>
              <a:ext cx="84" cy="904"/>
            </a:xfrm>
            <a:custGeom>
              <a:avLst/>
              <a:gdLst>
                <a:gd name="T0" fmla="*/ 0 w 360"/>
                <a:gd name="T1" fmla="*/ 301 h 1620"/>
                <a:gd name="T2" fmla="*/ 0 w 360"/>
                <a:gd name="T3" fmla="*/ 904 h 1620"/>
                <a:gd name="T4" fmla="*/ 42 w 360"/>
                <a:gd name="T5" fmla="*/ 804 h 1620"/>
                <a:gd name="T6" fmla="*/ 84 w 360"/>
                <a:gd name="T7" fmla="*/ 804 h 1620"/>
                <a:gd name="T8" fmla="*/ 84 w 360"/>
                <a:gd name="T9" fmla="*/ 0 h 1620"/>
                <a:gd name="T10" fmla="*/ 0 w 360"/>
                <a:gd name="T11" fmla="*/ 0 h 1620"/>
                <a:gd name="T12" fmla="*/ 0 w 360"/>
                <a:gd name="T13" fmla="*/ 301 h 16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620">
                  <a:moveTo>
                    <a:pt x="0" y="540"/>
                  </a:moveTo>
                  <a:lnTo>
                    <a:pt x="0" y="1620"/>
                  </a:lnTo>
                  <a:lnTo>
                    <a:pt x="180" y="1440"/>
                  </a:lnTo>
                  <a:lnTo>
                    <a:pt x="360" y="1440"/>
                  </a:lnTo>
                  <a:lnTo>
                    <a:pt x="360" y="0"/>
                  </a:lnTo>
                  <a:lnTo>
                    <a:pt x="0" y="0"/>
                  </a:lnTo>
                  <a:lnTo>
                    <a:pt x="0" y="540"/>
                  </a:lnTo>
                  <a:close/>
                </a:path>
              </a:pathLst>
            </a:custGeom>
            <a:solidFill>
              <a:srgbClr val="FF0000"/>
            </a:solidFill>
            <a:ln w="19050">
              <a:solidFill>
                <a:srgbClr val="FF0000"/>
              </a:solidFill>
              <a:round/>
              <a:headEnd/>
              <a:tailEnd/>
            </a:ln>
          </p:spPr>
          <p:txBody>
            <a:bodyPr/>
            <a:lstStyle/>
            <a:p>
              <a:endParaRPr lang="en-US"/>
            </a:p>
          </p:txBody>
        </p:sp>
        <p:grpSp>
          <p:nvGrpSpPr>
            <p:cNvPr id="27" name="Group 57"/>
            <p:cNvGrpSpPr>
              <a:grpSpLocks/>
            </p:cNvGrpSpPr>
            <p:nvPr/>
          </p:nvGrpSpPr>
          <p:grpSpPr bwMode="auto">
            <a:xfrm>
              <a:off x="2045" y="2684"/>
              <a:ext cx="140" cy="141"/>
              <a:chOff x="8014" y="7814"/>
              <a:chExt cx="227" cy="227"/>
            </a:xfrm>
          </p:grpSpPr>
          <p:sp>
            <p:nvSpPr>
              <p:cNvPr id="72" name="Oval 59"/>
              <p:cNvSpPr>
                <a:spLocks noChangeArrowheads="1"/>
              </p:cNvSpPr>
              <p:nvPr/>
            </p:nvSpPr>
            <p:spPr bwMode="auto">
              <a:xfrm>
                <a:off x="8014" y="7814"/>
                <a:ext cx="227" cy="227"/>
              </a:xfrm>
              <a:prstGeom prst="ellipse">
                <a:avLst/>
              </a:prstGeom>
              <a:solidFill>
                <a:srgbClr val="FFFFFF"/>
              </a:solidFill>
              <a:ln w="19050">
                <a:solidFill>
                  <a:srgbClr val="000000"/>
                </a:solidFill>
                <a:round/>
                <a:headEnd/>
                <a:tailEnd/>
              </a:ln>
            </p:spPr>
            <p:txBody>
              <a:bodyPr lIns="0" tIns="0" rIns="0" bIns="0"/>
              <a:lstStyle/>
              <a:p>
                <a:endParaRPr lang="en-US"/>
              </a:p>
            </p:txBody>
          </p:sp>
          <p:sp>
            <p:nvSpPr>
              <p:cNvPr id="73" name="Rectangle 58"/>
              <p:cNvSpPr>
                <a:spLocks noChangeArrowheads="1"/>
              </p:cNvSpPr>
              <p:nvPr/>
            </p:nvSpPr>
            <p:spPr bwMode="auto">
              <a:xfrm rot="-5400000">
                <a:off x="8099" y="7827"/>
                <a:ext cx="57" cy="193"/>
              </a:xfrm>
              <a:prstGeom prst="rect">
                <a:avLst/>
              </a:prstGeom>
              <a:solidFill>
                <a:srgbClr val="FFFFFF"/>
              </a:solidFill>
              <a:ln w="19050">
                <a:solidFill>
                  <a:srgbClr val="000000"/>
                </a:solidFill>
                <a:miter lim="800000"/>
                <a:headEnd/>
                <a:tailEnd/>
              </a:ln>
            </p:spPr>
            <p:txBody>
              <a:bodyPr lIns="0" tIns="0" rIns="0" bIns="0"/>
              <a:lstStyle/>
              <a:p>
                <a:endParaRPr lang="en-US"/>
              </a:p>
            </p:txBody>
          </p:sp>
        </p:grpSp>
        <p:sp>
          <p:nvSpPr>
            <p:cNvPr id="28" name="Freeform 56"/>
            <p:cNvSpPr>
              <a:spLocks/>
            </p:cNvSpPr>
            <p:nvPr/>
          </p:nvSpPr>
          <p:spPr bwMode="auto">
            <a:xfrm>
              <a:off x="2078" y="2818"/>
              <a:ext cx="84" cy="904"/>
            </a:xfrm>
            <a:custGeom>
              <a:avLst/>
              <a:gdLst>
                <a:gd name="T0" fmla="*/ 0 w 360"/>
                <a:gd name="T1" fmla="*/ 301 h 1620"/>
                <a:gd name="T2" fmla="*/ 0 w 360"/>
                <a:gd name="T3" fmla="*/ 904 h 1620"/>
                <a:gd name="T4" fmla="*/ 42 w 360"/>
                <a:gd name="T5" fmla="*/ 804 h 1620"/>
                <a:gd name="T6" fmla="*/ 84 w 360"/>
                <a:gd name="T7" fmla="*/ 804 h 1620"/>
                <a:gd name="T8" fmla="*/ 84 w 360"/>
                <a:gd name="T9" fmla="*/ 0 h 1620"/>
                <a:gd name="T10" fmla="*/ 0 w 360"/>
                <a:gd name="T11" fmla="*/ 0 h 1620"/>
                <a:gd name="T12" fmla="*/ 0 w 360"/>
                <a:gd name="T13" fmla="*/ 301 h 16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620">
                  <a:moveTo>
                    <a:pt x="0" y="540"/>
                  </a:moveTo>
                  <a:lnTo>
                    <a:pt x="0" y="1620"/>
                  </a:lnTo>
                  <a:lnTo>
                    <a:pt x="180" y="1440"/>
                  </a:lnTo>
                  <a:lnTo>
                    <a:pt x="360" y="1440"/>
                  </a:lnTo>
                  <a:lnTo>
                    <a:pt x="360" y="0"/>
                  </a:lnTo>
                  <a:lnTo>
                    <a:pt x="0" y="0"/>
                  </a:lnTo>
                  <a:lnTo>
                    <a:pt x="0" y="540"/>
                  </a:lnTo>
                  <a:close/>
                </a:path>
              </a:pathLst>
            </a:custGeom>
            <a:solidFill>
              <a:srgbClr val="000000"/>
            </a:solidFill>
            <a:ln w="19050">
              <a:solidFill>
                <a:srgbClr val="000000"/>
              </a:solidFill>
              <a:round/>
              <a:headEnd/>
              <a:tailEnd/>
            </a:ln>
          </p:spPr>
          <p:txBody>
            <a:bodyPr/>
            <a:lstStyle/>
            <a:p>
              <a:endParaRPr lang="en-US"/>
            </a:p>
          </p:txBody>
        </p:sp>
        <p:grpSp>
          <p:nvGrpSpPr>
            <p:cNvPr id="29" name="Group 52"/>
            <p:cNvGrpSpPr>
              <a:grpSpLocks/>
            </p:cNvGrpSpPr>
            <p:nvPr/>
          </p:nvGrpSpPr>
          <p:grpSpPr bwMode="auto">
            <a:xfrm>
              <a:off x="3091" y="2699"/>
              <a:ext cx="140" cy="141"/>
              <a:chOff x="8014" y="7814"/>
              <a:chExt cx="227" cy="227"/>
            </a:xfrm>
          </p:grpSpPr>
          <p:sp>
            <p:nvSpPr>
              <p:cNvPr id="70" name="Oval 54"/>
              <p:cNvSpPr>
                <a:spLocks noChangeArrowheads="1"/>
              </p:cNvSpPr>
              <p:nvPr/>
            </p:nvSpPr>
            <p:spPr bwMode="auto">
              <a:xfrm>
                <a:off x="8014" y="7814"/>
                <a:ext cx="227" cy="227"/>
              </a:xfrm>
              <a:prstGeom prst="ellipse">
                <a:avLst/>
              </a:prstGeom>
              <a:solidFill>
                <a:srgbClr val="FFFFFF"/>
              </a:solidFill>
              <a:ln w="19050">
                <a:solidFill>
                  <a:srgbClr val="000000"/>
                </a:solidFill>
                <a:round/>
                <a:headEnd/>
                <a:tailEnd/>
              </a:ln>
            </p:spPr>
            <p:txBody>
              <a:bodyPr lIns="0" tIns="0" rIns="0" bIns="0"/>
              <a:lstStyle/>
              <a:p>
                <a:endParaRPr lang="en-US"/>
              </a:p>
            </p:txBody>
          </p:sp>
          <p:sp>
            <p:nvSpPr>
              <p:cNvPr id="71" name="Rectangle 53"/>
              <p:cNvSpPr>
                <a:spLocks noChangeArrowheads="1"/>
              </p:cNvSpPr>
              <p:nvPr/>
            </p:nvSpPr>
            <p:spPr bwMode="auto">
              <a:xfrm rot="-5400000">
                <a:off x="8099" y="7827"/>
                <a:ext cx="57" cy="193"/>
              </a:xfrm>
              <a:prstGeom prst="rect">
                <a:avLst/>
              </a:prstGeom>
              <a:solidFill>
                <a:srgbClr val="FFFFFF"/>
              </a:solidFill>
              <a:ln w="19050">
                <a:solidFill>
                  <a:srgbClr val="000000"/>
                </a:solidFill>
                <a:miter lim="800000"/>
                <a:headEnd/>
                <a:tailEnd/>
              </a:ln>
            </p:spPr>
            <p:txBody>
              <a:bodyPr lIns="0" tIns="0" rIns="0" bIns="0"/>
              <a:lstStyle/>
              <a:p>
                <a:endParaRPr lang="en-US"/>
              </a:p>
            </p:txBody>
          </p:sp>
        </p:grpSp>
        <p:sp>
          <p:nvSpPr>
            <p:cNvPr id="30" name="Freeform 51"/>
            <p:cNvSpPr>
              <a:spLocks/>
            </p:cNvSpPr>
            <p:nvPr/>
          </p:nvSpPr>
          <p:spPr bwMode="auto">
            <a:xfrm>
              <a:off x="3124" y="2833"/>
              <a:ext cx="84" cy="904"/>
            </a:xfrm>
            <a:custGeom>
              <a:avLst/>
              <a:gdLst>
                <a:gd name="T0" fmla="*/ 0 w 360"/>
                <a:gd name="T1" fmla="*/ 301 h 1620"/>
                <a:gd name="T2" fmla="*/ 0 w 360"/>
                <a:gd name="T3" fmla="*/ 904 h 1620"/>
                <a:gd name="T4" fmla="*/ 42 w 360"/>
                <a:gd name="T5" fmla="*/ 804 h 1620"/>
                <a:gd name="T6" fmla="*/ 84 w 360"/>
                <a:gd name="T7" fmla="*/ 804 h 1620"/>
                <a:gd name="T8" fmla="*/ 84 w 360"/>
                <a:gd name="T9" fmla="*/ 0 h 1620"/>
                <a:gd name="T10" fmla="*/ 0 w 360"/>
                <a:gd name="T11" fmla="*/ 0 h 1620"/>
                <a:gd name="T12" fmla="*/ 0 w 360"/>
                <a:gd name="T13" fmla="*/ 301 h 16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620">
                  <a:moveTo>
                    <a:pt x="0" y="540"/>
                  </a:moveTo>
                  <a:lnTo>
                    <a:pt x="0" y="1620"/>
                  </a:lnTo>
                  <a:lnTo>
                    <a:pt x="180" y="1440"/>
                  </a:lnTo>
                  <a:lnTo>
                    <a:pt x="360" y="1440"/>
                  </a:lnTo>
                  <a:lnTo>
                    <a:pt x="360" y="0"/>
                  </a:lnTo>
                  <a:lnTo>
                    <a:pt x="0" y="0"/>
                  </a:lnTo>
                  <a:lnTo>
                    <a:pt x="0" y="540"/>
                  </a:lnTo>
                  <a:close/>
                </a:path>
              </a:pathLst>
            </a:custGeom>
            <a:solidFill>
              <a:srgbClr val="000000"/>
            </a:solidFill>
            <a:ln w="19050">
              <a:solidFill>
                <a:srgbClr val="000000"/>
              </a:solidFill>
              <a:round/>
              <a:headEnd/>
              <a:tailEnd/>
            </a:ln>
          </p:spPr>
          <p:txBody>
            <a:bodyPr/>
            <a:lstStyle/>
            <a:p>
              <a:endParaRPr lang="en-US"/>
            </a:p>
          </p:txBody>
        </p:sp>
        <p:grpSp>
          <p:nvGrpSpPr>
            <p:cNvPr id="31" name="Group 47"/>
            <p:cNvGrpSpPr>
              <a:grpSpLocks/>
            </p:cNvGrpSpPr>
            <p:nvPr/>
          </p:nvGrpSpPr>
          <p:grpSpPr bwMode="auto">
            <a:xfrm>
              <a:off x="2816" y="2702"/>
              <a:ext cx="140" cy="141"/>
              <a:chOff x="8014" y="7814"/>
              <a:chExt cx="227" cy="227"/>
            </a:xfrm>
          </p:grpSpPr>
          <p:sp>
            <p:nvSpPr>
              <p:cNvPr id="68" name="Oval 49"/>
              <p:cNvSpPr>
                <a:spLocks noChangeArrowheads="1"/>
              </p:cNvSpPr>
              <p:nvPr/>
            </p:nvSpPr>
            <p:spPr bwMode="auto">
              <a:xfrm>
                <a:off x="8014" y="7814"/>
                <a:ext cx="227" cy="227"/>
              </a:xfrm>
              <a:prstGeom prst="ellipse">
                <a:avLst/>
              </a:prstGeom>
              <a:solidFill>
                <a:srgbClr val="969696"/>
              </a:solidFill>
              <a:ln w="19050">
                <a:solidFill>
                  <a:srgbClr val="000000"/>
                </a:solidFill>
                <a:round/>
                <a:headEnd/>
                <a:tailEnd/>
              </a:ln>
            </p:spPr>
            <p:txBody>
              <a:bodyPr lIns="0" tIns="0" rIns="0" bIns="0"/>
              <a:lstStyle/>
              <a:p>
                <a:endParaRPr lang="en-US"/>
              </a:p>
            </p:txBody>
          </p:sp>
          <p:sp>
            <p:nvSpPr>
              <p:cNvPr id="69" name="Rectangle 48"/>
              <p:cNvSpPr>
                <a:spLocks noChangeArrowheads="1"/>
              </p:cNvSpPr>
              <p:nvPr/>
            </p:nvSpPr>
            <p:spPr bwMode="auto">
              <a:xfrm rot="-5400000">
                <a:off x="8099" y="7827"/>
                <a:ext cx="57" cy="193"/>
              </a:xfrm>
              <a:prstGeom prst="rect">
                <a:avLst/>
              </a:prstGeom>
              <a:solidFill>
                <a:srgbClr val="969696"/>
              </a:solidFill>
              <a:ln w="19050">
                <a:solidFill>
                  <a:srgbClr val="000000"/>
                </a:solidFill>
                <a:miter lim="800000"/>
                <a:headEnd/>
                <a:tailEnd/>
              </a:ln>
            </p:spPr>
            <p:txBody>
              <a:bodyPr lIns="0" tIns="0" rIns="0" bIns="0"/>
              <a:lstStyle/>
              <a:p>
                <a:endParaRPr lang="en-US"/>
              </a:p>
            </p:txBody>
          </p:sp>
        </p:grpSp>
        <p:sp>
          <p:nvSpPr>
            <p:cNvPr id="32" name="Freeform 46"/>
            <p:cNvSpPr>
              <a:spLocks/>
            </p:cNvSpPr>
            <p:nvPr/>
          </p:nvSpPr>
          <p:spPr bwMode="auto">
            <a:xfrm>
              <a:off x="2849" y="2836"/>
              <a:ext cx="84" cy="904"/>
            </a:xfrm>
            <a:custGeom>
              <a:avLst/>
              <a:gdLst>
                <a:gd name="T0" fmla="*/ 0 w 360"/>
                <a:gd name="T1" fmla="*/ 301 h 1620"/>
                <a:gd name="T2" fmla="*/ 0 w 360"/>
                <a:gd name="T3" fmla="*/ 904 h 1620"/>
                <a:gd name="T4" fmla="*/ 42 w 360"/>
                <a:gd name="T5" fmla="*/ 804 h 1620"/>
                <a:gd name="T6" fmla="*/ 84 w 360"/>
                <a:gd name="T7" fmla="*/ 804 h 1620"/>
                <a:gd name="T8" fmla="*/ 84 w 360"/>
                <a:gd name="T9" fmla="*/ 0 h 1620"/>
                <a:gd name="T10" fmla="*/ 0 w 360"/>
                <a:gd name="T11" fmla="*/ 0 h 1620"/>
                <a:gd name="T12" fmla="*/ 0 w 360"/>
                <a:gd name="T13" fmla="*/ 301 h 16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620">
                  <a:moveTo>
                    <a:pt x="0" y="540"/>
                  </a:moveTo>
                  <a:lnTo>
                    <a:pt x="0" y="1620"/>
                  </a:lnTo>
                  <a:lnTo>
                    <a:pt x="180" y="1440"/>
                  </a:lnTo>
                  <a:lnTo>
                    <a:pt x="360" y="1440"/>
                  </a:lnTo>
                  <a:lnTo>
                    <a:pt x="360" y="0"/>
                  </a:lnTo>
                  <a:lnTo>
                    <a:pt x="0" y="0"/>
                  </a:lnTo>
                  <a:lnTo>
                    <a:pt x="0" y="540"/>
                  </a:lnTo>
                  <a:close/>
                </a:path>
              </a:pathLst>
            </a:custGeom>
            <a:solidFill>
              <a:srgbClr val="FF0000"/>
            </a:solidFill>
            <a:ln w="19050">
              <a:solidFill>
                <a:srgbClr val="FF0000"/>
              </a:solidFill>
              <a:round/>
              <a:headEnd/>
              <a:tailEnd/>
            </a:ln>
          </p:spPr>
          <p:txBody>
            <a:bodyPr/>
            <a:lstStyle/>
            <a:p>
              <a:endParaRPr lang="en-US"/>
            </a:p>
          </p:txBody>
        </p:sp>
        <p:grpSp>
          <p:nvGrpSpPr>
            <p:cNvPr id="33" name="Group 42"/>
            <p:cNvGrpSpPr>
              <a:grpSpLocks/>
            </p:cNvGrpSpPr>
            <p:nvPr/>
          </p:nvGrpSpPr>
          <p:grpSpPr bwMode="auto">
            <a:xfrm>
              <a:off x="3351" y="2710"/>
              <a:ext cx="140" cy="141"/>
              <a:chOff x="8014" y="7814"/>
              <a:chExt cx="227" cy="227"/>
            </a:xfrm>
          </p:grpSpPr>
          <p:sp>
            <p:nvSpPr>
              <p:cNvPr id="66" name="Oval 44"/>
              <p:cNvSpPr>
                <a:spLocks noChangeArrowheads="1"/>
              </p:cNvSpPr>
              <p:nvPr/>
            </p:nvSpPr>
            <p:spPr bwMode="auto">
              <a:xfrm>
                <a:off x="8014" y="7814"/>
                <a:ext cx="227" cy="227"/>
              </a:xfrm>
              <a:prstGeom prst="ellipse">
                <a:avLst/>
              </a:prstGeom>
              <a:solidFill>
                <a:srgbClr val="969696"/>
              </a:solidFill>
              <a:ln w="19050">
                <a:solidFill>
                  <a:srgbClr val="000000"/>
                </a:solidFill>
                <a:round/>
                <a:headEnd/>
                <a:tailEnd/>
              </a:ln>
            </p:spPr>
            <p:txBody>
              <a:bodyPr lIns="0" tIns="0" rIns="0" bIns="0"/>
              <a:lstStyle/>
              <a:p>
                <a:endParaRPr lang="en-US"/>
              </a:p>
            </p:txBody>
          </p:sp>
          <p:sp>
            <p:nvSpPr>
              <p:cNvPr id="67" name="Rectangle 43"/>
              <p:cNvSpPr>
                <a:spLocks noChangeArrowheads="1"/>
              </p:cNvSpPr>
              <p:nvPr/>
            </p:nvSpPr>
            <p:spPr bwMode="auto">
              <a:xfrm rot="-5400000">
                <a:off x="8099" y="7827"/>
                <a:ext cx="57" cy="193"/>
              </a:xfrm>
              <a:prstGeom prst="rect">
                <a:avLst/>
              </a:prstGeom>
              <a:solidFill>
                <a:srgbClr val="969696"/>
              </a:solidFill>
              <a:ln w="19050">
                <a:solidFill>
                  <a:srgbClr val="000000"/>
                </a:solidFill>
                <a:miter lim="800000"/>
                <a:headEnd/>
                <a:tailEnd/>
              </a:ln>
            </p:spPr>
            <p:txBody>
              <a:bodyPr lIns="0" tIns="0" rIns="0" bIns="0"/>
              <a:lstStyle/>
              <a:p>
                <a:endParaRPr lang="en-US"/>
              </a:p>
            </p:txBody>
          </p:sp>
        </p:grpSp>
        <p:sp>
          <p:nvSpPr>
            <p:cNvPr id="34" name="Freeform 41"/>
            <p:cNvSpPr>
              <a:spLocks/>
            </p:cNvSpPr>
            <p:nvPr/>
          </p:nvSpPr>
          <p:spPr bwMode="auto">
            <a:xfrm>
              <a:off x="3384" y="2844"/>
              <a:ext cx="84" cy="904"/>
            </a:xfrm>
            <a:custGeom>
              <a:avLst/>
              <a:gdLst>
                <a:gd name="T0" fmla="*/ 0 w 360"/>
                <a:gd name="T1" fmla="*/ 301 h 1620"/>
                <a:gd name="T2" fmla="*/ 0 w 360"/>
                <a:gd name="T3" fmla="*/ 904 h 1620"/>
                <a:gd name="T4" fmla="*/ 42 w 360"/>
                <a:gd name="T5" fmla="*/ 804 h 1620"/>
                <a:gd name="T6" fmla="*/ 84 w 360"/>
                <a:gd name="T7" fmla="*/ 804 h 1620"/>
                <a:gd name="T8" fmla="*/ 84 w 360"/>
                <a:gd name="T9" fmla="*/ 0 h 1620"/>
                <a:gd name="T10" fmla="*/ 0 w 360"/>
                <a:gd name="T11" fmla="*/ 0 h 1620"/>
                <a:gd name="T12" fmla="*/ 0 w 360"/>
                <a:gd name="T13" fmla="*/ 301 h 16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620">
                  <a:moveTo>
                    <a:pt x="0" y="540"/>
                  </a:moveTo>
                  <a:lnTo>
                    <a:pt x="0" y="1620"/>
                  </a:lnTo>
                  <a:lnTo>
                    <a:pt x="180" y="1440"/>
                  </a:lnTo>
                  <a:lnTo>
                    <a:pt x="360" y="1440"/>
                  </a:lnTo>
                  <a:lnTo>
                    <a:pt x="360" y="0"/>
                  </a:lnTo>
                  <a:lnTo>
                    <a:pt x="0" y="0"/>
                  </a:lnTo>
                  <a:lnTo>
                    <a:pt x="0" y="540"/>
                  </a:lnTo>
                  <a:close/>
                </a:path>
              </a:pathLst>
            </a:custGeom>
            <a:solidFill>
              <a:srgbClr val="FF0000"/>
            </a:solidFill>
            <a:ln w="19050">
              <a:solidFill>
                <a:srgbClr val="FF0000"/>
              </a:solidFill>
              <a:round/>
              <a:headEnd/>
              <a:tailEnd/>
            </a:ln>
          </p:spPr>
          <p:txBody>
            <a:bodyPr/>
            <a:lstStyle/>
            <a:p>
              <a:endParaRPr lang="en-US"/>
            </a:p>
          </p:txBody>
        </p:sp>
        <p:sp>
          <p:nvSpPr>
            <p:cNvPr id="35" name="Freeform 39"/>
            <p:cNvSpPr>
              <a:spLocks/>
            </p:cNvSpPr>
            <p:nvPr/>
          </p:nvSpPr>
          <p:spPr bwMode="auto">
            <a:xfrm>
              <a:off x="4425" y="2842"/>
              <a:ext cx="49" cy="904"/>
            </a:xfrm>
            <a:custGeom>
              <a:avLst/>
              <a:gdLst>
                <a:gd name="T0" fmla="*/ 0 w 360"/>
                <a:gd name="T1" fmla="*/ 301 h 1620"/>
                <a:gd name="T2" fmla="*/ 0 w 360"/>
                <a:gd name="T3" fmla="*/ 904 h 1620"/>
                <a:gd name="T4" fmla="*/ 24 w 360"/>
                <a:gd name="T5" fmla="*/ 804 h 1620"/>
                <a:gd name="T6" fmla="*/ 49 w 360"/>
                <a:gd name="T7" fmla="*/ 804 h 1620"/>
                <a:gd name="T8" fmla="*/ 49 w 360"/>
                <a:gd name="T9" fmla="*/ 0 h 1620"/>
                <a:gd name="T10" fmla="*/ 0 w 360"/>
                <a:gd name="T11" fmla="*/ 0 h 1620"/>
                <a:gd name="T12" fmla="*/ 0 w 360"/>
                <a:gd name="T13" fmla="*/ 301 h 16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0" h="1620">
                  <a:moveTo>
                    <a:pt x="0" y="540"/>
                  </a:moveTo>
                  <a:lnTo>
                    <a:pt x="0" y="1620"/>
                  </a:lnTo>
                  <a:lnTo>
                    <a:pt x="180" y="1440"/>
                  </a:lnTo>
                  <a:lnTo>
                    <a:pt x="360" y="1440"/>
                  </a:lnTo>
                  <a:lnTo>
                    <a:pt x="360" y="0"/>
                  </a:lnTo>
                  <a:lnTo>
                    <a:pt x="0" y="0"/>
                  </a:lnTo>
                  <a:lnTo>
                    <a:pt x="0" y="540"/>
                  </a:lnTo>
                  <a:close/>
                </a:path>
              </a:pathLst>
            </a:custGeom>
            <a:solidFill>
              <a:srgbClr val="000000"/>
            </a:solidFill>
            <a:ln w="19050">
              <a:solidFill>
                <a:srgbClr val="000000"/>
              </a:solidFill>
              <a:round/>
              <a:headEnd/>
              <a:tailEnd/>
            </a:ln>
          </p:spPr>
          <p:txBody>
            <a:bodyPr/>
            <a:lstStyle/>
            <a:p>
              <a:endParaRPr lang="en-US"/>
            </a:p>
          </p:txBody>
        </p:sp>
        <p:sp>
          <p:nvSpPr>
            <p:cNvPr id="36" name="Rectangle 38"/>
            <p:cNvSpPr>
              <a:spLocks noChangeArrowheads="1"/>
            </p:cNvSpPr>
            <p:nvPr/>
          </p:nvSpPr>
          <p:spPr bwMode="auto">
            <a:xfrm>
              <a:off x="1078" y="3628"/>
              <a:ext cx="3888" cy="33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endParaRPr lang="en-US"/>
            </a:p>
          </p:txBody>
        </p:sp>
        <p:sp>
          <p:nvSpPr>
            <p:cNvPr id="37" name="Freeform 37"/>
            <p:cNvSpPr>
              <a:spLocks/>
            </p:cNvSpPr>
            <p:nvPr/>
          </p:nvSpPr>
          <p:spPr bwMode="auto">
            <a:xfrm>
              <a:off x="2099" y="3659"/>
              <a:ext cx="1333" cy="112"/>
            </a:xfrm>
            <a:custGeom>
              <a:avLst/>
              <a:gdLst>
                <a:gd name="T0" fmla="*/ 0 w 2160"/>
                <a:gd name="T1" fmla="*/ 0 h 180"/>
                <a:gd name="T2" fmla="*/ 111 w 2160"/>
                <a:gd name="T3" fmla="*/ 112 h 180"/>
                <a:gd name="T4" fmla="*/ 1222 w 2160"/>
                <a:gd name="T5" fmla="*/ 112 h 180"/>
                <a:gd name="T6" fmla="*/ 1333 w 2160"/>
                <a:gd name="T7" fmla="*/ 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 h="180">
                  <a:moveTo>
                    <a:pt x="0" y="0"/>
                  </a:moveTo>
                  <a:lnTo>
                    <a:pt x="180" y="180"/>
                  </a:lnTo>
                  <a:lnTo>
                    <a:pt x="1980" y="180"/>
                  </a:lnTo>
                  <a:lnTo>
                    <a:pt x="216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6"/>
            <p:cNvSpPr>
              <a:spLocks/>
            </p:cNvSpPr>
            <p:nvPr/>
          </p:nvSpPr>
          <p:spPr bwMode="auto">
            <a:xfrm>
              <a:off x="3994" y="3618"/>
              <a:ext cx="555" cy="112"/>
            </a:xfrm>
            <a:custGeom>
              <a:avLst/>
              <a:gdLst>
                <a:gd name="T0" fmla="*/ 0 w 900"/>
                <a:gd name="T1" fmla="*/ 0 h 180"/>
                <a:gd name="T2" fmla="*/ 111 w 900"/>
                <a:gd name="T3" fmla="*/ 112 h 180"/>
                <a:gd name="T4" fmla="*/ 444 w 900"/>
                <a:gd name="T5" fmla="*/ 112 h 180"/>
                <a:gd name="T6" fmla="*/ 555 w 900"/>
                <a:gd name="T7" fmla="*/ 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0" h="180">
                  <a:moveTo>
                    <a:pt x="0" y="0"/>
                  </a:moveTo>
                  <a:lnTo>
                    <a:pt x="180" y="180"/>
                  </a:lnTo>
                  <a:lnTo>
                    <a:pt x="720" y="180"/>
                  </a:lnTo>
                  <a:lnTo>
                    <a:pt x="90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Line 35"/>
            <p:cNvSpPr>
              <a:spLocks noChangeShapeType="1"/>
            </p:cNvSpPr>
            <p:nvPr/>
          </p:nvSpPr>
          <p:spPr bwMode="auto">
            <a:xfrm>
              <a:off x="4729" y="3327"/>
              <a:ext cx="445" cy="4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Line 34"/>
            <p:cNvSpPr>
              <a:spLocks noChangeShapeType="1"/>
            </p:cNvSpPr>
            <p:nvPr/>
          </p:nvSpPr>
          <p:spPr bwMode="auto">
            <a:xfrm>
              <a:off x="4591" y="2603"/>
              <a:ext cx="0" cy="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33"/>
            <p:cNvSpPr>
              <a:spLocks noChangeShapeType="1"/>
            </p:cNvSpPr>
            <p:nvPr/>
          </p:nvSpPr>
          <p:spPr bwMode="auto">
            <a:xfrm>
              <a:off x="4289" y="2603"/>
              <a:ext cx="0" cy="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32"/>
            <p:cNvSpPr>
              <a:spLocks noChangeShapeType="1"/>
            </p:cNvSpPr>
            <p:nvPr/>
          </p:nvSpPr>
          <p:spPr bwMode="auto">
            <a:xfrm>
              <a:off x="2761" y="2604"/>
              <a:ext cx="0" cy="3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31"/>
            <p:cNvSpPr>
              <a:spLocks noChangeShapeType="1"/>
            </p:cNvSpPr>
            <p:nvPr/>
          </p:nvSpPr>
          <p:spPr bwMode="auto">
            <a:xfrm>
              <a:off x="2497" y="2603"/>
              <a:ext cx="0" cy="3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30"/>
            <p:cNvSpPr>
              <a:spLocks noChangeShapeType="1"/>
            </p:cNvSpPr>
            <p:nvPr/>
          </p:nvSpPr>
          <p:spPr bwMode="auto">
            <a:xfrm>
              <a:off x="2237" y="2603"/>
              <a:ext cx="0" cy="3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29"/>
            <p:cNvSpPr>
              <a:spLocks noChangeShapeType="1"/>
            </p:cNvSpPr>
            <p:nvPr/>
          </p:nvSpPr>
          <p:spPr bwMode="auto">
            <a:xfrm>
              <a:off x="3291" y="2604"/>
              <a:ext cx="0" cy="3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Text Box 28"/>
            <p:cNvSpPr txBox="1">
              <a:spLocks noChangeArrowheads="1"/>
            </p:cNvSpPr>
            <p:nvPr/>
          </p:nvSpPr>
          <p:spPr bwMode="auto">
            <a:xfrm>
              <a:off x="4861" y="3751"/>
              <a:ext cx="922"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eaLnBrk="1" hangingPunct="1"/>
              <a:r>
                <a:rPr lang="en-US" sz="1800" b="1">
                  <a:solidFill>
                    <a:srgbClr val="000000"/>
                  </a:solidFill>
                  <a:latin typeface=".VnArial" pitchFamily="34" charset="0"/>
                  <a:cs typeface="Times New Roman" pitchFamily="18" charset="0"/>
                </a:rPr>
                <a:t>D©y ®Êt</a:t>
              </a:r>
              <a:endParaRPr lang="en-US" sz="1800" b="1">
                <a:solidFill>
                  <a:srgbClr val="000000"/>
                </a:solidFill>
                <a:latin typeface=".VnArial" pitchFamily="34" charset="0"/>
              </a:endParaRPr>
            </a:p>
            <a:p>
              <a:r>
                <a:rPr lang="en-US" sz="1800" b="1">
                  <a:solidFill>
                    <a:srgbClr val="000000"/>
                  </a:solidFill>
                  <a:latin typeface=".VnArial" pitchFamily="34" charset="0"/>
                  <a:cs typeface="Times New Roman" pitchFamily="18" charset="0"/>
                </a:rPr>
                <a:t>S </a:t>
              </a:r>
              <a:r>
                <a:rPr lang="en-US" sz="1800" b="1">
                  <a:solidFill>
                    <a:srgbClr val="000000"/>
                  </a:solidFill>
                  <a:latin typeface=".VnArial" pitchFamily="34" charset="0"/>
                  <a:cs typeface="Times New Roman" pitchFamily="18" charset="0"/>
                  <a:sym typeface="Symbol" pitchFamily="18" charset="2"/>
                </a:rPr>
                <a:t></a:t>
              </a:r>
              <a:r>
                <a:rPr lang="en-US" sz="1800" b="1">
                  <a:solidFill>
                    <a:srgbClr val="000000"/>
                  </a:solidFill>
                  <a:latin typeface=".VnArial" pitchFamily="34" charset="0"/>
                  <a:cs typeface="Times New Roman" pitchFamily="18" charset="0"/>
                </a:rPr>
                <a:t> 10mm</a:t>
              </a:r>
              <a:r>
                <a:rPr lang="en-US" sz="1800" b="1" baseline="30000">
                  <a:solidFill>
                    <a:srgbClr val="000000"/>
                  </a:solidFill>
                  <a:latin typeface=".VnArial" pitchFamily="34" charset="0"/>
                  <a:cs typeface="Times New Roman" pitchFamily="18" charset="0"/>
                  <a:sym typeface="Symbol" pitchFamily="18" charset="2"/>
                </a:rPr>
                <a:t>2</a:t>
              </a:r>
              <a:endParaRPr lang="en-US" sz="1800" b="1">
                <a:solidFill>
                  <a:srgbClr val="000000"/>
                </a:solidFill>
                <a:latin typeface=".VnArial" pitchFamily="34" charset="0"/>
                <a:cs typeface="Times New Roman" pitchFamily="18" charset="0"/>
                <a:sym typeface="Symbol" pitchFamily="18" charset="2"/>
              </a:endParaRPr>
            </a:p>
          </p:txBody>
        </p:sp>
        <p:sp>
          <p:nvSpPr>
            <p:cNvPr id="47" name="Text Box 27"/>
            <p:cNvSpPr txBox="1">
              <a:spLocks noChangeArrowheads="1"/>
            </p:cNvSpPr>
            <p:nvPr/>
          </p:nvSpPr>
          <p:spPr bwMode="auto">
            <a:xfrm>
              <a:off x="3740" y="3760"/>
              <a:ext cx="111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eaLnBrk="1" hangingPunct="1"/>
              <a:r>
                <a:rPr lang="en-US" sz="1800" b="1">
                  <a:solidFill>
                    <a:srgbClr val="000000"/>
                  </a:solidFill>
                  <a:latin typeface=".VnArial" pitchFamily="34" charset="0"/>
                  <a:cs typeface="Times New Roman" pitchFamily="18" charset="0"/>
                </a:rPr>
                <a:t>D©y 2 x 4 mm</a:t>
              </a:r>
              <a:r>
                <a:rPr lang="en-US" sz="1800" b="1" baseline="30000">
                  <a:solidFill>
                    <a:srgbClr val="000000"/>
                  </a:solidFill>
                  <a:latin typeface=".VnArial" pitchFamily="34" charset="0"/>
                  <a:cs typeface="Times New Roman" pitchFamily="18" charset="0"/>
                </a:rPr>
                <a:t>2</a:t>
              </a:r>
              <a:endParaRPr lang="en-US" sz="1800" b="1">
                <a:solidFill>
                  <a:srgbClr val="000000"/>
                </a:solidFill>
                <a:latin typeface=".VnArial" pitchFamily="34" charset="0"/>
              </a:endParaRPr>
            </a:p>
          </p:txBody>
        </p:sp>
        <p:sp>
          <p:nvSpPr>
            <p:cNvPr id="48" name="Text Box 26"/>
            <p:cNvSpPr txBox="1">
              <a:spLocks noChangeArrowheads="1"/>
            </p:cNvSpPr>
            <p:nvPr/>
          </p:nvSpPr>
          <p:spPr bwMode="auto">
            <a:xfrm>
              <a:off x="2195" y="3791"/>
              <a:ext cx="111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2400">
                  <a:solidFill>
                    <a:srgbClr val="FFCC00"/>
                  </a:solidFill>
                  <a:latin typeface="Times New Roman" pitchFamily="18" charset="0"/>
                </a:defRPr>
              </a:lvl1pPr>
              <a:lvl2pPr marL="742950" indent="-285750" eaLnBrk="0" hangingPunct="0">
                <a:defRPr sz="2400">
                  <a:solidFill>
                    <a:srgbClr val="FFCC00"/>
                  </a:solidFill>
                  <a:latin typeface="Times New Roman" pitchFamily="18" charset="0"/>
                </a:defRPr>
              </a:lvl2pPr>
              <a:lvl3pPr marL="1143000" indent="-228600" eaLnBrk="0" hangingPunct="0">
                <a:defRPr sz="2400">
                  <a:solidFill>
                    <a:srgbClr val="FFCC00"/>
                  </a:solidFill>
                  <a:latin typeface="Times New Roman" pitchFamily="18" charset="0"/>
                </a:defRPr>
              </a:lvl3pPr>
              <a:lvl4pPr marL="1600200" indent="-228600" eaLnBrk="0" hangingPunct="0">
                <a:defRPr sz="2400">
                  <a:solidFill>
                    <a:srgbClr val="FFCC00"/>
                  </a:solidFill>
                  <a:latin typeface="Times New Roman" pitchFamily="18" charset="0"/>
                </a:defRPr>
              </a:lvl4pPr>
              <a:lvl5pPr marL="2057400" indent="-228600" eaLnBrk="0" hangingPunct="0">
                <a:defRPr sz="2400">
                  <a:solidFill>
                    <a:srgbClr val="FFCC00"/>
                  </a:solidFill>
                  <a:latin typeface="Times New Roman" pitchFamily="18" charset="0"/>
                </a:defRPr>
              </a:lvl5pPr>
              <a:lvl6pPr marL="2514600" indent="-228600" algn="ctr" eaLnBrk="0" fontAlgn="base" hangingPunct="0">
                <a:spcBef>
                  <a:spcPct val="0"/>
                </a:spcBef>
                <a:spcAft>
                  <a:spcPct val="0"/>
                </a:spcAft>
                <a:defRPr sz="2400">
                  <a:solidFill>
                    <a:srgbClr val="FFCC00"/>
                  </a:solidFill>
                  <a:latin typeface="Times New Roman" pitchFamily="18" charset="0"/>
                </a:defRPr>
              </a:lvl6pPr>
              <a:lvl7pPr marL="2971800" indent="-228600" algn="ctr" eaLnBrk="0" fontAlgn="base" hangingPunct="0">
                <a:spcBef>
                  <a:spcPct val="0"/>
                </a:spcBef>
                <a:spcAft>
                  <a:spcPct val="0"/>
                </a:spcAft>
                <a:defRPr sz="2400">
                  <a:solidFill>
                    <a:srgbClr val="FFCC00"/>
                  </a:solidFill>
                  <a:latin typeface="Times New Roman" pitchFamily="18" charset="0"/>
                </a:defRPr>
              </a:lvl7pPr>
              <a:lvl8pPr marL="3429000" indent="-228600" algn="ctr" eaLnBrk="0" fontAlgn="base" hangingPunct="0">
                <a:spcBef>
                  <a:spcPct val="0"/>
                </a:spcBef>
                <a:spcAft>
                  <a:spcPct val="0"/>
                </a:spcAft>
                <a:defRPr sz="2400">
                  <a:solidFill>
                    <a:srgbClr val="FFCC00"/>
                  </a:solidFill>
                  <a:latin typeface="Times New Roman" pitchFamily="18" charset="0"/>
                </a:defRPr>
              </a:lvl8pPr>
              <a:lvl9pPr marL="3886200" indent="-228600" algn="ctr" eaLnBrk="0" fontAlgn="base" hangingPunct="0">
                <a:spcBef>
                  <a:spcPct val="0"/>
                </a:spcBef>
                <a:spcAft>
                  <a:spcPct val="0"/>
                </a:spcAft>
                <a:defRPr sz="2400">
                  <a:solidFill>
                    <a:srgbClr val="FFCC00"/>
                  </a:solidFill>
                  <a:latin typeface="Times New Roman" pitchFamily="18" charset="0"/>
                </a:defRPr>
              </a:lvl9pPr>
            </a:lstStyle>
            <a:p>
              <a:pPr eaLnBrk="1" hangingPunct="1"/>
              <a:r>
                <a:rPr lang="en-US" sz="1800" b="1">
                  <a:solidFill>
                    <a:srgbClr val="000000"/>
                  </a:solidFill>
                  <a:latin typeface=".VnArial" pitchFamily="34" charset="0"/>
                  <a:cs typeface="Times New Roman" pitchFamily="18" charset="0"/>
                </a:rPr>
                <a:t>D©y nhiÒu sîi</a:t>
              </a:r>
              <a:endParaRPr lang="en-US" sz="1800" b="1">
                <a:solidFill>
                  <a:srgbClr val="000000"/>
                </a:solidFill>
                <a:latin typeface=".VnArial" pitchFamily="34" charset="0"/>
              </a:endParaRPr>
            </a:p>
            <a:p>
              <a:r>
                <a:rPr lang="en-US" sz="1800" b="1">
                  <a:solidFill>
                    <a:srgbClr val="000000"/>
                  </a:solidFill>
                  <a:latin typeface=".VnArial" pitchFamily="34" charset="0"/>
                  <a:cs typeface="Times New Roman" pitchFamily="18" charset="0"/>
                </a:rPr>
                <a:t>S </a:t>
              </a:r>
              <a:r>
                <a:rPr lang="en-US" sz="1800" b="1">
                  <a:solidFill>
                    <a:srgbClr val="000000"/>
                  </a:solidFill>
                  <a:latin typeface=".VnArial" pitchFamily="34" charset="0"/>
                  <a:cs typeface="Times New Roman" pitchFamily="18" charset="0"/>
                  <a:sym typeface="Symbol" pitchFamily="18" charset="2"/>
                </a:rPr>
                <a:t></a:t>
              </a:r>
              <a:r>
                <a:rPr lang="en-US" sz="1800" b="1">
                  <a:solidFill>
                    <a:srgbClr val="000000"/>
                  </a:solidFill>
                  <a:latin typeface=".VnArial" pitchFamily="34" charset="0"/>
                  <a:cs typeface="Times New Roman" pitchFamily="18" charset="0"/>
                </a:rPr>
                <a:t> 10mm</a:t>
              </a:r>
              <a:r>
                <a:rPr lang="en-US" sz="1800" b="1" baseline="30000">
                  <a:solidFill>
                    <a:srgbClr val="000000"/>
                  </a:solidFill>
                  <a:latin typeface=".VnArial" pitchFamily="34" charset="0"/>
                  <a:cs typeface="Times New Roman" pitchFamily="18" charset="0"/>
                  <a:sym typeface="Symbol" pitchFamily="18" charset="2"/>
                </a:rPr>
                <a:t>2</a:t>
              </a:r>
              <a:endParaRPr lang="en-US" sz="1800" b="1">
                <a:solidFill>
                  <a:srgbClr val="000000"/>
                </a:solidFill>
                <a:latin typeface=".VnArial" pitchFamily="34" charset="0"/>
                <a:cs typeface="Times New Roman" pitchFamily="18" charset="0"/>
                <a:sym typeface="Symbol" pitchFamily="18" charset="2"/>
              </a:endParaRPr>
            </a:p>
          </p:txBody>
        </p:sp>
        <p:sp>
          <p:nvSpPr>
            <p:cNvPr id="49" name="Rectangle 25"/>
            <p:cNvSpPr>
              <a:spLocks noChangeArrowheads="1"/>
            </p:cNvSpPr>
            <p:nvPr/>
          </p:nvSpPr>
          <p:spPr bwMode="auto">
            <a:xfrm>
              <a:off x="317" y="2406"/>
              <a:ext cx="111" cy="449"/>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50" name="Rectangle 24"/>
            <p:cNvSpPr>
              <a:spLocks noChangeArrowheads="1"/>
            </p:cNvSpPr>
            <p:nvPr/>
          </p:nvSpPr>
          <p:spPr bwMode="auto">
            <a:xfrm>
              <a:off x="331" y="1878"/>
              <a:ext cx="111" cy="44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51" name="Rectangle 23"/>
            <p:cNvSpPr>
              <a:spLocks noChangeArrowheads="1"/>
            </p:cNvSpPr>
            <p:nvPr/>
          </p:nvSpPr>
          <p:spPr bwMode="auto">
            <a:xfrm>
              <a:off x="489" y="1879"/>
              <a:ext cx="111" cy="44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52" name="Rectangle 22"/>
            <p:cNvSpPr>
              <a:spLocks noChangeArrowheads="1"/>
            </p:cNvSpPr>
            <p:nvPr/>
          </p:nvSpPr>
          <p:spPr bwMode="auto">
            <a:xfrm>
              <a:off x="501" y="2411"/>
              <a:ext cx="111" cy="44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53" name="Rectangle 21"/>
            <p:cNvSpPr>
              <a:spLocks noChangeArrowheads="1"/>
            </p:cNvSpPr>
            <p:nvPr/>
          </p:nvSpPr>
          <p:spPr bwMode="auto">
            <a:xfrm>
              <a:off x="661" y="1878"/>
              <a:ext cx="111" cy="44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54" name="Rectangle 20"/>
            <p:cNvSpPr>
              <a:spLocks noChangeArrowheads="1"/>
            </p:cNvSpPr>
            <p:nvPr/>
          </p:nvSpPr>
          <p:spPr bwMode="auto">
            <a:xfrm>
              <a:off x="682" y="2411"/>
              <a:ext cx="111" cy="44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55" name="Rectangle 19"/>
            <p:cNvSpPr>
              <a:spLocks noChangeArrowheads="1"/>
            </p:cNvSpPr>
            <p:nvPr/>
          </p:nvSpPr>
          <p:spPr bwMode="auto">
            <a:xfrm>
              <a:off x="830" y="1867"/>
              <a:ext cx="112" cy="449"/>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56" name="Rectangle 18"/>
            <p:cNvSpPr>
              <a:spLocks noChangeArrowheads="1"/>
            </p:cNvSpPr>
            <p:nvPr/>
          </p:nvSpPr>
          <p:spPr bwMode="auto">
            <a:xfrm>
              <a:off x="862" y="2411"/>
              <a:ext cx="111" cy="44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57" name="Rectangle 17"/>
            <p:cNvSpPr>
              <a:spLocks noChangeArrowheads="1"/>
            </p:cNvSpPr>
            <p:nvPr/>
          </p:nvSpPr>
          <p:spPr bwMode="auto">
            <a:xfrm>
              <a:off x="1005" y="1861"/>
              <a:ext cx="111" cy="44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58" name="Rectangle 16"/>
            <p:cNvSpPr>
              <a:spLocks noChangeArrowheads="1"/>
            </p:cNvSpPr>
            <p:nvPr/>
          </p:nvSpPr>
          <p:spPr bwMode="auto">
            <a:xfrm>
              <a:off x="1042" y="2400"/>
              <a:ext cx="111" cy="449"/>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59" name="Rectangle 15"/>
            <p:cNvSpPr>
              <a:spLocks noChangeArrowheads="1"/>
            </p:cNvSpPr>
            <p:nvPr/>
          </p:nvSpPr>
          <p:spPr bwMode="auto">
            <a:xfrm>
              <a:off x="1189" y="1861"/>
              <a:ext cx="111" cy="44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60" name="Rectangle 14"/>
            <p:cNvSpPr>
              <a:spLocks noChangeArrowheads="1"/>
            </p:cNvSpPr>
            <p:nvPr/>
          </p:nvSpPr>
          <p:spPr bwMode="auto">
            <a:xfrm>
              <a:off x="1539" y="2400"/>
              <a:ext cx="111" cy="449"/>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61" name="Rectangle 13"/>
            <p:cNvSpPr>
              <a:spLocks noChangeArrowheads="1"/>
            </p:cNvSpPr>
            <p:nvPr/>
          </p:nvSpPr>
          <p:spPr bwMode="auto">
            <a:xfrm>
              <a:off x="1369" y="1861"/>
              <a:ext cx="111" cy="44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62" name="Rectangle 12"/>
            <p:cNvSpPr>
              <a:spLocks noChangeArrowheads="1"/>
            </p:cNvSpPr>
            <p:nvPr/>
          </p:nvSpPr>
          <p:spPr bwMode="auto">
            <a:xfrm>
              <a:off x="1206" y="2400"/>
              <a:ext cx="111" cy="449"/>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63" name="Rectangle 11"/>
            <p:cNvSpPr>
              <a:spLocks noChangeArrowheads="1"/>
            </p:cNvSpPr>
            <p:nvPr/>
          </p:nvSpPr>
          <p:spPr bwMode="auto">
            <a:xfrm>
              <a:off x="1550" y="1857"/>
              <a:ext cx="111" cy="448"/>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64" name="Rectangle 10"/>
            <p:cNvSpPr>
              <a:spLocks noChangeArrowheads="1"/>
            </p:cNvSpPr>
            <p:nvPr/>
          </p:nvSpPr>
          <p:spPr bwMode="auto">
            <a:xfrm>
              <a:off x="1369" y="2400"/>
              <a:ext cx="111" cy="449"/>
            </a:xfrm>
            <a:prstGeom prst="rect">
              <a:avLst/>
            </a:prstGeom>
            <a:solidFill>
              <a:srgbClr val="FFFFFF"/>
            </a:solidFill>
            <a:ln w="19050">
              <a:solidFill>
                <a:srgbClr val="000000"/>
              </a:solidFill>
              <a:miter lim="800000"/>
              <a:headEnd/>
              <a:tailEnd/>
            </a:ln>
          </p:spPr>
          <p:txBody>
            <a:bodyPr lIns="0" tIns="0" rIns="0" bIns="0"/>
            <a:lstStyle/>
            <a:p>
              <a:endParaRPr lang="en-US"/>
            </a:p>
          </p:txBody>
        </p:sp>
        <p:sp>
          <p:nvSpPr>
            <p:cNvPr id="65" name="Line 93"/>
            <p:cNvSpPr>
              <a:spLocks noChangeShapeType="1"/>
            </p:cNvSpPr>
            <p:nvPr/>
          </p:nvSpPr>
          <p:spPr bwMode="gray">
            <a:xfrm>
              <a:off x="4740" y="2835"/>
              <a:ext cx="0" cy="771"/>
            </a:xfrm>
            <a:prstGeom prst="line">
              <a:avLst/>
            </a:prstGeom>
            <a:noFill/>
            <a:ln w="952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96962"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14350" y="4380915"/>
            <a:ext cx="77152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655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8">
                                            <p:txEl>
                                              <p:pRg st="0" end="0"/>
                                            </p:txEl>
                                          </p:spTgt>
                                        </p:tgtEl>
                                        <p:attrNameLst>
                                          <p:attrName>style.visibility</p:attrName>
                                        </p:attrNameLst>
                                      </p:cBhvr>
                                      <p:to>
                                        <p:strVal val="visible"/>
                                      </p:to>
                                    </p:set>
                                    <p:animEffect transition="in" filter="slide(fromBottom)">
                                      <p:cBhvr>
                                        <p:cTn id="12" dur="500"/>
                                        <p:tgtEl>
                                          <p:spTgt spid="1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8">
                                            <p:txEl>
                                              <p:pRg st="1" end="1"/>
                                            </p:txEl>
                                          </p:spTgt>
                                        </p:tgtEl>
                                        <p:attrNameLst>
                                          <p:attrName>style.visibility</p:attrName>
                                        </p:attrNameLst>
                                      </p:cBhvr>
                                      <p:to>
                                        <p:strVal val="visible"/>
                                      </p:to>
                                    </p:set>
                                    <p:animEffect transition="in" filter="slide(fromBottom)">
                                      <p:cBhvr>
                                        <p:cTn id="17" dur="500"/>
                                        <p:tgtEl>
                                          <p:spTgt spid="1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32" fill="hold" grpId="0" nodeType="clickEffect">
                                  <p:stCondLst>
                                    <p:cond delay="0"/>
                                  </p:stCondLst>
                                  <p:childTnLst>
                                    <p:animEffect transition="out" filter="box(out)">
                                      <p:cBhvr>
                                        <p:cTn id="21" dur="10"/>
                                        <p:tgtEl>
                                          <p:spTgt spid="108">
                                            <p:txEl>
                                              <p:pRg st="0" end="0"/>
                                            </p:txEl>
                                          </p:spTgt>
                                        </p:tgtEl>
                                      </p:cBhvr>
                                    </p:animEffect>
                                    <p:set>
                                      <p:cBhvr>
                                        <p:cTn id="22" dur="1" fill="hold">
                                          <p:stCondLst>
                                            <p:cond delay="9"/>
                                          </p:stCondLst>
                                        </p:cTn>
                                        <p:tgtEl>
                                          <p:spTgt spid="108">
                                            <p:txEl>
                                              <p:pRg st="0" end="0"/>
                                            </p:txEl>
                                          </p:spTgt>
                                        </p:tgtEl>
                                        <p:attrNameLst>
                                          <p:attrName>style.visibility</p:attrName>
                                        </p:attrNameLst>
                                      </p:cBhvr>
                                      <p:to>
                                        <p:strVal val="hidden"/>
                                      </p:to>
                                    </p:set>
                                  </p:childTnLst>
                                </p:cTn>
                              </p:par>
                              <p:par>
                                <p:cTn id="23" presetID="4" presetClass="exit" presetSubtype="32" fill="hold" grpId="0" nodeType="withEffect">
                                  <p:stCondLst>
                                    <p:cond delay="0"/>
                                  </p:stCondLst>
                                  <p:childTnLst>
                                    <p:animEffect transition="out" filter="box(out)">
                                      <p:cBhvr>
                                        <p:cTn id="24" dur="10"/>
                                        <p:tgtEl>
                                          <p:spTgt spid="108">
                                            <p:txEl>
                                              <p:pRg st="1" end="1"/>
                                            </p:txEl>
                                          </p:spTgt>
                                        </p:tgtEl>
                                      </p:cBhvr>
                                    </p:animEffect>
                                    <p:set>
                                      <p:cBhvr>
                                        <p:cTn id="25" dur="1" fill="hold">
                                          <p:stCondLst>
                                            <p:cond delay="9"/>
                                          </p:stCondLst>
                                        </p:cTn>
                                        <p:tgtEl>
                                          <p:spTgt spid="108">
                                            <p:txEl>
                                              <p:pRg st="1" end="1"/>
                                            </p:txEl>
                                          </p:spTgt>
                                        </p:tgtEl>
                                        <p:attrNameLst>
                                          <p:attrName>style.visibility</p:attrName>
                                        </p:attrNameLst>
                                      </p:cBhvr>
                                      <p:to>
                                        <p:strVal val="hidden"/>
                                      </p:to>
                                    </p:set>
                                  </p:childTnLst>
                                </p:cTn>
                              </p:par>
                              <p:par>
                                <p:cTn id="26" presetID="4" presetClass="entr" presetSubtype="16"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96962"/>
                                        </p:tgtEl>
                                        <p:attrNameLst>
                                          <p:attrName>style.visibility</p:attrName>
                                        </p:attrNameLst>
                                      </p:cBhvr>
                                      <p:to>
                                        <p:strVal val="visible"/>
                                      </p:to>
                                    </p:set>
                                    <p:animEffect transition="in" filter="fade">
                                      <p:cBhvr>
                                        <p:cTn id="33" dur="1000"/>
                                        <p:tgtEl>
                                          <p:spTgt spid="296962"/>
                                        </p:tgtEl>
                                      </p:cBhvr>
                                    </p:animEffect>
                                    <p:anim calcmode="lin" valueType="num">
                                      <p:cBhvr>
                                        <p:cTn id="34" dur="1000" fill="hold"/>
                                        <p:tgtEl>
                                          <p:spTgt spid="296962"/>
                                        </p:tgtEl>
                                        <p:attrNameLst>
                                          <p:attrName>ppt_x</p:attrName>
                                        </p:attrNameLst>
                                      </p:cBhvr>
                                      <p:tavLst>
                                        <p:tav tm="0">
                                          <p:val>
                                            <p:strVal val="#ppt_x"/>
                                          </p:val>
                                        </p:tav>
                                        <p:tav tm="100000">
                                          <p:val>
                                            <p:strVal val="#ppt_x"/>
                                          </p:val>
                                        </p:tav>
                                      </p:tavLst>
                                    </p:anim>
                                    <p:anim calcmode="lin" valueType="num">
                                      <p:cBhvr>
                                        <p:cTn id="35" dur="1000" fill="hold"/>
                                        <p:tgtEl>
                                          <p:spTgt spid="2969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3" name="Rectangle 302"/>
          <p:cNvSpPr/>
          <p:nvPr/>
        </p:nvSpPr>
        <p:spPr>
          <a:xfrm>
            <a:off x="12700" y="71735"/>
            <a:ext cx="9131299" cy="461665"/>
          </a:xfrm>
          <a:prstGeom prst="rect">
            <a:avLst/>
          </a:prstGeom>
          <a:noFill/>
          <a:ln>
            <a:noFill/>
          </a:ln>
        </p:spPr>
        <p:txBody>
          <a:bodyPr wrap="square">
            <a:spAutoFit/>
          </a:bodyPr>
          <a:lstStyle/>
          <a:p>
            <a:pPr algn="ctr"/>
            <a:r>
              <a:rPr lang="en-US" sz="2400" b="1">
                <a:solidFill>
                  <a:srgbClr val="FFFF00"/>
                </a:solidFill>
                <a:latin typeface="+mj-lt"/>
              </a:rPr>
              <a:t>2. Các nguồn độc lập P4 - 01</a:t>
            </a:r>
            <a:endParaRPr lang="en-US" sz="2400">
              <a:solidFill>
                <a:srgbClr val="FFFF00"/>
              </a:solidFill>
              <a:latin typeface="+mj-lt"/>
            </a:endParaRPr>
          </a:p>
        </p:txBody>
      </p:sp>
      <p:grpSp>
        <p:nvGrpSpPr>
          <p:cNvPr id="304" name="Group 41"/>
          <p:cNvGrpSpPr>
            <a:grpSpLocks/>
          </p:cNvGrpSpPr>
          <p:nvPr/>
        </p:nvGrpSpPr>
        <p:grpSpPr bwMode="auto">
          <a:xfrm>
            <a:off x="63500" y="533400"/>
            <a:ext cx="3899832" cy="584200"/>
            <a:chOff x="113" y="1138"/>
            <a:chExt cx="1888" cy="368"/>
          </a:xfrm>
        </p:grpSpPr>
        <p:sp>
          <p:nvSpPr>
            <p:cNvPr id="305" name="AutoShape 42"/>
            <p:cNvSpPr>
              <a:spLocks noChangeArrowheads="1"/>
            </p:cNvSpPr>
            <p:nvPr/>
          </p:nvSpPr>
          <p:spPr bwMode="gray">
            <a:xfrm>
              <a:off x="113" y="1180"/>
              <a:ext cx="188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18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a) Nguồn độc lập P4 - 01</a:t>
              </a:r>
            </a:p>
          </p:txBody>
        </p:sp>
      </p:gr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8" name="Rectangle 21"/>
          <p:cNvSpPr>
            <a:spLocks noChangeArrowheads="1"/>
          </p:cNvSpPr>
          <p:nvPr/>
        </p:nvSpPr>
        <p:spPr bwMode="auto">
          <a:xfrm>
            <a:off x="76200" y="1066800"/>
            <a:ext cx="90678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nl-NL" b="1">
                <a:latin typeface="+mj-lt"/>
              </a:rPr>
              <a:t>	</a:t>
            </a:r>
            <a:r>
              <a:rPr lang="vi-VN" b="1">
                <a:latin typeface="+mj-lt"/>
              </a:rPr>
              <a:t>- Hướng dẫn sử dụng:</a:t>
            </a:r>
            <a:endParaRPr lang="en-US" b="1">
              <a:latin typeface="+mj-lt"/>
            </a:endParaRPr>
          </a:p>
          <a:p>
            <a:pPr algn="just"/>
            <a:r>
              <a:rPr lang="vi-VN" b="1">
                <a:latin typeface="+mj-lt"/>
              </a:rPr>
              <a:t>	</a:t>
            </a:r>
            <a:r>
              <a:rPr lang="pt-BR" b="1">
                <a:latin typeface="+mj-lt"/>
              </a:rPr>
              <a:t>+ Thứ tự các bước đưa bộ nguồn vào làm việc:</a:t>
            </a:r>
            <a:endParaRPr lang="en-US" b="1">
              <a:latin typeface="+mj-lt"/>
            </a:endParaRPr>
          </a:p>
          <a:p>
            <a:pPr algn="just"/>
            <a:r>
              <a:rPr lang="pt-BR" b="1">
                <a:latin typeface="+mj-lt"/>
              </a:rPr>
              <a:t>	* Kiểm tra nguồn đầu vào AC.</a:t>
            </a:r>
            <a:endParaRPr lang="en-US" b="1">
              <a:latin typeface="+mj-lt"/>
            </a:endParaRPr>
          </a:p>
          <a:p>
            <a:pPr algn="just"/>
            <a:r>
              <a:rPr lang="pt-BR" b="1">
                <a:latin typeface="+mj-lt"/>
              </a:rPr>
              <a:t>	</a:t>
            </a:r>
            <a:r>
              <a:rPr lang="fr-FR" b="1">
                <a:latin typeface="+mj-lt"/>
              </a:rPr>
              <a:t>* Đấu dây nguồn AC (2 x 4mm</a:t>
            </a:r>
            <a:r>
              <a:rPr lang="fr-FR" b="1" baseline="30000">
                <a:latin typeface="+mj-lt"/>
              </a:rPr>
              <a:t>2</a:t>
            </a:r>
            <a:r>
              <a:rPr lang="fr-FR" b="1">
                <a:latin typeface="+mj-lt"/>
              </a:rPr>
              <a:t>), dây tải DC và dây ắc quy (</a:t>
            </a:r>
            <a:r>
              <a:rPr lang="en-US" b="1">
                <a:latin typeface="+mj-lt"/>
              </a:rPr>
              <a:t>PVC M10</a:t>
            </a:r>
            <a:r>
              <a:rPr lang="fr-FR" b="1">
                <a:latin typeface="+mj-lt"/>
              </a:rPr>
              <a:t>), dây tiếp đất </a:t>
            </a:r>
            <a:r>
              <a:rPr lang="fr-FR" b="1">
                <a:latin typeface="+mj-lt"/>
                <a:sym typeface="Symbol"/>
              </a:rPr>
              <a:t> </a:t>
            </a:r>
            <a:r>
              <a:rPr lang="fr-FR" b="1">
                <a:latin typeface="+mj-lt"/>
              </a:rPr>
              <a:t>M10. Các Aptomat ở vị trí “ngắt”.</a:t>
            </a:r>
            <a:endParaRPr lang="en-US" b="1">
              <a:latin typeface="+mj-lt"/>
            </a:endParaRPr>
          </a:p>
          <a:p>
            <a:pPr algn="just"/>
            <a:r>
              <a:rPr lang="fr-FR" b="1">
                <a:latin typeface="+mj-lt"/>
              </a:rPr>
              <a:t>  	* Cấp nguồn AC cho bộ nguồn (đóng Aptomat AC POWER); cấp nguồn AC cho modul OSRM – 25 (chuyển về I). </a:t>
            </a:r>
            <a:r>
              <a:rPr lang="en-US" b="1">
                <a:latin typeface="+mj-lt"/>
              </a:rPr>
              <a:t>Bộ nguồn làm việc bình thường đèn AC ON và ON sáng xanh.</a:t>
            </a:r>
          </a:p>
          <a:p>
            <a:pPr algn="just"/>
            <a:r>
              <a:rPr lang="en-US" b="1">
                <a:latin typeface="+mj-lt"/>
              </a:rPr>
              <a:t>	 * Cấp tải DC, cấp nạp </a:t>
            </a:r>
            <a:r>
              <a:rPr lang="fr-FR" b="1"/>
              <a:t>ắ</a:t>
            </a:r>
            <a:r>
              <a:rPr lang="en-US" b="1">
                <a:latin typeface="+mj-lt"/>
              </a:rPr>
              <a:t>c quy (đóng các Aptomat tương ứng LOAD1,2 và BATT).</a:t>
            </a:r>
          </a:p>
          <a:p>
            <a:pPr algn="just"/>
            <a:r>
              <a:rPr lang="en-US" b="1">
                <a:latin typeface="+mj-lt"/>
              </a:rPr>
              <a:t>  	</a:t>
            </a:r>
          </a:p>
        </p:txBody>
      </p:sp>
    </p:spTree>
    <p:extLst>
      <p:ext uri="{BB962C8B-B14F-4D97-AF65-F5344CB8AC3E}">
        <p14:creationId xmlns:p14="http://schemas.microsoft.com/office/powerpoint/2010/main" val="72155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8">
                                            <p:txEl>
                                              <p:pRg st="0" end="0"/>
                                            </p:txEl>
                                          </p:spTgt>
                                        </p:tgtEl>
                                        <p:attrNameLst>
                                          <p:attrName>style.visibility</p:attrName>
                                        </p:attrNameLst>
                                      </p:cBhvr>
                                      <p:to>
                                        <p:strVal val="visible"/>
                                      </p:to>
                                    </p:set>
                                    <p:animEffect transition="in" filter="slide(fromBottom)">
                                      <p:cBhvr>
                                        <p:cTn id="12" dur="500"/>
                                        <p:tgtEl>
                                          <p:spTgt spid="1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8">
                                            <p:txEl>
                                              <p:pRg st="1" end="1"/>
                                            </p:txEl>
                                          </p:spTgt>
                                        </p:tgtEl>
                                        <p:attrNameLst>
                                          <p:attrName>style.visibility</p:attrName>
                                        </p:attrNameLst>
                                      </p:cBhvr>
                                      <p:to>
                                        <p:strVal val="visible"/>
                                      </p:to>
                                    </p:set>
                                    <p:animEffect transition="in" filter="slide(fromBottom)">
                                      <p:cBhvr>
                                        <p:cTn id="17" dur="500"/>
                                        <p:tgtEl>
                                          <p:spTgt spid="1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8">
                                            <p:txEl>
                                              <p:pRg st="2" end="2"/>
                                            </p:txEl>
                                          </p:spTgt>
                                        </p:tgtEl>
                                        <p:attrNameLst>
                                          <p:attrName>style.visibility</p:attrName>
                                        </p:attrNameLst>
                                      </p:cBhvr>
                                      <p:to>
                                        <p:strVal val="visible"/>
                                      </p:to>
                                    </p:set>
                                    <p:animEffect transition="in" filter="slide(fromBottom)">
                                      <p:cBhvr>
                                        <p:cTn id="22" dur="500"/>
                                        <p:tgtEl>
                                          <p:spTgt spid="10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8">
                                            <p:txEl>
                                              <p:pRg st="3" end="3"/>
                                            </p:txEl>
                                          </p:spTgt>
                                        </p:tgtEl>
                                        <p:attrNameLst>
                                          <p:attrName>style.visibility</p:attrName>
                                        </p:attrNameLst>
                                      </p:cBhvr>
                                      <p:to>
                                        <p:strVal val="visible"/>
                                      </p:to>
                                    </p:set>
                                    <p:animEffect transition="in" filter="slide(fromBottom)">
                                      <p:cBhvr>
                                        <p:cTn id="27" dur="500"/>
                                        <p:tgtEl>
                                          <p:spTgt spid="10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08">
                                            <p:txEl>
                                              <p:pRg st="4" end="4"/>
                                            </p:txEl>
                                          </p:spTgt>
                                        </p:tgtEl>
                                        <p:attrNameLst>
                                          <p:attrName>style.visibility</p:attrName>
                                        </p:attrNameLst>
                                      </p:cBhvr>
                                      <p:to>
                                        <p:strVal val="visible"/>
                                      </p:to>
                                    </p:set>
                                    <p:animEffect transition="in" filter="slide(fromBottom)">
                                      <p:cBhvr>
                                        <p:cTn id="32" dur="500"/>
                                        <p:tgtEl>
                                          <p:spTgt spid="10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08">
                                            <p:txEl>
                                              <p:pRg st="5" end="5"/>
                                            </p:txEl>
                                          </p:spTgt>
                                        </p:tgtEl>
                                        <p:attrNameLst>
                                          <p:attrName>style.visibility</p:attrName>
                                        </p:attrNameLst>
                                      </p:cBhvr>
                                      <p:to>
                                        <p:strVal val="visible"/>
                                      </p:to>
                                    </p:set>
                                    <p:animEffect transition="in" filter="slide(fromBottom)">
                                      <p:cBhvr>
                                        <p:cTn id="37" dur="500"/>
                                        <p:tgtEl>
                                          <p:spTgt spid="10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8">
                                            <p:txEl>
                                              <p:pRg st="6" end="6"/>
                                            </p:txEl>
                                          </p:spTgt>
                                        </p:tgtEl>
                                        <p:attrNameLst>
                                          <p:attrName>style.visibility</p:attrName>
                                        </p:attrNameLst>
                                      </p:cBhvr>
                                      <p:to>
                                        <p:strVal val="visible"/>
                                      </p:to>
                                    </p:set>
                                    <p:animEffect transition="in" filter="slide(fromBottom)">
                                      <p:cBhvr>
                                        <p:cTn id="42" dur="500"/>
                                        <p:tgtEl>
                                          <p:spTgt spid="1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04" name="Group 41"/>
          <p:cNvGrpSpPr>
            <a:grpSpLocks/>
          </p:cNvGrpSpPr>
          <p:nvPr/>
        </p:nvGrpSpPr>
        <p:grpSpPr bwMode="auto">
          <a:xfrm>
            <a:off x="63500" y="533400"/>
            <a:ext cx="8986217" cy="584200"/>
            <a:chOff x="113" y="1138"/>
            <a:chExt cx="4484" cy="368"/>
          </a:xfrm>
        </p:grpSpPr>
        <p:sp>
          <p:nvSpPr>
            <p:cNvPr id="305" name="AutoShape 42"/>
            <p:cNvSpPr>
              <a:spLocks noChangeArrowheads="1"/>
            </p:cNvSpPr>
            <p:nvPr/>
          </p:nvSpPr>
          <p:spPr bwMode="gray">
            <a:xfrm>
              <a:off x="113" y="1180"/>
              <a:ext cx="4405"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19" y="1138"/>
              <a:ext cx="447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b) Nguồn độc lập P4 - 01M do Trung tâm KTTTCNC sản xuất</a:t>
              </a:r>
            </a:p>
          </p:txBody>
        </p:sp>
      </p:gr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8" name="Rectangle 21"/>
          <p:cNvSpPr>
            <a:spLocks noChangeArrowheads="1"/>
          </p:cNvSpPr>
          <p:nvPr/>
        </p:nvSpPr>
        <p:spPr bwMode="auto">
          <a:xfrm>
            <a:off x="0" y="1143000"/>
            <a:ext cx="706755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nl-NL" b="1">
                <a:latin typeface="+mj-lt"/>
              </a:rPr>
              <a:t>	</a:t>
            </a:r>
            <a:r>
              <a:rPr lang="en-US">
                <a:latin typeface="+mj-lt"/>
              </a:rPr>
              <a:t>- Sơ đồ mặt máy:</a:t>
            </a:r>
          </a:p>
          <a:p>
            <a:r>
              <a:rPr lang="en-US">
                <a:latin typeface="+mj-lt"/>
              </a:rPr>
              <a:t>	+ Mặt trước:</a:t>
            </a:r>
          </a:p>
        </p:txBody>
      </p:sp>
      <p:sp>
        <p:nvSpPr>
          <p:cNvPr id="48" name="Rectangle 47"/>
          <p:cNvSpPr/>
          <p:nvPr/>
        </p:nvSpPr>
        <p:spPr>
          <a:xfrm>
            <a:off x="12700" y="26313"/>
            <a:ext cx="9131299" cy="461665"/>
          </a:xfrm>
          <a:prstGeom prst="rect">
            <a:avLst/>
          </a:prstGeom>
          <a:noFill/>
          <a:ln>
            <a:noFill/>
          </a:ln>
        </p:spPr>
        <p:txBody>
          <a:bodyPr wrap="square">
            <a:spAutoFit/>
          </a:bodyPr>
          <a:lstStyle/>
          <a:p>
            <a:pPr algn="ctr"/>
            <a:r>
              <a:rPr lang="en-US" sz="2400" b="1">
                <a:solidFill>
                  <a:srgbClr val="FFFF00"/>
                </a:solidFill>
                <a:latin typeface="+mj-lt"/>
              </a:rPr>
              <a:t>2. Các nguồn độc lập P4 - 01</a:t>
            </a:r>
            <a:endParaRPr lang="en-US" sz="2400">
              <a:solidFill>
                <a:srgbClr val="FFFF00"/>
              </a:solidFill>
              <a:latin typeface="+mj-lt"/>
            </a:endParaRPr>
          </a:p>
        </p:txBody>
      </p:sp>
      <p:pic>
        <p:nvPicPr>
          <p:cNvPr id="299010"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828800" y="1943333"/>
            <a:ext cx="6907132" cy="217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21"/>
          <p:cNvSpPr>
            <a:spLocks noChangeArrowheads="1"/>
          </p:cNvSpPr>
          <p:nvPr/>
        </p:nvSpPr>
        <p:spPr bwMode="auto">
          <a:xfrm>
            <a:off x="12700" y="4191000"/>
            <a:ext cx="70675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atin typeface="+mj-lt"/>
              </a:rPr>
              <a:t>	+ Mặt sau:</a:t>
            </a:r>
          </a:p>
        </p:txBody>
      </p:sp>
      <p:pic>
        <p:nvPicPr>
          <p:cNvPr id="299011"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777414" y="4406443"/>
            <a:ext cx="6109411" cy="237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649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8">
                                            <p:txEl>
                                              <p:pRg st="0" end="0"/>
                                            </p:txEl>
                                          </p:spTgt>
                                        </p:tgtEl>
                                        <p:attrNameLst>
                                          <p:attrName>style.visibility</p:attrName>
                                        </p:attrNameLst>
                                      </p:cBhvr>
                                      <p:to>
                                        <p:strVal val="visible"/>
                                      </p:to>
                                    </p:set>
                                    <p:animEffect transition="in" filter="slide(fromBottom)">
                                      <p:cBhvr>
                                        <p:cTn id="12" dur="500"/>
                                        <p:tgtEl>
                                          <p:spTgt spid="1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8">
                                            <p:txEl>
                                              <p:pRg st="1" end="1"/>
                                            </p:txEl>
                                          </p:spTgt>
                                        </p:tgtEl>
                                        <p:attrNameLst>
                                          <p:attrName>style.visibility</p:attrName>
                                        </p:attrNameLst>
                                      </p:cBhvr>
                                      <p:to>
                                        <p:strVal val="visible"/>
                                      </p:to>
                                    </p:set>
                                    <p:animEffect transition="in" filter="slide(fromBottom)">
                                      <p:cBhvr>
                                        <p:cTn id="17" dur="500"/>
                                        <p:tgtEl>
                                          <p:spTgt spid="1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99010"/>
                                        </p:tgtEl>
                                        <p:attrNameLst>
                                          <p:attrName>style.visibility</p:attrName>
                                        </p:attrNameLst>
                                      </p:cBhvr>
                                      <p:to>
                                        <p:strVal val="visible"/>
                                      </p:to>
                                    </p:set>
                                    <p:animEffect transition="in" filter="fade">
                                      <p:cBhvr>
                                        <p:cTn id="22" dur="1000"/>
                                        <p:tgtEl>
                                          <p:spTgt spid="299010"/>
                                        </p:tgtEl>
                                      </p:cBhvr>
                                    </p:animEffect>
                                    <p:anim calcmode="lin" valueType="num">
                                      <p:cBhvr>
                                        <p:cTn id="23" dur="1000" fill="hold"/>
                                        <p:tgtEl>
                                          <p:spTgt spid="299010"/>
                                        </p:tgtEl>
                                        <p:attrNameLst>
                                          <p:attrName>ppt_x</p:attrName>
                                        </p:attrNameLst>
                                      </p:cBhvr>
                                      <p:tavLst>
                                        <p:tav tm="0">
                                          <p:val>
                                            <p:strVal val="#ppt_x"/>
                                          </p:val>
                                        </p:tav>
                                        <p:tav tm="100000">
                                          <p:val>
                                            <p:strVal val="#ppt_x"/>
                                          </p:val>
                                        </p:tav>
                                      </p:tavLst>
                                    </p:anim>
                                    <p:anim calcmode="lin" valueType="num">
                                      <p:cBhvr>
                                        <p:cTn id="24" dur="1000" fill="hold"/>
                                        <p:tgtEl>
                                          <p:spTgt spid="2990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50">
                                            <p:txEl>
                                              <p:pRg st="0" end="0"/>
                                            </p:txEl>
                                          </p:spTgt>
                                        </p:tgtEl>
                                        <p:attrNameLst>
                                          <p:attrName>style.visibility</p:attrName>
                                        </p:attrNameLst>
                                      </p:cBhvr>
                                      <p:to>
                                        <p:strVal val="visible"/>
                                      </p:to>
                                    </p:set>
                                    <p:animEffect transition="in" filter="slide(fromBottom)">
                                      <p:cBhvr>
                                        <p:cTn id="29" dur="500"/>
                                        <p:tgtEl>
                                          <p:spTgt spid="5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299011"/>
                                        </p:tgtEl>
                                        <p:attrNameLst>
                                          <p:attrName>style.visibility</p:attrName>
                                        </p:attrNameLst>
                                      </p:cBhvr>
                                      <p:to>
                                        <p:strVal val="visible"/>
                                      </p:to>
                                    </p:set>
                                    <p:animEffect transition="in" filter="circle(in)">
                                      <p:cBhvr>
                                        <p:cTn id="34" dur="500"/>
                                        <p:tgtEl>
                                          <p:spTgt spid="299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04" name="Group 41"/>
          <p:cNvGrpSpPr>
            <a:grpSpLocks/>
          </p:cNvGrpSpPr>
          <p:nvPr/>
        </p:nvGrpSpPr>
        <p:grpSpPr bwMode="auto">
          <a:xfrm>
            <a:off x="63501" y="533400"/>
            <a:ext cx="7937499" cy="584200"/>
            <a:chOff x="113" y="1138"/>
            <a:chExt cx="3942" cy="368"/>
          </a:xfrm>
        </p:grpSpPr>
        <p:sp>
          <p:nvSpPr>
            <p:cNvPr id="305" name="AutoShape 42"/>
            <p:cNvSpPr>
              <a:spLocks noChangeArrowheads="1"/>
            </p:cNvSpPr>
            <p:nvPr/>
          </p:nvSpPr>
          <p:spPr bwMode="gray">
            <a:xfrm>
              <a:off x="113" y="1180"/>
              <a:ext cx="3942"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376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c) Nguồn độc lập P4 - 01M do nhà máy M1 sản xuất</a:t>
              </a:r>
            </a:p>
          </p:txBody>
        </p:sp>
      </p:gr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8" name="Rectangle 21"/>
          <p:cNvSpPr>
            <a:spLocks noChangeArrowheads="1"/>
          </p:cNvSpPr>
          <p:nvPr/>
        </p:nvSpPr>
        <p:spPr bwMode="auto">
          <a:xfrm>
            <a:off x="0" y="1143000"/>
            <a:ext cx="706755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nl-NL" b="1">
                <a:latin typeface="+mj-lt"/>
              </a:rPr>
              <a:t>	</a:t>
            </a:r>
            <a:r>
              <a:rPr lang="en-US">
                <a:latin typeface="+mj-lt"/>
              </a:rPr>
              <a:t>- Sơ đồ mặt máy:</a:t>
            </a:r>
          </a:p>
          <a:p>
            <a:r>
              <a:rPr lang="en-US">
                <a:latin typeface="+mj-lt"/>
              </a:rPr>
              <a:t>	+ Mặt trước:</a:t>
            </a:r>
          </a:p>
        </p:txBody>
      </p:sp>
      <p:sp>
        <p:nvSpPr>
          <p:cNvPr id="48" name="Rectangle 47"/>
          <p:cNvSpPr/>
          <p:nvPr/>
        </p:nvSpPr>
        <p:spPr>
          <a:xfrm>
            <a:off x="12700" y="26313"/>
            <a:ext cx="9131299" cy="461665"/>
          </a:xfrm>
          <a:prstGeom prst="rect">
            <a:avLst/>
          </a:prstGeom>
          <a:noFill/>
          <a:ln>
            <a:noFill/>
          </a:ln>
        </p:spPr>
        <p:txBody>
          <a:bodyPr wrap="square">
            <a:spAutoFit/>
          </a:bodyPr>
          <a:lstStyle/>
          <a:p>
            <a:pPr algn="ctr"/>
            <a:r>
              <a:rPr lang="en-US" sz="2400" b="1">
                <a:solidFill>
                  <a:srgbClr val="FFFF00"/>
                </a:solidFill>
                <a:latin typeface="+mj-lt"/>
              </a:rPr>
              <a:t>2. Các nguồn độc lập P4 - 01</a:t>
            </a:r>
            <a:endParaRPr lang="en-US" sz="2400">
              <a:solidFill>
                <a:srgbClr val="FFFF00"/>
              </a:solidFill>
              <a:latin typeface="+mj-lt"/>
            </a:endParaRPr>
          </a:p>
        </p:txBody>
      </p:sp>
      <p:sp>
        <p:nvSpPr>
          <p:cNvPr id="50" name="Rectangle 21"/>
          <p:cNvSpPr>
            <a:spLocks noChangeArrowheads="1"/>
          </p:cNvSpPr>
          <p:nvPr/>
        </p:nvSpPr>
        <p:spPr bwMode="auto">
          <a:xfrm>
            <a:off x="12700" y="4191000"/>
            <a:ext cx="70675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atin typeface="+mj-lt"/>
              </a:rPr>
              <a:t>	+ Mặt sau:</a:t>
            </a:r>
          </a:p>
        </p:txBody>
      </p:sp>
      <p:pic>
        <p:nvPicPr>
          <p:cNvPr id="304130"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38400" y="1828800"/>
            <a:ext cx="659836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4131"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38400" y="4648200"/>
            <a:ext cx="659836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353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8">
                                            <p:txEl>
                                              <p:pRg st="0" end="0"/>
                                            </p:txEl>
                                          </p:spTgt>
                                        </p:tgtEl>
                                        <p:attrNameLst>
                                          <p:attrName>style.visibility</p:attrName>
                                        </p:attrNameLst>
                                      </p:cBhvr>
                                      <p:to>
                                        <p:strVal val="visible"/>
                                      </p:to>
                                    </p:set>
                                    <p:animEffect transition="in" filter="slide(fromBottom)">
                                      <p:cBhvr>
                                        <p:cTn id="12" dur="500"/>
                                        <p:tgtEl>
                                          <p:spTgt spid="1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8">
                                            <p:txEl>
                                              <p:pRg st="1" end="1"/>
                                            </p:txEl>
                                          </p:spTgt>
                                        </p:tgtEl>
                                        <p:attrNameLst>
                                          <p:attrName>style.visibility</p:attrName>
                                        </p:attrNameLst>
                                      </p:cBhvr>
                                      <p:to>
                                        <p:strVal val="visible"/>
                                      </p:to>
                                    </p:set>
                                    <p:animEffect transition="in" filter="slide(fromBottom)">
                                      <p:cBhvr>
                                        <p:cTn id="17" dur="500"/>
                                        <p:tgtEl>
                                          <p:spTgt spid="1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04130"/>
                                        </p:tgtEl>
                                        <p:attrNameLst>
                                          <p:attrName>style.visibility</p:attrName>
                                        </p:attrNameLst>
                                      </p:cBhvr>
                                      <p:to>
                                        <p:strVal val="visible"/>
                                      </p:to>
                                    </p:set>
                                    <p:animEffect transition="in" filter="fade">
                                      <p:cBhvr>
                                        <p:cTn id="22" dur="1000"/>
                                        <p:tgtEl>
                                          <p:spTgt spid="304130"/>
                                        </p:tgtEl>
                                      </p:cBhvr>
                                    </p:animEffect>
                                    <p:anim calcmode="lin" valueType="num">
                                      <p:cBhvr>
                                        <p:cTn id="23" dur="1000" fill="hold"/>
                                        <p:tgtEl>
                                          <p:spTgt spid="304130"/>
                                        </p:tgtEl>
                                        <p:attrNameLst>
                                          <p:attrName>ppt_x</p:attrName>
                                        </p:attrNameLst>
                                      </p:cBhvr>
                                      <p:tavLst>
                                        <p:tav tm="0">
                                          <p:val>
                                            <p:strVal val="#ppt_x"/>
                                          </p:val>
                                        </p:tav>
                                        <p:tav tm="100000">
                                          <p:val>
                                            <p:strVal val="#ppt_x"/>
                                          </p:val>
                                        </p:tav>
                                      </p:tavLst>
                                    </p:anim>
                                    <p:anim calcmode="lin" valueType="num">
                                      <p:cBhvr>
                                        <p:cTn id="24" dur="1000" fill="hold"/>
                                        <p:tgtEl>
                                          <p:spTgt spid="30413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50">
                                            <p:txEl>
                                              <p:pRg st="0" end="0"/>
                                            </p:txEl>
                                          </p:spTgt>
                                        </p:tgtEl>
                                        <p:attrNameLst>
                                          <p:attrName>style.visibility</p:attrName>
                                        </p:attrNameLst>
                                      </p:cBhvr>
                                      <p:to>
                                        <p:strVal val="visible"/>
                                      </p:to>
                                    </p:set>
                                    <p:animEffect transition="in" filter="slide(fromBottom)">
                                      <p:cBhvr>
                                        <p:cTn id="29" dur="500"/>
                                        <p:tgtEl>
                                          <p:spTgt spid="5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04131"/>
                                        </p:tgtEl>
                                        <p:attrNameLst>
                                          <p:attrName>style.visibility</p:attrName>
                                        </p:attrNameLst>
                                      </p:cBhvr>
                                      <p:to>
                                        <p:strVal val="visible"/>
                                      </p:to>
                                    </p:set>
                                    <p:animEffect transition="in" filter="fade">
                                      <p:cBhvr>
                                        <p:cTn id="34" dur="1000"/>
                                        <p:tgtEl>
                                          <p:spTgt spid="304131"/>
                                        </p:tgtEl>
                                      </p:cBhvr>
                                    </p:animEffect>
                                    <p:anim calcmode="lin" valueType="num">
                                      <p:cBhvr>
                                        <p:cTn id="35" dur="1000" fill="hold"/>
                                        <p:tgtEl>
                                          <p:spTgt spid="304131"/>
                                        </p:tgtEl>
                                        <p:attrNameLst>
                                          <p:attrName>ppt_x</p:attrName>
                                        </p:attrNameLst>
                                      </p:cBhvr>
                                      <p:tavLst>
                                        <p:tav tm="0">
                                          <p:val>
                                            <p:strVal val="#ppt_x"/>
                                          </p:val>
                                        </p:tav>
                                        <p:tav tm="100000">
                                          <p:val>
                                            <p:strVal val="#ppt_x"/>
                                          </p:val>
                                        </p:tav>
                                      </p:tavLst>
                                    </p:anim>
                                    <p:anim calcmode="lin" valueType="num">
                                      <p:cBhvr>
                                        <p:cTn id="36" dur="1000" fill="hold"/>
                                        <p:tgtEl>
                                          <p:spTgt spid="304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04" name="Group 41"/>
          <p:cNvGrpSpPr>
            <a:grpSpLocks/>
          </p:cNvGrpSpPr>
          <p:nvPr/>
        </p:nvGrpSpPr>
        <p:grpSpPr bwMode="auto">
          <a:xfrm>
            <a:off x="63501" y="533400"/>
            <a:ext cx="8089899" cy="584200"/>
            <a:chOff x="113" y="1138"/>
            <a:chExt cx="3942" cy="368"/>
          </a:xfrm>
        </p:grpSpPr>
        <p:sp>
          <p:nvSpPr>
            <p:cNvPr id="305" name="AutoShape 42"/>
            <p:cNvSpPr>
              <a:spLocks noChangeArrowheads="1"/>
            </p:cNvSpPr>
            <p:nvPr/>
          </p:nvSpPr>
          <p:spPr bwMode="gray">
            <a:xfrm>
              <a:off x="113" y="1180"/>
              <a:ext cx="3942"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376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c) Nguồn độc lập P4 - 01M do nhà máy M1 sản xuất</a:t>
              </a:r>
            </a:p>
          </p:txBody>
        </p:sp>
      </p:gr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8" name="Rectangle 21"/>
          <p:cNvSpPr>
            <a:spLocks noChangeArrowheads="1"/>
          </p:cNvSpPr>
          <p:nvPr/>
        </p:nvSpPr>
        <p:spPr bwMode="auto">
          <a:xfrm>
            <a:off x="0" y="1143000"/>
            <a:ext cx="70675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nl-NL" b="1">
                <a:latin typeface="+mj-lt"/>
              </a:rPr>
              <a:t>	</a:t>
            </a:r>
            <a:r>
              <a:rPr lang="en-US">
                <a:latin typeface="+mj-lt"/>
              </a:rPr>
              <a:t>- Sơ đồ bố trí bên trong:</a:t>
            </a:r>
          </a:p>
        </p:txBody>
      </p:sp>
      <p:sp>
        <p:nvSpPr>
          <p:cNvPr id="48" name="Rectangle 47"/>
          <p:cNvSpPr/>
          <p:nvPr/>
        </p:nvSpPr>
        <p:spPr>
          <a:xfrm>
            <a:off x="12700" y="26313"/>
            <a:ext cx="9131299" cy="461665"/>
          </a:xfrm>
          <a:prstGeom prst="rect">
            <a:avLst/>
          </a:prstGeom>
          <a:noFill/>
          <a:ln>
            <a:noFill/>
          </a:ln>
        </p:spPr>
        <p:txBody>
          <a:bodyPr wrap="square">
            <a:spAutoFit/>
          </a:bodyPr>
          <a:lstStyle/>
          <a:p>
            <a:pPr algn="ctr"/>
            <a:r>
              <a:rPr lang="en-US" sz="2400" b="1">
                <a:solidFill>
                  <a:srgbClr val="FFFF00"/>
                </a:solidFill>
                <a:latin typeface="+mj-lt"/>
              </a:rPr>
              <a:t> 1. Các nguồn độc lập P4 - 01</a:t>
            </a:r>
            <a:endParaRPr lang="en-US" sz="2400">
              <a:solidFill>
                <a:srgbClr val="FFFF00"/>
              </a:solidFill>
              <a:latin typeface="+mj-lt"/>
            </a:endParaRPr>
          </a:p>
        </p:txBody>
      </p:sp>
      <p:pic>
        <p:nvPicPr>
          <p:cNvPr id="305154"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238500" y="1595438"/>
            <a:ext cx="5753100" cy="488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1"/>
          <p:cNvSpPr>
            <a:spLocks noChangeArrowheads="1"/>
          </p:cNvSpPr>
          <p:nvPr/>
        </p:nvSpPr>
        <p:spPr bwMode="auto">
          <a:xfrm>
            <a:off x="0" y="6427113"/>
            <a:ext cx="70675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nl-NL" b="1">
                <a:latin typeface="+mj-lt"/>
              </a:rPr>
              <a:t>	</a:t>
            </a:r>
            <a:r>
              <a:rPr lang="en-US">
                <a:latin typeface="+mj-lt"/>
              </a:rPr>
              <a:t>- Hướng dẫn sử dụng: </a:t>
            </a:r>
          </a:p>
        </p:txBody>
      </p:sp>
    </p:spTree>
    <p:extLst>
      <p:ext uri="{BB962C8B-B14F-4D97-AF65-F5344CB8AC3E}">
        <p14:creationId xmlns:p14="http://schemas.microsoft.com/office/powerpoint/2010/main" val="262373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8">
                                            <p:txEl>
                                              <p:pRg st="0" end="0"/>
                                            </p:txEl>
                                          </p:spTgt>
                                        </p:tgtEl>
                                        <p:attrNameLst>
                                          <p:attrName>style.visibility</p:attrName>
                                        </p:attrNameLst>
                                      </p:cBhvr>
                                      <p:to>
                                        <p:strVal val="visible"/>
                                      </p:to>
                                    </p:set>
                                    <p:animEffect transition="in" filter="slide(fromBottom)">
                                      <p:cBhvr>
                                        <p:cTn id="12" dur="500"/>
                                        <p:tgtEl>
                                          <p:spTgt spid="1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05154"/>
                                        </p:tgtEl>
                                        <p:attrNameLst>
                                          <p:attrName>style.visibility</p:attrName>
                                        </p:attrNameLst>
                                      </p:cBhvr>
                                      <p:to>
                                        <p:strVal val="visible"/>
                                      </p:to>
                                    </p:set>
                                    <p:animEffect transition="in" filter="fade">
                                      <p:cBhvr>
                                        <p:cTn id="17" dur="1000"/>
                                        <p:tgtEl>
                                          <p:spTgt spid="305154"/>
                                        </p:tgtEl>
                                      </p:cBhvr>
                                    </p:animEffect>
                                    <p:anim calcmode="lin" valueType="num">
                                      <p:cBhvr>
                                        <p:cTn id="18" dur="1000" fill="hold"/>
                                        <p:tgtEl>
                                          <p:spTgt spid="305154"/>
                                        </p:tgtEl>
                                        <p:attrNameLst>
                                          <p:attrName>ppt_x</p:attrName>
                                        </p:attrNameLst>
                                      </p:cBhvr>
                                      <p:tavLst>
                                        <p:tav tm="0">
                                          <p:val>
                                            <p:strVal val="#ppt_x"/>
                                          </p:val>
                                        </p:tav>
                                        <p:tav tm="100000">
                                          <p:val>
                                            <p:strVal val="#ppt_x"/>
                                          </p:val>
                                        </p:tav>
                                      </p:tavLst>
                                    </p:anim>
                                    <p:anim calcmode="lin" valueType="num">
                                      <p:cBhvr>
                                        <p:cTn id="19" dur="1000" fill="hold"/>
                                        <p:tgtEl>
                                          <p:spTgt spid="30515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4">
                                            <p:txEl>
                                              <p:pRg st="0" end="0"/>
                                            </p:txEl>
                                          </p:spTgt>
                                        </p:tgtEl>
                                        <p:attrNameLst>
                                          <p:attrName>style.visibility</p:attrName>
                                        </p:attrNameLst>
                                      </p:cBhvr>
                                      <p:to>
                                        <p:strVal val="visible"/>
                                      </p:to>
                                    </p:set>
                                    <p:animEffect transition="in" filter="slide(fromBottom)">
                                      <p:cBhvr>
                                        <p:cTn id="2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660525" y="683527"/>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298" name="AutoShape 34"/>
          <p:cNvSpPr>
            <a:spLocks noChangeArrowheads="1"/>
          </p:cNvSpPr>
          <p:nvPr/>
        </p:nvSpPr>
        <p:spPr bwMode="auto">
          <a:xfrm>
            <a:off x="431799" y="573744"/>
            <a:ext cx="6883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99" name="AutoShape 35" descr="Purple mesh"/>
          <p:cNvSpPr>
            <a:spLocks noChangeArrowheads="1"/>
          </p:cNvSpPr>
          <p:nvPr/>
        </p:nvSpPr>
        <p:spPr bwMode="auto">
          <a:xfrm>
            <a:off x="127000" y="577809"/>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3</a:t>
            </a:r>
          </a:p>
        </p:txBody>
      </p:sp>
      <p:sp>
        <p:nvSpPr>
          <p:cNvPr id="300" name="Rectangle 36"/>
          <p:cNvSpPr>
            <a:spLocks noChangeArrowheads="1"/>
          </p:cNvSpPr>
          <p:nvPr/>
        </p:nvSpPr>
        <p:spPr bwMode="auto">
          <a:xfrm>
            <a:off x="547688" y="570814"/>
            <a:ext cx="67675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b="1">
                <a:latin typeface="+mj-lt"/>
              </a:rPr>
              <a:t> Thiết bị phối hợp nguồn một chiều BC - 4863</a:t>
            </a:r>
            <a:endParaRPr lang="en-US" sz="2400">
              <a:latin typeface="+mj-lt"/>
            </a:endParaRPr>
          </a:p>
        </p:txBody>
      </p:sp>
      <p:grpSp>
        <p:nvGrpSpPr>
          <p:cNvPr id="304" name="Group 41"/>
          <p:cNvGrpSpPr>
            <a:grpSpLocks/>
          </p:cNvGrpSpPr>
          <p:nvPr/>
        </p:nvGrpSpPr>
        <p:grpSpPr bwMode="auto">
          <a:xfrm>
            <a:off x="63500" y="1029043"/>
            <a:ext cx="4888865" cy="584200"/>
            <a:chOff x="113" y="1138"/>
            <a:chExt cx="2494" cy="368"/>
          </a:xfrm>
        </p:grpSpPr>
        <p:sp>
          <p:nvSpPr>
            <p:cNvPr id="305" name="AutoShape 42"/>
            <p:cNvSpPr>
              <a:spLocks noChangeArrowheads="1"/>
            </p:cNvSpPr>
            <p:nvPr/>
          </p:nvSpPr>
          <p:spPr bwMode="gray">
            <a:xfrm>
              <a:off x="113" y="1180"/>
              <a:ext cx="2494"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23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a) Đặc điểm chính của thiết bị</a:t>
              </a:r>
            </a:p>
          </p:txBody>
        </p:sp>
      </p:gr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8" name="Rectangle 21"/>
          <p:cNvSpPr>
            <a:spLocks noChangeArrowheads="1"/>
          </p:cNvSpPr>
          <p:nvPr/>
        </p:nvSpPr>
        <p:spPr bwMode="auto">
          <a:xfrm>
            <a:off x="63501" y="1600200"/>
            <a:ext cx="908049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nl-NL" b="1">
                <a:latin typeface="+mj-lt"/>
              </a:rPr>
              <a:t>	</a:t>
            </a:r>
            <a:r>
              <a:rPr lang="en-US" b="1">
                <a:latin typeface="+mj-lt"/>
              </a:rPr>
              <a:t>+ Tự động cắt ắc quy ra khỏi phụ tải </a:t>
            </a:r>
          </a:p>
          <a:p>
            <a:pPr algn="just"/>
            <a:r>
              <a:rPr lang="pt-BR" b="1">
                <a:latin typeface="+mj-lt"/>
              </a:rPr>
              <a:t>	+ Có chế độ bảo vệ chống ngắn mạch.</a:t>
            </a:r>
            <a:endParaRPr lang="en-US" b="1">
              <a:latin typeface="+mj-lt"/>
            </a:endParaRPr>
          </a:p>
          <a:p>
            <a:pPr algn="just"/>
            <a:r>
              <a:rPr lang="pt-BR" b="1">
                <a:latin typeface="+mj-lt"/>
              </a:rPr>
              <a:t>	+ Hạn chế dòng nạp ắc quy (20 - 30%)</a:t>
            </a:r>
            <a:endParaRPr lang="en-US" b="1">
              <a:latin typeface="+mj-lt"/>
            </a:endParaRPr>
          </a:p>
          <a:p>
            <a:pPr algn="just"/>
            <a:r>
              <a:rPr lang="pt-BR" b="1">
                <a:latin typeface="+mj-lt"/>
              </a:rPr>
              <a:t>	+ Có chế độ chỉ thị - cảnh báo trạng thái làm việc của máy chỉnh lư­u và ắc quy</a:t>
            </a:r>
            <a:endParaRPr lang="en-US" b="1">
              <a:latin typeface="+mj-lt"/>
            </a:endParaRPr>
          </a:p>
          <a:p>
            <a:pPr algn="just"/>
            <a:r>
              <a:rPr lang="en-US" b="1">
                <a:latin typeface="+mj-lt"/>
              </a:rPr>
              <a:t>	+ Nạp điện độc lập cho hai tổ ắc quy.</a:t>
            </a:r>
          </a:p>
          <a:p>
            <a:pPr algn="just"/>
            <a:r>
              <a:rPr lang="en-US" b="1">
                <a:latin typeface="+mj-lt"/>
              </a:rPr>
              <a:t>	+ Nạp điện song song cho hai tổ ắc quy.</a:t>
            </a:r>
          </a:p>
          <a:p>
            <a:pPr algn="just"/>
            <a:r>
              <a:rPr lang="en-US" b="1">
                <a:latin typeface="+mj-lt"/>
              </a:rPr>
              <a:t>	+ Cấp điện cho phụ tải từ bất kỳ máy chỉnh lư­u hay ắc quy nào đư­ợc nối vào BC - 4863.</a:t>
            </a:r>
          </a:p>
          <a:p>
            <a:pPr algn="just"/>
            <a:r>
              <a:rPr lang="en-US" b="1">
                <a:latin typeface="+mj-lt"/>
              </a:rPr>
              <a:t>	+ Cảnh báo khi máy chỉnh lư­u không hoạt động.</a:t>
            </a:r>
          </a:p>
          <a:p>
            <a:pPr algn="just"/>
            <a:r>
              <a:rPr lang="en-US" b="1">
                <a:latin typeface="+mj-lt"/>
              </a:rPr>
              <a:t>	</a:t>
            </a:r>
            <a:r>
              <a:rPr lang="en-US" b="1" spc="-70">
                <a:latin typeface="+mj-lt"/>
              </a:rPr>
              <a:t>+ Ba mức cảnh báo khi ắc quy yếu bằng ánh sáng và âm thanh.</a:t>
            </a:r>
          </a:p>
          <a:p>
            <a:pPr algn="just"/>
            <a:r>
              <a:rPr lang="en-US" b="1">
                <a:latin typeface="+mj-lt"/>
              </a:rPr>
              <a:t>	+ Cắt tải khi điện áp ắc quy thấp.</a:t>
            </a:r>
          </a:p>
        </p:txBody>
      </p:sp>
      <p:sp>
        <p:nvSpPr>
          <p:cNvPr id="14" name="Rectangle 13"/>
          <p:cNvSpPr/>
          <p:nvPr/>
        </p:nvSpPr>
        <p:spPr>
          <a:xfrm>
            <a:off x="12700" y="82490"/>
            <a:ext cx="9144000" cy="461665"/>
          </a:xfrm>
          <a:prstGeom prst="rect">
            <a:avLst/>
          </a:prstGeom>
        </p:spPr>
        <p:txBody>
          <a:bodyPr wrap="square">
            <a:spAutoFit/>
          </a:bodyPr>
          <a:lstStyle/>
          <a:p>
            <a:pPr algn="ctr"/>
            <a:r>
              <a:rPr lang="en-US" sz="2400" b="1">
                <a:solidFill>
                  <a:srgbClr val="FFFF00"/>
                </a:solidFill>
                <a:latin typeface="+mj-lt"/>
              </a:rPr>
              <a:t>III. MỘT SỐ THIẾT BỊ TRONG HỆ THỐNG CUNG CẤP  NGUỒN</a:t>
            </a:r>
            <a:endParaRPr lang="en-US" sz="2400">
              <a:solidFill>
                <a:srgbClr val="FFFF00"/>
              </a:solidFill>
              <a:latin typeface="+mj-lt"/>
            </a:endParaRPr>
          </a:p>
        </p:txBody>
      </p:sp>
    </p:spTree>
    <p:extLst>
      <p:ext uri="{BB962C8B-B14F-4D97-AF65-F5344CB8AC3E}">
        <p14:creationId xmlns:p14="http://schemas.microsoft.com/office/powerpoint/2010/main" val="370724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wedge">
                                      <p:cBhvr>
                                        <p:cTn id="7" dur="1000"/>
                                        <p:tgtEl>
                                          <p:spTgt spid="29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99"/>
                                        </p:tgtEl>
                                        <p:attrNameLst>
                                          <p:attrName>style.visibility</p:attrName>
                                        </p:attrNameLst>
                                      </p:cBhvr>
                                      <p:to>
                                        <p:strVal val="visible"/>
                                      </p:to>
                                    </p:set>
                                    <p:animEffect transition="in" filter="wedge">
                                      <p:cBhvr>
                                        <p:cTn id="10" dur="1000"/>
                                        <p:tgtEl>
                                          <p:spTgt spid="29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300"/>
                                        </p:tgtEl>
                                        <p:attrNameLst>
                                          <p:attrName>style.visibility</p:attrName>
                                        </p:attrNameLst>
                                      </p:cBhvr>
                                      <p:to>
                                        <p:strVal val="visible"/>
                                      </p:to>
                                    </p:set>
                                    <p:animEffect transition="in" filter="wedge">
                                      <p:cBhvr>
                                        <p:cTn id="13" dur="1000"/>
                                        <p:tgtEl>
                                          <p:spTgt spid="30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4"/>
                                        </p:tgtEl>
                                        <p:attrNameLst>
                                          <p:attrName>style.visibility</p:attrName>
                                        </p:attrNameLst>
                                      </p:cBhvr>
                                      <p:to>
                                        <p:strVal val="visible"/>
                                      </p:to>
                                    </p:set>
                                    <p:animEffect transition="in" filter="blinds(horizontal)">
                                      <p:cBhvr>
                                        <p:cTn id="18" dur="500"/>
                                        <p:tgtEl>
                                          <p:spTgt spid="30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08">
                                            <p:txEl>
                                              <p:pRg st="0" end="0"/>
                                            </p:txEl>
                                          </p:spTgt>
                                        </p:tgtEl>
                                        <p:attrNameLst>
                                          <p:attrName>style.visibility</p:attrName>
                                        </p:attrNameLst>
                                      </p:cBhvr>
                                      <p:to>
                                        <p:strVal val="visible"/>
                                      </p:to>
                                    </p:set>
                                    <p:animEffect transition="in" filter="slide(fromBottom)">
                                      <p:cBhvr>
                                        <p:cTn id="23" dur="500"/>
                                        <p:tgtEl>
                                          <p:spTgt spid="10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08">
                                            <p:txEl>
                                              <p:pRg st="1" end="1"/>
                                            </p:txEl>
                                          </p:spTgt>
                                        </p:tgtEl>
                                        <p:attrNameLst>
                                          <p:attrName>style.visibility</p:attrName>
                                        </p:attrNameLst>
                                      </p:cBhvr>
                                      <p:to>
                                        <p:strVal val="visible"/>
                                      </p:to>
                                    </p:set>
                                    <p:animEffect transition="in" filter="slide(fromBottom)">
                                      <p:cBhvr>
                                        <p:cTn id="28" dur="500"/>
                                        <p:tgtEl>
                                          <p:spTgt spid="10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08">
                                            <p:txEl>
                                              <p:pRg st="2" end="2"/>
                                            </p:txEl>
                                          </p:spTgt>
                                        </p:tgtEl>
                                        <p:attrNameLst>
                                          <p:attrName>style.visibility</p:attrName>
                                        </p:attrNameLst>
                                      </p:cBhvr>
                                      <p:to>
                                        <p:strVal val="visible"/>
                                      </p:to>
                                    </p:set>
                                    <p:animEffect transition="in" filter="slide(fromBottom)">
                                      <p:cBhvr>
                                        <p:cTn id="33" dur="500"/>
                                        <p:tgtEl>
                                          <p:spTgt spid="10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108">
                                            <p:txEl>
                                              <p:pRg st="3" end="3"/>
                                            </p:txEl>
                                          </p:spTgt>
                                        </p:tgtEl>
                                        <p:attrNameLst>
                                          <p:attrName>style.visibility</p:attrName>
                                        </p:attrNameLst>
                                      </p:cBhvr>
                                      <p:to>
                                        <p:strVal val="visible"/>
                                      </p:to>
                                    </p:set>
                                    <p:animEffect transition="in" filter="slide(fromBottom)">
                                      <p:cBhvr>
                                        <p:cTn id="38" dur="500"/>
                                        <p:tgtEl>
                                          <p:spTgt spid="108">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08">
                                            <p:txEl>
                                              <p:pRg st="4" end="4"/>
                                            </p:txEl>
                                          </p:spTgt>
                                        </p:tgtEl>
                                        <p:attrNameLst>
                                          <p:attrName>style.visibility</p:attrName>
                                        </p:attrNameLst>
                                      </p:cBhvr>
                                      <p:to>
                                        <p:strVal val="visible"/>
                                      </p:to>
                                    </p:set>
                                    <p:animEffect transition="in" filter="slide(fromBottom)">
                                      <p:cBhvr>
                                        <p:cTn id="43" dur="500"/>
                                        <p:tgtEl>
                                          <p:spTgt spid="108">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nodeType="clickEffect">
                                  <p:stCondLst>
                                    <p:cond delay="0"/>
                                  </p:stCondLst>
                                  <p:childTnLst>
                                    <p:set>
                                      <p:cBhvr>
                                        <p:cTn id="47" dur="1" fill="hold">
                                          <p:stCondLst>
                                            <p:cond delay="0"/>
                                          </p:stCondLst>
                                        </p:cTn>
                                        <p:tgtEl>
                                          <p:spTgt spid="108">
                                            <p:txEl>
                                              <p:pRg st="5" end="5"/>
                                            </p:txEl>
                                          </p:spTgt>
                                        </p:tgtEl>
                                        <p:attrNameLst>
                                          <p:attrName>style.visibility</p:attrName>
                                        </p:attrNameLst>
                                      </p:cBhvr>
                                      <p:to>
                                        <p:strVal val="visible"/>
                                      </p:to>
                                    </p:set>
                                    <p:animEffect transition="in" filter="slide(fromBottom)">
                                      <p:cBhvr>
                                        <p:cTn id="48" dur="500"/>
                                        <p:tgtEl>
                                          <p:spTgt spid="108">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108">
                                            <p:txEl>
                                              <p:pRg st="6" end="6"/>
                                            </p:txEl>
                                          </p:spTgt>
                                        </p:tgtEl>
                                        <p:attrNameLst>
                                          <p:attrName>style.visibility</p:attrName>
                                        </p:attrNameLst>
                                      </p:cBhvr>
                                      <p:to>
                                        <p:strVal val="visible"/>
                                      </p:to>
                                    </p:set>
                                    <p:animEffect transition="in" filter="slide(fromBottom)">
                                      <p:cBhvr>
                                        <p:cTn id="53" dur="500"/>
                                        <p:tgtEl>
                                          <p:spTgt spid="108">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nodeType="clickEffect">
                                  <p:stCondLst>
                                    <p:cond delay="0"/>
                                  </p:stCondLst>
                                  <p:childTnLst>
                                    <p:set>
                                      <p:cBhvr>
                                        <p:cTn id="57" dur="1" fill="hold">
                                          <p:stCondLst>
                                            <p:cond delay="0"/>
                                          </p:stCondLst>
                                        </p:cTn>
                                        <p:tgtEl>
                                          <p:spTgt spid="108">
                                            <p:txEl>
                                              <p:pRg st="7" end="7"/>
                                            </p:txEl>
                                          </p:spTgt>
                                        </p:tgtEl>
                                        <p:attrNameLst>
                                          <p:attrName>style.visibility</p:attrName>
                                        </p:attrNameLst>
                                      </p:cBhvr>
                                      <p:to>
                                        <p:strVal val="visible"/>
                                      </p:to>
                                    </p:set>
                                    <p:animEffect transition="in" filter="slide(fromBottom)">
                                      <p:cBhvr>
                                        <p:cTn id="58" dur="500"/>
                                        <p:tgtEl>
                                          <p:spTgt spid="108">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108">
                                            <p:txEl>
                                              <p:pRg st="8" end="8"/>
                                            </p:txEl>
                                          </p:spTgt>
                                        </p:tgtEl>
                                        <p:attrNameLst>
                                          <p:attrName>style.visibility</p:attrName>
                                        </p:attrNameLst>
                                      </p:cBhvr>
                                      <p:to>
                                        <p:strVal val="visible"/>
                                      </p:to>
                                    </p:set>
                                    <p:animEffect transition="in" filter="slide(fromBottom)">
                                      <p:cBhvr>
                                        <p:cTn id="63" dur="500"/>
                                        <p:tgtEl>
                                          <p:spTgt spid="108">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4" fill="hold" nodeType="clickEffect">
                                  <p:stCondLst>
                                    <p:cond delay="0"/>
                                  </p:stCondLst>
                                  <p:childTnLst>
                                    <p:set>
                                      <p:cBhvr>
                                        <p:cTn id="67" dur="1" fill="hold">
                                          <p:stCondLst>
                                            <p:cond delay="0"/>
                                          </p:stCondLst>
                                        </p:cTn>
                                        <p:tgtEl>
                                          <p:spTgt spid="108">
                                            <p:txEl>
                                              <p:pRg st="9" end="9"/>
                                            </p:txEl>
                                          </p:spTgt>
                                        </p:tgtEl>
                                        <p:attrNameLst>
                                          <p:attrName>style.visibility</p:attrName>
                                        </p:attrNameLst>
                                      </p:cBhvr>
                                      <p:to>
                                        <p:strVal val="visible"/>
                                      </p:to>
                                    </p:set>
                                    <p:animEffect transition="in" filter="slide(fromBottom)">
                                      <p:cBhvr>
                                        <p:cTn id="68" dur="500"/>
                                        <p:tgtEl>
                                          <p:spTgt spid="1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animBg="1"/>
      <p:bldP spid="299" grpId="0" animBg="1"/>
      <p:bldP spid="3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178"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944336"/>
            <a:ext cx="4781442" cy="380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660525" y="683527"/>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300" name="Rectangle 36"/>
          <p:cNvSpPr>
            <a:spLocks noChangeArrowheads="1"/>
          </p:cNvSpPr>
          <p:nvPr/>
        </p:nvSpPr>
        <p:spPr bwMode="auto">
          <a:xfrm>
            <a:off x="63500" y="0"/>
            <a:ext cx="9025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400" b="1">
                <a:solidFill>
                  <a:srgbClr val="FFFF00"/>
                </a:solidFill>
                <a:latin typeface="+mj-lt"/>
              </a:rPr>
              <a:t> 3.Thiết bị phối hợp nguồn một chiều BC - 4863</a:t>
            </a:r>
            <a:endParaRPr lang="en-US" sz="2400">
              <a:solidFill>
                <a:srgbClr val="FFFF00"/>
              </a:solidFill>
              <a:latin typeface="+mj-lt"/>
            </a:endParaRPr>
          </a:p>
        </p:txBody>
      </p:sp>
      <p:grpSp>
        <p:nvGrpSpPr>
          <p:cNvPr id="304" name="Group 41"/>
          <p:cNvGrpSpPr>
            <a:grpSpLocks/>
          </p:cNvGrpSpPr>
          <p:nvPr/>
        </p:nvGrpSpPr>
        <p:grpSpPr bwMode="auto">
          <a:xfrm>
            <a:off x="22397" y="569097"/>
            <a:ext cx="4202777" cy="584200"/>
            <a:chOff x="113" y="1138"/>
            <a:chExt cx="2144" cy="368"/>
          </a:xfrm>
        </p:grpSpPr>
        <p:sp>
          <p:nvSpPr>
            <p:cNvPr id="305" name="AutoShape 42"/>
            <p:cNvSpPr>
              <a:spLocks noChangeArrowheads="1"/>
            </p:cNvSpPr>
            <p:nvPr/>
          </p:nvSpPr>
          <p:spPr bwMode="gray">
            <a:xfrm>
              <a:off x="113" y="1180"/>
              <a:ext cx="2144"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209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pt-BR" sz="2400" b="1">
                  <a:latin typeface="+mj-lt"/>
                </a:rPr>
                <a:t>b) Cấu tạo sơ đồ mặt máy</a:t>
              </a:r>
              <a:endParaRPr lang="en-US" sz="2400" b="1">
                <a:latin typeface="+mj-lt"/>
              </a:endParaRPr>
            </a:p>
          </p:txBody>
        </p:sp>
      </p:gr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5" name="Group 9"/>
          <p:cNvGrpSpPr>
            <a:grpSpLocks/>
          </p:cNvGrpSpPr>
          <p:nvPr/>
        </p:nvGrpSpPr>
        <p:grpSpPr bwMode="auto">
          <a:xfrm>
            <a:off x="4876800" y="1752600"/>
            <a:ext cx="4419600" cy="4648200"/>
            <a:chOff x="3072" y="1632"/>
            <a:chExt cx="2784" cy="2832"/>
          </a:xfrm>
        </p:grpSpPr>
        <p:sp>
          <p:nvSpPr>
            <p:cNvPr id="16" name="Oval 10"/>
            <p:cNvSpPr>
              <a:spLocks noChangeArrowheads="1"/>
            </p:cNvSpPr>
            <p:nvPr/>
          </p:nvSpPr>
          <p:spPr bwMode="auto">
            <a:xfrm>
              <a:off x="5081" y="4102"/>
              <a:ext cx="391" cy="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hangingPunct="0"/>
              <a:r>
                <a:rPr lang="en-US" sz="1600" b="1">
                  <a:latin typeface=".VnArial" pitchFamily="34" charset="0"/>
                </a:rPr>
                <a:t>10</a:t>
              </a:r>
            </a:p>
          </p:txBody>
        </p:sp>
        <p:sp>
          <p:nvSpPr>
            <p:cNvPr id="17" name="Text Box 11"/>
            <p:cNvSpPr txBox="1">
              <a:spLocks noChangeArrowheads="1"/>
            </p:cNvSpPr>
            <p:nvPr/>
          </p:nvSpPr>
          <p:spPr bwMode="auto">
            <a:xfrm>
              <a:off x="3229" y="1632"/>
              <a:ext cx="2249" cy="2415"/>
            </a:xfrm>
            <a:prstGeom prst="rect">
              <a:avLst/>
            </a:prstGeom>
            <a:solidFill>
              <a:srgbClr val="FFFFFF"/>
            </a:solidFill>
            <a:ln w="38100">
              <a:solidFill>
                <a:srgbClr val="663300"/>
              </a:solidFill>
              <a:miter lim="800000"/>
              <a:headEnd/>
              <a:tailEnd/>
            </a:ln>
          </p:spPr>
          <p:txBody>
            <a:bodyPr/>
            <a:lstStyle/>
            <a:p>
              <a:pPr eaLnBrk="0" hangingPunct="0"/>
              <a:endParaRPr lang="en-US" sz="1600" b="1">
                <a:latin typeface=".VnArial" pitchFamily="34" charset="0"/>
              </a:endParaRPr>
            </a:p>
          </p:txBody>
        </p:sp>
        <p:sp>
          <p:nvSpPr>
            <p:cNvPr id="18" name="Text Box 12"/>
            <p:cNvSpPr txBox="1">
              <a:spLocks noChangeArrowheads="1"/>
            </p:cNvSpPr>
            <p:nvPr/>
          </p:nvSpPr>
          <p:spPr bwMode="auto">
            <a:xfrm>
              <a:off x="4080" y="2016"/>
              <a:ext cx="576" cy="276"/>
            </a:xfrm>
            <a:prstGeom prst="rect">
              <a:avLst/>
            </a:prstGeom>
            <a:solidFill>
              <a:srgbClr val="FF0066"/>
            </a:solidFill>
            <a:ln w="28575">
              <a:solidFill>
                <a:srgbClr val="000000"/>
              </a:solidFill>
              <a:miter lim="800000"/>
              <a:headEnd/>
              <a:tailEnd/>
            </a:ln>
          </p:spPr>
          <p:txBody>
            <a:bodyPr anchor="ctr"/>
            <a:lstStyle/>
            <a:p>
              <a:pPr algn="ctr" eaLnBrk="0" hangingPunct="0"/>
              <a:r>
                <a:rPr lang="en-US" sz="1600" b="1">
                  <a:latin typeface=".VnArial" pitchFamily="34" charset="0"/>
                </a:rPr>
                <a:t>LCD</a:t>
              </a:r>
            </a:p>
          </p:txBody>
        </p:sp>
        <p:sp>
          <p:nvSpPr>
            <p:cNvPr id="19" name="Text Box 13"/>
            <p:cNvSpPr txBox="1">
              <a:spLocks noChangeArrowheads="1"/>
            </p:cNvSpPr>
            <p:nvPr/>
          </p:nvSpPr>
          <p:spPr bwMode="auto">
            <a:xfrm>
              <a:off x="3595" y="2022"/>
              <a:ext cx="314" cy="241"/>
            </a:xfrm>
            <a:prstGeom prst="rect">
              <a:avLst/>
            </a:prstGeom>
            <a:solidFill>
              <a:srgbClr val="CCFF66"/>
            </a:solidFill>
            <a:ln w="28575">
              <a:solidFill>
                <a:srgbClr val="000000"/>
              </a:solidFill>
              <a:miter lim="800000"/>
              <a:headEnd/>
              <a:tailEnd/>
            </a:ln>
          </p:spPr>
          <p:txBody>
            <a:bodyPr anchor="ctr"/>
            <a:lstStyle/>
            <a:p>
              <a:pPr algn="ctr" eaLnBrk="0" hangingPunct="0"/>
              <a:r>
                <a:rPr lang="en-US" sz="1600" b="1">
                  <a:latin typeface=".VnArial" pitchFamily="34" charset="0"/>
                </a:rPr>
                <a:t>V1</a:t>
              </a:r>
            </a:p>
          </p:txBody>
        </p:sp>
        <p:sp>
          <p:nvSpPr>
            <p:cNvPr id="20" name="Text Box 14"/>
            <p:cNvSpPr txBox="1">
              <a:spLocks noChangeArrowheads="1"/>
            </p:cNvSpPr>
            <p:nvPr/>
          </p:nvSpPr>
          <p:spPr bwMode="auto">
            <a:xfrm>
              <a:off x="4850" y="2014"/>
              <a:ext cx="314" cy="241"/>
            </a:xfrm>
            <a:prstGeom prst="rect">
              <a:avLst/>
            </a:prstGeom>
            <a:solidFill>
              <a:srgbClr val="CCFF66"/>
            </a:solidFill>
            <a:ln w="28575">
              <a:solidFill>
                <a:srgbClr val="000000"/>
              </a:solidFill>
              <a:miter lim="800000"/>
              <a:headEnd/>
              <a:tailEnd/>
            </a:ln>
          </p:spPr>
          <p:txBody>
            <a:bodyPr anchor="ctr"/>
            <a:lstStyle/>
            <a:p>
              <a:pPr algn="ctr" eaLnBrk="0" hangingPunct="0"/>
              <a:r>
                <a:rPr lang="en-US" sz="1600" b="1">
                  <a:latin typeface=".VnArial" pitchFamily="34" charset="0"/>
                </a:rPr>
                <a:t>V2</a:t>
              </a:r>
            </a:p>
          </p:txBody>
        </p:sp>
        <p:sp>
          <p:nvSpPr>
            <p:cNvPr id="21" name="Text Box 15"/>
            <p:cNvSpPr txBox="1">
              <a:spLocks noChangeArrowheads="1"/>
            </p:cNvSpPr>
            <p:nvPr/>
          </p:nvSpPr>
          <p:spPr bwMode="auto">
            <a:xfrm>
              <a:off x="3595" y="2578"/>
              <a:ext cx="314" cy="241"/>
            </a:xfrm>
            <a:prstGeom prst="rect">
              <a:avLst/>
            </a:prstGeom>
            <a:solidFill>
              <a:schemeClr val="accent1"/>
            </a:solidFill>
            <a:ln w="9525">
              <a:solidFill>
                <a:srgbClr val="000000"/>
              </a:solidFill>
              <a:miter lim="800000"/>
              <a:headEnd/>
              <a:tailEnd/>
            </a:ln>
          </p:spPr>
          <p:txBody>
            <a:bodyPr anchor="ctr"/>
            <a:lstStyle/>
            <a:p>
              <a:pPr algn="ctr" eaLnBrk="0" hangingPunct="0"/>
              <a:r>
                <a:rPr lang="en-US" sz="1600" b="1">
                  <a:latin typeface=".VnArial" pitchFamily="34" charset="0"/>
                </a:rPr>
                <a:t>A1</a:t>
              </a:r>
            </a:p>
          </p:txBody>
        </p:sp>
        <p:sp>
          <p:nvSpPr>
            <p:cNvPr id="22" name="Text Box 16"/>
            <p:cNvSpPr txBox="1">
              <a:spLocks noChangeArrowheads="1"/>
            </p:cNvSpPr>
            <p:nvPr/>
          </p:nvSpPr>
          <p:spPr bwMode="auto">
            <a:xfrm>
              <a:off x="4850" y="2583"/>
              <a:ext cx="314" cy="241"/>
            </a:xfrm>
            <a:prstGeom prst="rect">
              <a:avLst/>
            </a:prstGeom>
            <a:solidFill>
              <a:schemeClr val="accent1"/>
            </a:solidFill>
            <a:ln w="28575">
              <a:solidFill>
                <a:srgbClr val="000000"/>
              </a:solidFill>
              <a:miter lim="800000"/>
              <a:headEnd/>
              <a:tailEnd/>
            </a:ln>
          </p:spPr>
          <p:txBody>
            <a:bodyPr anchor="ctr"/>
            <a:lstStyle/>
            <a:p>
              <a:pPr algn="ctr" eaLnBrk="0" hangingPunct="0"/>
              <a:r>
                <a:rPr lang="en-US" sz="1600" b="1">
                  <a:latin typeface=".VnArial" pitchFamily="34" charset="0"/>
                </a:rPr>
                <a:t>A2</a:t>
              </a:r>
            </a:p>
          </p:txBody>
        </p:sp>
        <p:sp>
          <p:nvSpPr>
            <p:cNvPr id="23" name="Rectangle 17"/>
            <p:cNvSpPr>
              <a:spLocks noChangeArrowheads="1"/>
            </p:cNvSpPr>
            <p:nvPr/>
          </p:nvSpPr>
          <p:spPr bwMode="auto">
            <a:xfrm>
              <a:off x="3664" y="3542"/>
              <a:ext cx="105" cy="363"/>
            </a:xfrm>
            <a:prstGeom prst="rect">
              <a:avLst/>
            </a:prstGeom>
            <a:solidFill>
              <a:srgbClr val="FFFFFF"/>
            </a:solidFill>
            <a:ln w="28575">
              <a:solidFill>
                <a:srgbClr val="000000"/>
              </a:solidFill>
              <a:miter lim="800000"/>
              <a:headEnd/>
              <a:tailEnd/>
            </a:ln>
          </p:spPr>
          <p:txBody>
            <a:bodyPr/>
            <a:lstStyle/>
            <a:p>
              <a:endParaRPr lang="en-US"/>
            </a:p>
          </p:txBody>
        </p:sp>
        <p:sp>
          <p:nvSpPr>
            <p:cNvPr id="24" name="Rectangle 18"/>
            <p:cNvSpPr>
              <a:spLocks noChangeArrowheads="1"/>
            </p:cNvSpPr>
            <p:nvPr/>
          </p:nvSpPr>
          <p:spPr bwMode="auto">
            <a:xfrm>
              <a:off x="3769" y="3542"/>
              <a:ext cx="104" cy="363"/>
            </a:xfrm>
            <a:prstGeom prst="rect">
              <a:avLst/>
            </a:prstGeom>
            <a:solidFill>
              <a:srgbClr val="FFFFFF"/>
            </a:solidFill>
            <a:ln w="28575">
              <a:solidFill>
                <a:srgbClr val="000000"/>
              </a:solidFill>
              <a:miter lim="800000"/>
              <a:headEnd/>
              <a:tailEnd/>
            </a:ln>
          </p:spPr>
          <p:txBody>
            <a:bodyPr/>
            <a:lstStyle/>
            <a:p>
              <a:endParaRPr lang="en-US"/>
            </a:p>
          </p:txBody>
        </p:sp>
        <p:sp>
          <p:nvSpPr>
            <p:cNvPr id="25" name="Rectangle 19"/>
            <p:cNvSpPr>
              <a:spLocks noChangeArrowheads="1"/>
            </p:cNvSpPr>
            <p:nvPr/>
          </p:nvSpPr>
          <p:spPr bwMode="auto">
            <a:xfrm>
              <a:off x="4805" y="3542"/>
              <a:ext cx="104" cy="363"/>
            </a:xfrm>
            <a:prstGeom prst="rect">
              <a:avLst/>
            </a:prstGeom>
            <a:solidFill>
              <a:srgbClr val="808000"/>
            </a:solidFill>
            <a:ln w="28575">
              <a:solidFill>
                <a:schemeClr val="accent2"/>
              </a:solidFill>
              <a:miter lim="800000"/>
              <a:headEnd/>
              <a:tailEnd/>
            </a:ln>
          </p:spPr>
          <p:txBody>
            <a:bodyPr/>
            <a:lstStyle/>
            <a:p>
              <a:endParaRPr lang="en-US"/>
            </a:p>
          </p:txBody>
        </p:sp>
        <p:sp>
          <p:nvSpPr>
            <p:cNvPr id="26" name="Rectangle 20"/>
            <p:cNvSpPr>
              <a:spLocks noChangeArrowheads="1"/>
            </p:cNvSpPr>
            <p:nvPr/>
          </p:nvSpPr>
          <p:spPr bwMode="auto">
            <a:xfrm>
              <a:off x="4909" y="3542"/>
              <a:ext cx="105" cy="363"/>
            </a:xfrm>
            <a:prstGeom prst="rect">
              <a:avLst/>
            </a:prstGeom>
            <a:solidFill>
              <a:srgbClr val="808000"/>
            </a:solidFill>
            <a:ln w="28575">
              <a:solidFill>
                <a:schemeClr val="accent2"/>
              </a:solidFill>
              <a:miter lim="800000"/>
              <a:headEnd/>
              <a:tailEnd/>
            </a:ln>
          </p:spPr>
          <p:txBody>
            <a:bodyPr/>
            <a:lstStyle/>
            <a:p>
              <a:endParaRPr lang="en-US"/>
            </a:p>
          </p:txBody>
        </p:sp>
        <p:sp>
          <p:nvSpPr>
            <p:cNvPr id="27" name="Rectangle 21"/>
            <p:cNvSpPr>
              <a:spLocks noChangeArrowheads="1"/>
            </p:cNvSpPr>
            <p:nvPr/>
          </p:nvSpPr>
          <p:spPr bwMode="auto">
            <a:xfrm>
              <a:off x="5006" y="3540"/>
              <a:ext cx="133" cy="366"/>
            </a:xfrm>
            <a:prstGeom prst="rect">
              <a:avLst/>
            </a:prstGeom>
            <a:solidFill>
              <a:srgbClr val="0000FF"/>
            </a:solidFill>
            <a:ln w="28575">
              <a:solidFill>
                <a:srgbClr val="808000"/>
              </a:solidFill>
              <a:miter lim="800000"/>
              <a:headEnd/>
              <a:tailEnd/>
            </a:ln>
          </p:spPr>
          <p:txBody>
            <a:bodyPr/>
            <a:lstStyle/>
            <a:p>
              <a:endParaRPr lang="en-US"/>
            </a:p>
          </p:txBody>
        </p:sp>
        <p:sp>
          <p:nvSpPr>
            <p:cNvPr id="28" name="Rectangle 22"/>
            <p:cNvSpPr>
              <a:spLocks noChangeArrowheads="1"/>
            </p:cNvSpPr>
            <p:nvPr/>
          </p:nvSpPr>
          <p:spPr bwMode="auto">
            <a:xfrm>
              <a:off x="3595" y="3271"/>
              <a:ext cx="1637" cy="77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Rectangle 23"/>
            <p:cNvSpPr>
              <a:spLocks noChangeArrowheads="1"/>
            </p:cNvSpPr>
            <p:nvPr/>
          </p:nvSpPr>
          <p:spPr bwMode="auto">
            <a:xfrm>
              <a:off x="3543" y="4184"/>
              <a:ext cx="104" cy="120"/>
            </a:xfrm>
            <a:prstGeom prst="rect">
              <a:avLst/>
            </a:prstGeom>
            <a:solidFill>
              <a:srgbClr val="FFFFFF"/>
            </a:solidFill>
            <a:ln w="38100">
              <a:solidFill>
                <a:srgbClr val="000000"/>
              </a:solidFill>
              <a:miter lim="800000"/>
              <a:headEnd/>
              <a:tailEnd/>
            </a:ln>
          </p:spPr>
          <p:txBody>
            <a:bodyPr/>
            <a:lstStyle/>
            <a:p>
              <a:endParaRPr lang="en-US"/>
            </a:p>
          </p:txBody>
        </p:sp>
        <p:sp>
          <p:nvSpPr>
            <p:cNvPr id="30" name="Rectangle 24"/>
            <p:cNvSpPr>
              <a:spLocks noChangeArrowheads="1"/>
            </p:cNvSpPr>
            <p:nvPr/>
          </p:nvSpPr>
          <p:spPr bwMode="auto">
            <a:xfrm>
              <a:off x="5060" y="4184"/>
              <a:ext cx="104" cy="120"/>
            </a:xfrm>
            <a:prstGeom prst="rect">
              <a:avLst/>
            </a:prstGeom>
            <a:solidFill>
              <a:srgbClr val="FFFFFF"/>
            </a:solidFill>
            <a:ln w="38100">
              <a:solidFill>
                <a:srgbClr val="000000"/>
              </a:solidFill>
              <a:miter lim="800000"/>
              <a:headEnd/>
              <a:tailEnd/>
            </a:ln>
          </p:spPr>
          <p:txBody>
            <a:bodyPr/>
            <a:lstStyle/>
            <a:p>
              <a:endParaRPr lang="en-US"/>
            </a:p>
          </p:txBody>
        </p:sp>
        <p:sp>
          <p:nvSpPr>
            <p:cNvPr id="31" name="Text Box 25"/>
            <p:cNvSpPr txBox="1">
              <a:spLocks noChangeArrowheads="1"/>
            </p:cNvSpPr>
            <p:nvPr/>
          </p:nvSpPr>
          <p:spPr bwMode="auto">
            <a:xfrm>
              <a:off x="3612" y="3301"/>
              <a:ext cx="351" cy="155"/>
            </a:xfrm>
            <a:prstGeom prst="rect">
              <a:avLst/>
            </a:prstGeom>
            <a:solidFill>
              <a:schemeClr val="bg1"/>
            </a:solidFill>
            <a:ln w="9525">
              <a:solidFill>
                <a:srgbClr val="000000"/>
              </a:solidFill>
              <a:miter lim="800000"/>
              <a:headEnd/>
              <a:tailEnd/>
            </a:ln>
          </p:spPr>
          <p:txBody>
            <a:bodyPr/>
            <a:lstStyle/>
            <a:p>
              <a:pPr eaLnBrk="0" hangingPunct="0"/>
              <a:r>
                <a:rPr lang="en-US" sz="1200" b="1">
                  <a:latin typeface=".VnArial" pitchFamily="34" charset="0"/>
                </a:rPr>
                <a:t>1   2</a:t>
              </a:r>
            </a:p>
          </p:txBody>
        </p:sp>
        <p:sp>
          <p:nvSpPr>
            <p:cNvPr id="32" name="Text Box 26"/>
            <p:cNvSpPr txBox="1">
              <a:spLocks noChangeArrowheads="1"/>
            </p:cNvSpPr>
            <p:nvPr/>
          </p:nvSpPr>
          <p:spPr bwMode="auto">
            <a:xfrm>
              <a:off x="3995" y="3301"/>
              <a:ext cx="733" cy="155"/>
            </a:xfrm>
            <a:prstGeom prst="rect">
              <a:avLst/>
            </a:prstGeom>
            <a:solidFill>
              <a:schemeClr val="bg1"/>
            </a:solidFill>
            <a:ln w="9525">
              <a:solidFill>
                <a:srgbClr val="000000"/>
              </a:solidFill>
              <a:miter lim="800000"/>
              <a:headEnd/>
              <a:tailEnd/>
            </a:ln>
          </p:spPr>
          <p:txBody>
            <a:bodyPr/>
            <a:lstStyle/>
            <a:p>
              <a:pPr eaLnBrk="0" hangingPunct="0"/>
              <a:r>
                <a:rPr lang="en-US" sz="1100" b="1">
                  <a:latin typeface=".VnArial" pitchFamily="34" charset="0"/>
                </a:rPr>
                <a:t>1   2  3   4  5  6</a:t>
              </a:r>
            </a:p>
          </p:txBody>
        </p:sp>
        <p:sp>
          <p:nvSpPr>
            <p:cNvPr id="33" name="Text Box 27"/>
            <p:cNvSpPr txBox="1">
              <a:spLocks noChangeArrowheads="1"/>
            </p:cNvSpPr>
            <p:nvPr/>
          </p:nvSpPr>
          <p:spPr bwMode="auto">
            <a:xfrm>
              <a:off x="4759" y="3296"/>
              <a:ext cx="425" cy="160"/>
            </a:xfrm>
            <a:prstGeom prst="rect">
              <a:avLst/>
            </a:prstGeom>
            <a:solidFill>
              <a:schemeClr val="bg1"/>
            </a:solidFill>
            <a:ln w="9525">
              <a:solidFill>
                <a:srgbClr val="000000"/>
              </a:solidFill>
              <a:miter lim="800000"/>
              <a:headEnd/>
              <a:tailEnd/>
            </a:ln>
          </p:spPr>
          <p:txBody>
            <a:bodyPr/>
            <a:lstStyle/>
            <a:p>
              <a:pPr eaLnBrk="0" hangingPunct="0"/>
              <a:r>
                <a:rPr lang="en-US" sz="1200" b="1">
                  <a:latin typeface=".VnArial" pitchFamily="34" charset="0"/>
                </a:rPr>
                <a:t>1   2  3 </a:t>
              </a:r>
            </a:p>
          </p:txBody>
        </p:sp>
        <p:sp>
          <p:nvSpPr>
            <p:cNvPr id="34" name="Text Box 28"/>
            <p:cNvSpPr txBox="1">
              <a:spLocks noChangeArrowheads="1"/>
            </p:cNvSpPr>
            <p:nvPr/>
          </p:nvSpPr>
          <p:spPr bwMode="auto">
            <a:xfrm>
              <a:off x="4170" y="2430"/>
              <a:ext cx="367" cy="184"/>
            </a:xfrm>
            <a:prstGeom prst="rect">
              <a:avLst/>
            </a:prstGeom>
            <a:solidFill>
              <a:srgbClr val="FFCCCC"/>
            </a:solidFill>
            <a:ln w="28575">
              <a:solidFill>
                <a:srgbClr val="000000"/>
              </a:solidFill>
              <a:miter lim="800000"/>
              <a:headEnd/>
              <a:tailEnd/>
            </a:ln>
          </p:spPr>
          <p:txBody>
            <a:bodyPr/>
            <a:lstStyle/>
            <a:p>
              <a:pPr eaLnBrk="0" hangingPunct="0"/>
              <a:endParaRPr lang="en-US" sz="1600" b="1">
                <a:latin typeface=".VnArial" pitchFamily="34" charset="0"/>
              </a:endParaRPr>
            </a:p>
          </p:txBody>
        </p:sp>
        <p:sp>
          <p:nvSpPr>
            <p:cNvPr id="35" name="Text Box 29"/>
            <p:cNvSpPr txBox="1">
              <a:spLocks noChangeArrowheads="1"/>
            </p:cNvSpPr>
            <p:nvPr/>
          </p:nvSpPr>
          <p:spPr bwMode="auto">
            <a:xfrm>
              <a:off x="4080" y="2688"/>
              <a:ext cx="624" cy="384"/>
            </a:xfrm>
            <a:prstGeom prst="rect">
              <a:avLst/>
            </a:prstGeom>
            <a:solidFill>
              <a:srgbClr val="FF6699"/>
            </a:solidFill>
            <a:ln w="28575">
              <a:solidFill>
                <a:srgbClr val="000000"/>
              </a:solidFill>
              <a:miter lim="800000"/>
              <a:headEnd/>
              <a:tailEnd/>
            </a:ln>
          </p:spPr>
          <p:txBody>
            <a:bodyPr/>
            <a:lstStyle/>
            <a:p>
              <a:pPr eaLnBrk="0" hangingPunct="0"/>
              <a:endParaRPr lang="en-US" sz="1600" b="1">
                <a:latin typeface=".VnArial" pitchFamily="34" charset="0"/>
              </a:endParaRPr>
            </a:p>
          </p:txBody>
        </p:sp>
        <p:sp>
          <p:nvSpPr>
            <p:cNvPr id="36" name="Rectangle 30"/>
            <p:cNvSpPr>
              <a:spLocks noChangeArrowheads="1"/>
            </p:cNvSpPr>
            <p:nvPr/>
          </p:nvSpPr>
          <p:spPr bwMode="auto">
            <a:xfrm>
              <a:off x="3072" y="1632"/>
              <a:ext cx="157" cy="2415"/>
            </a:xfrm>
            <a:prstGeom prst="rect">
              <a:avLst/>
            </a:prstGeom>
            <a:solidFill>
              <a:srgbClr val="FFFFFF"/>
            </a:solidFill>
            <a:ln w="38100">
              <a:solidFill>
                <a:srgbClr val="663300"/>
              </a:solidFill>
              <a:miter lim="800000"/>
              <a:headEnd/>
              <a:tailEnd/>
            </a:ln>
          </p:spPr>
          <p:txBody>
            <a:bodyPr/>
            <a:lstStyle/>
            <a:p>
              <a:endParaRPr lang="en-US"/>
            </a:p>
          </p:txBody>
        </p:sp>
        <p:sp>
          <p:nvSpPr>
            <p:cNvPr id="37" name="Rectangle 31"/>
            <p:cNvSpPr>
              <a:spLocks noChangeArrowheads="1"/>
            </p:cNvSpPr>
            <p:nvPr/>
          </p:nvSpPr>
          <p:spPr bwMode="auto">
            <a:xfrm>
              <a:off x="3569" y="4063"/>
              <a:ext cx="53" cy="121"/>
            </a:xfrm>
            <a:prstGeom prst="rect">
              <a:avLst/>
            </a:prstGeom>
            <a:solidFill>
              <a:srgbClr val="FFFFFF"/>
            </a:solidFill>
            <a:ln w="38100">
              <a:solidFill>
                <a:srgbClr val="000000"/>
              </a:solidFill>
              <a:miter lim="800000"/>
              <a:headEnd/>
              <a:tailEnd/>
            </a:ln>
          </p:spPr>
          <p:txBody>
            <a:bodyPr/>
            <a:lstStyle/>
            <a:p>
              <a:endParaRPr lang="en-US"/>
            </a:p>
          </p:txBody>
        </p:sp>
        <p:sp>
          <p:nvSpPr>
            <p:cNvPr id="38" name="Rectangle 32"/>
            <p:cNvSpPr>
              <a:spLocks noChangeArrowheads="1"/>
            </p:cNvSpPr>
            <p:nvPr/>
          </p:nvSpPr>
          <p:spPr bwMode="auto">
            <a:xfrm>
              <a:off x="5087" y="4063"/>
              <a:ext cx="52" cy="121"/>
            </a:xfrm>
            <a:prstGeom prst="rect">
              <a:avLst/>
            </a:prstGeom>
            <a:solidFill>
              <a:srgbClr val="FFFFFF"/>
            </a:solidFill>
            <a:ln w="38100">
              <a:solidFill>
                <a:srgbClr val="000000"/>
              </a:solidFill>
              <a:miter lim="800000"/>
              <a:headEnd/>
              <a:tailEnd/>
            </a:ln>
          </p:spPr>
          <p:txBody>
            <a:bodyPr/>
            <a:lstStyle/>
            <a:p>
              <a:endParaRPr lang="en-US"/>
            </a:p>
          </p:txBody>
        </p:sp>
        <p:sp>
          <p:nvSpPr>
            <p:cNvPr id="39" name="Oval 33"/>
            <p:cNvSpPr>
              <a:spLocks noChangeArrowheads="1"/>
            </p:cNvSpPr>
            <p:nvPr/>
          </p:nvSpPr>
          <p:spPr bwMode="auto">
            <a:xfrm>
              <a:off x="3124" y="1903"/>
              <a:ext cx="52" cy="121"/>
            </a:xfrm>
            <a:prstGeom prst="ellipse">
              <a:avLst/>
            </a:prstGeom>
            <a:solidFill>
              <a:srgbClr val="FFFFFF"/>
            </a:solidFill>
            <a:ln w="9525">
              <a:solidFill>
                <a:srgbClr val="000000"/>
              </a:solidFill>
              <a:round/>
              <a:headEnd/>
              <a:tailEnd/>
            </a:ln>
          </p:spPr>
          <p:txBody>
            <a:bodyPr/>
            <a:lstStyle/>
            <a:p>
              <a:endParaRPr lang="en-US"/>
            </a:p>
          </p:txBody>
        </p:sp>
        <p:sp>
          <p:nvSpPr>
            <p:cNvPr id="40" name="Oval 34"/>
            <p:cNvSpPr>
              <a:spLocks noChangeArrowheads="1"/>
            </p:cNvSpPr>
            <p:nvPr/>
          </p:nvSpPr>
          <p:spPr bwMode="auto">
            <a:xfrm>
              <a:off x="3124" y="2897"/>
              <a:ext cx="52" cy="121"/>
            </a:xfrm>
            <a:prstGeom prst="ellipse">
              <a:avLst/>
            </a:prstGeom>
            <a:solidFill>
              <a:srgbClr val="FFFFFF"/>
            </a:solidFill>
            <a:ln w="9525">
              <a:solidFill>
                <a:srgbClr val="000000"/>
              </a:solidFill>
              <a:round/>
              <a:headEnd/>
              <a:tailEnd/>
            </a:ln>
          </p:spPr>
          <p:txBody>
            <a:bodyPr/>
            <a:lstStyle/>
            <a:p>
              <a:endParaRPr lang="en-US"/>
            </a:p>
          </p:txBody>
        </p:sp>
        <p:sp>
          <p:nvSpPr>
            <p:cNvPr id="41" name="Oval 35"/>
            <p:cNvSpPr>
              <a:spLocks noChangeArrowheads="1"/>
            </p:cNvSpPr>
            <p:nvPr/>
          </p:nvSpPr>
          <p:spPr bwMode="auto">
            <a:xfrm>
              <a:off x="3124" y="3892"/>
              <a:ext cx="52" cy="120"/>
            </a:xfrm>
            <a:prstGeom prst="ellipse">
              <a:avLst/>
            </a:prstGeom>
            <a:solidFill>
              <a:srgbClr val="FFFFFF"/>
            </a:solidFill>
            <a:ln w="9525">
              <a:solidFill>
                <a:srgbClr val="000000"/>
              </a:solidFill>
              <a:round/>
              <a:headEnd/>
              <a:tailEnd/>
            </a:ln>
          </p:spPr>
          <p:txBody>
            <a:bodyPr/>
            <a:lstStyle/>
            <a:p>
              <a:endParaRPr lang="en-US"/>
            </a:p>
          </p:txBody>
        </p:sp>
        <p:sp>
          <p:nvSpPr>
            <p:cNvPr id="42" name="Rectangle 36"/>
            <p:cNvSpPr>
              <a:spLocks noChangeArrowheads="1"/>
            </p:cNvSpPr>
            <p:nvPr/>
          </p:nvSpPr>
          <p:spPr bwMode="auto">
            <a:xfrm>
              <a:off x="5478" y="1632"/>
              <a:ext cx="157" cy="2415"/>
            </a:xfrm>
            <a:prstGeom prst="rect">
              <a:avLst/>
            </a:prstGeom>
            <a:solidFill>
              <a:srgbClr val="FFFFFF"/>
            </a:solidFill>
            <a:ln w="38100">
              <a:solidFill>
                <a:srgbClr val="663300"/>
              </a:solidFill>
              <a:miter lim="800000"/>
              <a:headEnd/>
              <a:tailEnd/>
            </a:ln>
          </p:spPr>
          <p:txBody>
            <a:bodyPr/>
            <a:lstStyle/>
            <a:p>
              <a:endParaRPr lang="en-US"/>
            </a:p>
          </p:txBody>
        </p:sp>
        <p:sp>
          <p:nvSpPr>
            <p:cNvPr id="43" name="Oval 37"/>
            <p:cNvSpPr>
              <a:spLocks noChangeArrowheads="1"/>
            </p:cNvSpPr>
            <p:nvPr/>
          </p:nvSpPr>
          <p:spPr bwMode="auto">
            <a:xfrm>
              <a:off x="5530" y="1903"/>
              <a:ext cx="52" cy="121"/>
            </a:xfrm>
            <a:prstGeom prst="ellipse">
              <a:avLst/>
            </a:prstGeom>
            <a:solidFill>
              <a:srgbClr val="FFFFFF"/>
            </a:solidFill>
            <a:ln w="9525">
              <a:solidFill>
                <a:srgbClr val="000000"/>
              </a:solidFill>
              <a:round/>
              <a:headEnd/>
              <a:tailEnd/>
            </a:ln>
          </p:spPr>
          <p:txBody>
            <a:bodyPr/>
            <a:lstStyle/>
            <a:p>
              <a:endParaRPr lang="en-US"/>
            </a:p>
          </p:txBody>
        </p:sp>
        <p:sp>
          <p:nvSpPr>
            <p:cNvPr id="44" name="Oval 38"/>
            <p:cNvSpPr>
              <a:spLocks noChangeArrowheads="1"/>
            </p:cNvSpPr>
            <p:nvPr/>
          </p:nvSpPr>
          <p:spPr bwMode="auto">
            <a:xfrm>
              <a:off x="5530" y="2897"/>
              <a:ext cx="52" cy="121"/>
            </a:xfrm>
            <a:prstGeom prst="ellipse">
              <a:avLst/>
            </a:prstGeom>
            <a:solidFill>
              <a:srgbClr val="FFFFFF"/>
            </a:solidFill>
            <a:ln w="9525">
              <a:solidFill>
                <a:srgbClr val="000000"/>
              </a:solidFill>
              <a:round/>
              <a:headEnd/>
              <a:tailEnd/>
            </a:ln>
          </p:spPr>
          <p:txBody>
            <a:bodyPr/>
            <a:lstStyle/>
            <a:p>
              <a:endParaRPr lang="en-US"/>
            </a:p>
          </p:txBody>
        </p:sp>
        <p:sp>
          <p:nvSpPr>
            <p:cNvPr id="45" name="Oval 39"/>
            <p:cNvSpPr>
              <a:spLocks noChangeArrowheads="1"/>
            </p:cNvSpPr>
            <p:nvPr/>
          </p:nvSpPr>
          <p:spPr bwMode="auto">
            <a:xfrm>
              <a:off x="5572" y="3892"/>
              <a:ext cx="52" cy="120"/>
            </a:xfrm>
            <a:prstGeom prst="ellipse">
              <a:avLst/>
            </a:prstGeom>
            <a:solidFill>
              <a:srgbClr val="FFFFFF"/>
            </a:solidFill>
            <a:ln w="9525">
              <a:solidFill>
                <a:srgbClr val="000000"/>
              </a:solidFill>
              <a:round/>
              <a:headEnd/>
              <a:tailEnd/>
            </a:ln>
          </p:spPr>
          <p:txBody>
            <a:bodyPr/>
            <a:lstStyle/>
            <a:p>
              <a:endParaRPr lang="en-US"/>
            </a:p>
          </p:txBody>
        </p:sp>
        <p:sp>
          <p:nvSpPr>
            <p:cNvPr id="46" name="Oval 40"/>
            <p:cNvSpPr>
              <a:spLocks noChangeArrowheads="1"/>
            </p:cNvSpPr>
            <p:nvPr/>
          </p:nvSpPr>
          <p:spPr bwMode="auto">
            <a:xfrm>
              <a:off x="3605" y="1776"/>
              <a:ext cx="261" cy="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hangingPunct="0"/>
              <a:r>
                <a:rPr lang="en-US" sz="1600" b="1">
                  <a:latin typeface=".VnArial" pitchFamily="34" charset="0"/>
                </a:rPr>
                <a:t>1</a:t>
              </a:r>
            </a:p>
          </p:txBody>
        </p:sp>
        <p:sp>
          <p:nvSpPr>
            <p:cNvPr id="47" name="Oval 41"/>
            <p:cNvSpPr>
              <a:spLocks noChangeArrowheads="1"/>
            </p:cNvSpPr>
            <p:nvPr/>
          </p:nvSpPr>
          <p:spPr bwMode="auto">
            <a:xfrm>
              <a:off x="4209" y="1776"/>
              <a:ext cx="261" cy="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hangingPunct="0"/>
              <a:r>
                <a:rPr lang="en-US" sz="1600" b="1">
                  <a:latin typeface=".VnArial" pitchFamily="34" charset="0"/>
                </a:rPr>
                <a:t>2</a:t>
              </a:r>
            </a:p>
          </p:txBody>
        </p:sp>
        <p:sp>
          <p:nvSpPr>
            <p:cNvPr id="48" name="Oval 42"/>
            <p:cNvSpPr>
              <a:spLocks noChangeArrowheads="1"/>
            </p:cNvSpPr>
            <p:nvPr/>
          </p:nvSpPr>
          <p:spPr bwMode="auto">
            <a:xfrm>
              <a:off x="4884" y="1776"/>
              <a:ext cx="261" cy="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hangingPunct="0"/>
              <a:r>
                <a:rPr lang="en-US" sz="1600" b="1">
                  <a:latin typeface=".VnArial" pitchFamily="34" charset="0"/>
                </a:rPr>
                <a:t>3</a:t>
              </a:r>
            </a:p>
          </p:txBody>
        </p:sp>
        <p:sp>
          <p:nvSpPr>
            <p:cNvPr id="49" name="Oval 43"/>
            <p:cNvSpPr>
              <a:spLocks noChangeArrowheads="1"/>
            </p:cNvSpPr>
            <p:nvPr/>
          </p:nvSpPr>
          <p:spPr bwMode="auto">
            <a:xfrm>
              <a:off x="3605" y="2375"/>
              <a:ext cx="261" cy="27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hangingPunct="0"/>
              <a:r>
                <a:rPr lang="en-US" sz="1600" b="1">
                  <a:latin typeface=".VnArial" pitchFamily="34" charset="0"/>
                </a:rPr>
                <a:t>4</a:t>
              </a:r>
            </a:p>
          </p:txBody>
        </p:sp>
        <p:sp>
          <p:nvSpPr>
            <p:cNvPr id="50" name="Oval 44"/>
            <p:cNvSpPr>
              <a:spLocks noChangeArrowheads="1"/>
            </p:cNvSpPr>
            <p:nvPr/>
          </p:nvSpPr>
          <p:spPr bwMode="auto">
            <a:xfrm>
              <a:off x="4240" y="2408"/>
              <a:ext cx="261" cy="14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hangingPunct="0"/>
              <a:r>
                <a:rPr lang="en-US" sz="1600" b="1">
                  <a:latin typeface=".VnArial" pitchFamily="34" charset="0"/>
                </a:rPr>
                <a:t>5</a:t>
              </a:r>
            </a:p>
          </p:txBody>
        </p:sp>
        <p:sp>
          <p:nvSpPr>
            <p:cNvPr id="51" name="Oval 45"/>
            <p:cNvSpPr>
              <a:spLocks noChangeArrowheads="1"/>
            </p:cNvSpPr>
            <p:nvPr/>
          </p:nvSpPr>
          <p:spPr bwMode="auto">
            <a:xfrm>
              <a:off x="4299" y="2746"/>
              <a:ext cx="261" cy="24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hangingPunct="0"/>
              <a:r>
                <a:rPr lang="en-US" sz="1600" b="1">
                  <a:latin typeface=".VnArial" pitchFamily="34" charset="0"/>
                </a:rPr>
                <a:t>7</a:t>
              </a:r>
            </a:p>
          </p:txBody>
        </p:sp>
        <p:sp>
          <p:nvSpPr>
            <p:cNvPr id="52" name="Oval 46"/>
            <p:cNvSpPr>
              <a:spLocks noChangeArrowheads="1"/>
            </p:cNvSpPr>
            <p:nvPr/>
          </p:nvSpPr>
          <p:spPr bwMode="auto">
            <a:xfrm>
              <a:off x="4884" y="2375"/>
              <a:ext cx="261" cy="20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hangingPunct="0"/>
              <a:r>
                <a:rPr lang="en-US" sz="1600" b="1">
                  <a:latin typeface=".VnArial" pitchFamily="34" charset="0"/>
                </a:rPr>
                <a:t>6</a:t>
              </a:r>
            </a:p>
          </p:txBody>
        </p:sp>
        <p:sp>
          <p:nvSpPr>
            <p:cNvPr id="53" name="Oval 47"/>
            <p:cNvSpPr>
              <a:spLocks noChangeArrowheads="1"/>
            </p:cNvSpPr>
            <p:nvPr/>
          </p:nvSpPr>
          <p:spPr bwMode="auto">
            <a:xfrm>
              <a:off x="5162" y="3520"/>
              <a:ext cx="262" cy="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hangingPunct="0"/>
              <a:r>
                <a:rPr lang="en-US" sz="1600" b="1">
                  <a:latin typeface=".VnArial" pitchFamily="34" charset="0"/>
                </a:rPr>
                <a:t>8</a:t>
              </a:r>
            </a:p>
          </p:txBody>
        </p:sp>
        <p:sp>
          <p:nvSpPr>
            <p:cNvPr id="54" name="Oval 48"/>
            <p:cNvSpPr>
              <a:spLocks noChangeArrowheads="1"/>
            </p:cNvSpPr>
            <p:nvPr/>
          </p:nvSpPr>
          <p:spPr bwMode="auto">
            <a:xfrm>
              <a:off x="5595" y="3797"/>
              <a:ext cx="261" cy="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hangingPunct="0"/>
              <a:r>
                <a:rPr lang="en-US" sz="1600" b="1">
                  <a:latin typeface=".VnArial" pitchFamily="34" charset="0"/>
                </a:rPr>
                <a:t>9</a:t>
              </a:r>
            </a:p>
          </p:txBody>
        </p:sp>
        <p:grpSp>
          <p:nvGrpSpPr>
            <p:cNvPr id="55" name="Group 49"/>
            <p:cNvGrpSpPr>
              <a:grpSpLocks/>
            </p:cNvGrpSpPr>
            <p:nvPr/>
          </p:nvGrpSpPr>
          <p:grpSpPr bwMode="auto">
            <a:xfrm>
              <a:off x="4046" y="3542"/>
              <a:ext cx="622" cy="363"/>
              <a:chOff x="3950" y="3542"/>
              <a:chExt cx="622" cy="363"/>
            </a:xfrm>
          </p:grpSpPr>
          <p:sp>
            <p:nvSpPr>
              <p:cNvPr id="56" name="Rectangle 50"/>
              <p:cNvSpPr>
                <a:spLocks noChangeArrowheads="1"/>
              </p:cNvSpPr>
              <p:nvPr/>
            </p:nvSpPr>
            <p:spPr bwMode="auto">
              <a:xfrm>
                <a:off x="3950" y="3542"/>
                <a:ext cx="105" cy="363"/>
              </a:xfrm>
              <a:prstGeom prst="rect">
                <a:avLst/>
              </a:prstGeom>
              <a:solidFill>
                <a:srgbClr val="FFFFFF"/>
              </a:solidFill>
              <a:ln w="28575">
                <a:solidFill>
                  <a:srgbClr val="FF3300"/>
                </a:solidFill>
                <a:miter lim="800000"/>
                <a:headEnd/>
                <a:tailEnd/>
              </a:ln>
            </p:spPr>
            <p:txBody>
              <a:bodyPr/>
              <a:lstStyle/>
              <a:p>
                <a:endParaRPr lang="en-US"/>
              </a:p>
            </p:txBody>
          </p:sp>
          <p:sp>
            <p:nvSpPr>
              <p:cNvPr id="57" name="Rectangle 51"/>
              <p:cNvSpPr>
                <a:spLocks noChangeArrowheads="1"/>
              </p:cNvSpPr>
              <p:nvPr/>
            </p:nvSpPr>
            <p:spPr bwMode="auto">
              <a:xfrm>
                <a:off x="4055" y="3542"/>
                <a:ext cx="105" cy="363"/>
              </a:xfrm>
              <a:prstGeom prst="rect">
                <a:avLst/>
              </a:prstGeom>
              <a:solidFill>
                <a:srgbClr val="FFFFFF"/>
              </a:solidFill>
              <a:ln w="28575">
                <a:solidFill>
                  <a:srgbClr val="FF3300"/>
                </a:solidFill>
                <a:miter lim="800000"/>
                <a:headEnd/>
                <a:tailEnd/>
              </a:ln>
            </p:spPr>
            <p:txBody>
              <a:bodyPr/>
              <a:lstStyle/>
              <a:p>
                <a:endParaRPr lang="en-US"/>
              </a:p>
            </p:txBody>
          </p:sp>
          <p:sp>
            <p:nvSpPr>
              <p:cNvPr id="58" name="Rectangle 52"/>
              <p:cNvSpPr>
                <a:spLocks noChangeArrowheads="1"/>
              </p:cNvSpPr>
              <p:nvPr/>
            </p:nvSpPr>
            <p:spPr bwMode="auto">
              <a:xfrm>
                <a:off x="4160" y="3542"/>
                <a:ext cx="104" cy="363"/>
              </a:xfrm>
              <a:prstGeom prst="rect">
                <a:avLst/>
              </a:prstGeom>
              <a:solidFill>
                <a:srgbClr val="FFFFFF"/>
              </a:solidFill>
              <a:ln w="28575">
                <a:solidFill>
                  <a:srgbClr val="FF3300"/>
                </a:solidFill>
                <a:miter lim="800000"/>
                <a:headEnd/>
                <a:tailEnd/>
              </a:ln>
            </p:spPr>
            <p:txBody>
              <a:bodyPr/>
              <a:lstStyle/>
              <a:p>
                <a:endParaRPr lang="en-US"/>
              </a:p>
            </p:txBody>
          </p:sp>
          <p:sp>
            <p:nvSpPr>
              <p:cNvPr id="59" name="Rectangle 53"/>
              <p:cNvSpPr>
                <a:spLocks noChangeArrowheads="1"/>
              </p:cNvSpPr>
              <p:nvPr/>
            </p:nvSpPr>
            <p:spPr bwMode="auto">
              <a:xfrm>
                <a:off x="4264" y="3542"/>
                <a:ext cx="105" cy="363"/>
              </a:xfrm>
              <a:prstGeom prst="rect">
                <a:avLst/>
              </a:prstGeom>
              <a:solidFill>
                <a:srgbClr val="FFFFFF"/>
              </a:solidFill>
              <a:ln w="28575">
                <a:solidFill>
                  <a:srgbClr val="FF3300"/>
                </a:solidFill>
                <a:miter lim="800000"/>
                <a:headEnd/>
                <a:tailEnd/>
              </a:ln>
            </p:spPr>
            <p:txBody>
              <a:bodyPr/>
              <a:lstStyle/>
              <a:p>
                <a:endParaRPr lang="en-US"/>
              </a:p>
            </p:txBody>
          </p:sp>
          <p:sp>
            <p:nvSpPr>
              <p:cNvPr id="60" name="Rectangle 54"/>
              <p:cNvSpPr>
                <a:spLocks noChangeArrowheads="1"/>
              </p:cNvSpPr>
              <p:nvPr/>
            </p:nvSpPr>
            <p:spPr bwMode="auto">
              <a:xfrm>
                <a:off x="4369" y="3542"/>
                <a:ext cx="105" cy="363"/>
              </a:xfrm>
              <a:prstGeom prst="rect">
                <a:avLst/>
              </a:prstGeom>
              <a:solidFill>
                <a:srgbClr val="FFFFFF"/>
              </a:solidFill>
              <a:ln w="38100">
                <a:solidFill>
                  <a:srgbClr val="FF3300"/>
                </a:solidFill>
                <a:miter lim="800000"/>
                <a:headEnd/>
                <a:tailEnd/>
              </a:ln>
            </p:spPr>
            <p:txBody>
              <a:bodyPr/>
              <a:lstStyle/>
              <a:p>
                <a:endParaRPr lang="en-US"/>
              </a:p>
            </p:txBody>
          </p:sp>
          <p:sp>
            <p:nvSpPr>
              <p:cNvPr id="61" name="Rectangle 55"/>
              <p:cNvSpPr>
                <a:spLocks noChangeArrowheads="1"/>
              </p:cNvSpPr>
              <p:nvPr/>
            </p:nvSpPr>
            <p:spPr bwMode="auto">
              <a:xfrm>
                <a:off x="4467" y="3542"/>
                <a:ext cx="105" cy="362"/>
              </a:xfrm>
              <a:prstGeom prst="rect">
                <a:avLst/>
              </a:prstGeom>
              <a:solidFill>
                <a:srgbClr val="FFFFFF"/>
              </a:solidFill>
              <a:ln w="28575">
                <a:solidFill>
                  <a:srgbClr val="FF3300"/>
                </a:solidFill>
                <a:miter lim="800000"/>
                <a:headEnd/>
                <a:tailEnd/>
              </a:ln>
            </p:spPr>
            <p:txBody>
              <a:bodyPr/>
              <a:lstStyle/>
              <a:p>
                <a:endParaRPr lang="en-US"/>
              </a:p>
            </p:txBody>
          </p:sp>
        </p:grpSp>
      </p:grpSp>
      <p:sp>
        <p:nvSpPr>
          <p:cNvPr id="63" name="AutoShape 57"/>
          <p:cNvSpPr>
            <a:spLocks noChangeArrowheads="1"/>
          </p:cNvSpPr>
          <p:nvPr/>
        </p:nvSpPr>
        <p:spPr bwMode="auto">
          <a:xfrm>
            <a:off x="4495800" y="609600"/>
            <a:ext cx="2590800" cy="838200"/>
          </a:xfrm>
          <a:prstGeom prst="wedgeRoundRectCallout">
            <a:avLst>
              <a:gd name="adj1" fmla="val 10782"/>
              <a:gd name="adj2" fmla="val 166477"/>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lang="en-US" sz="2200" b="1">
                <a:solidFill>
                  <a:srgbClr val="000000"/>
                </a:solidFill>
                <a:latin typeface=".VnArial" pitchFamily="34" charset="0"/>
              </a:rPr>
              <a:t>1. §ång hå hiÓn thÞ ®iÖn ¸p AQ 1</a:t>
            </a:r>
          </a:p>
        </p:txBody>
      </p:sp>
      <p:sp>
        <p:nvSpPr>
          <p:cNvPr id="64" name="AutoShape 59"/>
          <p:cNvSpPr>
            <a:spLocks noChangeArrowheads="1"/>
          </p:cNvSpPr>
          <p:nvPr/>
        </p:nvSpPr>
        <p:spPr bwMode="auto">
          <a:xfrm>
            <a:off x="6248400" y="609600"/>
            <a:ext cx="2819400" cy="914400"/>
          </a:xfrm>
          <a:prstGeom prst="wedgeRoundRectCallout">
            <a:avLst>
              <a:gd name="adj1" fmla="val 13343"/>
              <a:gd name="adj2" fmla="val 156597"/>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lang="en-US" sz="2200" b="1">
                <a:solidFill>
                  <a:srgbClr val="000000"/>
                </a:solidFill>
                <a:latin typeface=".VnArial" pitchFamily="34" charset="0"/>
              </a:rPr>
              <a:t>3. §ång hå hiÓn thÞ ®iÖn ¸p AQ 2</a:t>
            </a:r>
          </a:p>
        </p:txBody>
      </p:sp>
      <p:sp>
        <p:nvSpPr>
          <p:cNvPr id="65" name="AutoShape 60"/>
          <p:cNvSpPr>
            <a:spLocks noChangeArrowheads="1"/>
          </p:cNvSpPr>
          <p:nvPr/>
        </p:nvSpPr>
        <p:spPr bwMode="auto">
          <a:xfrm>
            <a:off x="5029200" y="838200"/>
            <a:ext cx="4038600" cy="762000"/>
          </a:xfrm>
          <a:prstGeom prst="wedgeRoundRectCallout">
            <a:avLst>
              <a:gd name="adj1" fmla="val -23468"/>
              <a:gd name="adj2" fmla="val 273958"/>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lang="en-US" sz="2200" b="1">
                <a:solidFill>
                  <a:srgbClr val="000000"/>
                </a:solidFill>
                <a:latin typeface=".VnArial" pitchFamily="34" charset="0"/>
              </a:rPr>
              <a:t>4. §ång hå hiÓn thÞ dßng ®iÖn n¹p, phãng cña AQ 1</a:t>
            </a:r>
          </a:p>
        </p:txBody>
      </p:sp>
      <p:sp>
        <p:nvSpPr>
          <p:cNvPr id="66" name="AutoShape 61"/>
          <p:cNvSpPr>
            <a:spLocks noChangeArrowheads="1"/>
          </p:cNvSpPr>
          <p:nvPr/>
        </p:nvSpPr>
        <p:spPr bwMode="auto">
          <a:xfrm>
            <a:off x="5029200" y="685800"/>
            <a:ext cx="3810000" cy="838200"/>
          </a:xfrm>
          <a:prstGeom prst="wedgeRoundRectCallout">
            <a:avLst>
              <a:gd name="adj1" fmla="val 4917"/>
              <a:gd name="adj2" fmla="val 253597"/>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lang="en-US" sz="2200" b="1">
                <a:solidFill>
                  <a:srgbClr val="000000"/>
                </a:solidFill>
                <a:latin typeface=".VnArial" pitchFamily="34" charset="0"/>
              </a:rPr>
              <a:t>5. Nóm Ên truy cËp, ®iÒu chØnh tham sè hÖ thèng</a:t>
            </a:r>
          </a:p>
        </p:txBody>
      </p:sp>
      <p:sp>
        <p:nvSpPr>
          <p:cNvPr id="67" name="AutoShape 62"/>
          <p:cNvSpPr>
            <a:spLocks noChangeArrowheads="1"/>
          </p:cNvSpPr>
          <p:nvPr/>
        </p:nvSpPr>
        <p:spPr bwMode="auto">
          <a:xfrm>
            <a:off x="4800600" y="685800"/>
            <a:ext cx="4267200" cy="838200"/>
          </a:xfrm>
          <a:prstGeom prst="wedgeRoundRectCallout">
            <a:avLst>
              <a:gd name="adj1" fmla="val 19384"/>
              <a:gd name="adj2" fmla="val 270074"/>
              <a:gd name="adj3" fmla="val 16667"/>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lang="en-US" sz="2200" b="1">
                <a:solidFill>
                  <a:srgbClr val="000000"/>
                </a:solidFill>
                <a:latin typeface=".VnArial" pitchFamily="34" charset="0"/>
              </a:rPr>
              <a:t>6. §ång hå hiÓn thÞ dßng ®iÖn n¹p, phãng cña AQ 2</a:t>
            </a:r>
          </a:p>
        </p:txBody>
      </p:sp>
      <p:sp>
        <p:nvSpPr>
          <p:cNvPr id="68" name="AutoShape 63"/>
          <p:cNvSpPr>
            <a:spLocks noChangeArrowheads="1"/>
          </p:cNvSpPr>
          <p:nvPr/>
        </p:nvSpPr>
        <p:spPr bwMode="auto">
          <a:xfrm>
            <a:off x="5243513" y="685800"/>
            <a:ext cx="3429000" cy="2286000"/>
          </a:xfrm>
          <a:prstGeom prst="wedgeRoundRectCallout">
            <a:avLst>
              <a:gd name="adj1" fmla="val -1111"/>
              <a:gd name="adj2" fmla="val 84514"/>
              <a:gd name="adj3" fmla="val 16667"/>
            </a:avLst>
          </a:prstGeom>
          <a:solidFill>
            <a:schemeClr val="bg1"/>
          </a:solidFill>
          <a:ln w="9525">
            <a:solidFill>
              <a:schemeClr val="tx1"/>
            </a:solidFill>
            <a:miter lim="800000"/>
            <a:headEnd/>
            <a:tailEnd/>
          </a:ln>
          <a:effectLst/>
        </p:spPr>
        <p:txBody>
          <a:bodyPr/>
          <a:lstStyle/>
          <a:p>
            <a:pPr algn="just" eaLnBrk="0" hangingPunct="0"/>
            <a:r>
              <a:rPr lang="en-US" sz="2200" b="1">
                <a:solidFill>
                  <a:srgbClr val="000000"/>
                </a:solidFill>
                <a:latin typeface=".VnArial" pitchFamily="34" charset="0"/>
              </a:rPr>
              <a:t>7. HÖ thèng ®Ìn chØ thÞ, c¶nh b¸o</a:t>
            </a:r>
          </a:p>
          <a:p>
            <a:pPr algn="just" eaLnBrk="0" hangingPunct="0"/>
            <a:r>
              <a:rPr lang="en-US" sz="2200" b="1">
                <a:solidFill>
                  <a:srgbClr val="000000"/>
                </a:solidFill>
                <a:latin typeface=".VnArial" pitchFamily="34" charset="0"/>
              </a:rPr>
              <a:t>     DC ON</a:t>
            </a:r>
          </a:p>
          <a:p>
            <a:pPr algn="just" eaLnBrk="0" hangingPunct="0"/>
            <a:r>
              <a:rPr lang="en-US" sz="2200" b="1">
                <a:solidFill>
                  <a:srgbClr val="000000"/>
                </a:solidFill>
                <a:latin typeface=".VnArial" pitchFamily="34" charset="0"/>
              </a:rPr>
              <a:t>     BATTER 1LV D</a:t>
            </a:r>
          </a:p>
          <a:p>
            <a:pPr algn="just" eaLnBrk="0" hangingPunct="0"/>
            <a:r>
              <a:rPr lang="en-US" sz="2200" b="1">
                <a:solidFill>
                  <a:srgbClr val="000000"/>
                </a:solidFill>
                <a:latin typeface=".VnArial" pitchFamily="34" charset="0"/>
              </a:rPr>
              <a:t>     RELAY 1 PAIL</a:t>
            </a:r>
          </a:p>
          <a:p>
            <a:pPr algn="just" eaLnBrk="0" hangingPunct="0"/>
            <a:r>
              <a:rPr lang="en-US" sz="2200" b="1">
                <a:solidFill>
                  <a:srgbClr val="000000"/>
                </a:solidFill>
                <a:latin typeface=".VnArial" pitchFamily="34" charset="0"/>
              </a:rPr>
              <a:t>     RECTIFAI 1 PAIL</a:t>
            </a:r>
          </a:p>
          <a:p>
            <a:pPr algn="just" eaLnBrk="0" hangingPunct="0"/>
            <a:endParaRPr lang="en-US" sz="2200" b="1">
              <a:solidFill>
                <a:srgbClr val="000000"/>
              </a:solidFill>
              <a:latin typeface=".VnArial" pitchFamily="34" charset="0"/>
            </a:endParaRPr>
          </a:p>
        </p:txBody>
      </p:sp>
      <p:sp>
        <p:nvSpPr>
          <p:cNvPr id="69" name="AutoShape 64"/>
          <p:cNvSpPr>
            <a:spLocks noChangeArrowheads="1"/>
          </p:cNvSpPr>
          <p:nvPr/>
        </p:nvSpPr>
        <p:spPr bwMode="auto">
          <a:xfrm>
            <a:off x="6416675" y="5943600"/>
            <a:ext cx="1447800" cy="838200"/>
          </a:xfrm>
          <a:prstGeom prst="wedgeRoundRectCallout">
            <a:avLst>
              <a:gd name="adj1" fmla="val 15569"/>
              <a:gd name="adj2" fmla="val -111366"/>
              <a:gd name="adj3" fmla="val 16667"/>
            </a:avLst>
          </a:prstGeom>
          <a:solidFill>
            <a:srgbClr val="66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r>
              <a:rPr lang="en-US" sz="2200" b="1">
                <a:solidFill>
                  <a:srgbClr val="FFFF00"/>
                </a:solidFill>
                <a:latin typeface=".VnArial" pitchFamily="34" charset="0"/>
              </a:rPr>
              <a:t>8. B¶ng Automat</a:t>
            </a:r>
          </a:p>
        </p:txBody>
      </p:sp>
      <p:sp>
        <p:nvSpPr>
          <p:cNvPr id="70" name="AutoShape 65"/>
          <p:cNvSpPr>
            <a:spLocks noChangeArrowheads="1"/>
          </p:cNvSpPr>
          <p:nvPr/>
        </p:nvSpPr>
        <p:spPr bwMode="auto">
          <a:xfrm>
            <a:off x="6477000" y="685800"/>
            <a:ext cx="1752600" cy="762000"/>
          </a:xfrm>
          <a:prstGeom prst="wedgeRoundRectCallout">
            <a:avLst>
              <a:gd name="adj1" fmla="val 80162"/>
              <a:gd name="adj2" fmla="val 162708"/>
              <a:gd name="adj3" fmla="val 16667"/>
            </a:avLst>
          </a:prstGeom>
          <a:solidFill>
            <a:srgbClr val="66FFCC"/>
          </a:solidFill>
          <a:ln w="9525">
            <a:solidFill>
              <a:schemeClr val="tx1"/>
            </a:solidFill>
            <a:miter lim="800000"/>
            <a:headEnd/>
            <a:tailEnd/>
          </a:ln>
          <a:effectLst/>
        </p:spPr>
        <p:txBody>
          <a:bodyPr/>
          <a:lstStyle/>
          <a:p>
            <a:pPr eaLnBrk="0" hangingPunct="0"/>
            <a:r>
              <a:rPr lang="en-US" sz="2200" b="1">
                <a:latin typeface=".VnArial" pitchFamily="34" charset="0"/>
              </a:rPr>
              <a:t>9. Tai b¾t lªn gi¸ 19’’</a:t>
            </a:r>
          </a:p>
        </p:txBody>
      </p:sp>
      <p:sp>
        <p:nvSpPr>
          <p:cNvPr id="71" name="AutoShape 66"/>
          <p:cNvSpPr>
            <a:spLocks noChangeArrowheads="1"/>
          </p:cNvSpPr>
          <p:nvPr/>
        </p:nvSpPr>
        <p:spPr bwMode="auto">
          <a:xfrm>
            <a:off x="6188075" y="6340475"/>
            <a:ext cx="2362200" cy="457200"/>
          </a:xfrm>
          <a:prstGeom prst="wedgeRoundRectCallout">
            <a:avLst>
              <a:gd name="adj1" fmla="val 28023"/>
              <a:gd name="adj2" fmla="val -105556"/>
              <a:gd name="adj3" fmla="val 16667"/>
            </a:avLst>
          </a:prstGeom>
          <a:solidFill>
            <a:srgbClr val="66FFCC"/>
          </a:solidFill>
          <a:ln w="9525">
            <a:solidFill>
              <a:schemeClr val="tx1"/>
            </a:solidFill>
            <a:miter lim="800000"/>
            <a:headEnd/>
            <a:tailEnd/>
          </a:ln>
          <a:effectLst/>
        </p:spPr>
        <p:txBody>
          <a:bodyPr/>
          <a:lstStyle/>
          <a:p>
            <a:pPr eaLnBrk="0" hangingPunct="0"/>
            <a:r>
              <a:rPr lang="en-US" sz="2200" b="1">
                <a:solidFill>
                  <a:srgbClr val="000000"/>
                </a:solidFill>
                <a:latin typeface=".VnArial" pitchFamily="34" charset="0"/>
              </a:rPr>
              <a:t>10. Ch©n m¸y</a:t>
            </a:r>
          </a:p>
        </p:txBody>
      </p:sp>
      <p:sp>
        <p:nvSpPr>
          <p:cNvPr id="72" name="Freeform 67" descr="2"/>
          <p:cNvSpPr>
            <a:spLocks/>
          </p:cNvSpPr>
          <p:nvPr/>
        </p:nvSpPr>
        <p:spPr bwMode="gray">
          <a:xfrm>
            <a:off x="5371071" y="4345458"/>
            <a:ext cx="3096000" cy="1476000"/>
          </a:xfrm>
          <a:custGeom>
            <a:avLst/>
            <a:gdLst>
              <a:gd name="T0" fmla="*/ 130 w 1847"/>
              <a:gd name="T1" fmla="*/ 9 h 813"/>
              <a:gd name="T2" fmla="*/ 514 w 1847"/>
              <a:gd name="T3" fmla="*/ 17 h 813"/>
              <a:gd name="T4" fmla="*/ 1482 w 1847"/>
              <a:gd name="T5" fmla="*/ 17 h 813"/>
              <a:gd name="T6" fmla="*/ 1794 w 1847"/>
              <a:gd name="T7" fmla="*/ 33 h 813"/>
              <a:gd name="T8" fmla="*/ 1802 w 1847"/>
              <a:gd name="T9" fmla="*/ 217 h 813"/>
              <a:gd name="T10" fmla="*/ 1794 w 1847"/>
              <a:gd name="T11" fmla="*/ 721 h 813"/>
              <a:gd name="T12" fmla="*/ 1810 w 1847"/>
              <a:gd name="T13" fmla="*/ 769 h 813"/>
              <a:gd name="T14" fmla="*/ 1794 w 1847"/>
              <a:gd name="T15" fmla="*/ 766 h 813"/>
              <a:gd name="T16" fmla="*/ 1538 w 1847"/>
              <a:gd name="T17" fmla="*/ 777 h 813"/>
              <a:gd name="T18" fmla="*/ 1065 w 1847"/>
              <a:gd name="T19" fmla="*/ 782 h 813"/>
              <a:gd name="T20" fmla="*/ 154 w 1847"/>
              <a:gd name="T21" fmla="*/ 785 h 813"/>
              <a:gd name="T22" fmla="*/ 138 w 1847"/>
              <a:gd name="T23" fmla="*/ 729 h 813"/>
              <a:gd name="T24" fmla="*/ 138 w 1847"/>
              <a:gd name="T25" fmla="*/ 513 h 813"/>
              <a:gd name="T26" fmla="*/ 130 w 1847"/>
              <a:gd name="T27" fmla="*/ 49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7" h="813">
                <a:moveTo>
                  <a:pt x="130" y="9"/>
                </a:moveTo>
                <a:cubicBezTo>
                  <a:pt x="194" y="10"/>
                  <a:pt x="289" y="16"/>
                  <a:pt x="514" y="17"/>
                </a:cubicBezTo>
                <a:cubicBezTo>
                  <a:pt x="739" y="18"/>
                  <a:pt x="1269" y="14"/>
                  <a:pt x="1482" y="17"/>
                </a:cubicBezTo>
                <a:cubicBezTo>
                  <a:pt x="1695" y="20"/>
                  <a:pt x="1741" y="0"/>
                  <a:pt x="1794" y="33"/>
                </a:cubicBezTo>
                <a:cubicBezTo>
                  <a:pt x="1847" y="66"/>
                  <a:pt x="1802" y="102"/>
                  <a:pt x="1802" y="217"/>
                </a:cubicBezTo>
                <a:cubicBezTo>
                  <a:pt x="1802" y="332"/>
                  <a:pt x="1793" y="629"/>
                  <a:pt x="1794" y="721"/>
                </a:cubicBezTo>
                <a:cubicBezTo>
                  <a:pt x="1795" y="813"/>
                  <a:pt x="1810" y="762"/>
                  <a:pt x="1810" y="769"/>
                </a:cubicBezTo>
                <a:cubicBezTo>
                  <a:pt x="1810" y="776"/>
                  <a:pt x="1839" y="765"/>
                  <a:pt x="1794" y="766"/>
                </a:cubicBezTo>
                <a:cubicBezTo>
                  <a:pt x="1749" y="767"/>
                  <a:pt x="1659" y="774"/>
                  <a:pt x="1538" y="777"/>
                </a:cubicBezTo>
                <a:cubicBezTo>
                  <a:pt x="1417" y="780"/>
                  <a:pt x="1296" y="781"/>
                  <a:pt x="1065" y="782"/>
                </a:cubicBezTo>
                <a:cubicBezTo>
                  <a:pt x="834" y="783"/>
                  <a:pt x="308" y="794"/>
                  <a:pt x="154" y="785"/>
                </a:cubicBezTo>
                <a:cubicBezTo>
                  <a:pt x="0" y="776"/>
                  <a:pt x="141" y="774"/>
                  <a:pt x="138" y="729"/>
                </a:cubicBezTo>
                <a:cubicBezTo>
                  <a:pt x="135" y="684"/>
                  <a:pt x="139" y="626"/>
                  <a:pt x="138" y="513"/>
                </a:cubicBezTo>
                <a:cubicBezTo>
                  <a:pt x="137" y="400"/>
                  <a:pt x="132" y="146"/>
                  <a:pt x="130" y="49"/>
                </a:cubicBezTo>
              </a:path>
            </a:pathLst>
          </a:custGeom>
          <a:noFill/>
          <a:ln w="57150" cap="flat" cmpd="sng">
            <a:solidFill>
              <a:srgbClr val="FF0000"/>
            </a:solidFill>
            <a:prstDash val="sysDot"/>
            <a:round/>
            <a:headEnd/>
            <a:tailEnd/>
          </a:ln>
          <a:effectLst/>
          <a:extLst>
            <a:ext uri="{909E8E84-426E-40DD-AFC4-6F175D3DCCD1}">
              <a14:hiddenFill xmlns:a14="http://schemas.microsoft.com/office/drawing/2010/main">
                <a:blipFill dpi="0" rotWithShape="1">
                  <a:blip/>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AutoShape 68"/>
          <p:cNvSpPr>
            <a:spLocks noChangeArrowheads="1"/>
          </p:cNvSpPr>
          <p:nvPr/>
        </p:nvSpPr>
        <p:spPr bwMode="gray">
          <a:xfrm>
            <a:off x="5472113" y="1539875"/>
            <a:ext cx="228600" cy="228600"/>
          </a:xfrm>
          <a:prstGeom prst="flowChartSummingJunction">
            <a:avLst/>
          </a:prstGeom>
          <a:solidFill>
            <a:srgbClr val="00FF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AutoShape 69"/>
          <p:cNvSpPr>
            <a:spLocks noChangeArrowheads="1"/>
          </p:cNvSpPr>
          <p:nvPr/>
        </p:nvSpPr>
        <p:spPr bwMode="gray">
          <a:xfrm>
            <a:off x="5484813" y="1870075"/>
            <a:ext cx="228600" cy="228600"/>
          </a:xfrm>
          <a:prstGeom prst="flowChartSummingJunction">
            <a:avLst/>
          </a:prstGeom>
          <a:solidFill>
            <a:srgbClr val="FF00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AutoShape 70"/>
          <p:cNvSpPr>
            <a:spLocks noChangeArrowheads="1"/>
          </p:cNvSpPr>
          <p:nvPr/>
        </p:nvSpPr>
        <p:spPr bwMode="gray">
          <a:xfrm>
            <a:off x="5484813" y="2200275"/>
            <a:ext cx="228600" cy="228600"/>
          </a:xfrm>
          <a:prstGeom prst="flowChartSummingJunction">
            <a:avLst/>
          </a:prstGeom>
          <a:solidFill>
            <a:srgbClr val="FF00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AutoShape 71"/>
          <p:cNvSpPr>
            <a:spLocks noChangeArrowheads="1"/>
          </p:cNvSpPr>
          <p:nvPr/>
        </p:nvSpPr>
        <p:spPr bwMode="gray">
          <a:xfrm>
            <a:off x="5497513" y="2543175"/>
            <a:ext cx="228600" cy="228600"/>
          </a:xfrm>
          <a:prstGeom prst="flowChartSummingJunction">
            <a:avLst/>
          </a:prstGeom>
          <a:solidFill>
            <a:srgbClr val="FF00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AutoShape 72"/>
          <p:cNvSpPr>
            <a:spLocks noChangeArrowheads="1"/>
          </p:cNvSpPr>
          <p:nvPr/>
        </p:nvSpPr>
        <p:spPr bwMode="gray">
          <a:xfrm>
            <a:off x="8189913" y="1524000"/>
            <a:ext cx="228600" cy="228600"/>
          </a:xfrm>
          <a:prstGeom prst="flowChartSummingJunction">
            <a:avLst/>
          </a:prstGeom>
          <a:solidFill>
            <a:srgbClr val="00FF00"/>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AutoShape 73"/>
          <p:cNvSpPr>
            <a:spLocks noChangeArrowheads="1"/>
          </p:cNvSpPr>
          <p:nvPr/>
        </p:nvSpPr>
        <p:spPr bwMode="gray">
          <a:xfrm>
            <a:off x="8202613" y="1854200"/>
            <a:ext cx="228600" cy="228600"/>
          </a:xfrm>
          <a:prstGeom prst="flowChartSummingJunction">
            <a:avLst/>
          </a:prstGeom>
          <a:solidFill>
            <a:srgbClr val="FF00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AutoShape 74"/>
          <p:cNvSpPr>
            <a:spLocks noChangeArrowheads="1"/>
          </p:cNvSpPr>
          <p:nvPr/>
        </p:nvSpPr>
        <p:spPr bwMode="gray">
          <a:xfrm>
            <a:off x="8202613" y="2184400"/>
            <a:ext cx="228600" cy="228600"/>
          </a:xfrm>
          <a:prstGeom prst="flowChartSummingJunction">
            <a:avLst/>
          </a:prstGeom>
          <a:solidFill>
            <a:srgbClr val="FF00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AutoShape 75"/>
          <p:cNvSpPr>
            <a:spLocks noChangeArrowheads="1"/>
          </p:cNvSpPr>
          <p:nvPr/>
        </p:nvSpPr>
        <p:spPr bwMode="gray">
          <a:xfrm>
            <a:off x="8215313" y="2527300"/>
            <a:ext cx="228600" cy="228600"/>
          </a:xfrm>
          <a:prstGeom prst="flowChartSummingJunction">
            <a:avLst/>
          </a:prstGeom>
          <a:solidFill>
            <a:srgbClr val="FF00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AutoShape 76"/>
          <p:cNvSpPr>
            <a:spLocks noChangeArrowheads="1"/>
          </p:cNvSpPr>
          <p:nvPr/>
        </p:nvSpPr>
        <p:spPr bwMode="auto">
          <a:xfrm>
            <a:off x="3429000" y="6324600"/>
            <a:ext cx="2365375" cy="457200"/>
          </a:xfrm>
          <a:prstGeom prst="wedgeRoundRectCallout">
            <a:avLst>
              <a:gd name="adj1" fmla="val 53153"/>
              <a:gd name="adj2" fmla="val -268750"/>
              <a:gd name="adj3" fmla="val 16667"/>
            </a:avLst>
          </a:prstGeom>
          <a:solidFill>
            <a:srgbClr val="66FFCC"/>
          </a:solidFill>
          <a:ln w="9525">
            <a:solidFill>
              <a:schemeClr val="tx1"/>
            </a:solidFill>
            <a:miter lim="800000"/>
            <a:headEnd/>
            <a:tailEnd/>
          </a:ln>
          <a:effectLst/>
        </p:spPr>
        <p:txBody>
          <a:bodyPr/>
          <a:lstStyle/>
          <a:p>
            <a:pPr eaLnBrk="0" hangingPunct="0"/>
            <a:r>
              <a:rPr lang="en-US" sz="2200" b="1">
                <a:solidFill>
                  <a:srgbClr val="000000"/>
                </a:solidFill>
                <a:latin typeface=".VnArial" pitchFamily="34" charset="0"/>
              </a:rPr>
              <a:t>BATTERRY 1,2</a:t>
            </a:r>
          </a:p>
        </p:txBody>
      </p:sp>
      <p:sp>
        <p:nvSpPr>
          <p:cNvPr id="82" name="AutoShape 77"/>
          <p:cNvSpPr>
            <a:spLocks noChangeArrowheads="1"/>
          </p:cNvSpPr>
          <p:nvPr/>
        </p:nvSpPr>
        <p:spPr bwMode="auto">
          <a:xfrm>
            <a:off x="4495800" y="6324600"/>
            <a:ext cx="1905000" cy="457200"/>
          </a:xfrm>
          <a:prstGeom prst="wedgeRoundRectCallout">
            <a:avLst>
              <a:gd name="adj1" fmla="val 65167"/>
              <a:gd name="adj2" fmla="val -282292"/>
              <a:gd name="adj3" fmla="val 16667"/>
            </a:avLst>
          </a:prstGeom>
          <a:solidFill>
            <a:srgbClr val="66FFCC"/>
          </a:solidFill>
          <a:ln w="9525">
            <a:solidFill>
              <a:schemeClr val="tx1"/>
            </a:solidFill>
            <a:miter lim="800000"/>
            <a:headEnd/>
            <a:tailEnd/>
          </a:ln>
          <a:effectLst/>
        </p:spPr>
        <p:txBody>
          <a:bodyPr/>
          <a:lstStyle/>
          <a:p>
            <a:pPr eaLnBrk="0" hangingPunct="0"/>
            <a:r>
              <a:rPr lang="en-US" sz="2200" b="1">
                <a:solidFill>
                  <a:srgbClr val="000000"/>
                </a:solidFill>
                <a:latin typeface=".VnArial" pitchFamily="34" charset="0"/>
              </a:rPr>
              <a:t>LOAD (1-6)</a:t>
            </a:r>
          </a:p>
        </p:txBody>
      </p:sp>
      <p:sp>
        <p:nvSpPr>
          <p:cNvPr id="83" name="AutoShape 78"/>
          <p:cNvSpPr>
            <a:spLocks noChangeArrowheads="1"/>
          </p:cNvSpPr>
          <p:nvPr/>
        </p:nvSpPr>
        <p:spPr bwMode="auto">
          <a:xfrm>
            <a:off x="7908925" y="6080125"/>
            <a:ext cx="1219200" cy="762000"/>
          </a:xfrm>
          <a:prstGeom prst="wedgeRoundRectCallout">
            <a:avLst>
              <a:gd name="adj1" fmla="val -57551"/>
              <a:gd name="adj2" fmla="val -137500"/>
              <a:gd name="adj3" fmla="val 16667"/>
            </a:avLst>
          </a:prstGeom>
          <a:solidFill>
            <a:srgbClr val="66FFCC"/>
          </a:solidFill>
          <a:ln w="9525">
            <a:solidFill>
              <a:schemeClr val="tx1"/>
            </a:solidFill>
            <a:miter lim="800000"/>
            <a:headEnd/>
            <a:tailEnd/>
          </a:ln>
          <a:effectLst/>
        </p:spPr>
        <p:txBody>
          <a:bodyPr/>
          <a:lstStyle/>
          <a:p>
            <a:pPr algn="ctr" eaLnBrk="0" hangingPunct="0"/>
            <a:r>
              <a:rPr lang="en-US" b="1">
                <a:solidFill>
                  <a:srgbClr val="000000"/>
                </a:solidFill>
                <a:latin typeface=".VnArial" pitchFamily="34" charset="0"/>
              </a:rPr>
              <a:t>RELAY 1,2</a:t>
            </a:r>
          </a:p>
        </p:txBody>
      </p:sp>
      <p:sp>
        <p:nvSpPr>
          <p:cNvPr id="84" name="AutoShape 79"/>
          <p:cNvSpPr>
            <a:spLocks noChangeArrowheads="1"/>
          </p:cNvSpPr>
          <p:nvPr/>
        </p:nvSpPr>
        <p:spPr bwMode="auto">
          <a:xfrm>
            <a:off x="8153400" y="6248400"/>
            <a:ext cx="762000" cy="457200"/>
          </a:xfrm>
          <a:prstGeom prst="wedgeRoundRectCallout">
            <a:avLst>
              <a:gd name="adj1" fmla="val -58125"/>
              <a:gd name="adj2" fmla="val -248958"/>
              <a:gd name="adj3" fmla="val 16667"/>
            </a:avLst>
          </a:prstGeom>
          <a:solidFill>
            <a:srgbClr val="66FFCC"/>
          </a:solidFill>
          <a:ln w="9525">
            <a:solidFill>
              <a:schemeClr val="tx1"/>
            </a:solidFill>
            <a:miter lim="800000"/>
            <a:headEnd/>
            <a:tailEnd/>
          </a:ln>
          <a:effectLst/>
        </p:spPr>
        <p:txBody>
          <a:bodyPr/>
          <a:lstStyle/>
          <a:p>
            <a:pPr eaLnBrk="0" hangingPunct="0"/>
            <a:r>
              <a:rPr lang="en-US" sz="2200" b="1">
                <a:solidFill>
                  <a:srgbClr val="000000"/>
                </a:solidFill>
                <a:latin typeface=".VnArial" pitchFamily="34" charset="0"/>
              </a:rPr>
              <a:t>MIX</a:t>
            </a:r>
          </a:p>
        </p:txBody>
      </p:sp>
      <p:grpSp>
        <p:nvGrpSpPr>
          <p:cNvPr id="85" name="Group 96"/>
          <p:cNvGrpSpPr>
            <a:grpSpLocks/>
          </p:cNvGrpSpPr>
          <p:nvPr/>
        </p:nvGrpSpPr>
        <p:grpSpPr bwMode="auto">
          <a:xfrm>
            <a:off x="28575" y="5072063"/>
            <a:ext cx="4800600" cy="1600200"/>
            <a:chOff x="18" y="3195"/>
            <a:chExt cx="3024" cy="1008"/>
          </a:xfrm>
          <a:solidFill>
            <a:srgbClr val="66FFCC"/>
          </a:solidFill>
        </p:grpSpPr>
        <p:sp>
          <p:nvSpPr>
            <p:cNvPr id="86" name="AutoShape 83"/>
            <p:cNvSpPr>
              <a:spLocks noChangeArrowheads="1"/>
            </p:cNvSpPr>
            <p:nvPr/>
          </p:nvSpPr>
          <p:spPr bwMode="auto">
            <a:xfrm>
              <a:off x="18" y="3195"/>
              <a:ext cx="3024" cy="1008"/>
            </a:xfrm>
            <a:prstGeom prst="wedgeRoundRectCallout">
              <a:avLst>
                <a:gd name="adj1" fmla="val -2721"/>
                <a:gd name="adj2" fmla="val -221530"/>
                <a:gd name="adj3" fmla="val 16667"/>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200" b="1">
                <a:solidFill>
                  <a:srgbClr val="000000"/>
                </a:solidFill>
                <a:latin typeface=".VnArial" pitchFamily="34" charset="0"/>
              </a:endParaRPr>
            </a:p>
          </p:txBody>
        </p:sp>
        <p:grpSp>
          <p:nvGrpSpPr>
            <p:cNvPr id="87" name="Group 94"/>
            <p:cNvGrpSpPr>
              <a:grpSpLocks/>
            </p:cNvGrpSpPr>
            <p:nvPr/>
          </p:nvGrpSpPr>
          <p:grpSpPr bwMode="auto">
            <a:xfrm>
              <a:off x="118" y="3280"/>
              <a:ext cx="2876" cy="827"/>
              <a:chOff x="-620" y="3253"/>
              <a:chExt cx="2876" cy="827"/>
            </a:xfrm>
            <a:grpFill/>
          </p:grpSpPr>
          <p:sp>
            <p:nvSpPr>
              <p:cNvPr id="94" name="Text Box 91"/>
              <p:cNvSpPr txBox="1">
                <a:spLocks noChangeArrowheads="1"/>
              </p:cNvSpPr>
              <p:nvPr/>
            </p:nvSpPr>
            <p:spPr bwMode="auto">
              <a:xfrm>
                <a:off x="58" y="3767"/>
                <a:ext cx="278" cy="1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b="1">
                    <a:latin typeface=".VnArial" pitchFamily="34" charset="0"/>
                  </a:rPr>
                  <a:t>-</a:t>
                </a:r>
              </a:p>
            </p:txBody>
          </p:sp>
          <p:sp>
            <p:nvSpPr>
              <p:cNvPr id="95" name="Text Box 92"/>
              <p:cNvSpPr txBox="1">
                <a:spLocks noChangeArrowheads="1"/>
              </p:cNvSpPr>
              <p:nvPr/>
            </p:nvSpPr>
            <p:spPr bwMode="auto">
              <a:xfrm>
                <a:off x="401" y="3776"/>
                <a:ext cx="319" cy="256"/>
              </a:xfrm>
              <a:prstGeom prst="rect">
                <a:avLst/>
              </a:prstGeom>
              <a:solidFill>
                <a:srgbClr val="66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b="1">
                    <a:latin typeface=".VnArial" pitchFamily="34" charset="0"/>
                  </a:rPr>
                  <a:t>+</a:t>
                </a:r>
              </a:p>
            </p:txBody>
          </p:sp>
          <p:sp>
            <p:nvSpPr>
              <p:cNvPr id="88" name="Oval 85"/>
              <p:cNvSpPr>
                <a:spLocks noChangeArrowheads="1"/>
              </p:cNvSpPr>
              <p:nvPr/>
            </p:nvSpPr>
            <p:spPr bwMode="auto">
              <a:xfrm>
                <a:off x="-576" y="3575"/>
                <a:ext cx="239" cy="226"/>
              </a:xfrm>
              <a:prstGeom prst="ellipse">
                <a:avLst/>
              </a:prstGeom>
              <a:grpFill/>
              <a:ln w="9525">
                <a:solidFill>
                  <a:srgbClr val="000000"/>
                </a:solidFill>
                <a:round/>
                <a:headEnd/>
                <a:tailEnd/>
              </a:ln>
            </p:spPr>
            <p:txBody>
              <a:bodyPr/>
              <a:lstStyle/>
              <a:p>
                <a:endParaRPr lang="en-US"/>
              </a:p>
            </p:txBody>
          </p:sp>
          <p:sp>
            <p:nvSpPr>
              <p:cNvPr id="89" name="Oval 86"/>
              <p:cNvSpPr>
                <a:spLocks noChangeArrowheads="1"/>
              </p:cNvSpPr>
              <p:nvPr/>
            </p:nvSpPr>
            <p:spPr bwMode="auto">
              <a:xfrm>
                <a:off x="-231" y="3575"/>
                <a:ext cx="231" cy="225"/>
              </a:xfrm>
              <a:prstGeom prst="ellipse">
                <a:avLst/>
              </a:prstGeom>
              <a:grpFill/>
              <a:ln w="9525">
                <a:solidFill>
                  <a:srgbClr val="000000"/>
                </a:solidFill>
                <a:round/>
                <a:headEnd/>
                <a:tailEnd/>
              </a:ln>
            </p:spPr>
            <p:txBody>
              <a:bodyPr/>
              <a:lstStyle/>
              <a:p>
                <a:endParaRPr lang="en-US"/>
              </a:p>
            </p:txBody>
          </p:sp>
          <p:sp>
            <p:nvSpPr>
              <p:cNvPr id="90" name="Oval 87"/>
              <p:cNvSpPr>
                <a:spLocks noChangeArrowheads="1"/>
              </p:cNvSpPr>
              <p:nvPr/>
            </p:nvSpPr>
            <p:spPr bwMode="auto">
              <a:xfrm>
                <a:off x="96" y="3575"/>
                <a:ext cx="245" cy="225"/>
              </a:xfrm>
              <a:prstGeom prst="ellipse">
                <a:avLst/>
              </a:prstGeom>
              <a:grpFill/>
              <a:ln w="9525">
                <a:solidFill>
                  <a:srgbClr val="663300"/>
                </a:solidFill>
                <a:round/>
                <a:headEnd/>
                <a:tailEnd/>
              </a:ln>
            </p:spPr>
            <p:txBody>
              <a:bodyPr/>
              <a:lstStyle/>
              <a:p>
                <a:endParaRPr lang="en-US"/>
              </a:p>
            </p:txBody>
          </p:sp>
          <p:sp>
            <p:nvSpPr>
              <p:cNvPr id="91" name="Oval 88"/>
              <p:cNvSpPr>
                <a:spLocks noChangeArrowheads="1"/>
              </p:cNvSpPr>
              <p:nvPr/>
            </p:nvSpPr>
            <p:spPr bwMode="auto">
              <a:xfrm>
                <a:off x="432" y="3575"/>
                <a:ext cx="259" cy="225"/>
              </a:xfrm>
              <a:prstGeom prst="ellipse">
                <a:avLst/>
              </a:prstGeom>
              <a:grpFill/>
              <a:ln w="9525">
                <a:solidFill>
                  <a:srgbClr val="000000"/>
                </a:solidFill>
                <a:round/>
                <a:headEnd/>
                <a:tailEnd/>
              </a:ln>
            </p:spPr>
            <p:txBody>
              <a:bodyPr/>
              <a:lstStyle/>
              <a:p>
                <a:endParaRPr lang="en-US"/>
              </a:p>
            </p:txBody>
          </p:sp>
          <p:sp>
            <p:nvSpPr>
              <p:cNvPr id="92" name="Text Box 89"/>
              <p:cNvSpPr txBox="1">
                <a:spLocks noChangeArrowheads="1"/>
              </p:cNvSpPr>
              <p:nvPr/>
            </p:nvSpPr>
            <p:spPr bwMode="auto">
              <a:xfrm>
                <a:off x="-620" y="3815"/>
                <a:ext cx="332" cy="1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sz="1200" b="1">
                    <a:latin typeface=".VnArial" pitchFamily="34" charset="0"/>
                  </a:rPr>
                  <a:t>ESC</a:t>
                </a:r>
                <a:endParaRPr lang="en-US" sz="1800" b="1">
                  <a:latin typeface=".VnArial" pitchFamily="34" charset="0"/>
                </a:endParaRPr>
              </a:p>
            </p:txBody>
          </p:sp>
          <p:sp>
            <p:nvSpPr>
              <p:cNvPr id="93" name="Text Box 90"/>
              <p:cNvSpPr txBox="1">
                <a:spLocks noChangeArrowheads="1"/>
              </p:cNvSpPr>
              <p:nvPr/>
            </p:nvSpPr>
            <p:spPr bwMode="auto">
              <a:xfrm>
                <a:off x="-336" y="3815"/>
                <a:ext cx="381"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sz="1200" b="1">
                    <a:latin typeface=".VnArial" pitchFamily="34" charset="0"/>
                  </a:rPr>
                  <a:t>Enter</a:t>
                </a:r>
                <a:endParaRPr lang="en-US" sz="1800" b="1">
                  <a:latin typeface=".VnArial" pitchFamily="34" charset="0"/>
                </a:endParaRPr>
              </a:p>
            </p:txBody>
          </p:sp>
          <p:sp>
            <p:nvSpPr>
              <p:cNvPr id="96" name="Text Box 93"/>
              <p:cNvSpPr txBox="1">
                <a:spLocks noChangeArrowheads="1"/>
              </p:cNvSpPr>
              <p:nvPr/>
            </p:nvSpPr>
            <p:spPr bwMode="auto">
              <a:xfrm>
                <a:off x="858" y="3253"/>
                <a:ext cx="1398" cy="8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en-US" sz="1800" b="1">
                    <a:latin typeface=".VnArial" pitchFamily="34" charset="0"/>
                  </a:rPr>
                  <a:t>ESC: tho¸t/ t¾t cßi.</a:t>
                </a:r>
              </a:p>
              <a:p>
                <a:pPr eaLnBrk="0" hangingPunct="0"/>
                <a:r>
                  <a:rPr lang="en-US" sz="1800" b="1">
                    <a:latin typeface=".VnArial" pitchFamily="34" charset="0"/>
                  </a:rPr>
                  <a:t>Enter: nhËp/ Vµo menu</a:t>
                </a:r>
              </a:p>
              <a:p>
                <a:pPr eaLnBrk="0" hangingPunct="0"/>
                <a:r>
                  <a:rPr lang="en-US" sz="1800" b="1">
                    <a:latin typeface=".VnArial" pitchFamily="34" charset="0"/>
                  </a:rPr>
                  <a:t> -  : gi¶m </a:t>
                </a:r>
              </a:p>
              <a:p>
                <a:pPr eaLnBrk="0" hangingPunct="0"/>
                <a:r>
                  <a:rPr lang="en-US" sz="1800" b="1">
                    <a:latin typeface=".VnArial" pitchFamily="34" charset="0"/>
                  </a:rPr>
                  <a:t> + : t¨ng </a:t>
                </a:r>
              </a:p>
            </p:txBody>
          </p:sp>
        </p:grpSp>
      </p:grpSp>
      <p:sp>
        <p:nvSpPr>
          <p:cNvPr id="97" name="AutoShape 58"/>
          <p:cNvSpPr>
            <a:spLocks noChangeArrowheads="1"/>
          </p:cNvSpPr>
          <p:nvPr/>
        </p:nvSpPr>
        <p:spPr bwMode="auto">
          <a:xfrm>
            <a:off x="4572000" y="609600"/>
            <a:ext cx="4495800" cy="838200"/>
          </a:xfrm>
          <a:prstGeom prst="wedgeRoundRectCallout">
            <a:avLst>
              <a:gd name="adj1" fmla="val -2046"/>
              <a:gd name="adj2" fmla="val 173866"/>
              <a:gd name="adj3" fmla="val 16667"/>
            </a:avLst>
          </a:prstGeom>
          <a:solidFill>
            <a:srgbClr val="66FFCC"/>
          </a:solidFill>
          <a:ln w="9525">
            <a:solidFill>
              <a:schemeClr val="tx1"/>
            </a:solidFill>
            <a:miter lim="800000"/>
            <a:headEnd/>
            <a:tailEnd/>
          </a:ln>
          <a:effectLst/>
        </p:spPr>
        <p:txBody>
          <a:bodyPr/>
          <a:lstStyle/>
          <a:p>
            <a:pPr algn="just" eaLnBrk="0" hangingPunct="0"/>
            <a:r>
              <a:rPr lang="en-US" sz="2200" b="1">
                <a:solidFill>
                  <a:srgbClr val="000000"/>
                </a:solidFill>
                <a:latin typeface=".VnArial" pitchFamily="34" charset="0"/>
              </a:rPr>
              <a:t>2. Mµn tinh thÓ láng hiÓn thÞ c¸c tham sè cña hÖ thèng</a:t>
            </a:r>
          </a:p>
        </p:txBody>
      </p:sp>
    </p:spTree>
    <p:extLst>
      <p:ext uri="{BB962C8B-B14F-4D97-AF65-F5344CB8AC3E}">
        <p14:creationId xmlns:p14="http://schemas.microsoft.com/office/powerpoint/2010/main" val="424949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32" fill="hold" nodeType="clickEffect">
                                  <p:stCondLst>
                                    <p:cond delay="0"/>
                                  </p:stCondLst>
                                  <p:childTnLst>
                                    <p:animEffect transition="out" filter="box(out)">
                                      <p:cBhvr>
                                        <p:cTn id="11" dur="10"/>
                                        <p:tgtEl>
                                          <p:spTgt spid="304"/>
                                        </p:tgtEl>
                                      </p:cBhvr>
                                    </p:animEffect>
                                    <p:set>
                                      <p:cBhvr>
                                        <p:cTn id="12" dur="1" fill="hold">
                                          <p:stCondLst>
                                            <p:cond delay="9"/>
                                          </p:stCondLst>
                                        </p:cTn>
                                        <p:tgtEl>
                                          <p:spTgt spid="304"/>
                                        </p:tgtEl>
                                        <p:attrNameLst>
                                          <p:attrName>style.visibility</p:attrName>
                                        </p:attrNameLst>
                                      </p:cBhvr>
                                      <p:to>
                                        <p:strVal val="hidden"/>
                                      </p:to>
                                    </p:set>
                                  </p:childTnLst>
                                </p:cTn>
                              </p:par>
                              <p:par>
                                <p:cTn id="13" presetID="8" presetClass="entr" presetSubtype="1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amond(in)">
                                      <p:cBhvr>
                                        <p:cTn id="15" dur="1000"/>
                                        <p:tgtEl>
                                          <p:spTgt spid="15"/>
                                        </p:tgtEl>
                                      </p:cBhvr>
                                    </p:animEffect>
                                  </p:childTnLst>
                                </p:cTn>
                              </p:par>
                              <p:par>
                                <p:cTn id="16" presetID="42" presetClass="entr" presetSubtype="0" fill="hold" nodeType="withEffect">
                                  <p:stCondLst>
                                    <p:cond delay="0"/>
                                  </p:stCondLst>
                                  <p:childTnLst>
                                    <p:set>
                                      <p:cBhvr>
                                        <p:cTn id="17" dur="1" fill="hold">
                                          <p:stCondLst>
                                            <p:cond delay="0"/>
                                          </p:stCondLst>
                                        </p:cTn>
                                        <p:tgtEl>
                                          <p:spTgt spid="306178"/>
                                        </p:tgtEl>
                                        <p:attrNameLst>
                                          <p:attrName>style.visibility</p:attrName>
                                        </p:attrNameLst>
                                      </p:cBhvr>
                                      <p:to>
                                        <p:strVal val="visible"/>
                                      </p:to>
                                    </p:set>
                                    <p:animEffect transition="in" filter="fade">
                                      <p:cBhvr>
                                        <p:cTn id="18" dur="1000"/>
                                        <p:tgtEl>
                                          <p:spTgt spid="306178"/>
                                        </p:tgtEl>
                                      </p:cBhvr>
                                    </p:animEffect>
                                    <p:anim calcmode="lin" valueType="num">
                                      <p:cBhvr>
                                        <p:cTn id="19" dur="1000" fill="hold"/>
                                        <p:tgtEl>
                                          <p:spTgt spid="306178"/>
                                        </p:tgtEl>
                                        <p:attrNameLst>
                                          <p:attrName>ppt_x</p:attrName>
                                        </p:attrNameLst>
                                      </p:cBhvr>
                                      <p:tavLst>
                                        <p:tav tm="0">
                                          <p:val>
                                            <p:strVal val="#ppt_x"/>
                                          </p:val>
                                        </p:tav>
                                        <p:tav tm="100000">
                                          <p:val>
                                            <p:strVal val="#ppt_x"/>
                                          </p:val>
                                        </p:tav>
                                      </p:tavLst>
                                    </p:anim>
                                    <p:anim calcmode="lin" valueType="num">
                                      <p:cBhvr>
                                        <p:cTn id="20" dur="1000" fill="hold"/>
                                        <p:tgtEl>
                                          <p:spTgt spid="30617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edge">
                                      <p:cBhvr>
                                        <p:cTn id="25" dur="10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wedge">
                                      <p:cBhvr>
                                        <p:cTn id="30" dur="1000"/>
                                        <p:tgtEl>
                                          <p:spTgt spid="97"/>
                                        </p:tgtEl>
                                      </p:cBhvr>
                                    </p:animEffect>
                                  </p:childTnLst>
                                </p:cTn>
                              </p:par>
                              <p:par>
                                <p:cTn id="31" presetID="4" presetClass="exit" presetSubtype="16" fill="hold" grpId="1" nodeType="withEffect">
                                  <p:stCondLst>
                                    <p:cond delay="0"/>
                                  </p:stCondLst>
                                  <p:childTnLst>
                                    <p:animEffect transition="out" filter="box(in)">
                                      <p:cBhvr>
                                        <p:cTn id="32" dur="500"/>
                                        <p:tgtEl>
                                          <p:spTgt spid="63"/>
                                        </p:tgtEl>
                                      </p:cBhvr>
                                    </p:animEffect>
                                    <p:set>
                                      <p:cBhvr>
                                        <p:cTn id="33" dur="1" fill="hold">
                                          <p:stCondLst>
                                            <p:cond delay="499"/>
                                          </p:stCondLst>
                                        </p:cTn>
                                        <p:tgtEl>
                                          <p:spTgt spid="6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wedge">
                                      <p:cBhvr>
                                        <p:cTn id="38" dur="1000"/>
                                        <p:tgtEl>
                                          <p:spTgt spid="64"/>
                                        </p:tgtEl>
                                      </p:cBhvr>
                                    </p:animEffect>
                                  </p:childTnLst>
                                </p:cTn>
                              </p:par>
                              <p:par>
                                <p:cTn id="39" presetID="4" presetClass="exit" presetSubtype="16" fill="hold" grpId="1" nodeType="withEffect">
                                  <p:stCondLst>
                                    <p:cond delay="0"/>
                                  </p:stCondLst>
                                  <p:childTnLst>
                                    <p:animEffect transition="out" filter="box(in)">
                                      <p:cBhvr>
                                        <p:cTn id="40" dur="500"/>
                                        <p:tgtEl>
                                          <p:spTgt spid="97"/>
                                        </p:tgtEl>
                                      </p:cBhvr>
                                    </p:animEffect>
                                    <p:set>
                                      <p:cBhvr>
                                        <p:cTn id="41" dur="1" fill="hold">
                                          <p:stCondLst>
                                            <p:cond delay="499"/>
                                          </p:stCondLst>
                                        </p:cTn>
                                        <p:tgtEl>
                                          <p:spTgt spid="9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0" presetClass="entr" presetSubtype="0" fill="hold" grpId="0" nodeType="click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edge">
                                      <p:cBhvr>
                                        <p:cTn id="46" dur="1000"/>
                                        <p:tgtEl>
                                          <p:spTgt spid="65"/>
                                        </p:tgtEl>
                                      </p:cBhvr>
                                    </p:animEffect>
                                  </p:childTnLst>
                                </p:cTn>
                              </p:par>
                              <p:par>
                                <p:cTn id="47" presetID="4" presetClass="exit" presetSubtype="16" fill="hold" grpId="1" nodeType="withEffect">
                                  <p:stCondLst>
                                    <p:cond delay="0"/>
                                  </p:stCondLst>
                                  <p:childTnLst>
                                    <p:animEffect transition="out" filter="box(in)">
                                      <p:cBhvr>
                                        <p:cTn id="48" dur="500"/>
                                        <p:tgtEl>
                                          <p:spTgt spid="64"/>
                                        </p:tgtEl>
                                      </p:cBhvr>
                                    </p:animEffect>
                                    <p:set>
                                      <p:cBhvr>
                                        <p:cTn id="49" dur="1" fill="hold">
                                          <p:stCondLst>
                                            <p:cond delay="499"/>
                                          </p:stCondLst>
                                        </p:cTn>
                                        <p:tgtEl>
                                          <p:spTgt spid="6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0" presetClass="entr" presetSubtype="0" fill="hold" grpId="0"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edge">
                                      <p:cBhvr>
                                        <p:cTn id="54" dur="1000"/>
                                        <p:tgtEl>
                                          <p:spTgt spid="66"/>
                                        </p:tgtEl>
                                      </p:cBhvr>
                                    </p:animEffect>
                                  </p:childTnLst>
                                </p:cTn>
                              </p:par>
                              <p:par>
                                <p:cTn id="55" presetID="4" presetClass="exit" presetSubtype="16" fill="hold" grpId="1" nodeType="withEffect">
                                  <p:stCondLst>
                                    <p:cond delay="0"/>
                                  </p:stCondLst>
                                  <p:childTnLst>
                                    <p:animEffect transition="out" filter="box(in)">
                                      <p:cBhvr>
                                        <p:cTn id="56" dur="500"/>
                                        <p:tgtEl>
                                          <p:spTgt spid="65"/>
                                        </p:tgtEl>
                                      </p:cBhvr>
                                    </p:animEffect>
                                    <p:set>
                                      <p:cBhvr>
                                        <p:cTn id="57" dur="1" fill="hold">
                                          <p:stCondLst>
                                            <p:cond delay="499"/>
                                          </p:stCondLst>
                                        </p:cTn>
                                        <p:tgtEl>
                                          <p:spTgt spid="65"/>
                                        </p:tgtEl>
                                        <p:attrNameLst>
                                          <p:attrName>style.visibility</p:attrName>
                                        </p:attrNameLst>
                                      </p:cBhvr>
                                      <p:to>
                                        <p:strVal val="hidden"/>
                                      </p:to>
                                    </p:set>
                                  </p:childTnLst>
                                </p:cTn>
                              </p:par>
                              <p:par>
                                <p:cTn id="58" presetID="4" presetClass="entr" presetSubtype="16"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box(in)">
                                      <p:cBhvr>
                                        <p:cTn id="60" dur="500"/>
                                        <p:tgtEl>
                                          <p:spTgt spid="85"/>
                                        </p:tgtEl>
                                      </p:cBhvr>
                                    </p:animEffect>
                                  </p:childTnLst>
                                </p:cTn>
                              </p:par>
                            </p:childTnLst>
                          </p:cTn>
                        </p:par>
                      </p:childTnLst>
                    </p:cTn>
                  </p:par>
                  <p:par>
                    <p:cTn id="61" fill="hold">
                      <p:stCondLst>
                        <p:cond delay="indefinite"/>
                      </p:stCondLst>
                      <p:childTnLst>
                        <p:par>
                          <p:cTn id="62" fill="hold">
                            <p:stCondLst>
                              <p:cond delay="0"/>
                            </p:stCondLst>
                            <p:childTnLst>
                              <p:par>
                                <p:cTn id="63" presetID="20" presetClass="entr" presetSubtype="0" fill="hold" nodeType="click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wedge">
                                      <p:cBhvr>
                                        <p:cTn id="65" dur="1000"/>
                                        <p:tgtEl>
                                          <p:spTgt spid="67"/>
                                        </p:tgtEl>
                                      </p:cBhvr>
                                    </p:animEffect>
                                  </p:childTnLst>
                                </p:cTn>
                              </p:par>
                              <p:par>
                                <p:cTn id="66" presetID="4" presetClass="exit" presetSubtype="16" fill="hold" nodeType="withEffect">
                                  <p:stCondLst>
                                    <p:cond delay="0"/>
                                  </p:stCondLst>
                                  <p:childTnLst>
                                    <p:animEffect transition="out" filter="box(in)">
                                      <p:cBhvr>
                                        <p:cTn id="67" dur="500"/>
                                        <p:tgtEl>
                                          <p:spTgt spid="85"/>
                                        </p:tgtEl>
                                      </p:cBhvr>
                                    </p:animEffect>
                                    <p:set>
                                      <p:cBhvr>
                                        <p:cTn id="68" dur="1" fill="hold">
                                          <p:stCondLst>
                                            <p:cond delay="499"/>
                                          </p:stCondLst>
                                        </p:cTn>
                                        <p:tgtEl>
                                          <p:spTgt spid="85"/>
                                        </p:tgtEl>
                                        <p:attrNameLst>
                                          <p:attrName>style.visibility</p:attrName>
                                        </p:attrNameLst>
                                      </p:cBhvr>
                                      <p:to>
                                        <p:strVal val="hidden"/>
                                      </p:to>
                                    </p:set>
                                  </p:childTnLst>
                                </p:cTn>
                              </p:par>
                              <p:par>
                                <p:cTn id="69" presetID="4" presetClass="exit" presetSubtype="16" fill="hold" nodeType="withEffect">
                                  <p:stCondLst>
                                    <p:cond delay="0"/>
                                  </p:stCondLst>
                                  <p:childTnLst>
                                    <p:animEffect transition="out" filter="box(in)">
                                      <p:cBhvr>
                                        <p:cTn id="70" dur="500"/>
                                        <p:tgtEl>
                                          <p:spTgt spid="66"/>
                                        </p:tgtEl>
                                      </p:cBhvr>
                                    </p:animEffect>
                                    <p:set>
                                      <p:cBhvr>
                                        <p:cTn id="71" dur="1" fill="hold">
                                          <p:stCondLst>
                                            <p:cond delay="499"/>
                                          </p:stCondLst>
                                        </p:cTn>
                                        <p:tgtEl>
                                          <p:spTgt spid="6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0" presetClass="entr" presetSubtype="0" fill="hold" grpId="0" nodeType="click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wedge">
                                      <p:cBhvr>
                                        <p:cTn id="76" dur="1000"/>
                                        <p:tgtEl>
                                          <p:spTgt spid="68"/>
                                        </p:tgtEl>
                                      </p:cBhvr>
                                    </p:animEffect>
                                  </p:childTnLst>
                                </p:cTn>
                              </p:par>
                              <p:par>
                                <p:cTn id="77" presetID="4" presetClass="exit" presetSubtype="16" fill="hold" grpId="0" nodeType="withEffect">
                                  <p:stCondLst>
                                    <p:cond delay="0"/>
                                  </p:stCondLst>
                                  <p:childTnLst>
                                    <p:animEffect transition="out" filter="box(in)">
                                      <p:cBhvr>
                                        <p:cTn id="78" dur="500"/>
                                        <p:tgtEl>
                                          <p:spTgt spid="67"/>
                                        </p:tgtEl>
                                      </p:cBhvr>
                                    </p:animEffect>
                                    <p:set>
                                      <p:cBhvr>
                                        <p:cTn id="79" dur="1" fill="hold">
                                          <p:stCondLst>
                                            <p:cond delay="499"/>
                                          </p:stCondLst>
                                        </p:cTn>
                                        <p:tgtEl>
                                          <p:spTgt spid="6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box(in)">
                                      <p:cBhvr>
                                        <p:cTn id="84" dur="500"/>
                                        <p:tgtEl>
                                          <p:spTgt spid="73"/>
                                        </p:tgtEl>
                                      </p:cBhvr>
                                    </p:animEffect>
                                  </p:childTnLst>
                                </p:cTn>
                              </p:par>
                              <p:par>
                                <p:cTn id="85" presetID="4" presetClass="entr" presetSubtype="16" fill="hold" grpId="0" nodeType="with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box(in)">
                                      <p:cBhvr>
                                        <p:cTn id="87" dur="500"/>
                                        <p:tgtEl>
                                          <p:spTgt spid="77"/>
                                        </p:tgtEl>
                                      </p:cBhvr>
                                    </p:animEffect>
                                  </p:childTnLst>
                                </p:cTn>
                              </p:par>
                              <p:par>
                                <p:cTn id="88" presetID="26" presetClass="emph" presetSubtype="0" fill="hold" grpId="1" nodeType="withEffect">
                                  <p:stCondLst>
                                    <p:cond delay="0"/>
                                  </p:stCondLst>
                                  <p:childTnLst>
                                    <p:animEffect transition="out" filter="fade">
                                      <p:cBhvr>
                                        <p:cTn id="89" dur="500" tmFilter="0, 0; .2, .5; .8, .5; 1, 0"/>
                                        <p:tgtEl>
                                          <p:spTgt spid="73"/>
                                        </p:tgtEl>
                                      </p:cBhvr>
                                    </p:animEffect>
                                    <p:animScale>
                                      <p:cBhvr>
                                        <p:cTn id="90" dur="250" autoRev="1" fill="hold"/>
                                        <p:tgtEl>
                                          <p:spTgt spid="73"/>
                                        </p:tgtEl>
                                      </p:cBhvr>
                                      <p:by x="105000" y="105000"/>
                                    </p:animScale>
                                  </p:childTnLst>
                                </p:cTn>
                              </p:par>
                              <p:par>
                                <p:cTn id="91" presetID="26" presetClass="emph" presetSubtype="0" fill="hold" grpId="1" nodeType="withEffect">
                                  <p:stCondLst>
                                    <p:cond delay="0"/>
                                  </p:stCondLst>
                                  <p:childTnLst>
                                    <p:animEffect transition="out" filter="fade">
                                      <p:cBhvr>
                                        <p:cTn id="92" dur="500" tmFilter="0, 0; .2, .5; .8, .5; 1, 0"/>
                                        <p:tgtEl>
                                          <p:spTgt spid="77"/>
                                        </p:tgtEl>
                                      </p:cBhvr>
                                    </p:animEffect>
                                    <p:animScale>
                                      <p:cBhvr>
                                        <p:cTn id="93" dur="250" autoRev="1" fill="hold"/>
                                        <p:tgtEl>
                                          <p:spTgt spid="77"/>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78"/>
                                        </p:tgtEl>
                                        <p:attrNameLst>
                                          <p:attrName>style.visibility</p:attrName>
                                        </p:attrNameLst>
                                      </p:cBhvr>
                                      <p:to>
                                        <p:strVal val="visible"/>
                                      </p:to>
                                    </p:set>
                                    <p:animEffect transition="in" filter="box(in)">
                                      <p:cBhvr>
                                        <p:cTn id="98" dur="500"/>
                                        <p:tgtEl>
                                          <p:spTgt spid="78"/>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74"/>
                                        </p:tgtEl>
                                        <p:attrNameLst>
                                          <p:attrName>style.visibility</p:attrName>
                                        </p:attrNameLst>
                                      </p:cBhvr>
                                      <p:to>
                                        <p:strVal val="visible"/>
                                      </p:to>
                                    </p:set>
                                    <p:animEffect transition="in" filter="box(in)">
                                      <p:cBhvr>
                                        <p:cTn id="101" dur="500"/>
                                        <p:tgtEl>
                                          <p:spTgt spid="74"/>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grpId="0" nodeType="click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box(in)">
                                      <p:cBhvr>
                                        <p:cTn id="106" dur="500"/>
                                        <p:tgtEl>
                                          <p:spTgt spid="79"/>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75"/>
                                        </p:tgtEl>
                                        <p:attrNameLst>
                                          <p:attrName>style.visibility</p:attrName>
                                        </p:attrNameLst>
                                      </p:cBhvr>
                                      <p:to>
                                        <p:strVal val="visible"/>
                                      </p:to>
                                    </p:set>
                                    <p:animEffect transition="in" filter="box(in)">
                                      <p:cBhvr>
                                        <p:cTn id="109" dur="500"/>
                                        <p:tgtEl>
                                          <p:spTgt spid="75"/>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16" fill="hold" grpId="0" nodeType="click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box(in)">
                                      <p:cBhvr>
                                        <p:cTn id="114" dur="500"/>
                                        <p:tgtEl>
                                          <p:spTgt spid="76"/>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box(in)">
                                      <p:cBhvr>
                                        <p:cTn id="117" dur="500"/>
                                        <p:tgtEl>
                                          <p:spTgt spid="80"/>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xit" presetSubtype="16" fill="hold" grpId="2" nodeType="clickEffect">
                                  <p:stCondLst>
                                    <p:cond delay="0"/>
                                  </p:stCondLst>
                                  <p:childTnLst>
                                    <p:animEffect transition="out" filter="box(in)">
                                      <p:cBhvr>
                                        <p:cTn id="121" dur="500"/>
                                        <p:tgtEl>
                                          <p:spTgt spid="73"/>
                                        </p:tgtEl>
                                      </p:cBhvr>
                                    </p:animEffect>
                                    <p:set>
                                      <p:cBhvr>
                                        <p:cTn id="122" dur="1" fill="hold">
                                          <p:stCondLst>
                                            <p:cond delay="499"/>
                                          </p:stCondLst>
                                        </p:cTn>
                                        <p:tgtEl>
                                          <p:spTgt spid="73"/>
                                        </p:tgtEl>
                                        <p:attrNameLst>
                                          <p:attrName>style.visibility</p:attrName>
                                        </p:attrNameLst>
                                      </p:cBhvr>
                                      <p:to>
                                        <p:strVal val="hidden"/>
                                      </p:to>
                                    </p:set>
                                  </p:childTnLst>
                                </p:cTn>
                              </p:par>
                              <p:par>
                                <p:cTn id="123" presetID="4" presetClass="exit" presetSubtype="16" fill="hold" grpId="2" nodeType="withEffect">
                                  <p:stCondLst>
                                    <p:cond delay="0"/>
                                  </p:stCondLst>
                                  <p:childTnLst>
                                    <p:animEffect transition="out" filter="box(in)">
                                      <p:cBhvr>
                                        <p:cTn id="124" dur="500"/>
                                        <p:tgtEl>
                                          <p:spTgt spid="77"/>
                                        </p:tgtEl>
                                      </p:cBhvr>
                                    </p:animEffect>
                                    <p:set>
                                      <p:cBhvr>
                                        <p:cTn id="125" dur="1" fill="hold">
                                          <p:stCondLst>
                                            <p:cond delay="499"/>
                                          </p:stCondLst>
                                        </p:cTn>
                                        <p:tgtEl>
                                          <p:spTgt spid="77"/>
                                        </p:tgtEl>
                                        <p:attrNameLst>
                                          <p:attrName>style.visibility</p:attrName>
                                        </p:attrNameLst>
                                      </p:cBhvr>
                                      <p:to>
                                        <p:strVal val="hidden"/>
                                      </p:to>
                                    </p:set>
                                  </p:childTnLst>
                                </p:cTn>
                              </p:par>
                              <p:par>
                                <p:cTn id="126" presetID="4" presetClass="exit" presetSubtype="16" fill="hold" grpId="1" nodeType="withEffect">
                                  <p:stCondLst>
                                    <p:cond delay="0"/>
                                  </p:stCondLst>
                                  <p:childTnLst>
                                    <p:animEffect transition="out" filter="box(in)">
                                      <p:cBhvr>
                                        <p:cTn id="127" dur="500"/>
                                        <p:tgtEl>
                                          <p:spTgt spid="74"/>
                                        </p:tgtEl>
                                      </p:cBhvr>
                                    </p:animEffect>
                                    <p:set>
                                      <p:cBhvr>
                                        <p:cTn id="128" dur="1" fill="hold">
                                          <p:stCondLst>
                                            <p:cond delay="499"/>
                                          </p:stCondLst>
                                        </p:cTn>
                                        <p:tgtEl>
                                          <p:spTgt spid="74"/>
                                        </p:tgtEl>
                                        <p:attrNameLst>
                                          <p:attrName>style.visibility</p:attrName>
                                        </p:attrNameLst>
                                      </p:cBhvr>
                                      <p:to>
                                        <p:strVal val="hidden"/>
                                      </p:to>
                                    </p:set>
                                  </p:childTnLst>
                                </p:cTn>
                              </p:par>
                              <p:par>
                                <p:cTn id="129" presetID="4" presetClass="exit" presetSubtype="16" fill="hold" grpId="1" nodeType="withEffect">
                                  <p:stCondLst>
                                    <p:cond delay="0"/>
                                  </p:stCondLst>
                                  <p:childTnLst>
                                    <p:animEffect transition="out" filter="box(in)">
                                      <p:cBhvr>
                                        <p:cTn id="130" dur="500"/>
                                        <p:tgtEl>
                                          <p:spTgt spid="78"/>
                                        </p:tgtEl>
                                      </p:cBhvr>
                                    </p:animEffect>
                                    <p:set>
                                      <p:cBhvr>
                                        <p:cTn id="131" dur="1" fill="hold">
                                          <p:stCondLst>
                                            <p:cond delay="499"/>
                                          </p:stCondLst>
                                        </p:cTn>
                                        <p:tgtEl>
                                          <p:spTgt spid="78"/>
                                        </p:tgtEl>
                                        <p:attrNameLst>
                                          <p:attrName>style.visibility</p:attrName>
                                        </p:attrNameLst>
                                      </p:cBhvr>
                                      <p:to>
                                        <p:strVal val="hidden"/>
                                      </p:to>
                                    </p:set>
                                  </p:childTnLst>
                                </p:cTn>
                              </p:par>
                              <p:par>
                                <p:cTn id="132" presetID="4" presetClass="exit" presetSubtype="16" fill="hold" grpId="1" nodeType="withEffect">
                                  <p:stCondLst>
                                    <p:cond delay="0"/>
                                  </p:stCondLst>
                                  <p:childTnLst>
                                    <p:animEffect transition="out" filter="box(in)">
                                      <p:cBhvr>
                                        <p:cTn id="133" dur="500"/>
                                        <p:tgtEl>
                                          <p:spTgt spid="79"/>
                                        </p:tgtEl>
                                      </p:cBhvr>
                                    </p:animEffect>
                                    <p:set>
                                      <p:cBhvr>
                                        <p:cTn id="134" dur="1" fill="hold">
                                          <p:stCondLst>
                                            <p:cond delay="499"/>
                                          </p:stCondLst>
                                        </p:cTn>
                                        <p:tgtEl>
                                          <p:spTgt spid="79"/>
                                        </p:tgtEl>
                                        <p:attrNameLst>
                                          <p:attrName>style.visibility</p:attrName>
                                        </p:attrNameLst>
                                      </p:cBhvr>
                                      <p:to>
                                        <p:strVal val="hidden"/>
                                      </p:to>
                                    </p:set>
                                  </p:childTnLst>
                                </p:cTn>
                              </p:par>
                              <p:par>
                                <p:cTn id="135" presetID="4" presetClass="exit" presetSubtype="16" fill="hold" grpId="1" nodeType="withEffect">
                                  <p:stCondLst>
                                    <p:cond delay="0"/>
                                  </p:stCondLst>
                                  <p:childTnLst>
                                    <p:animEffect transition="out" filter="box(in)">
                                      <p:cBhvr>
                                        <p:cTn id="136" dur="500"/>
                                        <p:tgtEl>
                                          <p:spTgt spid="75"/>
                                        </p:tgtEl>
                                      </p:cBhvr>
                                    </p:animEffect>
                                    <p:set>
                                      <p:cBhvr>
                                        <p:cTn id="137" dur="1" fill="hold">
                                          <p:stCondLst>
                                            <p:cond delay="499"/>
                                          </p:stCondLst>
                                        </p:cTn>
                                        <p:tgtEl>
                                          <p:spTgt spid="75"/>
                                        </p:tgtEl>
                                        <p:attrNameLst>
                                          <p:attrName>style.visibility</p:attrName>
                                        </p:attrNameLst>
                                      </p:cBhvr>
                                      <p:to>
                                        <p:strVal val="hidden"/>
                                      </p:to>
                                    </p:set>
                                  </p:childTnLst>
                                </p:cTn>
                              </p:par>
                              <p:par>
                                <p:cTn id="138" presetID="4" presetClass="exit" presetSubtype="16" fill="hold" grpId="1" nodeType="withEffect">
                                  <p:stCondLst>
                                    <p:cond delay="0"/>
                                  </p:stCondLst>
                                  <p:childTnLst>
                                    <p:animEffect transition="out" filter="box(in)">
                                      <p:cBhvr>
                                        <p:cTn id="139" dur="500"/>
                                        <p:tgtEl>
                                          <p:spTgt spid="76"/>
                                        </p:tgtEl>
                                      </p:cBhvr>
                                    </p:animEffect>
                                    <p:set>
                                      <p:cBhvr>
                                        <p:cTn id="140" dur="1" fill="hold">
                                          <p:stCondLst>
                                            <p:cond delay="499"/>
                                          </p:stCondLst>
                                        </p:cTn>
                                        <p:tgtEl>
                                          <p:spTgt spid="76"/>
                                        </p:tgtEl>
                                        <p:attrNameLst>
                                          <p:attrName>style.visibility</p:attrName>
                                        </p:attrNameLst>
                                      </p:cBhvr>
                                      <p:to>
                                        <p:strVal val="hidden"/>
                                      </p:to>
                                    </p:set>
                                  </p:childTnLst>
                                </p:cTn>
                              </p:par>
                              <p:par>
                                <p:cTn id="141" presetID="4" presetClass="exit" presetSubtype="16" fill="hold" grpId="1" nodeType="withEffect">
                                  <p:stCondLst>
                                    <p:cond delay="0"/>
                                  </p:stCondLst>
                                  <p:childTnLst>
                                    <p:animEffect transition="out" filter="box(in)">
                                      <p:cBhvr>
                                        <p:cTn id="142" dur="500"/>
                                        <p:tgtEl>
                                          <p:spTgt spid="80"/>
                                        </p:tgtEl>
                                      </p:cBhvr>
                                    </p:animEffect>
                                    <p:set>
                                      <p:cBhvr>
                                        <p:cTn id="143" dur="1" fill="hold">
                                          <p:stCondLst>
                                            <p:cond delay="499"/>
                                          </p:stCondLst>
                                        </p:cTn>
                                        <p:tgtEl>
                                          <p:spTgt spid="80"/>
                                        </p:tgtEl>
                                        <p:attrNameLst>
                                          <p:attrName>style.visibility</p:attrName>
                                        </p:attrNameLst>
                                      </p:cBhvr>
                                      <p:to>
                                        <p:strVal val="hidden"/>
                                      </p:to>
                                    </p:set>
                                  </p:childTnLst>
                                </p:cTn>
                              </p:par>
                              <p:par>
                                <p:cTn id="144" presetID="4" presetClass="exit" presetSubtype="16" fill="hold" nodeType="withEffect">
                                  <p:stCondLst>
                                    <p:cond delay="0"/>
                                  </p:stCondLst>
                                  <p:childTnLst>
                                    <p:animEffect transition="out" filter="box(in)">
                                      <p:cBhvr>
                                        <p:cTn id="145" dur="500"/>
                                        <p:tgtEl>
                                          <p:spTgt spid="68"/>
                                        </p:tgtEl>
                                      </p:cBhvr>
                                    </p:animEffect>
                                    <p:set>
                                      <p:cBhvr>
                                        <p:cTn id="146" dur="1" fill="hold">
                                          <p:stCondLst>
                                            <p:cond delay="499"/>
                                          </p:stCondLst>
                                        </p:cTn>
                                        <p:tgtEl>
                                          <p:spTgt spid="68"/>
                                        </p:tgtEl>
                                        <p:attrNameLst>
                                          <p:attrName>style.visibility</p:attrName>
                                        </p:attrNameLst>
                                      </p:cBhvr>
                                      <p:to>
                                        <p:strVal val="hidden"/>
                                      </p:to>
                                    </p:set>
                                  </p:childTnLst>
                                </p:cTn>
                              </p:par>
                              <p:par>
                                <p:cTn id="147" presetID="20" presetClass="entr" presetSubtype="0" fill="hold" grpId="0" nodeType="withEffect">
                                  <p:stCondLst>
                                    <p:cond delay="0"/>
                                  </p:stCondLst>
                                  <p:childTnLst>
                                    <p:set>
                                      <p:cBhvr>
                                        <p:cTn id="148" dur="1" fill="hold">
                                          <p:stCondLst>
                                            <p:cond delay="0"/>
                                          </p:stCondLst>
                                        </p:cTn>
                                        <p:tgtEl>
                                          <p:spTgt spid="69"/>
                                        </p:tgtEl>
                                        <p:attrNameLst>
                                          <p:attrName>style.visibility</p:attrName>
                                        </p:attrNameLst>
                                      </p:cBhvr>
                                      <p:to>
                                        <p:strVal val="visible"/>
                                      </p:to>
                                    </p:set>
                                    <p:animEffect transition="in" filter="wedge">
                                      <p:cBhvr>
                                        <p:cTn id="149" dur="1000"/>
                                        <p:tgtEl>
                                          <p:spTgt spid="69"/>
                                        </p:tgtEl>
                                      </p:cBhvr>
                                    </p:animEffect>
                                  </p:childTnLst>
                                </p:cTn>
                              </p:par>
                              <p:par>
                                <p:cTn id="150" presetID="35" presetClass="entr" presetSubtype="0" fill="hold" grpId="0" nodeType="withEffect">
                                  <p:stCondLst>
                                    <p:cond delay="0"/>
                                  </p:stCondLst>
                                  <p:childTnLst>
                                    <p:set>
                                      <p:cBhvr>
                                        <p:cTn id="151" dur="1" fill="hold">
                                          <p:stCondLst>
                                            <p:cond delay="0"/>
                                          </p:stCondLst>
                                        </p:cTn>
                                        <p:tgtEl>
                                          <p:spTgt spid="72"/>
                                        </p:tgtEl>
                                        <p:attrNameLst>
                                          <p:attrName>style.visibility</p:attrName>
                                        </p:attrNameLst>
                                      </p:cBhvr>
                                      <p:to>
                                        <p:strVal val="visible"/>
                                      </p:to>
                                    </p:set>
                                    <p:animEffect transition="in" filter="fade">
                                      <p:cBhvr>
                                        <p:cTn id="152" dur="2000"/>
                                        <p:tgtEl>
                                          <p:spTgt spid="72"/>
                                        </p:tgtEl>
                                      </p:cBhvr>
                                    </p:animEffect>
                                    <p:anim calcmode="lin" valueType="num">
                                      <p:cBhvr>
                                        <p:cTn id="153" dur="2000" fill="hold"/>
                                        <p:tgtEl>
                                          <p:spTgt spid="72"/>
                                        </p:tgtEl>
                                        <p:attrNameLst>
                                          <p:attrName>style.rotation</p:attrName>
                                        </p:attrNameLst>
                                      </p:cBhvr>
                                      <p:tavLst>
                                        <p:tav tm="0">
                                          <p:val>
                                            <p:fltVal val="720"/>
                                          </p:val>
                                        </p:tav>
                                        <p:tav tm="100000">
                                          <p:val>
                                            <p:fltVal val="0"/>
                                          </p:val>
                                        </p:tav>
                                      </p:tavLst>
                                    </p:anim>
                                    <p:anim calcmode="lin" valueType="num">
                                      <p:cBhvr>
                                        <p:cTn id="154" dur="2000" fill="hold"/>
                                        <p:tgtEl>
                                          <p:spTgt spid="72"/>
                                        </p:tgtEl>
                                        <p:attrNameLst>
                                          <p:attrName>ppt_h</p:attrName>
                                        </p:attrNameLst>
                                      </p:cBhvr>
                                      <p:tavLst>
                                        <p:tav tm="0">
                                          <p:val>
                                            <p:fltVal val="0"/>
                                          </p:val>
                                        </p:tav>
                                        <p:tav tm="100000">
                                          <p:val>
                                            <p:strVal val="#ppt_h"/>
                                          </p:val>
                                        </p:tav>
                                      </p:tavLst>
                                    </p:anim>
                                    <p:anim calcmode="lin" valueType="num">
                                      <p:cBhvr>
                                        <p:cTn id="155" dur="2000" fill="hold"/>
                                        <p:tgtEl>
                                          <p:spTgt spid="72"/>
                                        </p:tgtEl>
                                        <p:attrNameLst>
                                          <p:attrName>ppt_w</p:attrName>
                                        </p:attrNameLst>
                                      </p:cBhvr>
                                      <p:tavLst>
                                        <p:tav tm="0">
                                          <p:val>
                                            <p:fltVal val="0"/>
                                          </p:val>
                                        </p:tav>
                                        <p:tav tm="100000">
                                          <p:val>
                                            <p:strVal val="#ppt_w"/>
                                          </p:val>
                                        </p:tav>
                                      </p:tavLst>
                                    </p:anim>
                                  </p:childTnLst>
                                </p:cTn>
                              </p:par>
                              <p:par>
                                <p:cTn id="156" presetID="26" presetClass="emph" presetSubtype="0" repeatCount="indefinite" fill="hold" grpId="1" nodeType="withEffect">
                                  <p:stCondLst>
                                    <p:cond delay="0"/>
                                  </p:stCondLst>
                                  <p:childTnLst>
                                    <p:animEffect transition="out" filter="fade">
                                      <p:cBhvr>
                                        <p:cTn id="157" dur="500" tmFilter="0, 0; .2, .5; .8, .5; 1, 0"/>
                                        <p:tgtEl>
                                          <p:spTgt spid="72"/>
                                        </p:tgtEl>
                                      </p:cBhvr>
                                    </p:animEffect>
                                    <p:animScale>
                                      <p:cBhvr>
                                        <p:cTn id="158" dur="250" autoRev="1" fill="hold"/>
                                        <p:tgtEl>
                                          <p:spTgt spid="72"/>
                                        </p:tgtEl>
                                      </p:cBhvr>
                                      <p:by x="105000" y="105000"/>
                                    </p:animScale>
                                  </p:childTnLst>
                                </p:cTn>
                              </p:par>
                            </p:childTnLst>
                          </p:cTn>
                        </p:par>
                      </p:childTnLst>
                    </p:cTn>
                  </p:par>
                  <p:par>
                    <p:cTn id="159" fill="hold">
                      <p:stCondLst>
                        <p:cond delay="indefinite"/>
                      </p:stCondLst>
                      <p:childTnLst>
                        <p:par>
                          <p:cTn id="160" fill="hold">
                            <p:stCondLst>
                              <p:cond delay="0"/>
                            </p:stCondLst>
                            <p:childTnLst>
                              <p:par>
                                <p:cTn id="161" presetID="20" presetClass="entr" presetSubtype="0" fill="hold" grpId="0" nodeType="clickEffect">
                                  <p:stCondLst>
                                    <p:cond delay="0"/>
                                  </p:stCondLst>
                                  <p:childTnLst>
                                    <p:set>
                                      <p:cBhvr>
                                        <p:cTn id="162" dur="1" fill="hold">
                                          <p:stCondLst>
                                            <p:cond delay="0"/>
                                          </p:stCondLst>
                                        </p:cTn>
                                        <p:tgtEl>
                                          <p:spTgt spid="81"/>
                                        </p:tgtEl>
                                        <p:attrNameLst>
                                          <p:attrName>style.visibility</p:attrName>
                                        </p:attrNameLst>
                                      </p:cBhvr>
                                      <p:to>
                                        <p:strVal val="visible"/>
                                      </p:to>
                                    </p:set>
                                    <p:animEffect transition="in" filter="wedge">
                                      <p:cBhvr>
                                        <p:cTn id="163" dur="1000"/>
                                        <p:tgtEl>
                                          <p:spTgt spid="81"/>
                                        </p:tgtEl>
                                      </p:cBhvr>
                                    </p:animEffect>
                                  </p:childTnLst>
                                </p:cTn>
                              </p:par>
                            </p:childTnLst>
                          </p:cTn>
                        </p:par>
                      </p:childTnLst>
                    </p:cTn>
                  </p:par>
                  <p:par>
                    <p:cTn id="164" fill="hold">
                      <p:stCondLst>
                        <p:cond delay="indefinite"/>
                      </p:stCondLst>
                      <p:childTnLst>
                        <p:par>
                          <p:cTn id="165" fill="hold">
                            <p:stCondLst>
                              <p:cond delay="0"/>
                            </p:stCondLst>
                            <p:childTnLst>
                              <p:par>
                                <p:cTn id="166" presetID="20" presetClass="entr" presetSubtype="0" fill="hold" grpId="0" nodeType="clickEffect">
                                  <p:stCondLst>
                                    <p:cond delay="0"/>
                                  </p:stCondLst>
                                  <p:childTnLst>
                                    <p:set>
                                      <p:cBhvr>
                                        <p:cTn id="167" dur="1" fill="hold">
                                          <p:stCondLst>
                                            <p:cond delay="0"/>
                                          </p:stCondLst>
                                        </p:cTn>
                                        <p:tgtEl>
                                          <p:spTgt spid="82"/>
                                        </p:tgtEl>
                                        <p:attrNameLst>
                                          <p:attrName>style.visibility</p:attrName>
                                        </p:attrNameLst>
                                      </p:cBhvr>
                                      <p:to>
                                        <p:strVal val="visible"/>
                                      </p:to>
                                    </p:set>
                                    <p:animEffect transition="in" filter="wedge">
                                      <p:cBhvr>
                                        <p:cTn id="168" dur="1000"/>
                                        <p:tgtEl>
                                          <p:spTgt spid="82"/>
                                        </p:tgtEl>
                                      </p:cBhvr>
                                    </p:animEffect>
                                  </p:childTnLst>
                                </p:cTn>
                              </p:par>
                              <p:par>
                                <p:cTn id="169" presetID="4" presetClass="exit" presetSubtype="16" fill="hold" grpId="1" nodeType="withEffect">
                                  <p:stCondLst>
                                    <p:cond delay="0"/>
                                  </p:stCondLst>
                                  <p:childTnLst>
                                    <p:animEffect transition="out" filter="box(in)">
                                      <p:cBhvr>
                                        <p:cTn id="170" dur="500"/>
                                        <p:tgtEl>
                                          <p:spTgt spid="81"/>
                                        </p:tgtEl>
                                      </p:cBhvr>
                                    </p:animEffect>
                                    <p:set>
                                      <p:cBhvr>
                                        <p:cTn id="171" dur="1" fill="hold">
                                          <p:stCondLst>
                                            <p:cond delay="499"/>
                                          </p:stCondLst>
                                        </p:cTn>
                                        <p:tgtEl>
                                          <p:spTgt spid="81"/>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20" presetClass="entr" presetSubtype="0" fill="hold" grpId="0" nodeType="clickEffect">
                                  <p:stCondLst>
                                    <p:cond delay="0"/>
                                  </p:stCondLst>
                                  <p:childTnLst>
                                    <p:set>
                                      <p:cBhvr>
                                        <p:cTn id="175" dur="1" fill="hold">
                                          <p:stCondLst>
                                            <p:cond delay="0"/>
                                          </p:stCondLst>
                                        </p:cTn>
                                        <p:tgtEl>
                                          <p:spTgt spid="83"/>
                                        </p:tgtEl>
                                        <p:attrNameLst>
                                          <p:attrName>style.visibility</p:attrName>
                                        </p:attrNameLst>
                                      </p:cBhvr>
                                      <p:to>
                                        <p:strVal val="visible"/>
                                      </p:to>
                                    </p:set>
                                    <p:animEffect transition="in" filter="wedge">
                                      <p:cBhvr>
                                        <p:cTn id="176" dur="1000"/>
                                        <p:tgtEl>
                                          <p:spTgt spid="83"/>
                                        </p:tgtEl>
                                      </p:cBhvr>
                                    </p:animEffect>
                                  </p:childTnLst>
                                </p:cTn>
                              </p:par>
                              <p:par>
                                <p:cTn id="177" presetID="4" presetClass="exit" presetSubtype="16" fill="hold" grpId="1" nodeType="withEffect">
                                  <p:stCondLst>
                                    <p:cond delay="0"/>
                                  </p:stCondLst>
                                  <p:childTnLst>
                                    <p:animEffect transition="out" filter="box(in)">
                                      <p:cBhvr>
                                        <p:cTn id="178" dur="500"/>
                                        <p:tgtEl>
                                          <p:spTgt spid="82"/>
                                        </p:tgtEl>
                                      </p:cBhvr>
                                    </p:animEffect>
                                    <p:set>
                                      <p:cBhvr>
                                        <p:cTn id="179" dur="1" fill="hold">
                                          <p:stCondLst>
                                            <p:cond delay="499"/>
                                          </p:stCondLst>
                                        </p:cTn>
                                        <p:tgtEl>
                                          <p:spTgt spid="82"/>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20" presetClass="entr" presetSubtype="0" fill="hold" grpId="0" nodeType="clickEffect">
                                  <p:stCondLst>
                                    <p:cond delay="0"/>
                                  </p:stCondLst>
                                  <p:childTnLst>
                                    <p:set>
                                      <p:cBhvr>
                                        <p:cTn id="183" dur="1" fill="hold">
                                          <p:stCondLst>
                                            <p:cond delay="0"/>
                                          </p:stCondLst>
                                        </p:cTn>
                                        <p:tgtEl>
                                          <p:spTgt spid="84"/>
                                        </p:tgtEl>
                                        <p:attrNameLst>
                                          <p:attrName>style.visibility</p:attrName>
                                        </p:attrNameLst>
                                      </p:cBhvr>
                                      <p:to>
                                        <p:strVal val="visible"/>
                                      </p:to>
                                    </p:set>
                                    <p:animEffect transition="in" filter="wedge">
                                      <p:cBhvr>
                                        <p:cTn id="184" dur="1000"/>
                                        <p:tgtEl>
                                          <p:spTgt spid="84"/>
                                        </p:tgtEl>
                                      </p:cBhvr>
                                    </p:animEffect>
                                  </p:childTnLst>
                                </p:cTn>
                              </p:par>
                              <p:par>
                                <p:cTn id="185" presetID="4" presetClass="exit" presetSubtype="16" fill="hold" grpId="1" nodeType="withEffect">
                                  <p:stCondLst>
                                    <p:cond delay="0"/>
                                  </p:stCondLst>
                                  <p:childTnLst>
                                    <p:animEffect transition="out" filter="box(in)">
                                      <p:cBhvr>
                                        <p:cTn id="186" dur="500"/>
                                        <p:tgtEl>
                                          <p:spTgt spid="83"/>
                                        </p:tgtEl>
                                      </p:cBhvr>
                                    </p:animEffect>
                                    <p:set>
                                      <p:cBhvr>
                                        <p:cTn id="187" dur="1" fill="hold">
                                          <p:stCondLst>
                                            <p:cond delay="499"/>
                                          </p:stCondLst>
                                        </p:cTn>
                                        <p:tgtEl>
                                          <p:spTgt spid="83"/>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0" presetClass="entr" presetSubtype="0" fill="hold" grpId="0" nodeType="clickEffect">
                                  <p:stCondLst>
                                    <p:cond delay="0"/>
                                  </p:stCondLst>
                                  <p:childTnLst>
                                    <p:set>
                                      <p:cBhvr>
                                        <p:cTn id="191" dur="1" fill="hold">
                                          <p:stCondLst>
                                            <p:cond delay="0"/>
                                          </p:stCondLst>
                                        </p:cTn>
                                        <p:tgtEl>
                                          <p:spTgt spid="70"/>
                                        </p:tgtEl>
                                        <p:attrNameLst>
                                          <p:attrName>style.visibility</p:attrName>
                                        </p:attrNameLst>
                                      </p:cBhvr>
                                      <p:to>
                                        <p:strVal val="visible"/>
                                      </p:to>
                                    </p:set>
                                    <p:animEffect transition="in" filter="wedge">
                                      <p:cBhvr>
                                        <p:cTn id="192" dur="1000"/>
                                        <p:tgtEl>
                                          <p:spTgt spid="70"/>
                                        </p:tgtEl>
                                      </p:cBhvr>
                                    </p:animEffect>
                                  </p:childTnLst>
                                </p:cTn>
                              </p:par>
                              <p:par>
                                <p:cTn id="193" presetID="4" presetClass="exit" presetSubtype="16" fill="hold" grpId="1" nodeType="withEffect">
                                  <p:stCondLst>
                                    <p:cond delay="0"/>
                                  </p:stCondLst>
                                  <p:childTnLst>
                                    <p:animEffect transition="out" filter="box(in)">
                                      <p:cBhvr>
                                        <p:cTn id="194" dur="500"/>
                                        <p:tgtEl>
                                          <p:spTgt spid="84"/>
                                        </p:tgtEl>
                                      </p:cBhvr>
                                    </p:animEffect>
                                    <p:set>
                                      <p:cBhvr>
                                        <p:cTn id="195" dur="1" fill="hold">
                                          <p:stCondLst>
                                            <p:cond delay="499"/>
                                          </p:stCondLst>
                                        </p:cTn>
                                        <p:tgtEl>
                                          <p:spTgt spid="84"/>
                                        </p:tgtEl>
                                        <p:attrNameLst>
                                          <p:attrName>style.visibility</p:attrName>
                                        </p:attrNameLst>
                                      </p:cBhvr>
                                      <p:to>
                                        <p:strVal val="hidden"/>
                                      </p:to>
                                    </p:set>
                                  </p:childTnLst>
                                </p:cTn>
                              </p:par>
                              <p:par>
                                <p:cTn id="196" presetID="4" presetClass="exit" presetSubtype="16" fill="hold" grpId="1" nodeType="withEffect">
                                  <p:stCondLst>
                                    <p:cond delay="0"/>
                                  </p:stCondLst>
                                  <p:childTnLst>
                                    <p:animEffect transition="out" filter="box(in)">
                                      <p:cBhvr>
                                        <p:cTn id="197" dur="500"/>
                                        <p:tgtEl>
                                          <p:spTgt spid="69"/>
                                        </p:tgtEl>
                                      </p:cBhvr>
                                    </p:animEffect>
                                    <p:set>
                                      <p:cBhvr>
                                        <p:cTn id="198" dur="1" fill="hold">
                                          <p:stCondLst>
                                            <p:cond delay="499"/>
                                          </p:stCondLst>
                                        </p:cTn>
                                        <p:tgtEl>
                                          <p:spTgt spid="69"/>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0" presetClass="entr" presetSubtype="0" fill="hold" grpId="0" nodeType="clickEffect">
                                  <p:stCondLst>
                                    <p:cond delay="0"/>
                                  </p:stCondLst>
                                  <p:childTnLst>
                                    <p:set>
                                      <p:cBhvr>
                                        <p:cTn id="202" dur="1" fill="hold">
                                          <p:stCondLst>
                                            <p:cond delay="0"/>
                                          </p:stCondLst>
                                        </p:cTn>
                                        <p:tgtEl>
                                          <p:spTgt spid="71"/>
                                        </p:tgtEl>
                                        <p:attrNameLst>
                                          <p:attrName>style.visibility</p:attrName>
                                        </p:attrNameLst>
                                      </p:cBhvr>
                                      <p:to>
                                        <p:strVal val="visible"/>
                                      </p:to>
                                    </p:set>
                                    <p:animEffect transition="in" filter="wedge">
                                      <p:cBhvr>
                                        <p:cTn id="203" dur="1000"/>
                                        <p:tgtEl>
                                          <p:spTgt spid="71"/>
                                        </p:tgtEl>
                                      </p:cBhvr>
                                    </p:animEffect>
                                  </p:childTnLst>
                                </p:cTn>
                              </p:par>
                              <p:par>
                                <p:cTn id="204" presetID="4" presetClass="exit" presetSubtype="16" fill="hold" grpId="1" nodeType="withEffect">
                                  <p:stCondLst>
                                    <p:cond delay="0"/>
                                  </p:stCondLst>
                                  <p:childTnLst>
                                    <p:animEffect transition="out" filter="box(in)">
                                      <p:cBhvr>
                                        <p:cTn id="205" dur="500"/>
                                        <p:tgtEl>
                                          <p:spTgt spid="70"/>
                                        </p:tgtEl>
                                      </p:cBhvr>
                                    </p:animEffect>
                                    <p:set>
                                      <p:cBhvr>
                                        <p:cTn id="206" dur="1" fill="hold">
                                          <p:stCondLst>
                                            <p:cond delay="499"/>
                                          </p:stCondLst>
                                        </p:cTn>
                                        <p:tgtEl>
                                          <p:spTgt spid="70"/>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4" presetClass="exit" presetSubtype="16" fill="hold" grpId="1" nodeType="clickEffect">
                                  <p:stCondLst>
                                    <p:cond delay="0"/>
                                  </p:stCondLst>
                                  <p:childTnLst>
                                    <p:animEffect transition="out" filter="box(in)">
                                      <p:cBhvr>
                                        <p:cTn id="210" dur="500"/>
                                        <p:tgtEl>
                                          <p:spTgt spid="71"/>
                                        </p:tgtEl>
                                      </p:cBhvr>
                                    </p:animEffect>
                                    <p:set>
                                      <p:cBhvr>
                                        <p:cTn id="211"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P spid="65" grpId="0" animBg="1"/>
      <p:bldP spid="65" grpId="1" animBg="1"/>
      <p:bldP spid="66" grpId="0" animBg="1"/>
      <p:bldP spid="67" grpId="0" animBg="1"/>
      <p:bldP spid="68" grpId="0"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3" grpId="2" animBg="1"/>
      <p:bldP spid="74" grpId="0" animBg="1"/>
      <p:bldP spid="74" grpId="1" animBg="1"/>
      <p:bldP spid="75" grpId="0" animBg="1"/>
      <p:bldP spid="75" grpId="1" animBg="1"/>
      <p:bldP spid="76" grpId="0" animBg="1"/>
      <p:bldP spid="76" grpId="1" animBg="1"/>
      <p:bldP spid="77" grpId="0" animBg="1"/>
      <p:bldP spid="77" grpId="1" animBg="1"/>
      <p:bldP spid="77" grpId="2"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97" grpId="0" animBg="1"/>
      <p:bldP spid="9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660525" y="683527"/>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300" name="Rectangle 36"/>
          <p:cNvSpPr>
            <a:spLocks noChangeArrowheads="1"/>
          </p:cNvSpPr>
          <p:nvPr/>
        </p:nvSpPr>
        <p:spPr bwMode="auto">
          <a:xfrm>
            <a:off x="0" y="76200"/>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400" b="1">
                <a:solidFill>
                  <a:srgbClr val="FFFF00"/>
                </a:solidFill>
                <a:latin typeface="+mj-lt"/>
              </a:rPr>
              <a:t> 3. Thiết bị phối hợp nguồn một chiều BC - 4863</a:t>
            </a:r>
            <a:endParaRPr lang="en-US" sz="2400">
              <a:solidFill>
                <a:srgbClr val="FFFF00"/>
              </a:solidFill>
              <a:latin typeface="+mj-lt"/>
            </a:endParaRPr>
          </a:p>
        </p:txBody>
      </p:sp>
      <p:grpSp>
        <p:nvGrpSpPr>
          <p:cNvPr id="304" name="Group 41"/>
          <p:cNvGrpSpPr>
            <a:grpSpLocks/>
          </p:cNvGrpSpPr>
          <p:nvPr/>
        </p:nvGrpSpPr>
        <p:grpSpPr bwMode="auto">
          <a:xfrm>
            <a:off x="63500" y="533400"/>
            <a:ext cx="2527300" cy="584200"/>
            <a:chOff x="113" y="1138"/>
            <a:chExt cx="987" cy="368"/>
          </a:xfrm>
        </p:grpSpPr>
        <p:sp>
          <p:nvSpPr>
            <p:cNvPr id="305" name="AutoShape 42"/>
            <p:cNvSpPr>
              <a:spLocks noChangeArrowheads="1"/>
            </p:cNvSpPr>
            <p:nvPr/>
          </p:nvSpPr>
          <p:spPr bwMode="gray">
            <a:xfrm>
              <a:off x="113" y="1180"/>
              <a:ext cx="987"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8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fr-FR" sz="2400" b="1">
                  <a:solidFill>
                    <a:srgbClr val="002060"/>
                  </a:solidFill>
                  <a:latin typeface="+mj-lt"/>
                </a:rPr>
                <a:t>c) Hoạt động</a:t>
              </a:r>
              <a:endParaRPr lang="en-US" sz="2400" b="1">
                <a:solidFill>
                  <a:srgbClr val="002060"/>
                </a:solidFill>
                <a:latin typeface="+mj-lt"/>
              </a:endParaRPr>
            </a:p>
          </p:txBody>
        </p:sp>
      </p:gr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1" name="Rectangle 12"/>
          <p:cNvSpPr>
            <a:spLocks noChangeArrowheads="1"/>
          </p:cNvSpPr>
          <p:nvPr/>
        </p:nvSpPr>
        <p:spPr bwMode="auto">
          <a:xfrm>
            <a:off x="59381" y="1143000"/>
            <a:ext cx="8995142"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fr-FR" b="1" i="1">
                <a:latin typeface="+mj-lt"/>
              </a:rPr>
              <a:t>	</a:t>
            </a:r>
            <a:r>
              <a:rPr lang="fr-FR" b="1">
                <a:latin typeface="+mj-lt"/>
              </a:rPr>
              <a:t>-  Cấp điện</a:t>
            </a:r>
            <a:endParaRPr lang="en-US" b="1">
              <a:latin typeface="+mj-lt"/>
            </a:endParaRPr>
          </a:p>
          <a:p>
            <a:pPr algn="just"/>
            <a:r>
              <a:rPr lang="fr-FR" b="1">
                <a:latin typeface="+mj-lt"/>
              </a:rPr>
              <a:t>	+ Cấp điện cho tải từ ắc quy:</a:t>
            </a:r>
            <a:endParaRPr lang="en-US" b="1">
              <a:latin typeface="+mj-lt"/>
            </a:endParaRPr>
          </a:p>
          <a:p>
            <a:pPr algn="just"/>
            <a:r>
              <a:rPr lang="fr-FR" b="1">
                <a:latin typeface="+mj-lt"/>
              </a:rPr>
              <a:t>	* Bật công tắc tư­ơng ứng với bộ ắc quy muốn dùng để cấp điện cho tải. </a:t>
            </a:r>
            <a:r>
              <a:rPr lang="en-US" b="1">
                <a:latin typeface="+mj-lt"/>
              </a:rPr>
              <a:t>Quan sát thấy đèn DC on tư­ơng ứng sáng.</a:t>
            </a:r>
          </a:p>
          <a:p>
            <a:pPr algn="just"/>
            <a:r>
              <a:rPr lang="en-US" b="1">
                <a:latin typeface="+mj-lt"/>
              </a:rPr>
              <a:t> 	* Bật công tắc tải muốn hoạt động (Từ Load1 đến Load6).</a:t>
            </a:r>
          </a:p>
          <a:p>
            <a:pPr algn="just"/>
            <a:r>
              <a:rPr lang="en-US" b="1">
                <a:latin typeface="+mj-lt"/>
              </a:rPr>
              <a:t> 	* Đồng hồ Ampe báo dòng phóng của ắc quy có dấu (-).</a:t>
            </a:r>
          </a:p>
          <a:p>
            <a:pPr algn="just"/>
            <a:r>
              <a:rPr lang="en-US" b="1">
                <a:latin typeface="+mj-lt"/>
              </a:rPr>
              <a:t>	* Khi chỉ có ắc quy cấp điện cho tải, b</a:t>
            </a:r>
            <a:r>
              <a:rPr lang="pt-BR" b="1">
                <a:latin typeface="+mj-lt"/>
              </a:rPr>
              <a:t>ộ điều khiển đưa ra ba mức cảnh báo:</a:t>
            </a:r>
            <a:endParaRPr lang="en-US" b="1">
              <a:latin typeface="+mj-lt"/>
            </a:endParaRPr>
          </a:p>
          <a:p>
            <a:pPr algn="just"/>
            <a:r>
              <a:rPr lang="pt-BR" b="1">
                <a:latin typeface="+mj-lt"/>
              </a:rPr>
              <a:t>	Cảnh báo lần 1: khi điện áp ắc quy thấp dư­ới BatLow1 (47.5 V).</a:t>
            </a:r>
            <a:endParaRPr lang="en-US" b="1">
              <a:latin typeface="+mj-lt"/>
            </a:endParaRPr>
          </a:p>
          <a:p>
            <a:pPr algn="just"/>
            <a:r>
              <a:rPr lang="pt-BR" b="1">
                <a:latin typeface="+mj-lt"/>
              </a:rPr>
              <a:t>	Cảnh báo lần 2: khi điện áp ắc quy thấp dư­ới BatLow2 (46.5 V).</a:t>
            </a:r>
            <a:endParaRPr lang="en-US" b="1">
              <a:latin typeface="+mj-lt"/>
            </a:endParaRPr>
          </a:p>
          <a:p>
            <a:pPr algn="just"/>
            <a:r>
              <a:rPr lang="pt-BR" b="1">
                <a:latin typeface="+mj-lt"/>
              </a:rPr>
              <a:t>	</a:t>
            </a:r>
            <a:r>
              <a:rPr lang="pt-BR" b="1" spc="-50">
                <a:latin typeface="+mj-lt"/>
              </a:rPr>
              <a:t>Cảnh báo lần 3: khi điện áp ắc quy thấp dư­ới BatLow3 (45 V).</a:t>
            </a:r>
            <a:endParaRPr lang="en-US" b="1" spc="-50">
              <a:latin typeface="+mj-lt"/>
            </a:endParaRPr>
          </a:p>
          <a:p>
            <a:pPr algn="just"/>
            <a:r>
              <a:rPr lang="pt-BR" b="1">
                <a:latin typeface="+mj-lt"/>
              </a:rPr>
              <a:t>	Đồng thời với cảnh báo lần 3 thì phụ tải đư­ợc cắt ra khỏi ắc quy.</a:t>
            </a:r>
            <a:endParaRPr lang="en-US" b="1">
              <a:latin typeface="+mj-lt"/>
            </a:endParaRPr>
          </a:p>
          <a:p>
            <a:pPr algn="just"/>
            <a:r>
              <a:rPr lang="pt-BR" b="1">
                <a:latin typeface="+mj-lt"/>
              </a:rPr>
              <a:t>	</a:t>
            </a:r>
            <a:endParaRPr lang="en-US" b="1">
              <a:latin typeface="+mj-lt"/>
            </a:endParaRPr>
          </a:p>
        </p:txBody>
      </p:sp>
    </p:spTree>
    <p:extLst>
      <p:ext uri="{BB962C8B-B14F-4D97-AF65-F5344CB8AC3E}">
        <p14:creationId xmlns:p14="http://schemas.microsoft.com/office/powerpoint/2010/main" val="97059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1">
                                            <p:txEl>
                                              <p:pRg st="0" end="0"/>
                                            </p:txEl>
                                          </p:spTgt>
                                        </p:tgtEl>
                                        <p:attrNameLst>
                                          <p:attrName>style.visibility</p:attrName>
                                        </p:attrNameLst>
                                      </p:cBhvr>
                                      <p:to>
                                        <p:strVal val="visible"/>
                                      </p:to>
                                    </p:set>
                                    <p:anim calcmode="lin" valueType="num">
                                      <p:cBhvr additive="base">
                                        <p:cTn id="12" dur="500" fill="hold"/>
                                        <p:tgtEl>
                                          <p:spTgt spid="10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1">
                                            <p:txEl>
                                              <p:pRg st="1" end="1"/>
                                            </p:txEl>
                                          </p:spTgt>
                                        </p:tgtEl>
                                        <p:attrNameLst>
                                          <p:attrName>style.visibility</p:attrName>
                                        </p:attrNameLst>
                                      </p:cBhvr>
                                      <p:to>
                                        <p:strVal val="visible"/>
                                      </p:to>
                                    </p:set>
                                    <p:anim calcmode="lin" valueType="num">
                                      <p:cBhvr additive="base">
                                        <p:cTn id="18" dur="500" fill="hold"/>
                                        <p:tgtEl>
                                          <p:spTgt spid="10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1">
                                            <p:txEl>
                                              <p:pRg st="2" end="2"/>
                                            </p:txEl>
                                          </p:spTgt>
                                        </p:tgtEl>
                                        <p:attrNameLst>
                                          <p:attrName>style.visibility</p:attrName>
                                        </p:attrNameLst>
                                      </p:cBhvr>
                                      <p:to>
                                        <p:strVal val="visible"/>
                                      </p:to>
                                    </p:set>
                                    <p:anim calcmode="lin" valueType="num">
                                      <p:cBhvr additive="base">
                                        <p:cTn id="24" dur="500" fill="hold"/>
                                        <p:tgtEl>
                                          <p:spTgt spid="10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1">
                                            <p:txEl>
                                              <p:pRg st="3" end="3"/>
                                            </p:txEl>
                                          </p:spTgt>
                                        </p:tgtEl>
                                        <p:attrNameLst>
                                          <p:attrName>style.visibility</p:attrName>
                                        </p:attrNameLst>
                                      </p:cBhvr>
                                      <p:to>
                                        <p:strVal val="visible"/>
                                      </p:to>
                                    </p:set>
                                    <p:anim calcmode="lin" valueType="num">
                                      <p:cBhvr additive="base">
                                        <p:cTn id="30" dur="500" fill="hold"/>
                                        <p:tgtEl>
                                          <p:spTgt spid="10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1">
                                            <p:txEl>
                                              <p:pRg st="4" end="4"/>
                                            </p:txEl>
                                          </p:spTgt>
                                        </p:tgtEl>
                                        <p:attrNameLst>
                                          <p:attrName>style.visibility</p:attrName>
                                        </p:attrNameLst>
                                      </p:cBhvr>
                                      <p:to>
                                        <p:strVal val="visible"/>
                                      </p:to>
                                    </p:set>
                                    <p:anim calcmode="lin" valueType="num">
                                      <p:cBhvr additive="base">
                                        <p:cTn id="36" dur="500" fill="hold"/>
                                        <p:tgtEl>
                                          <p:spTgt spid="10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1">
                                            <p:txEl>
                                              <p:pRg st="5" end="5"/>
                                            </p:txEl>
                                          </p:spTgt>
                                        </p:tgtEl>
                                        <p:attrNameLst>
                                          <p:attrName>style.visibility</p:attrName>
                                        </p:attrNameLst>
                                      </p:cBhvr>
                                      <p:to>
                                        <p:strVal val="visible"/>
                                      </p:to>
                                    </p:set>
                                    <p:anim calcmode="lin" valueType="num">
                                      <p:cBhvr additive="base">
                                        <p:cTn id="42" dur="500" fill="hold"/>
                                        <p:tgtEl>
                                          <p:spTgt spid="101">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1">
                                            <p:txEl>
                                              <p:pRg st="6" end="6"/>
                                            </p:txEl>
                                          </p:spTgt>
                                        </p:tgtEl>
                                        <p:attrNameLst>
                                          <p:attrName>style.visibility</p:attrName>
                                        </p:attrNameLst>
                                      </p:cBhvr>
                                      <p:to>
                                        <p:strVal val="visible"/>
                                      </p:to>
                                    </p:set>
                                    <p:anim calcmode="lin" valueType="num">
                                      <p:cBhvr additive="base">
                                        <p:cTn id="48" dur="500" fill="hold"/>
                                        <p:tgtEl>
                                          <p:spTgt spid="101">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1">
                                            <p:txEl>
                                              <p:pRg st="7" end="7"/>
                                            </p:txEl>
                                          </p:spTgt>
                                        </p:tgtEl>
                                        <p:attrNameLst>
                                          <p:attrName>style.visibility</p:attrName>
                                        </p:attrNameLst>
                                      </p:cBhvr>
                                      <p:to>
                                        <p:strVal val="visible"/>
                                      </p:to>
                                    </p:set>
                                    <p:anim calcmode="lin" valueType="num">
                                      <p:cBhvr additive="base">
                                        <p:cTn id="54" dur="500" fill="hold"/>
                                        <p:tgtEl>
                                          <p:spTgt spid="101">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1">
                                            <p:txEl>
                                              <p:pRg st="8" end="8"/>
                                            </p:txEl>
                                          </p:spTgt>
                                        </p:tgtEl>
                                        <p:attrNameLst>
                                          <p:attrName>style.visibility</p:attrName>
                                        </p:attrNameLst>
                                      </p:cBhvr>
                                      <p:to>
                                        <p:strVal val="visible"/>
                                      </p:to>
                                    </p:set>
                                    <p:anim calcmode="lin" valueType="num">
                                      <p:cBhvr additive="base">
                                        <p:cTn id="60" dur="500" fill="hold"/>
                                        <p:tgtEl>
                                          <p:spTgt spid="101">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0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1">
                                            <p:txEl>
                                              <p:pRg st="9" end="9"/>
                                            </p:txEl>
                                          </p:spTgt>
                                        </p:tgtEl>
                                        <p:attrNameLst>
                                          <p:attrName>style.visibility</p:attrName>
                                        </p:attrNameLst>
                                      </p:cBhvr>
                                      <p:to>
                                        <p:strVal val="visible"/>
                                      </p:to>
                                    </p:set>
                                    <p:anim calcmode="lin" valueType="num">
                                      <p:cBhvr additive="base">
                                        <p:cTn id="66" dur="500" fill="hold"/>
                                        <p:tgtEl>
                                          <p:spTgt spid="101">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1">
                                            <p:txEl>
                                              <p:pRg st="10" end="10"/>
                                            </p:txEl>
                                          </p:spTgt>
                                        </p:tgtEl>
                                        <p:attrNameLst>
                                          <p:attrName>style.visibility</p:attrName>
                                        </p:attrNameLst>
                                      </p:cBhvr>
                                      <p:to>
                                        <p:strVal val="visible"/>
                                      </p:to>
                                    </p:set>
                                    <p:anim calcmode="lin" valueType="num">
                                      <p:cBhvr additive="base">
                                        <p:cTn id="72" dur="500" fill="hold"/>
                                        <p:tgtEl>
                                          <p:spTgt spid="101">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0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660525" y="683527"/>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300" name="Rectangle 36"/>
          <p:cNvSpPr>
            <a:spLocks noChangeArrowheads="1"/>
          </p:cNvSpPr>
          <p:nvPr/>
        </p:nvSpPr>
        <p:spPr bwMode="auto">
          <a:xfrm>
            <a:off x="0" y="76200"/>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400" b="1">
                <a:solidFill>
                  <a:srgbClr val="FFFF00"/>
                </a:solidFill>
                <a:latin typeface="+mj-lt"/>
              </a:rPr>
              <a:t> 3. Thiết bị phối hợp nguồn một chiều BC - 4863</a:t>
            </a:r>
            <a:endParaRPr lang="en-US" sz="2400">
              <a:solidFill>
                <a:srgbClr val="FFFF00"/>
              </a:solidFill>
              <a:latin typeface="+mj-lt"/>
            </a:endParaRPr>
          </a:p>
        </p:txBody>
      </p:sp>
      <p:grpSp>
        <p:nvGrpSpPr>
          <p:cNvPr id="304" name="Group 41"/>
          <p:cNvGrpSpPr>
            <a:grpSpLocks/>
          </p:cNvGrpSpPr>
          <p:nvPr/>
        </p:nvGrpSpPr>
        <p:grpSpPr bwMode="auto">
          <a:xfrm>
            <a:off x="63500" y="533400"/>
            <a:ext cx="2527300" cy="584200"/>
            <a:chOff x="113" y="1138"/>
            <a:chExt cx="987" cy="368"/>
          </a:xfrm>
        </p:grpSpPr>
        <p:sp>
          <p:nvSpPr>
            <p:cNvPr id="305" name="AutoShape 42"/>
            <p:cNvSpPr>
              <a:spLocks noChangeArrowheads="1"/>
            </p:cNvSpPr>
            <p:nvPr/>
          </p:nvSpPr>
          <p:spPr bwMode="gray">
            <a:xfrm>
              <a:off x="113" y="1180"/>
              <a:ext cx="987"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8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fr-FR" sz="2400" b="1">
                  <a:solidFill>
                    <a:srgbClr val="002060"/>
                  </a:solidFill>
                  <a:latin typeface="+mj-lt"/>
                </a:rPr>
                <a:t>c) Hoạt động</a:t>
              </a:r>
              <a:endParaRPr lang="en-US" sz="2400" b="1">
                <a:solidFill>
                  <a:srgbClr val="002060"/>
                </a:solidFill>
                <a:latin typeface="+mj-lt"/>
              </a:endParaRPr>
            </a:p>
          </p:txBody>
        </p:sp>
      </p:gr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1" name="Rectangle 12"/>
          <p:cNvSpPr>
            <a:spLocks noChangeArrowheads="1"/>
          </p:cNvSpPr>
          <p:nvPr/>
        </p:nvSpPr>
        <p:spPr bwMode="auto">
          <a:xfrm>
            <a:off x="0" y="1066800"/>
            <a:ext cx="899514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fr-FR" sz="2000" b="1" i="1">
                <a:latin typeface="+mj-lt"/>
              </a:rPr>
              <a:t>	</a:t>
            </a:r>
            <a:r>
              <a:rPr lang="fr-FR" sz="2000" b="1">
                <a:latin typeface="+mj-lt"/>
              </a:rPr>
              <a:t>-  Cấp điện</a:t>
            </a:r>
            <a:endParaRPr lang="en-US" sz="2000" b="1" spc="-40">
              <a:latin typeface="+mj-lt"/>
            </a:endParaRPr>
          </a:p>
          <a:p>
            <a:pPr algn="just"/>
            <a:r>
              <a:rPr lang="pt-BR" sz="2000" b="1">
                <a:latin typeface="+mj-lt"/>
              </a:rPr>
              <a:t>	+ Cấp điện từ máy nắn</a:t>
            </a:r>
            <a:endParaRPr lang="en-US" sz="2000" b="1">
              <a:latin typeface="+mj-lt"/>
            </a:endParaRPr>
          </a:p>
          <a:p>
            <a:pPr algn="just"/>
            <a:r>
              <a:rPr lang="pt-BR" sz="2000" b="1">
                <a:latin typeface="+mj-lt"/>
              </a:rPr>
              <a:t>	* Điện áp máy nắn phải cao hơn điện áp V</a:t>
            </a:r>
            <a:r>
              <a:rPr lang="pt-BR" sz="2000" b="1" baseline="-25000">
                <a:latin typeface="+mj-lt"/>
              </a:rPr>
              <a:t>rec_OK.</a:t>
            </a:r>
            <a:endParaRPr lang="en-US" sz="2000" b="1">
              <a:latin typeface="+mj-lt"/>
            </a:endParaRPr>
          </a:p>
          <a:p>
            <a:pPr algn="just"/>
            <a:r>
              <a:rPr lang="pt-BR" sz="2000" b="1">
                <a:latin typeface="+mj-lt"/>
              </a:rPr>
              <a:t>	* Cho máy nắn hoạt động. Máy nắn sẽ cấp điện cho tải và nạp cho ắc quy. Nếu điện áp máy nắn thấp hơn 50.5 V, đèn chỉ thị máy nắn hỏng tư­ơng ứng sẽ sáng. Khi máy nắn hỏng hoặc mất điện lư­ới thì thiết bị hoạt động nhờ điện cấp từ ắc quy.</a:t>
            </a:r>
            <a:endParaRPr lang="en-US" sz="2000" b="1">
              <a:latin typeface="+mj-lt"/>
            </a:endParaRPr>
          </a:p>
          <a:p>
            <a:pPr algn="just"/>
            <a:r>
              <a:rPr lang="pt-BR" sz="2000" b="1">
                <a:latin typeface="+mj-lt"/>
              </a:rPr>
              <a:t>	 </a:t>
            </a:r>
            <a:r>
              <a:rPr lang="en-US" sz="2000" b="1">
                <a:latin typeface="+mj-lt"/>
              </a:rPr>
              <a:t>- Nạp điện riêng rẽ</a:t>
            </a:r>
          </a:p>
          <a:p>
            <a:pPr algn="just"/>
            <a:r>
              <a:rPr lang="en-US" sz="2000" b="1">
                <a:latin typeface="+mj-lt"/>
              </a:rPr>
              <a:t>	Mỗi máy nắn nạp cho một nhóm ắc quy.</a:t>
            </a:r>
          </a:p>
          <a:p>
            <a:pPr algn="just"/>
            <a:r>
              <a:rPr lang="pt-BR" sz="2000" b="1">
                <a:latin typeface="+mj-lt"/>
              </a:rPr>
              <a:t>	- Nạp điện hỗn hợp</a:t>
            </a:r>
            <a:endParaRPr lang="en-US" sz="2000" b="1">
              <a:latin typeface="+mj-lt"/>
            </a:endParaRPr>
          </a:p>
          <a:p>
            <a:pPr algn="just"/>
            <a:r>
              <a:rPr lang="pt-BR" sz="2000" b="1">
                <a:latin typeface="+mj-lt"/>
              </a:rPr>
              <a:t>	Khi dùng máy nắn 1 nạp điện cho ắc quy 2 hoặc ngư­ợc lại, hoặc dùng 1 máy nắn để nạp hai tổ ắc quy, hoặc dùng hai máy nắn nạp một tổ ắc quy, bật công tắc MIX (Nạp hỗn hợp) để thực hiện.</a:t>
            </a:r>
            <a:endParaRPr lang="en-US" sz="2000" b="1">
              <a:latin typeface="+mj-lt"/>
            </a:endParaRPr>
          </a:p>
        </p:txBody>
      </p:sp>
    </p:spTree>
    <p:extLst>
      <p:ext uri="{BB962C8B-B14F-4D97-AF65-F5344CB8AC3E}">
        <p14:creationId xmlns:p14="http://schemas.microsoft.com/office/powerpoint/2010/main" val="14280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1">
                                            <p:txEl>
                                              <p:pRg st="0" end="0"/>
                                            </p:txEl>
                                          </p:spTgt>
                                        </p:tgtEl>
                                        <p:attrNameLst>
                                          <p:attrName>style.visibility</p:attrName>
                                        </p:attrNameLst>
                                      </p:cBhvr>
                                      <p:to>
                                        <p:strVal val="visible"/>
                                      </p:to>
                                    </p:set>
                                    <p:anim calcmode="lin" valueType="num">
                                      <p:cBhvr additive="base">
                                        <p:cTn id="12" dur="500" fill="hold"/>
                                        <p:tgtEl>
                                          <p:spTgt spid="10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1">
                                            <p:txEl>
                                              <p:pRg st="1" end="1"/>
                                            </p:txEl>
                                          </p:spTgt>
                                        </p:tgtEl>
                                        <p:attrNameLst>
                                          <p:attrName>style.visibility</p:attrName>
                                        </p:attrNameLst>
                                      </p:cBhvr>
                                      <p:to>
                                        <p:strVal val="visible"/>
                                      </p:to>
                                    </p:set>
                                    <p:anim calcmode="lin" valueType="num">
                                      <p:cBhvr additive="base">
                                        <p:cTn id="18" dur="500" fill="hold"/>
                                        <p:tgtEl>
                                          <p:spTgt spid="10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1">
                                            <p:txEl>
                                              <p:pRg st="2" end="2"/>
                                            </p:txEl>
                                          </p:spTgt>
                                        </p:tgtEl>
                                        <p:attrNameLst>
                                          <p:attrName>style.visibility</p:attrName>
                                        </p:attrNameLst>
                                      </p:cBhvr>
                                      <p:to>
                                        <p:strVal val="visible"/>
                                      </p:to>
                                    </p:set>
                                    <p:anim calcmode="lin" valueType="num">
                                      <p:cBhvr additive="base">
                                        <p:cTn id="24" dur="500" fill="hold"/>
                                        <p:tgtEl>
                                          <p:spTgt spid="10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1">
                                            <p:txEl>
                                              <p:pRg st="3" end="3"/>
                                            </p:txEl>
                                          </p:spTgt>
                                        </p:tgtEl>
                                        <p:attrNameLst>
                                          <p:attrName>style.visibility</p:attrName>
                                        </p:attrNameLst>
                                      </p:cBhvr>
                                      <p:to>
                                        <p:strVal val="visible"/>
                                      </p:to>
                                    </p:set>
                                    <p:anim calcmode="lin" valueType="num">
                                      <p:cBhvr additive="base">
                                        <p:cTn id="30" dur="500" fill="hold"/>
                                        <p:tgtEl>
                                          <p:spTgt spid="10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1">
                                            <p:txEl>
                                              <p:pRg st="4" end="4"/>
                                            </p:txEl>
                                          </p:spTgt>
                                        </p:tgtEl>
                                        <p:attrNameLst>
                                          <p:attrName>style.visibility</p:attrName>
                                        </p:attrNameLst>
                                      </p:cBhvr>
                                      <p:to>
                                        <p:strVal val="visible"/>
                                      </p:to>
                                    </p:set>
                                    <p:anim calcmode="lin" valueType="num">
                                      <p:cBhvr additive="base">
                                        <p:cTn id="36" dur="500" fill="hold"/>
                                        <p:tgtEl>
                                          <p:spTgt spid="10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1">
                                            <p:txEl>
                                              <p:pRg st="5" end="5"/>
                                            </p:txEl>
                                          </p:spTgt>
                                        </p:tgtEl>
                                        <p:attrNameLst>
                                          <p:attrName>style.visibility</p:attrName>
                                        </p:attrNameLst>
                                      </p:cBhvr>
                                      <p:to>
                                        <p:strVal val="visible"/>
                                      </p:to>
                                    </p:set>
                                    <p:anim calcmode="lin" valueType="num">
                                      <p:cBhvr additive="base">
                                        <p:cTn id="42" dur="500" fill="hold"/>
                                        <p:tgtEl>
                                          <p:spTgt spid="101">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1">
                                            <p:txEl>
                                              <p:pRg st="6" end="6"/>
                                            </p:txEl>
                                          </p:spTgt>
                                        </p:tgtEl>
                                        <p:attrNameLst>
                                          <p:attrName>style.visibility</p:attrName>
                                        </p:attrNameLst>
                                      </p:cBhvr>
                                      <p:to>
                                        <p:strVal val="visible"/>
                                      </p:to>
                                    </p:set>
                                    <p:anim calcmode="lin" valueType="num">
                                      <p:cBhvr additive="base">
                                        <p:cTn id="48" dur="500" fill="hold"/>
                                        <p:tgtEl>
                                          <p:spTgt spid="101">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1">
                                            <p:txEl>
                                              <p:pRg st="7" end="7"/>
                                            </p:txEl>
                                          </p:spTgt>
                                        </p:tgtEl>
                                        <p:attrNameLst>
                                          <p:attrName>style.visibility</p:attrName>
                                        </p:attrNameLst>
                                      </p:cBhvr>
                                      <p:to>
                                        <p:strVal val="visible"/>
                                      </p:to>
                                    </p:set>
                                    <p:anim calcmode="lin" valueType="num">
                                      <p:cBhvr additive="base">
                                        <p:cTn id="54" dur="500" fill="hold"/>
                                        <p:tgtEl>
                                          <p:spTgt spid="101">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84"/>
            <a:ext cx="9144000" cy="430887"/>
          </a:xfrm>
          <a:prstGeom prst="rect">
            <a:avLst/>
          </a:prstGeom>
        </p:spPr>
        <p:txBody>
          <a:bodyPr wrap="square">
            <a:spAutoFit/>
          </a:bodyPr>
          <a:lstStyle/>
          <a:p>
            <a:pPr algn="just"/>
            <a:r>
              <a:rPr lang="en-US" b="1">
                <a:solidFill>
                  <a:srgbClr val="FFFF00"/>
                </a:solidFill>
                <a:latin typeface="+mj-lt"/>
              </a:rPr>
              <a:t>I. TỔNG QUAN VỀ HT NGUỒN ĐIỆN TẠI CÁC TRẠM THÔNG TIN QS</a:t>
            </a:r>
            <a:endParaRPr lang="en-US">
              <a:solidFill>
                <a:srgbClr val="FFFF00"/>
              </a:solidFill>
              <a:latin typeface="+mj-lt"/>
            </a:endParaRPr>
          </a:p>
        </p:txBody>
      </p:sp>
      <p:sp>
        <p:nvSpPr>
          <p:cNvPr id="58" name="AutoShape 34"/>
          <p:cNvSpPr>
            <a:spLocks noChangeArrowheads="1"/>
          </p:cNvSpPr>
          <p:nvPr/>
        </p:nvSpPr>
        <p:spPr bwMode="auto">
          <a:xfrm>
            <a:off x="431799" y="586432"/>
            <a:ext cx="66548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59" name="AutoShape 35" descr="Purple mesh"/>
          <p:cNvSpPr>
            <a:spLocks noChangeArrowheads="1"/>
          </p:cNvSpPr>
          <p:nvPr/>
        </p:nvSpPr>
        <p:spPr bwMode="auto">
          <a:xfrm>
            <a:off x="127000" y="578495"/>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A</a:t>
            </a:r>
          </a:p>
        </p:txBody>
      </p:sp>
      <p:sp>
        <p:nvSpPr>
          <p:cNvPr id="60" name="Rectangle 36"/>
          <p:cNvSpPr>
            <a:spLocks noChangeArrowheads="1"/>
          </p:cNvSpPr>
          <p:nvPr/>
        </p:nvSpPr>
        <p:spPr bwMode="auto">
          <a:xfrm>
            <a:off x="547688" y="571500"/>
            <a:ext cx="6538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b="1">
                <a:latin typeface="+mj-lt"/>
              </a:rPr>
              <a:t> PHÂN LOẠI TRẠM THÔNG TIN QUÂN SỰ </a:t>
            </a:r>
          </a:p>
        </p:txBody>
      </p:sp>
      <p:grpSp>
        <p:nvGrpSpPr>
          <p:cNvPr id="62" name="Group 41"/>
          <p:cNvGrpSpPr>
            <a:grpSpLocks/>
          </p:cNvGrpSpPr>
          <p:nvPr/>
        </p:nvGrpSpPr>
        <p:grpSpPr bwMode="auto">
          <a:xfrm>
            <a:off x="150658" y="1047753"/>
            <a:ext cx="8307635" cy="584200"/>
            <a:chOff x="137" y="-1971"/>
            <a:chExt cx="3755" cy="368"/>
          </a:xfrm>
        </p:grpSpPr>
        <p:sp>
          <p:nvSpPr>
            <p:cNvPr id="63" name="AutoShape 42"/>
            <p:cNvSpPr>
              <a:spLocks noChangeArrowheads="1"/>
            </p:cNvSpPr>
            <p:nvPr/>
          </p:nvSpPr>
          <p:spPr bwMode="gray">
            <a:xfrm>
              <a:off x="137" y="-1929"/>
              <a:ext cx="3755" cy="272"/>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64" name="Rectangle 43"/>
            <p:cNvSpPr>
              <a:spLocks noChangeArrowheads="1"/>
            </p:cNvSpPr>
            <p:nvPr/>
          </p:nvSpPr>
          <p:spPr bwMode="auto">
            <a:xfrm>
              <a:off x="207" y="-1971"/>
              <a:ext cx="368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nl-NL" sz="2400" b="1">
                  <a:latin typeface="+mj-lt"/>
                </a:rPr>
                <a:t>1. Trạm thông tin quân sự cấp chiến lược (trạm cấp 1)</a:t>
              </a:r>
              <a:endParaRPr lang="en-US" sz="2400" b="1">
                <a:latin typeface="+mj-lt"/>
              </a:endParaRPr>
            </a:p>
          </p:txBody>
        </p:sp>
      </p:grpSp>
      <p:sp>
        <p:nvSpPr>
          <p:cNvPr id="2" name="Rectangle 1"/>
          <p:cNvSpPr/>
          <p:nvPr/>
        </p:nvSpPr>
        <p:spPr>
          <a:xfrm>
            <a:off x="0" y="1676400"/>
            <a:ext cx="9144000" cy="1061829"/>
          </a:xfrm>
          <a:prstGeom prst="rect">
            <a:avLst/>
          </a:prstGeom>
        </p:spPr>
        <p:txBody>
          <a:bodyPr wrap="square">
            <a:spAutoFit/>
          </a:bodyPr>
          <a:lstStyle/>
          <a:p>
            <a:pPr algn="just"/>
            <a:r>
              <a:rPr lang="nl-NL" sz="2100" b="1">
                <a:latin typeface="+mj-lt"/>
              </a:rPr>
              <a:t>	Các trạm thông tin trực tiếp bảo đảm thông tin liên lạc cho Sở chỉ huy (SCH) Bộ Quốc phòng; Bộ tổng Tham mưu và các cơ quan tổng cục; các trung tâm chuyển mạch, truyền dẫn và thông tin vệ tinh.</a:t>
            </a:r>
          </a:p>
        </p:txBody>
      </p:sp>
      <p:sp>
        <p:nvSpPr>
          <p:cNvPr id="65" name="Rectangle 64"/>
          <p:cNvSpPr/>
          <p:nvPr/>
        </p:nvSpPr>
        <p:spPr>
          <a:xfrm>
            <a:off x="0" y="3244096"/>
            <a:ext cx="9144000" cy="1384995"/>
          </a:xfrm>
          <a:prstGeom prst="rect">
            <a:avLst/>
          </a:prstGeom>
        </p:spPr>
        <p:txBody>
          <a:bodyPr wrap="square">
            <a:spAutoFit/>
          </a:bodyPr>
          <a:lstStyle/>
          <a:p>
            <a:pPr algn="just"/>
            <a:r>
              <a:rPr lang="en-US" sz="2100" b="1">
                <a:latin typeface="+mj-lt"/>
              </a:rPr>
              <a:t>	</a:t>
            </a:r>
            <a:r>
              <a:rPr lang="nl-NL" sz="2100" b="1">
                <a:latin typeface="+mj-lt"/>
              </a:rPr>
              <a:t>Các trạm thông tin trực tiếp bảo đảm thông tin liên lạc cho Sở chỉ huy BTL các quân khu, quân đoàn, quân, binh chủng; các vùng/miền của các đơn vị thuộc qcHQ, qcPKKQ; các trạm thông tin trực thuộc Binh chủng thông tin đóng quân trên địa bàn các khu vực.</a:t>
            </a:r>
            <a:endParaRPr lang="en-US" sz="2100" b="1">
              <a:latin typeface="+mj-lt"/>
            </a:endParaRPr>
          </a:p>
        </p:txBody>
      </p:sp>
      <p:grpSp>
        <p:nvGrpSpPr>
          <p:cNvPr id="66" name="Group 41"/>
          <p:cNvGrpSpPr>
            <a:grpSpLocks/>
          </p:cNvGrpSpPr>
          <p:nvPr/>
        </p:nvGrpSpPr>
        <p:grpSpPr bwMode="auto">
          <a:xfrm>
            <a:off x="127000" y="2757483"/>
            <a:ext cx="8307635" cy="468313"/>
            <a:chOff x="137" y="-1950"/>
            <a:chExt cx="3755" cy="295"/>
          </a:xfrm>
        </p:grpSpPr>
        <p:sp>
          <p:nvSpPr>
            <p:cNvPr id="67" name="AutoShape 42"/>
            <p:cNvSpPr>
              <a:spLocks noChangeArrowheads="1"/>
            </p:cNvSpPr>
            <p:nvPr/>
          </p:nvSpPr>
          <p:spPr bwMode="gray">
            <a:xfrm>
              <a:off x="137" y="-1929"/>
              <a:ext cx="3755" cy="272"/>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68" name="Rectangle 43"/>
            <p:cNvSpPr>
              <a:spLocks noChangeArrowheads="1"/>
            </p:cNvSpPr>
            <p:nvPr/>
          </p:nvSpPr>
          <p:spPr bwMode="auto">
            <a:xfrm>
              <a:off x="207" y="-1950"/>
              <a:ext cx="368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nl-NL" sz="2400" b="1">
                  <a:latin typeface="+mj-lt"/>
                </a:rPr>
                <a:t>2. Trạm thông tin quân sự cấp chiến dịch (trạm cấp 2)</a:t>
              </a:r>
              <a:endParaRPr lang="en-US" sz="2400" b="1">
                <a:latin typeface="+mj-lt"/>
              </a:endParaRPr>
            </a:p>
          </p:txBody>
        </p:sp>
      </p:grpSp>
      <p:sp>
        <p:nvSpPr>
          <p:cNvPr id="69" name="Rectangle 68"/>
          <p:cNvSpPr/>
          <p:nvPr/>
        </p:nvSpPr>
        <p:spPr>
          <a:xfrm>
            <a:off x="0" y="5198554"/>
            <a:ext cx="9144000" cy="1446550"/>
          </a:xfrm>
          <a:prstGeom prst="rect">
            <a:avLst/>
          </a:prstGeom>
        </p:spPr>
        <p:txBody>
          <a:bodyPr wrap="square">
            <a:spAutoFit/>
          </a:bodyPr>
          <a:lstStyle/>
          <a:p>
            <a:pPr algn="just"/>
            <a:r>
              <a:rPr lang="en-US" b="1">
                <a:latin typeface="+mj-lt"/>
              </a:rPr>
              <a:t>	</a:t>
            </a:r>
            <a:r>
              <a:rPr lang="nl-NL" b="1">
                <a:latin typeface="+mj-lt"/>
              </a:rPr>
              <a:t>Các trạm thông tin trực tiếp bảo đảm thông tin liên lạc cho SCH các BCH qs Tỉnh, thành phố; các sư/lữ đoàn, các trạm ra đa, đồn biên phòng, các đảo, nhà giàn; các xe thông tin cơ động, trên tàu biển.</a:t>
            </a:r>
            <a:endParaRPr lang="en-US" b="1">
              <a:latin typeface="+mj-lt"/>
            </a:endParaRPr>
          </a:p>
        </p:txBody>
      </p:sp>
      <p:grpSp>
        <p:nvGrpSpPr>
          <p:cNvPr id="70" name="Group 41"/>
          <p:cNvGrpSpPr>
            <a:grpSpLocks/>
          </p:cNvGrpSpPr>
          <p:nvPr/>
        </p:nvGrpSpPr>
        <p:grpSpPr bwMode="auto">
          <a:xfrm>
            <a:off x="76200" y="4648141"/>
            <a:ext cx="8382093" cy="468313"/>
            <a:chOff x="137" y="-1938"/>
            <a:chExt cx="3755" cy="295"/>
          </a:xfrm>
        </p:grpSpPr>
        <p:sp>
          <p:nvSpPr>
            <p:cNvPr id="71" name="AutoShape 42"/>
            <p:cNvSpPr>
              <a:spLocks noChangeArrowheads="1"/>
            </p:cNvSpPr>
            <p:nvPr/>
          </p:nvSpPr>
          <p:spPr bwMode="gray">
            <a:xfrm>
              <a:off x="137" y="-1929"/>
              <a:ext cx="3755" cy="272"/>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72" name="Rectangle 43"/>
            <p:cNvSpPr>
              <a:spLocks noChangeArrowheads="1"/>
            </p:cNvSpPr>
            <p:nvPr/>
          </p:nvSpPr>
          <p:spPr bwMode="auto">
            <a:xfrm>
              <a:off x="200" y="-1938"/>
              <a:ext cx="368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nl-NL" sz="2100" b="1">
                  <a:latin typeface="+mj-lt"/>
                </a:rPr>
                <a:t>3. Trạm TTQS cấp chiến thuật, trạm chuyên dụng (trạm cấp 3)</a:t>
              </a:r>
              <a:endParaRPr lang="en-US" sz="2100" b="1">
                <a:latin typeface="+mj-lt"/>
              </a:endParaRPr>
            </a:p>
          </p:txBody>
        </p:sp>
      </p:grpSp>
    </p:spTree>
    <p:extLst>
      <p:ext uri="{BB962C8B-B14F-4D97-AF65-F5344CB8AC3E}">
        <p14:creationId xmlns:p14="http://schemas.microsoft.com/office/powerpoint/2010/main" val="16013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edge">
                                      <p:cBhvr>
                                        <p:cTn id="7" dur="1000"/>
                                        <p:tgtEl>
                                          <p:spTgt spid="5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edge">
                                      <p:cBhvr>
                                        <p:cTn id="10" dur="1000"/>
                                        <p:tgtEl>
                                          <p:spTgt spid="5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edge">
                                      <p:cBhvr>
                                        <p:cTn id="13" dur="10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blinds(horizontal)">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1000"/>
                                        <p:tgtEl>
                                          <p:spTgt spid="65"/>
                                        </p:tgtEl>
                                      </p:cBhvr>
                                    </p:animEffect>
                                    <p:anim calcmode="lin" valueType="num">
                                      <p:cBhvr>
                                        <p:cTn id="36" dur="1000" fill="hold"/>
                                        <p:tgtEl>
                                          <p:spTgt spid="65"/>
                                        </p:tgtEl>
                                        <p:attrNameLst>
                                          <p:attrName>ppt_x</p:attrName>
                                        </p:attrNameLst>
                                      </p:cBhvr>
                                      <p:tavLst>
                                        <p:tav tm="0">
                                          <p:val>
                                            <p:strVal val="#ppt_x"/>
                                          </p:val>
                                        </p:tav>
                                        <p:tav tm="100000">
                                          <p:val>
                                            <p:strVal val="#ppt_x"/>
                                          </p:val>
                                        </p:tav>
                                      </p:tavLst>
                                    </p:anim>
                                    <p:anim calcmode="lin" valueType="num">
                                      <p:cBhvr>
                                        <p:cTn id="37"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blinds(horizontal)">
                                      <p:cBhvr>
                                        <p:cTn id="42" dur="500"/>
                                        <p:tgtEl>
                                          <p:spTgt spid="70"/>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1000"/>
                                        <p:tgtEl>
                                          <p:spTgt spid="69"/>
                                        </p:tgtEl>
                                      </p:cBhvr>
                                    </p:animEffect>
                                    <p:anim calcmode="lin" valueType="num">
                                      <p:cBhvr>
                                        <p:cTn id="48" dur="1000" fill="hold"/>
                                        <p:tgtEl>
                                          <p:spTgt spid="69"/>
                                        </p:tgtEl>
                                        <p:attrNameLst>
                                          <p:attrName>ppt_x</p:attrName>
                                        </p:attrNameLst>
                                      </p:cBhvr>
                                      <p:tavLst>
                                        <p:tav tm="0">
                                          <p:val>
                                            <p:strVal val="#ppt_x"/>
                                          </p:val>
                                        </p:tav>
                                        <p:tav tm="100000">
                                          <p:val>
                                            <p:strVal val="#ppt_x"/>
                                          </p:val>
                                        </p:tav>
                                      </p:tavLst>
                                    </p:anim>
                                    <p:anim calcmode="lin" valueType="num">
                                      <p:cBhvr>
                                        <p:cTn id="4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p:bldP spid="2" grpId="0"/>
      <p:bldP spid="65" grpId="0"/>
      <p:bldP spid="6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660525" y="683527"/>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300" name="Rectangle 36"/>
          <p:cNvSpPr>
            <a:spLocks noChangeArrowheads="1"/>
          </p:cNvSpPr>
          <p:nvPr/>
        </p:nvSpPr>
        <p:spPr bwMode="auto">
          <a:xfrm>
            <a:off x="0" y="76200"/>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400" b="1">
                <a:solidFill>
                  <a:srgbClr val="FFFF00"/>
                </a:solidFill>
                <a:latin typeface="+mj-lt"/>
              </a:rPr>
              <a:t> 3. Thiết bị phối hợp nguồn một chiều BC - 4863</a:t>
            </a:r>
            <a:endParaRPr lang="en-US" sz="2400">
              <a:solidFill>
                <a:srgbClr val="FFFF00"/>
              </a:solidFill>
              <a:latin typeface="+mj-lt"/>
            </a:endParaRPr>
          </a:p>
        </p:txBody>
      </p:sp>
      <p:grpSp>
        <p:nvGrpSpPr>
          <p:cNvPr id="304" name="Group 41"/>
          <p:cNvGrpSpPr>
            <a:grpSpLocks/>
          </p:cNvGrpSpPr>
          <p:nvPr/>
        </p:nvGrpSpPr>
        <p:grpSpPr bwMode="auto">
          <a:xfrm>
            <a:off x="63500" y="533400"/>
            <a:ext cx="4127500" cy="584200"/>
            <a:chOff x="113" y="1138"/>
            <a:chExt cx="1255" cy="368"/>
          </a:xfrm>
        </p:grpSpPr>
        <p:sp>
          <p:nvSpPr>
            <p:cNvPr id="305" name="AutoShape 42"/>
            <p:cNvSpPr>
              <a:spLocks noChangeArrowheads="1"/>
            </p:cNvSpPr>
            <p:nvPr/>
          </p:nvSpPr>
          <p:spPr bwMode="gray">
            <a:xfrm>
              <a:off x="113" y="1180"/>
              <a:ext cx="1255"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120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pt-BR" sz="2400" b="1">
                  <a:latin typeface="+mj-lt"/>
                </a:rPr>
                <a:t>d) Hướng dẫn vận hành</a:t>
              </a:r>
              <a:endParaRPr lang="en-US" sz="2400" b="1">
                <a:latin typeface="+mj-lt"/>
              </a:endParaRPr>
            </a:p>
          </p:txBody>
        </p:sp>
      </p:gr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1" name="Rectangle 12"/>
          <p:cNvSpPr>
            <a:spLocks noChangeArrowheads="1"/>
          </p:cNvSpPr>
          <p:nvPr/>
        </p:nvSpPr>
        <p:spPr bwMode="auto">
          <a:xfrm>
            <a:off x="63500" y="1185465"/>
            <a:ext cx="8995142"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fr-FR" sz="2000" b="1" i="1">
                <a:latin typeface="+mj-lt"/>
              </a:rPr>
              <a:t>	</a:t>
            </a:r>
            <a:r>
              <a:rPr lang="pt-BR" sz="2000" b="1">
                <a:latin typeface="+mj-lt"/>
              </a:rPr>
              <a:t>- Chế độ làm việc bình thư­ờng: (1 máy nắn nạp cho 1 tổ ắc quy)</a:t>
            </a:r>
            <a:endParaRPr lang="en-US" sz="2000" b="1">
              <a:latin typeface="+mj-lt"/>
            </a:endParaRPr>
          </a:p>
          <a:p>
            <a:pPr algn="just"/>
            <a:r>
              <a:rPr lang="pt-BR" sz="2000" b="1">
                <a:latin typeface="+mj-lt"/>
              </a:rPr>
              <a:t>	+ Hai automat BAT1+ BAT2 ở vị trí ON, 2 automat RL1+ RL2 ở vị trí 0FF, automat MIX ở vị trí OFF, 2 máy nắn đều được cấp nguồn AC, lúc này 1 máy nắn nạp cho 1 tổ ắc và song song cung cấp nguồn cho phụ tải, đèn DC on sáng.</a:t>
            </a:r>
            <a:endParaRPr lang="en-US" sz="2000" b="1">
              <a:latin typeface="+mj-lt"/>
            </a:endParaRPr>
          </a:p>
          <a:p>
            <a:pPr algn="just"/>
            <a:r>
              <a:rPr lang="pt-BR" sz="2000" b="1">
                <a:latin typeface="+mj-lt"/>
              </a:rPr>
              <a:t>	+ Khi cần thiết có thể sử dụng 1 dãy, dãy còn lại đư­a ra bảo quản bảo dưỡng. </a:t>
            </a:r>
            <a:endParaRPr lang="en-US" sz="2000" b="1">
              <a:latin typeface="+mj-lt"/>
            </a:endParaRPr>
          </a:p>
          <a:p>
            <a:pPr algn="just"/>
            <a:r>
              <a:rPr lang="pt-BR" sz="2000" b="1">
                <a:latin typeface="+mj-lt"/>
              </a:rPr>
              <a:t>	- Chế độ nạp song song: (1 máy nắn nạp cho 2 tổ ắc quy)</a:t>
            </a:r>
            <a:endParaRPr lang="en-US" sz="2000" b="1">
              <a:latin typeface="+mj-lt"/>
            </a:endParaRPr>
          </a:p>
          <a:p>
            <a:pPr algn="just"/>
            <a:r>
              <a:rPr lang="pt-BR" sz="2000" b="1">
                <a:latin typeface="+mj-lt"/>
              </a:rPr>
              <a:t>	Các automat vẫn ở các vị trí như­ ở chế độ làm việc bình thường, chỉ có automat MIX ở vị trí ON.</a:t>
            </a:r>
            <a:endParaRPr lang="en-US" sz="2000" b="1">
              <a:latin typeface="+mj-lt"/>
            </a:endParaRPr>
          </a:p>
          <a:p>
            <a:pPr algn="just"/>
            <a:r>
              <a:rPr lang="en-US" sz="2000" b="1">
                <a:latin typeface="+mj-lt"/>
              </a:rPr>
              <a:t>	- Đồng hồ và đèn chỉ thị:</a:t>
            </a:r>
          </a:p>
          <a:p>
            <a:pPr algn="just"/>
            <a:r>
              <a:rPr lang="en-US" sz="2000" b="1">
                <a:latin typeface="+mj-lt"/>
              </a:rPr>
              <a:t>	+ Đồng hồ điện áp V1 chỉ thị điện áp (âm nguồn) ắc qui 1, và tương ứng cho V2.</a:t>
            </a:r>
          </a:p>
          <a:p>
            <a:pPr algn="just"/>
            <a:r>
              <a:rPr lang="en-US" sz="2000" b="1">
                <a:latin typeface="+mj-lt"/>
              </a:rPr>
              <a:t>	+ Đồng hồ dòng tải A1 chỉ thị dòng nạp, phóng của ắc qui 1, và tương ứng cho đồng hồ A2.</a:t>
            </a:r>
          </a:p>
          <a:p>
            <a:pPr algn="just"/>
            <a:r>
              <a:rPr lang="en-US" sz="2000" b="1">
                <a:latin typeface="+mj-lt"/>
              </a:rPr>
              <a:t>	+ Đèn DC on sáng khi có nguồn 48VDC cung cấp cho phụ tải.</a:t>
            </a:r>
          </a:p>
          <a:p>
            <a:pPr algn="just"/>
            <a:r>
              <a:rPr lang="en-US" sz="2000" b="1">
                <a:latin typeface="+mj-lt"/>
              </a:rPr>
              <a:t>	+ Đèn REC Fail sáng đỏ, chỉ thị mất nguồn AC hoặc máy nắn bị hỏng­, lúc này ắc quy được cung cấp cho phụ tải.</a:t>
            </a:r>
          </a:p>
          <a:p>
            <a:pPr algn="just"/>
            <a:r>
              <a:rPr lang="en-US" sz="2000" b="1">
                <a:latin typeface="+mj-lt"/>
              </a:rPr>
              <a:t>	</a:t>
            </a:r>
          </a:p>
        </p:txBody>
      </p:sp>
    </p:spTree>
    <p:extLst>
      <p:ext uri="{BB962C8B-B14F-4D97-AF65-F5344CB8AC3E}">
        <p14:creationId xmlns:p14="http://schemas.microsoft.com/office/powerpoint/2010/main" val="25677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1">
                                            <p:txEl>
                                              <p:pRg st="0" end="0"/>
                                            </p:txEl>
                                          </p:spTgt>
                                        </p:tgtEl>
                                        <p:attrNameLst>
                                          <p:attrName>style.visibility</p:attrName>
                                        </p:attrNameLst>
                                      </p:cBhvr>
                                      <p:to>
                                        <p:strVal val="visible"/>
                                      </p:to>
                                    </p:set>
                                    <p:anim calcmode="lin" valueType="num">
                                      <p:cBhvr additive="base">
                                        <p:cTn id="12" dur="500" fill="hold"/>
                                        <p:tgtEl>
                                          <p:spTgt spid="10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1">
                                            <p:txEl>
                                              <p:pRg st="1" end="1"/>
                                            </p:txEl>
                                          </p:spTgt>
                                        </p:tgtEl>
                                        <p:attrNameLst>
                                          <p:attrName>style.visibility</p:attrName>
                                        </p:attrNameLst>
                                      </p:cBhvr>
                                      <p:to>
                                        <p:strVal val="visible"/>
                                      </p:to>
                                    </p:set>
                                    <p:anim calcmode="lin" valueType="num">
                                      <p:cBhvr additive="base">
                                        <p:cTn id="18" dur="500" fill="hold"/>
                                        <p:tgtEl>
                                          <p:spTgt spid="10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1">
                                            <p:txEl>
                                              <p:pRg st="2" end="2"/>
                                            </p:txEl>
                                          </p:spTgt>
                                        </p:tgtEl>
                                        <p:attrNameLst>
                                          <p:attrName>style.visibility</p:attrName>
                                        </p:attrNameLst>
                                      </p:cBhvr>
                                      <p:to>
                                        <p:strVal val="visible"/>
                                      </p:to>
                                    </p:set>
                                    <p:anim calcmode="lin" valueType="num">
                                      <p:cBhvr additive="base">
                                        <p:cTn id="24" dur="500" fill="hold"/>
                                        <p:tgtEl>
                                          <p:spTgt spid="10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1">
                                            <p:txEl>
                                              <p:pRg st="3" end="3"/>
                                            </p:txEl>
                                          </p:spTgt>
                                        </p:tgtEl>
                                        <p:attrNameLst>
                                          <p:attrName>style.visibility</p:attrName>
                                        </p:attrNameLst>
                                      </p:cBhvr>
                                      <p:to>
                                        <p:strVal val="visible"/>
                                      </p:to>
                                    </p:set>
                                    <p:anim calcmode="lin" valueType="num">
                                      <p:cBhvr additive="base">
                                        <p:cTn id="30" dur="500" fill="hold"/>
                                        <p:tgtEl>
                                          <p:spTgt spid="10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1">
                                            <p:txEl>
                                              <p:pRg st="4" end="4"/>
                                            </p:txEl>
                                          </p:spTgt>
                                        </p:tgtEl>
                                        <p:attrNameLst>
                                          <p:attrName>style.visibility</p:attrName>
                                        </p:attrNameLst>
                                      </p:cBhvr>
                                      <p:to>
                                        <p:strVal val="visible"/>
                                      </p:to>
                                    </p:set>
                                    <p:anim calcmode="lin" valueType="num">
                                      <p:cBhvr additive="base">
                                        <p:cTn id="36" dur="500" fill="hold"/>
                                        <p:tgtEl>
                                          <p:spTgt spid="10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1">
                                            <p:txEl>
                                              <p:pRg st="5" end="5"/>
                                            </p:txEl>
                                          </p:spTgt>
                                        </p:tgtEl>
                                        <p:attrNameLst>
                                          <p:attrName>style.visibility</p:attrName>
                                        </p:attrNameLst>
                                      </p:cBhvr>
                                      <p:to>
                                        <p:strVal val="visible"/>
                                      </p:to>
                                    </p:set>
                                    <p:anim calcmode="lin" valueType="num">
                                      <p:cBhvr additive="base">
                                        <p:cTn id="42" dur="500" fill="hold"/>
                                        <p:tgtEl>
                                          <p:spTgt spid="101">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1">
                                            <p:txEl>
                                              <p:pRg st="6" end="6"/>
                                            </p:txEl>
                                          </p:spTgt>
                                        </p:tgtEl>
                                        <p:attrNameLst>
                                          <p:attrName>style.visibility</p:attrName>
                                        </p:attrNameLst>
                                      </p:cBhvr>
                                      <p:to>
                                        <p:strVal val="visible"/>
                                      </p:to>
                                    </p:set>
                                    <p:anim calcmode="lin" valueType="num">
                                      <p:cBhvr additive="base">
                                        <p:cTn id="48" dur="500" fill="hold"/>
                                        <p:tgtEl>
                                          <p:spTgt spid="101">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1">
                                            <p:txEl>
                                              <p:pRg st="7" end="7"/>
                                            </p:txEl>
                                          </p:spTgt>
                                        </p:tgtEl>
                                        <p:attrNameLst>
                                          <p:attrName>style.visibility</p:attrName>
                                        </p:attrNameLst>
                                      </p:cBhvr>
                                      <p:to>
                                        <p:strVal val="visible"/>
                                      </p:to>
                                    </p:set>
                                    <p:anim calcmode="lin" valueType="num">
                                      <p:cBhvr additive="base">
                                        <p:cTn id="54" dur="500" fill="hold"/>
                                        <p:tgtEl>
                                          <p:spTgt spid="101">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1">
                                            <p:txEl>
                                              <p:pRg st="8" end="8"/>
                                            </p:txEl>
                                          </p:spTgt>
                                        </p:tgtEl>
                                        <p:attrNameLst>
                                          <p:attrName>style.visibility</p:attrName>
                                        </p:attrNameLst>
                                      </p:cBhvr>
                                      <p:to>
                                        <p:strVal val="visible"/>
                                      </p:to>
                                    </p:set>
                                    <p:anim calcmode="lin" valueType="num">
                                      <p:cBhvr additive="base">
                                        <p:cTn id="60" dur="500" fill="hold"/>
                                        <p:tgtEl>
                                          <p:spTgt spid="101">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0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1">
                                            <p:txEl>
                                              <p:pRg st="9" end="9"/>
                                            </p:txEl>
                                          </p:spTgt>
                                        </p:tgtEl>
                                        <p:attrNameLst>
                                          <p:attrName>style.visibility</p:attrName>
                                        </p:attrNameLst>
                                      </p:cBhvr>
                                      <p:to>
                                        <p:strVal val="visible"/>
                                      </p:to>
                                    </p:set>
                                    <p:anim calcmode="lin" valueType="num">
                                      <p:cBhvr additive="base">
                                        <p:cTn id="66" dur="500" fill="hold"/>
                                        <p:tgtEl>
                                          <p:spTgt spid="101">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1">
                                            <p:txEl>
                                              <p:pRg st="10" end="10"/>
                                            </p:txEl>
                                          </p:spTgt>
                                        </p:tgtEl>
                                        <p:attrNameLst>
                                          <p:attrName>style.visibility</p:attrName>
                                        </p:attrNameLst>
                                      </p:cBhvr>
                                      <p:to>
                                        <p:strVal val="visible"/>
                                      </p:to>
                                    </p:set>
                                    <p:anim calcmode="lin" valueType="num">
                                      <p:cBhvr additive="base">
                                        <p:cTn id="72" dur="500" fill="hold"/>
                                        <p:tgtEl>
                                          <p:spTgt spid="101">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0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660525" y="683527"/>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300" name="Rectangle 36"/>
          <p:cNvSpPr>
            <a:spLocks noChangeArrowheads="1"/>
          </p:cNvSpPr>
          <p:nvPr/>
        </p:nvSpPr>
        <p:spPr bwMode="auto">
          <a:xfrm>
            <a:off x="0" y="76200"/>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400" b="1">
                <a:solidFill>
                  <a:srgbClr val="FFFF00"/>
                </a:solidFill>
                <a:latin typeface="+mj-lt"/>
              </a:rPr>
              <a:t> 3. Thiết bị phối hợp nguồn một chiều BC - 4863</a:t>
            </a:r>
            <a:endParaRPr lang="en-US" sz="2400">
              <a:solidFill>
                <a:srgbClr val="FFFF00"/>
              </a:solidFill>
              <a:latin typeface="+mj-lt"/>
            </a:endParaRPr>
          </a:p>
        </p:txBody>
      </p:sp>
      <p:grpSp>
        <p:nvGrpSpPr>
          <p:cNvPr id="304" name="Group 41"/>
          <p:cNvGrpSpPr>
            <a:grpSpLocks/>
          </p:cNvGrpSpPr>
          <p:nvPr/>
        </p:nvGrpSpPr>
        <p:grpSpPr bwMode="auto">
          <a:xfrm>
            <a:off x="63500" y="533400"/>
            <a:ext cx="4127500" cy="584200"/>
            <a:chOff x="113" y="1138"/>
            <a:chExt cx="1255" cy="368"/>
          </a:xfrm>
        </p:grpSpPr>
        <p:sp>
          <p:nvSpPr>
            <p:cNvPr id="305" name="AutoShape 42"/>
            <p:cNvSpPr>
              <a:spLocks noChangeArrowheads="1"/>
            </p:cNvSpPr>
            <p:nvPr/>
          </p:nvSpPr>
          <p:spPr bwMode="gray">
            <a:xfrm>
              <a:off x="113" y="1180"/>
              <a:ext cx="1255"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120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pt-BR" sz="2400" b="1">
                  <a:latin typeface="+mj-lt"/>
                </a:rPr>
                <a:t>d) Hướng dẫn vận hành</a:t>
              </a:r>
              <a:endParaRPr lang="en-US" sz="2400" b="1">
                <a:latin typeface="+mj-lt"/>
              </a:endParaRPr>
            </a:p>
          </p:txBody>
        </p:sp>
      </p:gr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1" name="Rectangle 12"/>
          <p:cNvSpPr>
            <a:spLocks noChangeArrowheads="1"/>
          </p:cNvSpPr>
          <p:nvPr/>
        </p:nvSpPr>
        <p:spPr bwMode="auto">
          <a:xfrm>
            <a:off x="74429" y="1065312"/>
            <a:ext cx="899514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2000" b="1">
                <a:latin typeface="+mj-lt"/>
              </a:rPr>
              <a:t>	</a:t>
            </a:r>
            <a:r>
              <a:rPr lang="en-US" sz="2000" b="1" i="1">
                <a:latin typeface="+mj-lt"/>
              </a:rPr>
              <a:t>- Chú ý: </a:t>
            </a:r>
            <a:endParaRPr lang="en-US" sz="2000" b="1">
              <a:latin typeface="+mj-lt"/>
            </a:endParaRPr>
          </a:p>
          <a:p>
            <a:pPr algn="just"/>
            <a:r>
              <a:rPr lang="en-US" sz="2000" b="1">
                <a:latin typeface="+mj-lt"/>
              </a:rPr>
              <a:t>	+ Khi mới nạp cho ắc quy điện áp của ắc quy còn thấp, đèn REC Fail sáng, sau thời gian ngắn điện áp tăng lên sẽ hết báo cảnh.</a:t>
            </a:r>
          </a:p>
          <a:p>
            <a:pPr algn="just"/>
            <a:r>
              <a:rPr lang="en-US" sz="2000" b="1">
                <a:latin typeface="+mj-lt"/>
              </a:rPr>
              <a:t>	+ 2 Automat vu hồi RL1, RL2 chỉ được đóng khi bộ BC - 4863 bị sự cố hoặc trạm có người trực.</a:t>
            </a:r>
          </a:p>
          <a:p>
            <a:pPr algn="just"/>
            <a:r>
              <a:rPr lang="en-US" sz="2000" b="1">
                <a:latin typeface="+mj-lt"/>
              </a:rPr>
              <a:t>	+ Automat MIX chỉ đ­ược đóng khi 1 máy nắn hỏng  hoặc 1 nhóm ắc quy hỏng. </a:t>
            </a:r>
          </a:p>
          <a:p>
            <a:pPr algn="just"/>
            <a:r>
              <a:rPr lang="en-US" sz="2000" b="1">
                <a:latin typeface="+mj-lt"/>
              </a:rPr>
              <a:t>	+ Mặt sau thiết bị có 2 cầu chì F1, F2. Một cầu chì bị đứt hệ thống vẫn làm việc, đèn cầu chì tương ứng sáng, phải thay ngay, (kiểm tra cầu chì và hệ thống theo chế độ bàn giao ca).  </a:t>
            </a:r>
          </a:p>
        </p:txBody>
      </p:sp>
    </p:spTree>
    <p:extLst>
      <p:ext uri="{BB962C8B-B14F-4D97-AF65-F5344CB8AC3E}">
        <p14:creationId xmlns:p14="http://schemas.microsoft.com/office/powerpoint/2010/main" val="393657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1">
                                            <p:txEl>
                                              <p:pRg st="0" end="0"/>
                                            </p:txEl>
                                          </p:spTgt>
                                        </p:tgtEl>
                                        <p:attrNameLst>
                                          <p:attrName>style.visibility</p:attrName>
                                        </p:attrNameLst>
                                      </p:cBhvr>
                                      <p:to>
                                        <p:strVal val="visible"/>
                                      </p:to>
                                    </p:set>
                                    <p:anim calcmode="lin" valueType="num">
                                      <p:cBhvr additive="base">
                                        <p:cTn id="12" dur="500" fill="hold"/>
                                        <p:tgtEl>
                                          <p:spTgt spid="10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1">
                                            <p:txEl>
                                              <p:pRg st="1" end="1"/>
                                            </p:txEl>
                                          </p:spTgt>
                                        </p:tgtEl>
                                        <p:attrNameLst>
                                          <p:attrName>style.visibility</p:attrName>
                                        </p:attrNameLst>
                                      </p:cBhvr>
                                      <p:to>
                                        <p:strVal val="visible"/>
                                      </p:to>
                                    </p:set>
                                    <p:anim calcmode="lin" valueType="num">
                                      <p:cBhvr additive="base">
                                        <p:cTn id="18" dur="500" fill="hold"/>
                                        <p:tgtEl>
                                          <p:spTgt spid="10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1">
                                            <p:txEl>
                                              <p:pRg st="2" end="2"/>
                                            </p:txEl>
                                          </p:spTgt>
                                        </p:tgtEl>
                                        <p:attrNameLst>
                                          <p:attrName>style.visibility</p:attrName>
                                        </p:attrNameLst>
                                      </p:cBhvr>
                                      <p:to>
                                        <p:strVal val="visible"/>
                                      </p:to>
                                    </p:set>
                                    <p:anim calcmode="lin" valueType="num">
                                      <p:cBhvr additive="base">
                                        <p:cTn id="24" dur="500" fill="hold"/>
                                        <p:tgtEl>
                                          <p:spTgt spid="10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1">
                                            <p:txEl>
                                              <p:pRg st="3" end="3"/>
                                            </p:txEl>
                                          </p:spTgt>
                                        </p:tgtEl>
                                        <p:attrNameLst>
                                          <p:attrName>style.visibility</p:attrName>
                                        </p:attrNameLst>
                                      </p:cBhvr>
                                      <p:to>
                                        <p:strVal val="visible"/>
                                      </p:to>
                                    </p:set>
                                    <p:anim calcmode="lin" valueType="num">
                                      <p:cBhvr additive="base">
                                        <p:cTn id="30" dur="500" fill="hold"/>
                                        <p:tgtEl>
                                          <p:spTgt spid="10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1">
                                            <p:txEl>
                                              <p:pRg st="4" end="4"/>
                                            </p:txEl>
                                          </p:spTgt>
                                        </p:tgtEl>
                                        <p:attrNameLst>
                                          <p:attrName>style.visibility</p:attrName>
                                        </p:attrNameLst>
                                      </p:cBhvr>
                                      <p:to>
                                        <p:strVal val="visible"/>
                                      </p:to>
                                    </p:set>
                                    <p:anim calcmode="lin" valueType="num">
                                      <p:cBhvr additive="base">
                                        <p:cTn id="36" dur="500" fill="hold"/>
                                        <p:tgtEl>
                                          <p:spTgt spid="10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660525" y="683527"/>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298" name="AutoShape 34"/>
          <p:cNvSpPr>
            <a:spLocks noChangeArrowheads="1"/>
          </p:cNvSpPr>
          <p:nvPr/>
        </p:nvSpPr>
        <p:spPr bwMode="auto">
          <a:xfrm>
            <a:off x="431799" y="573744"/>
            <a:ext cx="79502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99" name="AutoShape 35" descr="Purple mesh"/>
          <p:cNvSpPr>
            <a:spLocks noChangeArrowheads="1"/>
          </p:cNvSpPr>
          <p:nvPr/>
        </p:nvSpPr>
        <p:spPr bwMode="auto">
          <a:xfrm>
            <a:off x="127000" y="577809"/>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4</a:t>
            </a:r>
          </a:p>
        </p:txBody>
      </p:sp>
      <p:sp>
        <p:nvSpPr>
          <p:cNvPr id="300" name="Rectangle 36"/>
          <p:cNvSpPr>
            <a:spLocks noChangeArrowheads="1"/>
          </p:cNvSpPr>
          <p:nvPr/>
        </p:nvSpPr>
        <p:spPr bwMode="auto">
          <a:xfrm>
            <a:off x="547688" y="570814"/>
            <a:ext cx="78343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b="1">
                <a:latin typeface="+mj-lt"/>
              </a:rPr>
              <a:t> Thiết bị chuyển đổi điện 48VDC/220VAC (TS1000)</a:t>
            </a:r>
            <a:endParaRPr lang="en-US" sz="2400">
              <a:latin typeface="+mj-lt"/>
            </a:endParaRPr>
          </a:p>
        </p:txBody>
      </p:sp>
      <p:sp>
        <p:nvSpPr>
          <p:cNvPr id="108" name="Rectangle 21"/>
          <p:cNvSpPr>
            <a:spLocks noChangeArrowheads="1"/>
          </p:cNvSpPr>
          <p:nvPr/>
        </p:nvSpPr>
        <p:spPr bwMode="auto">
          <a:xfrm>
            <a:off x="63501" y="5859959"/>
            <a:ext cx="908049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nl-NL" b="1">
                <a:latin typeface="+mj-lt"/>
              </a:rPr>
              <a:t>	</a:t>
            </a:r>
            <a:r>
              <a:rPr lang="en-US" b="1">
                <a:latin typeface="+mj-lt"/>
              </a:rPr>
              <a:t>Biến đổi điện áp 48VDC đầu vào thành 220VAC, 50Hz đầu ra cấp cho thiết bị thông tin. </a:t>
            </a:r>
          </a:p>
        </p:txBody>
      </p:sp>
      <p:pic>
        <p:nvPicPr>
          <p:cNvPr id="307201" name="Picture 2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42404" y="1113266"/>
            <a:ext cx="7739596" cy="4285822"/>
          </a:xfrm>
          <a:prstGeom prst="rect">
            <a:avLst/>
          </a:prstGeom>
          <a:noFill/>
          <a:extLst>
            <a:ext uri="{909E8E84-426E-40DD-AFC4-6F175D3DCCD1}">
              <a14:hiddenFill xmlns:a14="http://schemas.microsoft.com/office/drawing/2010/main">
                <a:solidFill>
                  <a:srgbClr val="FFFFFF"/>
                </a:solidFill>
              </a14:hiddenFill>
            </a:ext>
          </a:extLst>
        </p:spPr>
      </p:pic>
      <p:grpSp>
        <p:nvGrpSpPr>
          <p:cNvPr id="304" name="Group 41"/>
          <p:cNvGrpSpPr>
            <a:grpSpLocks/>
          </p:cNvGrpSpPr>
          <p:nvPr/>
        </p:nvGrpSpPr>
        <p:grpSpPr bwMode="auto">
          <a:xfrm>
            <a:off x="63500" y="5106988"/>
            <a:ext cx="2603067" cy="584200"/>
            <a:chOff x="113" y="1138"/>
            <a:chExt cx="1929" cy="368"/>
          </a:xfrm>
        </p:grpSpPr>
        <p:sp>
          <p:nvSpPr>
            <p:cNvPr id="305" name="AutoShape 42"/>
            <p:cNvSpPr>
              <a:spLocks noChangeArrowheads="1"/>
            </p:cNvSpPr>
            <p:nvPr/>
          </p:nvSpPr>
          <p:spPr bwMode="gray">
            <a:xfrm>
              <a:off x="113" y="1180"/>
              <a:ext cx="1703"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18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a) Nhiệm vụ</a:t>
              </a:r>
            </a:p>
          </p:txBody>
        </p:sp>
      </p:grpSp>
      <p:sp>
        <p:nvSpPr>
          <p:cNvPr id="15" name="Rectangle 14"/>
          <p:cNvSpPr/>
          <p:nvPr/>
        </p:nvSpPr>
        <p:spPr>
          <a:xfrm>
            <a:off x="12700" y="82490"/>
            <a:ext cx="9144000" cy="461665"/>
          </a:xfrm>
          <a:prstGeom prst="rect">
            <a:avLst/>
          </a:prstGeom>
        </p:spPr>
        <p:txBody>
          <a:bodyPr wrap="square">
            <a:spAutoFit/>
          </a:bodyPr>
          <a:lstStyle/>
          <a:p>
            <a:pPr algn="ctr"/>
            <a:r>
              <a:rPr lang="en-US" sz="2400" b="1">
                <a:solidFill>
                  <a:srgbClr val="FFFF00"/>
                </a:solidFill>
                <a:latin typeface="+mj-lt"/>
              </a:rPr>
              <a:t>III. MỘT SỐ THIẾT BỊ TRONG HỆ THỐNG CUNG CẤP  NGUỒN</a:t>
            </a:r>
            <a:endParaRPr lang="en-US" sz="2400">
              <a:solidFill>
                <a:srgbClr val="FFFF00"/>
              </a:solidFill>
              <a:latin typeface="+mj-lt"/>
            </a:endParaRPr>
          </a:p>
        </p:txBody>
      </p:sp>
    </p:spTree>
    <p:extLst>
      <p:ext uri="{BB962C8B-B14F-4D97-AF65-F5344CB8AC3E}">
        <p14:creationId xmlns:p14="http://schemas.microsoft.com/office/powerpoint/2010/main" val="158838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wedge">
                                      <p:cBhvr>
                                        <p:cTn id="7" dur="1000"/>
                                        <p:tgtEl>
                                          <p:spTgt spid="29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99"/>
                                        </p:tgtEl>
                                        <p:attrNameLst>
                                          <p:attrName>style.visibility</p:attrName>
                                        </p:attrNameLst>
                                      </p:cBhvr>
                                      <p:to>
                                        <p:strVal val="visible"/>
                                      </p:to>
                                    </p:set>
                                    <p:animEffect transition="in" filter="wedge">
                                      <p:cBhvr>
                                        <p:cTn id="10" dur="1000"/>
                                        <p:tgtEl>
                                          <p:spTgt spid="29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300"/>
                                        </p:tgtEl>
                                        <p:attrNameLst>
                                          <p:attrName>style.visibility</p:attrName>
                                        </p:attrNameLst>
                                      </p:cBhvr>
                                      <p:to>
                                        <p:strVal val="visible"/>
                                      </p:to>
                                    </p:set>
                                    <p:animEffect transition="in" filter="wedge">
                                      <p:cBhvr>
                                        <p:cTn id="13" dur="1000"/>
                                        <p:tgtEl>
                                          <p:spTgt spid="30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07201"/>
                                        </p:tgtEl>
                                        <p:attrNameLst>
                                          <p:attrName>style.visibility</p:attrName>
                                        </p:attrNameLst>
                                      </p:cBhvr>
                                      <p:to>
                                        <p:strVal val="visible"/>
                                      </p:to>
                                    </p:set>
                                    <p:animEffect transition="in" filter="fade">
                                      <p:cBhvr>
                                        <p:cTn id="18" dur="1000"/>
                                        <p:tgtEl>
                                          <p:spTgt spid="307201"/>
                                        </p:tgtEl>
                                      </p:cBhvr>
                                    </p:animEffect>
                                    <p:anim calcmode="lin" valueType="num">
                                      <p:cBhvr>
                                        <p:cTn id="19" dur="1000" fill="hold"/>
                                        <p:tgtEl>
                                          <p:spTgt spid="307201"/>
                                        </p:tgtEl>
                                        <p:attrNameLst>
                                          <p:attrName>ppt_x</p:attrName>
                                        </p:attrNameLst>
                                      </p:cBhvr>
                                      <p:tavLst>
                                        <p:tav tm="0">
                                          <p:val>
                                            <p:strVal val="#ppt_x"/>
                                          </p:val>
                                        </p:tav>
                                        <p:tav tm="100000">
                                          <p:val>
                                            <p:strVal val="#ppt_x"/>
                                          </p:val>
                                        </p:tav>
                                      </p:tavLst>
                                    </p:anim>
                                    <p:anim calcmode="lin" valueType="num">
                                      <p:cBhvr>
                                        <p:cTn id="20" dur="1000" fill="hold"/>
                                        <p:tgtEl>
                                          <p:spTgt spid="30720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04"/>
                                        </p:tgtEl>
                                        <p:attrNameLst>
                                          <p:attrName>style.visibility</p:attrName>
                                        </p:attrNameLst>
                                      </p:cBhvr>
                                      <p:to>
                                        <p:strVal val="visible"/>
                                      </p:to>
                                    </p:set>
                                    <p:animEffect transition="in" filter="blinds(horizontal)">
                                      <p:cBhvr>
                                        <p:cTn id="25" dur="500"/>
                                        <p:tgtEl>
                                          <p:spTgt spid="30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08">
                                            <p:txEl>
                                              <p:pRg st="0" end="0"/>
                                            </p:txEl>
                                          </p:spTgt>
                                        </p:tgtEl>
                                        <p:attrNameLst>
                                          <p:attrName>style.visibility</p:attrName>
                                        </p:attrNameLst>
                                      </p:cBhvr>
                                      <p:to>
                                        <p:strVal val="visible"/>
                                      </p:to>
                                    </p:set>
                                    <p:animEffect transition="in" filter="slide(fromBottom)">
                                      <p:cBhvr>
                                        <p:cTn id="30" dur="500"/>
                                        <p:tgtEl>
                                          <p:spTgt spid="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animBg="1"/>
      <p:bldP spid="299" grpId="0" animBg="1"/>
      <p:bldP spid="30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660525" y="558800"/>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300" name="Rectangle 36"/>
          <p:cNvSpPr>
            <a:spLocks noChangeArrowheads="1"/>
          </p:cNvSpPr>
          <p:nvPr/>
        </p:nvSpPr>
        <p:spPr bwMode="auto">
          <a:xfrm>
            <a:off x="1" y="71735"/>
            <a:ext cx="91439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400" b="1">
                <a:solidFill>
                  <a:srgbClr val="FFFF00"/>
                </a:solidFill>
                <a:latin typeface="+mj-lt"/>
              </a:rPr>
              <a:t> 4. Thiết bị chuyển đổi điện 48VDC/220VAC (TS1000)</a:t>
            </a:r>
            <a:endParaRPr lang="en-US" sz="2400">
              <a:solidFill>
                <a:srgbClr val="FFFF00"/>
              </a:solidFill>
              <a:latin typeface="+mj-lt"/>
            </a:endParaRPr>
          </a:p>
        </p:txBody>
      </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8" name="Rectangle 21"/>
          <p:cNvSpPr>
            <a:spLocks noChangeArrowheads="1"/>
          </p:cNvSpPr>
          <p:nvPr/>
        </p:nvSpPr>
        <p:spPr bwMode="auto">
          <a:xfrm>
            <a:off x="1" y="1143000"/>
            <a:ext cx="908049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indent="227013" algn="just"/>
            <a:r>
              <a:rPr lang="nl-NL" b="1">
                <a:latin typeface="+mj-lt"/>
              </a:rPr>
              <a:t>	</a:t>
            </a:r>
            <a:r>
              <a:rPr lang="fr-FR" sz="2400" b="1">
                <a:latin typeface="+mj-lt"/>
                <a:ea typeface="Times New Roman" pitchFamily="18" charset="0"/>
                <a:cs typeface="Arial" pitchFamily="34" charset="0"/>
              </a:rPr>
              <a:t>- Có chỉ thị các trạng thái hoạt động ở mặt phía trước:</a:t>
            </a:r>
            <a:endParaRPr lang="en-US" sz="1100" b="1">
              <a:latin typeface="+mj-lt"/>
              <a:cs typeface="Arial" pitchFamily="34" charset="0"/>
            </a:endParaRPr>
          </a:p>
          <a:p>
            <a:pPr lvl="0" indent="227013" algn="just" eaLnBrk="0" hangingPunct="0"/>
            <a:r>
              <a:rPr lang="fr-FR" sz="2400" b="1">
                <a:latin typeface="+mj-lt"/>
                <a:ea typeface="Times New Roman" pitchFamily="18" charset="0"/>
                <a:cs typeface="Arial" pitchFamily="34" charset="0"/>
              </a:rPr>
              <a:t>	+ Đèn Status: Trạng thái hoạt động.</a:t>
            </a:r>
            <a:endParaRPr lang="en-US" sz="1100" b="1">
              <a:latin typeface="+mj-lt"/>
              <a:cs typeface="Arial" pitchFamily="34" charset="0"/>
            </a:endParaRPr>
          </a:p>
          <a:p>
            <a:pPr lvl="0" indent="227013" algn="just" eaLnBrk="0" hangingPunct="0"/>
            <a:r>
              <a:rPr lang="fr-FR" sz="2400" b="1">
                <a:latin typeface="+mj-lt"/>
                <a:ea typeface="Times New Roman" pitchFamily="18" charset="0"/>
                <a:cs typeface="Arial" pitchFamily="34" charset="0"/>
              </a:rPr>
              <a:t>	+ Đèn Battery: Chỉ thị trạng thái nguồn DC đầu vào.</a:t>
            </a:r>
            <a:endParaRPr lang="en-US" sz="1100" b="1">
              <a:latin typeface="+mj-lt"/>
              <a:cs typeface="Arial" pitchFamily="34" charset="0"/>
            </a:endParaRPr>
          </a:p>
          <a:p>
            <a:pPr lvl="0" indent="227013" algn="just" eaLnBrk="0" hangingPunct="0"/>
            <a:r>
              <a:rPr lang="fr-FR" sz="2400" b="1">
                <a:latin typeface="+mj-lt"/>
                <a:ea typeface="Times New Roman" pitchFamily="18" charset="0"/>
                <a:cs typeface="Arial" pitchFamily="34" charset="0"/>
              </a:rPr>
              <a:t>	+ Đèn Load: Chỉ thị khi có tải.</a:t>
            </a:r>
            <a:endParaRPr lang="en-US" sz="1100" b="1">
              <a:latin typeface="+mj-lt"/>
              <a:cs typeface="Arial" pitchFamily="34" charset="0"/>
            </a:endParaRPr>
          </a:p>
          <a:p>
            <a:pPr lvl="0" indent="227013" algn="just" eaLnBrk="0" hangingPunct="0"/>
            <a:r>
              <a:rPr lang="fr-FR" sz="2400" b="1">
                <a:latin typeface="+mj-lt"/>
                <a:ea typeface="Times New Roman" pitchFamily="18" charset="0"/>
                <a:cs typeface="Arial" pitchFamily="34" charset="0"/>
              </a:rPr>
              <a:t>	- Tích hợp sẵn chức năng điều khiển tắt-mở quạt.</a:t>
            </a:r>
            <a:endParaRPr lang="en-US" sz="1100" b="1">
              <a:latin typeface="+mj-lt"/>
              <a:cs typeface="Arial" pitchFamily="34" charset="0"/>
            </a:endParaRPr>
          </a:p>
          <a:p>
            <a:pPr lvl="0" indent="227013" algn="just" eaLnBrk="0" hangingPunct="0"/>
            <a:r>
              <a:rPr lang="fr-FR" sz="2400" b="1">
                <a:latin typeface="+mj-lt"/>
                <a:ea typeface="Times New Roman" pitchFamily="18" charset="0"/>
                <a:cs typeface="Arial" pitchFamily="34" charset="0"/>
              </a:rPr>
              <a:t>	- Có các bảo vệ: Cảnh báo nguồn DC thấp hoặc mất, quá áp, quá nhiệt, đầu ra không đạt chuẩn, đảo cực tính đầu vào, quá tải...</a:t>
            </a:r>
            <a:r>
              <a:rPr lang="sv-SE" sz="2400" b="1">
                <a:latin typeface="+mj-lt"/>
                <a:ea typeface="Times New Roman" pitchFamily="18" charset="0"/>
                <a:cs typeface="Arial" pitchFamily="34" charset="0"/>
              </a:rPr>
              <a:t> thông qua trạng thái của đèn.</a:t>
            </a:r>
            <a:endParaRPr lang="en-US" sz="1100" b="1">
              <a:latin typeface="+mj-lt"/>
              <a:cs typeface="Arial" pitchFamily="34" charset="0"/>
            </a:endParaRPr>
          </a:p>
          <a:p>
            <a:pPr lvl="0" indent="227013" algn="just" eaLnBrk="0" hangingPunct="0"/>
            <a:r>
              <a:rPr lang="fr-FR" sz="2400" b="1">
                <a:latin typeface="+mj-lt"/>
                <a:ea typeface="Times New Roman" pitchFamily="18" charset="0"/>
                <a:cs typeface="Arial" pitchFamily="34" charset="0"/>
              </a:rPr>
              <a:t>	</a:t>
            </a:r>
            <a:endParaRPr lang="en-US" sz="3200" b="1">
              <a:latin typeface="+mj-lt"/>
              <a:cs typeface="Arial" pitchFamily="34" charset="0"/>
            </a:endParaRP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04" name="Group 41"/>
          <p:cNvGrpSpPr>
            <a:grpSpLocks/>
          </p:cNvGrpSpPr>
          <p:nvPr/>
        </p:nvGrpSpPr>
        <p:grpSpPr bwMode="auto">
          <a:xfrm>
            <a:off x="-76601" y="533400"/>
            <a:ext cx="2412796" cy="584200"/>
            <a:chOff x="28" y="1138"/>
            <a:chExt cx="1788" cy="368"/>
          </a:xfrm>
        </p:grpSpPr>
        <p:sp>
          <p:nvSpPr>
            <p:cNvPr id="305" name="AutoShape 42"/>
            <p:cNvSpPr>
              <a:spLocks noChangeArrowheads="1"/>
            </p:cNvSpPr>
            <p:nvPr/>
          </p:nvSpPr>
          <p:spPr bwMode="gray">
            <a:xfrm>
              <a:off x="113" y="1180"/>
              <a:ext cx="1703"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28" y="1138"/>
              <a:ext cx="165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indent="227013"/>
              <a:r>
                <a:rPr lang="sv-SE" sz="2400" b="1">
                  <a:latin typeface="+mj-lt"/>
                  <a:ea typeface="Times New Roman" pitchFamily="18" charset="0"/>
                  <a:cs typeface="Arial" pitchFamily="34" charset="0"/>
                </a:rPr>
                <a:t>b) Đặc điểm</a:t>
              </a:r>
              <a:endParaRPr lang="en-US" sz="1100" b="1">
                <a:latin typeface="+mj-lt"/>
                <a:cs typeface="Arial" pitchFamily="34" charset="0"/>
              </a:endParaRPr>
            </a:p>
          </p:txBody>
        </p:sp>
      </p:grpSp>
      <p:sp>
        <p:nvSpPr>
          <p:cNvPr id="5" name="Rectangle 1"/>
          <p:cNvSpPr>
            <a:spLocks noChangeArrowheads="1"/>
          </p:cNvSpPr>
          <p:nvPr/>
        </p:nvSpPr>
        <p:spPr bwMode="auto">
          <a:xfrm>
            <a:off x="-25400" y="2870299"/>
            <a:ext cx="11079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7013" algn="l" defTabSz="914400" rtl="0" eaLnBrk="1" fontAlgn="base" latinLnBrk="0" hangingPunct="1">
              <a:lnSpc>
                <a:spcPct val="100000"/>
              </a:lnSpc>
              <a:spcBef>
                <a:spcPct val="0"/>
              </a:spcBef>
              <a:spcAft>
                <a:spcPct val="0"/>
              </a:spcAft>
              <a:buClrTx/>
              <a:buSzTx/>
              <a:buFontTx/>
              <a:buNone/>
              <a:tabLst/>
            </a:pPr>
            <a:r>
              <a:rPr kumimoji="0" lang="sv-SE" sz="14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6041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8">
                                            <p:txEl>
                                              <p:pRg st="0" end="0"/>
                                            </p:txEl>
                                          </p:spTgt>
                                        </p:tgtEl>
                                        <p:attrNameLst>
                                          <p:attrName>style.visibility</p:attrName>
                                        </p:attrNameLst>
                                      </p:cBhvr>
                                      <p:to>
                                        <p:strVal val="visible"/>
                                      </p:to>
                                    </p:set>
                                    <p:animEffect transition="in" filter="slide(fromBottom)">
                                      <p:cBhvr>
                                        <p:cTn id="12" dur="500"/>
                                        <p:tgtEl>
                                          <p:spTgt spid="1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8">
                                            <p:txEl>
                                              <p:pRg st="1" end="1"/>
                                            </p:txEl>
                                          </p:spTgt>
                                        </p:tgtEl>
                                        <p:attrNameLst>
                                          <p:attrName>style.visibility</p:attrName>
                                        </p:attrNameLst>
                                      </p:cBhvr>
                                      <p:to>
                                        <p:strVal val="visible"/>
                                      </p:to>
                                    </p:set>
                                    <p:animEffect transition="in" filter="slide(fromBottom)">
                                      <p:cBhvr>
                                        <p:cTn id="17" dur="500"/>
                                        <p:tgtEl>
                                          <p:spTgt spid="1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8">
                                            <p:txEl>
                                              <p:pRg st="2" end="2"/>
                                            </p:txEl>
                                          </p:spTgt>
                                        </p:tgtEl>
                                        <p:attrNameLst>
                                          <p:attrName>style.visibility</p:attrName>
                                        </p:attrNameLst>
                                      </p:cBhvr>
                                      <p:to>
                                        <p:strVal val="visible"/>
                                      </p:to>
                                    </p:set>
                                    <p:animEffect transition="in" filter="slide(fromBottom)">
                                      <p:cBhvr>
                                        <p:cTn id="22" dur="500"/>
                                        <p:tgtEl>
                                          <p:spTgt spid="10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8">
                                            <p:txEl>
                                              <p:pRg st="3" end="3"/>
                                            </p:txEl>
                                          </p:spTgt>
                                        </p:tgtEl>
                                        <p:attrNameLst>
                                          <p:attrName>style.visibility</p:attrName>
                                        </p:attrNameLst>
                                      </p:cBhvr>
                                      <p:to>
                                        <p:strVal val="visible"/>
                                      </p:to>
                                    </p:set>
                                    <p:animEffect transition="in" filter="slide(fromBottom)">
                                      <p:cBhvr>
                                        <p:cTn id="27" dur="500"/>
                                        <p:tgtEl>
                                          <p:spTgt spid="10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08">
                                            <p:txEl>
                                              <p:pRg st="4" end="4"/>
                                            </p:txEl>
                                          </p:spTgt>
                                        </p:tgtEl>
                                        <p:attrNameLst>
                                          <p:attrName>style.visibility</p:attrName>
                                        </p:attrNameLst>
                                      </p:cBhvr>
                                      <p:to>
                                        <p:strVal val="visible"/>
                                      </p:to>
                                    </p:set>
                                    <p:animEffect transition="in" filter="slide(fromBottom)">
                                      <p:cBhvr>
                                        <p:cTn id="32" dur="500"/>
                                        <p:tgtEl>
                                          <p:spTgt spid="10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08">
                                            <p:txEl>
                                              <p:pRg st="5" end="5"/>
                                            </p:txEl>
                                          </p:spTgt>
                                        </p:tgtEl>
                                        <p:attrNameLst>
                                          <p:attrName>style.visibility</p:attrName>
                                        </p:attrNameLst>
                                      </p:cBhvr>
                                      <p:to>
                                        <p:strVal val="visible"/>
                                      </p:to>
                                    </p:set>
                                    <p:animEffect transition="in" filter="slide(fromBottom)">
                                      <p:cBhvr>
                                        <p:cTn id="37" dur="500"/>
                                        <p:tgtEl>
                                          <p:spTgt spid="1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4479634" y="13156"/>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660525" y="558800"/>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300" name="Rectangle 36"/>
          <p:cNvSpPr>
            <a:spLocks noChangeArrowheads="1"/>
          </p:cNvSpPr>
          <p:nvPr/>
        </p:nvSpPr>
        <p:spPr bwMode="auto">
          <a:xfrm>
            <a:off x="1" y="0"/>
            <a:ext cx="91439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400" b="1">
                <a:solidFill>
                  <a:srgbClr val="FFFF00"/>
                </a:solidFill>
                <a:latin typeface="+mj-lt"/>
              </a:rPr>
              <a:t> 4. Thiết bị chuyển đổi điện 48VDC/220VAC (TS1000)</a:t>
            </a:r>
            <a:endParaRPr lang="en-US" sz="2400">
              <a:solidFill>
                <a:srgbClr val="FFFF00"/>
              </a:solidFill>
              <a:latin typeface="+mj-lt"/>
            </a:endParaRPr>
          </a:p>
        </p:txBody>
      </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04" name="Group 41"/>
          <p:cNvGrpSpPr>
            <a:grpSpLocks/>
          </p:cNvGrpSpPr>
          <p:nvPr/>
        </p:nvGrpSpPr>
        <p:grpSpPr bwMode="auto">
          <a:xfrm>
            <a:off x="73860" y="504825"/>
            <a:ext cx="8916111" cy="584200"/>
            <a:chOff x="113" y="1138"/>
            <a:chExt cx="2149" cy="368"/>
          </a:xfrm>
        </p:grpSpPr>
        <p:sp>
          <p:nvSpPr>
            <p:cNvPr id="305" name="AutoShape 42"/>
            <p:cNvSpPr>
              <a:spLocks noChangeArrowheads="1"/>
            </p:cNvSpPr>
            <p:nvPr/>
          </p:nvSpPr>
          <p:spPr bwMode="gray">
            <a:xfrm>
              <a:off x="113" y="1180"/>
              <a:ext cx="2149"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14" y="1138"/>
              <a:ext cx="211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indent="227013" eaLnBrk="0" hangingPunct="0"/>
              <a:r>
                <a:rPr lang="fr-FR" sz="2100" b="1">
                  <a:latin typeface="+mj-lt"/>
                  <a:ea typeface="Times New Roman" pitchFamily="18" charset="0"/>
                  <a:cs typeface="Arial" pitchFamily="34" charset="0"/>
                </a:rPr>
                <a:t>c) Đặc tính kỹ thuật của bộ chuyển đổi 48VDC/220VAC (TS1000)</a:t>
              </a:r>
              <a:endParaRPr lang="en-US" sz="2100" b="1">
                <a:latin typeface="+mj-lt"/>
                <a:cs typeface="Arial" pitchFamily="34" charset="0"/>
              </a:endParaRPr>
            </a:p>
          </p:txBody>
        </p:sp>
      </p:grpSp>
      <p:graphicFrame>
        <p:nvGraphicFramePr>
          <p:cNvPr id="4" name="Table 3"/>
          <p:cNvGraphicFramePr>
            <a:graphicFrameLocks noGrp="1"/>
          </p:cNvGraphicFramePr>
          <p:nvPr>
            <p:extLst>
              <p:ext uri="{D42A27DB-BD31-4B8C-83A1-F6EECF244321}">
                <p14:modId xmlns:p14="http://schemas.microsoft.com/office/powerpoint/2010/main" val="771790412"/>
              </p:ext>
            </p:extLst>
          </p:nvPr>
        </p:nvGraphicFramePr>
        <p:xfrm>
          <a:off x="78009" y="1295400"/>
          <a:ext cx="8737200" cy="4822920"/>
        </p:xfrm>
        <a:graphic>
          <a:graphicData uri="http://schemas.openxmlformats.org/drawingml/2006/table">
            <a:tbl>
              <a:tblPr firstRow="1" firstCol="1" bandRow="1">
                <a:tableStyleId>{5C22544A-7EE6-4342-B048-85BDC9FD1C3A}</a:tableStyleId>
              </a:tblPr>
              <a:tblGrid>
                <a:gridCol w="4368600">
                  <a:extLst>
                    <a:ext uri="{9D8B030D-6E8A-4147-A177-3AD203B41FA5}">
                      <a16:colId xmlns:a16="http://schemas.microsoft.com/office/drawing/2014/main" val="20000"/>
                    </a:ext>
                  </a:extLst>
                </a:gridCol>
                <a:gridCol w="4368600">
                  <a:extLst>
                    <a:ext uri="{9D8B030D-6E8A-4147-A177-3AD203B41FA5}">
                      <a16:colId xmlns:a16="http://schemas.microsoft.com/office/drawing/2014/main" val="20001"/>
                    </a:ext>
                  </a:extLst>
                </a:gridCol>
              </a:tblGrid>
              <a:tr h="482292">
                <a:tc gridSpan="2">
                  <a:txBody>
                    <a:bodyPr/>
                    <a:lstStyle/>
                    <a:p>
                      <a:pPr algn="ctr">
                        <a:spcAft>
                          <a:spcPts val="0"/>
                        </a:spcAft>
                      </a:pPr>
                      <a:r>
                        <a:rPr lang="en-US" sz="2000">
                          <a:solidFill>
                            <a:schemeClr val="tx1"/>
                          </a:solidFill>
                          <a:effectLst/>
                        </a:rPr>
                        <a:t>Đặc tính điện</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482292">
                <a:tc>
                  <a:txBody>
                    <a:bodyPr/>
                    <a:lstStyle/>
                    <a:p>
                      <a:pPr>
                        <a:spcAft>
                          <a:spcPts val="0"/>
                        </a:spcAft>
                      </a:pPr>
                      <a:r>
                        <a:rPr lang="pl-PL" sz="2000">
                          <a:solidFill>
                            <a:schemeClr val="tx1"/>
                          </a:solidFill>
                          <a:effectLst/>
                        </a:rPr>
                        <a:t>Công suất ra</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pl-PL" sz="2000">
                          <a:solidFill>
                            <a:schemeClr val="tx1"/>
                          </a:solidFill>
                          <a:effectLst/>
                        </a:rPr>
                        <a:t>1000W</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82292">
                <a:tc>
                  <a:txBody>
                    <a:bodyPr/>
                    <a:lstStyle/>
                    <a:p>
                      <a:pPr>
                        <a:spcAft>
                          <a:spcPts val="0"/>
                        </a:spcAft>
                      </a:pPr>
                      <a:r>
                        <a:rPr lang="en-US" sz="2000">
                          <a:solidFill>
                            <a:schemeClr val="tx1"/>
                          </a:solidFill>
                          <a:effectLst/>
                        </a:rPr>
                        <a:t>Điện áp AC ra</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2000">
                          <a:solidFill>
                            <a:schemeClr val="tx1"/>
                          </a:solidFill>
                          <a:effectLst/>
                        </a:rPr>
                        <a:t> 200/220/230/240VAC</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82292">
                <a:tc>
                  <a:txBody>
                    <a:bodyPr/>
                    <a:lstStyle/>
                    <a:p>
                      <a:pPr>
                        <a:spcAft>
                          <a:spcPts val="0"/>
                        </a:spcAft>
                      </a:pPr>
                      <a:r>
                        <a:rPr lang="en-US" sz="2000">
                          <a:solidFill>
                            <a:schemeClr val="tx1"/>
                          </a:solidFill>
                          <a:effectLst/>
                        </a:rPr>
                        <a:t>Tần số ra</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2000">
                          <a:solidFill>
                            <a:schemeClr val="tx1"/>
                          </a:solidFill>
                          <a:effectLst/>
                        </a:rPr>
                        <a:t>50/60Hz</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82292">
                <a:tc>
                  <a:txBody>
                    <a:bodyPr/>
                    <a:lstStyle/>
                    <a:p>
                      <a:pPr>
                        <a:spcAft>
                          <a:spcPts val="0"/>
                        </a:spcAft>
                      </a:pPr>
                      <a:r>
                        <a:rPr lang="en-US" sz="2000">
                          <a:solidFill>
                            <a:schemeClr val="tx1"/>
                          </a:solidFill>
                          <a:effectLst/>
                        </a:rPr>
                        <a:t>Điện áp đầu vào </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2000">
                          <a:solidFill>
                            <a:schemeClr val="tx1"/>
                          </a:solidFill>
                          <a:effectLst/>
                        </a:rPr>
                        <a:t>48VDC</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82292">
                <a:tc>
                  <a:txBody>
                    <a:bodyPr/>
                    <a:lstStyle/>
                    <a:p>
                      <a:pPr>
                        <a:spcAft>
                          <a:spcPts val="0"/>
                        </a:spcAft>
                      </a:pPr>
                      <a:r>
                        <a:rPr lang="en-US" sz="2000">
                          <a:solidFill>
                            <a:schemeClr val="tx1"/>
                          </a:solidFill>
                          <a:effectLst/>
                        </a:rPr>
                        <a:t>Dòng  một chiều đầu vào </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2000">
                          <a:solidFill>
                            <a:schemeClr val="tx1"/>
                          </a:solidFill>
                          <a:effectLst/>
                        </a:rPr>
                        <a:t>25A</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82292">
                <a:tc>
                  <a:txBody>
                    <a:bodyPr/>
                    <a:lstStyle/>
                    <a:p>
                      <a:pPr>
                        <a:spcAft>
                          <a:spcPts val="0"/>
                        </a:spcAft>
                      </a:pPr>
                      <a:r>
                        <a:rPr lang="en-US" sz="2000">
                          <a:solidFill>
                            <a:schemeClr val="tx1"/>
                          </a:solidFill>
                          <a:effectLst/>
                        </a:rPr>
                        <a:t>Hiệu suất</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2000">
                          <a:solidFill>
                            <a:schemeClr val="tx1"/>
                          </a:solidFill>
                          <a:effectLst/>
                        </a:rPr>
                        <a:t>92%</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82292">
                <a:tc gridSpan="2">
                  <a:txBody>
                    <a:bodyPr/>
                    <a:lstStyle/>
                    <a:p>
                      <a:pPr algn="ctr">
                        <a:spcAft>
                          <a:spcPts val="0"/>
                        </a:spcAft>
                      </a:pPr>
                      <a:r>
                        <a:rPr lang="en-US" sz="2000">
                          <a:solidFill>
                            <a:schemeClr val="tx1"/>
                          </a:solidFill>
                          <a:effectLst/>
                        </a:rPr>
                        <a:t>Đặc tính cơ khí, môi trường</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7"/>
                  </a:ext>
                </a:extLst>
              </a:tr>
              <a:tr h="482292">
                <a:tc>
                  <a:txBody>
                    <a:bodyPr/>
                    <a:lstStyle/>
                    <a:p>
                      <a:pPr>
                        <a:spcAft>
                          <a:spcPts val="0"/>
                        </a:spcAft>
                      </a:pPr>
                      <a:r>
                        <a:rPr lang="en-US" sz="2000">
                          <a:solidFill>
                            <a:schemeClr val="tx1"/>
                          </a:solidFill>
                          <a:effectLst/>
                        </a:rPr>
                        <a:t>Nhiệt độ làm việc</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2000">
                          <a:solidFill>
                            <a:schemeClr val="tx1"/>
                          </a:solidFill>
                          <a:effectLst/>
                        </a:rPr>
                        <a:t>0 đến 60</a:t>
                      </a:r>
                      <a:r>
                        <a:rPr lang="en-US" sz="2000" baseline="30000">
                          <a:solidFill>
                            <a:schemeClr val="tx1"/>
                          </a:solidFill>
                          <a:effectLst/>
                        </a:rPr>
                        <a:t>o</a:t>
                      </a:r>
                      <a:r>
                        <a:rPr lang="en-US" sz="2000">
                          <a:solidFill>
                            <a:schemeClr val="tx1"/>
                          </a:solidFill>
                          <a:effectLst/>
                        </a:rPr>
                        <a:t>C</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482292">
                <a:tc>
                  <a:txBody>
                    <a:bodyPr/>
                    <a:lstStyle/>
                    <a:p>
                      <a:pPr>
                        <a:spcAft>
                          <a:spcPts val="0"/>
                        </a:spcAft>
                      </a:pPr>
                      <a:r>
                        <a:rPr lang="en-US" sz="2000">
                          <a:solidFill>
                            <a:schemeClr val="tx1"/>
                          </a:solidFill>
                          <a:effectLst/>
                        </a:rPr>
                        <a:t>Kích thước</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2000">
                          <a:solidFill>
                            <a:schemeClr val="tx1"/>
                          </a:solidFill>
                          <a:effectLst/>
                        </a:rPr>
                        <a:t>345 (dài) x 184 (rộng) x 70 (cao)mm</a:t>
                      </a:r>
                      <a:endParaRPr lang="en-US" sz="2000">
                        <a:solidFill>
                          <a:schemeClr val="tx1"/>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5" name="Rectangle 1"/>
          <p:cNvSpPr>
            <a:spLocks noChangeArrowheads="1"/>
          </p:cNvSpPr>
          <p:nvPr/>
        </p:nvSpPr>
        <p:spPr bwMode="auto">
          <a:xfrm>
            <a:off x="-25400" y="2870299"/>
            <a:ext cx="11079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7013" algn="l" defTabSz="914400" rtl="0" eaLnBrk="1" fontAlgn="base" latinLnBrk="0" hangingPunct="1">
              <a:lnSpc>
                <a:spcPct val="100000"/>
              </a:lnSpc>
              <a:spcBef>
                <a:spcPct val="0"/>
              </a:spcBef>
              <a:spcAft>
                <a:spcPct val="0"/>
              </a:spcAft>
              <a:buClrTx/>
              <a:buSzTx/>
              <a:buFontTx/>
              <a:buNone/>
              <a:tabLst/>
            </a:pPr>
            <a:r>
              <a:rPr kumimoji="0" lang="sv-SE" sz="14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6021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524000" y="304800"/>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300" name="Rectangle 36"/>
          <p:cNvSpPr>
            <a:spLocks noChangeArrowheads="1"/>
          </p:cNvSpPr>
          <p:nvPr/>
        </p:nvSpPr>
        <p:spPr bwMode="auto">
          <a:xfrm>
            <a:off x="1" y="0"/>
            <a:ext cx="91439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400" b="1">
                <a:solidFill>
                  <a:srgbClr val="FFFF00"/>
                </a:solidFill>
                <a:latin typeface="+mj-lt"/>
              </a:rPr>
              <a:t> 4. Thiết bị chuyển đổi điện 48VDC/220VAC (TS1000)</a:t>
            </a:r>
            <a:endParaRPr lang="en-US" sz="2400">
              <a:solidFill>
                <a:srgbClr val="FFFF00"/>
              </a:solidFill>
              <a:latin typeface="+mj-lt"/>
            </a:endParaRPr>
          </a:p>
        </p:txBody>
      </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04" name="Group 41"/>
          <p:cNvGrpSpPr>
            <a:grpSpLocks/>
          </p:cNvGrpSpPr>
          <p:nvPr/>
        </p:nvGrpSpPr>
        <p:grpSpPr bwMode="auto">
          <a:xfrm>
            <a:off x="-152170" y="533400"/>
            <a:ext cx="3242701" cy="584200"/>
            <a:chOff x="-28" y="1138"/>
            <a:chExt cx="2403" cy="368"/>
          </a:xfrm>
        </p:grpSpPr>
        <p:sp>
          <p:nvSpPr>
            <p:cNvPr id="305" name="AutoShape 42"/>
            <p:cNvSpPr>
              <a:spLocks noChangeArrowheads="1"/>
            </p:cNvSpPr>
            <p:nvPr/>
          </p:nvSpPr>
          <p:spPr bwMode="gray">
            <a:xfrm>
              <a:off x="113" y="1180"/>
              <a:ext cx="211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28" y="1138"/>
              <a:ext cx="240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indent="227013"/>
              <a:r>
                <a:rPr lang="en-US" sz="2400" b="1">
                  <a:latin typeface="+mj-lt"/>
                </a:rPr>
                <a:t>d) Sơ đồ mặt máy</a:t>
              </a:r>
              <a:endParaRPr lang="en-US" sz="1100" b="1">
                <a:latin typeface="+mj-lt"/>
                <a:cs typeface="Arial" pitchFamily="34" charset="0"/>
              </a:endParaRPr>
            </a:p>
          </p:txBody>
        </p:sp>
      </p:grpSp>
      <p:sp>
        <p:nvSpPr>
          <p:cNvPr id="5" name="Rectangle 1"/>
          <p:cNvSpPr>
            <a:spLocks noChangeArrowheads="1"/>
          </p:cNvSpPr>
          <p:nvPr/>
        </p:nvSpPr>
        <p:spPr bwMode="auto">
          <a:xfrm>
            <a:off x="-25400" y="2870299"/>
            <a:ext cx="11079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7013" algn="l" defTabSz="914400" rtl="0" eaLnBrk="1" fontAlgn="base" latinLnBrk="0" hangingPunct="1">
              <a:lnSpc>
                <a:spcPct val="100000"/>
              </a:lnSpc>
              <a:spcBef>
                <a:spcPct val="0"/>
              </a:spcBef>
              <a:spcAft>
                <a:spcPct val="0"/>
              </a:spcAft>
              <a:buClrTx/>
              <a:buSzTx/>
              <a:buFontTx/>
              <a:buNone/>
              <a:tabLst/>
            </a:pPr>
            <a:r>
              <a:rPr kumimoji="0" lang="sv-SE" sz="14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21"/>
          <p:cNvSpPr/>
          <p:nvPr/>
        </p:nvSpPr>
        <p:spPr>
          <a:xfrm>
            <a:off x="1" y="1117600"/>
            <a:ext cx="2896211" cy="400110"/>
          </a:xfrm>
          <a:prstGeom prst="rect">
            <a:avLst/>
          </a:prstGeom>
        </p:spPr>
        <p:txBody>
          <a:bodyPr wrap="square">
            <a:spAutoFit/>
          </a:bodyPr>
          <a:lstStyle/>
          <a:p>
            <a:r>
              <a:rPr lang="en-US" sz="2000" b="1">
                <a:latin typeface="+mj-lt"/>
              </a:rPr>
              <a:t>	+ Mặt trước</a:t>
            </a:r>
          </a:p>
        </p:txBody>
      </p:sp>
      <p:pic>
        <p:nvPicPr>
          <p:cNvPr id="316455" name="Picture 3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0" y="1190625"/>
            <a:ext cx="4457700" cy="208597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5"/>
          <p:cNvGrpSpPr>
            <a:grpSpLocks/>
          </p:cNvGrpSpPr>
          <p:nvPr/>
        </p:nvGrpSpPr>
        <p:grpSpPr bwMode="auto">
          <a:xfrm>
            <a:off x="3048000" y="629981"/>
            <a:ext cx="5736575" cy="2496163"/>
            <a:chOff x="2738" y="10047"/>
            <a:chExt cx="9035" cy="3930"/>
          </a:xfrm>
          <a:noFill/>
        </p:grpSpPr>
        <p:sp>
          <p:nvSpPr>
            <p:cNvPr id="24" name="Rectangle 38"/>
            <p:cNvSpPr>
              <a:spLocks noChangeArrowheads="1"/>
            </p:cNvSpPr>
            <p:nvPr/>
          </p:nvSpPr>
          <p:spPr bwMode="auto">
            <a:xfrm>
              <a:off x="2738" y="10826"/>
              <a:ext cx="6762" cy="533"/>
            </a:xfrm>
            <a:prstGeom prst="rect">
              <a:avLst/>
            </a:prstGeom>
            <a:grpFill/>
            <a:ln w="9525">
              <a:solidFill>
                <a:srgbClr val="000000"/>
              </a:solidFill>
              <a:miter lim="800000"/>
              <a:headEnd/>
              <a:tailEnd/>
            </a:ln>
          </p:spPr>
          <p:txBody>
            <a:bodyPr vert="horz" wrap="square" lIns="0" tIns="0" rIns="0" bIns="0" numCol="1" anchor="t" anchorCtr="0" compatLnSpc="1">
              <a:prstTxWarp prst="textNoShape">
                <a:avLst/>
              </a:prstTxWarp>
              <a:spAutoFit/>
            </a:bodyPr>
            <a:lstStyle/>
            <a:p>
              <a:endParaRPr lang="en-US" b="1"/>
            </a:p>
          </p:txBody>
        </p:sp>
        <p:sp>
          <p:nvSpPr>
            <p:cNvPr id="25" name="Text Box 37"/>
            <p:cNvSpPr txBox="1">
              <a:spLocks noChangeArrowheads="1"/>
            </p:cNvSpPr>
            <p:nvPr/>
          </p:nvSpPr>
          <p:spPr bwMode="auto">
            <a:xfrm>
              <a:off x="2941" y="10355"/>
              <a:ext cx="2332" cy="305"/>
            </a:xfrm>
            <a:prstGeom prst="rect">
              <a:avLst/>
            </a:prstGeom>
            <a:grp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Công tắc nguồn</a:t>
              </a: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26" name="Text Box 36"/>
            <p:cNvSpPr txBox="1">
              <a:spLocks noChangeArrowheads="1"/>
            </p:cNvSpPr>
            <p:nvPr/>
          </p:nvSpPr>
          <p:spPr bwMode="auto">
            <a:xfrm>
              <a:off x="5738" y="10047"/>
              <a:ext cx="2011" cy="683"/>
            </a:xfrm>
            <a:prstGeom prst="rect">
              <a:avLst/>
            </a:prstGeom>
            <a:grp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Ổ cắm điện xoay chiều ra</a:t>
              </a: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27" name="Text Box 35"/>
            <p:cNvSpPr txBox="1">
              <a:spLocks noChangeArrowheads="1"/>
            </p:cNvSpPr>
            <p:nvPr/>
          </p:nvSpPr>
          <p:spPr bwMode="auto">
            <a:xfrm>
              <a:off x="8394" y="10047"/>
              <a:ext cx="2145" cy="683"/>
            </a:xfrm>
            <a:prstGeom prst="rect">
              <a:avLst/>
            </a:prstGeom>
            <a:grp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Đèn báo trạng thái hoạt động</a:t>
              </a: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28" name="Text Box 34"/>
            <p:cNvSpPr txBox="1">
              <a:spLocks noChangeArrowheads="1"/>
            </p:cNvSpPr>
            <p:nvPr/>
          </p:nvSpPr>
          <p:spPr bwMode="auto">
            <a:xfrm>
              <a:off x="9789" y="10842"/>
              <a:ext cx="1984" cy="1050"/>
            </a:xfrm>
            <a:prstGeom prst="rect">
              <a:avLst/>
            </a:prstGeom>
            <a:grp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Đèn chỉ thị trạng thái nguồn DC vào</a:t>
              </a: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29" name="Text Box 33"/>
            <p:cNvSpPr txBox="1">
              <a:spLocks noChangeArrowheads="1"/>
            </p:cNvSpPr>
            <p:nvPr/>
          </p:nvSpPr>
          <p:spPr bwMode="auto">
            <a:xfrm>
              <a:off x="9789" y="12087"/>
              <a:ext cx="1928" cy="705"/>
            </a:xfrm>
            <a:prstGeom prst="rect">
              <a:avLst/>
            </a:prstGeom>
            <a:grp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Đèn chỉ thị khi có tải </a:t>
              </a: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30" name="Text Box 32"/>
            <p:cNvSpPr txBox="1">
              <a:spLocks noChangeArrowheads="1"/>
            </p:cNvSpPr>
            <p:nvPr/>
          </p:nvSpPr>
          <p:spPr bwMode="auto">
            <a:xfrm>
              <a:off x="9789" y="13272"/>
              <a:ext cx="1950" cy="705"/>
            </a:xfrm>
            <a:prstGeom prst="rect">
              <a:avLst/>
            </a:prstGeom>
            <a:grp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Cổng kết nối cài đặt </a:t>
              </a: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31" name="AutoShape 31"/>
            <p:cNvSpPr>
              <a:spLocks noChangeShapeType="1"/>
            </p:cNvSpPr>
            <p:nvPr/>
          </p:nvSpPr>
          <p:spPr bwMode="auto">
            <a:xfrm flipH="1">
              <a:off x="3728" y="10660"/>
              <a:ext cx="255" cy="847"/>
            </a:xfrm>
            <a:prstGeom prst="straightConnector1">
              <a:avLst/>
            </a:prstGeom>
            <a:grp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80896" name="AutoShape 30"/>
            <p:cNvSpPr>
              <a:spLocks noChangeShapeType="1"/>
            </p:cNvSpPr>
            <p:nvPr/>
          </p:nvSpPr>
          <p:spPr bwMode="auto">
            <a:xfrm flipH="1">
              <a:off x="6684" y="10730"/>
              <a:ext cx="255" cy="847"/>
            </a:xfrm>
            <a:prstGeom prst="straightConnector1">
              <a:avLst/>
            </a:prstGeom>
            <a:grp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80897" name="AutoShape 29"/>
            <p:cNvSpPr>
              <a:spLocks noChangeShapeType="1"/>
            </p:cNvSpPr>
            <p:nvPr/>
          </p:nvSpPr>
          <p:spPr bwMode="auto">
            <a:xfrm flipH="1">
              <a:off x="8964" y="10730"/>
              <a:ext cx="255" cy="1057"/>
            </a:xfrm>
            <a:prstGeom prst="straightConnector1">
              <a:avLst/>
            </a:prstGeom>
            <a:grp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80898" name="AutoShape 28"/>
            <p:cNvSpPr>
              <a:spLocks noChangeShapeType="1"/>
            </p:cNvSpPr>
            <p:nvPr/>
          </p:nvSpPr>
          <p:spPr bwMode="auto">
            <a:xfrm flipH="1">
              <a:off x="8964" y="11345"/>
              <a:ext cx="825" cy="832"/>
            </a:xfrm>
            <a:prstGeom prst="straightConnector1">
              <a:avLst/>
            </a:prstGeom>
            <a:grp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80899" name="AutoShape 27"/>
            <p:cNvSpPr>
              <a:spLocks noChangeShapeType="1"/>
            </p:cNvSpPr>
            <p:nvPr/>
          </p:nvSpPr>
          <p:spPr bwMode="auto">
            <a:xfrm flipH="1">
              <a:off x="8889" y="12087"/>
              <a:ext cx="900" cy="375"/>
            </a:xfrm>
            <a:prstGeom prst="straightConnector1">
              <a:avLst/>
            </a:prstGeom>
            <a:grp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b="1"/>
            </a:p>
          </p:txBody>
        </p:sp>
        <p:sp>
          <p:nvSpPr>
            <p:cNvPr id="280900" name="AutoShape 26"/>
            <p:cNvSpPr>
              <a:spLocks noChangeShapeType="1"/>
            </p:cNvSpPr>
            <p:nvPr/>
          </p:nvSpPr>
          <p:spPr bwMode="auto">
            <a:xfrm flipH="1" flipV="1">
              <a:off x="8964" y="13048"/>
              <a:ext cx="900" cy="224"/>
            </a:xfrm>
            <a:prstGeom prst="straightConnector1">
              <a:avLst/>
            </a:prstGeom>
            <a:grp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b="1"/>
            </a:p>
          </p:txBody>
        </p:sp>
      </p:grpSp>
      <p:sp>
        <p:nvSpPr>
          <p:cNvPr id="280902" name="Rectangle 4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0903" name="Rectangle 41"/>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80904" name="Rectangle 48"/>
          <p:cNvSpPr>
            <a:spLocks noChangeArrowheads="1"/>
          </p:cNvSpPr>
          <p:nvPr/>
        </p:nvSpPr>
        <p:spPr bwMode="auto">
          <a:xfrm>
            <a:off x="0" y="25431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0" name="Rectangle 49"/>
          <p:cNvSpPr/>
          <p:nvPr/>
        </p:nvSpPr>
        <p:spPr>
          <a:xfrm>
            <a:off x="207020" y="3352800"/>
            <a:ext cx="2896211" cy="400110"/>
          </a:xfrm>
          <a:prstGeom prst="rect">
            <a:avLst/>
          </a:prstGeom>
        </p:spPr>
        <p:txBody>
          <a:bodyPr wrap="square">
            <a:spAutoFit/>
          </a:bodyPr>
          <a:lstStyle/>
          <a:p>
            <a:r>
              <a:rPr lang="en-US" sz="2000" b="1">
                <a:latin typeface="+mj-lt"/>
              </a:rPr>
              <a:t>	+ Mặt sau</a:t>
            </a:r>
          </a:p>
        </p:txBody>
      </p:sp>
      <p:pic>
        <p:nvPicPr>
          <p:cNvPr id="316474" name="Picture 58"/>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488070" y="3486150"/>
            <a:ext cx="5076825" cy="2247900"/>
          </a:xfrm>
          <a:prstGeom prst="rect">
            <a:avLst/>
          </a:prstGeom>
          <a:noFill/>
          <a:extLst>
            <a:ext uri="{909E8E84-426E-40DD-AFC4-6F175D3DCCD1}">
              <a14:hiddenFill xmlns:a14="http://schemas.microsoft.com/office/drawing/2010/main">
                <a:solidFill>
                  <a:srgbClr val="FFFFFF"/>
                </a:solidFill>
              </a14:hiddenFill>
            </a:ext>
          </a:extLst>
        </p:spPr>
      </p:pic>
      <p:grpSp>
        <p:nvGrpSpPr>
          <p:cNvPr id="280913" name="Group 59"/>
          <p:cNvGrpSpPr>
            <a:grpSpLocks/>
          </p:cNvGrpSpPr>
          <p:nvPr/>
        </p:nvGrpSpPr>
        <p:grpSpPr bwMode="auto">
          <a:xfrm>
            <a:off x="3103231" y="5314950"/>
            <a:ext cx="4695825" cy="1238250"/>
            <a:chOff x="2259" y="11273"/>
            <a:chExt cx="7395" cy="1950"/>
          </a:xfrm>
        </p:grpSpPr>
        <p:sp>
          <p:nvSpPr>
            <p:cNvPr id="280914" name="Text Box 65"/>
            <p:cNvSpPr txBox="1">
              <a:spLocks noChangeArrowheads="1"/>
            </p:cNvSpPr>
            <p:nvPr/>
          </p:nvSpPr>
          <p:spPr bwMode="auto">
            <a:xfrm>
              <a:off x="2259" y="12518"/>
              <a:ext cx="1785" cy="70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Cọc đấu dây tiếp đất </a:t>
              </a: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280915" name="Text Box 64"/>
            <p:cNvSpPr txBox="1">
              <a:spLocks noChangeArrowheads="1"/>
            </p:cNvSpPr>
            <p:nvPr/>
          </p:nvSpPr>
          <p:spPr bwMode="auto">
            <a:xfrm>
              <a:off x="4764" y="12503"/>
              <a:ext cx="1785" cy="70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Quạt gió làm mát </a:t>
              </a: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280916" name="Text Box 63"/>
            <p:cNvSpPr txBox="1">
              <a:spLocks noChangeArrowheads="1"/>
            </p:cNvSpPr>
            <p:nvPr/>
          </p:nvSpPr>
          <p:spPr bwMode="auto">
            <a:xfrm>
              <a:off x="7572" y="12518"/>
              <a:ext cx="2082" cy="705"/>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Giắc cắm nguồn DC vào </a:t>
              </a: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280917" name="AutoShape 62"/>
            <p:cNvSpPr>
              <a:spLocks noChangeShapeType="1"/>
            </p:cNvSpPr>
            <p:nvPr/>
          </p:nvSpPr>
          <p:spPr bwMode="auto">
            <a:xfrm flipH="1">
              <a:off x="5874" y="11288"/>
              <a:ext cx="255" cy="123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280918" name="AutoShape 61"/>
            <p:cNvSpPr>
              <a:spLocks noChangeShapeType="1"/>
            </p:cNvSpPr>
            <p:nvPr/>
          </p:nvSpPr>
          <p:spPr bwMode="auto">
            <a:xfrm flipH="1">
              <a:off x="8664" y="11273"/>
              <a:ext cx="255" cy="1230"/>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p>
          </p:txBody>
        </p:sp>
        <p:sp>
          <p:nvSpPr>
            <p:cNvPr id="280919" name="AutoShape 60"/>
            <p:cNvSpPr>
              <a:spLocks noChangeShapeType="1"/>
            </p:cNvSpPr>
            <p:nvPr/>
          </p:nvSpPr>
          <p:spPr bwMode="auto">
            <a:xfrm flipH="1">
              <a:off x="3145" y="11696"/>
              <a:ext cx="471" cy="807"/>
            </a:xfrm>
            <a:prstGeom prst="straightConnector1">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a:p>
          </p:txBody>
        </p:sp>
      </p:grpSp>
      <p:sp>
        <p:nvSpPr>
          <p:cNvPr id="280920" name="Rectangle 66"/>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4435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16455"/>
                                        </p:tgtEl>
                                        <p:attrNameLst>
                                          <p:attrName>style.visibility</p:attrName>
                                        </p:attrNameLst>
                                      </p:cBhvr>
                                      <p:to>
                                        <p:strVal val="visible"/>
                                      </p:to>
                                    </p:set>
                                    <p:animEffect transition="in" filter="fade">
                                      <p:cBhvr>
                                        <p:cTn id="19" dur="1000"/>
                                        <p:tgtEl>
                                          <p:spTgt spid="316455"/>
                                        </p:tgtEl>
                                      </p:cBhvr>
                                    </p:animEffect>
                                    <p:anim calcmode="lin" valueType="num">
                                      <p:cBhvr>
                                        <p:cTn id="20" dur="1000" fill="hold"/>
                                        <p:tgtEl>
                                          <p:spTgt spid="316455"/>
                                        </p:tgtEl>
                                        <p:attrNameLst>
                                          <p:attrName>ppt_x</p:attrName>
                                        </p:attrNameLst>
                                      </p:cBhvr>
                                      <p:tavLst>
                                        <p:tav tm="0">
                                          <p:val>
                                            <p:strVal val="#ppt_x"/>
                                          </p:val>
                                        </p:tav>
                                        <p:tav tm="100000">
                                          <p:val>
                                            <p:strVal val="#ppt_x"/>
                                          </p:val>
                                        </p:tav>
                                      </p:tavLst>
                                    </p:anim>
                                    <p:anim calcmode="lin" valueType="num">
                                      <p:cBhvr>
                                        <p:cTn id="21" dur="1000" fill="hold"/>
                                        <p:tgtEl>
                                          <p:spTgt spid="31645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1000"/>
                                        <p:tgtEl>
                                          <p:spTgt spid="50"/>
                                        </p:tgtEl>
                                      </p:cBhvr>
                                    </p:animEffect>
                                    <p:anim calcmode="lin" valueType="num">
                                      <p:cBhvr>
                                        <p:cTn id="32" dur="1000" fill="hold"/>
                                        <p:tgtEl>
                                          <p:spTgt spid="50"/>
                                        </p:tgtEl>
                                        <p:attrNameLst>
                                          <p:attrName>ppt_x</p:attrName>
                                        </p:attrNameLst>
                                      </p:cBhvr>
                                      <p:tavLst>
                                        <p:tav tm="0">
                                          <p:val>
                                            <p:strVal val="#ppt_x"/>
                                          </p:val>
                                        </p:tav>
                                        <p:tav tm="100000">
                                          <p:val>
                                            <p:strVal val="#ppt_x"/>
                                          </p:val>
                                        </p:tav>
                                      </p:tavLst>
                                    </p:anim>
                                    <p:anim calcmode="lin" valueType="num">
                                      <p:cBhvr>
                                        <p:cTn id="3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16474"/>
                                        </p:tgtEl>
                                        <p:attrNameLst>
                                          <p:attrName>style.visibility</p:attrName>
                                        </p:attrNameLst>
                                      </p:cBhvr>
                                      <p:to>
                                        <p:strVal val="visible"/>
                                      </p:to>
                                    </p:set>
                                    <p:animEffect transition="in" filter="circle(in)">
                                      <p:cBhvr>
                                        <p:cTn id="38" dur="2000"/>
                                        <p:tgtEl>
                                          <p:spTgt spid="316474"/>
                                        </p:tgtEl>
                                      </p:cBhvr>
                                    </p:animEffect>
                                  </p:childTnLst>
                                </p:cTn>
                              </p:par>
                              <p:par>
                                <p:cTn id="39" presetID="6" presetClass="entr" presetSubtype="16" fill="hold" nodeType="withEffect">
                                  <p:stCondLst>
                                    <p:cond delay="0"/>
                                  </p:stCondLst>
                                  <p:childTnLst>
                                    <p:set>
                                      <p:cBhvr>
                                        <p:cTn id="40" dur="1" fill="hold">
                                          <p:stCondLst>
                                            <p:cond delay="0"/>
                                          </p:stCondLst>
                                        </p:cTn>
                                        <p:tgtEl>
                                          <p:spTgt spid="280913"/>
                                        </p:tgtEl>
                                        <p:attrNameLst>
                                          <p:attrName>style.visibility</p:attrName>
                                        </p:attrNameLst>
                                      </p:cBhvr>
                                      <p:to>
                                        <p:strVal val="visible"/>
                                      </p:to>
                                    </p:set>
                                    <p:animEffect transition="in" filter="circle(in)">
                                      <p:cBhvr>
                                        <p:cTn id="41" dur="2000"/>
                                        <p:tgtEl>
                                          <p:spTgt spid="280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524000" y="304800"/>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300" name="Rectangle 36"/>
          <p:cNvSpPr>
            <a:spLocks noChangeArrowheads="1"/>
          </p:cNvSpPr>
          <p:nvPr/>
        </p:nvSpPr>
        <p:spPr bwMode="auto">
          <a:xfrm>
            <a:off x="1" y="0"/>
            <a:ext cx="91439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400" b="1">
                <a:solidFill>
                  <a:srgbClr val="FFFF00"/>
                </a:solidFill>
                <a:latin typeface="+mj-lt"/>
              </a:rPr>
              <a:t> 4. Thiết bị chuyển đổi điện 48VDC/220VAC (TS1000)</a:t>
            </a:r>
            <a:endParaRPr lang="en-US" sz="2400">
              <a:solidFill>
                <a:srgbClr val="FFFF00"/>
              </a:solidFill>
              <a:latin typeface="+mj-lt"/>
            </a:endParaRPr>
          </a:p>
        </p:txBody>
      </p:sp>
      <p:sp>
        <p:nvSpPr>
          <p:cNvPr id="280901" name="Rectangle 37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8" name="Rectangle 21"/>
          <p:cNvSpPr>
            <a:spLocks noChangeArrowheads="1"/>
          </p:cNvSpPr>
          <p:nvPr/>
        </p:nvSpPr>
        <p:spPr bwMode="auto">
          <a:xfrm>
            <a:off x="-6927" y="1120200"/>
            <a:ext cx="908049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nl-NL" b="1">
                <a:latin typeface="+mj-lt"/>
              </a:rPr>
              <a:t>	</a:t>
            </a:r>
            <a:r>
              <a:rPr lang="en-US" b="1">
                <a:latin typeface="+mj-lt"/>
              </a:rPr>
              <a:t>- Đấu nối:</a:t>
            </a:r>
          </a:p>
          <a:p>
            <a:pPr algn="just"/>
            <a:r>
              <a:rPr lang="en-US" b="1">
                <a:latin typeface="+mj-lt"/>
              </a:rPr>
              <a:t>	+ Đưa thiết bị vào vị trí lắp đặt. Vị trí lắp đặt phải đảm bảo tản nhiệt tốt.</a:t>
            </a:r>
          </a:p>
          <a:p>
            <a:pPr algn="just"/>
            <a:r>
              <a:rPr lang="en-US" b="1">
                <a:latin typeface="+mj-lt"/>
              </a:rPr>
              <a:t>	+ Cắm dây nguồn một chiều vào thiết bị đúng theo quy định và vặn chặt vít giữ.</a:t>
            </a:r>
          </a:p>
          <a:p>
            <a:pPr algn="just"/>
            <a:r>
              <a:rPr lang="en-US" b="1">
                <a:latin typeface="+mj-lt"/>
              </a:rPr>
              <a:t>	+ Nối dây đất cho thiết bị.</a:t>
            </a:r>
          </a:p>
          <a:p>
            <a:pPr algn="just"/>
            <a:r>
              <a:rPr lang="en-US" b="1">
                <a:latin typeface="+mj-lt"/>
              </a:rPr>
              <a:t>	+ Đấu dây nguồn một chiều vào ắc quy. Lưu ý phải đúng cực, công tắc nguồn phải ở vị trí OFF.</a:t>
            </a:r>
          </a:p>
          <a:p>
            <a:pPr algn="just"/>
            <a:r>
              <a:rPr lang="en-US" b="1">
                <a:latin typeface="+mj-lt"/>
              </a:rPr>
              <a:t>	</a:t>
            </a:r>
            <a:r>
              <a:rPr lang="en-US" b="1" spc="-20">
                <a:latin typeface="+mj-lt"/>
              </a:rPr>
              <a:t>+ Cắm thiết bị lấy điện ra (PDU) vào ổ lấy điện xoay chiều ra.</a:t>
            </a:r>
          </a:p>
          <a:p>
            <a:pPr algn="just"/>
            <a:r>
              <a:rPr lang="en-US" b="1">
                <a:latin typeface="+mj-lt"/>
              </a:rPr>
              <a:t>	- Sử dụng:</a:t>
            </a:r>
          </a:p>
          <a:p>
            <a:pPr algn="just"/>
            <a:r>
              <a:rPr lang="en-US" b="1">
                <a:latin typeface="+mj-lt"/>
              </a:rPr>
              <a:t>	+ Bật công tắc nguồn về vị trí ON, 3 đèn led đều sáng xanh, đồng thời thiết bị cấp nguồn luôn cho modem.</a:t>
            </a:r>
          </a:p>
          <a:p>
            <a:pPr algn="just"/>
            <a:r>
              <a:rPr lang="en-US" b="1">
                <a:latin typeface="+mj-lt"/>
              </a:rPr>
              <a:t>	</a:t>
            </a:r>
            <a:r>
              <a:rPr lang="en-US" b="1" spc="-60">
                <a:latin typeface="+mj-lt"/>
              </a:rPr>
              <a:t>+ Đèn LOAD sáng cam hoặc đỏ: Báo hiệu điện áp đầu ra thấp.</a:t>
            </a:r>
          </a:p>
          <a:p>
            <a:pPr algn="just"/>
            <a:r>
              <a:rPr lang="en-US" b="1">
                <a:latin typeface="+mj-lt"/>
              </a:rPr>
              <a:t>	+ Đèn Battery sáng vàng: Báo hiệu điện áp ắc quy thấp. Phải cấp điện xoay chiều ngay cho hệ thống.</a:t>
            </a:r>
          </a:p>
          <a:p>
            <a:pPr algn="just"/>
            <a:r>
              <a:rPr lang="en-US" b="1">
                <a:latin typeface="+mj-lt"/>
              </a:rPr>
              <a:t>	+ Đèn Status nháy vàng: Thiết bị chưa hoạt động.</a:t>
            </a: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04" name="Group 41"/>
          <p:cNvGrpSpPr>
            <a:grpSpLocks/>
          </p:cNvGrpSpPr>
          <p:nvPr/>
        </p:nvGrpSpPr>
        <p:grpSpPr bwMode="auto">
          <a:xfrm>
            <a:off x="-152170" y="533400"/>
            <a:ext cx="4114438" cy="584200"/>
            <a:chOff x="-28" y="1138"/>
            <a:chExt cx="3049" cy="368"/>
          </a:xfrm>
        </p:grpSpPr>
        <p:sp>
          <p:nvSpPr>
            <p:cNvPr id="305" name="AutoShape 42"/>
            <p:cNvSpPr>
              <a:spLocks noChangeArrowheads="1"/>
            </p:cNvSpPr>
            <p:nvPr/>
          </p:nvSpPr>
          <p:spPr bwMode="gray">
            <a:xfrm>
              <a:off x="113" y="1180"/>
              <a:ext cx="2739"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28" y="1138"/>
              <a:ext cx="304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indent="227013" algn="just"/>
              <a:r>
                <a:rPr lang="en-US" sz="2400" b="1">
                  <a:latin typeface="+mj-lt"/>
                </a:rPr>
                <a:t>e) Khai thác, sử dụng</a:t>
              </a:r>
              <a:endParaRPr lang="en-US" sz="1100" b="1">
                <a:latin typeface="+mj-lt"/>
                <a:cs typeface="Arial" pitchFamily="34" charset="0"/>
              </a:endParaRPr>
            </a:p>
          </p:txBody>
        </p:sp>
      </p:grpSp>
      <p:sp>
        <p:nvSpPr>
          <p:cNvPr id="280902" name="Rectangle 4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0903" name="Rectangle 41"/>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80920" name="Rectangle 66"/>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6136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blinds(horizontal)">
                                      <p:cBhvr>
                                        <p:cTn id="7" dur="500"/>
                                        <p:tgtEl>
                                          <p:spTgt spid="30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8">
                                            <p:txEl>
                                              <p:pRg st="0" end="0"/>
                                            </p:txEl>
                                          </p:spTgt>
                                        </p:tgtEl>
                                        <p:attrNameLst>
                                          <p:attrName>style.visibility</p:attrName>
                                        </p:attrNameLst>
                                      </p:cBhvr>
                                      <p:to>
                                        <p:strVal val="visible"/>
                                      </p:to>
                                    </p:set>
                                    <p:animEffect transition="in" filter="fade">
                                      <p:cBhvr>
                                        <p:cTn id="12" dur="1000"/>
                                        <p:tgtEl>
                                          <p:spTgt spid="108">
                                            <p:txEl>
                                              <p:pRg st="0" end="0"/>
                                            </p:txEl>
                                          </p:spTgt>
                                        </p:tgtEl>
                                      </p:cBhvr>
                                    </p:animEffect>
                                    <p:anim calcmode="lin" valueType="num">
                                      <p:cBhvr>
                                        <p:cTn id="13" dur="1000" fill="hold"/>
                                        <p:tgtEl>
                                          <p:spTgt spid="10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8">
                                            <p:txEl>
                                              <p:pRg st="1" end="1"/>
                                            </p:txEl>
                                          </p:spTgt>
                                        </p:tgtEl>
                                        <p:attrNameLst>
                                          <p:attrName>style.visibility</p:attrName>
                                        </p:attrNameLst>
                                      </p:cBhvr>
                                      <p:to>
                                        <p:strVal val="visible"/>
                                      </p:to>
                                    </p:set>
                                    <p:animEffect transition="in" filter="slide(fromBottom)">
                                      <p:cBhvr>
                                        <p:cTn id="19" dur="500"/>
                                        <p:tgtEl>
                                          <p:spTgt spid="10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08">
                                            <p:txEl>
                                              <p:pRg st="2" end="2"/>
                                            </p:txEl>
                                          </p:spTgt>
                                        </p:tgtEl>
                                        <p:attrNameLst>
                                          <p:attrName>style.visibility</p:attrName>
                                        </p:attrNameLst>
                                      </p:cBhvr>
                                      <p:to>
                                        <p:strVal val="visible"/>
                                      </p:to>
                                    </p:set>
                                    <p:animEffect transition="in" filter="slide(fromBottom)">
                                      <p:cBhvr>
                                        <p:cTn id="24" dur="500"/>
                                        <p:tgtEl>
                                          <p:spTgt spid="10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08">
                                            <p:txEl>
                                              <p:pRg st="3" end="3"/>
                                            </p:txEl>
                                          </p:spTgt>
                                        </p:tgtEl>
                                        <p:attrNameLst>
                                          <p:attrName>style.visibility</p:attrName>
                                        </p:attrNameLst>
                                      </p:cBhvr>
                                      <p:to>
                                        <p:strVal val="visible"/>
                                      </p:to>
                                    </p:set>
                                    <p:animEffect transition="in" filter="slide(fromBottom)">
                                      <p:cBhvr>
                                        <p:cTn id="29" dur="500"/>
                                        <p:tgtEl>
                                          <p:spTgt spid="10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108">
                                            <p:txEl>
                                              <p:pRg st="4" end="4"/>
                                            </p:txEl>
                                          </p:spTgt>
                                        </p:tgtEl>
                                        <p:attrNameLst>
                                          <p:attrName>style.visibility</p:attrName>
                                        </p:attrNameLst>
                                      </p:cBhvr>
                                      <p:to>
                                        <p:strVal val="visible"/>
                                      </p:to>
                                    </p:set>
                                    <p:animEffect transition="in" filter="slide(fromBottom)">
                                      <p:cBhvr>
                                        <p:cTn id="34" dur="500"/>
                                        <p:tgtEl>
                                          <p:spTgt spid="10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108">
                                            <p:txEl>
                                              <p:pRg st="5" end="5"/>
                                            </p:txEl>
                                          </p:spTgt>
                                        </p:tgtEl>
                                        <p:attrNameLst>
                                          <p:attrName>style.visibility</p:attrName>
                                        </p:attrNameLst>
                                      </p:cBhvr>
                                      <p:to>
                                        <p:strVal val="visible"/>
                                      </p:to>
                                    </p:set>
                                    <p:animEffect transition="in" filter="slide(fromBottom)">
                                      <p:cBhvr>
                                        <p:cTn id="39" dur="500"/>
                                        <p:tgtEl>
                                          <p:spTgt spid="10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108">
                                            <p:txEl>
                                              <p:pRg st="6" end="6"/>
                                            </p:txEl>
                                          </p:spTgt>
                                        </p:tgtEl>
                                        <p:attrNameLst>
                                          <p:attrName>style.visibility</p:attrName>
                                        </p:attrNameLst>
                                      </p:cBhvr>
                                      <p:to>
                                        <p:strVal val="visible"/>
                                      </p:to>
                                    </p:set>
                                    <p:animEffect transition="in" filter="slide(fromBottom)">
                                      <p:cBhvr>
                                        <p:cTn id="44" dur="500"/>
                                        <p:tgtEl>
                                          <p:spTgt spid="108">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108">
                                            <p:txEl>
                                              <p:pRg st="7" end="7"/>
                                            </p:txEl>
                                          </p:spTgt>
                                        </p:tgtEl>
                                        <p:attrNameLst>
                                          <p:attrName>style.visibility</p:attrName>
                                        </p:attrNameLst>
                                      </p:cBhvr>
                                      <p:to>
                                        <p:strVal val="visible"/>
                                      </p:to>
                                    </p:set>
                                    <p:animEffect transition="in" filter="slide(fromBottom)">
                                      <p:cBhvr>
                                        <p:cTn id="49" dur="500"/>
                                        <p:tgtEl>
                                          <p:spTgt spid="108">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108">
                                            <p:txEl>
                                              <p:pRg st="8" end="8"/>
                                            </p:txEl>
                                          </p:spTgt>
                                        </p:tgtEl>
                                        <p:attrNameLst>
                                          <p:attrName>style.visibility</p:attrName>
                                        </p:attrNameLst>
                                      </p:cBhvr>
                                      <p:to>
                                        <p:strVal val="visible"/>
                                      </p:to>
                                    </p:set>
                                    <p:animEffect transition="in" filter="slide(fromBottom)">
                                      <p:cBhvr>
                                        <p:cTn id="54" dur="500"/>
                                        <p:tgtEl>
                                          <p:spTgt spid="108">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108">
                                            <p:txEl>
                                              <p:pRg st="9" end="9"/>
                                            </p:txEl>
                                          </p:spTgt>
                                        </p:tgtEl>
                                        <p:attrNameLst>
                                          <p:attrName>style.visibility</p:attrName>
                                        </p:attrNameLst>
                                      </p:cBhvr>
                                      <p:to>
                                        <p:strVal val="visible"/>
                                      </p:to>
                                    </p:set>
                                    <p:animEffect transition="in" filter="slide(fromBottom)">
                                      <p:cBhvr>
                                        <p:cTn id="59" dur="500"/>
                                        <p:tgtEl>
                                          <p:spTgt spid="108">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nodeType="clickEffect">
                                  <p:stCondLst>
                                    <p:cond delay="0"/>
                                  </p:stCondLst>
                                  <p:childTnLst>
                                    <p:set>
                                      <p:cBhvr>
                                        <p:cTn id="63" dur="1" fill="hold">
                                          <p:stCondLst>
                                            <p:cond delay="0"/>
                                          </p:stCondLst>
                                        </p:cTn>
                                        <p:tgtEl>
                                          <p:spTgt spid="108">
                                            <p:txEl>
                                              <p:pRg st="10" end="10"/>
                                            </p:txEl>
                                          </p:spTgt>
                                        </p:tgtEl>
                                        <p:attrNameLst>
                                          <p:attrName>style.visibility</p:attrName>
                                        </p:attrNameLst>
                                      </p:cBhvr>
                                      <p:to>
                                        <p:strVal val="visible"/>
                                      </p:to>
                                    </p:set>
                                    <p:animEffect transition="in" filter="slide(fromBottom)">
                                      <p:cBhvr>
                                        <p:cTn id="64" dur="500"/>
                                        <p:tgtEl>
                                          <p:spTgt spid="10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660525" y="683527"/>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298" name="AutoShape 34"/>
          <p:cNvSpPr>
            <a:spLocks noChangeArrowheads="1"/>
          </p:cNvSpPr>
          <p:nvPr/>
        </p:nvSpPr>
        <p:spPr bwMode="auto">
          <a:xfrm>
            <a:off x="431799" y="573744"/>
            <a:ext cx="43688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99" name="AutoShape 35" descr="Purple mesh"/>
          <p:cNvSpPr>
            <a:spLocks noChangeArrowheads="1"/>
          </p:cNvSpPr>
          <p:nvPr/>
        </p:nvSpPr>
        <p:spPr bwMode="auto">
          <a:xfrm>
            <a:off x="127000" y="577809"/>
            <a:ext cx="457200" cy="432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5</a:t>
            </a:r>
          </a:p>
        </p:txBody>
      </p:sp>
      <p:sp>
        <p:nvSpPr>
          <p:cNvPr id="300" name="Rectangle 36"/>
          <p:cNvSpPr>
            <a:spLocks noChangeArrowheads="1"/>
          </p:cNvSpPr>
          <p:nvPr/>
        </p:nvSpPr>
        <p:spPr bwMode="auto">
          <a:xfrm>
            <a:off x="547688" y="570814"/>
            <a:ext cx="4252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b="1">
                <a:latin typeface="+mj-lt"/>
              </a:rPr>
              <a:t> Hệ thống nguồn EMERSON</a:t>
            </a:r>
            <a:endParaRPr lang="en-US" sz="2400">
              <a:latin typeface="+mj-lt"/>
            </a:endParaRPr>
          </a:p>
        </p:txBody>
      </p:sp>
      <p:grpSp>
        <p:nvGrpSpPr>
          <p:cNvPr id="304" name="Group 41"/>
          <p:cNvGrpSpPr>
            <a:grpSpLocks/>
          </p:cNvGrpSpPr>
          <p:nvPr/>
        </p:nvGrpSpPr>
        <p:grpSpPr bwMode="auto">
          <a:xfrm>
            <a:off x="76200" y="1016000"/>
            <a:ext cx="3101010" cy="584200"/>
            <a:chOff x="113" y="1138"/>
            <a:chExt cx="2298" cy="368"/>
          </a:xfrm>
        </p:grpSpPr>
        <p:sp>
          <p:nvSpPr>
            <p:cNvPr id="305" name="AutoShape 42"/>
            <p:cNvSpPr>
              <a:spLocks noChangeArrowheads="1"/>
            </p:cNvSpPr>
            <p:nvPr/>
          </p:nvSpPr>
          <p:spPr bwMode="gray">
            <a:xfrm>
              <a:off x="113" y="1180"/>
              <a:ext cx="229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224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a) Một số hệ thống</a:t>
              </a:r>
            </a:p>
          </p:txBody>
        </p:sp>
      </p:grpSp>
      <p:sp>
        <p:nvSpPr>
          <p:cNvPr id="15" name="Rectangle 14"/>
          <p:cNvSpPr/>
          <p:nvPr/>
        </p:nvSpPr>
        <p:spPr>
          <a:xfrm>
            <a:off x="12700" y="82490"/>
            <a:ext cx="9144000" cy="461665"/>
          </a:xfrm>
          <a:prstGeom prst="rect">
            <a:avLst/>
          </a:prstGeom>
        </p:spPr>
        <p:txBody>
          <a:bodyPr wrap="square">
            <a:spAutoFit/>
          </a:bodyPr>
          <a:lstStyle/>
          <a:p>
            <a:pPr algn="ctr"/>
            <a:r>
              <a:rPr lang="en-US" sz="2400" b="1">
                <a:solidFill>
                  <a:srgbClr val="FFFF00"/>
                </a:solidFill>
                <a:latin typeface="+mj-lt"/>
              </a:rPr>
              <a:t>III. MỘT SỐ THIẾT BỊ TRONG HỆ THỐNG CUNG CẤP  NGUỒN</a:t>
            </a:r>
            <a:endParaRPr lang="en-US" sz="2400">
              <a:solidFill>
                <a:srgbClr val="FFFF00"/>
              </a:solidFill>
              <a:latin typeface="+mj-lt"/>
            </a:endParaRPr>
          </a:p>
        </p:txBody>
      </p:sp>
      <p:pic>
        <p:nvPicPr>
          <p:cNvPr id="111618" name="Picture 3" descr="Description: tu PS48300_1800.jp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237288" y="1327149"/>
            <a:ext cx="2754312" cy="4515643"/>
          </a:xfrm>
          <a:prstGeom prst="rect">
            <a:avLst/>
          </a:prstGeom>
          <a:noFill/>
          <a:ln w="19050">
            <a:solidFill>
              <a:srgbClr val="003399"/>
            </a:solidFill>
            <a:miter lim="800000"/>
            <a:headEnd/>
            <a:tailEnd/>
          </a:ln>
          <a:extLst>
            <a:ext uri="{909E8E84-426E-40DD-AFC4-6F175D3DCCD1}">
              <a14:hiddenFill xmlns:a14="http://schemas.microsoft.com/office/drawing/2010/main">
                <a:solidFill>
                  <a:srgbClr val="FFFFFF"/>
                </a:solidFill>
              </a14:hiddenFill>
            </a:ext>
          </a:extLst>
        </p:spPr>
      </p:pic>
      <p:pic>
        <p:nvPicPr>
          <p:cNvPr id="111619" name="Pictur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47987" y="1961356"/>
            <a:ext cx="3148013" cy="3881437"/>
          </a:xfrm>
          <a:prstGeom prst="rect">
            <a:avLst/>
          </a:prstGeom>
          <a:noFill/>
          <a:ln w="9525">
            <a:solidFill>
              <a:srgbClr val="000000">
                <a:alpha val="96861"/>
              </a:srgbClr>
            </a:solidFill>
            <a:miter lim="800000"/>
            <a:headEnd/>
            <a:tailEnd/>
          </a:ln>
          <a:extLst>
            <a:ext uri="{909E8E84-426E-40DD-AFC4-6F175D3DCCD1}">
              <a14:hiddenFill xmlns:a14="http://schemas.microsoft.com/office/drawing/2010/main">
                <a:solidFill>
                  <a:srgbClr val="FFFFFF"/>
                </a:solidFill>
              </a14:hiddenFill>
            </a:ext>
          </a:extLst>
        </p:spPr>
      </p:pic>
      <p:pic>
        <p:nvPicPr>
          <p:cNvPr id="111620" name="Picture 2" descr="Description: SAM_3121.JP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6201" y="1961355"/>
            <a:ext cx="2743200" cy="3881437"/>
          </a:xfrm>
          <a:prstGeom prst="rect">
            <a:avLst/>
          </a:prstGeom>
          <a:noFill/>
          <a:ln w="19050">
            <a:solidFill>
              <a:srgbClr val="003399"/>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872946502"/>
              </p:ext>
            </p:extLst>
          </p:nvPr>
        </p:nvGraphicFramePr>
        <p:xfrm>
          <a:off x="147719" y="6019800"/>
          <a:ext cx="8843880" cy="640080"/>
        </p:xfrm>
        <a:graphic>
          <a:graphicData uri="http://schemas.openxmlformats.org/drawingml/2006/table">
            <a:tbl>
              <a:tblPr firstRow="1" bandRow="1">
                <a:tableStyleId>{5C22544A-7EE6-4342-B048-85BDC9FD1C3A}</a:tableStyleId>
              </a:tblPr>
              <a:tblGrid>
                <a:gridCol w="2947960">
                  <a:extLst>
                    <a:ext uri="{9D8B030D-6E8A-4147-A177-3AD203B41FA5}">
                      <a16:colId xmlns:a16="http://schemas.microsoft.com/office/drawing/2014/main" val="20000"/>
                    </a:ext>
                  </a:extLst>
                </a:gridCol>
                <a:gridCol w="2947960">
                  <a:extLst>
                    <a:ext uri="{9D8B030D-6E8A-4147-A177-3AD203B41FA5}">
                      <a16:colId xmlns:a16="http://schemas.microsoft.com/office/drawing/2014/main" val="20001"/>
                    </a:ext>
                  </a:extLst>
                </a:gridCol>
                <a:gridCol w="2947960">
                  <a:extLst>
                    <a:ext uri="{9D8B030D-6E8A-4147-A177-3AD203B41FA5}">
                      <a16:colId xmlns:a16="http://schemas.microsoft.com/office/drawing/2014/main" val="20002"/>
                    </a:ext>
                  </a:extLst>
                </a:gridCol>
              </a:tblGrid>
              <a:tr h="370840">
                <a:tc>
                  <a:txBody>
                    <a:bodyPr/>
                    <a:lstStyle/>
                    <a:p>
                      <a:r>
                        <a:rPr lang="en-US" sz="1800" b="1" kern="1200">
                          <a:solidFill>
                            <a:schemeClr val="tx1"/>
                          </a:solidFill>
                          <a:effectLst/>
                          <a:latin typeface="+mn-lt"/>
                          <a:ea typeface="+mn-ea"/>
                          <a:cs typeface="+mn-cs"/>
                        </a:rPr>
                        <a:t>Emerson PS48150/1800</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kern="1200">
                          <a:solidFill>
                            <a:schemeClr val="tx1"/>
                          </a:solidFill>
                          <a:effectLst/>
                          <a:latin typeface="+mn-lt"/>
                          <a:ea typeface="+mn-ea"/>
                          <a:cs typeface="+mn-cs"/>
                        </a:rPr>
                        <a:t>Emerson Actura Optima PS48200/3200</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a:solidFill>
                            <a:schemeClr val="tx1"/>
                          </a:solidFill>
                          <a:effectLst/>
                          <a:latin typeface="+mn-lt"/>
                          <a:ea typeface="+mn-ea"/>
                          <a:cs typeface="+mn-cs"/>
                        </a:rPr>
                        <a:t>Emerson PS48300/1800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808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wedge">
                                      <p:cBhvr>
                                        <p:cTn id="7" dur="1000"/>
                                        <p:tgtEl>
                                          <p:spTgt spid="29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99"/>
                                        </p:tgtEl>
                                        <p:attrNameLst>
                                          <p:attrName>style.visibility</p:attrName>
                                        </p:attrNameLst>
                                      </p:cBhvr>
                                      <p:to>
                                        <p:strVal val="visible"/>
                                      </p:to>
                                    </p:set>
                                    <p:animEffect transition="in" filter="wedge">
                                      <p:cBhvr>
                                        <p:cTn id="10" dur="1000"/>
                                        <p:tgtEl>
                                          <p:spTgt spid="29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300"/>
                                        </p:tgtEl>
                                        <p:attrNameLst>
                                          <p:attrName>style.visibility</p:attrName>
                                        </p:attrNameLst>
                                      </p:cBhvr>
                                      <p:to>
                                        <p:strVal val="visible"/>
                                      </p:to>
                                    </p:set>
                                    <p:animEffect transition="in" filter="wedge">
                                      <p:cBhvr>
                                        <p:cTn id="13" dur="1000"/>
                                        <p:tgtEl>
                                          <p:spTgt spid="30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4"/>
                                        </p:tgtEl>
                                        <p:attrNameLst>
                                          <p:attrName>style.visibility</p:attrName>
                                        </p:attrNameLst>
                                      </p:cBhvr>
                                      <p:to>
                                        <p:strVal val="visible"/>
                                      </p:to>
                                    </p:set>
                                    <p:animEffect transition="in" filter="blinds(horizontal)">
                                      <p:cBhvr>
                                        <p:cTn id="18" dur="500"/>
                                        <p:tgtEl>
                                          <p:spTgt spid="3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1620"/>
                                        </p:tgtEl>
                                        <p:attrNameLst>
                                          <p:attrName>style.visibility</p:attrName>
                                        </p:attrNameLst>
                                      </p:cBhvr>
                                      <p:to>
                                        <p:strVal val="visible"/>
                                      </p:to>
                                    </p:set>
                                    <p:animEffect transition="in" filter="wipe(left)">
                                      <p:cBhvr>
                                        <p:cTn id="23" dur="500"/>
                                        <p:tgtEl>
                                          <p:spTgt spid="11162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11619"/>
                                        </p:tgtEl>
                                        <p:attrNameLst>
                                          <p:attrName>style.visibility</p:attrName>
                                        </p:attrNameLst>
                                      </p:cBhvr>
                                      <p:to>
                                        <p:strVal val="visible"/>
                                      </p:to>
                                    </p:set>
                                    <p:animEffect transition="in" filter="wipe(left)">
                                      <p:cBhvr>
                                        <p:cTn id="27" dur="500"/>
                                        <p:tgtEl>
                                          <p:spTgt spid="111619"/>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111618"/>
                                        </p:tgtEl>
                                        <p:attrNameLst>
                                          <p:attrName>style.visibility</p:attrName>
                                        </p:attrNameLst>
                                      </p:cBhvr>
                                      <p:to>
                                        <p:strVal val="visible"/>
                                      </p:to>
                                    </p:set>
                                    <p:animEffect transition="in" filter="wipe(left)">
                                      <p:cBhvr>
                                        <p:cTn id="31" dur="1500"/>
                                        <p:tgtEl>
                                          <p:spTgt spid="1116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animBg="1"/>
      <p:bldP spid="299" grpId="0" animBg="1"/>
      <p:bldP spid="30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7" name="Text Box 2"/>
          <p:cNvSpPr txBox="1">
            <a:spLocks noChangeArrowheads="1"/>
          </p:cNvSpPr>
          <p:nvPr/>
        </p:nvSpPr>
        <p:spPr bwMode="auto">
          <a:xfrm>
            <a:off x="1660525" y="683527"/>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vi-VN" sz="1800">
              <a:latin typeface="+mj-lt"/>
            </a:endParaRPr>
          </a:p>
        </p:txBody>
      </p:sp>
      <p:sp>
        <p:nvSpPr>
          <p:cNvPr id="298" name="AutoShape 34"/>
          <p:cNvSpPr>
            <a:spLocks noChangeArrowheads="1"/>
          </p:cNvSpPr>
          <p:nvPr/>
        </p:nvSpPr>
        <p:spPr bwMode="auto">
          <a:xfrm>
            <a:off x="431799" y="573744"/>
            <a:ext cx="43688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99" name="AutoShape 35" descr="Purple mesh"/>
          <p:cNvSpPr>
            <a:spLocks noChangeArrowheads="1"/>
          </p:cNvSpPr>
          <p:nvPr/>
        </p:nvSpPr>
        <p:spPr bwMode="auto">
          <a:xfrm>
            <a:off x="127000" y="577809"/>
            <a:ext cx="457200" cy="432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5</a:t>
            </a:r>
          </a:p>
        </p:txBody>
      </p:sp>
      <p:sp>
        <p:nvSpPr>
          <p:cNvPr id="300" name="Rectangle 36"/>
          <p:cNvSpPr>
            <a:spLocks noChangeArrowheads="1"/>
          </p:cNvSpPr>
          <p:nvPr/>
        </p:nvSpPr>
        <p:spPr bwMode="auto">
          <a:xfrm>
            <a:off x="547688" y="570814"/>
            <a:ext cx="4252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b="1">
                <a:latin typeface="+mj-lt"/>
              </a:rPr>
              <a:t> Hệ thống nguồn EMERSON</a:t>
            </a:r>
            <a:endParaRPr lang="en-US" sz="2400">
              <a:latin typeface="+mj-lt"/>
            </a:endParaRPr>
          </a:p>
        </p:txBody>
      </p:sp>
      <p:grpSp>
        <p:nvGrpSpPr>
          <p:cNvPr id="304" name="Group 41"/>
          <p:cNvGrpSpPr>
            <a:grpSpLocks/>
          </p:cNvGrpSpPr>
          <p:nvPr/>
        </p:nvGrpSpPr>
        <p:grpSpPr bwMode="auto">
          <a:xfrm>
            <a:off x="76200" y="1016000"/>
            <a:ext cx="3101010" cy="584200"/>
            <a:chOff x="113" y="1138"/>
            <a:chExt cx="2298" cy="368"/>
          </a:xfrm>
        </p:grpSpPr>
        <p:sp>
          <p:nvSpPr>
            <p:cNvPr id="305" name="AutoShape 42"/>
            <p:cNvSpPr>
              <a:spLocks noChangeArrowheads="1"/>
            </p:cNvSpPr>
            <p:nvPr/>
          </p:nvSpPr>
          <p:spPr bwMode="gray">
            <a:xfrm>
              <a:off x="113" y="1180"/>
              <a:ext cx="229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224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a:latin typeface="+mj-lt"/>
                </a:rPr>
                <a:t>a) Một số hệ thống</a:t>
              </a:r>
            </a:p>
          </p:txBody>
        </p:sp>
      </p:grpSp>
      <p:sp>
        <p:nvSpPr>
          <p:cNvPr id="15" name="Rectangle 14"/>
          <p:cNvSpPr/>
          <p:nvPr/>
        </p:nvSpPr>
        <p:spPr>
          <a:xfrm>
            <a:off x="12700" y="82490"/>
            <a:ext cx="9144000" cy="461665"/>
          </a:xfrm>
          <a:prstGeom prst="rect">
            <a:avLst/>
          </a:prstGeom>
        </p:spPr>
        <p:txBody>
          <a:bodyPr wrap="square">
            <a:spAutoFit/>
          </a:bodyPr>
          <a:lstStyle/>
          <a:p>
            <a:pPr algn="ctr"/>
            <a:r>
              <a:rPr lang="en-US" sz="2400" b="1">
                <a:solidFill>
                  <a:srgbClr val="FFFF00"/>
                </a:solidFill>
                <a:latin typeface="+mj-lt"/>
              </a:rPr>
              <a:t>III. MỘT SỐ THIẾT BỊ TRONG HỆ THỐNG CUNG CẤP  NGUỒN</a:t>
            </a:r>
            <a:endParaRPr lang="en-US" sz="2400">
              <a:solidFill>
                <a:srgbClr val="FFFF00"/>
              </a:solidFill>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958400704"/>
              </p:ext>
            </p:extLst>
          </p:nvPr>
        </p:nvGraphicFramePr>
        <p:xfrm>
          <a:off x="147719" y="6019800"/>
          <a:ext cx="8843880" cy="640080"/>
        </p:xfrm>
        <a:graphic>
          <a:graphicData uri="http://schemas.openxmlformats.org/drawingml/2006/table">
            <a:tbl>
              <a:tblPr firstRow="1" bandRow="1">
                <a:tableStyleId>{5C22544A-7EE6-4342-B048-85BDC9FD1C3A}</a:tableStyleId>
              </a:tblPr>
              <a:tblGrid>
                <a:gridCol w="2947960">
                  <a:extLst>
                    <a:ext uri="{9D8B030D-6E8A-4147-A177-3AD203B41FA5}">
                      <a16:colId xmlns:a16="http://schemas.microsoft.com/office/drawing/2014/main" val="20000"/>
                    </a:ext>
                  </a:extLst>
                </a:gridCol>
                <a:gridCol w="2947960">
                  <a:extLst>
                    <a:ext uri="{9D8B030D-6E8A-4147-A177-3AD203B41FA5}">
                      <a16:colId xmlns:a16="http://schemas.microsoft.com/office/drawing/2014/main" val="20001"/>
                    </a:ext>
                  </a:extLst>
                </a:gridCol>
                <a:gridCol w="2947960">
                  <a:extLst>
                    <a:ext uri="{9D8B030D-6E8A-4147-A177-3AD203B41FA5}">
                      <a16:colId xmlns:a16="http://schemas.microsoft.com/office/drawing/2014/main" val="20002"/>
                    </a:ext>
                  </a:extLst>
                </a:gridCol>
              </a:tblGrid>
              <a:tr h="370840">
                <a:tc>
                  <a:txBody>
                    <a:bodyPr/>
                    <a:lstStyle/>
                    <a:p>
                      <a:pPr algn="ctr" fontAlgn="base"/>
                      <a:r>
                        <a:rPr lang="en-US" sz="1800" b="1" kern="1200">
                          <a:solidFill>
                            <a:schemeClr val="tx1"/>
                          </a:solidFill>
                          <a:effectLst/>
                          <a:latin typeface="+mn-lt"/>
                          <a:ea typeface="+mn-ea"/>
                          <a:cs typeface="+mn-cs"/>
                        </a:rPr>
                        <a:t>Emerson Actura Flex PS48330/290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kern="1200">
                          <a:solidFill>
                            <a:schemeClr val="tx1"/>
                          </a:solidFill>
                          <a:effectLst/>
                          <a:latin typeface="+mn-lt"/>
                          <a:ea typeface="+mn-ea"/>
                          <a:cs typeface="+mn-cs"/>
                        </a:rPr>
                        <a:t>Emerson PS48300/2900</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tx1"/>
                          </a:solidFill>
                          <a:effectLst/>
                          <a:latin typeface="+mn-lt"/>
                          <a:ea typeface="+mn-ea"/>
                          <a:cs typeface="+mn-cs"/>
                        </a:rPr>
                        <a:t>Emerson PS48300/3200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112642"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78435" y="1752600"/>
            <a:ext cx="2898775" cy="4019908"/>
          </a:xfrm>
          <a:prstGeom prst="rect">
            <a:avLst/>
          </a:prstGeom>
          <a:noFill/>
          <a:ln w="15875">
            <a:solidFill>
              <a:srgbClr val="0033CC"/>
            </a:solidFill>
            <a:miter lim="800000"/>
            <a:headEnd/>
            <a:tailEnd/>
          </a:ln>
          <a:extLst>
            <a:ext uri="{909E8E84-426E-40DD-AFC4-6F175D3DCCD1}">
              <a14:hiddenFill xmlns:a14="http://schemas.microsoft.com/office/drawing/2010/main">
                <a:solidFill>
                  <a:srgbClr val="FFFFFF"/>
                </a:solidFill>
              </a14:hiddenFill>
            </a:ext>
          </a:extLst>
        </p:spPr>
      </p:pic>
      <p:pic>
        <p:nvPicPr>
          <p:cNvPr id="112643" name="Pictur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400800" y="1447800"/>
            <a:ext cx="2590800" cy="4326480"/>
          </a:xfrm>
          <a:prstGeom prst="rect">
            <a:avLst/>
          </a:prstGeom>
          <a:noFill/>
          <a:ln w="15875">
            <a:solidFill>
              <a:srgbClr val="0033CC"/>
            </a:solidFill>
            <a:miter lim="800000"/>
            <a:headEnd/>
            <a:tailEnd/>
          </a:ln>
          <a:extLst>
            <a:ext uri="{909E8E84-426E-40DD-AFC4-6F175D3DCCD1}">
              <a14:hiddenFill xmlns:a14="http://schemas.microsoft.com/office/drawing/2010/main">
                <a:solidFill>
                  <a:srgbClr val="FFFFFF"/>
                </a:solidFill>
              </a14:hiddenFill>
            </a:ext>
          </a:extLst>
        </p:spPr>
      </p:pic>
      <p:pic>
        <p:nvPicPr>
          <p:cNvPr id="112644"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352801" y="1447799"/>
            <a:ext cx="2895599" cy="4324709"/>
          </a:xfrm>
          <a:prstGeom prst="rect">
            <a:avLst/>
          </a:prstGeom>
          <a:noFill/>
          <a:ln w="15875">
            <a:solidFill>
              <a:srgbClr val="0033CC"/>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13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wedge">
                                      <p:cBhvr>
                                        <p:cTn id="7" dur="1000"/>
                                        <p:tgtEl>
                                          <p:spTgt spid="29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99"/>
                                        </p:tgtEl>
                                        <p:attrNameLst>
                                          <p:attrName>style.visibility</p:attrName>
                                        </p:attrNameLst>
                                      </p:cBhvr>
                                      <p:to>
                                        <p:strVal val="visible"/>
                                      </p:to>
                                    </p:set>
                                    <p:animEffect transition="in" filter="wedge">
                                      <p:cBhvr>
                                        <p:cTn id="10" dur="1000"/>
                                        <p:tgtEl>
                                          <p:spTgt spid="29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300"/>
                                        </p:tgtEl>
                                        <p:attrNameLst>
                                          <p:attrName>style.visibility</p:attrName>
                                        </p:attrNameLst>
                                      </p:cBhvr>
                                      <p:to>
                                        <p:strVal val="visible"/>
                                      </p:to>
                                    </p:set>
                                    <p:animEffect transition="in" filter="wedge">
                                      <p:cBhvr>
                                        <p:cTn id="13" dur="1000"/>
                                        <p:tgtEl>
                                          <p:spTgt spid="30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4"/>
                                        </p:tgtEl>
                                        <p:attrNameLst>
                                          <p:attrName>style.visibility</p:attrName>
                                        </p:attrNameLst>
                                      </p:cBhvr>
                                      <p:to>
                                        <p:strVal val="visible"/>
                                      </p:to>
                                    </p:set>
                                    <p:animEffect transition="in" filter="blinds(horizontal)">
                                      <p:cBhvr>
                                        <p:cTn id="18" dur="500"/>
                                        <p:tgtEl>
                                          <p:spTgt spid="3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2642"/>
                                        </p:tgtEl>
                                        <p:attrNameLst>
                                          <p:attrName>style.visibility</p:attrName>
                                        </p:attrNameLst>
                                      </p:cBhvr>
                                      <p:to>
                                        <p:strVal val="visible"/>
                                      </p:to>
                                    </p:set>
                                    <p:animEffect transition="in" filter="wipe(left)">
                                      <p:cBhvr>
                                        <p:cTn id="23" dur="500"/>
                                        <p:tgtEl>
                                          <p:spTgt spid="112642"/>
                                        </p:tgtEl>
                                      </p:cBhvr>
                                    </p:animEffect>
                                  </p:childTnLst>
                                </p:cTn>
                              </p:par>
                              <p:par>
                                <p:cTn id="24" presetID="22" presetClass="entr" presetSubtype="8" fill="hold" nodeType="withEffect">
                                  <p:stCondLst>
                                    <p:cond delay="0"/>
                                  </p:stCondLst>
                                  <p:childTnLst>
                                    <p:set>
                                      <p:cBhvr>
                                        <p:cTn id="25" dur="1" fill="hold">
                                          <p:stCondLst>
                                            <p:cond delay="0"/>
                                          </p:stCondLst>
                                        </p:cTn>
                                        <p:tgtEl>
                                          <p:spTgt spid="112644"/>
                                        </p:tgtEl>
                                        <p:attrNameLst>
                                          <p:attrName>style.visibility</p:attrName>
                                        </p:attrNameLst>
                                      </p:cBhvr>
                                      <p:to>
                                        <p:strVal val="visible"/>
                                      </p:to>
                                    </p:set>
                                    <p:animEffect transition="in" filter="wipe(left)">
                                      <p:cBhvr>
                                        <p:cTn id="26" dur="500"/>
                                        <p:tgtEl>
                                          <p:spTgt spid="112644"/>
                                        </p:tgtEl>
                                      </p:cBhvr>
                                    </p:animEffect>
                                  </p:childTnLst>
                                </p:cTn>
                              </p:par>
                              <p:par>
                                <p:cTn id="27" presetID="22" presetClass="entr" presetSubtype="8" fill="hold" nodeType="withEffect">
                                  <p:stCondLst>
                                    <p:cond delay="0"/>
                                  </p:stCondLst>
                                  <p:childTnLst>
                                    <p:set>
                                      <p:cBhvr>
                                        <p:cTn id="28" dur="1" fill="hold">
                                          <p:stCondLst>
                                            <p:cond delay="0"/>
                                          </p:stCondLst>
                                        </p:cTn>
                                        <p:tgtEl>
                                          <p:spTgt spid="112643"/>
                                        </p:tgtEl>
                                        <p:attrNameLst>
                                          <p:attrName>style.visibility</p:attrName>
                                        </p:attrNameLst>
                                      </p:cBhvr>
                                      <p:to>
                                        <p:strVal val="visible"/>
                                      </p:to>
                                    </p:set>
                                    <p:animEffect transition="in" filter="wipe(left)">
                                      <p:cBhvr>
                                        <p:cTn id="29" dur="500"/>
                                        <p:tgtEl>
                                          <p:spTgt spid="11264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animBg="1"/>
      <p:bldP spid="299" grpId="0" animBg="1"/>
      <p:bldP spid="30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0" name="Rectangle 36"/>
          <p:cNvSpPr>
            <a:spLocks noChangeArrowheads="1"/>
          </p:cNvSpPr>
          <p:nvPr/>
        </p:nvSpPr>
        <p:spPr bwMode="auto">
          <a:xfrm>
            <a:off x="0" y="-11506"/>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800" b="1">
                <a:solidFill>
                  <a:srgbClr val="FFFF00"/>
                </a:solidFill>
                <a:latin typeface="+mj-lt"/>
              </a:rPr>
              <a:t> 5. Hệ thống nguồn EMERSON</a:t>
            </a:r>
            <a:endParaRPr lang="en-US" sz="2800">
              <a:solidFill>
                <a:srgbClr val="FFFF00"/>
              </a:solidFill>
              <a:latin typeface="+mj-lt"/>
            </a:endParaRPr>
          </a:p>
        </p:txBody>
      </p:sp>
      <p:grpSp>
        <p:nvGrpSpPr>
          <p:cNvPr id="304" name="Group 41"/>
          <p:cNvGrpSpPr>
            <a:grpSpLocks/>
          </p:cNvGrpSpPr>
          <p:nvPr/>
        </p:nvGrpSpPr>
        <p:grpSpPr bwMode="auto">
          <a:xfrm>
            <a:off x="76200" y="533400"/>
            <a:ext cx="3101010" cy="584200"/>
            <a:chOff x="113" y="1138"/>
            <a:chExt cx="2298" cy="368"/>
          </a:xfrm>
        </p:grpSpPr>
        <p:sp>
          <p:nvSpPr>
            <p:cNvPr id="305" name="AutoShape 42"/>
            <p:cNvSpPr>
              <a:spLocks noChangeArrowheads="1"/>
            </p:cNvSpPr>
            <p:nvPr/>
          </p:nvSpPr>
          <p:spPr bwMode="gray">
            <a:xfrm>
              <a:off x="113" y="1180"/>
              <a:ext cx="2298" cy="308"/>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306" name="Rectangle 43"/>
            <p:cNvSpPr>
              <a:spLocks noChangeArrowheads="1"/>
            </p:cNvSpPr>
            <p:nvPr/>
          </p:nvSpPr>
          <p:spPr bwMode="auto">
            <a:xfrm>
              <a:off x="166" y="1138"/>
              <a:ext cx="224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lgn="just"/>
              <a:r>
                <a:rPr lang="nl-NL" sz="2400" b="1">
                  <a:latin typeface="Arial" pitchFamily="34" charset="0"/>
                  <a:ea typeface="Times New Roman" pitchFamily="18" charset="0"/>
                  <a:cs typeface="Arial" pitchFamily="34" charset="0"/>
                </a:rPr>
                <a:t>b) Sơ đồ nguyên lý</a:t>
              </a:r>
              <a:endParaRPr lang="nl-NL" sz="3200" b="1">
                <a:latin typeface="Arial" pitchFamily="34" charset="0"/>
                <a:cs typeface="Arial" pitchFamily="34" charset="0"/>
              </a:endParaRPr>
            </a:p>
          </p:txBody>
        </p:sp>
      </p:grpSp>
      <p:pic>
        <p:nvPicPr>
          <p:cNvPr id="113665" name="Picture 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47720" y="1193800"/>
            <a:ext cx="8946156" cy="535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08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wedge">
                                      <p:cBhvr>
                                        <p:cTn id="7" dur="10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4"/>
                                        </p:tgtEl>
                                        <p:attrNameLst>
                                          <p:attrName>style.visibility</p:attrName>
                                        </p:attrNameLst>
                                      </p:cBhvr>
                                      <p:to>
                                        <p:strVal val="visible"/>
                                      </p:to>
                                    </p:set>
                                    <p:animEffect transition="in" filter="blinds(horizontal)">
                                      <p:cBhvr>
                                        <p:cTn id="12" dur="500"/>
                                        <p:tgtEl>
                                          <p:spTgt spid="3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665"/>
                                        </p:tgtEl>
                                        <p:attrNameLst>
                                          <p:attrName>style.visibility</p:attrName>
                                        </p:attrNameLst>
                                      </p:cBhvr>
                                      <p:to>
                                        <p:strVal val="visible"/>
                                      </p:to>
                                    </p:set>
                                    <p:animEffect transition="in" filter="wipe(left)">
                                      <p:cBhvr>
                                        <p:cTn id="17" dur="500"/>
                                        <p:tgtEl>
                                          <p:spTgt spid="113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84"/>
            <a:ext cx="9144000" cy="430887"/>
          </a:xfrm>
          <a:prstGeom prst="rect">
            <a:avLst/>
          </a:prstGeom>
        </p:spPr>
        <p:txBody>
          <a:bodyPr wrap="square">
            <a:spAutoFit/>
          </a:bodyPr>
          <a:lstStyle/>
          <a:p>
            <a:pPr algn="just"/>
            <a:r>
              <a:rPr lang="en-US" b="1">
                <a:solidFill>
                  <a:srgbClr val="FFFF00"/>
                </a:solidFill>
                <a:latin typeface="+mj-lt"/>
              </a:rPr>
              <a:t>I. TỔNG QUAN VỀ HT NGUỒN ĐIỆN TẠI CÁC TRẠM THÔNG TIN QS</a:t>
            </a:r>
            <a:endParaRPr lang="en-US">
              <a:solidFill>
                <a:srgbClr val="FFFF00"/>
              </a:solidFill>
              <a:latin typeface="+mj-lt"/>
            </a:endParaRPr>
          </a:p>
        </p:txBody>
      </p:sp>
      <p:sp>
        <p:nvSpPr>
          <p:cNvPr id="58" name="AutoShape 34"/>
          <p:cNvSpPr>
            <a:spLocks noChangeArrowheads="1"/>
          </p:cNvSpPr>
          <p:nvPr/>
        </p:nvSpPr>
        <p:spPr bwMode="auto">
          <a:xfrm>
            <a:off x="431799" y="586432"/>
            <a:ext cx="8407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59" name="AutoShape 35" descr="Purple mesh"/>
          <p:cNvSpPr>
            <a:spLocks noChangeArrowheads="1"/>
          </p:cNvSpPr>
          <p:nvPr/>
        </p:nvSpPr>
        <p:spPr bwMode="auto">
          <a:xfrm>
            <a:off x="127000" y="578495"/>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B</a:t>
            </a:r>
          </a:p>
        </p:txBody>
      </p:sp>
      <p:sp>
        <p:nvSpPr>
          <p:cNvPr id="60" name="Rectangle 36"/>
          <p:cNvSpPr>
            <a:spLocks noChangeArrowheads="1"/>
          </p:cNvSpPr>
          <p:nvPr/>
        </p:nvSpPr>
        <p:spPr bwMode="auto">
          <a:xfrm>
            <a:off x="547688" y="571500"/>
            <a:ext cx="8139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b="1">
                <a:latin typeface="+mj-lt"/>
              </a:rPr>
              <a:t> HỆ THỐNG NGUỒN ĐIỆN TẠI TRẠM THÔNG TIN QS</a:t>
            </a:r>
          </a:p>
        </p:txBody>
      </p:sp>
      <p:grpSp>
        <p:nvGrpSpPr>
          <p:cNvPr id="62" name="Group 41"/>
          <p:cNvGrpSpPr>
            <a:grpSpLocks/>
          </p:cNvGrpSpPr>
          <p:nvPr/>
        </p:nvGrpSpPr>
        <p:grpSpPr bwMode="auto">
          <a:xfrm>
            <a:off x="150659" y="1047753"/>
            <a:ext cx="2211542" cy="584200"/>
            <a:chOff x="137" y="-1971"/>
            <a:chExt cx="3755" cy="368"/>
          </a:xfrm>
        </p:grpSpPr>
        <p:sp>
          <p:nvSpPr>
            <p:cNvPr id="63" name="AutoShape 42"/>
            <p:cNvSpPr>
              <a:spLocks noChangeArrowheads="1"/>
            </p:cNvSpPr>
            <p:nvPr/>
          </p:nvSpPr>
          <p:spPr bwMode="gray">
            <a:xfrm>
              <a:off x="137" y="-1929"/>
              <a:ext cx="3755" cy="272"/>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64" name="Rectangle 43"/>
            <p:cNvSpPr>
              <a:spLocks noChangeArrowheads="1"/>
            </p:cNvSpPr>
            <p:nvPr/>
          </p:nvSpPr>
          <p:spPr bwMode="auto">
            <a:xfrm>
              <a:off x="207" y="-1971"/>
              <a:ext cx="368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nl-NL" b="1">
                  <a:latin typeface="+mj-lt"/>
                </a:rPr>
                <a:t>1. Định nghĩa</a:t>
              </a:r>
              <a:endParaRPr lang="en-US">
                <a:latin typeface="+mj-lt"/>
              </a:endParaRPr>
            </a:p>
          </p:txBody>
        </p:sp>
      </p:grpSp>
      <p:sp>
        <p:nvSpPr>
          <p:cNvPr id="2" name="Rectangle 1"/>
          <p:cNvSpPr/>
          <p:nvPr/>
        </p:nvSpPr>
        <p:spPr>
          <a:xfrm>
            <a:off x="0" y="1628324"/>
            <a:ext cx="9144000" cy="1569660"/>
          </a:xfrm>
          <a:prstGeom prst="rect">
            <a:avLst/>
          </a:prstGeom>
        </p:spPr>
        <p:txBody>
          <a:bodyPr wrap="square">
            <a:spAutoFit/>
          </a:bodyPr>
          <a:lstStyle/>
          <a:p>
            <a:pPr algn="just"/>
            <a:r>
              <a:rPr lang="nl-NL" sz="2400" b="1">
                <a:latin typeface="+mj-lt"/>
              </a:rPr>
              <a:t>	Hệ thống nguồn điện tại các trạm thông tin quân sự là tổ hợp các thiết bị điện xoay chiều (AC) và điện một chiều (DC), để đảm bảo cung cấp nguồn điện liên tục, ổn định cho các thiết bị thông tin tại trạm. </a:t>
            </a:r>
            <a:endParaRPr lang="en-US" sz="2400" b="1">
              <a:latin typeface="+mj-lt"/>
            </a:endParaRPr>
          </a:p>
        </p:txBody>
      </p:sp>
    </p:spTree>
    <p:extLst>
      <p:ext uri="{BB962C8B-B14F-4D97-AF65-F5344CB8AC3E}">
        <p14:creationId xmlns:p14="http://schemas.microsoft.com/office/powerpoint/2010/main" val="22765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edge">
                                      <p:cBhvr>
                                        <p:cTn id="7" dur="1000"/>
                                        <p:tgtEl>
                                          <p:spTgt spid="5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edge">
                                      <p:cBhvr>
                                        <p:cTn id="10" dur="1000"/>
                                        <p:tgtEl>
                                          <p:spTgt spid="5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edge">
                                      <p:cBhvr>
                                        <p:cTn id="13" dur="10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blinds(horizontal)">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0" name="Rectangle 36"/>
          <p:cNvSpPr>
            <a:spLocks noChangeArrowheads="1"/>
          </p:cNvSpPr>
          <p:nvPr/>
        </p:nvSpPr>
        <p:spPr bwMode="auto">
          <a:xfrm>
            <a:off x="0" y="-11506"/>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800" b="1">
                <a:solidFill>
                  <a:srgbClr val="FFFF00"/>
                </a:solidFill>
                <a:latin typeface="+mj-lt"/>
              </a:rPr>
              <a:t> 5. Hệ thống nguồn EMERSON</a:t>
            </a:r>
            <a:endParaRPr lang="en-US" sz="2800">
              <a:solidFill>
                <a:srgbClr val="FFFF00"/>
              </a:solidFill>
              <a:latin typeface="+mj-lt"/>
            </a:endParaRPr>
          </a:p>
        </p:txBody>
      </p:sp>
      <p:grpSp>
        <p:nvGrpSpPr>
          <p:cNvPr id="10" name="Group 41"/>
          <p:cNvGrpSpPr>
            <a:grpSpLocks/>
          </p:cNvGrpSpPr>
          <p:nvPr/>
        </p:nvGrpSpPr>
        <p:grpSpPr bwMode="auto">
          <a:xfrm>
            <a:off x="76345" y="701815"/>
            <a:ext cx="6714807" cy="495300"/>
            <a:chOff x="113" y="1180"/>
            <a:chExt cx="4976" cy="312"/>
          </a:xfrm>
        </p:grpSpPr>
        <p:sp>
          <p:nvSpPr>
            <p:cNvPr id="11" name="AutoShape 42"/>
            <p:cNvSpPr>
              <a:spLocks noChangeArrowheads="1"/>
            </p:cNvSpPr>
            <p:nvPr/>
          </p:nvSpPr>
          <p:spPr bwMode="gray">
            <a:xfrm>
              <a:off x="113" y="1180"/>
              <a:ext cx="4976" cy="312"/>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12" name="Rectangle 43"/>
            <p:cNvSpPr>
              <a:spLocks noChangeArrowheads="1"/>
            </p:cNvSpPr>
            <p:nvPr/>
          </p:nvSpPr>
          <p:spPr bwMode="auto">
            <a:xfrm>
              <a:off x="166" y="1180"/>
              <a:ext cx="475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r>
                <a:rPr lang="en-US" b="1">
                  <a:latin typeface="Arial" pitchFamily="34" charset="0"/>
                  <a:ea typeface="Times New Roman" pitchFamily="18" charset="0"/>
                  <a:cs typeface="Arial" pitchFamily="34" charset="0"/>
                </a:rPr>
                <a:t>c) Hệ thống nguồn EMERSON PS48300/1800</a:t>
              </a:r>
            </a:p>
          </p:txBody>
        </p:sp>
      </p:grpSp>
      <p:grpSp>
        <p:nvGrpSpPr>
          <p:cNvPr id="26" name="Group 25"/>
          <p:cNvGrpSpPr/>
          <p:nvPr/>
        </p:nvGrpSpPr>
        <p:grpSpPr>
          <a:xfrm>
            <a:off x="1575707" y="1882915"/>
            <a:ext cx="7372350" cy="3276602"/>
            <a:chOff x="1543050" y="3308350"/>
            <a:chExt cx="4238625" cy="1458336"/>
          </a:xfrm>
        </p:grpSpPr>
        <p:sp>
          <p:nvSpPr>
            <p:cNvPr id="4" name="TextBox 4"/>
            <p:cNvSpPr txBox="1">
              <a:spLocks noChangeArrowheads="1"/>
            </p:cNvSpPr>
            <p:nvPr/>
          </p:nvSpPr>
          <p:spPr bwMode="auto">
            <a:xfrm>
              <a:off x="1543050" y="3308350"/>
              <a:ext cx="1612900" cy="20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ea typeface="Times New Roman" pitchFamily="18" charset="0"/>
                  <a:cs typeface="Arial" pitchFamily="34" charset="0"/>
                </a:rPr>
                <a:t>PS  48  300   1800</a:t>
              </a:r>
              <a:endParaRPr kumimoji="0" lang="en-US" sz="3200" b="1" i="0" u="none" strike="noStrike" cap="none" normalizeH="0" baseline="0">
                <a:ln>
                  <a:noFill/>
                </a:ln>
                <a:solidFill>
                  <a:schemeClr val="tx1"/>
                </a:solidFill>
                <a:effectLst/>
                <a:latin typeface="Arial" pitchFamily="34" charset="0"/>
                <a:cs typeface="Arial" pitchFamily="34" charset="0"/>
              </a:endParaRPr>
            </a:p>
          </p:txBody>
        </p:sp>
        <p:sp>
          <p:nvSpPr>
            <p:cNvPr id="5" name="Straight Connector 8"/>
            <p:cNvSpPr>
              <a:spLocks noChangeShapeType="1"/>
            </p:cNvSpPr>
            <p:nvPr/>
          </p:nvSpPr>
          <p:spPr bwMode="auto">
            <a:xfrm rot="5400000">
              <a:off x="1123950" y="4108450"/>
              <a:ext cx="11414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6" name="Straight Connector 9"/>
            <p:cNvSpPr>
              <a:spLocks noChangeShapeType="1"/>
            </p:cNvSpPr>
            <p:nvPr/>
          </p:nvSpPr>
          <p:spPr bwMode="auto">
            <a:xfrm rot="5400000">
              <a:off x="1543050" y="3994150"/>
              <a:ext cx="9128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7" name="Straight Connector 10"/>
            <p:cNvSpPr>
              <a:spLocks noChangeShapeType="1"/>
            </p:cNvSpPr>
            <p:nvPr/>
          </p:nvSpPr>
          <p:spPr bwMode="auto">
            <a:xfrm rot="5400000">
              <a:off x="1962150" y="3879850"/>
              <a:ext cx="68421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8" name="Straight Connector 11"/>
            <p:cNvSpPr>
              <a:spLocks noChangeShapeType="1"/>
            </p:cNvSpPr>
            <p:nvPr/>
          </p:nvSpPr>
          <p:spPr bwMode="auto">
            <a:xfrm rot="5400000">
              <a:off x="2533650" y="3767136"/>
              <a:ext cx="457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9" name="Straight Connector 12"/>
            <p:cNvSpPr>
              <a:spLocks noChangeShapeType="1"/>
            </p:cNvSpPr>
            <p:nvPr/>
          </p:nvSpPr>
          <p:spPr bwMode="auto">
            <a:xfrm>
              <a:off x="1922463" y="3536950"/>
              <a:ext cx="1524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13" name="Straight Connector 13"/>
            <p:cNvSpPr>
              <a:spLocks noChangeShapeType="1"/>
            </p:cNvSpPr>
            <p:nvPr/>
          </p:nvSpPr>
          <p:spPr bwMode="auto">
            <a:xfrm>
              <a:off x="2151063" y="3536950"/>
              <a:ext cx="3048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14" name="Straight Connector 14"/>
            <p:cNvSpPr>
              <a:spLocks noChangeShapeType="1"/>
            </p:cNvSpPr>
            <p:nvPr/>
          </p:nvSpPr>
          <p:spPr bwMode="auto">
            <a:xfrm>
              <a:off x="1617663" y="3536950"/>
              <a:ext cx="1524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15" name="Straight Connector 15"/>
            <p:cNvSpPr>
              <a:spLocks noChangeShapeType="1"/>
            </p:cNvSpPr>
            <p:nvPr/>
          </p:nvSpPr>
          <p:spPr bwMode="auto">
            <a:xfrm>
              <a:off x="2576513" y="3537706"/>
              <a:ext cx="381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16" name="Straight Connector 16"/>
            <p:cNvSpPr>
              <a:spLocks noChangeShapeType="1"/>
            </p:cNvSpPr>
            <p:nvPr/>
          </p:nvSpPr>
          <p:spPr bwMode="auto">
            <a:xfrm>
              <a:off x="2760663" y="3994150"/>
              <a:ext cx="2286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17" name="Straight Connector 17"/>
            <p:cNvSpPr>
              <a:spLocks noChangeShapeType="1"/>
            </p:cNvSpPr>
            <p:nvPr/>
          </p:nvSpPr>
          <p:spPr bwMode="auto">
            <a:xfrm>
              <a:off x="2303463" y="4221162"/>
              <a:ext cx="6858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18" name="Straight Connector 18"/>
            <p:cNvSpPr>
              <a:spLocks noChangeShapeType="1"/>
            </p:cNvSpPr>
            <p:nvPr/>
          </p:nvSpPr>
          <p:spPr bwMode="auto">
            <a:xfrm>
              <a:off x="1998663" y="4451350"/>
              <a:ext cx="9906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19" name="Straight Connector 19"/>
            <p:cNvSpPr>
              <a:spLocks noChangeShapeType="1"/>
            </p:cNvSpPr>
            <p:nvPr/>
          </p:nvSpPr>
          <p:spPr bwMode="auto">
            <a:xfrm>
              <a:off x="1693863" y="4679950"/>
              <a:ext cx="12954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3600" b="1"/>
            </a:p>
          </p:txBody>
        </p:sp>
        <p:sp>
          <p:nvSpPr>
            <p:cNvPr id="20" name="TextBox 17"/>
            <p:cNvSpPr txBox="1">
              <a:spLocks noChangeArrowheads="1"/>
            </p:cNvSpPr>
            <p:nvPr/>
          </p:nvSpPr>
          <p:spPr bwMode="auto">
            <a:xfrm>
              <a:off x="3046675" y="4588607"/>
              <a:ext cx="1476375" cy="17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Power Supply</a:t>
              </a:r>
              <a:endParaRPr kumimoji="0" lang="en-US" sz="3200" b="1" i="0" u="none" strike="noStrike" cap="none" normalizeH="0" baseline="0">
                <a:ln>
                  <a:noFill/>
                </a:ln>
                <a:solidFill>
                  <a:schemeClr val="tx1"/>
                </a:solidFill>
                <a:effectLst/>
                <a:latin typeface="Arial" pitchFamily="34" charset="0"/>
                <a:cs typeface="Arial" pitchFamily="34" charset="0"/>
              </a:endParaRPr>
            </a:p>
          </p:txBody>
        </p:sp>
        <p:sp>
          <p:nvSpPr>
            <p:cNvPr id="21" name="TextBox 18"/>
            <p:cNvSpPr txBox="1">
              <a:spLocks noChangeArrowheads="1"/>
            </p:cNvSpPr>
            <p:nvPr/>
          </p:nvSpPr>
          <p:spPr bwMode="auto">
            <a:xfrm>
              <a:off x="3065463" y="4359708"/>
              <a:ext cx="1476375" cy="17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-48VDC</a:t>
              </a:r>
              <a:endParaRPr kumimoji="0" lang="en-US" sz="3200" b="1" i="0" u="none" strike="noStrike" cap="none" normalizeH="0" baseline="0">
                <a:ln>
                  <a:noFill/>
                </a:ln>
                <a:solidFill>
                  <a:schemeClr val="tx1"/>
                </a:solidFill>
                <a:effectLst/>
                <a:latin typeface="Arial" pitchFamily="34" charset="0"/>
                <a:cs typeface="Arial" pitchFamily="34" charset="0"/>
              </a:endParaRPr>
            </a:p>
          </p:txBody>
        </p:sp>
        <p:sp>
          <p:nvSpPr>
            <p:cNvPr id="22" name="TextBox 19"/>
            <p:cNvSpPr txBox="1">
              <a:spLocks noChangeArrowheads="1"/>
            </p:cNvSpPr>
            <p:nvPr/>
          </p:nvSpPr>
          <p:spPr bwMode="auto">
            <a:xfrm>
              <a:off x="3065463" y="4147714"/>
              <a:ext cx="1476375" cy="17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Max 300Ampe</a:t>
              </a:r>
              <a:endParaRPr kumimoji="0" lang="en-US" sz="3200" b="1" i="0" u="none" strike="noStrike" cap="none" normalizeH="0" baseline="0">
                <a:ln>
                  <a:noFill/>
                </a:ln>
                <a:solidFill>
                  <a:schemeClr val="tx1"/>
                </a:solidFill>
                <a:effectLst/>
                <a:latin typeface="Arial" pitchFamily="34" charset="0"/>
                <a:cs typeface="Arial" pitchFamily="34" charset="0"/>
              </a:endParaRPr>
            </a:p>
          </p:txBody>
        </p:sp>
        <p:sp>
          <p:nvSpPr>
            <p:cNvPr id="23" name="TextBox 20"/>
            <p:cNvSpPr txBox="1">
              <a:spLocks noChangeArrowheads="1"/>
            </p:cNvSpPr>
            <p:nvPr/>
          </p:nvSpPr>
          <p:spPr bwMode="auto">
            <a:xfrm>
              <a:off x="3038475" y="3918816"/>
              <a:ext cx="2743200" cy="178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Công suất 01 module REC ~ 1800W</a:t>
              </a:r>
              <a:endParaRPr kumimoji="0" lang="en-US" sz="3200" b="1" i="0" u="none" strike="noStrike" cap="none" normalizeH="0" baseline="0">
                <a:ln>
                  <a:noFill/>
                </a:ln>
                <a:solidFill>
                  <a:schemeClr val="tx1"/>
                </a:solidFill>
                <a:effectLst/>
                <a:latin typeface="Arial" pitchFamily="34" charset="0"/>
                <a:cs typeface="Arial" pitchFamily="34" charset="0"/>
              </a:endParaRPr>
            </a:p>
          </p:txBody>
        </p:sp>
      </p:grpSp>
      <p:sp>
        <p:nvSpPr>
          <p:cNvPr id="24" name="Rectangle 18"/>
          <p:cNvSpPr>
            <a:spLocks noChangeArrowheads="1"/>
          </p:cNvSpPr>
          <p:nvPr/>
        </p:nvSpPr>
        <p:spPr bwMode="auto">
          <a:xfrm>
            <a:off x="8730" y="1345049"/>
            <a:ext cx="34964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Times New Roman" pitchFamily="18" charset="0"/>
                <a:cs typeface="Arial" pitchFamily="34" charset="0"/>
              </a:rPr>
              <a:t>	</a:t>
            </a:r>
            <a:r>
              <a:rPr kumimoji="0" lang="en-US" sz="2400" b="1" i="0" u="none" strike="noStrike" cap="none" normalizeH="0" baseline="0">
                <a:ln>
                  <a:noFill/>
                </a:ln>
                <a:solidFill>
                  <a:schemeClr val="tx1"/>
                </a:solidFill>
                <a:effectLst/>
                <a:latin typeface="Arial" pitchFamily="34" charset="0"/>
                <a:ea typeface="Times New Roman" pitchFamily="18" charset="0"/>
                <a:cs typeface="Arial" pitchFamily="34" charset="0"/>
              </a:rPr>
              <a:t>- Ý nghĩa tên gọi</a:t>
            </a:r>
            <a:endParaRPr kumimoji="0" lang="en-US" sz="2000" b="0" i="0" u="none" strike="noStrike" cap="none" normalizeH="0" baseline="0">
              <a:ln>
                <a:noFill/>
              </a:ln>
              <a:solidFill>
                <a:schemeClr val="tx1"/>
              </a:solidFill>
              <a:effectLst/>
              <a:latin typeface="Arial" pitchFamily="34" charset="0"/>
              <a:ea typeface="Times New Roman" pitchFamily="18" charset="0"/>
              <a:cs typeface="Arial" pitchFamily="34" charset="0"/>
            </a:endParaRPr>
          </a:p>
        </p:txBody>
      </p:sp>
      <p:sp>
        <p:nvSpPr>
          <p:cNvPr id="25" name="Rectangle 24"/>
          <p:cNvSpPr>
            <a:spLocks noChangeArrowheads="1"/>
          </p:cNvSpPr>
          <p:nvPr/>
        </p:nvSpPr>
        <p:spPr bwMode="auto">
          <a:xfrm>
            <a:off x="-43688" y="5235714"/>
            <a:ext cx="911119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a:latin typeface="Arial" pitchFamily="34" charset="0"/>
                <a:ea typeface="Times New Roman" pitchFamily="18" charset="0"/>
                <a:cs typeface="Arial" pitchFamily="34" charset="0"/>
              </a:rPr>
              <a:t>	</a:t>
            </a: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Chú ý: Ý nghĩa tên gọi các hệ thống khác tương tự như hệ thống nguồn EMERSON PS48300/1800.</a:t>
            </a:r>
            <a:endParaRPr kumimoji="0" lang="en-US" sz="1100" b="1"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725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wedge">
                                      <p:cBhvr>
                                        <p:cTn id="7" dur="10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P spid="24"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Rectangle 49"/>
          <p:cNvSpPr>
            <a:spLocks noChangeArrowheads="1"/>
          </p:cNvSpPr>
          <p:nvPr/>
        </p:nvSpPr>
        <p:spPr bwMode="auto">
          <a:xfrm>
            <a:off x="0" y="13156"/>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srgbClr val="FFFF00"/>
              </a:solidFill>
            </a:endParaRPr>
          </a:p>
        </p:txBody>
      </p:sp>
      <p:sp>
        <p:nvSpPr>
          <p:cNvPr id="12" name="Rectangle 43"/>
          <p:cNvSpPr>
            <a:spLocks noChangeArrowheads="1"/>
          </p:cNvSpPr>
          <p:nvPr/>
        </p:nvSpPr>
        <p:spPr bwMode="auto">
          <a:xfrm>
            <a:off x="8730" y="35905"/>
            <a:ext cx="913527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lgn="ctr"/>
            <a:r>
              <a:rPr lang="en-US" sz="2400" b="1">
                <a:solidFill>
                  <a:srgbClr val="FFFF00"/>
                </a:solidFill>
                <a:latin typeface="Arial" pitchFamily="34" charset="0"/>
                <a:ea typeface="Times New Roman" pitchFamily="18" charset="0"/>
                <a:cs typeface="Arial" pitchFamily="34" charset="0"/>
              </a:rPr>
              <a:t>c) Hệ thống nguồn EMERSON PS48300/1800</a:t>
            </a:r>
          </a:p>
        </p:txBody>
      </p:sp>
      <p:sp>
        <p:nvSpPr>
          <p:cNvPr id="31" name="Rectangle 21"/>
          <p:cNvSpPr>
            <a:spLocks noChangeArrowheads="1"/>
          </p:cNvSpPr>
          <p:nvPr/>
        </p:nvSpPr>
        <p:spPr bwMode="auto">
          <a:xfrm>
            <a:off x="152400" y="685800"/>
            <a:ext cx="8915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b="1">
                <a:latin typeface="+mn-lt"/>
              </a:rPr>
              <a:t>	- Thông số kỹ thuật:</a:t>
            </a:r>
          </a:p>
          <a:p>
            <a:pPr algn="just"/>
            <a:r>
              <a:rPr lang="en-US" b="1">
                <a:latin typeface="+mn-lt"/>
              </a:rPr>
              <a:t>       	+ AC vào: </a:t>
            </a:r>
          </a:p>
          <a:p>
            <a:pPr algn="just"/>
            <a:r>
              <a:rPr lang="en-US" b="1">
                <a:latin typeface="+mn-lt"/>
              </a:rPr>
              <a:t>	 Dải điện áp: 85VAC ~ 300 VAC.</a:t>
            </a:r>
          </a:p>
          <a:p>
            <a:pPr algn="just"/>
            <a:r>
              <a:rPr lang="en-US" b="1">
                <a:latin typeface="+mn-lt"/>
              </a:rPr>
              <a:t>	 Tần số : 45Hz ~ 65 Hz.</a:t>
            </a:r>
          </a:p>
          <a:p>
            <a:pPr algn="just"/>
            <a:r>
              <a:rPr lang="en-US" b="1">
                <a:latin typeface="+mn-lt"/>
              </a:rPr>
              <a:t>       	+ DC ra:</a:t>
            </a:r>
          </a:p>
          <a:p>
            <a:pPr algn="just"/>
            <a:r>
              <a:rPr lang="en-US" b="1">
                <a:latin typeface="+mn-lt"/>
              </a:rPr>
              <a:t>	Điện áp DC: 42.2 VDC ~ 57.7 VDC.</a:t>
            </a:r>
          </a:p>
          <a:p>
            <a:pPr algn="just"/>
            <a:r>
              <a:rPr lang="en-US" b="1">
                <a:latin typeface="+mn-lt"/>
              </a:rPr>
              <a:t>	Dòng điện: Maximun 300A </a:t>
            </a:r>
          </a:p>
          <a:p>
            <a:pPr algn="just"/>
            <a:r>
              <a:rPr lang="en-US" b="1">
                <a:latin typeface="+mn-lt"/>
              </a:rPr>
              <a:t>	+ Công suất đầu ra của 01 module REC R48-1800:</a:t>
            </a:r>
          </a:p>
          <a:p>
            <a:pPr algn="just"/>
            <a:r>
              <a:rPr lang="en-US" b="1">
                <a:latin typeface="+mn-lt"/>
              </a:rPr>
              <a:t>	Đạt 100% công suất (1740W) nếu điện áp AC cấp cho REC từ 176VAC ~ 290 VAC.</a:t>
            </a:r>
          </a:p>
          <a:p>
            <a:pPr algn="just"/>
            <a:r>
              <a:rPr lang="en-US" b="1">
                <a:latin typeface="+mn-lt"/>
              </a:rPr>
              <a:t>	Đạt 50% công suất (1050 W) nếu điện áp AC cấp cho REC=110VAC.</a:t>
            </a:r>
          </a:p>
          <a:p>
            <a:pPr algn="just"/>
            <a:r>
              <a:rPr lang="en-US" b="1">
                <a:latin typeface="+mn-lt"/>
              </a:rPr>
              <a:t>	Đạt 44.4% công suất (800 W) nếu điện áp AC cấp cho REC=85VAC.</a:t>
            </a:r>
          </a:p>
        </p:txBody>
      </p:sp>
    </p:spTree>
    <p:extLst>
      <p:ext uri="{BB962C8B-B14F-4D97-AF65-F5344CB8AC3E}">
        <p14:creationId xmlns:p14="http://schemas.microsoft.com/office/powerpoint/2010/main" val="8536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slide(fromBottom)">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slide(fromBottom)">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slide(fromBottom)">
                                      <p:cBhvr>
                                        <p:cTn id="17" dur="5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slide(fromBottom)">
                                      <p:cBhvr>
                                        <p:cTn id="22" dur="500"/>
                                        <p:tgtEl>
                                          <p:spTgt spid="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1">
                                            <p:txEl>
                                              <p:pRg st="4" end="4"/>
                                            </p:txEl>
                                          </p:spTgt>
                                        </p:tgtEl>
                                        <p:attrNameLst>
                                          <p:attrName>style.visibility</p:attrName>
                                        </p:attrNameLst>
                                      </p:cBhvr>
                                      <p:to>
                                        <p:strVal val="visible"/>
                                      </p:to>
                                    </p:set>
                                    <p:animEffect transition="in" filter="slide(fromBottom)">
                                      <p:cBhvr>
                                        <p:cTn id="27" dur="500"/>
                                        <p:tgtEl>
                                          <p:spTgt spid="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31">
                                            <p:txEl>
                                              <p:pRg st="5" end="5"/>
                                            </p:txEl>
                                          </p:spTgt>
                                        </p:tgtEl>
                                        <p:attrNameLst>
                                          <p:attrName>style.visibility</p:attrName>
                                        </p:attrNameLst>
                                      </p:cBhvr>
                                      <p:to>
                                        <p:strVal val="visible"/>
                                      </p:to>
                                    </p:set>
                                    <p:animEffect transition="in" filter="slide(fromBottom)">
                                      <p:cBhvr>
                                        <p:cTn id="32" dur="500"/>
                                        <p:tgtEl>
                                          <p:spTgt spid="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1">
                                            <p:txEl>
                                              <p:pRg st="6" end="6"/>
                                            </p:txEl>
                                          </p:spTgt>
                                        </p:tgtEl>
                                        <p:attrNameLst>
                                          <p:attrName>style.visibility</p:attrName>
                                        </p:attrNameLst>
                                      </p:cBhvr>
                                      <p:to>
                                        <p:strVal val="visible"/>
                                      </p:to>
                                    </p:set>
                                    <p:animEffect transition="in" filter="slide(fromBottom)">
                                      <p:cBhvr>
                                        <p:cTn id="37" dur="500"/>
                                        <p:tgtEl>
                                          <p:spTgt spid="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31">
                                            <p:txEl>
                                              <p:pRg st="7" end="7"/>
                                            </p:txEl>
                                          </p:spTgt>
                                        </p:tgtEl>
                                        <p:attrNameLst>
                                          <p:attrName>style.visibility</p:attrName>
                                        </p:attrNameLst>
                                      </p:cBhvr>
                                      <p:to>
                                        <p:strVal val="visible"/>
                                      </p:to>
                                    </p:set>
                                    <p:animEffect transition="in" filter="slide(fromBottom)">
                                      <p:cBhvr>
                                        <p:cTn id="42" dur="500"/>
                                        <p:tgtEl>
                                          <p:spTgt spid="3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31">
                                            <p:txEl>
                                              <p:pRg st="8" end="8"/>
                                            </p:txEl>
                                          </p:spTgt>
                                        </p:tgtEl>
                                        <p:attrNameLst>
                                          <p:attrName>style.visibility</p:attrName>
                                        </p:attrNameLst>
                                      </p:cBhvr>
                                      <p:to>
                                        <p:strVal val="visible"/>
                                      </p:to>
                                    </p:set>
                                    <p:animEffect transition="in" filter="slide(fromBottom)">
                                      <p:cBhvr>
                                        <p:cTn id="47" dur="500"/>
                                        <p:tgtEl>
                                          <p:spTgt spid="3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31">
                                            <p:txEl>
                                              <p:pRg st="9" end="9"/>
                                            </p:txEl>
                                          </p:spTgt>
                                        </p:tgtEl>
                                        <p:attrNameLst>
                                          <p:attrName>style.visibility</p:attrName>
                                        </p:attrNameLst>
                                      </p:cBhvr>
                                      <p:to>
                                        <p:strVal val="visible"/>
                                      </p:to>
                                    </p:set>
                                    <p:animEffect transition="in" filter="slide(fromBottom)">
                                      <p:cBhvr>
                                        <p:cTn id="52" dur="500"/>
                                        <p:tgtEl>
                                          <p:spTgt spid="3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31">
                                            <p:txEl>
                                              <p:pRg st="10" end="10"/>
                                            </p:txEl>
                                          </p:spTgt>
                                        </p:tgtEl>
                                        <p:attrNameLst>
                                          <p:attrName>style.visibility</p:attrName>
                                        </p:attrNameLst>
                                      </p:cBhvr>
                                      <p:to>
                                        <p:strVal val="visible"/>
                                      </p:to>
                                    </p:set>
                                    <p:animEffect transition="in" filter="slide(fromBottom)">
                                      <p:cBhvr>
                                        <p:cTn id="57" dur="500"/>
                                        <p:tgtEl>
                                          <p:spTgt spid="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3"/>
          <p:cNvSpPr>
            <a:spLocks noChangeArrowheads="1"/>
          </p:cNvSpPr>
          <p:nvPr/>
        </p:nvSpPr>
        <p:spPr bwMode="auto">
          <a:xfrm>
            <a:off x="8730" y="35905"/>
            <a:ext cx="913527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lgn="ctr"/>
            <a:r>
              <a:rPr lang="en-US" sz="2400" b="1">
                <a:solidFill>
                  <a:srgbClr val="FFFF00"/>
                </a:solidFill>
                <a:latin typeface="Arial" pitchFamily="34" charset="0"/>
                <a:ea typeface="Times New Roman" pitchFamily="18" charset="0"/>
                <a:cs typeface="Arial" pitchFamily="34" charset="0"/>
              </a:rPr>
              <a:t>c) Hệ thống nguồn EMERSON PS48300/1800</a:t>
            </a:r>
          </a:p>
        </p:txBody>
      </p:sp>
      <p:grpSp>
        <p:nvGrpSpPr>
          <p:cNvPr id="29" name="Group 28"/>
          <p:cNvGrpSpPr/>
          <p:nvPr/>
        </p:nvGrpSpPr>
        <p:grpSpPr>
          <a:xfrm>
            <a:off x="1600200" y="1295400"/>
            <a:ext cx="6629399" cy="5029200"/>
            <a:chOff x="-45725" y="1219200"/>
            <a:chExt cx="5379725" cy="3870325"/>
          </a:xfrm>
        </p:grpSpPr>
        <p:sp>
          <p:nvSpPr>
            <p:cNvPr id="2" name="TextBox 30"/>
            <p:cNvSpPr txBox="1">
              <a:spLocks noChangeArrowheads="1"/>
            </p:cNvSpPr>
            <p:nvPr/>
          </p:nvSpPr>
          <p:spPr bwMode="auto">
            <a:xfrm>
              <a:off x="3535363" y="2810728"/>
              <a:ext cx="1798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Bo giao tiếp tín hiệu và cảnh báo ngoài</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grpSp>
          <p:nvGrpSpPr>
            <p:cNvPr id="3" name="Group 1"/>
            <p:cNvGrpSpPr>
              <a:grpSpLocks/>
            </p:cNvGrpSpPr>
            <p:nvPr/>
          </p:nvGrpSpPr>
          <p:grpSpPr bwMode="auto">
            <a:xfrm>
              <a:off x="-45725" y="1219200"/>
              <a:ext cx="5257488" cy="3870325"/>
              <a:chOff x="1212" y="4102"/>
              <a:chExt cx="8279" cy="6153"/>
            </a:xfrm>
          </p:grpSpPr>
          <p:sp>
            <p:nvSpPr>
              <p:cNvPr id="4" name="TextBox 5"/>
              <p:cNvSpPr txBox="1">
                <a:spLocks noChangeArrowheads="1"/>
              </p:cNvSpPr>
              <p:nvPr/>
            </p:nvSpPr>
            <p:spPr bwMode="auto">
              <a:xfrm>
                <a:off x="1212" y="7702"/>
                <a:ext cx="1889" cy="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ea typeface="Times New Roman" pitchFamily="18" charset="0"/>
                    <a:cs typeface="Arial" pitchFamily="34" charset="0"/>
                  </a:rPr>
                  <a:t>Modules</a:t>
                </a:r>
                <a:endPar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ea typeface="Times New Roman" pitchFamily="18" charset="0"/>
                    <a:cs typeface="Arial" pitchFamily="34" charset="0"/>
                  </a:rPr>
                  <a:t>Chỉnh lưu</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pic>
            <p:nvPicPr>
              <p:cNvPr id="5" name="Content Placeholder 4" descr="DSC02664.JPG"/>
              <p:cNvPicPr>
                <a:picLocks noChangeAspect="1"/>
              </p:cNvPicPr>
              <p:nvPr/>
            </p:nvPicPr>
            <p:blipFill>
              <a:blip>
                <a:extLst>
                  <a:ext uri="{28A0092B-C50C-407E-A947-70E740481C1C}">
                    <a14:useLocalDpi xmlns:a14="http://schemas.microsoft.com/office/drawing/2010/main" val="0"/>
                  </a:ext>
                </a:extLst>
              </a:blip>
              <a:srcRect/>
              <a:stretch>
                <a:fillRect/>
              </a:stretch>
            </p:blipFill>
            <p:spPr bwMode="auto">
              <a:xfrm>
                <a:off x="3011" y="4102"/>
                <a:ext cx="3840" cy="6153"/>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6"/>
              <p:cNvSpPr txBox="1">
                <a:spLocks noChangeArrowheads="1"/>
              </p:cNvSpPr>
              <p:nvPr/>
            </p:nvSpPr>
            <p:spPr bwMode="auto">
              <a:xfrm>
                <a:off x="6971" y="7927"/>
                <a:ext cx="2520" cy="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ea typeface="Times New Roman" pitchFamily="18" charset="0"/>
                    <a:cs typeface="Arial" pitchFamily="34" charset="0"/>
                  </a:rPr>
                  <a:t>Module điều khiển và hiển thị</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7" name="Straight Arrow Connector 17"/>
              <p:cNvSpPr>
                <a:spLocks noChangeShapeType="1"/>
              </p:cNvSpPr>
              <p:nvPr/>
            </p:nvSpPr>
            <p:spPr bwMode="auto">
              <a:xfrm flipH="1" flipV="1">
                <a:off x="5531" y="7822"/>
                <a:ext cx="1560" cy="375"/>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8" name="Straight Arrow Connector 18"/>
              <p:cNvSpPr>
                <a:spLocks noChangeShapeType="1"/>
              </p:cNvSpPr>
              <p:nvPr/>
            </p:nvSpPr>
            <p:spPr bwMode="auto">
              <a:xfrm flipV="1">
                <a:off x="2771" y="7822"/>
                <a:ext cx="1320" cy="240"/>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9" name="Straight Arrow Connector 32"/>
              <p:cNvSpPr>
                <a:spLocks noChangeShapeType="1"/>
              </p:cNvSpPr>
              <p:nvPr/>
            </p:nvSpPr>
            <p:spPr bwMode="auto">
              <a:xfrm rot="10800000">
                <a:off x="5291" y="6982"/>
                <a:ext cx="1800" cy="243"/>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10" name="Straight Arrow Connector 33"/>
              <p:cNvSpPr>
                <a:spLocks noChangeShapeType="1"/>
              </p:cNvSpPr>
              <p:nvPr/>
            </p:nvSpPr>
            <p:spPr bwMode="auto">
              <a:xfrm rot="10800000">
                <a:off x="5651" y="4342"/>
                <a:ext cx="1800" cy="243"/>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11" name="TextBox 33"/>
              <p:cNvSpPr txBox="1">
                <a:spLocks noChangeArrowheads="1"/>
              </p:cNvSpPr>
              <p:nvPr/>
            </p:nvSpPr>
            <p:spPr bwMode="auto">
              <a:xfrm>
                <a:off x="7211" y="4342"/>
                <a:ext cx="2040"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ea typeface="Times New Roman" pitchFamily="18" charset="0"/>
                    <a:cs typeface="Arial" pitchFamily="34" charset="0"/>
                  </a:rPr>
                  <a:t>Đèn chỉ thị cảnh báo</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grpSp>
      </p:grpSp>
      <p:sp>
        <p:nvSpPr>
          <p:cNvPr id="13" name="Rectangle 11"/>
          <p:cNvSpPr>
            <a:spLocks noChangeArrowheads="1"/>
          </p:cNvSpPr>
          <p:nvPr/>
        </p:nvSpPr>
        <p:spPr bwMode="auto">
          <a:xfrm>
            <a:off x="65308" y="670454"/>
            <a:ext cx="90786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ea typeface="Times New Roman" pitchFamily="18" charset="0"/>
                <a:cs typeface="Arial" pitchFamily="34" charset="0"/>
              </a:rPr>
              <a:t>	- Các thành phần bên trong EMERSON PS48300/1800</a:t>
            </a:r>
          </a:p>
        </p:txBody>
      </p:sp>
      <p:sp>
        <p:nvSpPr>
          <p:cNvPr id="15" name="Rectangle 2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3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64666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3"/>
          <p:cNvSpPr>
            <a:spLocks noChangeArrowheads="1"/>
          </p:cNvSpPr>
          <p:nvPr/>
        </p:nvSpPr>
        <p:spPr bwMode="auto">
          <a:xfrm>
            <a:off x="8730" y="35905"/>
            <a:ext cx="913527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lgn="ctr"/>
            <a:r>
              <a:rPr lang="en-US" sz="2400" b="1">
                <a:solidFill>
                  <a:srgbClr val="FFFF00"/>
                </a:solidFill>
                <a:latin typeface="Arial" pitchFamily="34" charset="0"/>
                <a:ea typeface="Times New Roman" pitchFamily="18" charset="0"/>
                <a:cs typeface="Arial" pitchFamily="34" charset="0"/>
              </a:rPr>
              <a:t>c) Hệ thống nguồn EMERSON PS48300/1800</a:t>
            </a:r>
          </a:p>
        </p:txBody>
      </p:sp>
      <p:pic>
        <p:nvPicPr>
          <p:cNvPr id="5" name="Content Placeholder 4" descr="DSC02664.JPG"/>
          <p:cNvPicPr>
            <a:picLocks noChangeAspect="1"/>
          </p:cNvPicPr>
          <p:nvPr/>
        </p:nvPicPr>
        <p:blipFill>
          <a:blip>
            <a:extLst>
              <a:ext uri="{28A0092B-C50C-407E-A947-70E740481C1C}">
                <a14:useLocalDpi xmlns:a14="http://schemas.microsoft.com/office/drawing/2010/main" val="0"/>
              </a:ext>
            </a:extLst>
          </a:blip>
          <a:srcRect/>
          <a:stretch>
            <a:fillRect/>
          </a:stretch>
        </p:blipFill>
        <p:spPr bwMode="auto">
          <a:xfrm>
            <a:off x="457200" y="1881951"/>
            <a:ext cx="2438550" cy="3870325"/>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pic>
      <p:sp>
        <p:nvSpPr>
          <p:cNvPr id="13" name="Rectangle 11"/>
          <p:cNvSpPr>
            <a:spLocks noChangeArrowheads="1"/>
          </p:cNvSpPr>
          <p:nvPr/>
        </p:nvSpPr>
        <p:spPr bwMode="auto">
          <a:xfrm>
            <a:off x="65308" y="670454"/>
            <a:ext cx="90786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ea typeface="Times New Roman" pitchFamily="18" charset="0"/>
                <a:cs typeface="Arial" pitchFamily="34" charset="0"/>
              </a:rPr>
              <a:t>	- Các thành phần bên trong EMERSON PS48300/1800</a:t>
            </a:r>
          </a:p>
        </p:txBody>
      </p:sp>
      <p:sp>
        <p:nvSpPr>
          <p:cNvPr id="15" name="Rectangle 2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6" name="Group 17"/>
          <p:cNvGrpSpPr>
            <a:grpSpLocks/>
          </p:cNvGrpSpPr>
          <p:nvPr/>
        </p:nvGrpSpPr>
        <p:grpSpPr bwMode="auto">
          <a:xfrm>
            <a:off x="3124200" y="1371600"/>
            <a:ext cx="5691531" cy="2263775"/>
            <a:chOff x="1052" y="11245"/>
            <a:chExt cx="7974" cy="3368"/>
          </a:xfrm>
        </p:grpSpPr>
        <p:sp>
          <p:nvSpPr>
            <p:cNvPr id="17" name="TextBox 7"/>
            <p:cNvSpPr txBox="1">
              <a:spLocks noChangeArrowheads="1"/>
            </p:cNvSpPr>
            <p:nvPr/>
          </p:nvSpPr>
          <p:spPr bwMode="auto">
            <a:xfrm>
              <a:off x="1052" y="12685"/>
              <a:ext cx="1884"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02 cầu chì </a:t>
              </a:r>
              <a:endPar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Battery</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sp>
          <p:nvSpPr>
            <p:cNvPr id="18" name="TextBox 18"/>
            <p:cNvSpPr txBox="1">
              <a:spLocks noChangeArrowheads="1"/>
            </p:cNvSpPr>
            <p:nvPr/>
          </p:nvSpPr>
          <p:spPr bwMode="auto">
            <a:xfrm>
              <a:off x="1299" y="13825"/>
              <a:ext cx="1787"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03 cầu chì </a:t>
              </a:r>
              <a:endPar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cấp cho tải</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sp>
          <p:nvSpPr>
            <p:cNvPr id="19" name="TextBox 21"/>
            <p:cNvSpPr txBox="1">
              <a:spLocks noChangeArrowheads="1"/>
            </p:cNvSpPr>
            <p:nvPr/>
          </p:nvSpPr>
          <p:spPr bwMode="auto">
            <a:xfrm>
              <a:off x="6896" y="12445"/>
              <a:ext cx="1920"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Automat cấp cho tải</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sp>
          <p:nvSpPr>
            <p:cNvPr id="20" name="TextBox 22"/>
            <p:cNvSpPr txBox="1">
              <a:spLocks noChangeArrowheads="1"/>
            </p:cNvSpPr>
            <p:nvPr/>
          </p:nvSpPr>
          <p:spPr bwMode="auto">
            <a:xfrm>
              <a:off x="6776" y="11485"/>
              <a:ext cx="2250"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Thanh 0V DC</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sp>
          <p:nvSpPr>
            <p:cNvPr id="21" name="TextBox 23"/>
            <p:cNvSpPr txBox="1">
              <a:spLocks noChangeArrowheads="1"/>
            </p:cNvSpPr>
            <p:nvPr/>
          </p:nvSpPr>
          <p:spPr bwMode="auto">
            <a:xfrm>
              <a:off x="6896" y="13765"/>
              <a:ext cx="1920"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Thanh - 48V DC</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pic>
          <p:nvPicPr>
            <p:cNvPr id="25" name="Picture 25" descr="DSC02717.JPG"/>
            <p:cNvPicPr>
              <a:picLocks noChangeAspect="1"/>
            </p:cNvPicPr>
            <p:nvPr/>
          </p:nvPicPr>
          <p:blipFill>
            <a:blip>
              <a:extLst>
                <a:ext uri="{28A0092B-C50C-407E-A947-70E740481C1C}">
                  <a14:useLocalDpi xmlns:a14="http://schemas.microsoft.com/office/drawing/2010/main" val="0"/>
                </a:ext>
              </a:extLst>
            </a:blip>
            <a:srcRect/>
            <a:stretch>
              <a:fillRect/>
            </a:stretch>
          </p:blipFill>
          <p:spPr bwMode="auto">
            <a:xfrm>
              <a:off x="3296" y="11245"/>
              <a:ext cx="3360" cy="3060"/>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pic>
        <p:sp>
          <p:nvSpPr>
            <p:cNvPr id="22" name="Straight Arrow Connector 26"/>
            <p:cNvSpPr>
              <a:spLocks noChangeShapeType="1"/>
            </p:cNvSpPr>
            <p:nvPr/>
          </p:nvSpPr>
          <p:spPr bwMode="auto">
            <a:xfrm rot="10800000" flipV="1">
              <a:off x="5576" y="11718"/>
              <a:ext cx="1200" cy="742"/>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23" name="Straight Arrow Connector 27"/>
            <p:cNvSpPr>
              <a:spLocks noChangeShapeType="1"/>
            </p:cNvSpPr>
            <p:nvPr/>
          </p:nvSpPr>
          <p:spPr bwMode="auto">
            <a:xfrm rot="10800000">
              <a:off x="5696" y="13525"/>
              <a:ext cx="1320" cy="435"/>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24" name="Straight Arrow Connector 28"/>
            <p:cNvSpPr>
              <a:spLocks noChangeShapeType="1"/>
            </p:cNvSpPr>
            <p:nvPr/>
          </p:nvSpPr>
          <p:spPr bwMode="auto">
            <a:xfrm rot="10800000" flipV="1">
              <a:off x="6296" y="12865"/>
              <a:ext cx="600" cy="357"/>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26" name="Straight Arrow Connector 29"/>
            <p:cNvSpPr>
              <a:spLocks noChangeShapeType="1"/>
            </p:cNvSpPr>
            <p:nvPr/>
          </p:nvSpPr>
          <p:spPr bwMode="auto">
            <a:xfrm>
              <a:off x="2786" y="12925"/>
              <a:ext cx="1375" cy="120"/>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27" name="Straight Arrow Connector 30"/>
            <p:cNvSpPr>
              <a:spLocks noChangeShapeType="1"/>
            </p:cNvSpPr>
            <p:nvPr/>
          </p:nvSpPr>
          <p:spPr bwMode="auto">
            <a:xfrm flipV="1">
              <a:off x="2936" y="13285"/>
              <a:ext cx="2040" cy="960"/>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b="1"/>
            </a:p>
          </p:txBody>
        </p:sp>
      </p:grpSp>
      <p:sp>
        <p:nvSpPr>
          <p:cNvPr id="28" name="Rectangle 3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9" name="Group 1"/>
          <p:cNvGrpSpPr>
            <a:grpSpLocks/>
          </p:cNvGrpSpPr>
          <p:nvPr/>
        </p:nvGrpSpPr>
        <p:grpSpPr bwMode="auto">
          <a:xfrm>
            <a:off x="2998762" y="3817105"/>
            <a:ext cx="6069038" cy="2876456"/>
            <a:chOff x="1044" y="14228"/>
            <a:chExt cx="8768" cy="3195"/>
          </a:xfrm>
        </p:grpSpPr>
        <p:sp>
          <p:nvSpPr>
            <p:cNvPr id="30" name="TextBox 11"/>
            <p:cNvSpPr txBox="1">
              <a:spLocks noChangeArrowheads="1"/>
            </p:cNvSpPr>
            <p:nvPr/>
          </p:nvSpPr>
          <p:spPr bwMode="auto">
            <a:xfrm>
              <a:off x="8012" y="14228"/>
              <a:ext cx="180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CB cấp  AC cho tủ REC </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pic>
          <p:nvPicPr>
            <p:cNvPr id="31" name="Picture 9" descr="DSC02812.JPG"/>
            <p:cNvPicPr>
              <a:picLocks noChangeAspect="1"/>
            </p:cNvPicPr>
            <p:nvPr/>
          </p:nvPicPr>
          <p:blipFill>
            <a:blip>
              <a:extLst>
                <a:ext uri="{28A0092B-C50C-407E-A947-70E740481C1C}">
                  <a14:useLocalDpi xmlns:a14="http://schemas.microsoft.com/office/drawing/2010/main" val="0"/>
                </a:ext>
              </a:extLst>
            </a:blip>
            <a:srcRect/>
            <a:stretch>
              <a:fillRect/>
            </a:stretch>
          </p:blipFill>
          <p:spPr bwMode="auto">
            <a:xfrm>
              <a:off x="3851" y="14392"/>
              <a:ext cx="3360" cy="2610"/>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pic>
        <p:sp>
          <p:nvSpPr>
            <p:cNvPr id="32" name="Straight Arrow Connector 10"/>
            <p:cNvSpPr>
              <a:spLocks noChangeShapeType="1"/>
            </p:cNvSpPr>
            <p:nvPr/>
          </p:nvSpPr>
          <p:spPr bwMode="auto">
            <a:xfrm flipH="1">
              <a:off x="6251" y="14549"/>
              <a:ext cx="1761" cy="1066"/>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33" name="TextBox 11"/>
            <p:cNvSpPr txBox="1">
              <a:spLocks noChangeArrowheads="1"/>
            </p:cNvSpPr>
            <p:nvPr/>
          </p:nvSpPr>
          <p:spPr bwMode="auto">
            <a:xfrm>
              <a:off x="7691" y="15352"/>
              <a:ext cx="180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VDR</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sp>
          <p:nvSpPr>
            <p:cNvPr id="34" name="Straight Arrow Connector 12"/>
            <p:cNvSpPr>
              <a:spLocks noChangeShapeType="1"/>
            </p:cNvSpPr>
            <p:nvPr/>
          </p:nvSpPr>
          <p:spPr bwMode="auto">
            <a:xfrm rot="10800000">
              <a:off x="6731" y="15592"/>
              <a:ext cx="960" cy="3"/>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35" name="TextBox 12"/>
            <p:cNvSpPr txBox="1">
              <a:spLocks noChangeArrowheads="1"/>
            </p:cNvSpPr>
            <p:nvPr/>
          </p:nvSpPr>
          <p:spPr bwMode="auto">
            <a:xfrm>
              <a:off x="1044" y="15352"/>
              <a:ext cx="2432"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Điểm đấu các fa nóng cấp cho các REC</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sp>
          <p:nvSpPr>
            <p:cNvPr id="36" name="TextBox 13"/>
            <p:cNvSpPr txBox="1">
              <a:spLocks noChangeArrowheads="1"/>
            </p:cNvSpPr>
            <p:nvPr/>
          </p:nvSpPr>
          <p:spPr bwMode="auto">
            <a:xfrm>
              <a:off x="1329" y="16432"/>
              <a:ext cx="2388"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Thanh trung</a:t>
              </a:r>
              <a:endPar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 tính chung </a:t>
              </a:r>
              <a:endPar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pitchFamily="34" charset="0"/>
                <a:cs typeface="Arial" pitchFamily="34" charset="0"/>
              </a:endParaRPr>
            </a:p>
          </p:txBody>
        </p:sp>
        <p:sp>
          <p:nvSpPr>
            <p:cNvPr id="37" name="Straight Arrow Connector 15"/>
            <p:cNvSpPr>
              <a:spLocks noChangeShapeType="1"/>
            </p:cNvSpPr>
            <p:nvPr/>
          </p:nvSpPr>
          <p:spPr bwMode="auto">
            <a:xfrm flipV="1">
              <a:off x="3296" y="16432"/>
              <a:ext cx="681" cy="456"/>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38" name="Straight Arrow Connector 16"/>
            <p:cNvSpPr>
              <a:spLocks noChangeShapeType="1"/>
            </p:cNvSpPr>
            <p:nvPr/>
          </p:nvSpPr>
          <p:spPr bwMode="auto">
            <a:xfrm flipV="1">
              <a:off x="3371" y="15472"/>
              <a:ext cx="840" cy="360"/>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39" name="Straight Arrow Connector 20"/>
            <p:cNvSpPr>
              <a:spLocks noChangeShapeType="1"/>
            </p:cNvSpPr>
            <p:nvPr/>
          </p:nvSpPr>
          <p:spPr bwMode="auto">
            <a:xfrm rot="10800000">
              <a:off x="6971" y="16192"/>
              <a:ext cx="720" cy="120"/>
            </a:xfrm>
            <a:prstGeom prst="straightConnector1">
              <a:avLst/>
            </a:prstGeom>
            <a:noFill/>
            <a:ln w="6350">
              <a:solidFill>
                <a:srgbClr val="0033CC">
                  <a:alpha val="94901"/>
                </a:srgbClr>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b="1"/>
            </a:p>
          </p:txBody>
        </p:sp>
        <p:sp>
          <p:nvSpPr>
            <p:cNvPr id="40" name="TextBox 20"/>
            <p:cNvSpPr txBox="1">
              <a:spLocks noChangeArrowheads="1"/>
            </p:cNvSpPr>
            <p:nvPr/>
          </p:nvSpPr>
          <p:spPr bwMode="auto">
            <a:xfrm>
              <a:off x="7691" y="16192"/>
              <a:ext cx="1800"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Thanh đấu đất</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grpSp>
      <p:sp>
        <p:nvSpPr>
          <p:cNvPr id="41" name="Rectangle 19"/>
          <p:cNvSpPr>
            <a:spLocks noChangeArrowheads="1"/>
          </p:cNvSpPr>
          <p:nvPr/>
        </p:nvSpPr>
        <p:spPr bwMode="auto">
          <a:xfrm>
            <a:off x="152400" y="609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48680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3"/>
          <p:cNvSpPr>
            <a:spLocks noChangeArrowheads="1"/>
          </p:cNvSpPr>
          <p:nvPr/>
        </p:nvSpPr>
        <p:spPr bwMode="auto">
          <a:xfrm>
            <a:off x="8730" y="35905"/>
            <a:ext cx="913527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lgn="ctr"/>
            <a:r>
              <a:rPr lang="en-US" sz="2400" b="1">
                <a:solidFill>
                  <a:srgbClr val="FFFF00"/>
                </a:solidFill>
                <a:latin typeface="Arial" pitchFamily="34" charset="0"/>
                <a:ea typeface="Times New Roman" pitchFamily="18" charset="0"/>
                <a:cs typeface="Arial" pitchFamily="34" charset="0"/>
              </a:rPr>
              <a:t>c) Hệ thống nguồn EMERSON PS48300/1800</a:t>
            </a:r>
          </a:p>
        </p:txBody>
      </p:sp>
      <p:sp>
        <p:nvSpPr>
          <p:cNvPr id="28" name="Rectangle 3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7" name="Rectangle 18"/>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183019"/>
              </p:ext>
            </p:extLst>
          </p:nvPr>
        </p:nvGraphicFramePr>
        <p:xfrm>
          <a:off x="152401" y="1219199"/>
          <a:ext cx="8763000" cy="5105401"/>
        </p:xfrm>
        <a:graphic>
          <a:graphicData uri="http://schemas.openxmlformats.org/drawingml/2006/table">
            <a:tbl>
              <a:tblPr firstRow="1" firstCol="1" bandRow="1">
                <a:tableStyleId>{5C22544A-7EE6-4342-B048-85BDC9FD1C3A}</a:tableStyleId>
              </a:tblPr>
              <a:tblGrid>
                <a:gridCol w="2808397">
                  <a:extLst>
                    <a:ext uri="{9D8B030D-6E8A-4147-A177-3AD203B41FA5}">
                      <a16:colId xmlns:a16="http://schemas.microsoft.com/office/drawing/2014/main" val="20000"/>
                    </a:ext>
                  </a:extLst>
                </a:gridCol>
                <a:gridCol w="5954603">
                  <a:extLst>
                    <a:ext uri="{9D8B030D-6E8A-4147-A177-3AD203B41FA5}">
                      <a16:colId xmlns:a16="http://schemas.microsoft.com/office/drawing/2014/main" val="20001"/>
                    </a:ext>
                  </a:extLst>
                </a:gridCol>
              </a:tblGrid>
              <a:tr h="533400">
                <a:tc>
                  <a:txBody>
                    <a:bodyPr/>
                    <a:lstStyle/>
                    <a:p>
                      <a:pPr algn="ctr" fontAlgn="base">
                        <a:spcAft>
                          <a:spcPts val="600"/>
                        </a:spcAft>
                      </a:pPr>
                      <a:r>
                        <a:rPr lang="en-US" sz="2000" b="1">
                          <a:solidFill>
                            <a:sysClr val="windowText" lastClr="000000"/>
                          </a:solidFill>
                          <a:effectLst/>
                        </a:rPr>
                        <a:t>Tên cảnh báo</a:t>
                      </a:r>
                      <a:endParaRPr lang="en-US" sz="1200" b="1">
                        <a:solidFill>
                          <a:sysClr val="windowText" lastClr="000000"/>
                        </a:solidFill>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spcAft>
                          <a:spcPts val="600"/>
                        </a:spcAft>
                      </a:pPr>
                      <a:r>
                        <a:rPr lang="en-US" sz="2000" b="1">
                          <a:solidFill>
                            <a:sysClr val="windowText" lastClr="000000"/>
                          </a:solidFill>
                          <a:effectLst/>
                        </a:rPr>
                        <a:t>Ý nghĩa</a:t>
                      </a:r>
                      <a:endParaRPr lang="en-US" sz="1200" b="1">
                        <a:solidFill>
                          <a:sysClr val="windowText" lastClr="000000"/>
                        </a:solidFill>
                        <a:effectLst/>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33400">
                <a:tc>
                  <a:txBody>
                    <a:bodyPr/>
                    <a:lstStyle/>
                    <a:p>
                      <a:pPr algn="just" fontAlgn="base">
                        <a:spcAft>
                          <a:spcPts val="600"/>
                        </a:spcAft>
                      </a:pPr>
                      <a:r>
                        <a:rPr lang="en-US" sz="2000" b="1">
                          <a:solidFill>
                            <a:sysClr val="windowText" lastClr="000000"/>
                          </a:solidFill>
                          <a:effectLst/>
                        </a:rPr>
                        <a:t>Mains Failure</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base">
                        <a:spcAft>
                          <a:spcPts val="600"/>
                        </a:spcAft>
                      </a:pPr>
                      <a:r>
                        <a:rPr lang="en-US" sz="2000" b="1">
                          <a:solidFill>
                            <a:sysClr val="windowText" lastClr="000000"/>
                          </a:solidFill>
                          <a:effectLst/>
                        </a:rPr>
                        <a:t>Cảnh báo mất nguồn xoay chiều</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33400">
                <a:tc>
                  <a:txBody>
                    <a:bodyPr/>
                    <a:lstStyle/>
                    <a:p>
                      <a:pPr algn="just" fontAlgn="base">
                        <a:spcAft>
                          <a:spcPts val="600"/>
                        </a:spcAft>
                      </a:pPr>
                      <a:r>
                        <a:rPr lang="en-US" sz="2000" b="1">
                          <a:solidFill>
                            <a:sysClr val="windowText" lastClr="000000"/>
                          </a:solidFill>
                          <a:effectLst/>
                        </a:rPr>
                        <a:t>DC Over/Under volt</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base">
                        <a:spcAft>
                          <a:spcPts val="600"/>
                        </a:spcAft>
                      </a:pPr>
                      <a:r>
                        <a:rPr lang="en-US" sz="2000" b="1">
                          <a:solidFill>
                            <a:sysClr val="windowText" lastClr="000000"/>
                          </a:solidFill>
                          <a:effectLst/>
                        </a:rPr>
                        <a:t>Cảnh báo điện áp một chiều cao, thấp</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33400">
                <a:tc>
                  <a:txBody>
                    <a:bodyPr/>
                    <a:lstStyle/>
                    <a:p>
                      <a:pPr algn="just" fontAlgn="base">
                        <a:spcAft>
                          <a:spcPts val="600"/>
                        </a:spcAft>
                      </a:pPr>
                      <a:r>
                        <a:rPr lang="en-US" sz="2000" b="1">
                          <a:solidFill>
                            <a:sysClr val="windowText" lastClr="000000"/>
                          </a:solidFill>
                          <a:effectLst/>
                        </a:rPr>
                        <a:t>Rec fault</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base">
                        <a:spcAft>
                          <a:spcPts val="600"/>
                        </a:spcAft>
                      </a:pPr>
                      <a:r>
                        <a:rPr lang="en-US" sz="2000" b="1">
                          <a:solidFill>
                            <a:sysClr val="windowText" lastClr="000000"/>
                          </a:solidFill>
                          <a:effectLst/>
                        </a:rPr>
                        <a:t>Cảnh báo hỏng Rectifier</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33400">
                <a:tc>
                  <a:txBody>
                    <a:bodyPr/>
                    <a:lstStyle/>
                    <a:p>
                      <a:pPr algn="just" fontAlgn="base">
                        <a:spcAft>
                          <a:spcPts val="600"/>
                        </a:spcAft>
                      </a:pPr>
                      <a:r>
                        <a:rPr lang="en-US" sz="2000" b="1">
                          <a:solidFill>
                            <a:sysClr val="windowText" lastClr="000000"/>
                          </a:solidFill>
                          <a:effectLst/>
                        </a:rPr>
                        <a:t>BLVD</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base">
                        <a:spcAft>
                          <a:spcPts val="600"/>
                        </a:spcAft>
                      </a:pPr>
                      <a:r>
                        <a:rPr lang="en-US" sz="2000" b="1">
                          <a:solidFill>
                            <a:sysClr val="windowText" lastClr="000000"/>
                          </a:solidFill>
                          <a:effectLst/>
                        </a:rPr>
                        <a:t>Cảnh báo rơ le cắt điện áp ắc quy thấp đã ngắt ắc quy</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762001">
                <a:tc>
                  <a:txBody>
                    <a:bodyPr/>
                    <a:lstStyle/>
                    <a:p>
                      <a:pPr algn="just" fontAlgn="base">
                        <a:spcAft>
                          <a:spcPts val="600"/>
                        </a:spcAft>
                      </a:pPr>
                      <a:r>
                        <a:rPr lang="en-US" sz="2000" b="1">
                          <a:solidFill>
                            <a:sysClr val="windowText" lastClr="000000"/>
                          </a:solidFill>
                          <a:effectLst/>
                        </a:rPr>
                        <a:t>LLVD</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base">
                        <a:spcAft>
                          <a:spcPts val="600"/>
                        </a:spcAft>
                      </a:pPr>
                      <a:r>
                        <a:rPr lang="en-US" sz="2000" b="1">
                          <a:solidFill>
                            <a:sysClr val="windowText" lastClr="000000"/>
                          </a:solidFill>
                          <a:effectLst/>
                        </a:rPr>
                        <a:t>Cảnh báo rơ le cắt tải không ưu tiên khi điện áp một chiều thấp đã ngắt tải</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33400">
                <a:tc>
                  <a:txBody>
                    <a:bodyPr/>
                    <a:lstStyle/>
                    <a:p>
                      <a:pPr algn="just" fontAlgn="base">
                        <a:spcAft>
                          <a:spcPts val="600"/>
                        </a:spcAft>
                      </a:pPr>
                      <a:r>
                        <a:rPr lang="en-US" sz="2000" b="1">
                          <a:solidFill>
                            <a:sysClr val="windowText" lastClr="000000"/>
                          </a:solidFill>
                          <a:effectLst/>
                        </a:rPr>
                        <a:t>Load fault</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base">
                        <a:spcAft>
                          <a:spcPts val="600"/>
                        </a:spcAft>
                      </a:pPr>
                      <a:r>
                        <a:rPr lang="en-US" sz="2000" b="1">
                          <a:solidFill>
                            <a:sysClr val="windowText" lastClr="000000"/>
                          </a:solidFill>
                          <a:effectLst/>
                        </a:rPr>
                        <a:t>Cảnh báo mất tải</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33400">
                <a:tc>
                  <a:txBody>
                    <a:bodyPr/>
                    <a:lstStyle/>
                    <a:p>
                      <a:pPr algn="just" fontAlgn="base">
                        <a:spcAft>
                          <a:spcPts val="600"/>
                        </a:spcAft>
                      </a:pPr>
                      <a:r>
                        <a:rPr lang="en-US" sz="2000" b="1">
                          <a:solidFill>
                            <a:sysClr val="windowText" lastClr="000000"/>
                          </a:solidFill>
                          <a:effectLst/>
                        </a:rPr>
                        <a:t>Non float status</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base">
                        <a:spcAft>
                          <a:spcPts val="600"/>
                        </a:spcAft>
                      </a:pPr>
                      <a:r>
                        <a:rPr lang="en-US" sz="2000" b="1">
                          <a:solidFill>
                            <a:sysClr val="windowText" lastClr="000000"/>
                          </a:solidFill>
                          <a:effectLst/>
                        </a:rPr>
                        <a:t>Không nạp đệm</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3400">
                <a:tc>
                  <a:txBody>
                    <a:bodyPr/>
                    <a:lstStyle/>
                    <a:p>
                      <a:pPr algn="just" fontAlgn="base">
                        <a:spcAft>
                          <a:spcPts val="600"/>
                        </a:spcAft>
                      </a:pPr>
                      <a:r>
                        <a:rPr lang="en-US" sz="2000" b="1">
                          <a:solidFill>
                            <a:sysClr val="windowText" lastClr="000000"/>
                          </a:solidFill>
                          <a:effectLst/>
                        </a:rPr>
                        <a:t>SBD fault</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fontAlgn="base">
                        <a:spcAft>
                          <a:spcPts val="600"/>
                        </a:spcAft>
                      </a:pPr>
                      <a:r>
                        <a:rPr lang="en-US" sz="2000" b="1">
                          <a:solidFill>
                            <a:sysClr val="windowText" lastClr="000000"/>
                          </a:solidFill>
                          <a:effectLst/>
                        </a:rPr>
                        <a:t>Cảnh báo SBD</a:t>
                      </a:r>
                      <a:endParaRPr lang="en-US" sz="1200" b="1">
                        <a:solidFill>
                          <a:sysClr val="windowText" lastClr="000000"/>
                        </a:solidFill>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 name="Rectangle 1"/>
          <p:cNvSpPr>
            <a:spLocks noChangeArrowheads="1"/>
          </p:cNvSpPr>
          <p:nvPr/>
        </p:nvSpPr>
        <p:spPr bwMode="auto">
          <a:xfrm>
            <a:off x="8730" y="683568"/>
            <a:ext cx="84494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ea typeface="Times New Roman" pitchFamily="18" charset="0"/>
                <a:cs typeface="Arial" pitchFamily="34" charset="0"/>
              </a:rPr>
              <a:t>	- Các loại cảnh báo của tủ nguồn Emerson:</a:t>
            </a:r>
            <a:endParaRPr kumimoji="0" lang="en-US" sz="32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041089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657350" y="56038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657350" y="5651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152400" y="1676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4691" name="Picture 4" descr="Description: Description: C:\Users\ckt-k2-vu\Desktop\Ảnh. vu\IMG_20150306_080758.jp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819400" y="1175543"/>
            <a:ext cx="2549525" cy="1916113"/>
          </a:xfrm>
          <a:prstGeom prst="rect">
            <a:avLst/>
          </a:prstGeom>
          <a:noFill/>
          <a:extLst>
            <a:ext uri="{909E8E84-426E-40DD-AFC4-6F175D3DCCD1}">
              <a14:hiddenFill xmlns:a14="http://schemas.microsoft.com/office/drawing/2010/main">
                <a:solidFill>
                  <a:srgbClr val="FFFFFF"/>
                </a:solidFill>
              </a14:hiddenFill>
            </a:ext>
          </a:extLst>
        </p:spPr>
      </p:pic>
      <p:pic>
        <p:nvPicPr>
          <p:cNvPr id="114690" name="Picture 5" descr="Description: Description: C:\Users\ckt-k2-vu\Desktop\Ảnh. vu\IMG_20150306_083650_2CS.jp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142206"/>
            <a:ext cx="2743200" cy="1982788"/>
          </a:xfrm>
          <a:prstGeom prst="rect">
            <a:avLst/>
          </a:prstGeom>
          <a:noFill/>
          <a:extLst>
            <a:ext uri="{909E8E84-426E-40DD-AFC4-6F175D3DCCD1}">
              <a14:hiddenFill xmlns:a14="http://schemas.microsoft.com/office/drawing/2010/main">
                <a:solidFill>
                  <a:srgbClr val="FFFFFF"/>
                </a:solidFill>
              </a14:hiddenFill>
            </a:ext>
          </a:extLst>
        </p:spPr>
      </p:pic>
      <p:pic>
        <p:nvPicPr>
          <p:cNvPr id="114689" name="Picture 6" descr="Description: Description: C:\Users\ckt-k2-vu\Desktop\Ảnh. vu\IMG_20150330_090439.jpg"/>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5481410" y="1207519"/>
            <a:ext cx="3586390" cy="18637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72571" y="502622"/>
            <a:ext cx="3921266" cy="52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76176"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ea typeface="Times New Roman" pitchFamily="18" charset="0"/>
                <a:cs typeface="Arial" pitchFamily="34" charset="0"/>
              </a:rPr>
              <a:t>	a) Giới thiệu chung</a:t>
            </a:r>
            <a:endParaRPr kumimoji="0" lang="en-US" sz="1100" b="1" i="0" u="none" strike="noStrike" cap="none" normalizeH="0" baseline="0">
              <a:ln>
                <a:noFill/>
              </a:ln>
              <a:solidFill>
                <a:schemeClr val="tx1"/>
              </a:solidFill>
              <a:effectLst/>
              <a:latin typeface="Arial" pitchFamily="34" charset="0"/>
              <a:cs typeface="Arial" pitchFamily="34" charset="0"/>
            </a:endParaRPr>
          </a:p>
        </p:txBody>
      </p:sp>
      <p:sp>
        <p:nvSpPr>
          <p:cNvPr id="5" name="Rectangle 5"/>
          <p:cNvSpPr>
            <a:spLocks noChangeArrowheads="1"/>
          </p:cNvSpPr>
          <p:nvPr/>
        </p:nvSpPr>
        <p:spPr bwMode="auto">
          <a:xfrm>
            <a:off x="0" y="533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6"/>
          <p:cNvSpPr>
            <a:spLocks noChangeArrowheads="1"/>
          </p:cNvSpPr>
          <p:nvPr/>
        </p:nvSpPr>
        <p:spPr bwMode="auto">
          <a:xfrm>
            <a:off x="61686" y="3230701"/>
            <a:ext cx="891902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Thiết bị Outback FX2348ET là bộ chuyển đổi điện 220VAC/48VDC/ 230VAC, có thiết kế vỏ máy kín toàn bộ, nhiệt độ của máy tỏa ra vỏ.</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Thiết bị sử dụng để cấp điện liên tục cho các thiết bị sử dụng điện 220VAC/50Hz. </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Khi được cấp điện 220VAC vào thì nó sẽ cấp điện ra cho các thiết bị sử dụng điện 220VAC và nắn ra điện một chiều 48VDC để nạp điện cho ắc quy. </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Khi không có điện 220VAC thì chuyển đổi điện 48VDC từ ắc quy thành 220 VAC/50Hz để cung cấp cho các thiết bị sử dụng điện 220 VAC. </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sp>
        <p:nvSpPr>
          <p:cNvPr id="11" name="Rectangle 10"/>
          <p:cNvSpPr/>
          <p:nvPr/>
        </p:nvSpPr>
        <p:spPr>
          <a:xfrm>
            <a:off x="0" y="32658"/>
            <a:ext cx="9144000" cy="523220"/>
          </a:xfrm>
          <a:prstGeom prst="rect">
            <a:avLst/>
          </a:prstGeom>
        </p:spPr>
        <p:txBody>
          <a:bodyPr wrap="square">
            <a:spAutoFit/>
          </a:bodyPr>
          <a:lstStyle/>
          <a:p>
            <a:pPr lvl="0" indent="457200" algn="ctr"/>
            <a:r>
              <a:rPr lang="en-US" sz="2800" b="1">
                <a:solidFill>
                  <a:srgbClr val="FFFF00"/>
                </a:solidFill>
                <a:latin typeface="Times New Roman" pitchFamily="18" charset="0"/>
                <a:cs typeface="Times New Roman" pitchFamily="18" charset="0"/>
              </a:rPr>
              <a:t>6. Thiết bị OUTBACK FX2348ET</a:t>
            </a:r>
            <a:endParaRPr lang="en-US" sz="280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627490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2658"/>
            <a:ext cx="9144000" cy="523220"/>
          </a:xfrm>
          <a:prstGeom prst="rect">
            <a:avLst/>
          </a:prstGeom>
        </p:spPr>
        <p:txBody>
          <a:bodyPr wrap="square">
            <a:spAutoFit/>
          </a:bodyPr>
          <a:lstStyle/>
          <a:p>
            <a:pPr lvl="0" indent="457200" algn="ctr"/>
            <a:r>
              <a:rPr lang="en-US" sz="2800" b="1">
                <a:solidFill>
                  <a:srgbClr val="FFFF00"/>
                </a:solidFill>
                <a:latin typeface="Times New Roman" pitchFamily="18" charset="0"/>
                <a:cs typeface="Times New Roman" pitchFamily="18" charset="0"/>
              </a:rPr>
              <a:t>6. Thiết bị OUTBACK FX2348ET</a:t>
            </a:r>
            <a:endParaRPr lang="en-US" sz="2800">
              <a:solidFill>
                <a:srgbClr val="FFFF00"/>
              </a:solidFill>
              <a:latin typeface="Times New Roman" pitchFamily="18" charset="0"/>
              <a:cs typeface="Times New Roman" pitchFamily="18" charset="0"/>
            </a:endParaRPr>
          </a:p>
        </p:txBody>
      </p:sp>
      <p:sp>
        <p:nvSpPr>
          <p:cNvPr id="2" name="Rectangle 1"/>
          <p:cNvSpPr/>
          <p:nvPr/>
        </p:nvSpPr>
        <p:spPr>
          <a:xfrm>
            <a:off x="152400" y="689074"/>
            <a:ext cx="8839200" cy="4493538"/>
          </a:xfrm>
          <a:prstGeom prst="rect">
            <a:avLst/>
          </a:prstGeom>
        </p:spPr>
        <p:txBody>
          <a:bodyPr wrap="square">
            <a:spAutoFit/>
          </a:bodyPr>
          <a:lstStyle/>
          <a:p>
            <a:pPr indent="457200" algn="just"/>
            <a:r>
              <a:rPr lang="en-US" b="1">
                <a:latin typeface="+mj-lt"/>
              </a:rPr>
              <a:t>b) Tính năng kỹ thuật chính của thiết bị </a:t>
            </a:r>
          </a:p>
          <a:p>
            <a:pPr indent="457200" algn="just"/>
            <a:r>
              <a:rPr lang="en-US" b="1">
                <a:latin typeface="+mj-lt"/>
              </a:rPr>
              <a:t>- Điện ra</a:t>
            </a:r>
          </a:p>
          <a:p>
            <a:pPr indent="457200" algn="just"/>
            <a:r>
              <a:rPr lang="en-US" b="1">
                <a:latin typeface="+mj-lt"/>
              </a:rPr>
              <a:t>+ Công suất danh định 2.300 VA, công suất đỉnh 4.800 VA.</a:t>
            </a:r>
          </a:p>
          <a:p>
            <a:pPr indent="457200" algn="just"/>
            <a:r>
              <a:rPr lang="en-US" b="1">
                <a:latin typeface="+mj-lt"/>
              </a:rPr>
              <a:t>+ Dòng điện AC ra lớn nhất: 30 A.</a:t>
            </a:r>
          </a:p>
          <a:p>
            <a:pPr indent="457200" algn="just"/>
            <a:r>
              <a:rPr lang="en-US" b="1">
                <a:latin typeface="+mj-lt"/>
              </a:rPr>
              <a:t>+ Điện áp ra: 230 VAC.</a:t>
            </a:r>
          </a:p>
          <a:p>
            <a:pPr indent="457200" algn="just"/>
            <a:r>
              <a:rPr lang="en-US" b="1">
                <a:latin typeface="+mj-lt"/>
              </a:rPr>
              <a:t>+ Tần số: 50 Hz.</a:t>
            </a:r>
          </a:p>
          <a:p>
            <a:pPr indent="457200" algn="just"/>
            <a:r>
              <a:rPr lang="en-US" b="1">
                <a:latin typeface="+mj-lt"/>
              </a:rPr>
              <a:t>+ Dòng điện nạp ắc quy lớn nhất: 30 A.</a:t>
            </a:r>
          </a:p>
          <a:p>
            <a:pPr indent="457200" algn="just"/>
            <a:r>
              <a:rPr lang="en-US" b="1">
                <a:latin typeface="+mj-lt"/>
              </a:rPr>
              <a:t>+ Nhiệt độ làm việc: - 40 ÷ 60</a:t>
            </a:r>
            <a:r>
              <a:rPr lang="en-US" b="1" baseline="30000">
                <a:latin typeface="+mj-lt"/>
              </a:rPr>
              <a:t>0</a:t>
            </a:r>
            <a:r>
              <a:rPr lang="en-US" b="1">
                <a:latin typeface="+mj-lt"/>
              </a:rPr>
              <a:t>C.</a:t>
            </a:r>
          </a:p>
          <a:p>
            <a:pPr indent="457200" algn="just"/>
            <a:r>
              <a:rPr lang="en-US" b="1">
                <a:latin typeface="+mj-lt"/>
              </a:rPr>
              <a:t>- Điện vào</a:t>
            </a:r>
          </a:p>
          <a:p>
            <a:pPr indent="457200" algn="just"/>
            <a:r>
              <a:rPr lang="en-US" b="1">
                <a:latin typeface="+mj-lt"/>
              </a:rPr>
              <a:t>+ Dòng điện AC vào lớn nhất: 30 A.</a:t>
            </a:r>
          </a:p>
          <a:p>
            <a:pPr indent="457200" algn="just"/>
            <a:r>
              <a:rPr lang="en-US" b="1">
                <a:latin typeface="+mj-lt"/>
              </a:rPr>
              <a:t>+ Điện áp làm việc: 160 ÷ 300 VAC.</a:t>
            </a:r>
          </a:p>
          <a:p>
            <a:pPr indent="457200" algn="just"/>
            <a:r>
              <a:rPr lang="en-US" b="1">
                <a:latin typeface="+mj-lt"/>
              </a:rPr>
              <a:t>+ Tần số: 44 ÷ 56 Hz.</a:t>
            </a:r>
          </a:p>
          <a:p>
            <a:pPr indent="457200" algn="just"/>
            <a:r>
              <a:rPr lang="en-US" b="1">
                <a:latin typeface="+mj-lt"/>
              </a:rPr>
              <a:t>+ Điện áp vào một chiều 42÷ 68 VDC.</a:t>
            </a:r>
          </a:p>
        </p:txBody>
      </p:sp>
    </p:spTree>
    <p:extLst>
      <p:ext uri="{BB962C8B-B14F-4D97-AF65-F5344CB8AC3E}">
        <p14:creationId xmlns:p14="http://schemas.microsoft.com/office/powerpoint/2010/main" val="1341328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2658"/>
            <a:ext cx="9144000" cy="523220"/>
          </a:xfrm>
          <a:prstGeom prst="rect">
            <a:avLst/>
          </a:prstGeom>
        </p:spPr>
        <p:txBody>
          <a:bodyPr wrap="square">
            <a:spAutoFit/>
          </a:bodyPr>
          <a:lstStyle/>
          <a:p>
            <a:pPr lvl="0" indent="457200" algn="ctr"/>
            <a:r>
              <a:rPr lang="en-US" sz="2800" b="1">
                <a:solidFill>
                  <a:srgbClr val="FFFF00"/>
                </a:solidFill>
                <a:latin typeface="Times New Roman" pitchFamily="18" charset="0"/>
                <a:cs typeface="Times New Roman" pitchFamily="18" charset="0"/>
              </a:rPr>
              <a:t>6. Thiết bị OUTBACK FX2348ET</a:t>
            </a:r>
            <a:endParaRPr lang="en-US" sz="2800">
              <a:solidFill>
                <a:srgbClr val="FFFF00"/>
              </a:solidFill>
              <a:latin typeface="Times New Roman" pitchFamily="18" charset="0"/>
              <a:cs typeface="Times New Roman" pitchFamily="18" charset="0"/>
            </a:endParaRPr>
          </a:p>
        </p:txBody>
      </p:sp>
      <p:sp>
        <p:nvSpPr>
          <p:cNvPr id="2" name="Rectangle 1"/>
          <p:cNvSpPr/>
          <p:nvPr/>
        </p:nvSpPr>
        <p:spPr>
          <a:xfrm>
            <a:off x="152400" y="689074"/>
            <a:ext cx="8839200" cy="3816429"/>
          </a:xfrm>
          <a:prstGeom prst="rect">
            <a:avLst/>
          </a:prstGeom>
        </p:spPr>
        <p:txBody>
          <a:bodyPr wrap="square">
            <a:spAutoFit/>
          </a:bodyPr>
          <a:lstStyle/>
          <a:p>
            <a:pPr indent="457200" algn="just"/>
            <a:r>
              <a:rPr lang="en-US" b="1">
                <a:latin typeface="+mj-lt"/>
              </a:rPr>
              <a:t>b) Tính năng kỹ thuật chính của thiết bị </a:t>
            </a:r>
          </a:p>
          <a:p>
            <a:pPr indent="457200" algn="just"/>
            <a:r>
              <a:rPr lang="en-US" b="1">
                <a:latin typeface="+mj-lt"/>
              </a:rPr>
              <a:t>-  Cảnh báo</a:t>
            </a:r>
          </a:p>
          <a:p>
            <a:pPr indent="457200" algn="just"/>
            <a:r>
              <a:rPr lang="en-US" b="1">
                <a:latin typeface="+mj-lt"/>
              </a:rPr>
              <a:t>+ Báo cảnh ắc quy: Bằng đèn LED.  </a:t>
            </a:r>
          </a:p>
          <a:p>
            <a:pPr indent="457200" algn="just"/>
            <a:r>
              <a:rPr lang="en-US" b="1">
                <a:latin typeface="+mj-lt"/>
              </a:rPr>
              <a:t>* Đèn xanh: Báo ắc quy được nạp đầy điện.</a:t>
            </a:r>
          </a:p>
          <a:p>
            <a:pPr indent="457200" algn="just"/>
            <a:r>
              <a:rPr lang="en-US" b="1">
                <a:latin typeface="+mj-lt"/>
              </a:rPr>
              <a:t>* Đèn vàng: Điện áp ắc quy  trong dải làm việc.</a:t>
            </a:r>
          </a:p>
          <a:p>
            <a:pPr indent="457200" algn="just"/>
            <a:r>
              <a:rPr lang="en-US" b="1">
                <a:latin typeface="+mj-lt"/>
              </a:rPr>
              <a:t>* Đèn đỏ: Điện áp ắc quy thấp.</a:t>
            </a:r>
          </a:p>
          <a:p>
            <a:pPr indent="457200" algn="just"/>
            <a:r>
              <a:rPr lang="en-US" b="1">
                <a:latin typeface="+mj-lt"/>
              </a:rPr>
              <a:t>+ Cảnh báo trạng thái của thiết bị Outback.</a:t>
            </a:r>
          </a:p>
          <a:p>
            <a:pPr indent="457200" algn="just"/>
            <a:r>
              <a:rPr lang="en-US" b="1">
                <a:latin typeface="+mj-lt"/>
              </a:rPr>
              <a:t>* Đèn xanh: Báo đang làm việc ở trạng thái chuyển đổi DC/AC.</a:t>
            </a:r>
          </a:p>
          <a:p>
            <a:pPr indent="457200" algn="just"/>
            <a:r>
              <a:rPr lang="en-US" b="1">
                <a:latin typeface="+mj-lt"/>
              </a:rPr>
              <a:t>* Đèn vàng: Báo có điện AC vào thiết bị.</a:t>
            </a:r>
          </a:p>
          <a:p>
            <a:pPr indent="457200" algn="just"/>
            <a:r>
              <a:rPr lang="en-US" b="1">
                <a:latin typeface="+mj-lt"/>
              </a:rPr>
              <a:t>* Đèn đỏ: Báo Inverter bị hỏng.</a:t>
            </a:r>
          </a:p>
        </p:txBody>
      </p:sp>
    </p:spTree>
    <p:extLst>
      <p:ext uri="{BB962C8B-B14F-4D97-AF65-F5344CB8AC3E}">
        <p14:creationId xmlns:p14="http://schemas.microsoft.com/office/powerpoint/2010/main" val="42040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1000"/>
                                        <p:tgtEl>
                                          <p:spTgt spid="2">
                                            <p:txEl>
                                              <p:pRg st="9" end="9"/>
                                            </p:txEl>
                                          </p:spTgt>
                                        </p:tgtEl>
                                      </p:cBhvr>
                                    </p:animEffect>
                                    <p:anim calcmode="lin" valueType="num">
                                      <p:cBhvr>
                                        <p:cTn id="7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6200" y="523485"/>
            <a:ext cx="914399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Pin mặt trời do nhiều hãng chế tạo, tùy vào công suất cần thiết và vị trí lắp đặt, có thể chọn số lượng các tấm pin phù hợp. </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a) Các tham số của tấm pin:</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pitchFamily="34" charset="0"/>
              <a:cs typeface="Arial" pitchFamily="34" charset="0"/>
            </a:endParaRPr>
          </a:p>
        </p:txBody>
      </p:sp>
      <p:pic>
        <p:nvPicPr>
          <p:cNvPr id="121857" name="Picture 1" descr="tam pin mat troi"/>
          <p:cNvPicPr>
            <a:picLocks noChangeAspect="1" noChangeArrowheads="1"/>
          </p:cNvPicPr>
          <p:nvPr/>
        </p:nvPicPr>
        <p:blipFill>
          <a:blip>
            <a:extLst>
              <a:ext uri="{28A0092B-C50C-407E-A947-70E740481C1C}">
                <a14:useLocalDpi xmlns:a14="http://schemas.microsoft.com/office/drawing/2010/main" val="0"/>
              </a:ext>
            </a:extLst>
          </a:blip>
          <a:srcRect l="8226" r="8211"/>
          <a:stretch>
            <a:fillRect/>
          </a:stretch>
        </p:blipFill>
        <p:spPr bwMode="auto">
          <a:xfrm>
            <a:off x="5181600" y="1219200"/>
            <a:ext cx="3816246"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524000"/>
            <a:ext cx="5029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P</a:t>
            </a:r>
            <a:r>
              <a:rPr kumimoji="0" lang="nb-NO" sz="2000" b="1" i="0" u="none" strike="noStrike" cap="none" normalizeH="0" baseline="-30000">
                <a:ln>
                  <a:noFill/>
                </a:ln>
                <a:solidFill>
                  <a:schemeClr val="tx1"/>
                </a:solidFill>
                <a:effectLst/>
                <a:latin typeface="Arial" pitchFamily="34" charset="0"/>
                <a:ea typeface="Times New Roman" pitchFamily="18" charset="0"/>
                <a:cs typeface="Arial" pitchFamily="34" charset="0"/>
              </a:rPr>
              <a:t>max </a:t>
            </a: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Công suất tối đa;       </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P</a:t>
            </a:r>
            <a:r>
              <a:rPr kumimoji="0" lang="nb-NO" sz="2000" b="1" i="0" u="none" strike="noStrike" cap="none" normalizeH="0" baseline="-30000">
                <a:ln>
                  <a:noFill/>
                </a:ln>
                <a:solidFill>
                  <a:schemeClr val="tx1"/>
                </a:solidFill>
                <a:effectLst/>
                <a:latin typeface="Arial" pitchFamily="34" charset="0"/>
                <a:ea typeface="Times New Roman" pitchFamily="18" charset="0"/>
                <a:cs typeface="Arial" pitchFamily="34" charset="0"/>
              </a:rPr>
              <a:t>min </a:t>
            </a: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Công suất bảo đảm tối thiểu; </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U</a:t>
            </a:r>
            <a:r>
              <a:rPr kumimoji="0" lang="nb-NO" sz="2000" b="1" i="0" u="none" strike="noStrike" cap="none" normalizeH="0" baseline="-30000">
                <a:ln>
                  <a:noFill/>
                </a:ln>
                <a:solidFill>
                  <a:schemeClr val="tx1"/>
                </a:solidFill>
                <a:effectLst/>
                <a:latin typeface="Arial" pitchFamily="34" charset="0"/>
                <a:ea typeface="Times New Roman" pitchFamily="18" charset="0"/>
                <a:cs typeface="Arial" pitchFamily="34" charset="0"/>
              </a:rPr>
              <a:t>oc</a:t>
            </a: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 Điện áp hở mạch của tấm pin;   </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U</a:t>
            </a:r>
            <a:r>
              <a:rPr kumimoji="0" lang="nb-NO" sz="2000" b="1" i="0" u="none" strike="noStrike" cap="none" normalizeH="0" baseline="-30000">
                <a:ln>
                  <a:noFill/>
                </a:ln>
                <a:solidFill>
                  <a:schemeClr val="tx1"/>
                </a:solidFill>
                <a:effectLst/>
                <a:latin typeface="Arial" pitchFamily="34" charset="0"/>
                <a:ea typeface="Times New Roman" pitchFamily="18" charset="0"/>
                <a:cs typeface="Arial" pitchFamily="34" charset="0"/>
              </a:rPr>
              <a:t>mp </a:t>
            </a: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Điện áp ở công suất tối đa;</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I</a:t>
            </a:r>
            <a:r>
              <a:rPr kumimoji="0" lang="nb-NO" sz="2000" b="1" i="0" u="none" strike="noStrike" cap="none" normalizeH="0" baseline="-30000">
                <a:ln>
                  <a:noFill/>
                </a:ln>
                <a:solidFill>
                  <a:schemeClr val="tx1"/>
                </a:solidFill>
                <a:effectLst/>
                <a:latin typeface="Arial" pitchFamily="34" charset="0"/>
                <a:ea typeface="Times New Roman" pitchFamily="18" charset="0"/>
                <a:cs typeface="Arial" pitchFamily="34" charset="0"/>
              </a:rPr>
              <a:t>mp </a:t>
            </a: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Dòng điện ở công suất tối đa;  </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I</a:t>
            </a:r>
            <a:r>
              <a:rPr kumimoji="0" lang="nb-NO" sz="2000" b="1" i="0" u="none" strike="noStrike" cap="none" normalizeH="0" baseline="-30000">
                <a:ln>
                  <a:noFill/>
                </a:ln>
                <a:solidFill>
                  <a:schemeClr val="tx1"/>
                </a:solidFill>
                <a:effectLst/>
                <a:latin typeface="Arial" pitchFamily="34" charset="0"/>
                <a:ea typeface="Times New Roman" pitchFamily="18" charset="0"/>
                <a:cs typeface="Arial" pitchFamily="34" charset="0"/>
              </a:rPr>
              <a:t>sc </a:t>
            </a: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 Dòng điện ngắn mạch.</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sp>
        <p:nvSpPr>
          <p:cNvPr id="6" name="Rectangle 5"/>
          <p:cNvSpPr/>
          <p:nvPr/>
        </p:nvSpPr>
        <p:spPr>
          <a:xfrm>
            <a:off x="0" y="52626"/>
            <a:ext cx="9143999" cy="523220"/>
          </a:xfrm>
          <a:prstGeom prst="rect">
            <a:avLst/>
          </a:prstGeom>
        </p:spPr>
        <p:txBody>
          <a:bodyPr wrap="square">
            <a:spAutoFit/>
          </a:bodyPr>
          <a:lstStyle/>
          <a:p>
            <a:pPr lvl="0" algn="ctr"/>
            <a:r>
              <a:rPr lang="en-US" sz="2800" b="1">
                <a:solidFill>
                  <a:srgbClr val="FFFF00"/>
                </a:solidFill>
                <a:latin typeface="Arial" pitchFamily="34" charset="0"/>
                <a:ea typeface="Times New Roman" pitchFamily="18" charset="0"/>
                <a:cs typeface="Arial" pitchFamily="34" charset="0"/>
              </a:rPr>
              <a:t>7. Pin mặt trời</a:t>
            </a:r>
            <a:endParaRPr lang="en-US" sz="1200">
              <a:solidFill>
                <a:srgbClr val="FFFF00"/>
              </a:solidFill>
              <a:latin typeface="Arial" pitchFamily="34" charset="0"/>
              <a:cs typeface="Arial" pitchFamily="34" charset="0"/>
            </a:endParaRPr>
          </a:p>
        </p:txBody>
      </p:sp>
      <p:sp>
        <p:nvSpPr>
          <p:cNvPr id="9" name="Rectangle 3"/>
          <p:cNvSpPr>
            <a:spLocks noChangeArrowheads="1"/>
          </p:cNvSpPr>
          <p:nvPr/>
        </p:nvSpPr>
        <p:spPr bwMode="auto">
          <a:xfrm>
            <a:off x="-68944" y="5461337"/>
            <a:ext cx="906678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nb-NO" sz="2000" b="1" i="0" u="none" strike="noStrike" cap="none" normalizeH="0" baseline="0">
                <a:ln>
                  <a:noFill/>
                </a:ln>
                <a:solidFill>
                  <a:schemeClr val="tx1"/>
                </a:solidFill>
                <a:effectLst/>
                <a:latin typeface="Arial" pitchFamily="34" charset="0"/>
                <a:ea typeface="Times New Roman" pitchFamily="18" charset="0"/>
                <a:cs typeface="Arial" pitchFamily="34" charset="0"/>
              </a:rPr>
              <a:t>Ví dụ: Một tấm pin mặt trời BP SOLAR có  </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P</a:t>
            </a:r>
            <a:r>
              <a:rPr kumimoji="0" lang="en-US" sz="2000" b="1" i="0" u="none" strike="noStrike" cap="none" normalizeH="0" baseline="-30000">
                <a:ln>
                  <a:noFill/>
                </a:ln>
                <a:solidFill>
                  <a:schemeClr val="tx1"/>
                </a:solidFill>
                <a:effectLst/>
                <a:latin typeface="Arial" pitchFamily="34" charset="0"/>
                <a:ea typeface="Times New Roman" pitchFamily="18" charset="0"/>
                <a:cs typeface="Arial" pitchFamily="34" charset="0"/>
              </a:rPr>
              <a:t>max</a:t>
            </a: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  75 W;  P</a:t>
            </a:r>
            <a:r>
              <a:rPr kumimoji="0" lang="en-US" sz="2000" b="1" i="0" u="none" strike="noStrike" cap="none" normalizeH="0" baseline="-30000">
                <a:ln>
                  <a:noFill/>
                </a:ln>
                <a:solidFill>
                  <a:schemeClr val="tx1"/>
                </a:solidFill>
                <a:effectLst/>
                <a:latin typeface="Arial" pitchFamily="34" charset="0"/>
                <a:ea typeface="Times New Roman" pitchFamily="18" charset="0"/>
                <a:cs typeface="Arial" pitchFamily="34" charset="0"/>
              </a:rPr>
              <a:t>min</a:t>
            </a: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 70 W;  U</a:t>
            </a:r>
            <a:r>
              <a:rPr kumimoji="0" lang="en-US" sz="2000" b="1" i="0" u="none" strike="noStrike" cap="none" normalizeH="0" baseline="-30000">
                <a:ln>
                  <a:noFill/>
                </a:ln>
                <a:solidFill>
                  <a:schemeClr val="tx1"/>
                </a:solidFill>
                <a:effectLst/>
                <a:latin typeface="Arial" pitchFamily="34" charset="0"/>
                <a:ea typeface="Times New Roman" pitchFamily="18" charset="0"/>
                <a:cs typeface="Arial" pitchFamily="34" charset="0"/>
              </a:rPr>
              <a:t>oc</a:t>
            </a: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  21,6 V;   U</a:t>
            </a:r>
            <a:r>
              <a:rPr kumimoji="0" lang="en-US" sz="2000" b="1" i="0" u="none" strike="noStrike" cap="none" normalizeH="0" baseline="-30000">
                <a:ln>
                  <a:noFill/>
                </a:ln>
                <a:solidFill>
                  <a:schemeClr val="tx1"/>
                </a:solidFill>
                <a:effectLst/>
                <a:latin typeface="Arial" pitchFamily="34" charset="0"/>
                <a:ea typeface="Times New Roman" pitchFamily="18" charset="0"/>
                <a:cs typeface="Arial" pitchFamily="34" charset="0"/>
              </a:rPr>
              <a:t>mp</a:t>
            </a: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  17 V;   I</a:t>
            </a:r>
            <a:r>
              <a:rPr kumimoji="0" lang="en-US" sz="2000" b="1" i="0" u="none" strike="noStrike" cap="none" normalizeH="0" baseline="-30000">
                <a:ln>
                  <a:noFill/>
                </a:ln>
                <a:solidFill>
                  <a:schemeClr val="tx1"/>
                </a:solidFill>
                <a:effectLst/>
                <a:latin typeface="Arial" pitchFamily="34" charset="0"/>
                <a:ea typeface="Times New Roman" pitchFamily="18" charset="0"/>
                <a:cs typeface="Arial" pitchFamily="34" charset="0"/>
              </a:rPr>
              <a:t>mp</a:t>
            </a: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 4,45 A;   I</a:t>
            </a:r>
            <a:r>
              <a:rPr kumimoji="0" lang="en-US" sz="2000" b="1" i="0" u="none" strike="noStrike" cap="none" normalizeH="0" baseline="-30000">
                <a:ln>
                  <a:noFill/>
                </a:ln>
                <a:solidFill>
                  <a:schemeClr val="tx1"/>
                </a:solidFill>
                <a:effectLst/>
                <a:latin typeface="Arial" pitchFamily="34" charset="0"/>
                <a:ea typeface="Times New Roman" pitchFamily="18" charset="0"/>
                <a:cs typeface="Arial" pitchFamily="34" charset="0"/>
              </a:rPr>
              <a:t>sc</a:t>
            </a: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  4,75; trọng lượng 7,5 kg.</a:t>
            </a:r>
            <a:endParaRPr kumimoji="0" lang="en-US" sz="2000" b="1"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82185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2626"/>
            <a:ext cx="9143999" cy="523220"/>
          </a:xfrm>
          <a:prstGeom prst="rect">
            <a:avLst/>
          </a:prstGeom>
        </p:spPr>
        <p:txBody>
          <a:bodyPr wrap="square">
            <a:spAutoFit/>
          </a:bodyPr>
          <a:lstStyle/>
          <a:p>
            <a:pPr lvl="0" algn="ctr"/>
            <a:r>
              <a:rPr lang="en-US" sz="2800" b="1">
                <a:solidFill>
                  <a:srgbClr val="FFFF00"/>
                </a:solidFill>
                <a:latin typeface="Arial" pitchFamily="34" charset="0"/>
                <a:ea typeface="Times New Roman" pitchFamily="18" charset="0"/>
                <a:cs typeface="Arial" pitchFamily="34" charset="0"/>
              </a:rPr>
              <a:t>7. Pin mặt trời</a:t>
            </a:r>
            <a:endParaRPr lang="en-US" sz="1200">
              <a:solidFill>
                <a:srgbClr val="FFFF00"/>
              </a:solidFill>
              <a:latin typeface="Arial" pitchFamily="34" charset="0"/>
              <a:cs typeface="Arial" pitchFamily="34" charset="0"/>
            </a:endParaRPr>
          </a:p>
        </p:txBody>
      </p:sp>
      <p:sp>
        <p:nvSpPr>
          <p:cNvPr id="2" name="Rectangle 2"/>
          <p:cNvSpPr>
            <a:spLocks noChangeArrowheads="1"/>
          </p:cNvSpPr>
          <p:nvPr/>
        </p:nvSpPr>
        <p:spPr bwMode="auto">
          <a:xfrm>
            <a:off x="0" y="3694385"/>
            <a:ext cx="8991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 Dàn pin mặt trời do nhiều tấm pin đấu nối với nhau theo một sơ đồ nhất định tùy theo yêu cầu điện áp và công suất sử dụng.</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 Các trạm viễn thông kỹ thuật số hiện nay thường sử dụng điện áp định mức là 48 VDC. Nên để đảm bảo cung cấp được điện áp 48 VDC trong một nhánh  có 4 tấm pin mắc nối tiếp nhau.</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	- Tùy theo công suất sử dụng của từng trạm viễn thông, công suất của tấm pin, dàn pin có thể gồm 1 hoặc nhiều nhánh đấu song song với nhau thông qua bộ điều khiển nạp, để điều chỉnh điện áp nạp, dòng điện nạp khi cường độ ánh sáng thay đổi</a:t>
            </a:r>
            <a:endParaRPr kumimoji="0" lang="en-US" sz="2000" b="1" i="0" u="none" strike="noStrike" cap="none" normalizeH="0" baseline="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Arial" pitchFamily="34" charset="0"/>
              <a:cs typeface="Arial" pitchFamily="34" charset="0"/>
            </a:endParaRPr>
          </a:p>
        </p:txBody>
      </p:sp>
      <p:pic>
        <p:nvPicPr>
          <p:cNvPr id="122881" name="Picture 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709510" y="685799"/>
            <a:ext cx="6282090" cy="30085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400" y="685800"/>
            <a:ext cx="2557110" cy="400110"/>
          </a:xfrm>
          <a:prstGeom prst="rect">
            <a:avLst/>
          </a:prstGeom>
        </p:spPr>
        <p:txBody>
          <a:bodyPr wrap="none">
            <a:spAutoFit/>
          </a:bodyPr>
          <a:lstStyle/>
          <a:p>
            <a:pPr lvl="0" algn="just"/>
            <a:r>
              <a:rPr lang="en-US" sz="2000" b="1">
                <a:solidFill>
                  <a:srgbClr val="000000"/>
                </a:solidFill>
                <a:latin typeface="Arial" pitchFamily="34" charset="0"/>
                <a:ea typeface="Times New Roman" pitchFamily="18" charset="0"/>
                <a:cs typeface="Arial" pitchFamily="34" charset="0"/>
              </a:rPr>
              <a:t>b) Dàn pin mặt trời:</a:t>
            </a:r>
            <a:endParaRPr lang="en-US" sz="2000" b="1">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3740170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36"/>
          <p:cNvSpPr>
            <a:spLocks noChangeArrowheads="1"/>
          </p:cNvSpPr>
          <p:nvPr/>
        </p:nvSpPr>
        <p:spPr bwMode="auto">
          <a:xfrm>
            <a:off x="0" y="4354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400" b="1">
                <a:solidFill>
                  <a:srgbClr val="FFFF00"/>
                </a:solidFill>
                <a:latin typeface="+mj-lt"/>
              </a:rPr>
              <a:t> B. HỆ THỐNG NGUỒN ĐIỆN TẠI TRẠM THÔNG TIN QS</a:t>
            </a:r>
          </a:p>
        </p:txBody>
      </p:sp>
      <p:grpSp>
        <p:nvGrpSpPr>
          <p:cNvPr id="66" name="Group 41"/>
          <p:cNvGrpSpPr>
            <a:grpSpLocks/>
          </p:cNvGrpSpPr>
          <p:nvPr/>
        </p:nvGrpSpPr>
        <p:grpSpPr bwMode="auto">
          <a:xfrm>
            <a:off x="127001" y="598487"/>
            <a:ext cx="2235200" cy="468313"/>
            <a:chOff x="137" y="-1950"/>
            <a:chExt cx="3755" cy="295"/>
          </a:xfrm>
        </p:grpSpPr>
        <p:sp>
          <p:nvSpPr>
            <p:cNvPr id="67" name="AutoShape 42"/>
            <p:cNvSpPr>
              <a:spLocks noChangeArrowheads="1"/>
            </p:cNvSpPr>
            <p:nvPr/>
          </p:nvSpPr>
          <p:spPr bwMode="gray">
            <a:xfrm>
              <a:off x="137" y="-1929"/>
              <a:ext cx="3755" cy="272"/>
            </a:xfrm>
            <a:prstGeom prst="roundRect">
              <a:avLst>
                <a:gd name="adj" fmla="val 50000"/>
              </a:avLst>
            </a:prstGeom>
            <a:solidFill>
              <a:srgbClr val="00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68" name="Rectangle 43"/>
            <p:cNvSpPr>
              <a:spLocks noChangeArrowheads="1"/>
            </p:cNvSpPr>
            <p:nvPr/>
          </p:nvSpPr>
          <p:spPr bwMode="auto">
            <a:xfrm>
              <a:off x="207" y="-1950"/>
              <a:ext cx="368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lang="nl-NL" sz="2400" b="1">
                  <a:latin typeface="+mj-lt"/>
                </a:rPr>
                <a:t>2. Phân loại</a:t>
              </a:r>
              <a:endParaRPr lang="en-US" sz="2400" b="1">
                <a:latin typeface="+mj-lt"/>
              </a:endParaRPr>
            </a:p>
          </p:txBody>
        </p:sp>
      </p:grpSp>
      <p:sp>
        <p:nvSpPr>
          <p:cNvPr id="18" name="Rectangle 17"/>
          <p:cNvSpPr/>
          <p:nvPr/>
        </p:nvSpPr>
        <p:spPr>
          <a:xfrm>
            <a:off x="18143" y="1066800"/>
            <a:ext cx="9144000" cy="723275"/>
          </a:xfrm>
          <a:prstGeom prst="rect">
            <a:avLst/>
          </a:prstGeom>
        </p:spPr>
        <p:txBody>
          <a:bodyPr wrap="square">
            <a:spAutoFit/>
          </a:bodyPr>
          <a:lstStyle/>
          <a:p>
            <a:pPr algn="just"/>
            <a:r>
              <a:rPr lang="nl-NL" sz="2100" b="1">
                <a:latin typeface="+mj-lt"/>
              </a:rPr>
              <a:t>	</a:t>
            </a:r>
            <a:r>
              <a:rPr lang="nl-NL" sz="2000" b="1">
                <a:latin typeface="+mj-lt"/>
              </a:rPr>
              <a:t>Theo điều kiện nguồn điện xoay chiều cung cấp cho trạm máy, gồm 2 loại như sau:</a:t>
            </a:r>
            <a:endParaRPr lang="en-US" sz="2000" b="1">
              <a:latin typeface="+mj-lt"/>
            </a:endParaRPr>
          </a:p>
        </p:txBody>
      </p:sp>
      <p:sp>
        <p:nvSpPr>
          <p:cNvPr id="19" name="Rectangle 18"/>
          <p:cNvSpPr/>
          <p:nvPr/>
        </p:nvSpPr>
        <p:spPr>
          <a:xfrm>
            <a:off x="18143" y="1752600"/>
            <a:ext cx="9144000" cy="3477875"/>
          </a:xfrm>
          <a:prstGeom prst="rect">
            <a:avLst/>
          </a:prstGeom>
        </p:spPr>
        <p:txBody>
          <a:bodyPr wrap="square">
            <a:spAutoFit/>
          </a:bodyPr>
          <a:lstStyle/>
          <a:p>
            <a:pPr algn="just"/>
            <a:r>
              <a:rPr lang="nl-NL" sz="2000" b="1" dirty="0">
                <a:latin typeface="Times New Roman" pitchFamily="18" charset="0"/>
                <a:cs typeface="Times New Roman" pitchFamily="18" charset="0"/>
              </a:rPr>
              <a:t>	</a:t>
            </a:r>
            <a:r>
              <a:rPr lang="nl-NL" sz="2000" b="1" spc="-50" dirty="0">
                <a:latin typeface="Times New Roman" pitchFamily="18" charset="0"/>
                <a:cs typeface="Times New Roman" pitchFamily="18" charset="0"/>
              </a:rPr>
              <a:t>a) Hệ thống nguồn điện tại trạm thông tin có nguồn điện lưới quốc gia</a:t>
            </a:r>
            <a:endParaRPr lang="en-US" sz="2000" b="1" spc="-50" dirty="0">
              <a:latin typeface="Times New Roman" pitchFamily="18" charset="0"/>
              <a:cs typeface="Times New Roman" pitchFamily="18" charset="0"/>
            </a:endParaRPr>
          </a:p>
          <a:p>
            <a:pPr algn="just"/>
            <a:r>
              <a:rPr lang="nl-NL" sz="2000" b="1" dirty="0">
                <a:latin typeface="Times New Roman" pitchFamily="18" charset="0"/>
                <a:cs typeface="Times New Roman" pitchFamily="18" charset="0"/>
              </a:rPr>
              <a:t>	Điện lưới làm nguồn cung cấp chính, máy phát điện xoay chiều cấp nguồn dự phòng; các tổ ắc quy cấp điện trong thời gian chuẩn bị chạy máy phát điện. Thành phần của hệ thống nguồn điện gồm:</a:t>
            </a:r>
            <a:endParaRPr lang="en-US" sz="2000" b="1" dirty="0">
              <a:latin typeface="Times New Roman" pitchFamily="18" charset="0"/>
              <a:cs typeface="Times New Roman" pitchFamily="18" charset="0"/>
            </a:endParaRPr>
          </a:p>
          <a:p>
            <a:pPr algn="just"/>
            <a:r>
              <a:rPr lang="nl-NL" sz="2000" b="1" dirty="0">
                <a:latin typeface="Times New Roman" pitchFamily="18" charset="0"/>
                <a:cs typeface="Times New Roman" pitchFamily="18" charset="0"/>
              </a:rPr>
              <a:t>	- Máy phát điện xoay chiều.</a:t>
            </a:r>
            <a:endParaRPr lang="en-US" sz="2000" b="1" dirty="0">
              <a:latin typeface="Times New Roman" pitchFamily="18" charset="0"/>
              <a:cs typeface="Times New Roman" pitchFamily="18" charset="0"/>
            </a:endParaRPr>
          </a:p>
          <a:p>
            <a:pPr algn="just"/>
            <a:r>
              <a:rPr lang="nl-NL" sz="2000" b="1" dirty="0">
                <a:latin typeface="Times New Roman" pitchFamily="18" charset="0"/>
                <a:cs typeface="Times New Roman" pitchFamily="18" charset="0"/>
              </a:rPr>
              <a:t>	- Thiết bị chuyển đổi điện.</a:t>
            </a:r>
            <a:endParaRPr lang="en-US" sz="2000" b="1" dirty="0">
              <a:latin typeface="Times New Roman" pitchFamily="18" charset="0"/>
              <a:cs typeface="Times New Roman" pitchFamily="18" charset="0"/>
            </a:endParaRPr>
          </a:p>
          <a:p>
            <a:pPr algn="just"/>
            <a:r>
              <a:rPr lang="nl-NL" sz="2000" b="1" dirty="0">
                <a:latin typeface="Times New Roman" pitchFamily="18" charset="0"/>
                <a:cs typeface="Times New Roman" pitchFamily="18" charset="0"/>
              </a:rPr>
              <a:t>	- Thiết bị biến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đổi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điện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xoay</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chiều</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thành</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điện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một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chiều</a:t>
            </a:r>
            <a:r>
              <a:rPr lang="en-US" sz="2000" b="1" dirty="0">
                <a:latin typeface="Times New Roman" pitchFamily="18" charset="0"/>
                <a:cs typeface="Times New Roman" pitchFamily="18" charset="0"/>
              </a:rPr>
              <a:t> .</a:t>
            </a:r>
          </a:p>
          <a:p>
            <a:pPr algn="just"/>
            <a:r>
              <a:rPr lang="en-US" sz="2000" b="1" dirty="0">
                <a:latin typeface="Times New Roman" pitchFamily="18" charset="0"/>
                <a:cs typeface="Times New Roman" pitchFamily="18" charset="0"/>
              </a:rPr>
              <a:t>	- </a:t>
            </a:r>
            <a:r>
              <a:rPr lang="nl-NL" sz="2000" b="1" dirty="0">
                <a:latin typeface="Times New Roman" pitchFamily="18" charset="0"/>
                <a:cs typeface="Times New Roman" pitchFamily="18" charset="0"/>
              </a:rPr>
              <a:t>Thiết bị biến đổi điện một chiều thành điện xoay chiều </a:t>
            </a:r>
          </a:p>
          <a:p>
            <a:pPr algn="just"/>
            <a:r>
              <a:rPr lang="en-US" sz="2000" b="1" dirty="0">
                <a:latin typeface="Times New Roman" pitchFamily="18" charset="0"/>
                <a:cs typeface="Times New Roman" pitchFamily="18" charset="0"/>
              </a:rPr>
              <a:t>	- </a:t>
            </a:r>
            <a:r>
              <a:rPr lang="nl-NL" sz="2000" b="1" dirty="0">
                <a:latin typeface="Times New Roman" pitchFamily="18" charset="0"/>
                <a:cs typeface="Times New Roman" pitchFamily="18" charset="0"/>
              </a:rPr>
              <a:t>Tổ ắc quy</a:t>
            </a:r>
            <a:r>
              <a:rPr lang="en-US" sz="2000" b="1" dirty="0">
                <a:latin typeface="Times New Roman" pitchFamily="18" charset="0"/>
                <a:cs typeface="Times New Roman" pitchFamily="18" charset="0"/>
              </a:rPr>
              <a:t>.</a:t>
            </a:r>
          </a:p>
          <a:p>
            <a:pPr algn="just"/>
            <a:r>
              <a:rPr lang="nl-NL" sz="2000" b="1" dirty="0">
                <a:latin typeface="Times New Roman" pitchFamily="18" charset="0"/>
                <a:cs typeface="Times New Roman" pitchFamily="18" charset="0"/>
              </a:rPr>
              <a:t>	- Ổn áp điện xoay chiều và thiết bị cắt lọc sét nguồn xoay chiều.</a:t>
            </a:r>
            <a:endParaRPr lang="en-US" sz="2000" b="1"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	- </a:t>
            </a:r>
            <a:r>
              <a:rPr lang="nl-NL" sz="2000" b="1" dirty="0">
                <a:latin typeface="Times New Roman" pitchFamily="18" charset="0"/>
                <a:cs typeface="Times New Roman" pitchFamily="18" charset="0"/>
              </a:rPr>
              <a:t>Thiết bị điện phụ trợ và dây dẫn điện.</a:t>
            </a:r>
            <a:endParaRPr lang="en-US" sz="2000" b="1" dirty="0">
              <a:latin typeface="Times New Roman" pitchFamily="18" charset="0"/>
              <a:cs typeface="Times New Roman" pitchFamily="18" charset="0"/>
            </a:endParaRPr>
          </a:p>
        </p:txBody>
      </p:sp>
      <p:sp>
        <p:nvSpPr>
          <p:cNvPr id="15" name="Rectangle 14"/>
          <p:cNvSpPr/>
          <p:nvPr/>
        </p:nvSpPr>
        <p:spPr>
          <a:xfrm>
            <a:off x="47172" y="1752600"/>
            <a:ext cx="9144000" cy="2246769"/>
          </a:xfrm>
          <a:prstGeom prst="rect">
            <a:avLst/>
          </a:prstGeom>
        </p:spPr>
        <p:txBody>
          <a:bodyPr wrap="square">
            <a:spAutoFit/>
          </a:bodyPr>
          <a:lstStyle/>
          <a:p>
            <a:pPr algn="just"/>
            <a:r>
              <a:rPr lang="nl-NL" sz="2000" b="1">
                <a:latin typeface="+mj-lt"/>
              </a:rPr>
              <a:t>	</a:t>
            </a:r>
            <a:r>
              <a:rPr lang="nl-NL" sz="2000" b="1" spc="-40">
                <a:latin typeface="+mj-lt"/>
              </a:rPr>
              <a:t>b)  Hệ thống nguồn điện tại trạm không có nguồn điện lưới quốc gia </a:t>
            </a:r>
            <a:endParaRPr lang="en-US" sz="2000" b="1" spc="-40">
              <a:latin typeface="+mj-lt"/>
            </a:endParaRPr>
          </a:p>
          <a:p>
            <a:pPr algn="just"/>
            <a:r>
              <a:rPr lang="nl-NL" sz="2000" b="1">
                <a:latin typeface="+mj-lt"/>
              </a:rPr>
              <a:t>	Sử dụng năng lượng điện bằng sức gió, pin mặt trời, ắc quy, kết hợp tạo thành nguồn cung cấp chính. Máy phát điện xoay chiều sẽ cung cấp nguồn dự phòng. Thành phần hệ thống nguồn điện gồm:</a:t>
            </a:r>
            <a:endParaRPr lang="en-US" sz="2000" b="1">
              <a:latin typeface="+mj-lt"/>
            </a:endParaRPr>
          </a:p>
          <a:p>
            <a:pPr algn="just"/>
            <a:r>
              <a:rPr lang="nl-NL" sz="2000" b="1">
                <a:latin typeface="+mj-lt"/>
              </a:rPr>
              <a:t>- Máy phát điện sức gió; hệ thống năng lượng điện pin mặt trời. </a:t>
            </a:r>
            <a:endParaRPr lang="en-US" sz="2000" b="1">
              <a:latin typeface="+mj-lt"/>
            </a:endParaRPr>
          </a:p>
          <a:p>
            <a:pPr algn="just"/>
            <a:r>
              <a:rPr lang="nl-NL" sz="2000" b="1">
                <a:latin typeface="+mj-lt"/>
              </a:rPr>
              <a:t>- Máy phát điện xoay chiều.</a:t>
            </a:r>
            <a:endParaRPr lang="en-US" sz="2000" b="1">
              <a:latin typeface="+mj-lt"/>
            </a:endParaRPr>
          </a:p>
          <a:p>
            <a:pPr algn="just"/>
            <a:r>
              <a:rPr lang="nl-NL" sz="2000" b="1">
                <a:latin typeface="+mj-lt"/>
              </a:rPr>
              <a:t>- </a:t>
            </a:r>
            <a:r>
              <a:rPr lang="en-US" sz="2000" b="1">
                <a:latin typeface="+mj-lt"/>
              </a:rPr>
              <a:t>Các thiết bị còn lại như trạm có điện lưới.</a:t>
            </a:r>
          </a:p>
        </p:txBody>
      </p:sp>
    </p:spTree>
    <p:extLst>
      <p:ext uri="{BB962C8B-B14F-4D97-AF65-F5344CB8AC3E}">
        <p14:creationId xmlns:p14="http://schemas.microsoft.com/office/powerpoint/2010/main" val="105758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xit" presetSubtype="32" fill="hold" grpId="1" nodeType="clickEffect">
                                  <p:stCondLst>
                                    <p:cond delay="0"/>
                                  </p:stCondLst>
                                  <p:childTnLst>
                                    <p:animEffect transition="out" filter="box(out)">
                                      <p:cBhvr>
                                        <p:cTn id="25" dur="10"/>
                                        <p:tgtEl>
                                          <p:spTgt spid="19"/>
                                        </p:tgtEl>
                                      </p:cBhvr>
                                    </p:animEffect>
                                    <p:set>
                                      <p:cBhvr>
                                        <p:cTn id="26" dur="1" fill="hold">
                                          <p:stCondLst>
                                            <p:cond delay="9"/>
                                          </p:stCondLst>
                                        </p:cTn>
                                        <p:tgtEl>
                                          <p:spTgt spid="19"/>
                                        </p:tgtEl>
                                        <p:attrNameLst>
                                          <p:attrName>style.visibility</p:attrName>
                                        </p:attrNameLst>
                                      </p:cBhvr>
                                      <p:to>
                                        <p:strVal val="hidden"/>
                                      </p:to>
                                    </p:set>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9" grpId="1"/>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0" name="Rectangle 36"/>
          <p:cNvSpPr>
            <a:spLocks noChangeArrowheads="1"/>
          </p:cNvSpPr>
          <p:nvPr/>
        </p:nvSpPr>
        <p:spPr bwMode="auto">
          <a:xfrm>
            <a:off x="0" y="-11506"/>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800" b="1">
                <a:solidFill>
                  <a:srgbClr val="FFFF00"/>
                </a:solidFill>
                <a:latin typeface="+mj-lt"/>
              </a:rPr>
              <a:t> 8. </a:t>
            </a:r>
            <a:r>
              <a:rPr lang="nl-NL" sz="2800" b="1">
                <a:solidFill>
                  <a:srgbClr val="FFFF00"/>
                </a:solidFill>
                <a:latin typeface="+mj-lt"/>
              </a:rPr>
              <a:t>Thiết bị điều khiển nạp PMT4840.</a:t>
            </a:r>
            <a:endParaRPr lang="en-US" sz="2800">
              <a:solidFill>
                <a:srgbClr val="FFFF00"/>
              </a:solidFill>
              <a:latin typeface="+mj-lt"/>
            </a:endParaRPr>
          </a:p>
        </p:txBody>
      </p:sp>
      <p:grpSp>
        <p:nvGrpSpPr>
          <p:cNvPr id="10" name="Group 41"/>
          <p:cNvGrpSpPr>
            <a:grpSpLocks/>
          </p:cNvGrpSpPr>
          <p:nvPr/>
        </p:nvGrpSpPr>
        <p:grpSpPr bwMode="auto">
          <a:xfrm>
            <a:off x="76345" y="701815"/>
            <a:ext cx="3278461" cy="495300"/>
            <a:chOff x="113" y="1180"/>
            <a:chExt cx="4976" cy="312"/>
          </a:xfrm>
        </p:grpSpPr>
        <p:sp>
          <p:nvSpPr>
            <p:cNvPr id="11" name="AutoShape 42"/>
            <p:cNvSpPr>
              <a:spLocks noChangeArrowheads="1"/>
            </p:cNvSpPr>
            <p:nvPr/>
          </p:nvSpPr>
          <p:spPr bwMode="gray">
            <a:xfrm>
              <a:off x="113" y="1180"/>
              <a:ext cx="4976" cy="312"/>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12" name="Rectangle 43"/>
            <p:cNvSpPr>
              <a:spLocks noChangeArrowheads="1"/>
            </p:cNvSpPr>
            <p:nvPr/>
          </p:nvSpPr>
          <p:spPr bwMode="auto">
            <a:xfrm>
              <a:off x="166" y="1180"/>
              <a:ext cx="475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r>
                <a:rPr lang="en-US" b="1">
                  <a:latin typeface="Arial" pitchFamily="34" charset="0"/>
                  <a:ea typeface="Times New Roman" pitchFamily="18" charset="0"/>
                  <a:cs typeface="Arial" pitchFamily="34" charset="0"/>
                </a:rPr>
                <a:t>a) Giới thiệu chung</a:t>
              </a:r>
            </a:p>
          </p:txBody>
        </p:sp>
      </p:grpSp>
      <p:pic>
        <p:nvPicPr>
          <p:cNvPr id="124930"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1264" y="1371600"/>
            <a:ext cx="4048125"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931"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343400" y="701816"/>
            <a:ext cx="4648200" cy="596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82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4930"/>
                                        </p:tgtEl>
                                        <p:attrNameLst>
                                          <p:attrName>style.visibility</p:attrName>
                                        </p:attrNameLst>
                                      </p:cBhvr>
                                      <p:to>
                                        <p:strVal val="visible"/>
                                      </p:to>
                                    </p:set>
                                    <p:animEffect transition="in" filter="wipe(left)">
                                      <p:cBhvr>
                                        <p:cTn id="11" dur="500"/>
                                        <p:tgtEl>
                                          <p:spTgt spid="12493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4931"/>
                                        </p:tgtEl>
                                        <p:attrNameLst>
                                          <p:attrName>style.visibility</p:attrName>
                                        </p:attrNameLst>
                                      </p:cBhvr>
                                      <p:to>
                                        <p:strVal val="visible"/>
                                      </p:to>
                                    </p:set>
                                    <p:animEffect transition="in" filter="wipe(left)">
                                      <p:cBhvr>
                                        <p:cTn id="15" dur="500"/>
                                        <p:tgtEl>
                                          <p:spTgt spid="124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0" name="Rectangle 36"/>
          <p:cNvSpPr>
            <a:spLocks noChangeArrowheads="1"/>
          </p:cNvSpPr>
          <p:nvPr/>
        </p:nvSpPr>
        <p:spPr bwMode="auto">
          <a:xfrm>
            <a:off x="0" y="-11506"/>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800" b="1">
                <a:solidFill>
                  <a:srgbClr val="FFFF00"/>
                </a:solidFill>
                <a:latin typeface="+mj-lt"/>
              </a:rPr>
              <a:t> 8. </a:t>
            </a:r>
            <a:r>
              <a:rPr lang="nl-NL" sz="2800" b="1">
                <a:solidFill>
                  <a:srgbClr val="FFFF00"/>
                </a:solidFill>
                <a:latin typeface="+mj-lt"/>
              </a:rPr>
              <a:t>Thiết bị điều khiển nạp PMT4840.</a:t>
            </a:r>
            <a:endParaRPr lang="en-US" sz="2800">
              <a:solidFill>
                <a:srgbClr val="FFFF00"/>
              </a:solidFill>
              <a:latin typeface="+mj-lt"/>
            </a:endParaRPr>
          </a:p>
        </p:txBody>
      </p:sp>
      <p:grpSp>
        <p:nvGrpSpPr>
          <p:cNvPr id="10" name="Group 41"/>
          <p:cNvGrpSpPr>
            <a:grpSpLocks/>
          </p:cNvGrpSpPr>
          <p:nvPr/>
        </p:nvGrpSpPr>
        <p:grpSpPr bwMode="auto">
          <a:xfrm>
            <a:off x="76345" y="701815"/>
            <a:ext cx="3278461" cy="495300"/>
            <a:chOff x="113" y="1180"/>
            <a:chExt cx="4976" cy="312"/>
          </a:xfrm>
        </p:grpSpPr>
        <p:sp>
          <p:nvSpPr>
            <p:cNvPr id="11" name="AutoShape 42"/>
            <p:cNvSpPr>
              <a:spLocks noChangeArrowheads="1"/>
            </p:cNvSpPr>
            <p:nvPr/>
          </p:nvSpPr>
          <p:spPr bwMode="gray">
            <a:xfrm>
              <a:off x="113" y="1180"/>
              <a:ext cx="4976" cy="312"/>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12" name="Rectangle 43"/>
            <p:cNvSpPr>
              <a:spLocks noChangeArrowheads="1"/>
            </p:cNvSpPr>
            <p:nvPr/>
          </p:nvSpPr>
          <p:spPr bwMode="auto">
            <a:xfrm>
              <a:off x="166" y="1180"/>
              <a:ext cx="475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r>
                <a:rPr lang="en-US" b="1">
                  <a:latin typeface="Arial" pitchFamily="34" charset="0"/>
                  <a:ea typeface="Times New Roman" pitchFamily="18" charset="0"/>
                  <a:cs typeface="Arial" pitchFamily="34" charset="0"/>
                </a:rPr>
                <a:t>a) Giới thiệu chung</a:t>
              </a:r>
            </a:p>
          </p:txBody>
        </p:sp>
      </p:grpSp>
      <p:sp>
        <p:nvSpPr>
          <p:cNvPr id="25" name="Rectangle 24"/>
          <p:cNvSpPr>
            <a:spLocks noChangeArrowheads="1"/>
          </p:cNvSpPr>
          <p:nvPr/>
        </p:nvSpPr>
        <p:spPr bwMode="auto">
          <a:xfrm>
            <a:off x="47316" y="1332637"/>
            <a:ext cx="9111198"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b="1">
                <a:latin typeface="Arial" pitchFamily="34" charset="0"/>
                <a:ea typeface="Times New Roman" pitchFamily="18" charset="0"/>
                <a:cs typeface="Arial" pitchFamily="34" charset="0"/>
              </a:rPr>
              <a:t>	</a:t>
            </a: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Thiết</a:t>
            </a:r>
            <a:r>
              <a:rPr kumimoji="0" lang="en-US" sz="2000" b="1" i="0" u="none" strike="noStrike" cap="none" normalizeH="0">
                <a:ln>
                  <a:noFill/>
                </a:ln>
                <a:solidFill>
                  <a:schemeClr val="tx1"/>
                </a:solidFill>
                <a:effectLst/>
                <a:latin typeface="Arial" pitchFamily="34" charset="0"/>
                <a:ea typeface="Times New Roman" pitchFamily="18" charset="0"/>
                <a:cs typeface="Arial" pitchFamily="34" charset="0"/>
              </a:rPr>
              <a:t> bị điều khiển nạp PMT 4840 sử dụng trong hệ thống cung cấp nguồn có sử dụng  pin mặt trời.</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34" charset="0"/>
              <a:cs typeface="Arial" pitchFamily="34" charset="0"/>
            </a:endParaRPr>
          </a:p>
        </p:txBody>
      </p:sp>
      <p:sp>
        <p:nvSpPr>
          <p:cNvPr id="13" name="Rectangle 12"/>
          <p:cNvSpPr>
            <a:spLocks noChangeArrowheads="1"/>
          </p:cNvSpPr>
          <p:nvPr/>
        </p:nvSpPr>
        <p:spPr bwMode="auto">
          <a:xfrm>
            <a:off x="0" y="2094637"/>
            <a:ext cx="9111198"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b="1">
                <a:latin typeface="Arial" pitchFamily="34" charset="0"/>
                <a:ea typeface="Times New Roman" pitchFamily="18" charset="0"/>
                <a:cs typeface="Arial" pitchFamily="34" charset="0"/>
              </a:rPr>
              <a:t>	</a:t>
            </a:r>
            <a:r>
              <a:rPr kumimoji="0" lang="en-US" sz="2000" b="1" i="0" u="none" strike="noStrike" cap="none" normalizeH="0" baseline="0">
                <a:ln>
                  <a:noFill/>
                </a:ln>
                <a:solidFill>
                  <a:schemeClr val="tx1"/>
                </a:solidFill>
                <a:effectLst/>
                <a:latin typeface="Arial" pitchFamily="34" charset="0"/>
                <a:ea typeface="Times New Roman" pitchFamily="18" charset="0"/>
                <a:cs typeface="Arial" pitchFamily="34" charset="0"/>
              </a:rPr>
              <a:t>Thiết</a:t>
            </a:r>
            <a:r>
              <a:rPr kumimoji="0" lang="en-US" sz="2000" b="1" i="0" u="none" strike="noStrike" cap="none" normalizeH="0">
                <a:ln>
                  <a:noFill/>
                </a:ln>
                <a:solidFill>
                  <a:schemeClr val="tx1"/>
                </a:solidFill>
                <a:effectLst/>
                <a:latin typeface="Arial" pitchFamily="34" charset="0"/>
                <a:ea typeface="Times New Roman" pitchFamily="18" charset="0"/>
                <a:cs typeface="Arial" pitchFamily="34" charset="0"/>
              </a:rPr>
              <a:t> bị điều khiển nạp PMT 4840 có nhiệm vụ điều khiển tránh cho ắc quy bị quá áp, điều khiển dòng nạp của ắc quy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4030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0" name="Rectangle 36"/>
          <p:cNvSpPr>
            <a:spLocks noChangeArrowheads="1"/>
          </p:cNvSpPr>
          <p:nvPr/>
        </p:nvSpPr>
        <p:spPr bwMode="auto">
          <a:xfrm>
            <a:off x="0" y="-11506"/>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800" b="1">
                <a:solidFill>
                  <a:srgbClr val="FFFF00"/>
                </a:solidFill>
                <a:latin typeface="+mj-lt"/>
              </a:rPr>
              <a:t> 8. </a:t>
            </a:r>
            <a:r>
              <a:rPr lang="nl-NL" sz="2800" b="1">
                <a:solidFill>
                  <a:srgbClr val="FFFF00"/>
                </a:solidFill>
                <a:latin typeface="+mj-lt"/>
              </a:rPr>
              <a:t>Thiết bị điều khiển nạp PMT4840.</a:t>
            </a:r>
            <a:endParaRPr lang="en-US" sz="2800">
              <a:solidFill>
                <a:srgbClr val="FFFF00"/>
              </a:solidFill>
              <a:latin typeface="+mj-lt"/>
            </a:endParaRPr>
          </a:p>
        </p:txBody>
      </p:sp>
      <p:grpSp>
        <p:nvGrpSpPr>
          <p:cNvPr id="10" name="Group 41"/>
          <p:cNvGrpSpPr>
            <a:grpSpLocks/>
          </p:cNvGrpSpPr>
          <p:nvPr/>
        </p:nvGrpSpPr>
        <p:grpSpPr bwMode="auto">
          <a:xfrm>
            <a:off x="76345" y="701815"/>
            <a:ext cx="2209655" cy="495300"/>
            <a:chOff x="113" y="1180"/>
            <a:chExt cx="4976" cy="312"/>
          </a:xfrm>
        </p:grpSpPr>
        <p:sp>
          <p:nvSpPr>
            <p:cNvPr id="11" name="AutoShape 42"/>
            <p:cNvSpPr>
              <a:spLocks noChangeArrowheads="1"/>
            </p:cNvSpPr>
            <p:nvPr/>
          </p:nvSpPr>
          <p:spPr bwMode="gray">
            <a:xfrm>
              <a:off x="113" y="1180"/>
              <a:ext cx="4976" cy="312"/>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12" name="Rectangle 43"/>
            <p:cNvSpPr>
              <a:spLocks noChangeArrowheads="1"/>
            </p:cNvSpPr>
            <p:nvPr/>
          </p:nvSpPr>
          <p:spPr bwMode="auto">
            <a:xfrm>
              <a:off x="166" y="1180"/>
              <a:ext cx="475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r>
                <a:rPr lang="en-US" b="1">
                  <a:latin typeface="Arial" pitchFamily="34" charset="0"/>
                  <a:ea typeface="Times New Roman" pitchFamily="18" charset="0"/>
                  <a:cs typeface="Arial" pitchFamily="34" charset="0"/>
                </a:rPr>
                <a:t>b) Sử dụng</a:t>
              </a:r>
            </a:p>
          </p:txBody>
        </p:sp>
      </p:grpSp>
      <p:sp>
        <p:nvSpPr>
          <p:cNvPr id="25" name="Rectangle 24"/>
          <p:cNvSpPr>
            <a:spLocks noChangeArrowheads="1"/>
          </p:cNvSpPr>
          <p:nvPr/>
        </p:nvSpPr>
        <p:spPr bwMode="auto">
          <a:xfrm>
            <a:off x="65459" y="5181600"/>
            <a:ext cx="911119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en-US" altLang="zh-CN" b="1">
                <a:latin typeface="+mj-lt"/>
                <a:ea typeface="Times New Roman" pitchFamily="18" charset="0"/>
                <a:cs typeface="Arial" pitchFamily="34" charset="0"/>
              </a:rPr>
              <a:t>- </a:t>
            </a:r>
            <a:r>
              <a:rPr lang="en-US" altLang="zh-CN" b="1">
                <a:latin typeface="+mj-lt"/>
                <a:ea typeface="Times New Roman" pitchFamily="18" charset="0"/>
                <a:cs typeface="Times New Roman" pitchFamily="18" charset="0"/>
              </a:rPr>
              <a:t>Nút nhấn phía trên màn hiển thị LCD</a:t>
            </a:r>
            <a:endParaRPr lang="en-US" altLang="zh-CN" b="1">
              <a:latin typeface="+mj-lt"/>
              <a:cs typeface="Arial" pitchFamily="34" charset="0"/>
            </a:endParaRPr>
          </a:p>
          <a:p>
            <a:pPr lvl="0" eaLnBrk="0" hangingPunct="0"/>
            <a:r>
              <a:rPr lang="en-US" altLang="zh-CN" b="1">
                <a:latin typeface="+mj-lt"/>
                <a:ea typeface="Times New Roman" pitchFamily="18" charset="0"/>
                <a:cs typeface="Times New Roman" pitchFamily="18" charset="0"/>
              </a:rPr>
              <a:t>+ PUSH: Reset (Nhấn nút khởi động lại bộ điều khiển)</a:t>
            </a:r>
            <a:endParaRPr lang="en-US" altLang="zh-CN" b="1">
              <a:latin typeface="+mj-lt"/>
              <a:cs typeface="Arial" pitchFamily="34" charset="0"/>
            </a:endParaRPr>
          </a:p>
          <a:p>
            <a:pPr lvl="0" eaLnBrk="0" hangingPunct="0"/>
            <a:r>
              <a:rPr lang="en-US" altLang="zh-CN" b="1">
                <a:latin typeface="+mj-lt"/>
                <a:ea typeface="Times New Roman" pitchFamily="18" charset="0"/>
                <a:cs typeface="Times New Roman" pitchFamily="18" charset="0"/>
              </a:rPr>
              <a:t>+ HOLD: Restart/Stop Equalization/ LVD/LVR (Khởi động lại / Dừng chế độ nạp cân bằng/ LVD/LVR)</a:t>
            </a:r>
            <a:endParaRPr lang="en-US" altLang="zh-CN" b="1">
              <a:latin typeface="+mj-lt"/>
              <a:cs typeface="Arial" pitchFamily="34" charset="0"/>
            </a:endParaRPr>
          </a:p>
        </p:txBody>
      </p:sp>
      <p:pic>
        <p:nvPicPr>
          <p:cNvPr id="106497" name="Picture 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06561" y="623865"/>
            <a:ext cx="6508839" cy="4329135"/>
          </a:xfrm>
          <a:prstGeom prst="rect">
            <a:avLst/>
          </a:prstGeom>
          <a:solidFill>
            <a:srgbClr val="FFFFFF"/>
          </a:solidFill>
          <a:ln w="0">
            <a:solidFill>
              <a:srgbClr val="808080"/>
            </a:solidFill>
            <a:miter lim="800000"/>
            <a:headEnd/>
            <a:tailEnd/>
          </a:ln>
        </p:spPr>
      </p:pic>
    </p:spTree>
    <p:extLst>
      <p:ext uri="{BB962C8B-B14F-4D97-AF65-F5344CB8AC3E}">
        <p14:creationId xmlns:p14="http://schemas.microsoft.com/office/powerpoint/2010/main" val="106357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6497"/>
                                        </p:tgtEl>
                                        <p:attrNameLst>
                                          <p:attrName>style.visibility</p:attrName>
                                        </p:attrNameLst>
                                      </p:cBhvr>
                                      <p:to>
                                        <p:strVal val="visible"/>
                                      </p:to>
                                    </p:set>
                                    <p:animEffect transition="in" filter="circle(in)">
                                      <p:cBhvr>
                                        <p:cTn id="12" dur="2000"/>
                                        <p:tgtEl>
                                          <p:spTgt spid="10649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0" name="Rectangle 36"/>
          <p:cNvSpPr>
            <a:spLocks noChangeArrowheads="1"/>
          </p:cNvSpPr>
          <p:nvPr/>
        </p:nvSpPr>
        <p:spPr bwMode="auto">
          <a:xfrm>
            <a:off x="0" y="-11506"/>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800" b="1">
                <a:solidFill>
                  <a:srgbClr val="FFFF00"/>
                </a:solidFill>
                <a:latin typeface="+mj-lt"/>
              </a:rPr>
              <a:t> 8. </a:t>
            </a:r>
            <a:r>
              <a:rPr lang="nl-NL" sz="2800" b="1">
                <a:solidFill>
                  <a:srgbClr val="FFFF00"/>
                </a:solidFill>
                <a:latin typeface="+mj-lt"/>
              </a:rPr>
              <a:t>Thiết bị điều khiển nạp PMT4840.</a:t>
            </a:r>
            <a:endParaRPr lang="en-US" sz="2800">
              <a:solidFill>
                <a:srgbClr val="FFFF00"/>
              </a:solidFill>
              <a:latin typeface="+mj-lt"/>
            </a:endParaRPr>
          </a:p>
        </p:txBody>
      </p:sp>
      <p:grpSp>
        <p:nvGrpSpPr>
          <p:cNvPr id="10" name="Group 41"/>
          <p:cNvGrpSpPr>
            <a:grpSpLocks/>
          </p:cNvGrpSpPr>
          <p:nvPr/>
        </p:nvGrpSpPr>
        <p:grpSpPr bwMode="auto">
          <a:xfrm>
            <a:off x="76345" y="701815"/>
            <a:ext cx="2209655" cy="495300"/>
            <a:chOff x="113" y="1180"/>
            <a:chExt cx="4976" cy="312"/>
          </a:xfrm>
        </p:grpSpPr>
        <p:sp>
          <p:nvSpPr>
            <p:cNvPr id="11" name="AutoShape 42"/>
            <p:cNvSpPr>
              <a:spLocks noChangeArrowheads="1"/>
            </p:cNvSpPr>
            <p:nvPr/>
          </p:nvSpPr>
          <p:spPr bwMode="gray">
            <a:xfrm>
              <a:off x="113" y="1180"/>
              <a:ext cx="4976" cy="312"/>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12" name="Rectangle 43"/>
            <p:cNvSpPr>
              <a:spLocks noChangeArrowheads="1"/>
            </p:cNvSpPr>
            <p:nvPr/>
          </p:nvSpPr>
          <p:spPr bwMode="auto">
            <a:xfrm>
              <a:off x="166" y="1180"/>
              <a:ext cx="475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r>
                <a:rPr lang="en-US" b="1">
                  <a:latin typeface="Arial" pitchFamily="34" charset="0"/>
                  <a:ea typeface="Times New Roman" pitchFamily="18" charset="0"/>
                  <a:cs typeface="Arial" pitchFamily="34" charset="0"/>
                </a:rPr>
                <a:t>b) Sử dụng</a:t>
              </a:r>
            </a:p>
          </p:txBody>
        </p:sp>
      </p:grpSp>
      <p:sp>
        <p:nvSpPr>
          <p:cNvPr id="25" name="Rectangle 24"/>
          <p:cNvSpPr>
            <a:spLocks noChangeArrowheads="1"/>
          </p:cNvSpPr>
          <p:nvPr/>
        </p:nvSpPr>
        <p:spPr bwMode="auto">
          <a:xfrm>
            <a:off x="99880" y="5089267"/>
            <a:ext cx="911119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hangingPunct="0"/>
            <a:r>
              <a:rPr lang="en-US" altLang="zh-CN" sz="2000" b="1">
                <a:latin typeface="+mj-lt"/>
                <a:ea typeface="Times New Roman" pitchFamily="18" charset="0"/>
                <a:cs typeface="Times New Roman" pitchFamily="18" charset="0"/>
              </a:rPr>
              <a:t>- Chỉ thị LED</a:t>
            </a:r>
            <a:endParaRPr lang="en-US" altLang="zh-CN" sz="2000" b="1">
              <a:latin typeface="+mj-lt"/>
              <a:cs typeface="Arial" pitchFamily="34" charset="0"/>
            </a:endParaRPr>
          </a:p>
          <a:p>
            <a:pPr lvl="0" algn="just" eaLnBrk="0" hangingPunct="0"/>
            <a:r>
              <a:rPr lang="en-US" altLang="zh-CN" sz="2000" b="1">
                <a:latin typeface="+mj-lt"/>
                <a:ea typeface="Times New Roman" pitchFamily="18" charset="0"/>
                <a:cs typeface="Times New Roman" pitchFamily="18" charset="0"/>
              </a:rPr>
              <a:t>+ Equalization: Led báo chế độ nạp cân bằng</a:t>
            </a:r>
            <a:endParaRPr lang="en-US" altLang="zh-CN" sz="2000" b="1">
              <a:latin typeface="+mj-lt"/>
              <a:cs typeface="Arial" pitchFamily="34" charset="0"/>
            </a:endParaRPr>
          </a:p>
          <a:p>
            <a:pPr lvl="0" algn="just" eaLnBrk="0" hangingPunct="0"/>
            <a:r>
              <a:rPr lang="en-US" altLang="zh-CN" sz="2000" b="1">
                <a:latin typeface="+mj-lt"/>
                <a:ea typeface="Times New Roman" pitchFamily="18" charset="0"/>
                <a:cs typeface="Times New Roman" pitchFamily="18" charset="0"/>
              </a:rPr>
              <a:t>+ Charge mode: Led báo bộ điều khiển đang ở chế độ điều khiển nạp</a:t>
            </a:r>
            <a:endParaRPr lang="en-US" altLang="zh-CN" sz="2000" b="1">
              <a:latin typeface="+mj-lt"/>
              <a:cs typeface="Arial" pitchFamily="34" charset="0"/>
            </a:endParaRPr>
          </a:p>
          <a:p>
            <a:pPr lvl="0" algn="just" eaLnBrk="0" hangingPunct="0"/>
            <a:r>
              <a:rPr lang="en-US" altLang="zh-CN" sz="2000" b="1">
                <a:latin typeface="+mj-lt"/>
                <a:ea typeface="Times New Roman" pitchFamily="18" charset="0"/>
                <a:cs typeface="Times New Roman" pitchFamily="18" charset="0"/>
              </a:rPr>
              <a:t>+ Load control mode: Led báo bộ điều khiển đang ở chế độ điều khiển tải</a:t>
            </a:r>
            <a:endParaRPr lang="en-US" altLang="zh-CN" sz="2000" b="1">
              <a:latin typeface="+mj-lt"/>
              <a:cs typeface="Arial" pitchFamily="34" charset="0"/>
            </a:endParaRPr>
          </a:p>
          <a:p>
            <a:pPr lvl="0" algn="just" eaLnBrk="0" hangingPunct="0"/>
            <a:r>
              <a:rPr lang="en-US" altLang="zh-CN" sz="2000" b="1">
                <a:latin typeface="+mj-lt"/>
                <a:ea typeface="Times New Roman" pitchFamily="18" charset="0"/>
                <a:cs typeface="Times New Roman" pitchFamily="18" charset="0"/>
              </a:rPr>
              <a:t>+ Fault: Led báo lỗi</a:t>
            </a:r>
            <a:endParaRPr lang="en-US" altLang="zh-CN" sz="2000" b="1">
              <a:latin typeface="+mj-lt"/>
              <a:cs typeface="Arial" pitchFamily="34" charset="0"/>
            </a:endParaRPr>
          </a:p>
        </p:txBody>
      </p:sp>
      <p:pic>
        <p:nvPicPr>
          <p:cNvPr id="106497" name="Picture 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06561" y="623865"/>
            <a:ext cx="6508839" cy="4329135"/>
          </a:xfrm>
          <a:prstGeom prst="rect">
            <a:avLst/>
          </a:prstGeom>
          <a:solidFill>
            <a:srgbClr val="FFFFFF"/>
          </a:solidFill>
          <a:ln w="0">
            <a:solidFill>
              <a:srgbClr val="808080"/>
            </a:solidFill>
            <a:miter lim="800000"/>
            <a:headEnd/>
            <a:tailEnd/>
          </a:ln>
        </p:spPr>
      </p:pic>
    </p:spTree>
    <p:extLst>
      <p:ext uri="{BB962C8B-B14F-4D97-AF65-F5344CB8AC3E}">
        <p14:creationId xmlns:p14="http://schemas.microsoft.com/office/powerpoint/2010/main" val="394419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6497"/>
                                        </p:tgtEl>
                                        <p:attrNameLst>
                                          <p:attrName>style.visibility</p:attrName>
                                        </p:attrNameLst>
                                      </p:cBhvr>
                                      <p:to>
                                        <p:strVal val="visible"/>
                                      </p:to>
                                    </p:set>
                                    <p:animEffect transition="in" filter="circle(in)">
                                      <p:cBhvr>
                                        <p:cTn id="12" dur="2000"/>
                                        <p:tgtEl>
                                          <p:spTgt spid="10649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0" name="Rectangle 36"/>
          <p:cNvSpPr>
            <a:spLocks noChangeArrowheads="1"/>
          </p:cNvSpPr>
          <p:nvPr/>
        </p:nvSpPr>
        <p:spPr bwMode="auto">
          <a:xfrm>
            <a:off x="0" y="-11506"/>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800" b="1">
                <a:solidFill>
                  <a:srgbClr val="FFFF00"/>
                </a:solidFill>
                <a:latin typeface="+mj-lt"/>
              </a:rPr>
              <a:t> 8. </a:t>
            </a:r>
            <a:r>
              <a:rPr lang="nl-NL" sz="2800" b="1">
                <a:solidFill>
                  <a:srgbClr val="FFFF00"/>
                </a:solidFill>
                <a:latin typeface="+mj-lt"/>
              </a:rPr>
              <a:t>Thiết bị điều khiển nạp PMT4840.</a:t>
            </a:r>
            <a:endParaRPr lang="en-US" sz="2800">
              <a:solidFill>
                <a:srgbClr val="FFFF00"/>
              </a:solidFill>
              <a:latin typeface="+mj-lt"/>
            </a:endParaRPr>
          </a:p>
        </p:txBody>
      </p:sp>
      <p:grpSp>
        <p:nvGrpSpPr>
          <p:cNvPr id="10" name="Group 41"/>
          <p:cNvGrpSpPr>
            <a:grpSpLocks/>
          </p:cNvGrpSpPr>
          <p:nvPr/>
        </p:nvGrpSpPr>
        <p:grpSpPr bwMode="auto">
          <a:xfrm>
            <a:off x="76345" y="701815"/>
            <a:ext cx="2209655" cy="495300"/>
            <a:chOff x="113" y="1180"/>
            <a:chExt cx="4976" cy="312"/>
          </a:xfrm>
        </p:grpSpPr>
        <p:sp>
          <p:nvSpPr>
            <p:cNvPr id="11" name="AutoShape 42"/>
            <p:cNvSpPr>
              <a:spLocks noChangeArrowheads="1"/>
            </p:cNvSpPr>
            <p:nvPr/>
          </p:nvSpPr>
          <p:spPr bwMode="gray">
            <a:xfrm>
              <a:off x="113" y="1180"/>
              <a:ext cx="4976" cy="312"/>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12" name="Rectangle 43"/>
            <p:cNvSpPr>
              <a:spLocks noChangeArrowheads="1"/>
            </p:cNvSpPr>
            <p:nvPr/>
          </p:nvSpPr>
          <p:spPr bwMode="auto">
            <a:xfrm>
              <a:off x="166" y="1180"/>
              <a:ext cx="475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r>
                <a:rPr lang="en-US" b="1">
                  <a:latin typeface="Arial" pitchFamily="34" charset="0"/>
                  <a:ea typeface="Times New Roman" pitchFamily="18" charset="0"/>
                  <a:cs typeface="Arial" pitchFamily="34" charset="0"/>
                </a:rPr>
                <a:t>b) Sử dụng</a:t>
              </a:r>
            </a:p>
          </p:txBody>
        </p:sp>
      </p:grpSp>
      <p:sp>
        <p:nvSpPr>
          <p:cNvPr id="25" name="Rectangle 24"/>
          <p:cNvSpPr>
            <a:spLocks noChangeArrowheads="1"/>
          </p:cNvSpPr>
          <p:nvPr/>
        </p:nvSpPr>
        <p:spPr bwMode="auto">
          <a:xfrm>
            <a:off x="99880" y="5105400"/>
            <a:ext cx="88155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en-US" altLang="zh-CN" sz="2000" b="1">
                <a:latin typeface="+mj-lt"/>
                <a:ea typeface="Times New Roman" pitchFamily="18" charset="0"/>
                <a:cs typeface="Times New Roman" pitchFamily="18" charset="0"/>
              </a:rPr>
              <a:t>- Nút nhấn phía dưới màn hiển thị LCD</a:t>
            </a:r>
            <a:endParaRPr lang="en-US" altLang="zh-CN" sz="2000" b="1">
              <a:latin typeface="+mj-lt"/>
              <a:cs typeface="Arial" pitchFamily="34" charset="0"/>
            </a:endParaRPr>
          </a:p>
          <a:p>
            <a:pPr lvl="0" eaLnBrk="0" hangingPunct="0"/>
            <a:r>
              <a:rPr lang="en-US" altLang="zh-CN" sz="2000" b="1">
                <a:latin typeface="+mj-lt"/>
                <a:ea typeface="Times New Roman" pitchFamily="18" charset="0"/>
                <a:cs typeface="Times New Roman" pitchFamily="18" charset="0"/>
              </a:rPr>
              <a:t>+ PUSH: Nhấn nút để kiểm tra các tham số hiển thị trên màn LCD</a:t>
            </a:r>
            <a:endParaRPr lang="en-US" altLang="zh-CN" sz="2000" b="1">
              <a:latin typeface="+mj-lt"/>
              <a:cs typeface="Arial" pitchFamily="34" charset="0"/>
            </a:endParaRPr>
          </a:p>
          <a:p>
            <a:pPr lvl="0" eaLnBrk="0" hangingPunct="0"/>
            <a:r>
              <a:rPr lang="en-US" altLang="zh-CN" sz="2000" b="1">
                <a:latin typeface="+mj-lt"/>
                <a:ea typeface="Times New Roman" pitchFamily="18" charset="0"/>
                <a:cs typeface="Times New Roman" pitchFamily="18" charset="0"/>
              </a:rPr>
              <a:t>+ HOLD: Giữ nút nhấn để đặt lại tham số Amp-Hours</a:t>
            </a:r>
            <a:endParaRPr lang="en-US" altLang="zh-CN" sz="2000" b="1">
              <a:latin typeface="+mj-lt"/>
              <a:cs typeface="Arial" pitchFamily="34" charset="0"/>
            </a:endParaRPr>
          </a:p>
        </p:txBody>
      </p:sp>
      <p:pic>
        <p:nvPicPr>
          <p:cNvPr id="106497" name="Picture 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06561" y="623865"/>
            <a:ext cx="6508839" cy="4329135"/>
          </a:xfrm>
          <a:prstGeom prst="rect">
            <a:avLst/>
          </a:prstGeom>
          <a:solidFill>
            <a:srgbClr val="FFFFFF"/>
          </a:solidFill>
          <a:ln w="0">
            <a:solidFill>
              <a:srgbClr val="808080"/>
            </a:solidFill>
            <a:miter lim="800000"/>
            <a:headEnd/>
            <a:tailEnd/>
          </a:ln>
        </p:spPr>
      </p:pic>
    </p:spTree>
    <p:extLst>
      <p:ext uri="{BB962C8B-B14F-4D97-AF65-F5344CB8AC3E}">
        <p14:creationId xmlns:p14="http://schemas.microsoft.com/office/powerpoint/2010/main" val="107905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6497"/>
                                        </p:tgtEl>
                                        <p:attrNameLst>
                                          <p:attrName>style.visibility</p:attrName>
                                        </p:attrNameLst>
                                      </p:cBhvr>
                                      <p:to>
                                        <p:strVal val="visible"/>
                                      </p:to>
                                    </p:set>
                                    <p:animEffect transition="in" filter="circle(in)">
                                      <p:cBhvr>
                                        <p:cTn id="12" dur="2000"/>
                                        <p:tgtEl>
                                          <p:spTgt spid="10649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4" name="Rectangle 4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0" name="Rectangle 36"/>
          <p:cNvSpPr>
            <a:spLocks noChangeArrowheads="1"/>
          </p:cNvSpPr>
          <p:nvPr/>
        </p:nvSpPr>
        <p:spPr bwMode="auto">
          <a:xfrm>
            <a:off x="0" y="-11506"/>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sz="2800" b="1">
                <a:solidFill>
                  <a:srgbClr val="FFFF00"/>
                </a:solidFill>
                <a:latin typeface="+mj-lt"/>
              </a:rPr>
              <a:t> 8. </a:t>
            </a:r>
            <a:r>
              <a:rPr lang="nl-NL" sz="2800" b="1">
                <a:solidFill>
                  <a:srgbClr val="FFFF00"/>
                </a:solidFill>
                <a:latin typeface="+mj-lt"/>
              </a:rPr>
              <a:t>Thiết bị điều khiển nạp PMT4840.</a:t>
            </a:r>
            <a:endParaRPr lang="en-US" sz="2800">
              <a:solidFill>
                <a:srgbClr val="FFFF00"/>
              </a:solidFill>
              <a:latin typeface="+mj-lt"/>
            </a:endParaRPr>
          </a:p>
        </p:txBody>
      </p:sp>
      <p:grpSp>
        <p:nvGrpSpPr>
          <p:cNvPr id="10" name="Group 41"/>
          <p:cNvGrpSpPr>
            <a:grpSpLocks/>
          </p:cNvGrpSpPr>
          <p:nvPr/>
        </p:nvGrpSpPr>
        <p:grpSpPr bwMode="auto">
          <a:xfrm>
            <a:off x="76345" y="701815"/>
            <a:ext cx="2209655" cy="495300"/>
            <a:chOff x="113" y="1180"/>
            <a:chExt cx="4976" cy="312"/>
          </a:xfrm>
        </p:grpSpPr>
        <p:sp>
          <p:nvSpPr>
            <p:cNvPr id="11" name="AutoShape 42"/>
            <p:cNvSpPr>
              <a:spLocks noChangeArrowheads="1"/>
            </p:cNvSpPr>
            <p:nvPr/>
          </p:nvSpPr>
          <p:spPr bwMode="gray">
            <a:xfrm>
              <a:off x="113" y="1180"/>
              <a:ext cx="4976" cy="312"/>
            </a:xfrm>
            <a:prstGeom prst="roundRect">
              <a:avLst>
                <a:gd name="adj" fmla="val 50000"/>
              </a:avLst>
            </a:prstGeom>
            <a:solidFill>
              <a:srgbClr val="66FFCC"/>
            </a:solidFill>
            <a:ln w="19050">
              <a:solidFill>
                <a:srgbClr val="C0C0C0"/>
              </a:solidFill>
              <a:round/>
              <a:headEnd/>
              <a:tailEnd/>
            </a:ln>
            <a:effectLst>
              <a:outerShdw dist="53882" dir="2700000" algn="ctr" rotWithShape="0">
                <a:srgbClr val="292929">
                  <a:alpha val="50000"/>
                </a:srgbClr>
              </a:outerShdw>
            </a:effectLst>
          </p:spPr>
          <p:txBody>
            <a:bodyPr wrap="none" anchor="ctr"/>
            <a:lstStyle/>
            <a:p>
              <a:pPr algn="just">
                <a:defRPr/>
              </a:pPr>
              <a:endParaRPr lang="en-US" b="1">
                <a:latin typeface="+mj-lt"/>
              </a:endParaRPr>
            </a:p>
          </p:txBody>
        </p:sp>
        <p:sp>
          <p:nvSpPr>
            <p:cNvPr id="12" name="Rectangle 43"/>
            <p:cNvSpPr>
              <a:spLocks noChangeArrowheads="1"/>
            </p:cNvSpPr>
            <p:nvPr/>
          </p:nvSpPr>
          <p:spPr bwMode="auto">
            <a:xfrm>
              <a:off x="166" y="1180"/>
              <a:ext cx="475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lvl="0"/>
              <a:r>
                <a:rPr lang="en-US" b="1">
                  <a:latin typeface="Arial" pitchFamily="34" charset="0"/>
                  <a:ea typeface="Times New Roman" pitchFamily="18" charset="0"/>
                  <a:cs typeface="Arial" pitchFamily="34" charset="0"/>
                </a:rPr>
                <a:t>b) Sử dụng</a:t>
              </a:r>
            </a:p>
          </p:txBody>
        </p:sp>
      </p:grpSp>
      <p:sp>
        <p:nvSpPr>
          <p:cNvPr id="25" name="Rectangle 24"/>
          <p:cNvSpPr>
            <a:spLocks noChangeArrowheads="1"/>
          </p:cNvSpPr>
          <p:nvPr/>
        </p:nvSpPr>
        <p:spPr bwMode="auto">
          <a:xfrm>
            <a:off x="124225" y="1239454"/>
            <a:ext cx="492932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r>
              <a:rPr lang="en-US" sz="2000" b="1">
                <a:latin typeface="+mj-lt"/>
              </a:rPr>
              <a:t>- Màn hiển thị LCD chỉ thị các tham số</a:t>
            </a:r>
          </a:p>
          <a:p>
            <a:pPr lvl="0" algn="just"/>
            <a:r>
              <a:rPr lang="en-US" sz="2000" b="1">
                <a:latin typeface="+mj-lt"/>
              </a:rPr>
              <a:t>+ Amp: Dòng điện</a:t>
            </a:r>
          </a:p>
          <a:p>
            <a:pPr lvl="0" algn="just"/>
            <a:r>
              <a:rPr lang="en-US" sz="2000" b="1">
                <a:latin typeface="+mj-lt"/>
              </a:rPr>
              <a:t>+ Watts: Công suất</a:t>
            </a:r>
          </a:p>
          <a:p>
            <a:pPr lvl="0" algn="just"/>
            <a:r>
              <a:rPr lang="en-US" sz="2000" b="1">
                <a:latin typeface="+mj-lt"/>
              </a:rPr>
              <a:t>+ Bat V: Điện áp ắc quy</a:t>
            </a:r>
          </a:p>
          <a:p>
            <a:pPr lvl="0" algn="just"/>
            <a:r>
              <a:rPr lang="en-US" sz="2000" b="1">
                <a:latin typeface="+mj-lt"/>
              </a:rPr>
              <a:t>+ Amp-Hours: Dung lượng nạp</a:t>
            </a:r>
          </a:p>
          <a:p>
            <a:pPr lvl="0" algn="just"/>
            <a:r>
              <a:rPr lang="en-US" sz="2000" b="1">
                <a:latin typeface="+mj-lt"/>
              </a:rPr>
              <a:t>+ Total Amp-Hours: Tổng dung lượng nạp</a:t>
            </a:r>
          </a:p>
          <a:p>
            <a:pPr lvl="0" algn="just"/>
            <a:r>
              <a:rPr lang="fr-FR" sz="2000" b="1">
                <a:latin typeface="+mj-lt"/>
              </a:rPr>
              <a:t>+ Mode Charge: Chế độ điều khiển</a:t>
            </a:r>
            <a:endParaRPr lang="en-US" sz="2000" b="1">
              <a:latin typeface="+mj-lt"/>
            </a:endParaRPr>
          </a:p>
          <a:p>
            <a:pPr lvl="0" algn="just"/>
            <a:r>
              <a:rPr lang="en-US" sz="2000" b="1">
                <a:latin typeface="+mj-lt"/>
              </a:rPr>
              <a:t>+ State:…….: Trạng thái </a:t>
            </a:r>
          </a:p>
          <a:p>
            <a:pPr lvl="0" algn="just"/>
            <a:r>
              <a:rPr lang="en-US" sz="2000" b="1">
                <a:latin typeface="+mj-lt"/>
              </a:rPr>
              <a:t>+ BULK: Điện áp nạp tăng cường</a:t>
            </a:r>
          </a:p>
          <a:p>
            <a:pPr lvl="0" algn="just"/>
            <a:r>
              <a:rPr lang="en-US" sz="2000" b="1">
                <a:latin typeface="+mj-lt"/>
              </a:rPr>
              <a:t>+ Float: Điện áp nạp nổi</a:t>
            </a:r>
          </a:p>
          <a:p>
            <a:pPr lvl="0" algn="just"/>
            <a:r>
              <a:rPr lang="en-US" sz="2000" b="1">
                <a:latin typeface="+mj-lt"/>
              </a:rPr>
              <a:t>+ Equa: Điện áp nạp cân bằng </a:t>
            </a:r>
          </a:p>
          <a:p>
            <a:pPr lvl="0" algn="just"/>
            <a:r>
              <a:rPr lang="en-US" sz="2000" b="1">
                <a:latin typeface="+mj-lt"/>
              </a:rPr>
              <a:t>+ Equa-T: Thời gian nạp cân bằng</a:t>
            </a:r>
          </a:p>
          <a:p>
            <a:pPr lvl="0" algn="just"/>
            <a:r>
              <a:rPr lang="en-US" sz="2000" b="1">
                <a:latin typeface="+mj-lt"/>
              </a:rPr>
              <a:t>+ Cycle: Chu kỳ nạp cân bằng</a:t>
            </a:r>
          </a:p>
          <a:p>
            <a:pPr lvl="0" algn="just"/>
            <a:r>
              <a:rPr lang="en-US" sz="2000" b="1">
                <a:latin typeface="+mj-lt"/>
              </a:rPr>
              <a:t>+ Heatsink: Nhiệt độ cánh tản nhiệt</a:t>
            </a:r>
          </a:p>
          <a:p>
            <a:pPr lvl="0" algn="just"/>
            <a:r>
              <a:rPr lang="en-US" sz="2000" b="1">
                <a:latin typeface="+mj-lt"/>
              </a:rPr>
              <a:t>BTS: Cảm biến đo nhiệt độ ắc quy</a:t>
            </a:r>
          </a:p>
        </p:txBody>
      </p:sp>
      <p:pic>
        <p:nvPicPr>
          <p:cNvPr id="106497" name="Picture 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029200" y="623865"/>
            <a:ext cx="3886200" cy="4329135"/>
          </a:xfrm>
          <a:prstGeom prst="rect">
            <a:avLst/>
          </a:prstGeom>
          <a:solidFill>
            <a:srgbClr val="FFFFFF"/>
          </a:solidFill>
          <a:ln w="0">
            <a:solidFill>
              <a:srgbClr val="808080"/>
            </a:solidFill>
            <a:miter lim="800000"/>
            <a:headEnd/>
            <a:tailEnd/>
          </a:ln>
        </p:spPr>
      </p:pic>
    </p:spTree>
    <p:extLst>
      <p:ext uri="{BB962C8B-B14F-4D97-AF65-F5344CB8AC3E}">
        <p14:creationId xmlns:p14="http://schemas.microsoft.com/office/powerpoint/2010/main" val="51905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6497"/>
                                        </p:tgtEl>
                                        <p:attrNameLst>
                                          <p:attrName>style.visibility</p:attrName>
                                        </p:attrNameLst>
                                      </p:cBhvr>
                                      <p:to>
                                        <p:strVal val="visible"/>
                                      </p:to>
                                    </p:set>
                                    <p:animEffect transition="in" filter="circle(in)">
                                      <p:cBhvr>
                                        <p:cTn id="12" dur="2000"/>
                                        <p:tgtEl>
                                          <p:spTgt spid="10649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03984" y="1714381"/>
            <a:ext cx="8915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pt-BR" sz="2400" b="1" spc="40">
                <a:latin typeface="+mj-lt"/>
              </a:rPr>
              <a:t>Bảo đảm thiết bị luôn sạch sẽ, đồng bộ, phòng ngừa hư hỏng.</a:t>
            </a:r>
            <a:endParaRPr lang="en-US" sz="2400" b="1" spc="40">
              <a:latin typeface="+mj-lt"/>
            </a:endParaRPr>
          </a:p>
        </p:txBody>
      </p:sp>
      <p:sp>
        <p:nvSpPr>
          <p:cNvPr id="19" name="Text Box 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vi-VN" sz="1800" b="1">
              <a:latin typeface="+mj-lt"/>
            </a:endParaRPr>
          </a:p>
        </p:txBody>
      </p:sp>
      <p:sp>
        <p:nvSpPr>
          <p:cNvPr id="20" name="AutoShape 34"/>
          <p:cNvSpPr>
            <a:spLocks noChangeArrowheads="1"/>
          </p:cNvSpPr>
          <p:nvPr/>
        </p:nvSpPr>
        <p:spPr bwMode="auto">
          <a:xfrm>
            <a:off x="431799" y="1196032"/>
            <a:ext cx="17780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1188095"/>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1</a:t>
            </a:r>
          </a:p>
        </p:txBody>
      </p:sp>
      <p:sp>
        <p:nvSpPr>
          <p:cNvPr id="22" name="Rectangle 36"/>
          <p:cNvSpPr>
            <a:spLocks noChangeArrowheads="1"/>
          </p:cNvSpPr>
          <p:nvPr/>
        </p:nvSpPr>
        <p:spPr bwMode="auto">
          <a:xfrm>
            <a:off x="533833" y="1168071"/>
            <a:ext cx="1828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2400" b="1">
                <a:latin typeface="+mj-lt"/>
              </a:rPr>
              <a:t> Mục đích</a:t>
            </a:r>
          </a:p>
        </p:txBody>
      </p:sp>
      <p:sp>
        <p:nvSpPr>
          <p:cNvPr id="24" name="Rectangle 23"/>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IV. BẢO QUẢN</a:t>
            </a:r>
          </a:p>
        </p:txBody>
      </p:sp>
      <p:sp>
        <p:nvSpPr>
          <p:cNvPr id="25" name="AutoShape 19"/>
          <p:cNvSpPr>
            <a:spLocks noChangeArrowheads="1"/>
          </p:cNvSpPr>
          <p:nvPr/>
        </p:nvSpPr>
        <p:spPr bwMode="gray">
          <a:xfrm>
            <a:off x="78584" y="619919"/>
            <a:ext cx="34266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b="1">
              <a:latin typeface="+mj-lt"/>
            </a:endParaRPr>
          </a:p>
        </p:txBody>
      </p:sp>
      <p:sp>
        <p:nvSpPr>
          <p:cNvPr id="26" name="Rectangle 25"/>
          <p:cNvSpPr/>
          <p:nvPr/>
        </p:nvSpPr>
        <p:spPr>
          <a:xfrm>
            <a:off x="152400" y="609600"/>
            <a:ext cx="3352800" cy="461665"/>
          </a:xfrm>
          <a:prstGeom prst="rect">
            <a:avLst/>
          </a:prstGeom>
          <a:noFill/>
          <a:ln>
            <a:noFill/>
          </a:ln>
        </p:spPr>
        <p:txBody>
          <a:bodyPr wrap="square">
            <a:spAutoFit/>
          </a:bodyPr>
          <a:lstStyle/>
          <a:p>
            <a:pPr algn="just"/>
            <a:r>
              <a:rPr lang="en-US" sz="2400" b="1">
                <a:latin typeface="+mj-lt"/>
              </a:rPr>
              <a:t>A. BẢO QUẢN NGÀY</a:t>
            </a:r>
          </a:p>
        </p:txBody>
      </p:sp>
      <p:sp>
        <p:nvSpPr>
          <p:cNvPr id="12" name="AutoShape 34"/>
          <p:cNvSpPr>
            <a:spLocks noChangeArrowheads="1"/>
          </p:cNvSpPr>
          <p:nvPr/>
        </p:nvSpPr>
        <p:spPr bwMode="auto">
          <a:xfrm>
            <a:off x="431799" y="2632440"/>
            <a:ext cx="17780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13" name="AutoShape 35" descr="Purple mesh"/>
          <p:cNvSpPr>
            <a:spLocks noChangeArrowheads="1"/>
          </p:cNvSpPr>
          <p:nvPr/>
        </p:nvSpPr>
        <p:spPr bwMode="auto">
          <a:xfrm>
            <a:off x="127000" y="2624503"/>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2</a:t>
            </a:r>
          </a:p>
        </p:txBody>
      </p:sp>
      <p:sp>
        <p:nvSpPr>
          <p:cNvPr id="14" name="Rectangle 36"/>
          <p:cNvSpPr>
            <a:spLocks noChangeArrowheads="1"/>
          </p:cNvSpPr>
          <p:nvPr/>
        </p:nvSpPr>
        <p:spPr bwMode="auto">
          <a:xfrm>
            <a:off x="533833" y="2605314"/>
            <a:ext cx="1828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2400" b="1">
                <a:latin typeface="+mj-lt"/>
              </a:rPr>
              <a:t> Yêu cầu</a:t>
            </a:r>
          </a:p>
        </p:txBody>
      </p:sp>
      <p:sp>
        <p:nvSpPr>
          <p:cNvPr id="15" name="Rectangle 21"/>
          <p:cNvSpPr>
            <a:spLocks noChangeArrowheads="1"/>
          </p:cNvSpPr>
          <p:nvPr/>
        </p:nvSpPr>
        <p:spPr bwMode="auto">
          <a:xfrm>
            <a:off x="127000" y="3101876"/>
            <a:ext cx="8915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pt-BR" sz="2400" b="1">
                <a:latin typeface="+mj-lt"/>
              </a:rPr>
              <a:t>- Chấp hành nghiêm các quy định về bảo quản thiết bị.</a:t>
            </a:r>
            <a:endParaRPr lang="en-US" sz="2400" b="1">
              <a:latin typeface="+mj-lt"/>
            </a:endParaRPr>
          </a:p>
          <a:p>
            <a:pPr indent="457200" algn="just"/>
            <a:r>
              <a:rPr lang="pt-BR" sz="2400" b="1">
                <a:latin typeface="+mj-lt"/>
              </a:rPr>
              <a:t>- Bảo đảm tuyệt đối an toàn về người và trang bị.</a:t>
            </a:r>
            <a:endParaRPr lang="en-US" sz="2400" b="1">
              <a:latin typeface="+mj-lt"/>
            </a:endParaRPr>
          </a:p>
          <a:p>
            <a:pPr indent="457200" algn="just"/>
            <a:r>
              <a:rPr lang="pt-BR" sz="2400" b="1">
                <a:latin typeface="+mj-lt"/>
              </a:rPr>
              <a:t>- Không được làm mất hoặt có nguy cơ làm mất thông tin liên lạc.</a:t>
            </a:r>
            <a:endParaRPr lang="en-US" sz="2400" b="1">
              <a:latin typeface="+mj-lt"/>
            </a:endParaRPr>
          </a:p>
          <a:p>
            <a:pPr indent="457200" algn="just"/>
            <a:r>
              <a:rPr lang="pt-BR" sz="2400" b="1">
                <a:latin typeface="+mj-lt"/>
              </a:rPr>
              <a:t>- Sau bảo quản ngày, bảo đảm môi trường tốt nhất cho thiết bị hoạt động.</a:t>
            </a:r>
            <a:endParaRPr lang="en-US" sz="2400" b="1">
              <a:latin typeface="+mj-lt"/>
            </a:endParaRPr>
          </a:p>
        </p:txBody>
      </p:sp>
    </p:spTree>
    <p:extLst>
      <p:ext uri="{BB962C8B-B14F-4D97-AF65-F5344CB8AC3E}">
        <p14:creationId xmlns:p14="http://schemas.microsoft.com/office/powerpoint/2010/main" val="1505088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edge">
                                      <p:cBhvr>
                                        <p:cTn id="18" dur="1000"/>
                                        <p:tgtEl>
                                          <p:spTgt spid="20"/>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edge">
                                      <p:cBhvr>
                                        <p:cTn id="21" dur="1000"/>
                                        <p:tgtEl>
                                          <p:spTgt spid="21"/>
                                        </p:tgtEl>
                                      </p:cBhvr>
                                    </p:animEffect>
                                  </p:childTnLst>
                                </p:cTn>
                              </p:par>
                              <p:par>
                                <p:cTn id="22" presetID="2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edge">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29" dur="500"/>
                                        <p:tgtEl>
                                          <p:spTgt spid="28571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edge">
                                      <p:cBhvr>
                                        <p:cTn id="34" dur="1000"/>
                                        <p:tgtEl>
                                          <p:spTgt spid="12"/>
                                        </p:tgtEl>
                                      </p:cBhvr>
                                    </p:animEffect>
                                  </p:childTnLst>
                                </p:cTn>
                              </p:par>
                              <p:par>
                                <p:cTn id="35" presetID="2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edge">
                                      <p:cBhvr>
                                        <p:cTn id="37" dur="1000"/>
                                        <p:tgtEl>
                                          <p:spTgt spid="13"/>
                                        </p:tgtEl>
                                      </p:cBhvr>
                                    </p:animEffect>
                                  </p:childTnLst>
                                </p:cTn>
                              </p:par>
                              <p:par>
                                <p:cTn id="38" presetID="2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edge">
                                      <p:cBhvr>
                                        <p:cTn id="40" dur="10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animEffect transition="in" filter="slide(fromBottom)">
                                      <p:cBhvr>
                                        <p:cTn id="45" dur="500"/>
                                        <p:tgtEl>
                                          <p:spTgt spid="15">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5">
                                            <p:txEl>
                                              <p:pRg st="1" end="1"/>
                                            </p:txEl>
                                          </p:spTgt>
                                        </p:tgtEl>
                                        <p:attrNameLst>
                                          <p:attrName>style.visibility</p:attrName>
                                        </p:attrNameLst>
                                      </p:cBhvr>
                                      <p:to>
                                        <p:strVal val="visible"/>
                                      </p:to>
                                    </p:set>
                                    <p:animEffect transition="in" filter="slide(fromBottom)">
                                      <p:cBhvr>
                                        <p:cTn id="50" dur="500"/>
                                        <p:tgtEl>
                                          <p:spTgt spid="15">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animEffect transition="in" filter="slide(fromBottom)">
                                      <p:cBhvr>
                                        <p:cTn id="55" dur="500"/>
                                        <p:tgtEl>
                                          <p:spTgt spid="15">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5">
                                            <p:txEl>
                                              <p:pRg st="3" end="3"/>
                                            </p:txEl>
                                          </p:spTgt>
                                        </p:tgtEl>
                                        <p:attrNameLst>
                                          <p:attrName>style.visibility</p:attrName>
                                        </p:attrNameLst>
                                      </p:cBhvr>
                                      <p:to>
                                        <p:strVal val="visible"/>
                                      </p:to>
                                    </p:set>
                                    <p:animEffect transition="in" filter="slide(fromBottom)">
                                      <p:cBhvr>
                                        <p:cTn id="60"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p:bldP spid="25" grpId="0" animBg="1"/>
      <p:bldP spid="26" grpId="0"/>
      <p:bldP spid="12" grpId="0" animBg="1"/>
      <p:bldP spid="13" grpId="0" animBg="1"/>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65768" y="1752600"/>
            <a:ext cx="8915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pt-BR" sz="2400" b="1">
                <a:latin typeface="+mj-lt"/>
              </a:rPr>
              <a:t>- Kiểm tra, lau chùi, làm sạch bề mặt bên ngoài thiết bị.</a:t>
            </a:r>
            <a:endParaRPr lang="en-US" sz="2400" b="1">
              <a:latin typeface="+mj-lt"/>
            </a:endParaRPr>
          </a:p>
          <a:p>
            <a:pPr indent="457200" algn="just"/>
            <a:r>
              <a:rPr lang="pt-BR" sz="2400" b="1">
                <a:latin typeface="+mj-lt"/>
              </a:rPr>
              <a:t>- Kiểm tra tình trạng hoạt động bình thường của thiết bị.</a:t>
            </a:r>
            <a:endParaRPr lang="en-US" sz="2400" b="1">
              <a:latin typeface="+mj-lt"/>
            </a:endParaRPr>
          </a:p>
          <a:p>
            <a:pPr indent="457200" algn="just"/>
            <a:r>
              <a:rPr lang="pt-BR" sz="2400" b="1">
                <a:latin typeface="+mj-lt"/>
              </a:rPr>
              <a:t>- Kiểm tra các đầu nối, dây nối tín hiệu, dây nối nguồn, dây tiếp đất...</a:t>
            </a:r>
            <a:endParaRPr lang="en-US" sz="2400" b="1">
              <a:latin typeface="+mj-lt"/>
            </a:endParaRPr>
          </a:p>
          <a:p>
            <a:pPr indent="457200" algn="just"/>
            <a:r>
              <a:rPr lang="pt-BR" sz="2400" b="1">
                <a:latin typeface="+mj-lt"/>
              </a:rPr>
              <a:t>- Kiểm tra sự đồng bộ của thiết bị.</a:t>
            </a:r>
            <a:endParaRPr lang="en-US" sz="2400" b="1">
              <a:latin typeface="+mj-lt"/>
            </a:endParaRPr>
          </a:p>
          <a:p>
            <a:pPr indent="457200" algn="just"/>
            <a:r>
              <a:rPr lang="pt-BR" sz="2400" b="1">
                <a:latin typeface="+mj-lt"/>
              </a:rPr>
              <a:t>- Vệ sinh sạch phòng máy, phòng trực.</a:t>
            </a:r>
            <a:endParaRPr lang="en-US" sz="2400" b="1">
              <a:latin typeface="+mj-lt"/>
            </a:endParaRPr>
          </a:p>
          <a:p>
            <a:pPr indent="457200" algn="just"/>
            <a:r>
              <a:rPr lang="pt-BR" sz="2400" b="1">
                <a:latin typeface="+mj-lt"/>
              </a:rPr>
              <a:t>- Ghi chép sổ sách bàn giao phiên (ca).</a:t>
            </a:r>
            <a:endParaRPr lang="en-US" sz="2400" b="1">
              <a:latin typeface="+mj-lt"/>
            </a:endParaRPr>
          </a:p>
        </p:txBody>
      </p:sp>
      <p:sp>
        <p:nvSpPr>
          <p:cNvPr id="20" name="AutoShape 34"/>
          <p:cNvSpPr>
            <a:spLocks noChangeArrowheads="1"/>
          </p:cNvSpPr>
          <p:nvPr/>
        </p:nvSpPr>
        <p:spPr bwMode="auto">
          <a:xfrm>
            <a:off x="431799" y="571311"/>
            <a:ext cx="3454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563374"/>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3</a:t>
            </a:r>
          </a:p>
        </p:txBody>
      </p:sp>
      <p:sp>
        <p:nvSpPr>
          <p:cNvPr id="22" name="Rectangle 36"/>
          <p:cNvSpPr>
            <a:spLocks noChangeArrowheads="1"/>
          </p:cNvSpPr>
          <p:nvPr/>
        </p:nvSpPr>
        <p:spPr bwMode="auto">
          <a:xfrm>
            <a:off x="609600" y="543350"/>
            <a:ext cx="327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pt-BR" sz="2400" b="1">
                <a:latin typeface="+mj-lt"/>
              </a:rPr>
              <a:t>Các bước thực hiện</a:t>
            </a:r>
            <a:endParaRPr lang="en-US" sz="2400" b="1">
              <a:latin typeface="+mj-lt"/>
            </a:endParaRPr>
          </a:p>
        </p:txBody>
      </p:sp>
      <p:sp>
        <p:nvSpPr>
          <p:cNvPr id="9" name="Rectangle 8"/>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A. BẢO QUẢN NGÀY</a:t>
            </a:r>
          </a:p>
        </p:txBody>
      </p:sp>
      <p:sp>
        <p:nvSpPr>
          <p:cNvPr id="10" name="Text Box 2"/>
          <p:cNvSpPr txBox="1">
            <a:spLocks noChangeArrowheads="1"/>
          </p:cNvSpPr>
          <p:nvPr/>
        </p:nvSpPr>
        <p:spPr bwMode="auto">
          <a:xfrm>
            <a:off x="1736725" y="1179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vi-VN" sz="1800" b="1">
              <a:latin typeface="+mj-lt"/>
            </a:endParaRPr>
          </a:p>
        </p:txBody>
      </p:sp>
      <p:sp>
        <p:nvSpPr>
          <p:cNvPr id="11" name="AutoShape 19"/>
          <p:cNvSpPr>
            <a:spLocks noChangeArrowheads="1"/>
          </p:cNvSpPr>
          <p:nvPr/>
        </p:nvSpPr>
        <p:spPr bwMode="gray">
          <a:xfrm>
            <a:off x="154784" y="1077119"/>
            <a:ext cx="51792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b="1">
              <a:latin typeface="+mj-lt"/>
            </a:endParaRPr>
          </a:p>
        </p:txBody>
      </p:sp>
      <p:sp>
        <p:nvSpPr>
          <p:cNvPr id="12" name="Rectangle 11"/>
          <p:cNvSpPr/>
          <p:nvPr/>
        </p:nvSpPr>
        <p:spPr>
          <a:xfrm>
            <a:off x="228600" y="1066800"/>
            <a:ext cx="5105400" cy="461665"/>
          </a:xfrm>
          <a:prstGeom prst="rect">
            <a:avLst/>
          </a:prstGeom>
          <a:noFill/>
          <a:ln>
            <a:noFill/>
          </a:ln>
        </p:spPr>
        <p:txBody>
          <a:bodyPr wrap="square">
            <a:spAutoFit/>
          </a:bodyPr>
          <a:lstStyle/>
          <a:p>
            <a:r>
              <a:rPr lang="pt-BR" sz="2400" b="1">
                <a:latin typeface="+mj-lt"/>
              </a:rPr>
              <a:t>a) Nội dung chính bảo quản ngày</a:t>
            </a:r>
            <a:endParaRPr lang="en-US" sz="2400" b="1">
              <a:latin typeface="+mj-lt"/>
            </a:endParaRPr>
          </a:p>
        </p:txBody>
      </p:sp>
      <p:sp>
        <p:nvSpPr>
          <p:cNvPr id="14" name="AutoShape 19"/>
          <p:cNvSpPr>
            <a:spLocks noChangeArrowheads="1"/>
          </p:cNvSpPr>
          <p:nvPr/>
        </p:nvSpPr>
        <p:spPr bwMode="gray">
          <a:xfrm>
            <a:off x="152400" y="4488583"/>
            <a:ext cx="4371068"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5" name="Rectangle 14"/>
          <p:cNvSpPr/>
          <p:nvPr/>
        </p:nvSpPr>
        <p:spPr>
          <a:xfrm>
            <a:off x="226216" y="4478264"/>
            <a:ext cx="5105400" cy="461665"/>
          </a:xfrm>
          <a:prstGeom prst="rect">
            <a:avLst/>
          </a:prstGeom>
          <a:noFill/>
          <a:ln>
            <a:noFill/>
          </a:ln>
        </p:spPr>
        <p:txBody>
          <a:bodyPr wrap="square">
            <a:spAutoFit/>
          </a:bodyPr>
          <a:lstStyle/>
          <a:p>
            <a:pPr algn="just"/>
            <a:r>
              <a:rPr lang="pt-BR" sz="2400" b="1">
                <a:latin typeface="+mj-lt"/>
              </a:rPr>
              <a:t>b) Phương pháp tiến hành</a:t>
            </a:r>
            <a:endParaRPr lang="en-US" sz="2400" b="1">
              <a:latin typeface="+mj-lt"/>
            </a:endParaRPr>
          </a:p>
        </p:txBody>
      </p:sp>
      <p:sp>
        <p:nvSpPr>
          <p:cNvPr id="16" name="Rectangle 21"/>
          <p:cNvSpPr>
            <a:spLocks noChangeArrowheads="1"/>
          </p:cNvSpPr>
          <p:nvPr/>
        </p:nvSpPr>
        <p:spPr bwMode="auto">
          <a:xfrm>
            <a:off x="65768" y="5083854"/>
            <a:ext cx="8915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pt-BR" sz="2400" b="1">
                <a:latin typeface="+mj-lt"/>
              </a:rPr>
              <a:t>- Chủ trì: Ca trưởng.</a:t>
            </a:r>
            <a:endParaRPr lang="en-US" sz="2400" b="1">
              <a:latin typeface="+mj-lt"/>
            </a:endParaRPr>
          </a:p>
          <a:p>
            <a:pPr indent="457200" algn="just"/>
            <a:r>
              <a:rPr lang="en-US" sz="2400" b="1">
                <a:latin typeface="+mj-lt"/>
              </a:rPr>
              <a:t>- Lực lượng tham gia: Toàn bộ ca trực.</a:t>
            </a:r>
          </a:p>
          <a:p>
            <a:pPr indent="457200" algn="just"/>
            <a:r>
              <a:rPr lang="en-US" sz="2400" b="1">
                <a:latin typeface="+mj-lt"/>
              </a:rPr>
              <a:t>- Thời gian: Khoảng 45 phút cuối của phiên trực (trước khi bàn giao cho ca sau).</a:t>
            </a:r>
          </a:p>
        </p:txBody>
      </p:sp>
    </p:spTree>
    <p:extLst>
      <p:ext uri="{BB962C8B-B14F-4D97-AF65-F5344CB8AC3E}">
        <p14:creationId xmlns:p14="http://schemas.microsoft.com/office/powerpoint/2010/main" val="206697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18" dur="500"/>
                                        <p:tgtEl>
                                          <p:spTgt spid="28571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23" dur="500"/>
                                        <p:tgtEl>
                                          <p:spTgt spid="28571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28" dur="500"/>
                                        <p:tgtEl>
                                          <p:spTgt spid="28571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33" dur="500"/>
                                        <p:tgtEl>
                                          <p:spTgt spid="285717">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38" dur="500"/>
                                        <p:tgtEl>
                                          <p:spTgt spid="285717">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43" dur="500"/>
                                        <p:tgtEl>
                                          <p:spTgt spid="285717">
                                            <p:txEl>
                                              <p:pRg st="5" end="5"/>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slide(fromBottom)">
                                      <p:cBhvr>
                                        <p:cTn id="54" dur="500"/>
                                        <p:tgtEl>
                                          <p:spTgt spid="16">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16">
                                            <p:txEl>
                                              <p:pRg st="1" end="1"/>
                                            </p:txEl>
                                          </p:spTgt>
                                        </p:tgtEl>
                                        <p:attrNameLst>
                                          <p:attrName>style.visibility</p:attrName>
                                        </p:attrNameLst>
                                      </p:cBhvr>
                                      <p:to>
                                        <p:strVal val="visible"/>
                                      </p:to>
                                    </p:set>
                                    <p:animEffect transition="in" filter="slide(fromBottom)">
                                      <p:cBhvr>
                                        <p:cTn id="59" dur="500"/>
                                        <p:tgtEl>
                                          <p:spTgt spid="16">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nodeType="clickEffect">
                                  <p:stCondLst>
                                    <p:cond delay="0"/>
                                  </p:stCondLst>
                                  <p:childTnLst>
                                    <p:set>
                                      <p:cBhvr>
                                        <p:cTn id="63" dur="1" fill="hold">
                                          <p:stCondLst>
                                            <p:cond delay="0"/>
                                          </p:stCondLst>
                                        </p:cTn>
                                        <p:tgtEl>
                                          <p:spTgt spid="16">
                                            <p:txEl>
                                              <p:pRg st="2" end="2"/>
                                            </p:txEl>
                                          </p:spTgt>
                                        </p:tgtEl>
                                        <p:attrNameLst>
                                          <p:attrName>style.visibility</p:attrName>
                                        </p:attrNameLst>
                                      </p:cBhvr>
                                      <p:to>
                                        <p:strVal val="visible"/>
                                      </p:to>
                                    </p:set>
                                    <p:animEffect transition="in" filter="slide(fromBottom)">
                                      <p:cBhvr>
                                        <p:cTn id="64"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4" grpId="0" animBg="1"/>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228600" y="1752600"/>
            <a:ext cx="8915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fi-FI" sz="2400" b="1" i="1">
                <a:latin typeface="+mj-lt"/>
              </a:rPr>
              <a:t>- Dụng cụ đo</a:t>
            </a:r>
            <a:r>
              <a:rPr lang="en-US" sz="2400" b="1">
                <a:latin typeface="+mj-lt"/>
              </a:rPr>
              <a:t>: </a:t>
            </a:r>
            <a:r>
              <a:rPr lang="fi-FI" sz="2400" b="1">
                <a:latin typeface="+mj-lt"/>
              </a:rPr>
              <a:t>Đồng hồ vạn năng</a:t>
            </a:r>
            <a:endParaRPr lang="en-US" sz="2400" b="1">
              <a:latin typeface="+mj-lt"/>
            </a:endParaRPr>
          </a:p>
          <a:p>
            <a:pPr algn="just"/>
            <a:r>
              <a:rPr lang="fi-FI" sz="2400" b="1" i="1">
                <a:latin typeface="+mj-lt"/>
              </a:rPr>
              <a:t>- Dụng cụ cơ khí</a:t>
            </a:r>
            <a:r>
              <a:rPr lang="en-US" sz="2400" b="1">
                <a:latin typeface="+mj-lt"/>
              </a:rPr>
              <a:t>: </a:t>
            </a:r>
            <a:r>
              <a:rPr lang="fi-FI" sz="2400" b="1">
                <a:latin typeface="+mj-lt"/>
              </a:rPr>
              <a:t>Sử dụng chung với bộ đồ nghề sửa chữa nguồn điện được biên chế cho từng đơn vị</a:t>
            </a:r>
            <a:endParaRPr lang="en-US" sz="2400" b="1">
              <a:latin typeface="+mj-lt"/>
            </a:endParaRPr>
          </a:p>
          <a:p>
            <a:pPr algn="just"/>
            <a:r>
              <a:rPr lang="fi-FI" sz="2400" b="1" i="1">
                <a:latin typeface="+mj-lt"/>
              </a:rPr>
              <a:t>- Vật liệu</a:t>
            </a:r>
            <a:endParaRPr lang="en-US" sz="2400" b="1">
              <a:latin typeface="+mj-lt"/>
            </a:endParaRPr>
          </a:p>
          <a:p>
            <a:pPr algn="just"/>
            <a:r>
              <a:rPr lang="fi-FI" sz="2400" b="1">
                <a:latin typeface="+mj-lt"/>
              </a:rPr>
              <a:t>+ Mỡ bảo quản </a:t>
            </a:r>
            <a:endParaRPr lang="en-US" sz="2400" b="1">
              <a:latin typeface="+mj-lt"/>
            </a:endParaRPr>
          </a:p>
          <a:p>
            <a:pPr algn="just"/>
            <a:r>
              <a:rPr lang="fi-FI" sz="2400" b="1">
                <a:latin typeface="+mj-lt"/>
              </a:rPr>
              <a:t>+ Giẻ sạch</a:t>
            </a:r>
            <a:endParaRPr lang="en-US" sz="2400" b="1">
              <a:latin typeface="+mj-lt"/>
            </a:endParaRPr>
          </a:p>
          <a:p>
            <a:pPr algn="just"/>
            <a:r>
              <a:rPr lang="fi-FI" sz="2400" b="1">
                <a:latin typeface="+mj-lt"/>
              </a:rPr>
              <a:t>+ Cồn bảo quản		</a:t>
            </a:r>
            <a:endParaRPr lang="en-US" sz="2400" b="1">
              <a:latin typeface="+mj-lt"/>
            </a:endParaRPr>
          </a:p>
          <a:p>
            <a:pPr algn="just"/>
            <a:r>
              <a:rPr lang="en-US" sz="2400" b="1" i="1">
                <a:latin typeface="+mj-lt"/>
              </a:rPr>
              <a:t>- Thiết bị an toàn</a:t>
            </a:r>
            <a:endParaRPr lang="en-US" sz="2400" b="1">
              <a:latin typeface="+mj-lt"/>
            </a:endParaRPr>
          </a:p>
          <a:p>
            <a:pPr algn="just"/>
            <a:r>
              <a:rPr lang="en-US" sz="2400" b="1">
                <a:latin typeface="+mj-lt"/>
              </a:rPr>
              <a:t>+ Quần áo bảo hộ	</a:t>
            </a:r>
          </a:p>
          <a:p>
            <a:pPr algn="just"/>
            <a:r>
              <a:rPr lang="en-US" sz="2400" b="1">
                <a:latin typeface="+mj-lt"/>
              </a:rPr>
              <a:t>+ Mũ bảo hiểm</a:t>
            </a:r>
          </a:p>
          <a:p>
            <a:pPr algn="just"/>
            <a:r>
              <a:rPr lang="en-US" sz="2400" b="1">
                <a:latin typeface="+mj-lt"/>
              </a:rPr>
              <a:t>+ Dây an toàn</a:t>
            </a:r>
          </a:p>
          <a:p>
            <a:pPr algn="just"/>
            <a:r>
              <a:rPr lang="en-US" sz="2400" b="1">
                <a:latin typeface="+mj-lt"/>
              </a:rPr>
              <a:t>+ Găng tay cách điện</a:t>
            </a:r>
          </a:p>
          <a:p>
            <a:pPr algn="just"/>
            <a:r>
              <a:rPr lang="en-US" sz="2400" b="1" i="1">
                <a:latin typeface="+mj-lt"/>
              </a:rPr>
              <a:t>- Kiểm tra lý lịch máy</a:t>
            </a:r>
            <a:endParaRPr lang="en-US" sz="2400" b="1">
              <a:latin typeface="+mj-lt"/>
            </a:endParaRPr>
          </a:p>
        </p:txBody>
      </p:sp>
      <p:sp>
        <p:nvSpPr>
          <p:cNvPr id="20" name="AutoShape 34"/>
          <p:cNvSpPr>
            <a:spLocks noChangeArrowheads="1"/>
          </p:cNvSpPr>
          <p:nvPr/>
        </p:nvSpPr>
        <p:spPr bwMode="auto">
          <a:xfrm>
            <a:off x="431799" y="571311"/>
            <a:ext cx="3454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563374"/>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3</a:t>
            </a:r>
          </a:p>
        </p:txBody>
      </p:sp>
      <p:sp>
        <p:nvSpPr>
          <p:cNvPr id="22" name="Rectangle 36"/>
          <p:cNvSpPr>
            <a:spLocks noChangeArrowheads="1"/>
          </p:cNvSpPr>
          <p:nvPr/>
        </p:nvSpPr>
        <p:spPr bwMode="auto">
          <a:xfrm>
            <a:off x="609600" y="543350"/>
            <a:ext cx="327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pt-BR" sz="2400" b="1">
                <a:latin typeface="+mj-lt"/>
              </a:rPr>
              <a:t>Các bước thực hiện</a:t>
            </a:r>
            <a:endParaRPr lang="en-US" sz="2400" b="1">
              <a:latin typeface="+mj-lt"/>
            </a:endParaRPr>
          </a:p>
        </p:txBody>
      </p:sp>
      <p:sp>
        <p:nvSpPr>
          <p:cNvPr id="9" name="Rectangle 8"/>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A. BẢO QUẢN NGÀY</a:t>
            </a:r>
          </a:p>
        </p:txBody>
      </p:sp>
      <p:sp>
        <p:nvSpPr>
          <p:cNvPr id="11" name="AutoShape 19"/>
          <p:cNvSpPr>
            <a:spLocks noChangeArrowheads="1"/>
          </p:cNvSpPr>
          <p:nvPr/>
        </p:nvSpPr>
        <p:spPr bwMode="gray">
          <a:xfrm>
            <a:off x="154784" y="1077119"/>
            <a:ext cx="34266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2" name="Rectangle 11"/>
          <p:cNvSpPr/>
          <p:nvPr/>
        </p:nvSpPr>
        <p:spPr>
          <a:xfrm>
            <a:off x="228600" y="1066800"/>
            <a:ext cx="3505200" cy="461665"/>
          </a:xfrm>
          <a:prstGeom prst="rect">
            <a:avLst/>
          </a:prstGeom>
          <a:noFill/>
          <a:ln>
            <a:noFill/>
          </a:ln>
        </p:spPr>
        <p:txBody>
          <a:bodyPr wrap="square">
            <a:spAutoFit/>
          </a:bodyPr>
          <a:lstStyle/>
          <a:p>
            <a:pPr algn="just"/>
            <a:r>
              <a:rPr lang="fi-FI" sz="2400" b="1">
                <a:latin typeface="+mj-lt"/>
              </a:rPr>
              <a:t>c) Công tác chuẩn bị</a:t>
            </a:r>
            <a:endParaRPr lang="en-US" sz="2400" b="1">
              <a:latin typeface="+mj-lt"/>
            </a:endParaRPr>
          </a:p>
        </p:txBody>
      </p:sp>
    </p:spTree>
    <p:extLst>
      <p:ext uri="{BB962C8B-B14F-4D97-AF65-F5344CB8AC3E}">
        <p14:creationId xmlns:p14="http://schemas.microsoft.com/office/powerpoint/2010/main" val="259004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15" dur="500"/>
                                        <p:tgtEl>
                                          <p:spTgt spid="28571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20" dur="500"/>
                                        <p:tgtEl>
                                          <p:spTgt spid="28571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25" dur="500"/>
                                        <p:tgtEl>
                                          <p:spTgt spid="28571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30" dur="500"/>
                                        <p:tgtEl>
                                          <p:spTgt spid="28571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35" dur="500"/>
                                        <p:tgtEl>
                                          <p:spTgt spid="28571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40" dur="500"/>
                                        <p:tgtEl>
                                          <p:spTgt spid="285717">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45" dur="500"/>
                                        <p:tgtEl>
                                          <p:spTgt spid="285717">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50" dur="500"/>
                                        <p:tgtEl>
                                          <p:spTgt spid="285717">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285717">
                                            <p:txEl>
                                              <p:pRg st="8" end="8"/>
                                            </p:txEl>
                                          </p:spTgt>
                                        </p:tgtEl>
                                        <p:attrNameLst>
                                          <p:attrName>style.visibility</p:attrName>
                                        </p:attrNameLst>
                                      </p:cBhvr>
                                      <p:to>
                                        <p:strVal val="visible"/>
                                      </p:to>
                                    </p:set>
                                    <p:animEffect transition="in" filter="slide(fromBottom)">
                                      <p:cBhvr>
                                        <p:cTn id="55" dur="500"/>
                                        <p:tgtEl>
                                          <p:spTgt spid="285717">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285717">
                                            <p:txEl>
                                              <p:pRg st="9" end="9"/>
                                            </p:txEl>
                                          </p:spTgt>
                                        </p:tgtEl>
                                        <p:attrNameLst>
                                          <p:attrName>style.visibility</p:attrName>
                                        </p:attrNameLst>
                                      </p:cBhvr>
                                      <p:to>
                                        <p:strVal val="visible"/>
                                      </p:to>
                                    </p:set>
                                    <p:animEffect transition="in" filter="slide(fromBottom)">
                                      <p:cBhvr>
                                        <p:cTn id="60" dur="500"/>
                                        <p:tgtEl>
                                          <p:spTgt spid="285717">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285717">
                                            <p:txEl>
                                              <p:pRg st="10" end="10"/>
                                            </p:txEl>
                                          </p:spTgt>
                                        </p:tgtEl>
                                        <p:attrNameLst>
                                          <p:attrName>style.visibility</p:attrName>
                                        </p:attrNameLst>
                                      </p:cBhvr>
                                      <p:to>
                                        <p:strVal val="visible"/>
                                      </p:to>
                                    </p:set>
                                    <p:animEffect transition="in" filter="slide(fromBottom)">
                                      <p:cBhvr>
                                        <p:cTn id="65" dur="500"/>
                                        <p:tgtEl>
                                          <p:spTgt spid="285717">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nodeType="clickEffect">
                                  <p:stCondLst>
                                    <p:cond delay="0"/>
                                  </p:stCondLst>
                                  <p:childTnLst>
                                    <p:set>
                                      <p:cBhvr>
                                        <p:cTn id="69" dur="1" fill="hold">
                                          <p:stCondLst>
                                            <p:cond delay="0"/>
                                          </p:stCondLst>
                                        </p:cTn>
                                        <p:tgtEl>
                                          <p:spTgt spid="285717">
                                            <p:txEl>
                                              <p:pRg st="11" end="11"/>
                                            </p:txEl>
                                          </p:spTgt>
                                        </p:tgtEl>
                                        <p:attrNameLst>
                                          <p:attrName>style.visibility</p:attrName>
                                        </p:attrNameLst>
                                      </p:cBhvr>
                                      <p:to>
                                        <p:strVal val="visible"/>
                                      </p:to>
                                    </p:set>
                                    <p:animEffect transition="in" filter="slide(fromBottom)">
                                      <p:cBhvr>
                                        <p:cTn id="70" dur="500"/>
                                        <p:tgtEl>
                                          <p:spTgt spid="28571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228600" y="1676400"/>
            <a:ext cx="8915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en-US" sz="2400" b="1" i="1">
                <a:latin typeface="+mj-lt"/>
              </a:rPr>
              <a:t>- Tổ máy phát điện</a:t>
            </a:r>
            <a:r>
              <a:rPr lang="en-US" sz="2400" i="1">
                <a:latin typeface="+mj-lt"/>
              </a:rPr>
              <a:t> </a:t>
            </a:r>
            <a:endParaRPr lang="en-US" sz="2400">
              <a:latin typeface="+mj-lt"/>
            </a:endParaRPr>
          </a:p>
          <a:p>
            <a:pPr indent="457200" algn="just"/>
            <a:r>
              <a:rPr lang="en-US" sz="2400" b="1">
                <a:latin typeface="+mj-lt"/>
              </a:rPr>
              <a:t>Bước 1: Dùng giẻ sạch, mềm lau chùi vệ sinh công nghiệp sạch sẽ bên ngoài, bầu lọc gió, bảng điều khiển hiển thị, nắp thùng nhiên liệu, vị trí thước thăm dầu bôi trơn.</a:t>
            </a:r>
          </a:p>
          <a:p>
            <a:pPr indent="457200" algn="just"/>
            <a:r>
              <a:rPr lang="en-US" sz="2400" b="1">
                <a:latin typeface="+mj-lt"/>
              </a:rPr>
              <a:t>Bước 2: Kiểm tra nhiên liệu, dầu bôi trơn trên thước thăm dầu, thiếu thì bổ sung.</a:t>
            </a:r>
          </a:p>
          <a:p>
            <a:pPr indent="457200" algn="just"/>
            <a:r>
              <a:rPr lang="en-US" sz="2400" b="1">
                <a:latin typeface="+mj-lt"/>
              </a:rPr>
              <a:t>Bước 3: Quan sát trạng thái mặt điều khiển hiển thị xem các núm nút đảo mạch đã đưa về vị trí OFF hoặc đã được an toàn chưa, nếu chưa thì đưa về vị trí tắt hoặc an toàn.</a:t>
            </a:r>
          </a:p>
          <a:p>
            <a:pPr indent="457200" algn="just"/>
            <a:r>
              <a:rPr lang="en-US" sz="2400" b="1">
                <a:latin typeface="+mj-lt"/>
              </a:rPr>
              <a:t>Bước 4: Kiểm tra các trụ đấu nguồn ra, trụ đấu ắc qui, trụ tiếp đất, các ốc vít trên thân và đế máy, Sử dụng bộ dụng cụ sửa chữa vặn chặt các ốc vít bị lỏng.</a:t>
            </a:r>
          </a:p>
        </p:txBody>
      </p:sp>
      <p:sp>
        <p:nvSpPr>
          <p:cNvPr id="20" name="AutoShape 34"/>
          <p:cNvSpPr>
            <a:spLocks noChangeArrowheads="1"/>
          </p:cNvSpPr>
          <p:nvPr/>
        </p:nvSpPr>
        <p:spPr bwMode="auto">
          <a:xfrm>
            <a:off x="431799" y="571311"/>
            <a:ext cx="3454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563374"/>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3</a:t>
            </a:r>
          </a:p>
        </p:txBody>
      </p:sp>
      <p:sp>
        <p:nvSpPr>
          <p:cNvPr id="22" name="Rectangle 36"/>
          <p:cNvSpPr>
            <a:spLocks noChangeArrowheads="1"/>
          </p:cNvSpPr>
          <p:nvPr/>
        </p:nvSpPr>
        <p:spPr bwMode="auto">
          <a:xfrm>
            <a:off x="609600" y="543350"/>
            <a:ext cx="327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pt-BR" sz="2400" b="1">
                <a:latin typeface="+mj-lt"/>
              </a:rPr>
              <a:t>Các bước thực hiện</a:t>
            </a:r>
            <a:endParaRPr lang="en-US" sz="2400" b="1">
              <a:latin typeface="+mj-lt"/>
            </a:endParaRPr>
          </a:p>
        </p:txBody>
      </p:sp>
      <p:sp>
        <p:nvSpPr>
          <p:cNvPr id="9" name="Rectangle 8"/>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A. BẢO QUẢN NGÀY</a:t>
            </a:r>
          </a:p>
        </p:txBody>
      </p:sp>
      <p:sp>
        <p:nvSpPr>
          <p:cNvPr id="11" name="AutoShape 19"/>
          <p:cNvSpPr>
            <a:spLocks noChangeArrowheads="1"/>
          </p:cNvSpPr>
          <p:nvPr/>
        </p:nvSpPr>
        <p:spPr bwMode="gray">
          <a:xfrm>
            <a:off x="154784" y="1077119"/>
            <a:ext cx="34266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2" name="Rectangle 11"/>
          <p:cNvSpPr/>
          <p:nvPr/>
        </p:nvSpPr>
        <p:spPr>
          <a:xfrm>
            <a:off x="105228" y="1066800"/>
            <a:ext cx="3505200" cy="461665"/>
          </a:xfrm>
          <a:prstGeom prst="rect">
            <a:avLst/>
          </a:prstGeom>
          <a:noFill/>
          <a:ln>
            <a:noFill/>
          </a:ln>
        </p:spPr>
        <p:txBody>
          <a:bodyPr wrap="square">
            <a:spAutoFit/>
          </a:bodyPr>
          <a:lstStyle/>
          <a:p>
            <a:pPr algn="just"/>
            <a:r>
              <a:rPr lang="en-US" sz="2400" b="1">
                <a:latin typeface="+mj-lt"/>
              </a:rPr>
              <a:t>d) Thực hiện bảo quản </a:t>
            </a:r>
          </a:p>
        </p:txBody>
      </p:sp>
    </p:spTree>
    <p:extLst>
      <p:ext uri="{BB962C8B-B14F-4D97-AF65-F5344CB8AC3E}">
        <p14:creationId xmlns:p14="http://schemas.microsoft.com/office/powerpoint/2010/main" val="49257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utoShape 34"/>
          <p:cNvSpPr>
            <a:spLocks noChangeArrowheads="1"/>
          </p:cNvSpPr>
          <p:nvPr/>
        </p:nvSpPr>
        <p:spPr bwMode="auto">
          <a:xfrm>
            <a:off x="431799" y="586432"/>
            <a:ext cx="8255001" cy="785168"/>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59" name="AutoShape 35" descr="Purple mesh"/>
          <p:cNvSpPr>
            <a:spLocks noChangeArrowheads="1"/>
          </p:cNvSpPr>
          <p:nvPr/>
        </p:nvSpPr>
        <p:spPr bwMode="auto">
          <a:xfrm>
            <a:off x="127000" y="563980"/>
            <a:ext cx="457200" cy="82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1</a:t>
            </a:r>
          </a:p>
        </p:txBody>
      </p:sp>
      <p:sp>
        <p:nvSpPr>
          <p:cNvPr id="60" name="Rectangle 36"/>
          <p:cNvSpPr>
            <a:spLocks noChangeArrowheads="1"/>
          </p:cNvSpPr>
          <p:nvPr/>
        </p:nvSpPr>
        <p:spPr bwMode="auto">
          <a:xfrm>
            <a:off x="547688" y="507945"/>
            <a:ext cx="8139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2400" b="1">
                <a:latin typeface="+mj-lt"/>
              </a:rPr>
              <a:t> Sơ đồ khối hệ thống nguồn điện trạm thông tin quân sự cấp 1, cấp 2</a:t>
            </a:r>
            <a:r>
              <a:rPr lang="nl-NL" sz="2400" b="1">
                <a:latin typeface="+mj-lt"/>
              </a:rPr>
              <a:t> không lắp đặt pin mặt trời</a:t>
            </a:r>
            <a:endParaRPr lang="en-US" sz="2400" b="1">
              <a:latin typeface="+mj-lt"/>
            </a:endParaRPr>
          </a:p>
        </p:txBody>
      </p:sp>
      <p:sp>
        <p:nvSpPr>
          <p:cNvPr id="3" name="Rectangle 2"/>
          <p:cNvSpPr/>
          <p:nvPr/>
        </p:nvSpPr>
        <p:spPr>
          <a:xfrm>
            <a:off x="-29028" y="105228"/>
            <a:ext cx="9144000" cy="415498"/>
          </a:xfrm>
          <a:prstGeom prst="rect">
            <a:avLst/>
          </a:prstGeom>
        </p:spPr>
        <p:txBody>
          <a:bodyPr wrap="square">
            <a:spAutoFit/>
          </a:bodyPr>
          <a:lstStyle/>
          <a:p>
            <a:pPr algn="ctr"/>
            <a:r>
              <a:rPr lang="nl-NL" sz="2100" b="1">
                <a:solidFill>
                  <a:srgbClr val="FFFF00"/>
                </a:solidFill>
                <a:latin typeface="+mj-lt"/>
              </a:rPr>
              <a:t>C. SƠ ĐỒ KHỐI HỆ THỐNG NGUỒN ĐIỆN CỦA CÁC LOẠI HÌNH TRẠM</a:t>
            </a:r>
            <a:endParaRPr lang="en-US" sz="2100" b="1">
              <a:solidFill>
                <a:srgbClr val="FFFF00"/>
              </a:solidFill>
              <a:latin typeface="+mj-lt"/>
            </a:endParaRPr>
          </a:p>
        </p:txBody>
      </p:sp>
      <p:sp>
        <p:nvSpPr>
          <p:cNvPr id="5" name="Rectangle 3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5263"/>
          <p:cNvGrpSpPr>
            <a:grpSpLocks/>
          </p:cNvGrpSpPr>
          <p:nvPr/>
        </p:nvGrpSpPr>
        <p:grpSpPr bwMode="auto">
          <a:xfrm>
            <a:off x="167669" y="1524000"/>
            <a:ext cx="8712199" cy="5181600"/>
            <a:chOff x="1956" y="8945"/>
            <a:chExt cx="8783" cy="5628"/>
          </a:xfrm>
        </p:grpSpPr>
        <p:sp>
          <p:nvSpPr>
            <p:cNvPr id="7" name="Text Box 3683"/>
            <p:cNvSpPr txBox="1">
              <a:spLocks noChangeArrowheads="1"/>
            </p:cNvSpPr>
            <p:nvPr/>
          </p:nvSpPr>
          <p:spPr bwMode="auto">
            <a:xfrm>
              <a:off x="3437" y="9309"/>
              <a:ext cx="880" cy="921"/>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Cầu dao đảo chiều</a:t>
              </a:r>
              <a:endParaRPr kumimoji="0" lang="en-US" sz="1600" b="1" i="0" u="none" strike="noStrike" cap="none" normalizeH="0" baseline="0">
                <a:ln>
                  <a:noFill/>
                </a:ln>
                <a:solidFill>
                  <a:schemeClr val="tx1"/>
                </a:solidFill>
                <a:effectLst/>
                <a:latin typeface="+mj-lt"/>
                <a:cs typeface="Arial" pitchFamily="34" charset="0"/>
              </a:endParaRPr>
            </a:p>
          </p:txBody>
        </p:sp>
        <p:sp>
          <p:nvSpPr>
            <p:cNvPr id="8" name="Text Box 3684"/>
            <p:cNvSpPr txBox="1">
              <a:spLocks noChangeArrowheads="1"/>
            </p:cNvSpPr>
            <p:nvPr/>
          </p:nvSpPr>
          <p:spPr bwMode="auto">
            <a:xfrm>
              <a:off x="5448" y="9309"/>
              <a:ext cx="880" cy="921"/>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mj-lt"/>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Ổn áp</a:t>
              </a:r>
              <a:endParaRPr kumimoji="0" lang="en-US" sz="1600" b="1" i="0" u="none" strike="noStrike" cap="none" normalizeH="0" baseline="0">
                <a:ln>
                  <a:noFill/>
                </a:ln>
                <a:solidFill>
                  <a:schemeClr val="tx1"/>
                </a:solidFill>
                <a:effectLst/>
                <a:latin typeface="+mj-lt"/>
                <a:cs typeface="Arial" pitchFamily="34" charset="0"/>
              </a:endParaRPr>
            </a:p>
          </p:txBody>
        </p:sp>
        <p:sp>
          <p:nvSpPr>
            <p:cNvPr id="9" name="Text Box 3685"/>
            <p:cNvSpPr txBox="1">
              <a:spLocks noChangeArrowheads="1"/>
            </p:cNvSpPr>
            <p:nvPr/>
          </p:nvSpPr>
          <p:spPr bwMode="auto">
            <a:xfrm>
              <a:off x="7446" y="9309"/>
              <a:ext cx="880" cy="921"/>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mj-lt"/>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Cắt điện áp cao</a:t>
              </a:r>
              <a:endParaRPr kumimoji="0" lang="en-US" sz="1600" b="1" i="0" u="none" strike="noStrike" cap="none" normalizeH="0" baseline="0">
                <a:ln>
                  <a:noFill/>
                </a:ln>
                <a:solidFill>
                  <a:schemeClr val="tx1"/>
                </a:solidFill>
                <a:effectLst/>
                <a:latin typeface="+mj-lt"/>
                <a:cs typeface="Arial" pitchFamily="34" charset="0"/>
              </a:endParaRPr>
            </a:p>
          </p:txBody>
        </p:sp>
        <p:sp>
          <p:nvSpPr>
            <p:cNvPr id="10" name="Text Box 3686"/>
            <p:cNvSpPr txBox="1">
              <a:spLocks noChangeArrowheads="1"/>
            </p:cNvSpPr>
            <p:nvPr/>
          </p:nvSpPr>
          <p:spPr bwMode="auto">
            <a:xfrm>
              <a:off x="9468" y="9326"/>
              <a:ext cx="880" cy="922"/>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mj-lt"/>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Cắt lọc sét</a:t>
              </a:r>
              <a:endParaRPr kumimoji="0" lang="en-US" sz="1600" b="1" i="0" u="none" strike="noStrike" cap="none" normalizeH="0" baseline="0">
                <a:ln>
                  <a:noFill/>
                </a:ln>
                <a:solidFill>
                  <a:schemeClr val="tx1"/>
                </a:solidFill>
                <a:effectLst/>
                <a:latin typeface="+mj-lt"/>
                <a:cs typeface="Arial" pitchFamily="34" charset="0"/>
              </a:endParaRPr>
            </a:p>
          </p:txBody>
        </p:sp>
        <p:sp>
          <p:nvSpPr>
            <p:cNvPr id="11" name="Text Box 3687"/>
            <p:cNvSpPr txBox="1">
              <a:spLocks noChangeArrowheads="1"/>
            </p:cNvSpPr>
            <p:nvPr/>
          </p:nvSpPr>
          <p:spPr bwMode="auto">
            <a:xfrm>
              <a:off x="1997" y="10623"/>
              <a:ext cx="992" cy="921"/>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Tổ máy phát điện AC</a:t>
              </a:r>
              <a:endParaRPr kumimoji="0" lang="en-US" sz="1600" b="1" i="0" u="none" strike="noStrike" cap="none" normalizeH="0" baseline="0">
                <a:ln>
                  <a:noFill/>
                </a:ln>
                <a:solidFill>
                  <a:schemeClr val="tx1"/>
                </a:solidFill>
                <a:effectLst/>
                <a:latin typeface="+mj-lt"/>
                <a:cs typeface="Arial" pitchFamily="34" charset="0"/>
              </a:endParaRPr>
            </a:p>
          </p:txBody>
        </p:sp>
        <p:sp>
          <p:nvSpPr>
            <p:cNvPr id="12" name="Text Box 3688"/>
            <p:cNvSpPr txBox="1">
              <a:spLocks noChangeArrowheads="1"/>
            </p:cNvSpPr>
            <p:nvPr/>
          </p:nvSpPr>
          <p:spPr bwMode="auto">
            <a:xfrm>
              <a:off x="5289" y="10605"/>
              <a:ext cx="1131" cy="921"/>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mj-lt"/>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Điều hòa, ánh sáng</a:t>
              </a:r>
              <a:endParaRPr kumimoji="0" lang="en-US" sz="1600" b="1" i="0" u="none" strike="noStrike" cap="none" normalizeH="0" baseline="0">
                <a:ln>
                  <a:noFill/>
                </a:ln>
                <a:solidFill>
                  <a:schemeClr val="tx1"/>
                </a:solidFill>
                <a:effectLst/>
                <a:latin typeface="+mj-lt"/>
                <a:cs typeface="Arial" pitchFamily="34" charset="0"/>
              </a:endParaRPr>
            </a:p>
          </p:txBody>
        </p:sp>
        <p:sp>
          <p:nvSpPr>
            <p:cNvPr id="13" name="Text Box 3689"/>
            <p:cNvSpPr txBox="1">
              <a:spLocks noChangeArrowheads="1"/>
            </p:cNvSpPr>
            <p:nvPr/>
          </p:nvSpPr>
          <p:spPr bwMode="auto">
            <a:xfrm>
              <a:off x="9468" y="10623"/>
              <a:ext cx="880" cy="921"/>
            </a:xfrm>
            <a:prstGeom prst="rect">
              <a:avLst/>
            </a:prstGeom>
            <a:solidFill>
              <a:srgbClr val="00B050"/>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mj-lt"/>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Tủ chia điện AC</a:t>
              </a:r>
              <a:endParaRPr kumimoji="0" lang="en-US" sz="1600" b="1" i="0" u="none" strike="noStrike" cap="none" normalizeH="0" baseline="0">
                <a:ln>
                  <a:noFill/>
                </a:ln>
                <a:solidFill>
                  <a:schemeClr val="tx1"/>
                </a:solidFill>
                <a:effectLst/>
                <a:latin typeface="+mj-lt"/>
                <a:cs typeface="Arial" pitchFamily="34" charset="0"/>
              </a:endParaRPr>
            </a:p>
          </p:txBody>
        </p:sp>
        <p:sp>
          <p:nvSpPr>
            <p:cNvPr id="14" name="Text Box 3690"/>
            <p:cNvSpPr txBox="1">
              <a:spLocks noChangeArrowheads="1"/>
            </p:cNvSpPr>
            <p:nvPr/>
          </p:nvSpPr>
          <p:spPr bwMode="auto">
            <a:xfrm>
              <a:off x="6420" y="11847"/>
              <a:ext cx="2043" cy="921"/>
            </a:xfrm>
            <a:prstGeom prst="rect">
              <a:avLst/>
            </a:prstGeom>
            <a:solidFill>
              <a:srgbClr val="00B050"/>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mj-lt"/>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Thiết bị chỉnh lưu 220VAC/48VDC</a:t>
              </a:r>
              <a:endParaRPr kumimoji="0" lang="en-US" sz="1600" b="1" i="0" u="none" strike="noStrike" cap="none" normalizeH="0" baseline="0">
                <a:ln>
                  <a:noFill/>
                </a:ln>
                <a:solidFill>
                  <a:schemeClr val="tx1"/>
                </a:solidFill>
                <a:effectLst/>
                <a:latin typeface="+mj-lt"/>
                <a:cs typeface="Arial" pitchFamily="34" charset="0"/>
              </a:endParaRPr>
            </a:p>
          </p:txBody>
        </p:sp>
        <p:sp>
          <p:nvSpPr>
            <p:cNvPr id="15" name="Text Box 3691"/>
            <p:cNvSpPr txBox="1">
              <a:spLocks noChangeArrowheads="1"/>
            </p:cNvSpPr>
            <p:nvPr/>
          </p:nvSpPr>
          <p:spPr bwMode="auto">
            <a:xfrm>
              <a:off x="8918" y="11847"/>
              <a:ext cx="1821" cy="921"/>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Thiết bị biến đổi điện 48VDC/220VAC</a:t>
              </a:r>
              <a:endParaRPr kumimoji="0" lang="en-US" sz="1600" b="1" i="0" u="none" strike="noStrike" cap="none" normalizeH="0" baseline="0">
                <a:ln>
                  <a:noFill/>
                </a:ln>
                <a:solidFill>
                  <a:schemeClr val="tx1"/>
                </a:solidFill>
                <a:effectLst/>
                <a:latin typeface="+mj-lt"/>
                <a:cs typeface="Arial" pitchFamily="34" charset="0"/>
              </a:endParaRPr>
            </a:p>
          </p:txBody>
        </p:sp>
        <p:sp>
          <p:nvSpPr>
            <p:cNvPr id="16" name="Text Box 3692"/>
            <p:cNvSpPr txBox="1">
              <a:spLocks noChangeArrowheads="1"/>
            </p:cNvSpPr>
            <p:nvPr/>
          </p:nvSpPr>
          <p:spPr bwMode="auto">
            <a:xfrm>
              <a:off x="3930" y="11644"/>
              <a:ext cx="880" cy="640"/>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Tổ ắc quy 1</a:t>
              </a:r>
              <a:endParaRPr kumimoji="0" lang="en-US" sz="1600" b="1" i="0" u="none" strike="noStrike" cap="none" normalizeH="0" baseline="0">
                <a:ln>
                  <a:noFill/>
                </a:ln>
                <a:solidFill>
                  <a:schemeClr val="tx1"/>
                </a:solidFill>
                <a:effectLst/>
                <a:latin typeface="+mj-lt"/>
                <a:cs typeface="Arial" pitchFamily="34" charset="0"/>
              </a:endParaRPr>
            </a:p>
          </p:txBody>
        </p:sp>
        <p:sp>
          <p:nvSpPr>
            <p:cNvPr id="17" name="Text Box 3693"/>
            <p:cNvSpPr txBox="1">
              <a:spLocks noChangeArrowheads="1"/>
            </p:cNvSpPr>
            <p:nvPr/>
          </p:nvSpPr>
          <p:spPr bwMode="auto">
            <a:xfrm>
              <a:off x="3926" y="12375"/>
              <a:ext cx="880" cy="633"/>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Tổ ắc quy 2</a:t>
              </a:r>
              <a:endParaRPr kumimoji="0" lang="en-US" sz="1600" b="1" i="0" u="none" strike="noStrike" cap="none" normalizeH="0" baseline="0">
                <a:ln>
                  <a:noFill/>
                </a:ln>
                <a:solidFill>
                  <a:schemeClr val="tx1"/>
                </a:solidFill>
                <a:effectLst/>
                <a:latin typeface="+mj-lt"/>
                <a:cs typeface="Arial" pitchFamily="34" charset="0"/>
              </a:endParaRPr>
            </a:p>
          </p:txBody>
        </p:sp>
        <p:sp>
          <p:nvSpPr>
            <p:cNvPr id="18" name="Text Box 3694"/>
            <p:cNvSpPr txBox="1">
              <a:spLocks noChangeArrowheads="1"/>
            </p:cNvSpPr>
            <p:nvPr/>
          </p:nvSpPr>
          <p:spPr bwMode="auto">
            <a:xfrm>
              <a:off x="9388" y="13063"/>
              <a:ext cx="960" cy="633"/>
            </a:xfrm>
            <a:prstGeom prst="rect">
              <a:avLst/>
            </a:prstGeom>
            <a:solidFill>
              <a:srgbClr val="00B050"/>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Tủ chia điện AC</a:t>
              </a:r>
              <a:endParaRPr kumimoji="0" lang="en-US" sz="1600" b="1" i="0" u="none" strike="noStrike" cap="none" normalizeH="0" baseline="0">
                <a:ln>
                  <a:noFill/>
                </a:ln>
                <a:solidFill>
                  <a:schemeClr val="tx1"/>
                </a:solidFill>
                <a:effectLst/>
                <a:latin typeface="+mj-lt"/>
                <a:cs typeface="Arial" pitchFamily="34" charset="0"/>
              </a:endParaRPr>
            </a:p>
          </p:txBody>
        </p:sp>
        <p:sp>
          <p:nvSpPr>
            <p:cNvPr id="19" name="Text Box 3695"/>
            <p:cNvSpPr txBox="1">
              <a:spLocks noChangeArrowheads="1"/>
            </p:cNvSpPr>
            <p:nvPr/>
          </p:nvSpPr>
          <p:spPr bwMode="auto">
            <a:xfrm>
              <a:off x="8918" y="13939"/>
              <a:ext cx="1821" cy="632"/>
            </a:xfrm>
            <a:prstGeom prst="rect">
              <a:avLst/>
            </a:prstGeom>
            <a:solidFill>
              <a:srgbClr val="C4BC9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Thiết bị sử dụng điện 220VAC</a:t>
              </a:r>
              <a:endParaRPr kumimoji="0" lang="en-US" sz="1600" b="1" i="0" u="none" strike="noStrike" cap="none" normalizeH="0" baseline="0">
                <a:ln>
                  <a:noFill/>
                </a:ln>
                <a:solidFill>
                  <a:schemeClr val="tx1"/>
                </a:solidFill>
                <a:effectLst/>
                <a:latin typeface="+mj-lt"/>
                <a:cs typeface="Arial" pitchFamily="34" charset="0"/>
              </a:endParaRPr>
            </a:p>
          </p:txBody>
        </p:sp>
        <p:sp>
          <p:nvSpPr>
            <p:cNvPr id="20" name="Text Box 3696"/>
            <p:cNvSpPr txBox="1">
              <a:spLocks noChangeArrowheads="1"/>
            </p:cNvSpPr>
            <p:nvPr/>
          </p:nvSpPr>
          <p:spPr bwMode="auto">
            <a:xfrm>
              <a:off x="6642" y="13940"/>
              <a:ext cx="1821" cy="633"/>
            </a:xfrm>
            <a:prstGeom prst="rect">
              <a:avLst/>
            </a:prstGeom>
            <a:solidFill>
              <a:srgbClr val="C4BC9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Thiết bị sử dụng điện 48VDC</a:t>
              </a:r>
              <a:endParaRPr kumimoji="0" lang="en-US" sz="1600" b="1" i="0" u="none" strike="noStrike" cap="none" normalizeH="0" baseline="0">
                <a:ln>
                  <a:noFill/>
                </a:ln>
                <a:solidFill>
                  <a:schemeClr val="tx1"/>
                </a:solidFill>
                <a:effectLst/>
                <a:latin typeface="+mj-lt"/>
                <a:cs typeface="Arial" pitchFamily="34" charset="0"/>
              </a:endParaRPr>
            </a:p>
          </p:txBody>
        </p:sp>
        <p:sp>
          <p:nvSpPr>
            <p:cNvPr id="21" name="Text Box 3697"/>
            <p:cNvSpPr txBox="1">
              <a:spLocks noChangeArrowheads="1"/>
            </p:cNvSpPr>
            <p:nvPr/>
          </p:nvSpPr>
          <p:spPr bwMode="auto">
            <a:xfrm>
              <a:off x="1956" y="9069"/>
              <a:ext cx="1222" cy="386"/>
            </a:xfrm>
            <a:prstGeom prst="rect">
              <a:avLst/>
            </a:prstGeom>
            <a:solidFill>
              <a:srgbClr val="C4BC9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mj-lt"/>
                  <a:ea typeface="Times New Roman" pitchFamily="18" charset="0"/>
                  <a:cs typeface="Arial" pitchFamily="34" charset="0"/>
                </a:rPr>
                <a:t>Điện lưới</a:t>
              </a:r>
              <a:endParaRPr kumimoji="0" lang="en-US" sz="1600" b="1" i="0" u="none" strike="noStrike" cap="none" normalizeH="0" baseline="0">
                <a:ln>
                  <a:noFill/>
                </a:ln>
                <a:solidFill>
                  <a:schemeClr val="tx1"/>
                </a:solidFill>
                <a:effectLst/>
                <a:latin typeface="+mj-lt"/>
                <a:cs typeface="Arial" pitchFamily="34" charset="0"/>
              </a:endParaRPr>
            </a:p>
          </p:txBody>
        </p:sp>
        <p:sp>
          <p:nvSpPr>
            <p:cNvPr id="22" name="AutoShape 3698"/>
            <p:cNvSpPr>
              <a:spLocks noChangeShapeType="1"/>
            </p:cNvSpPr>
            <p:nvPr/>
          </p:nvSpPr>
          <p:spPr bwMode="auto">
            <a:xfrm>
              <a:off x="3930" y="8945"/>
              <a:ext cx="0" cy="36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23" name="AutoShape 3699"/>
            <p:cNvSpPr>
              <a:spLocks noChangeShapeType="1"/>
            </p:cNvSpPr>
            <p:nvPr/>
          </p:nvSpPr>
          <p:spPr bwMode="auto">
            <a:xfrm flipH="1">
              <a:off x="1997" y="8945"/>
              <a:ext cx="1933"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24" name="AutoShape 3700"/>
            <p:cNvSpPr>
              <a:spLocks noChangeShapeType="1"/>
            </p:cNvSpPr>
            <p:nvPr/>
          </p:nvSpPr>
          <p:spPr bwMode="auto">
            <a:xfrm>
              <a:off x="4317" y="9730"/>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25" name="AutoShape 3701"/>
            <p:cNvSpPr>
              <a:spLocks noChangeShapeType="1"/>
            </p:cNvSpPr>
            <p:nvPr/>
          </p:nvSpPr>
          <p:spPr bwMode="auto">
            <a:xfrm>
              <a:off x="6325" y="9732"/>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26" name="AutoShape 3702"/>
            <p:cNvSpPr>
              <a:spLocks noChangeShapeType="1"/>
            </p:cNvSpPr>
            <p:nvPr/>
          </p:nvSpPr>
          <p:spPr bwMode="auto">
            <a:xfrm>
              <a:off x="8331" y="9732"/>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27" name="AutoShape 3703"/>
            <p:cNvSpPr>
              <a:spLocks noChangeShapeType="1"/>
            </p:cNvSpPr>
            <p:nvPr/>
          </p:nvSpPr>
          <p:spPr bwMode="auto">
            <a:xfrm>
              <a:off x="9959" y="10230"/>
              <a:ext cx="0" cy="37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28" name="AutoShape 3704"/>
            <p:cNvSpPr>
              <a:spLocks noChangeShapeType="1"/>
            </p:cNvSpPr>
            <p:nvPr/>
          </p:nvSpPr>
          <p:spPr bwMode="auto">
            <a:xfrm>
              <a:off x="7457" y="11050"/>
              <a:ext cx="1" cy="797"/>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29" name="AutoShape 3706"/>
            <p:cNvSpPr>
              <a:spLocks noChangeShapeType="1"/>
            </p:cNvSpPr>
            <p:nvPr/>
          </p:nvSpPr>
          <p:spPr bwMode="auto">
            <a:xfrm>
              <a:off x="5881" y="10230"/>
              <a:ext cx="0" cy="37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30" name="AutoShape 3708"/>
            <p:cNvSpPr>
              <a:spLocks noChangeShapeType="1"/>
            </p:cNvSpPr>
            <p:nvPr/>
          </p:nvSpPr>
          <p:spPr bwMode="auto">
            <a:xfrm flipV="1">
              <a:off x="3930" y="10230"/>
              <a:ext cx="0" cy="82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31" name="AutoShape 3709"/>
            <p:cNvSpPr>
              <a:spLocks noChangeShapeType="1"/>
            </p:cNvSpPr>
            <p:nvPr/>
          </p:nvSpPr>
          <p:spPr bwMode="auto">
            <a:xfrm flipH="1">
              <a:off x="2989" y="11050"/>
              <a:ext cx="941"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32" name="AutoShape 3710"/>
            <p:cNvSpPr>
              <a:spLocks noChangeShapeType="1"/>
            </p:cNvSpPr>
            <p:nvPr/>
          </p:nvSpPr>
          <p:spPr bwMode="auto">
            <a:xfrm flipH="1">
              <a:off x="7458" y="11050"/>
              <a:ext cx="201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33" name="AutoShape 3711"/>
            <p:cNvSpPr>
              <a:spLocks noChangeShapeType="1"/>
            </p:cNvSpPr>
            <p:nvPr/>
          </p:nvSpPr>
          <p:spPr bwMode="auto">
            <a:xfrm>
              <a:off x="9854" y="12768"/>
              <a:ext cx="0" cy="29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34" name="AutoShape 3712"/>
            <p:cNvSpPr>
              <a:spLocks noChangeShapeType="1"/>
            </p:cNvSpPr>
            <p:nvPr/>
          </p:nvSpPr>
          <p:spPr bwMode="auto">
            <a:xfrm>
              <a:off x="9664" y="13696"/>
              <a:ext cx="0" cy="24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35" name="AutoShape 3713"/>
            <p:cNvSpPr>
              <a:spLocks noChangeShapeType="1"/>
            </p:cNvSpPr>
            <p:nvPr/>
          </p:nvSpPr>
          <p:spPr bwMode="auto">
            <a:xfrm>
              <a:off x="9854" y="13696"/>
              <a:ext cx="0" cy="244"/>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36" name="AutoShape 3714"/>
            <p:cNvSpPr>
              <a:spLocks noChangeShapeType="1"/>
            </p:cNvSpPr>
            <p:nvPr/>
          </p:nvSpPr>
          <p:spPr bwMode="auto">
            <a:xfrm>
              <a:off x="10044" y="13696"/>
              <a:ext cx="0" cy="24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37" name="AutoShape 3715"/>
            <p:cNvSpPr>
              <a:spLocks noChangeShapeType="1"/>
            </p:cNvSpPr>
            <p:nvPr/>
          </p:nvSpPr>
          <p:spPr bwMode="auto">
            <a:xfrm>
              <a:off x="7044" y="12768"/>
              <a:ext cx="0" cy="1172"/>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38" name="AutoShape 3716"/>
            <p:cNvSpPr>
              <a:spLocks noChangeShapeType="1"/>
            </p:cNvSpPr>
            <p:nvPr/>
          </p:nvSpPr>
          <p:spPr bwMode="auto">
            <a:xfrm>
              <a:off x="7458" y="12768"/>
              <a:ext cx="0" cy="1172"/>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39" name="AutoShape 3717"/>
            <p:cNvSpPr>
              <a:spLocks noChangeShapeType="1"/>
            </p:cNvSpPr>
            <p:nvPr/>
          </p:nvSpPr>
          <p:spPr bwMode="auto">
            <a:xfrm>
              <a:off x="7877" y="12768"/>
              <a:ext cx="0" cy="1172"/>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40" name="AutoShape 3718"/>
            <p:cNvSpPr>
              <a:spLocks noChangeShapeType="1"/>
            </p:cNvSpPr>
            <p:nvPr/>
          </p:nvSpPr>
          <p:spPr bwMode="auto">
            <a:xfrm>
              <a:off x="8206" y="12768"/>
              <a:ext cx="0" cy="1172"/>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41" name="AutoShape 3719"/>
            <p:cNvSpPr>
              <a:spLocks noChangeShapeType="1"/>
            </p:cNvSpPr>
            <p:nvPr/>
          </p:nvSpPr>
          <p:spPr bwMode="auto">
            <a:xfrm>
              <a:off x="4806" y="12014"/>
              <a:ext cx="1614" cy="0"/>
            </a:xfrm>
            <a:prstGeom prst="straightConnector1">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42" name="AutoShape 3720"/>
            <p:cNvSpPr>
              <a:spLocks noChangeShapeType="1"/>
            </p:cNvSpPr>
            <p:nvPr/>
          </p:nvSpPr>
          <p:spPr bwMode="auto">
            <a:xfrm>
              <a:off x="4806" y="12621"/>
              <a:ext cx="1614" cy="0"/>
            </a:xfrm>
            <a:prstGeom prst="straightConnector1">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sp>
          <p:nvSpPr>
            <p:cNvPr id="43" name="AutoShape 3722"/>
            <p:cNvSpPr>
              <a:spLocks noChangeShapeType="1"/>
            </p:cNvSpPr>
            <p:nvPr/>
          </p:nvSpPr>
          <p:spPr bwMode="auto">
            <a:xfrm>
              <a:off x="8463" y="12284"/>
              <a:ext cx="455"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latin typeface="+mj-lt"/>
              </a:endParaRPr>
            </a:p>
          </p:txBody>
        </p:sp>
      </p:grpSp>
      <p:sp>
        <p:nvSpPr>
          <p:cNvPr id="44" name="Rectangle 55"/>
          <p:cNvSpPr>
            <a:spLocks noChangeArrowheads="1"/>
          </p:cNvSpPr>
          <p:nvPr/>
        </p:nvSpPr>
        <p:spPr bwMode="auto">
          <a:xfrm>
            <a:off x="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5899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edge">
                                      <p:cBhvr>
                                        <p:cTn id="7" dur="1000"/>
                                        <p:tgtEl>
                                          <p:spTgt spid="5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edge">
                                      <p:cBhvr>
                                        <p:cTn id="10" dur="1000"/>
                                        <p:tgtEl>
                                          <p:spTgt spid="5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edge">
                                      <p:cBhvr>
                                        <p:cTn id="13" dur="1000"/>
                                        <p:tgtEl>
                                          <p:spTgt spid="6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0" y="609600"/>
            <a:ext cx="90424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chemeClr val="tx2">
                    <a:lumMod val="60000"/>
                    <a:lumOff val="40000"/>
                  </a:schemeClr>
                </a:solidFill>
                <a:latin typeface="+mj-lt"/>
              </a:rPr>
              <a:t>- Bộ ổn áp xoay chiều đầu vào </a:t>
            </a:r>
            <a:endParaRPr lang="en-US" sz="2400" b="1">
              <a:solidFill>
                <a:schemeClr val="tx2">
                  <a:lumMod val="60000"/>
                  <a:lumOff val="40000"/>
                </a:schemeClr>
              </a:solidFill>
              <a:latin typeface="+mj-lt"/>
            </a:endParaRPr>
          </a:p>
          <a:p>
            <a:pPr indent="457200" algn="just"/>
            <a:r>
              <a:rPr lang="en-US" sz="2000" b="1">
                <a:latin typeface="+mj-lt"/>
              </a:rPr>
              <a:t>Bước 1: Dùng chổi lông hoặc giẻ mềm, khô lau chùi ngoài vỏ thiết bị</a:t>
            </a:r>
            <a:r>
              <a:rPr lang="en-US" sz="2000" b="1" i="1">
                <a:latin typeface="+mj-lt"/>
              </a:rPr>
              <a:t>. </a:t>
            </a:r>
            <a:endParaRPr lang="en-US" sz="2000" b="1">
              <a:latin typeface="+mj-lt"/>
            </a:endParaRPr>
          </a:p>
          <a:p>
            <a:pPr indent="457200" algn="just"/>
            <a:r>
              <a:rPr lang="en-US" sz="2000" b="1">
                <a:latin typeface="+mj-lt"/>
              </a:rPr>
              <a:t>Bước 2: Bằng mắt kiểm tra tình trạng hoạt động của thiết bị (đèn LED và đồng hồ, đèn hiển thị trạng thái) nếu phát hiện không bình thường phải khắc phục ngay.</a:t>
            </a:r>
          </a:p>
          <a:p>
            <a:pPr indent="457200" algn="just"/>
            <a:r>
              <a:rPr lang="en-US" sz="2000" b="1">
                <a:latin typeface="+mj-lt"/>
              </a:rPr>
              <a:t>Bước 3: Bằng mắt kết hợp tay kiểm tra độ vững chắc về cơ khí thiết bị ổn áp xem các trụ đấu nối có bị lỏng hoặc tuột khỏi cầu đấu, độ vững chắc của thiết bị được gá lắp chắc chắn không. Nếu lỏng siết lại cho chắc chắn.</a:t>
            </a:r>
          </a:p>
          <a:p>
            <a:pPr indent="457200" algn="just"/>
            <a:r>
              <a:rPr lang="en-US" sz="2400" b="1" i="1">
                <a:solidFill>
                  <a:schemeClr val="tx2">
                    <a:lumMod val="60000"/>
                    <a:lumOff val="40000"/>
                  </a:schemeClr>
                </a:solidFill>
                <a:latin typeface="+mj-lt"/>
              </a:rPr>
              <a:t>- Bộ nguồn chỉnh lưu</a:t>
            </a:r>
            <a:r>
              <a:rPr lang="en-US" sz="2400" b="1">
                <a:solidFill>
                  <a:schemeClr val="tx2">
                    <a:lumMod val="60000"/>
                    <a:lumOff val="40000"/>
                  </a:schemeClr>
                </a:solidFill>
                <a:latin typeface="+mj-lt"/>
              </a:rPr>
              <a:t> </a:t>
            </a:r>
          </a:p>
          <a:p>
            <a:pPr indent="457200" algn="just"/>
            <a:r>
              <a:rPr lang="en-US" sz="2000" b="1">
                <a:latin typeface="+mj-lt"/>
              </a:rPr>
              <a:t>Bước 1: Dùng chổi lông hoặc giẻ mềm, khô lau chùi ngoài vỏ thiết bị.</a:t>
            </a:r>
          </a:p>
          <a:p>
            <a:pPr indent="457200" algn="just"/>
            <a:r>
              <a:rPr lang="en-US" sz="2000" b="1">
                <a:latin typeface="+mj-lt"/>
              </a:rPr>
              <a:t>Bước 2: Bằng mắt quan sát bên ngoài mặt máy kiểm tra tình trạng hoạt động của thiết bị (đồng hồ và các đèn LED hiển thị) nếu phát hiện không bình thường phải khắc phục ngay. </a:t>
            </a:r>
          </a:p>
          <a:p>
            <a:pPr indent="457200" algn="just"/>
            <a:r>
              <a:rPr lang="en-US" sz="2000" b="1">
                <a:latin typeface="+mj-lt"/>
              </a:rPr>
              <a:t>Bước 3: Bằng mắt kết hợp với tay kiểm tra độ vững chắc về cơ khí thiết bị nguồn chỉnh lưu, kiểm tra các ốc vít bắt bên ngoài thiết bị xem các trụ đấu nối có chắc chắn không, độ vững chắc của thiết bị trên giá máy. Nếu lỏng siết lại cho chắc chắn.</a:t>
            </a:r>
          </a:p>
        </p:txBody>
      </p:sp>
      <p:sp>
        <p:nvSpPr>
          <p:cNvPr id="9" name="Rectangle 8"/>
          <p:cNvSpPr/>
          <p:nvPr/>
        </p:nvSpPr>
        <p:spPr>
          <a:xfrm>
            <a:off x="12700" y="9920"/>
            <a:ext cx="9144000" cy="523220"/>
          </a:xfrm>
          <a:prstGeom prst="rect">
            <a:avLst/>
          </a:prstGeom>
        </p:spPr>
        <p:txBody>
          <a:bodyPr wrap="square">
            <a:spAutoFit/>
          </a:bodyPr>
          <a:lstStyle/>
          <a:p>
            <a:pPr algn="ctr"/>
            <a:r>
              <a:rPr lang="en-US" sz="2800" b="1">
                <a:solidFill>
                  <a:srgbClr val="FFFF00"/>
                </a:solidFill>
                <a:latin typeface="+mj-lt"/>
              </a:rPr>
              <a:t>d) Thực hiện bảo quản </a:t>
            </a:r>
          </a:p>
        </p:txBody>
      </p:sp>
    </p:spTree>
    <p:extLst>
      <p:ext uri="{BB962C8B-B14F-4D97-AF65-F5344CB8AC3E}">
        <p14:creationId xmlns:p14="http://schemas.microsoft.com/office/powerpoint/2010/main" val="369080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0" y="745153"/>
            <a:ext cx="9042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chemeClr val="tx2">
                    <a:lumMod val="60000"/>
                    <a:lumOff val="40000"/>
                  </a:schemeClr>
                </a:solidFill>
                <a:latin typeface="+mj-lt"/>
              </a:rPr>
              <a:t>- Thiết bị phối hợp BC- 4863</a:t>
            </a:r>
            <a:r>
              <a:rPr lang="en-US" sz="2400" b="1">
                <a:solidFill>
                  <a:schemeClr val="tx2">
                    <a:lumMod val="60000"/>
                    <a:lumOff val="40000"/>
                  </a:schemeClr>
                </a:solidFill>
                <a:latin typeface="+mj-lt"/>
              </a:rPr>
              <a:t> </a:t>
            </a:r>
          </a:p>
          <a:p>
            <a:pPr indent="457200" algn="just"/>
            <a:r>
              <a:rPr lang="en-US" sz="2400" b="1">
                <a:latin typeface="+mj-lt"/>
              </a:rPr>
              <a:t>Bước 1: Dùng chổi lông hoặc giẻ mềm, khô lau chùi bên ngoài vỏ thiết bị.</a:t>
            </a:r>
          </a:p>
          <a:p>
            <a:pPr indent="457200" algn="just"/>
            <a:r>
              <a:rPr lang="en-US" sz="2400" b="1">
                <a:latin typeface="+mj-lt"/>
              </a:rPr>
              <a:t>Bước 2: Bằng mắt quan sát bên ngoài mặt máy kiểm tra tình trạng hoạt động của thiết bị (mặt màn hình và hệ thống đèn LED hiển thị), đặc biệt là hai cầu chì F</a:t>
            </a:r>
            <a:r>
              <a:rPr lang="en-US" sz="2400" b="1" baseline="-25000">
                <a:latin typeface="+mj-lt"/>
              </a:rPr>
              <a:t>1,</a:t>
            </a:r>
            <a:r>
              <a:rPr lang="en-US" sz="2400" b="1">
                <a:latin typeface="+mj-lt"/>
              </a:rPr>
              <a:t> F</a:t>
            </a:r>
            <a:r>
              <a:rPr lang="en-US" sz="2400" b="1" baseline="-25000">
                <a:latin typeface="+mj-lt"/>
              </a:rPr>
              <a:t>2</a:t>
            </a:r>
            <a:r>
              <a:rPr lang="en-US" sz="2400" b="1">
                <a:latin typeface="+mj-lt"/>
              </a:rPr>
              <a:t> ở phía sau. Nếu phát hiện báo lỗi hoặc hiển thị bất thường phải có biện pháp khắc phục ngay.</a:t>
            </a:r>
          </a:p>
          <a:p>
            <a:pPr indent="457200" algn="just"/>
            <a:r>
              <a:rPr lang="en-US" sz="2400" b="1">
                <a:latin typeface="+mj-lt"/>
              </a:rPr>
              <a:t>Bước 3: Bằng mắt kết hợp với tay kiểm tra độ vững chắc về cơ khí của bộ phối hợp chia điện 1 chiều BC - 4863, kiểm tra các ốc vít bắt bên ngoài thiết bị xem các trụ đấu nối có chắc chắn không, độ vững chắc của thiết bị trên giá máy. Nếu lỏng siết lại cho chắc chắn.</a:t>
            </a:r>
          </a:p>
        </p:txBody>
      </p:sp>
      <p:sp>
        <p:nvSpPr>
          <p:cNvPr id="9" name="Rectangle 8"/>
          <p:cNvSpPr/>
          <p:nvPr/>
        </p:nvSpPr>
        <p:spPr>
          <a:xfrm>
            <a:off x="12700" y="9920"/>
            <a:ext cx="9144000" cy="523220"/>
          </a:xfrm>
          <a:prstGeom prst="rect">
            <a:avLst/>
          </a:prstGeom>
        </p:spPr>
        <p:txBody>
          <a:bodyPr wrap="square">
            <a:spAutoFit/>
          </a:bodyPr>
          <a:lstStyle/>
          <a:p>
            <a:pPr algn="ctr"/>
            <a:r>
              <a:rPr lang="en-US" sz="2800" b="1">
                <a:solidFill>
                  <a:srgbClr val="FFFF00"/>
                </a:solidFill>
                <a:latin typeface="+mj-lt"/>
              </a:rPr>
              <a:t>d) Thực hiện bảo quản </a:t>
            </a:r>
          </a:p>
        </p:txBody>
      </p:sp>
    </p:spTree>
    <p:extLst>
      <p:ext uri="{BB962C8B-B14F-4D97-AF65-F5344CB8AC3E}">
        <p14:creationId xmlns:p14="http://schemas.microsoft.com/office/powerpoint/2010/main" val="405797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63500" y="685800"/>
            <a:ext cx="9042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chemeClr val="tx2">
                    <a:lumMod val="60000"/>
                    <a:lumOff val="40000"/>
                  </a:schemeClr>
                </a:solidFill>
                <a:latin typeface="+mj-lt"/>
              </a:rPr>
              <a:t>- Bộ chuyển đổi UPS, inverter</a:t>
            </a:r>
            <a:r>
              <a:rPr lang="en-US" sz="2400" b="1">
                <a:solidFill>
                  <a:schemeClr val="tx2">
                    <a:lumMod val="60000"/>
                    <a:lumOff val="40000"/>
                  </a:schemeClr>
                </a:solidFill>
                <a:latin typeface="+mj-lt"/>
              </a:rPr>
              <a:t> </a:t>
            </a:r>
          </a:p>
          <a:p>
            <a:pPr indent="457200" algn="just"/>
            <a:r>
              <a:rPr lang="en-US" sz="2400" b="1">
                <a:latin typeface="+mj-lt"/>
              </a:rPr>
              <a:t>Bước 1: Dùng chổi lông hoặc giẻ mềm, khô lau chùi bên ngoài vỏ thiết bị.</a:t>
            </a:r>
          </a:p>
          <a:p>
            <a:pPr indent="457200" algn="just"/>
            <a:r>
              <a:rPr lang="en-US" sz="2400" b="1">
                <a:latin typeface="+mj-lt"/>
              </a:rPr>
              <a:t>Bước 2: Bằng mắt quan sát bên ngoài mặt máy kiểm tra tình trạng hoạt động của thiết bị (đồng hồ và hệ thống đèn LED hiển thị). Nếu phát hiện báo lỗi hoặc hiển thị bất thường phải có biện pháp khắc phục ngay.</a:t>
            </a:r>
          </a:p>
          <a:p>
            <a:pPr indent="457200" algn="just"/>
            <a:r>
              <a:rPr lang="en-US" sz="2400" b="1">
                <a:latin typeface="+mj-lt"/>
              </a:rPr>
              <a:t>Bước 3: Bằng mắt kết hợp với tay kiểm tra độ vững chắc về cơ khí của thiết bị này, kiểm tra các ốc vít bắt bên ngoài thiết bị, các trụ đấu nối tới ắc qui có chắc chắn không, độ vững chắc của thiết bị trên giá máy. Nếu lỏng siết lại cho chắc chắn.</a:t>
            </a:r>
          </a:p>
        </p:txBody>
      </p:sp>
      <p:sp>
        <p:nvSpPr>
          <p:cNvPr id="9" name="Rectangle 8"/>
          <p:cNvSpPr/>
          <p:nvPr/>
        </p:nvSpPr>
        <p:spPr>
          <a:xfrm>
            <a:off x="12700" y="9920"/>
            <a:ext cx="9144000" cy="523220"/>
          </a:xfrm>
          <a:prstGeom prst="rect">
            <a:avLst/>
          </a:prstGeom>
        </p:spPr>
        <p:txBody>
          <a:bodyPr wrap="square">
            <a:spAutoFit/>
          </a:bodyPr>
          <a:lstStyle/>
          <a:p>
            <a:pPr algn="ctr"/>
            <a:r>
              <a:rPr lang="en-US" sz="2800" b="1">
                <a:solidFill>
                  <a:srgbClr val="FFFF00"/>
                </a:solidFill>
                <a:latin typeface="+mj-lt"/>
              </a:rPr>
              <a:t>d) Thực hiện bảo quản </a:t>
            </a:r>
          </a:p>
        </p:txBody>
      </p:sp>
    </p:spTree>
    <p:extLst>
      <p:ext uri="{BB962C8B-B14F-4D97-AF65-F5344CB8AC3E}">
        <p14:creationId xmlns:p14="http://schemas.microsoft.com/office/powerpoint/2010/main" val="264132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63500" y="595323"/>
            <a:ext cx="90424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chemeClr val="tx2">
                    <a:lumMod val="60000"/>
                    <a:lumOff val="40000"/>
                  </a:schemeClr>
                </a:solidFill>
                <a:latin typeface="+mj-lt"/>
              </a:rPr>
              <a:t>- Giàn pin năng lượng mặt trời và bộ điều khiển nạp ắc quy</a:t>
            </a:r>
            <a:r>
              <a:rPr lang="en-US" sz="2400" b="1">
                <a:solidFill>
                  <a:schemeClr val="tx2">
                    <a:lumMod val="60000"/>
                    <a:lumOff val="40000"/>
                  </a:schemeClr>
                </a:solidFill>
                <a:latin typeface="+mj-lt"/>
              </a:rPr>
              <a:t> </a:t>
            </a:r>
          </a:p>
          <a:p>
            <a:pPr indent="457200" algn="just"/>
            <a:r>
              <a:rPr lang="en-US" sz="2400" b="1">
                <a:latin typeface="+mj-lt"/>
              </a:rPr>
              <a:t>Bước 1: Dùng chổi lông hoặc giẻ mềm, khô lau chùi bên trên bề mặt ngoài của giàn pin.</a:t>
            </a:r>
          </a:p>
          <a:p>
            <a:pPr indent="457200" algn="just"/>
            <a:r>
              <a:rPr lang="en-US" sz="2400" b="1">
                <a:latin typeface="+mj-lt"/>
              </a:rPr>
              <a:t>Bước 2: Bằng mắt quan sát bên ngoài mặt máy bộ điều khiển nạp kiểm tra tình trạng hoạt động của thiết bị (đồng hồ và hệ thống đèn LED hiển thị) nếu phát hiện lỗi phải có biện pháp khắc phục ngay.</a:t>
            </a:r>
          </a:p>
          <a:p>
            <a:pPr indent="457200" algn="just"/>
            <a:r>
              <a:rPr lang="en-US" sz="2400" b="1">
                <a:latin typeface="+mj-lt"/>
              </a:rPr>
              <a:t>Bước 3: Bằng mắt kết hợp với tay kiểm tra độ vững chắc về cơ khí của từng tấm pin, kiểm tra các ốc vít bắt bên ngoài thiết bị xem các trụ đấu nối có chắc chắn không, đường cáp dẫn nguồn tới bộ điều khiển có an toàn không, kiểm tra độ vững chắc của thiết bị trên giá máy. Nếu lỏng siết lại cho chắc chắn.</a:t>
            </a:r>
          </a:p>
        </p:txBody>
      </p:sp>
      <p:sp>
        <p:nvSpPr>
          <p:cNvPr id="9" name="Rectangle 8"/>
          <p:cNvSpPr/>
          <p:nvPr/>
        </p:nvSpPr>
        <p:spPr>
          <a:xfrm>
            <a:off x="12700" y="9920"/>
            <a:ext cx="9144000" cy="523220"/>
          </a:xfrm>
          <a:prstGeom prst="rect">
            <a:avLst/>
          </a:prstGeom>
        </p:spPr>
        <p:txBody>
          <a:bodyPr wrap="square">
            <a:spAutoFit/>
          </a:bodyPr>
          <a:lstStyle/>
          <a:p>
            <a:pPr algn="ctr"/>
            <a:r>
              <a:rPr lang="en-US" sz="2800" b="1">
                <a:solidFill>
                  <a:srgbClr val="FFFF00"/>
                </a:solidFill>
                <a:latin typeface="+mj-lt"/>
              </a:rPr>
              <a:t>d) Thực hiện bảo quản </a:t>
            </a:r>
          </a:p>
        </p:txBody>
      </p:sp>
    </p:spTree>
    <p:extLst>
      <p:ext uri="{BB962C8B-B14F-4D97-AF65-F5344CB8AC3E}">
        <p14:creationId xmlns:p14="http://schemas.microsoft.com/office/powerpoint/2010/main" val="263392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63500" y="779991"/>
            <a:ext cx="9042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chemeClr val="tx2">
                    <a:lumMod val="60000"/>
                    <a:lumOff val="40000"/>
                  </a:schemeClr>
                </a:solidFill>
                <a:latin typeface="+mj-lt"/>
              </a:rPr>
              <a:t>- Tổ ắc qui kín khí hoặc tổ ắc qui hở</a:t>
            </a:r>
            <a:r>
              <a:rPr lang="en-US" sz="2400" b="1">
                <a:solidFill>
                  <a:schemeClr val="tx2">
                    <a:lumMod val="60000"/>
                    <a:lumOff val="40000"/>
                  </a:schemeClr>
                </a:solidFill>
                <a:latin typeface="+mj-lt"/>
              </a:rPr>
              <a:t> </a:t>
            </a:r>
          </a:p>
          <a:p>
            <a:pPr indent="457200" algn="just"/>
            <a:r>
              <a:rPr lang="en-US" sz="2400" b="1">
                <a:latin typeface="+mj-lt"/>
              </a:rPr>
              <a:t>Bước 1: Dùng chổi lông hoặc giẻ mềm, khô lau chùi bên ngoài vỏ của tổ ắc qui.</a:t>
            </a:r>
          </a:p>
          <a:p>
            <a:pPr indent="457200" algn="just"/>
            <a:r>
              <a:rPr lang="en-US" sz="2400" b="1">
                <a:latin typeface="+mj-lt"/>
              </a:rPr>
              <a:t>Bước 2: Bằng mắt kết hợp với tay kiểm tra độ vững chắc về cơ khí của tổ ắc qui trên giá, kiểm tra các trụ đấu, cầu đấu có chắc chắn không, độ vững chắc của thiết bị trên giá. Vặn chặt lại các ốc bắt cầu nối ắc qui nếu phát hiện bị lỏng.</a:t>
            </a:r>
          </a:p>
          <a:p>
            <a:pPr indent="457200" algn="just"/>
            <a:r>
              <a:rPr lang="en-US" sz="2400" b="1">
                <a:latin typeface="+mj-lt"/>
              </a:rPr>
              <a:t>Bước 3: Bằng mắt quan sát bên ngoài hoặc mở nắp đậy các ngăn, đối với ắc qui hở, kiểm tra và bổ sung dung dịch điện phân nếu thấy thiếu.</a:t>
            </a:r>
          </a:p>
          <a:p>
            <a:pPr indent="457200" algn="just"/>
            <a:r>
              <a:rPr lang="en-US" sz="2400" b="1">
                <a:solidFill>
                  <a:schemeClr val="tx2">
                    <a:lumMod val="60000"/>
                    <a:lumOff val="40000"/>
                  </a:schemeClr>
                </a:solidFill>
                <a:latin typeface="+mj-lt"/>
              </a:rPr>
              <a:t>e) Ghi lại nhật kí ca trực của toàn bộ hệ thống nguồn, những tồn tại cần khắc phục ngay nếu có, báo cáo người chỉ huy trực tiếp.</a:t>
            </a:r>
          </a:p>
        </p:txBody>
      </p:sp>
      <p:sp>
        <p:nvSpPr>
          <p:cNvPr id="9" name="Rectangle 8"/>
          <p:cNvSpPr/>
          <p:nvPr/>
        </p:nvSpPr>
        <p:spPr>
          <a:xfrm>
            <a:off x="12700" y="9920"/>
            <a:ext cx="9144000" cy="523220"/>
          </a:xfrm>
          <a:prstGeom prst="rect">
            <a:avLst/>
          </a:prstGeom>
        </p:spPr>
        <p:txBody>
          <a:bodyPr wrap="square">
            <a:spAutoFit/>
          </a:bodyPr>
          <a:lstStyle/>
          <a:p>
            <a:pPr algn="ctr"/>
            <a:r>
              <a:rPr lang="en-US" sz="2800" b="1">
                <a:solidFill>
                  <a:srgbClr val="FFFF00"/>
                </a:solidFill>
                <a:latin typeface="+mj-lt"/>
              </a:rPr>
              <a:t>d) Thực hiện bảo quản </a:t>
            </a:r>
          </a:p>
        </p:txBody>
      </p:sp>
    </p:spTree>
    <p:extLst>
      <p:ext uri="{BB962C8B-B14F-4D97-AF65-F5344CB8AC3E}">
        <p14:creationId xmlns:p14="http://schemas.microsoft.com/office/powerpoint/2010/main" val="309019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03984" y="1714381"/>
            <a:ext cx="8915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fi-FI" sz="2400" b="1">
                <a:latin typeface="+mj-lt"/>
              </a:rPr>
              <a:t>Bảo đảm thiết bị luôn sạch sẽ, đồng bộ, phòng ngừa hư hỏng.</a:t>
            </a:r>
            <a:endParaRPr lang="en-US" sz="2400" b="1">
              <a:latin typeface="+mj-lt"/>
            </a:endParaRPr>
          </a:p>
        </p:txBody>
      </p:sp>
      <p:sp>
        <p:nvSpPr>
          <p:cNvPr id="19" name="Text Box 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vi-VN" sz="1800" b="1">
              <a:latin typeface="+mj-lt"/>
            </a:endParaRPr>
          </a:p>
        </p:txBody>
      </p:sp>
      <p:sp>
        <p:nvSpPr>
          <p:cNvPr id="20" name="AutoShape 34"/>
          <p:cNvSpPr>
            <a:spLocks noChangeArrowheads="1"/>
          </p:cNvSpPr>
          <p:nvPr/>
        </p:nvSpPr>
        <p:spPr bwMode="auto">
          <a:xfrm>
            <a:off x="431799" y="1196032"/>
            <a:ext cx="17780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1188095"/>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1</a:t>
            </a:r>
          </a:p>
        </p:txBody>
      </p:sp>
      <p:sp>
        <p:nvSpPr>
          <p:cNvPr id="22" name="Rectangle 36"/>
          <p:cNvSpPr>
            <a:spLocks noChangeArrowheads="1"/>
          </p:cNvSpPr>
          <p:nvPr/>
        </p:nvSpPr>
        <p:spPr bwMode="auto">
          <a:xfrm>
            <a:off x="533833" y="1168071"/>
            <a:ext cx="1828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2400" b="1">
                <a:latin typeface="+mj-lt"/>
              </a:rPr>
              <a:t> Mục đích</a:t>
            </a:r>
          </a:p>
        </p:txBody>
      </p:sp>
      <p:sp>
        <p:nvSpPr>
          <p:cNvPr id="24" name="Rectangle 23"/>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IV. BẢO QUẢN</a:t>
            </a:r>
          </a:p>
        </p:txBody>
      </p:sp>
      <p:sp>
        <p:nvSpPr>
          <p:cNvPr id="25" name="AutoShape 19"/>
          <p:cNvSpPr>
            <a:spLocks noChangeArrowheads="1"/>
          </p:cNvSpPr>
          <p:nvPr/>
        </p:nvSpPr>
        <p:spPr bwMode="gray">
          <a:xfrm>
            <a:off x="78584" y="619919"/>
            <a:ext cx="34266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b="1">
              <a:latin typeface="+mj-lt"/>
            </a:endParaRPr>
          </a:p>
        </p:txBody>
      </p:sp>
      <p:sp>
        <p:nvSpPr>
          <p:cNvPr id="26" name="Rectangle 25"/>
          <p:cNvSpPr/>
          <p:nvPr/>
        </p:nvSpPr>
        <p:spPr>
          <a:xfrm>
            <a:off x="152400" y="609600"/>
            <a:ext cx="3352800" cy="461665"/>
          </a:xfrm>
          <a:prstGeom prst="rect">
            <a:avLst/>
          </a:prstGeom>
          <a:noFill/>
          <a:ln>
            <a:noFill/>
          </a:ln>
        </p:spPr>
        <p:txBody>
          <a:bodyPr wrap="square">
            <a:spAutoFit/>
          </a:bodyPr>
          <a:lstStyle/>
          <a:p>
            <a:pPr algn="just"/>
            <a:r>
              <a:rPr lang="en-US" sz="2400" b="1">
                <a:latin typeface="+mj-lt"/>
              </a:rPr>
              <a:t>B. BẢO QUẢN TUẦN</a:t>
            </a:r>
          </a:p>
        </p:txBody>
      </p:sp>
      <p:sp>
        <p:nvSpPr>
          <p:cNvPr id="12" name="AutoShape 34"/>
          <p:cNvSpPr>
            <a:spLocks noChangeArrowheads="1"/>
          </p:cNvSpPr>
          <p:nvPr/>
        </p:nvSpPr>
        <p:spPr bwMode="auto">
          <a:xfrm>
            <a:off x="431799" y="2632440"/>
            <a:ext cx="17780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13" name="AutoShape 35" descr="Purple mesh"/>
          <p:cNvSpPr>
            <a:spLocks noChangeArrowheads="1"/>
          </p:cNvSpPr>
          <p:nvPr/>
        </p:nvSpPr>
        <p:spPr bwMode="auto">
          <a:xfrm>
            <a:off x="127000" y="2624503"/>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2</a:t>
            </a:r>
          </a:p>
        </p:txBody>
      </p:sp>
      <p:sp>
        <p:nvSpPr>
          <p:cNvPr id="14" name="Rectangle 36"/>
          <p:cNvSpPr>
            <a:spLocks noChangeArrowheads="1"/>
          </p:cNvSpPr>
          <p:nvPr/>
        </p:nvSpPr>
        <p:spPr bwMode="auto">
          <a:xfrm>
            <a:off x="533833" y="2605314"/>
            <a:ext cx="1828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2400" b="1">
                <a:latin typeface="+mj-lt"/>
              </a:rPr>
              <a:t> Yêu cầu</a:t>
            </a:r>
          </a:p>
        </p:txBody>
      </p:sp>
      <p:sp>
        <p:nvSpPr>
          <p:cNvPr id="15" name="Rectangle 21"/>
          <p:cNvSpPr>
            <a:spLocks noChangeArrowheads="1"/>
          </p:cNvSpPr>
          <p:nvPr/>
        </p:nvSpPr>
        <p:spPr bwMode="auto">
          <a:xfrm>
            <a:off x="127000" y="3101876"/>
            <a:ext cx="8915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pt-BR" sz="2400" b="1">
                <a:latin typeface="+mj-lt"/>
              </a:rPr>
              <a:t>- Chấp hành nghiêm các quy định về bảo quản thiết bị.</a:t>
            </a:r>
            <a:endParaRPr lang="en-US" sz="2400" b="1">
              <a:latin typeface="+mj-lt"/>
            </a:endParaRPr>
          </a:p>
          <a:p>
            <a:pPr indent="457200" algn="just"/>
            <a:r>
              <a:rPr lang="pt-BR" sz="2400" b="1">
                <a:latin typeface="+mj-lt"/>
              </a:rPr>
              <a:t>- Bảo đảm tuyệt đối an toàn về người và trang bị.</a:t>
            </a:r>
            <a:endParaRPr lang="en-US" sz="2400" b="1">
              <a:latin typeface="+mj-lt"/>
            </a:endParaRPr>
          </a:p>
          <a:p>
            <a:pPr indent="457200" algn="just"/>
            <a:r>
              <a:rPr lang="pt-BR" sz="2400" b="1">
                <a:latin typeface="+mj-lt"/>
              </a:rPr>
              <a:t>- Không được làm mất hoặt có nguy cơ làm mất thông tin liên lạc.</a:t>
            </a:r>
            <a:endParaRPr lang="en-US" sz="2400" b="1">
              <a:latin typeface="+mj-lt"/>
            </a:endParaRPr>
          </a:p>
          <a:p>
            <a:pPr indent="457200" algn="just"/>
            <a:r>
              <a:rPr lang="pt-BR" sz="2400" b="1">
                <a:latin typeface="+mj-lt"/>
              </a:rPr>
              <a:t>- Sau bảo quản tuần, bảo đảm môi trường tốt nhất cho thiết bị hoạt động.</a:t>
            </a:r>
            <a:endParaRPr lang="en-US" sz="2400" b="1">
              <a:latin typeface="+mj-lt"/>
            </a:endParaRPr>
          </a:p>
        </p:txBody>
      </p:sp>
    </p:spTree>
    <p:extLst>
      <p:ext uri="{BB962C8B-B14F-4D97-AF65-F5344CB8AC3E}">
        <p14:creationId xmlns:p14="http://schemas.microsoft.com/office/powerpoint/2010/main" val="490997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edge">
                                      <p:cBhvr>
                                        <p:cTn id="18" dur="1000"/>
                                        <p:tgtEl>
                                          <p:spTgt spid="20"/>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edge">
                                      <p:cBhvr>
                                        <p:cTn id="21" dur="1000"/>
                                        <p:tgtEl>
                                          <p:spTgt spid="21"/>
                                        </p:tgtEl>
                                      </p:cBhvr>
                                    </p:animEffect>
                                  </p:childTnLst>
                                </p:cTn>
                              </p:par>
                              <p:par>
                                <p:cTn id="22" presetID="2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edge">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29" dur="500"/>
                                        <p:tgtEl>
                                          <p:spTgt spid="28571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edge">
                                      <p:cBhvr>
                                        <p:cTn id="34" dur="1000"/>
                                        <p:tgtEl>
                                          <p:spTgt spid="12"/>
                                        </p:tgtEl>
                                      </p:cBhvr>
                                    </p:animEffect>
                                  </p:childTnLst>
                                </p:cTn>
                              </p:par>
                              <p:par>
                                <p:cTn id="35" presetID="2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edge">
                                      <p:cBhvr>
                                        <p:cTn id="37" dur="1000"/>
                                        <p:tgtEl>
                                          <p:spTgt spid="13"/>
                                        </p:tgtEl>
                                      </p:cBhvr>
                                    </p:animEffect>
                                  </p:childTnLst>
                                </p:cTn>
                              </p:par>
                              <p:par>
                                <p:cTn id="38" presetID="2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edge">
                                      <p:cBhvr>
                                        <p:cTn id="40" dur="10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animEffect transition="in" filter="slide(fromBottom)">
                                      <p:cBhvr>
                                        <p:cTn id="45" dur="500"/>
                                        <p:tgtEl>
                                          <p:spTgt spid="15">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5">
                                            <p:txEl>
                                              <p:pRg st="1" end="1"/>
                                            </p:txEl>
                                          </p:spTgt>
                                        </p:tgtEl>
                                        <p:attrNameLst>
                                          <p:attrName>style.visibility</p:attrName>
                                        </p:attrNameLst>
                                      </p:cBhvr>
                                      <p:to>
                                        <p:strVal val="visible"/>
                                      </p:to>
                                    </p:set>
                                    <p:animEffect transition="in" filter="slide(fromBottom)">
                                      <p:cBhvr>
                                        <p:cTn id="50" dur="500"/>
                                        <p:tgtEl>
                                          <p:spTgt spid="15">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animEffect transition="in" filter="slide(fromBottom)">
                                      <p:cBhvr>
                                        <p:cTn id="55" dur="500"/>
                                        <p:tgtEl>
                                          <p:spTgt spid="15">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5">
                                            <p:txEl>
                                              <p:pRg st="3" end="3"/>
                                            </p:txEl>
                                          </p:spTgt>
                                        </p:tgtEl>
                                        <p:attrNameLst>
                                          <p:attrName>style.visibility</p:attrName>
                                        </p:attrNameLst>
                                      </p:cBhvr>
                                      <p:to>
                                        <p:strVal val="visible"/>
                                      </p:to>
                                    </p:set>
                                    <p:animEffect transition="in" filter="slide(fromBottom)">
                                      <p:cBhvr>
                                        <p:cTn id="60"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p:bldP spid="25" grpId="0" animBg="1"/>
      <p:bldP spid="26" grpId="0"/>
      <p:bldP spid="12" grpId="0" animBg="1"/>
      <p:bldP spid="13" grpId="0" animBg="1"/>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2700" y="1600200"/>
            <a:ext cx="8915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pt-BR" sz="2400" b="1">
                <a:latin typeface="+mj-lt"/>
              </a:rPr>
              <a:t>Thực hiện các nội dung của bảo quản ngày và thêm các nội dung sau:</a:t>
            </a:r>
            <a:endParaRPr lang="en-US" sz="2400" b="1">
              <a:latin typeface="+mj-lt"/>
            </a:endParaRPr>
          </a:p>
          <a:p>
            <a:pPr indent="457200" algn="just"/>
            <a:r>
              <a:rPr lang="pt-BR" sz="2400" b="1">
                <a:latin typeface="+mj-lt"/>
              </a:rPr>
              <a:t>- Kiểm tra, vệ sinh và kịp thời củng cố các thiết bị an toàn, nguồn điện, môi trường theo qui định.</a:t>
            </a:r>
            <a:endParaRPr lang="en-US" sz="2400" b="1">
              <a:latin typeface="+mj-lt"/>
            </a:endParaRPr>
          </a:p>
          <a:p>
            <a:pPr indent="457200" algn="just"/>
            <a:r>
              <a:rPr lang="pt-BR" sz="2400" b="1">
                <a:latin typeface="+mj-lt"/>
              </a:rPr>
              <a:t>- Vệ sinh nhà trạm máy và vệ sinh môi trường khu vực bao quanh trạm máy. Kiểm tra củng cố hệ thống chống côn trùng xâm nhập phòng máy.</a:t>
            </a:r>
            <a:endParaRPr lang="en-US" sz="2400" b="1">
              <a:latin typeface="+mj-lt"/>
            </a:endParaRPr>
          </a:p>
          <a:p>
            <a:pPr indent="457200" algn="just"/>
            <a:r>
              <a:rPr lang="pt-BR" sz="2400" b="1">
                <a:latin typeface="+mj-lt"/>
              </a:rPr>
              <a:t>- Huấn luyện bổ sung về khai thác, rút kinh nghiệm và huấn luyện về xử lý sự cố kỹ thuật trong tuần (theo kế hoạch của trạm).</a:t>
            </a:r>
            <a:endParaRPr lang="en-US" sz="2400" b="1">
              <a:latin typeface="+mj-lt"/>
            </a:endParaRPr>
          </a:p>
          <a:p>
            <a:pPr indent="457200" algn="just"/>
            <a:r>
              <a:rPr lang="pt-BR" sz="2400" b="1">
                <a:latin typeface="+mj-lt"/>
              </a:rPr>
              <a:t>- Ghi chép sổ sách, tổng hợp đánh giá, báo cáo theo quy định.</a:t>
            </a:r>
            <a:endParaRPr lang="en-US" sz="2400" b="1">
              <a:latin typeface="+mj-lt"/>
            </a:endParaRPr>
          </a:p>
        </p:txBody>
      </p:sp>
      <p:sp>
        <p:nvSpPr>
          <p:cNvPr id="20" name="AutoShape 34"/>
          <p:cNvSpPr>
            <a:spLocks noChangeArrowheads="1"/>
          </p:cNvSpPr>
          <p:nvPr/>
        </p:nvSpPr>
        <p:spPr bwMode="auto">
          <a:xfrm>
            <a:off x="431799" y="571311"/>
            <a:ext cx="3454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563374"/>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3</a:t>
            </a:r>
          </a:p>
        </p:txBody>
      </p:sp>
      <p:sp>
        <p:nvSpPr>
          <p:cNvPr id="22" name="Rectangle 36"/>
          <p:cNvSpPr>
            <a:spLocks noChangeArrowheads="1"/>
          </p:cNvSpPr>
          <p:nvPr/>
        </p:nvSpPr>
        <p:spPr bwMode="auto">
          <a:xfrm>
            <a:off x="609600" y="543350"/>
            <a:ext cx="327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pt-BR" sz="2400" b="1">
                <a:latin typeface="+mj-lt"/>
              </a:rPr>
              <a:t>Các bước thực hiện</a:t>
            </a:r>
            <a:endParaRPr lang="en-US" sz="2400" b="1">
              <a:latin typeface="+mj-lt"/>
            </a:endParaRPr>
          </a:p>
        </p:txBody>
      </p:sp>
      <p:sp>
        <p:nvSpPr>
          <p:cNvPr id="9" name="Rectangle 8"/>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B. BẢO QUẢN TUẦN</a:t>
            </a:r>
          </a:p>
        </p:txBody>
      </p:sp>
      <p:sp>
        <p:nvSpPr>
          <p:cNvPr id="10" name="Text Box 2"/>
          <p:cNvSpPr txBox="1">
            <a:spLocks noChangeArrowheads="1"/>
          </p:cNvSpPr>
          <p:nvPr/>
        </p:nvSpPr>
        <p:spPr bwMode="auto">
          <a:xfrm>
            <a:off x="1736725" y="1179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vi-VN" sz="1800" b="1">
              <a:latin typeface="+mj-lt"/>
            </a:endParaRPr>
          </a:p>
        </p:txBody>
      </p:sp>
      <p:sp>
        <p:nvSpPr>
          <p:cNvPr id="11" name="AutoShape 19"/>
          <p:cNvSpPr>
            <a:spLocks noChangeArrowheads="1"/>
          </p:cNvSpPr>
          <p:nvPr/>
        </p:nvSpPr>
        <p:spPr bwMode="gray">
          <a:xfrm>
            <a:off x="154784" y="1077119"/>
            <a:ext cx="51792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b="1">
              <a:latin typeface="+mj-lt"/>
            </a:endParaRPr>
          </a:p>
        </p:txBody>
      </p:sp>
      <p:sp>
        <p:nvSpPr>
          <p:cNvPr id="12" name="Rectangle 11"/>
          <p:cNvSpPr/>
          <p:nvPr/>
        </p:nvSpPr>
        <p:spPr>
          <a:xfrm>
            <a:off x="228600" y="1066800"/>
            <a:ext cx="5105400" cy="461665"/>
          </a:xfrm>
          <a:prstGeom prst="rect">
            <a:avLst/>
          </a:prstGeom>
          <a:noFill/>
          <a:ln>
            <a:noFill/>
          </a:ln>
        </p:spPr>
        <p:txBody>
          <a:bodyPr wrap="square">
            <a:spAutoFit/>
          </a:bodyPr>
          <a:lstStyle/>
          <a:p>
            <a:r>
              <a:rPr lang="pt-BR" sz="2400" b="1">
                <a:latin typeface="+mj-lt"/>
              </a:rPr>
              <a:t>a) Nội dung chính bảo quản tuần</a:t>
            </a:r>
            <a:endParaRPr lang="en-US" sz="2400" b="1">
              <a:latin typeface="+mj-lt"/>
            </a:endParaRPr>
          </a:p>
        </p:txBody>
      </p:sp>
    </p:spTree>
    <p:extLst>
      <p:ext uri="{BB962C8B-B14F-4D97-AF65-F5344CB8AC3E}">
        <p14:creationId xmlns:p14="http://schemas.microsoft.com/office/powerpoint/2010/main" val="389619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18" dur="500"/>
                                        <p:tgtEl>
                                          <p:spTgt spid="28571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23" dur="500"/>
                                        <p:tgtEl>
                                          <p:spTgt spid="28571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28" dur="500"/>
                                        <p:tgtEl>
                                          <p:spTgt spid="28571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33" dur="500"/>
                                        <p:tgtEl>
                                          <p:spTgt spid="285717">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38" dur="500"/>
                                        <p:tgtEl>
                                          <p:spTgt spid="285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34"/>
          <p:cNvSpPr>
            <a:spLocks noChangeArrowheads="1"/>
          </p:cNvSpPr>
          <p:nvPr/>
        </p:nvSpPr>
        <p:spPr bwMode="auto">
          <a:xfrm>
            <a:off x="431799" y="571311"/>
            <a:ext cx="3454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563374"/>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3</a:t>
            </a:r>
          </a:p>
        </p:txBody>
      </p:sp>
      <p:sp>
        <p:nvSpPr>
          <p:cNvPr id="22" name="Rectangle 36"/>
          <p:cNvSpPr>
            <a:spLocks noChangeArrowheads="1"/>
          </p:cNvSpPr>
          <p:nvPr/>
        </p:nvSpPr>
        <p:spPr bwMode="auto">
          <a:xfrm>
            <a:off x="609600" y="543350"/>
            <a:ext cx="327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pt-BR" sz="2400" b="1">
                <a:latin typeface="+mj-lt"/>
              </a:rPr>
              <a:t>Các bước thực hiện</a:t>
            </a:r>
            <a:endParaRPr lang="en-US" sz="2400" b="1">
              <a:latin typeface="+mj-lt"/>
            </a:endParaRPr>
          </a:p>
        </p:txBody>
      </p:sp>
      <p:sp>
        <p:nvSpPr>
          <p:cNvPr id="10" name="Text Box 2"/>
          <p:cNvSpPr txBox="1">
            <a:spLocks noChangeArrowheads="1"/>
          </p:cNvSpPr>
          <p:nvPr/>
        </p:nvSpPr>
        <p:spPr bwMode="auto">
          <a:xfrm>
            <a:off x="1736725" y="1179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vi-VN" sz="1800" b="1">
              <a:latin typeface="+mj-lt"/>
            </a:endParaRPr>
          </a:p>
        </p:txBody>
      </p:sp>
      <p:sp>
        <p:nvSpPr>
          <p:cNvPr id="14" name="AutoShape 19"/>
          <p:cNvSpPr>
            <a:spLocks noChangeArrowheads="1"/>
          </p:cNvSpPr>
          <p:nvPr/>
        </p:nvSpPr>
        <p:spPr bwMode="gray">
          <a:xfrm>
            <a:off x="213632" y="1078225"/>
            <a:ext cx="4371068"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5" name="Rectangle 14"/>
          <p:cNvSpPr/>
          <p:nvPr/>
        </p:nvSpPr>
        <p:spPr>
          <a:xfrm>
            <a:off x="292477" y="1064002"/>
            <a:ext cx="4279523" cy="461665"/>
          </a:xfrm>
          <a:prstGeom prst="rect">
            <a:avLst/>
          </a:prstGeom>
          <a:noFill/>
          <a:ln>
            <a:noFill/>
          </a:ln>
        </p:spPr>
        <p:txBody>
          <a:bodyPr wrap="square">
            <a:spAutoFit/>
          </a:bodyPr>
          <a:lstStyle/>
          <a:p>
            <a:pPr algn="just"/>
            <a:r>
              <a:rPr lang="pt-BR" sz="2400" b="1">
                <a:latin typeface="+mj-lt"/>
              </a:rPr>
              <a:t>b) Phương pháp tiến hành</a:t>
            </a:r>
            <a:endParaRPr lang="en-US" sz="2400" b="1">
              <a:latin typeface="+mj-lt"/>
            </a:endParaRPr>
          </a:p>
        </p:txBody>
      </p:sp>
      <p:sp>
        <p:nvSpPr>
          <p:cNvPr id="16" name="Rectangle 21"/>
          <p:cNvSpPr>
            <a:spLocks noChangeArrowheads="1"/>
          </p:cNvSpPr>
          <p:nvPr/>
        </p:nvSpPr>
        <p:spPr bwMode="auto">
          <a:xfrm>
            <a:off x="0" y="160020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a:latin typeface="+mj-lt"/>
              </a:rPr>
              <a:t>- Chỉ huy thực hiện: Cán bộ đại đội (thường là c phó quân sự).</a:t>
            </a:r>
            <a:endParaRPr lang="en-US" b="1">
              <a:latin typeface="+mj-lt"/>
            </a:endParaRPr>
          </a:p>
          <a:p>
            <a:pPr indent="457200" algn="just"/>
            <a:r>
              <a:rPr lang="pt-BR" b="1">
                <a:latin typeface="+mj-lt"/>
              </a:rPr>
              <a:t>- Lực lượng thực hiện: Toàn bộ lực lượng nhân viên khai thác.</a:t>
            </a:r>
            <a:endParaRPr lang="en-US" b="1">
              <a:latin typeface="+mj-lt"/>
            </a:endParaRPr>
          </a:p>
          <a:p>
            <a:pPr indent="457200" algn="just"/>
            <a:r>
              <a:rPr lang="pt-BR" b="1">
                <a:latin typeface="+mj-lt"/>
              </a:rPr>
              <a:t>- Thời gian: Đơn vị cấp c và tương đương trở xuống mỗi tuần tổ chức 1 ngày kỹ thuật vào thứ sáu hàng tuần. </a:t>
            </a:r>
            <a:endParaRPr lang="en-US" b="1">
              <a:latin typeface="+mj-lt"/>
            </a:endParaRPr>
          </a:p>
        </p:txBody>
      </p:sp>
      <p:sp>
        <p:nvSpPr>
          <p:cNvPr id="13" name="Text Box 2"/>
          <p:cNvSpPr txBox="1">
            <a:spLocks noChangeArrowheads="1"/>
          </p:cNvSpPr>
          <p:nvPr/>
        </p:nvSpPr>
        <p:spPr bwMode="auto">
          <a:xfrm>
            <a:off x="1736725" y="3239711"/>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vi-VN" sz="1800" b="1">
              <a:latin typeface="+mj-lt"/>
            </a:endParaRPr>
          </a:p>
        </p:txBody>
      </p:sp>
      <p:sp>
        <p:nvSpPr>
          <p:cNvPr id="17" name="AutoShape 19"/>
          <p:cNvSpPr>
            <a:spLocks noChangeArrowheads="1"/>
          </p:cNvSpPr>
          <p:nvPr/>
        </p:nvSpPr>
        <p:spPr bwMode="gray">
          <a:xfrm>
            <a:off x="213632" y="3138423"/>
            <a:ext cx="3520168"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8" name="Rectangle 17"/>
          <p:cNvSpPr/>
          <p:nvPr/>
        </p:nvSpPr>
        <p:spPr>
          <a:xfrm>
            <a:off x="292477" y="3124200"/>
            <a:ext cx="3441323" cy="461665"/>
          </a:xfrm>
          <a:prstGeom prst="rect">
            <a:avLst/>
          </a:prstGeom>
          <a:noFill/>
          <a:ln>
            <a:noFill/>
          </a:ln>
        </p:spPr>
        <p:txBody>
          <a:bodyPr wrap="square">
            <a:spAutoFit/>
          </a:bodyPr>
          <a:lstStyle/>
          <a:p>
            <a:r>
              <a:rPr lang="fi-FI" sz="2400" b="1">
                <a:latin typeface="+mj-lt"/>
              </a:rPr>
              <a:t>c) Công tác chuẩn bị</a:t>
            </a:r>
            <a:endParaRPr lang="en-US" sz="2400" b="1">
              <a:latin typeface="+mj-lt"/>
            </a:endParaRPr>
          </a:p>
        </p:txBody>
      </p:sp>
      <p:sp>
        <p:nvSpPr>
          <p:cNvPr id="19" name="Rectangle 21"/>
          <p:cNvSpPr>
            <a:spLocks noChangeArrowheads="1"/>
          </p:cNvSpPr>
          <p:nvPr/>
        </p:nvSpPr>
        <p:spPr bwMode="auto">
          <a:xfrm>
            <a:off x="0" y="3845510"/>
            <a:ext cx="91440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r>
              <a:rPr lang="fi-FI" b="1">
                <a:latin typeface="+mj-lt"/>
              </a:rPr>
              <a:t>Ngoài những vật tư như bảo quản ngày cần bổ sung thêm một số vật tư sau:</a:t>
            </a:r>
            <a:endParaRPr lang="en-US" b="1">
              <a:latin typeface="+mj-lt"/>
            </a:endParaRPr>
          </a:p>
          <a:p>
            <a:pPr indent="457200"/>
            <a:r>
              <a:rPr lang="fi-FI" b="1">
                <a:latin typeface="+mj-lt"/>
              </a:rPr>
              <a:t>- Máy hút bụi.</a:t>
            </a:r>
            <a:endParaRPr lang="en-US" b="1">
              <a:latin typeface="+mj-lt"/>
            </a:endParaRPr>
          </a:p>
          <a:p>
            <a:pPr indent="457200"/>
            <a:r>
              <a:rPr lang="fi-FI" b="1">
                <a:latin typeface="+mj-lt"/>
              </a:rPr>
              <a:t>- Băng dính điện.</a:t>
            </a:r>
            <a:endParaRPr lang="en-US" b="1">
              <a:latin typeface="+mj-lt"/>
            </a:endParaRPr>
          </a:p>
          <a:p>
            <a:pPr indent="457200"/>
            <a:r>
              <a:rPr lang="fi-FI" b="1">
                <a:latin typeface="+mj-lt"/>
              </a:rPr>
              <a:t>- Cao su non.</a:t>
            </a:r>
            <a:endParaRPr lang="en-US" b="1">
              <a:latin typeface="+mj-lt"/>
            </a:endParaRPr>
          </a:p>
          <a:p>
            <a:pPr indent="457200"/>
            <a:r>
              <a:rPr lang="fi-FI" b="1">
                <a:latin typeface="+mj-lt"/>
              </a:rPr>
              <a:t>- Giấy ráp các loại.</a:t>
            </a:r>
            <a:endParaRPr lang="en-US" b="1">
              <a:latin typeface="+mj-lt"/>
            </a:endParaRPr>
          </a:p>
          <a:p>
            <a:pPr indent="457200"/>
            <a:r>
              <a:rPr lang="fi-FI" b="1">
                <a:latin typeface="+mj-lt"/>
              </a:rPr>
              <a:t>- Kiểm tra lý lịch, lập kế hoạch bảo quản chi tiết.</a:t>
            </a:r>
            <a:endParaRPr lang="en-US" b="1">
              <a:latin typeface="+mj-lt"/>
            </a:endParaRPr>
          </a:p>
        </p:txBody>
      </p:sp>
      <p:sp>
        <p:nvSpPr>
          <p:cNvPr id="23" name="Rectangle 22"/>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B. BẢO QUẢN TUẦN</a:t>
            </a:r>
          </a:p>
        </p:txBody>
      </p:sp>
    </p:spTree>
    <p:extLst>
      <p:ext uri="{BB962C8B-B14F-4D97-AF65-F5344CB8AC3E}">
        <p14:creationId xmlns:p14="http://schemas.microsoft.com/office/powerpoint/2010/main" val="134693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slide(fromBottom)">
                                      <p:cBhvr>
                                        <p:cTn id="18" dur="500"/>
                                        <p:tgtEl>
                                          <p:spTgt spid="1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6">
                                            <p:txEl>
                                              <p:pRg st="1" end="1"/>
                                            </p:txEl>
                                          </p:spTgt>
                                        </p:tgtEl>
                                        <p:attrNameLst>
                                          <p:attrName>style.visibility</p:attrName>
                                        </p:attrNameLst>
                                      </p:cBhvr>
                                      <p:to>
                                        <p:strVal val="visible"/>
                                      </p:to>
                                    </p:set>
                                    <p:animEffect transition="in" filter="slide(fromBottom)">
                                      <p:cBhvr>
                                        <p:cTn id="23" dur="500"/>
                                        <p:tgtEl>
                                          <p:spTgt spid="1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6">
                                            <p:txEl>
                                              <p:pRg st="2" end="2"/>
                                            </p:txEl>
                                          </p:spTgt>
                                        </p:tgtEl>
                                        <p:attrNameLst>
                                          <p:attrName>style.visibility</p:attrName>
                                        </p:attrNameLst>
                                      </p:cBhvr>
                                      <p:to>
                                        <p:strVal val="visible"/>
                                      </p:to>
                                    </p:set>
                                    <p:animEffect transition="in" filter="slide(fromBottom)">
                                      <p:cBhvr>
                                        <p:cTn id="28" dur="500"/>
                                        <p:tgtEl>
                                          <p:spTgt spid="1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nodePh="1">
                                  <p:stCondLst>
                                    <p:cond delay="0"/>
                                  </p:stCondLst>
                                  <p:endCondLst>
                                    <p:cond evt="begin" delay="0">
                                      <p:tn val="31"/>
                                    </p:cond>
                                  </p:end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slide(fromBottom)">
                                      <p:cBhvr>
                                        <p:cTn id="44" dur="500"/>
                                        <p:tgtEl>
                                          <p:spTgt spid="1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19">
                                            <p:txEl>
                                              <p:pRg st="1" end="1"/>
                                            </p:txEl>
                                          </p:spTgt>
                                        </p:tgtEl>
                                        <p:attrNameLst>
                                          <p:attrName>style.visibility</p:attrName>
                                        </p:attrNameLst>
                                      </p:cBhvr>
                                      <p:to>
                                        <p:strVal val="visible"/>
                                      </p:to>
                                    </p:set>
                                    <p:animEffect transition="in" filter="slide(fromBottom)">
                                      <p:cBhvr>
                                        <p:cTn id="49" dur="500"/>
                                        <p:tgtEl>
                                          <p:spTgt spid="19">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19">
                                            <p:txEl>
                                              <p:pRg st="2" end="2"/>
                                            </p:txEl>
                                          </p:spTgt>
                                        </p:tgtEl>
                                        <p:attrNameLst>
                                          <p:attrName>style.visibility</p:attrName>
                                        </p:attrNameLst>
                                      </p:cBhvr>
                                      <p:to>
                                        <p:strVal val="visible"/>
                                      </p:to>
                                    </p:set>
                                    <p:animEffect transition="in" filter="slide(fromBottom)">
                                      <p:cBhvr>
                                        <p:cTn id="54" dur="500"/>
                                        <p:tgtEl>
                                          <p:spTgt spid="19">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19">
                                            <p:txEl>
                                              <p:pRg st="3" end="3"/>
                                            </p:txEl>
                                          </p:spTgt>
                                        </p:tgtEl>
                                        <p:attrNameLst>
                                          <p:attrName>style.visibility</p:attrName>
                                        </p:attrNameLst>
                                      </p:cBhvr>
                                      <p:to>
                                        <p:strVal val="visible"/>
                                      </p:to>
                                    </p:set>
                                    <p:animEffect transition="in" filter="slide(fromBottom)">
                                      <p:cBhvr>
                                        <p:cTn id="59" dur="500"/>
                                        <p:tgtEl>
                                          <p:spTgt spid="19">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nodeType="clickEffect">
                                  <p:stCondLst>
                                    <p:cond delay="0"/>
                                  </p:stCondLst>
                                  <p:childTnLst>
                                    <p:set>
                                      <p:cBhvr>
                                        <p:cTn id="63" dur="1" fill="hold">
                                          <p:stCondLst>
                                            <p:cond delay="0"/>
                                          </p:stCondLst>
                                        </p:cTn>
                                        <p:tgtEl>
                                          <p:spTgt spid="19">
                                            <p:txEl>
                                              <p:pRg st="4" end="4"/>
                                            </p:txEl>
                                          </p:spTgt>
                                        </p:tgtEl>
                                        <p:attrNameLst>
                                          <p:attrName>style.visibility</p:attrName>
                                        </p:attrNameLst>
                                      </p:cBhvr>
                                      <p:to>
                                        <p:strVal val="visible"/>
                                      </p:to>
                                    </p:set>
                                    <p:animEffect transition="in" filter="slide(fromBottom)">
                                      <p:cBhvr>
                                        <p:cTn id="64" dur="500"/>
                                        <p:tgtEl>
                                          <p:spTgt spid="19">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nodeType="clickEffect">
                                  <p:stCondLst>
                                    <p:cond delay="0"/>
                                  </p:stCondLst>
                                  <p:childTnLst>
                                    <p:set>
                                      <p:cBhvr>
                                        <p:cTn id="68" dur="1" fill="hold">
                                          <p:stCondLst>
                                            <p:cond delay="0"/>
                                          </p:stCondLst>
                                        </p:cTn>
                                        <p:tgtEl>
                                          <p:spTgt spid="19">
                                            <p:txEl>
                                              <p:pRg st="5" end="5"/>
                                            </p:txEl>
                                          </p:spTgt>
                                        </p:tgtEl>
                                        <p:attrNameLst>
                                          <p:attrName>style.visibility</p:attrName>
                                        </p:attrNameLst>
                                      </p:cBhvr>
                                      <p:to>
                                        <p:strVal val="visible"/>
                                      </p:to>
                                    </p:set>
                                    <p:animEffect transition="in" filter="slide(fromBottom)">
                                      <p:cBhvr>
                                        <p:cTn id="69"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5" grpId="0"/>
      <p:bldP spid="13" grpId="0"/>
      <p:bldP spid="17" grpId="0" animBg="1"/>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2700" y="1580376"/>
            <a:ext cx="913130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sz="2400" b="1" i="1">
                <a:solidFill>
                  <a:schemeClr val="tx2">
                    <a:lumMod val="60000"/>
                    <a:lumOff val="40000"/>
                  </a:schemeClr>
                </a:solidFill>
                <a:latin typeface="+mj-lt"/>
              </a:rPr>
              <a:t>- Tổ máy phát điện </a:t>
            </a:r>
            <a:endParaRPr lang="en-US" sz="2400" b="1">
              <a:solidFill>
                <a:schemeClr val="tx2">
                  <a:lumMod val="60000"/>
                  <a:lumOff val="40000"/>
                </a:schemeClr>
              </a:solidFill>
              <a:latin typeface="+mj-lt"/>
            </a:endParaRPr>
          </a:p>
          <a:p>
            <a:pPr indent="457200" algn="just"/>
            <a:r>
              <a:rPr lang="en-US" b="1">
                <a:latin typeface="+mj-lt"/>
              </a:rPr>
              <a:t>Bước 1: Dùng giẻ sạch, mềm lau chùi vệ sinh công nghiệp sạch sẽ bên ngoài, bầu lọc gió, bảng điều khiển hiển thị, nắp thùng nhiên liệu, vị trí thước thăm dầu bôi trơn.</a:t>
            </a:r>
          </a:p>
          <a:p>
            <a:pPr indent="457200" algn="just"/>
            <a:r>
              <a:rPr lang="en-US" b="1">
                <a:latin typeface="+mj-lt"/>
              </a:rPr>
              <a:t>Bước 2: Kiểm tra nhiên liệu, dầu bôi trơn về số lượng và chất lượng, thiếu thì bổ sung, thay thế nếu dầu bẩn.</a:t>
            </a:r>
          </a:p>
          <a:p>
            <a:pPr indent="457200" algn="just"/>
            <a:r>
              <a:rPr lang="en-US" b="1">
                <a:latin typeface="+mj-lt"/>
              </a:rPr>
              <a:t>Bước 3: Quan sát trạng thái mặt điều khiển hiển thị xem các núm nút đảo mạch đã đưa về vị trí OFF hoặc đã được an toàn chưa, nếu chưa thì đưa về vị trí tắt hoặc an toàn.</a:t>
            </a:r>
          </a:p>
          <a:p>
            <a:pPr indent="457200" algn="just"/>
            <a:r>
              <a:rPr lang="en-US" b="1">
                <a:latin typeface="+mj-lt"/>
              </a:rPr>
              <a:t>Bước 4: Kiểm tra các trụ đấu nguồn ra, trụ đấu ắc qui, trụ tiếp đất, các ốc vít trên thân và đế máy, Sử dụng bộ dụng cụ sửa chữa vặn chặt các ốc vít bị lỏng.</a:t>
            </a:r>
          </a:p>
          <a:p>
            <a:pPr indent="457200" algn="just"/>
            <a:r>
              <a:rPr lang="pt-BR" b="1">
                <a:solidFill>
                  <a:srgbClr val="FF0000"/>
                </a:solidFill>
                <a:latin typeface="+mj-lt"/>
              </a:rPr>
              <a:t>Bước 5: Khởi động tổ máy, cho máy chạy sau 5 phút thì cấp tải 50% công suất trong một giờ.</a:t>
            </a:r>
            <a:endParaRPr lang="en-US" b="1">
              <a:solidFill>
                <a:srgbClr val="FF0000"/>
              </a:solidFill>
              <a:latin typeface="+mj-lt"/>
            </a:endParaRPr>
          </a:p>
          <a:p>
            <a:pPr indent="457200" algn="just"/>
            <a:r>
              <a:rPr lang="pt-BR" b="1">
                <a:solidFill>
                  <a:srgbClr val="FF0000"/>
                </a:solidFill>
                <a:latin typeface="+mj-lt"/>
              </a:rPr>
              <a:t>Bước 6: Ghi chép sổ sách theo dõi lý lịch máy.</a:t>
            </a:r>
            <a:endParaRPr lang="en-US" b="1">
              <a:solidFill>
                <a:srgbClr val="FF0000"/>
              </a:solidFill>
              <a:latin typeface="+mj-lt"/>
            </a:endParaRPr>
          </a:p>
        </p:txBody>
      </p:sp>
      <p:sp>
        <p:nvSpPr>
          <p:cNvPr id="20" name="AutoShape 34"/>
          <p:cNvSpPr>
            <a:spLocks noChangeArrowheads="1"/>
          </p:cNvSpPr>
          <p:nvPr/>
        </p:nvSpPr>
        <p:spPr bwMode="auto">
          <a:xfrm>
            <a:off x="431799" y="571311"/>
            <a:ext cx="3454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563374"/>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3</a:t>
            </a:r>
          </a:p>
        </p:txBody>
      </p:sp>
      <p:sp>
        <p:nvSpPr>
          <p:cNvPr id="22" name="Rectangle 36"/>
          <p:cNvSpPr>
            <a:spLocks noChangeArrowheads="1"/>
          </p:cNvSpPr>
          <p:nvPr/>
        </p:nvSpPr>
        <p:spPr bwMode="auto">
          <a:xfrm>
            <a:off x="609600" y="543350"/>
            <a:ext cx="327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pt-BR" sz="2400" b="1">
                <a:latin typeface="+mj-lt"/>
              </a:rPr>
              <a:t>Các bước thực hiện</a:t>
            </a:r>
            <a:endParaRPr lang="en-US" sz="2400" b="1">
              <a:latin typeface="+mj-lt"/>
            </a:endParaRPr>
          </a:p>
        </p:txBody>
      </p:sp>
      <p:sp>
        <p:nvSpPr>
          <p:cNvPr id="11" name="AutoShape 19"/>
          <p:cNvSpPr>
            <a:spLocks noChangeArrowheads="1"/>
          </p:cNvSpPr>
          <p:nvPr/>
        </p:nvSpPr>
        <p:spPr bwMode="gray">
          <a:xfrm>
            <a:off x="154784" y="1077119"/>
            <a:ext cx="34266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2" name="Rectangle 11"/>
          <p:cNvSpPr/>
          <p:nvPr/>
        </p:nvSpPr>
        <p:spPr>
          <a:xfrm>
            <a:off x="105228" y="1066800"/>
            <a:ext cx="3505200" cy="461665"/>
          </a:xfrm>
          <a:prstGeom prst="rect">
            <a:avLst/>
          </a:prstGeom>
          <a:noFill/>
          <a:ln>
            <a:noFill/>
          </a:ln>
        </p:spPr>
        <p:txBody>
          <a:bodyPr wrap="square">
            <a:spAutoFit/>
          </a:bodyPr>
          <a:lstStyle/>
          <a:p>
            <a:pPr algn="just"/>
            <a:r>
              <a:rPr lang="en-US" sz="2400" b="1">
                <a:latin typeface="+mj-lt"/>
              </a:rPr>
              <a:t>d) Thực hiện bảo quản </a:t>
            </a:r>
          </a:p>
        </p:txBody>
      </p:sp>
      <p:sp>
        <p:nvSpPr>
          <p:cNvPr id="10" name="Rectangle 9"/>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B. BẢO QUẢN TUẦN</a:t>
            </a:r>
          </a:p>
        </p:txBody>
      </p:sp>
    </p:spTree>
    <p:extLst>
      <p:ext uri="{BB962C8B-B14F-4D97-AF65-F5344CB8AC3E}">
        <p14:creationId xmlns:p14="http://schemas.microsoft.com/office/powerpoint/2010/main" val="191795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25400" y="577672"/>
            <a:ext cx="91313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rgbClr val="0033CC"/>
                </a:solidFill>
                <a:latin typeface="+mj-lt"/>
              </a:rPr>
              <a:t>- Bộ ổn áp xoay chiều đầu vào</a:t>
            </a:r>
            <a:r>
              <a:rPr lang="en-US" sz="2400" b="1">
                <a:solidFill>
                  <a:srgbClr val="0033CC"/>
                </a:solidFill>
                <a:latin typeface="+mj-lt"/>
              </a:rPr>
              <a:t> </a:t>
            </a:r>
          </a:p>
          <a:p>
            <a:pPr indent="457200" algn="just"/>
            <a:r>
              <a:rPr lang="en-US" sz="2400" b="1">
                <a:latin typeface="+mj-lt"/>
              </a:rPr>
              <a:t>Bước 1: Dùng chổi lông hoặc giẻ mềm, khô lau chùi ngoài vỏ thiết bị</a:t>
            </a:r>
            <a:r>
              <a:rPr lang="en-US" sz="2400" b="1" i="1">
                <a:latin typeface="+mj-lt"/>
              </a:rPr>
              <a:t>. </a:t>
            </a:r>
            <a:endParaRPr lang="en-US" sz="2400" b="1">
              <a:latin typeface="+mj-lt"/>
            </a:endParaRPr>
          </a:p>
          <a:p>
            <a:pPr indent="457200" algn="just"/>
            <a:r>
              <a:rPr lang="en-US" sz="2400" b="1">
                <a:latin typeface="+mj-lt"/>
              </a:rPr>
              <a:t>Bước 2: Bằng mắt kiểm tra tình trạng hoạt động của thiết bị (đèn LED và đồng hồ, đèn hiển thị trạng thái) nếu phát hiện không bình thường phải khắc phục ngay.</a:t>
            </a:r>
          </a:p>
          <a:p>
            <a:pPr indent="457200" algn="just"/>
            <a:r>
              <a:rPr lang="en-US" sz="2400" b="1">
                <a:latin typeface="+mj-lt"/>
              </a:rPr>
              <a:t>Bước 3: Bằng mắt kết hợp tay kiểm tra độ vững chắc về cơ khí thiết bị ổn áp xem các trụ đấu nối có bị lỏng hoặc tuột khỏi cầu đấu, độ vững chắc của thiết bị được gá lắp chắc chắn không. Nếu lỏng siết lại cho chắc chắn.</a:t>
            </a:r>
          </a:p>
          <a:p>
            <a:pPr indent="457200" algn="just"/>
            <a:r>
              <a:rPr lang="pt-BR" sz="2400" b="1">
                <a:solidFill>
                  <a:srgbClr val="FF0000"/>
                </a:solidFill>
                <a:latin typeface="+mj-lt"/>
              </a:rPr>
              <a:t>Bước 4: Ghi chép sổ sách theo dõi lý lịch máy.</a:t>
            </a:r>
            <a:endParaRPr lang="en-US" sz="2400" b="1">
              <a:solidFill>
                <a:srgbClr val="FF0000"/>
              </a:solidFill>
              <a:latin typeface="+mj-lt"/>
            </a:endParaRPr>
          </a:p>
          <a:p>
            <a:pPr indent="457200" algn="just"/>
            <a:endParaRPr lang="en-US" sz="2400" b="1">
              <a:latin typeface="+mj-lt"/>
            </a:endParaRPr>
          </a:p>
        </p:txBody>
      </p:sp>
      <p:sp>
        <p:nvSpPr>
          <p:cNvPr id="10" name="Rectangle 9"/>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d) Thực hiện bảo quản </a:t>
            </a:r>
          </a:p>
        </p:txBody>
      </p:sp>
    </p:spTree>
    <p:extLst>
      <p:ext uri="{BB962C8B-B14F-4D97-AF65-F5344CB8AC3E}">
        <p14:creationId xmlns:p14="http://schemas.microsoft.com/office/powerpoint/2010/main" val="408851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utoShape 34"/>
          <p:cNvSpPr>
            <a:spLocks noChangeArrowheads="1"/>
          </p:cNvSpPr>
          <p:nvPr/>
        </p:nvSpPr>
        <p:spPr bwMode="auto">
          <a:xfrm>
            <a:off x="431799" y="586432"/>
            <a:ext cx="8255001" cy="785168"/>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59" name="AutoShape 35" descr="Purple mesh"/>
          <p:cNvSpPr>
            <a:spLocks noChangeArrowheads="1"/>
          </p:cNvSpPr>
          <p:nvPr/>
        </p:nvSpPr>
        <p:spPr bwMode="auto">
          <a:xfrm>
            <a:off x="127000" y="563980"/>
            <a:ext cx="457200" cy="82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2</a:t>
            </a:r>
          </a:p>
        </p:txBody>
      </p:sp>
      <p:sp>
        <p:nvSpPr>
          <p:cNvPr id="60" name="Rectangle 36"/>
          <p:cNvSpPr>
            <a:spLocks noChangeArrowheads="1"/>
          </p:cNvSpPr>
          <p:nvPr/>
        </p:nvSpPr>
        <p:spPr bwMode="auto">
          <a:xfrm>
            <a:off x="547688" y="602159"/>
            <a:ext cx="81391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indent="87313"/>
            <a:r>
              <a:rPr lang="en-US" b="1" bmk="_Toc428361443">
                <a:solidFill>
                  <a:srgbClr val="000000"/>
                </a:solidFill>
                <a:latin typeface="Times New Roman" pitchFamily="18" charset="0"/>
                <a:ea typeface="Calibri" pitchFamily="34" charset="0"/>
                <a:cs typeface="Times New Roman" pitchFamily="18" charset="0"/>
              </a:rPr>
              <a:t>Sơ đồ khối hệ thống nguồn điện trạm thông tin quân sự cấp 3</a:t>
            </a:r>
            <a:r>
              <a:rPr lang="nl-NL" b="1" bmk="_Toc428361443">
                <a:latin typeface="Times New Roman" pitchFamily="18" charset="0"/>
                <a:cs typeface="Times New Roman" pitchFamily="18" charset="0"/>
              </a:rPr>
              <a:t> có lắp đặt pin mặt trời</a:t>
            </a:r>
            <a:endParaRPr lang="en-US">
              <a:latin typeface="Times New Roman" pitchFamily="18" charset="0"/>
              <a:cs typeface="Times New Roman" pitchFamily="18" charset="0"/>
            </a:endParaRPr>
          </a:p>
        </p:txBody>
      </p:sp>
      <p:sp>
        <p:nvSpPr>
          <p:cNvPr id="3" name="Rectangle 2"/>
          <p:cNvSpPr/>
          <p:nvPr/>
        </p:nvSpPr>
        <p:spPr>
          <a:xfrm>
            <a:off x="-29028" y="105228"/>
            <a:ext cx="9144000" cy="415498"/>
          </a:xfrm>
          <a:prstGeom prst="rect">
            <a:avLst/>
          </a:prstGeom>
        </p:spPr>
        <p:txBody>
          <a:bodyPr wrap="square">
            <a:spAutoFit/>
          </a:bodyPr>
          <a:lstStyle/>
          <a:p>
            <a:pPr algn="ctr"/>
            <a:r>
              <a:rPr lang="nl-NL" sz="2100" b="1">
                <a:solidFill>
                  <a:srgbClr val="FFFF00"/>
                </a:solidFill>
                <a:latin typeface="+mj-lt"/>
              </a:rPr>
              <a:t>C. SƠ ĐỒ KHỐI HỆ THỐNG NGUỒN ĐIỆN CỦA CÁC LOẠI HÌNH TRẠM</a:t>
            </a:r>
            <a:endParaRPr lang="en-US" sz="2100" b="1">
              <a:solidFill>
                <a:srgbClr val="FFFF00"/>
              </a:solidFill>
              <a:latin typeface="+mj-lt"/>
            </a:endParaRPr>
          </a:p>
        </p:txBody>
      </p:sp>
      <p:sp>
        <p:nvSpPr>
          <p:cNvPr id="5" name="Rectangle 3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55"/>
          <p:cNvSpPr>
            <a:spLocks noChangeArrowheads="1"/>
          </p:cNvSpPr>
          <p:nvPr/>
        </p:nvSpPr>
        <p:spPr bwMode="auto">
          <a:xfrm>
            <a:off x="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4" name="Group 5264"/>
          <p:cNvGrpSpPr>
            <a:grpSpLocks/>
          </p:cNvGrpSpPr>
          <p:nvPr/>
        </p:nvGrpSpPr>
        <p:grpSpPr bwMode="auto">
          <a:xfrm>
            <a:off x="127001" y="1600200"/>
            <a:ext cx="8788400" cy="5093729"/>
            <a:chOff x="2006" y="2194"/>
            <a:chExt cx="8895" cy="6259"/>
          </a:xfrm>
        </p:grpSpPr>
        <p:sp>
          <p:nvSpPr>
            <p:cNvPr id="45" name="Text Box 3760"/>
            <p:cNvSpPr txBox="1">
              <a:spLocks noChangeArrowheads="1"/>
            </p:cNvSpPr>
            <p:nvPr/>
          </p:nvSpPr>
          <p:spPr bwMode="auto">
            <a:xfrm>
              <a:off x="3599" y="2599"/>
              <a:ext cx="880"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Cầu dao đảo chiều</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46" name="Text Box 3761"/>
            <p:cNvSpPr txBox="1">
              <a:spLocks noChangeArrowheads="1"/>
            </p:cNvSpPr>
            <p:nvPr/>
          </p:nvSpPr>
          <p:spPr bwMode="auto">
            <a:xfrm>
              <a:off x="5610" y="2599"/>
              <a:ext cx="880"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Ổn áp</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47" name="Text Box 3762"/>
            <p:cNvSpPr txBox="1">
              <a:spLocks noChangeArrowheads="1"/>
            </p:cNvSpPr>
            <p:nvPr/>
          </p:nvSpPr>
          <p:spPr bwMode="auto">
            <a:xfrm>
              <a:off x="7608" y="2599"/>
              <a:ext cx="880"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Cắt điện áp cao</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48" name="Text Box 3763"/>
            <p:cNvSpPr txBox="1">
              <a:spLocks noChangeArrowheads="1"/>
            </p:cNvSpPr>
            <p:nvPr/>
          </p:nvSpPr>
          <p:spPr bwMode="auto">
            <a:xfrm>
              <a:off x="9630" y="2618"/>
              <a:ext cx="880"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Cắt lọc sét</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49" name="Text Box 3764"/>
            <p:cNvSpPr txBox="1">
              <a:spLocks noChangeArrowheads="1"/>
            </p:cNvSpPr>
            <p:nvPr/>
          </p:nvSpPr>
          <p:spPr bwMode="auto">
            <a:xfrm>
              <a:off x="2159" y="4060"/>
              <a:ext cx="992"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Tổ máy phát điện AC</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50" name="Text Box 3765"/>
            <p:cNvSpPr txBox="1">
              <a:spLocks noChangeArrowheads="1"/>
            </p:cNvSpPr>
            <p:nvPr/>
          </p:nvSpPr>
          <p:spPr bwMode="auto">
            <a:xfrm>
              <a:off x="5451" y="4040"/>
              <a:ext cx="1131"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Điều hòa, ánh sáng</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51" name="Text Box 3766"/>
            <p:cNvSpPr txBox="1">
              <a:spLocks noChangeArrowheads="1"/>
            </p:cNvSpPr>
            <p:nvPr/>
          </p:nvSpPr>
          <p:spPr bwMode="auto">
            <a:xfrm>
              <a:off x="9630" y="4060"/>
              <a:ext cx="880" cy="1025"/>
            </a:xfrm>
            <a:prstGeom prst="rect">
              <a:avLst/>
            </a:prstGeom>
            <a:solidFill>
              <a:srgbClr val="00B050"/>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điện AC</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52" name="Text Box 3767"/>
            <p:cNvSpPr txBox="1">
              <a:spLocks noChangeArrowheads="1"/>
            </p:cNvSpPr>
            <p:nvPr/>
          </p:nvSpPr>
          <p:spPr bwMode="auto">
            <a:xfrm>
              <a:off x="6582" y="5421"/>
              <a:ext cx="2043" cy="1025"/>
            </a:xfrm>
            <a:prstGeom prst="rect">
              <a:avLst/>
            </a:prstGeom>
            <a:solidFill>
              <a:srgbClr val="00B050"/>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chỉnh lưu 220VAC/48VDC</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53" name="Text Box 3768"/>
            <p:cNvSpPr txBox="1">
              <a:spLocks noChangeArrowheads="1"/>
            </p:cNvSpPr>
            <p:nvPr/>
          </p:nvSpPr>
          <p:spPr bwMode="auto">
            <a:xfrm>
              <a:off x="9080" y="5421"/>
              <a:ext cx="1821" cy="1025"/>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biến đổi điện 48VDC/220VAC</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54" name="Text Box 3769"/>
            <p:cNvSpPr txBox="1">
              <a:spLocks noChangeArrowheads="1"/>
            </p:cNvSpPr>
            <p:nvPr/>
          </p:nvSpPr>
          <p:spPr bwMode="auto">
            <a:xfrm>
              <a:off x="4685" y="6843"/>
              <a:ext cx="880" cy="711"/>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Tổ ắc quy 1</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55" name="Text Box 3770"/>
            <p:cNvSpPr txBox="1">
              <a:spLocks noChangeArrowheads="1"/>
            </p:cNvSpPr>
            <p:nvPr/>
          </p:nvSpPr>
          <p:spPr bwMode="auto">
            <a:xfrm>
              <a:off x="5656" y="6851"/>
              <a:ext cx="880" cy="703"/>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Tổ ắc quy 2</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56" name="Text Box 3771"/>
            <p:cNvSpPr txBox="1">
              <a:spLocks noChangeArrowheads="1"/>
            </p:cNvSpPr>
            <p:nvPr/>
          </p:nvSpPr>
          <p:spPr bwMode="auto">
            <a:xfrm>
              <a:off x="9550" y="6774"/>
              <a:ext cx="960" cy="704"/>
            </a:xfrm>
            <a:prstGeom prst="rect">
              <a:avLst/>
            </a:prstGeom>
            <a:solidFill>
              <a:srgbClr val="00B050"/>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điện AC</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57" name="Text Box 3772"/>
            <p:cNvSpPr txBox="1">
              <a:spLocks noChangeArrowheads="1"/>
            </p:cNvSpPr>
            <p:nvPr/>
          </p:nvSpPr>
          <p:spPr bwMode="auto">
            <a:xfrm>
              <a:off x="9080" y="7747"/>
              <a:ext cx="1821" cy="704"/>
            </a:xfrm>
            <a:prstGeom prst="rect">
              <a:avLst/>
            </a:prstGeom>
            <a:solidFill>
              <a:srgbClr val="C4BC9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sử dụng điện 220VAC</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61" name="Text Box 3773"/>
            <p:cNvSpPr txBox="1">
              <a:spLocks noChangeArrowheads="1"/>
            </p:cNvSpPr>
            <p:nvPr/>
          </p:nvSpPr>
          <p:spPr bwMode="auto">
            <a:xfrm>
              <a:off x="6804" y="7749"/>
              <a:ext cx="1821" cy="704"/>
            </a:xfrm>
            <a:prstGeom prst="rect">
              <a:avLst/>
            </a:prstGeom>
            <a:solidFill>
              <a:srgbClr val="C4BC9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sử dụng điện 48VDC</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62" name="Text Box 3774"/>
            <p:cNvSpPr txBox="1">
              <a:spLocks noChangeArrowheads="1"/>
            </p:cNvSpPr>
            <p:nvPr/>
          </p:nvSpPr>
          <p:spPr bwMode="auto">
            <a:xfrm>
              <a:off x="2118" y="2332"/>
              <a:ext cx="1222" cy="389"/>
            </a:xfrm>
            <a:prstGeom prst="rect">
              <a:avLst/>
            </a:prstGeom>
            <a:solidFill>
              <a:srgbClr val="C4BC9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Điện lưới</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63" name="AutoShape 3775"/>
            <p:cNvSpPr>
              <a:spLocks noChangeShapeType="1"/>
            </p:cNvSpPr>
            <p:nvPr/>
          </p:nvSpPr>
          <p:spPr bwMode="auto">
            <a:xfrm>
              <a:off x="4092" y="2194"/>
              <a:ext cx="0" cy="404"/>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64" name="AutoShape 3776"/>
            <p:cNvSpPr>
              <a:spLocks noChangeShapeType="1"/>
            </p:cNvSpPr>
            <p:nvPr/>
          </p:nvSpPr>
          <p:spPr bwMode="auto">
            <a:xfrm flipH="1">
              <a:off x="2159" y="2194"/>
              <a:ext cx="1933"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65" name="AutoShape 3777"/>
            <p:cNvSpPr>
              <a:spLocks noChangeShapeType="1"/>
            </p:cNvSpPr>
            <p:nvPr/>
          </p:nvSpPr>
          <p:spPr bwMode="auto">
            <a:xfrm>
              <a:off x="4479" y="3067"/>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66" name="AutoShape 3778"/>
            <p:cNvSpPr>
              <a:spLocks noChangeShapeType="1"/>
            </p:cNvSpPr>
            <p:nvPr/>
          </p:nvSpPr>
          <p:spPr bwMode="auto">
            <a:xfrm>
              <a:off x="6487" y="3069"/>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67" name="AutoShape 3779"/>
            <p:cNvSpPr>
              <a:spLocks noChangeShapeType="1"/>
            </p:cNvSpPr>
            <p:nvPr/>
          </p:nvSpPr>
          <p:spPr bwMode="auto">
            <a:xfrm>
              <a:off x="8493" y="3069"/>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68" name="AutoShape 3780"/>
            <p:cNvSpPr>
              <a:spLocks noChangeShapeType="1"/>
            </p:cNvSpPr>
            <p:nvPr/>
          </p:nvSpPr>
          <p:spPr bwMode="auto">
            <a:xfrm>
              <a:off x="10121" y="3624"/>
              <a:ext cx="0" cy="416"/>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69" name="AutoShape 3781"/>
            <p:cNvSpPr>
              <a:spLocks noChangeShapeType="1"/>
            </p:cNvSpPr>
            <p:nvPr/>
          </p:nvSpPr>
          <p:spPr bwMode="auto">
            <a:xfrm>
              <a:off x="7619" y="4535"/>
              <a:ext cx="1" cy="886"/>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70" name="AutoShape 3782"/>
            <p:cNvSpPr>
              <a:spLocks noChangeShapeType="1"/>
            </p:cNvSpPr>
            <p:nvPr/>
          </p:nvSpPr>
          <p:spPr bwMode="auto">
            <a:xfrm>
              <a:off x="6043" y="3624"/>
              <a:ext cx="0" cy="416"/>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71" name="AutoShape 3783"/>
            <p:cNvSpPr>
              <a:spLocks noChangeShapeType="1"/>
            </p:cNvSpPr>
            <p:nvPr/>
          </p:nvSpPr>
          <p:spPr bwMode="auto">
            <a:xfrm flipV="1">
              <a:off x="4092" y="3624"/>
              <a:ext cx="0" cy="91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72" name="AutoShape 3784"/>
            <p:cNvSpPr>
              <a:spLocks noChangeShapeType="1"/>
            </p:cNvSpPr>
            <p:nvPr/>
          </p:nvSpPr>
          <p:spPr bwMode="auto">
            <a:xfrm flipH="1">
              <a:off x="3151" y="4535"/>
              <a:ext cx="941"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73" name="AutoShape 3785"/>
            <p:cNvSpPr>
              <a:spLocks noChangeShapeType="1"/>
            </p:cNvSpPr>
            <p:nvPr/>
          </p:nvSpPr>
          <p:spPr bwMode="auto">
            <a:xfrm flipH="1">
              <a:off x="7620" y="4535"/>
              <a:ext cx="201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74" name="AutoShape 3786"/>
            <p:cNvSpPr>
              <a:spLocks noChangeShapeType="1"/>
            </p:cNvSpPr>
            <p:nvPr/>
          </p:nvSpPr>
          <p:spPr bwMode="auto">
            <a:xfrm>
              <a:off x="10016" y="6446"/>
              <a:ext cx="0" cy="328"/>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75" name="AutoShape 3787"/>
            <p:cNvSpPr>
              <a:spLocks noChangeShapeType="1"/>
            </p:cNvSpPr>
            <p:nvPr/>
          </p:nvSpPr>
          <p:spPr bwMode="auto">
            <a:xfrm>
              <a:off x="9826" y="7478"/>
              <a:ext cx="0" cy="269"/>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76" name="AutoShape 3788"/>
            <p:cNvSpPr>
              <a:spLocks noChangeShapeType="1"/>
            </p:cNvSpPr>
            <p:nvPr/>
          </p:nvSpPr>
          <p:spPr bwMode="auto">
            <a:xfrm>
              <a:off x="10016" y="7478"/>
              <a:ext cx="0" cy="27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77" name="AutoShape 3789"/>
            <p:cNvSpPr>
              <a:spLocks noChangeShapeType="1"/>
            </p:cNvSpPr>
            <p:nvPr/>
          </p:nvSpPr>
          <p:spPr bwMode="auto">
            <a:xfrm>
              <a:off x="10206" y="7478"/>
              <a:ext cx="0" cy="269"/>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78" name="AutoShape 3790"/>
            <p:cNvSpPr>
              <a:spLocks noChangeShapeType="1"/>
            </p:cNvSpPr>
            <p:nvPr/>
          </p:nvSpPr>
          <p:spPr bwMode="auto">
            <a:xfrm>
              <a:off x="7206" y="6446"/>
              <a:ext cx="0" cy="130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79" name="AutoShape 3791"/>
            <p:cNvSpPr>
              <a:spLocks noChangeShapeType="1"/>
            </p:cNvSpPr>
            <p:nvPr/>
          </p:nvSpPr>
          <p:spPr bwMode="auto">
            <a:xfrm>
              <a:off x="7620" y="6446"/>
              <a:ext cx="0" cy="130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80" name="AutoShape 3792"/>
            <p:cNvSpPr>
              <a:spLocks noChangeShapeType="1"/>
            </p:cNvSpPr>
            <p:nvPr/>
          </p:nvSpPr>
          <p:spPr bwMode="auto">
            <a:xfrm>
              <a:off x="8039" y="6446"/>
              <a:ext cx="0" cy="130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81" name="AutoShape 3793"/>
            <p:cNvSpPr>
              <a:spLocks noChangeShapeType="1"/>
            </p:cNvSpPr>
            <p:nvPr/>
          </p:nvSpPr>
          <p:spPr bwMode="auto">
            <a:xfrm>
              <a:off x="8368" y="6446"/>
              <a:ext cx="0" cy="130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82" name="AutoShape 3796"/>
            <p:cNvSpPr>
              <a:spLocks noChangeShapeType="1"/>
            </p:cNvSpPr>
            <p:nvPr/>
          </p:nvSpPr>
          <p:spPr bwMode="auto">
            <a:xfrm>
              <a:off x="8625" y="5908"/>
              <a:ext cx="455"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83" name="Text Box 3798"/>
            <p:cNvSpPr txBox="1">
              <a:spLocks noChangeArrowheads="1"/>
            </p:cNvSpPr>
            <p:nvPr/>
          </p:nvSpPr>
          <p:spPr bwMode="auto">
            <a:xfrm>
              <a:off x="2006" y="5421"/>
              <a:ext cx="1181" cy="946"/>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Dàn pin mặt trời</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84" name="Text Box 3799"/>
            <p:cNvSpPr txBox="1">
              <a:spLocks noChangeArrowheads="1"/>
            </p:cNvSpPr>
            <p:nvPr/>
          </p:nvSpPr>
          <p:spPr bwMode="auto">
            <a:xfrm>
              <a:off x="3599" y="5556"/>
              <a:ext cx="1269" cy="712"/>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Điều khiển nạp PMT</a:t>
              </a:r>
              <a:endParaRPr kumimoji="0" lang="en-US" sz="1600" b="1" i="0" u="none" strike="noStrike" cap="none" normalizeH="0" baseline="0">
                <a:ln>
                  <a:noFill/>
                </a:ln>
                <a:solidFill>
                  <a:schemeClr val="tx1"/>
                </a:solidFill>
                <a:effectLst/>
                <a:latin typeface="Arial" pitchFamily="34" charset="0"/>
                <a:cs typeface="Arial" pitchFamily="34" charset="0"/>
              </a:endParaRPr>
            </a:p>
          </p:txBody>
        </p:sp>
        <p:sp>
          <p:nvSpPr>
            <p:cNvPr id="85" name="AutoShape 3800"/>
            <p:cNvSpPr>
              <a:spLocks noChangeShapeType="1"/>
            </p:cNvSpPr>
            <p:nvPr/>
          </p:nvSpPr>
          <p:spPr bwMode="auto">
            <a:xfrm>
              <a:off x="3187" y="5908"/>
              <a:ext cx="412"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86" name="AutoShape 3801"/>
            <p:cNvSpPr>
              <a:spLocks noChangeShapeType="1"/>
            </p:cNvSpPr>
            <p:nvPr/>
          </p:nvSpPr>
          <p:spPr bwMode="auto">
            <a:xfrm>
              <a:off x="5187" y="5713"/>
              <a:ext cx="1" cy="113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87" name="AutoShape 3802"/>
            <p:cNvSpPr>
              <a:spLocks noChangeShapeType="1"/>
            </p:cNvSpPr>
            <p:nvPr/>
          </p:nvSpPr>
          <p:spPr bwMode="auto">
            <a:xfrm>
              <a:off x="4868" y="5713"/>
              <a:ext cx="1714"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88" name="AutoShape 3803"/>
            <p:cNvSpPr>
              <a:spLocks noChangeShapeType="1"/>
            </p:cNvSpPr>
            <p:nvPr/>
          </p:nvSpPr>
          <p:spPr bwMode="auto">
            <a:xfrm>
              <a:off x="4868" y="6092"/>
              <a:ext cx="1714"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sp>
          <p:nvSpPr>
            <p:cNvPr id="89" name="AutoShape 3804"/>
            <p:cNvSpPr>
              <a:spLocks noChangeShapeType="1"/>
            </p:cNvSpPr>
            <p:nvPr/>
          </p:nvSpPr>
          <p:spPr bwMode="auto">
            <a:xfrm>
              <a:off x="6142" y="6092"/>
              <a:ext cx="0" cy="75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b="1"/>
            </a:p>
          </p:txBody>
        </p:sp>
      </p:grpSp>
      <p:sp>
        <p:nvSpPr>
          <p:cNvPr id="90" name="Rectangle 62"/>
          <p:cNvSpPr>
            <a:spLocks noChangeArrowheads="1"/>
          </p:cNvSpPr>
          <p:nvPr/>
        </p:nvSpPr>
        <p:spPr bwMode="auto">
          <a:xfrm>
            <a:off x="0" y="533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6817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edge">
                                      <p:cBhvr>
                                        <p:cTn id="7" dur="1000"/>
                                        <p:tgtEl>
                                          <p:spTgt spid="5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edge">
                                      <p:cBhvr>
                                        <p:cTn id="10" dur="1000"/>
                                        <p:tgtEl>
                                          <p:spTgt spid="5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edge">
                                      <p:cBhvr>
                                        <p:cTn id="13" dur="1000"/>
                                        <p:tgtEl>
                                          <p:spTgt spid="6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0" y="563225"/>
            <a:ext cx="9131300"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rgbClr val="0033CC"/>
                </a:solidFill>
                <a:latin typeface="+mj-lt"/>
              </a:rPr>
              <a:t>- Bộ nguồn chỉnh lưu</a:t>
            </a:r>
            <a:r>
              <a:rPr lang="en-US" sz="2400" b="1">
                <a:solidFill>
                  <a:srgbClr val="0033CC"/>
                </a:solidFill>
                <a:latin typeface="+mj-lt"/>
              </a:rPr>
              <a:t> </a:t>
            </a:r>
          </a:p>
          <a:p>
            <a:pPr indent="457200" algn="just"/>
            <a:r>
              <a:rPr lang="en-US" sz="2400" b="1">
                <a:latin typeface="+mj-lt"/>
              </a:rPr>
              <a:t>Bước 1: Dùng chổi lông hoặc giẻ mềm, khô lau chùi ngoài vỏ thiết bị.</a:t>
            </a:r>
          </a:p>
          <a:p>
            <a:pPr indent="457200" algn="just"/>
            <a:r>
              <a:rPr lang="en-US" sz="2400" b="1">
                <a:latin typeface="+mj-lt"/>
              </a:rPr>
              <a:t>Bước 2: Bằng mắt quan sát bên ngoài mặt máy kiểm tra tình trạng hoạt động của thiết bị (đồng hồ và các đèn LED hiển thị) nếu phát hiện không bình thường phải khắc phục ngay. </a:t>
            </a:r>
          </a:p>
          <a:p>
            <a:pPr indent="457200" algn="just"/>
            <a:r>
              <a:rPr lang="en-US" sz="2400" b="1">
                <a:latin typeface="+mj-lt"/>
              </a:rPr>
              <a:t>Bước 3: Bằng mắt kết hợp với tay kiểm tra độ vững chắc về cơ khí thiết bị nguồn chỉnh lưu, kiểm tra các ốc vít bắt bên ngoài thiết bị xem các trụ đấu nối có chắc chắn không, độ vững chắc của thiết bị trên giá máy. Nếu lỏng siết lại cho chắc chắn.</a:t>
            </a:r>
          </a:p>
          <a:p>
            <a:pPr indent="457200" algn="just"/>
            <a:r>
              <a:rPr lang="pt-BR" sz="2400" b="1">
                <a:solidFill>
                  <a:srgbClr val="FF0000"/>
                </a:solidFill>
                <a:latin typeface="+mj-lt"/>
              </a:rPr>
              <a:t>Bước 4: Dùng đồng vôn kế đo kiểm tra điện áp đầu ra của bộ nguồn chỉnh lưu, nếu thấy điện áp tăng hoặc bị giảm cần điều chỉnh về giá trị nạp Float của ắc quy (53,5V). </a:t>
            </a:r>
            <a:endParaRPr lang="en-US" sz="2400" b="1">
              <a:solidFill>
                <a:srgbClr val="FF0000"/>
              </a:solidFill>
              <a:latin typeface="+mj-lt"/>
            </a:endParaRPr>
          </a:p>
          <a:p>
            <a:pPr indent="457200" algn="just"/>
            <a:r>
              <a:rPr lang="pt-BR" sz="2400" b="1">
                <a:solidFill>
                  <a:srgbClr val="FF0000"/>
                </a:solidFill>
                <a:latin typeface="+mj-lt"/>
              </a:rPr>
              <a:t>Bước 5: Ghi chép sổ sách theo dõi lý lịch máy.</a:t>
            </a:r>
            <a:endParaRPr lang="en-US" sz="2400" b="1">
              <a:solidFill>
                <a:srgbClr val="FF0000"/>
              </a:solidFill>
              <a:latin typeface="+mj-lt"/>
            </a:endParaRPr>
          </a:p>
          <a:p>
            <a:pPr indent="457200" algn="just"/>
            <a:endParaRPr lang="en-US" sz="2400" b="1">
              <a:latin typeface="+mj-lt"/>
            </a:endParaRPr>
          </a:p>
        </p:txBody>
      </p:sp>
      <p:sp>
        <p:nvSpPr>
          <p:cNvPr id="10" name="Rectangle 9"/>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d) Thực hiện bảo quản </a:t>
            </a:r>
          </a:p>
        </p:txBody>
      </p:sp>
    </p:spTree>
    <p:extLst>
      <p:ext uri="{BB962C8B-B14F-4D97-AF65-F5344CB8AC3E}">
        <p14:creationId xmlns:p14="http://schemas.microsoft.com/office/powerpoint/2010/main" val="149221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25400" y="604421"/>
            <a:ext cx="91313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rgbClr val="0033CC"/>
                </a:solidFill>
                <a:latin typeface="+mj-lt"/>
              </a:rPr>
              <a:t>- Thiết bị phối hợp BC- 4863</a:t>
            </a:r>
            <a:r>
              <a:rPr lang="en-US" sz="2400" b="1">
                <a:solidFill>
                  <a:srgbClr val="0033CC"/>
                </a:solidFill>
                <a:latin typeface="+mj-lt"/>
              </a:rPr>
              <a:t> </a:t>
            </a:r>
          </a:p>
          <a:p>
            <a:pPr indent="457200" algn="just"/>
            <a:r>
              <a:rPr lang="en-US" sz="2400" b="1">
                <a:latin typeface="+mj-lt"/>
              </a:rPr>
              <a:t>Bước 1: Dùng chổi lông hoặc giẻ mềm, khô lau chùi bên ngoài vỏ thiết bị.</a:t>
            </a:r>
          </a:p>
          <a:p>
            <a:pPr indent="457200" algn="just"/>
            <a:r>
              <a:rPr lang="en-US" sz="2400" b="1">
                <a:latin typeface="+mj-lt"/>
              </a:rPr>
              <a:t>Bước 2: Bằng mắt quan sát bên ngoài mặt máy kiểm tra tình trạng hoạt động của thiết bị (mặt màn hình và hệ thống đèn LED hiển thị), đặc biệt là hai cầu chì F</a:t>
            </a:r>
            <a:r>
              <a:rPr lang="en-US" sz="2400" b="1" baseline="-25000">
                <a:latin typeface="+mj-lt"/>
              </a:rPr>
              <a:t>1,</a:t>
            </a:r>
            <a:r>
              <a:rPr lang="en-US" sz="2400" b="1">
                <a:latin typeface="+mj-lt"/>
              </a:rPr>
              <a:t> F</a:t>
            </a:r>
            <a:r>
              <a:rPr lang="en-US" sz="2400" b="1" baseline="-25000">
                <a:latin typeface="+mj-lt"/>
              </a:rPr>
              <a:t>2</a:t>
            </a:r>
            <a:r>
              <a:rPr lang="en-US" sz="2400" b="1">
                <a:latin typeface="+mj-lt"/>
              </a:rPr>
              <a:t> ở phía sau. Nếu phát hiện báo lỗi hoặc hiển thị bất thường phải có biện pháp khắc phục ngay.</a:t>
            </a:r>
          </a:p>
          <a:p>
            <a:pPr indent="457200" algn="just"/>
            <a:r>
              <a:rPr lang="en-US" sz="2400" b="1">
                <a:latin typeface="+mj-lt"/>
              </a:rPr>
              <a:t>Bước 3: Bằng mắt kết hợp với tay kiểm tra độ vững chắc về cơ khí của bộ phối hợp chia điện 1 chiều BC - 4863, kiểm tra các ốc vít bắt bên ngoài thiết bị xem các trụ đấu nối có chắc chắn không, độ vững chắc của thiết bị trên giá máy. Nếu lỏng siết lại cho chắc chắn.</a:t>
            </a:r>
          </a:p>
          <a:p>
            <a:pPr indent="457200" algn="just"/>
            <a:endParaRPr lang="en-US" sz="2400" b="1">
              <a:latin typeface="+mj-lt"/>
            </a:endParaRPr>
          </a:p>
        </p:txBody>
      </p:sp>
      <p:sp>
        <p:nvSpPr>
          <p:cNvPr id="10" name="Rectangle 9"/>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d) Thực hiện bảo quản </a:t>
            </a:r>
          </a:p>
        </p:txBody>
      </p:sp>
    </p:spTree>
    <p:extLst>
      <p:ext uri="{BB962C8B-B14F-4D97-AF65-F5344CB8AC3E}">
        <p14:creationId xmlns:p14="http://schemas.microsoft.com/office/powerpoint/2010/main" val="62068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25400" y="789089"/>
            <a:ext cx="91313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rgbClr val="0033CC"/>
                </a:solidFill>
                <a:latin typeface="+mj-lt"/>
              </a:rPr>
              <a:t>- Bộ chuyển đổi UPS, inverter</a:t>
            </a:r>
            <a:r>
              <a:rPr lang="en-US" sz="2400" b="1">
                <a:solidFill>
                  <a:srgbClr val="0033CC"/>
                </a:solidFill>
                <a:latin typeface="+mj-lt"/>
              </a:rPr>
              <a:t> </a:t>
            </a:r>
          </a:p>
          <a:p>
            <a:pPr indent="457200" algn="just"/>
            <a:r>
              <a:rPr lang="en-US" sz="2400" b="1">
                <a:latin typeface="+mj-lt"/>
              </a:rPr>
              <a:t>Bước 1: Dùng chổi lông hoặc giẻ mềm, khô lau chùi bên ngoài vỏ thiết bị.</a:t>
            </a:r>
          </a:p>
          <a:p>
            <a:pPr indent="457200" algn="just"/>
            <a:r>
              <a:rPr lang="en-US" sz="2400" b="1">
                <a:latin typeface="+mj-lt"/>
              </a:rPr>
              <a:t>Bước 2: Bằng mắt quan sát bên ngoài mặt máy kiểm tra tình trạng hoạt động của thiết bị (đồng hồ và hệ thống đèn LED hiển thị). Nếu phát hiện báo lỗi hoặc hiển thị bất thường phải có biện pháp khắc phục ngay.</a:t>
            </a:r>
          </a:p>
          <a:p>
            <a:pPr indent="457200" algn="just"/>
            <a:r>
              <a:rPr lang="en-US" sz="2400" b="1">
                <a:latin typeface="+mj-lt"/>
              </a:rPr>
              <a:t>Bước 3: Bằng mắt kết hợp với tay kiểm tra độ vững chắc về cơ khí của thiết bị này, kiểm tra các ốc vít bắt bên ngoài thiết bị, các trụ đấu nối tới ắc qui có chắc chắn không, độ vững chắc của thiết bị trên giá máy. Nếu lỏng siết lại cho chắc chắn.</a:t>
            </a:r>
          </a:p>
          <a:p>
            <a:pPr indent="457200" algn="just"/>
            <a:r>
              <a:rPr lang="pt-BR" sz="2400" b="1">
                <a:solidFill>
                  <a:srgbClr val="FF0000"/>
                </a:solidFill>
                <a:latin typeface="+mj-lt"/>
              </a:rPr>
              <a:t>Bước 4: Ghi chép sổ sách theo dõi lý lịch máy.</a:t>
            </a:r>
            <a:endParaRPr lang="en-US" sz="2400" b="1">
              <a:solidFill>
                <a:srgbClr val="FF0000"/>
              </a:solidFill>
              <a:latin typeface="+mj-lt"/>
            </a:endParaRPr>
          </a:p>
        </p:txBody>
      </p:sp>
      <p:sp>
        <p:nvSpPr>
          <p:cNvPr id="10" name="Rectangle 9"/>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d) Thực hiện bảo quản </a:t>
            </a:r>
          </a:p>
        </p:txBody>
      </p:sp>
    </p:spTree>
    <p:extLst>
      <p:ext uri="{BB962C8B-B14F-4D97-AF65-F5344CB8AC3E}">
        <p14:creationId xmlns:p14="http://schemas.microsoft.com/office/powerpoint/2010/main" val="41823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25400" y="604424"/>
            <a:ext cx="91313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rgbClr val="0033CC"/>
                </a:solidFill>
                <a:latin typeface="+mj-lt"/>
              </a:rPr>
              <a:t>- Giàn pin năng lượng mặt trời và bộ điều khiển nạp ắc qui</a:t>
            </a:r>
            <a:r>
              <a:rPr lang="en-US" sz="2400" b="1">
                <a:solidFill>
                  <a:srgbClr val="0033CC"/>
                </a:solidFill>
                <a:latin typeface="+mj-lt"/>
              </a:rPr>
              <a:t> </a:t>
            </a:r>
          </a:p>
          <a:p>
            <a:pPr indent="457200" algn="just"/>
            <a:r>
              <a:rPr lang="en-US" sz="2400" b="1">
                <a:latin typeface="+mj-lt"/>
              </a:rPr>
              <a:t>Bước 1: Dùng chổi lông hoặc giẻ mềm, khô lau chùi bên trên bề mặt ngoài của giàn pin.</a:t>
            </a:r>
          </a:p>
          <a:p>
            <a:pPr indent="457200" algn="just"/>
            <a:r>
              <a:rPr lang="en-US" sz="2400" b="1">
                <a:latin typeface="+mj-lt"/>
              </a:rPr>
              <a:t>Bước 2: Bằng mắt quan sát bên ngoài mặt máy bộ điều khiển nạp kiểm tra tình trạng hoạt động của thiết bị (đồng hồ và hệ thống đèn LED hiển thị) nếu phát hiện lỗi phải có biện pháp khắc phục ngay.</a:t>
            </a:r>
          </a:p>
          <a:p>
            <a:pPr indent="457200" algn="just"/>
            <a:r>
              <a:rPr lang="en-US" sz="2400" b="1">
                <a:latin typeface="+mj-lt"/>
              </a:rPr>
              <a:t>Bước 3: Bằng mắt kết hợp với tay kiểm tra độ vững chắc về cơ khí của từng tấm pin, kiểm tra các ốc vít bắt bên ngoài thiết bị xem các trụ đấu nối có chắc chắn không, đường cáp dẫn nguồn tới bộ điều khiển có an toàn không, kiểm tra độ vững chắc của thiết bị trên giá máy. Nếu lỏng siết lại cho chắc chắn.</a:t>
            </a:r>
          </a:p>
          <a:p>
            <a:pPr indent="457200" algn="just"/>
            <a:r>
              <a:rPr lang="pt-BR" sz="2400" b="1">
                <a:solidFill>
                  <a:srgbClr val="FF0000"/>
                </a:solidFill>
                <a:latin typeface="+mj-lt"/>
              </a:rPr>
              <a:t>Bước 4: Ghi chép sổ sách theo dõi lý lịch máy.</a:t>
            </a:r>
            <a:endParaRPr lang="en-US" sz="2400" b="1">
              <a:solidFill>
                <a:srgbClr val="FF0000"/>
              </a:solidFill>
              <a:latin typeface="+mj-lt"/>
            </a:endParaRPr>
          </a:p>
        </p:txBody>
      </p:sp>
      <p:sp>
        <p:nvSpPr>
          <p:cNvPr id="10" name="Rectangle 9"/>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d) Thực hiện bảo quản </a:t>
            </a:r>
          </a:p>
        </p:txBody>
      </p:sp>
    </p:spTree>
    <p:extLst>
      <p:ext uri="{BB962C8B-B14F-4D97-AF65-F5344CB8AC3E}">
        <p14:creationId xmlns:p14="http://schemas.microsoft.com/office/powerpoint/2010/main" val="226228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25400" y="604424"/>
            <a:ext cx="91313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rgbClr val="0033CC"/>
                </a:solidFill>
                <a:latin typeface="+mj-lt"/>
              </a:rPr>
              <a:t>- Tổ ắc qui kín khí hoặc tổ ắc qui hở</a:t>
            </a:r>
            <a:r>
              <a:rPr lang="en-US" sz="2400" b="1">
                <a:solidFill>
                  <a:srgbClr val="0033CC"/>
                </a:solidFill>
                <a:latin typeface="+mj-lt"/>
              </a:rPr>
              <a:t> </a:t>
            </a:r>
          </a:p>
          <a:p>
            <a:pPr indent="457200" algn="just"/>
            <a:r>
              <a:rPr lang="en-US" sz="2400" b="1">
                <a:latin typeface="+mj-lt"/>
              </a:rPr>
              <a:t>Bước 1: Dùng chổi lông hoặc giẻ mềm, khô lau chùi bên ngoài vỏ của tổ ắc qui.</a:t>
            </a:r>
          </a:p>
          <a:p>
            <a:pPr indent="457200" algn="just"/>
            <a:r>
              <a:rPr lang="en-US" sz="2400" b="1">
                <a:latin typeface="+mj-lt"/>
              </a:rPr>
              <a:t>Bước 2: Bằng mắt kết hợp với tay kiểm tra độ vững chắc về cơ khí của tổ ắc qui trên giá, kiểm tra các trụ đấu, cầu đấu có chắc chắn không, độ vững chắc của thiết bị trên giá. Vặn chặt lại các ốc bắt cầu nối ắc qui nếu phát hiện bị lỏng.</a:t>
            </a:r>
          </a:p>
          <a:p>
            <a:pPr indent="457200" algn="just"/>
            <a:r>
              <a:rPr lang="en-US" sz="2400" b="1">
                <a:latin typeface="+mj-lt"/>
              </a:rPr>
              <a:t>Bước 3: Bằng mắt quan sát bên ngoài hoặc mở nắp đậy các ngăn, đối với ắc qui hở, kiểm tra và bổ sung dung dịch điện phân nếu thấy thiếu.</a:t>
            </a:r>
          </a:p>
          <a:p>
            <a:pPr indent="457200" algn="just"/>
            <a:r>
              <a:rPr lang="pt-BR" sz="2400" b="1">
                <a:solidFill>
                  <a:srgbClr val="FF0000"/>
                </a:solidFill>
                <a:latin typeface="+mj-lt"/>
              </a:rPr>
              <a:t>Bước 4: Dùng đồng hồ vôn kế đo kiểm tra điện áp nạp đầy của từng bình và ghi chép lại các giá trị để theo dõi, có kế hoạch thay thế, sửa chữa khi phát hiện bình hỏng (</a:t>
            </a:r>
            <a:r>
              <a:rPr lang="pt-BR" sz="2400" b="1" i="1">
                <a:solidFill>
                  <a:srgbClr val="FF0000"/>
                </a:solidFill>
                <a:latin typeface="+mj-lt"/>
              </a:rPr>
              <a:t>chú ý: Đo hở mạch ắc qui).</a:t>
            </a:r>
            <a:endParaRPr lang="en-US" sz="2400" b="1">
              <a:solidFill>
                <a:srgbClr val="FF0000"/>
              </a:solidFill>
              <a:latin typeface="+mj-lt"/>
            </a:endParaRPr>
          </a:p>
        </p:txBody>
      </p:sp>
      <p:sp>
        <p:nvSpPr>
          <p:cNvPr id="10" name="Rectangle 9"/>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d) Thực hiện bảo quản </a:t>
            </a:r>
          </a:p>
        </p:txBody>
      </p:sp>
    </p:spTree>
    <p:extLst>
      <p:ext uri="{BB962C8B-B14F-4D97-AF65-F5344CB8AC3E}">
        <p14:creationId xmlns:p14="http://schemas.microsoft.com/office/powerpoint/2010/main" val="69268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2700" y="1066800"/>
            <a:ext cx="91313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sz="2400" b="1">
                <a:latin typeface="+mj-lt"/>
              </a:rPr>
              <a:t>e) Ghi chép sổ sách theo dõi lý lịch máy, ghi lại nhật kí của toàn bộ hệ thống nguồn những tồn tại cần khắc phục ngay nếu có hoặc chưa khắc phục xong phải báo cáo người chỉ huy trực tiếp.</a:t>
            </a:r>
            <a:endParaRPr lang="en-US" sz="2400" b="1">
              <a:latin typeface="+mj-lt"/>
            </a:endParaRPr>
          </a:p>
          <a:p>
            <a:pPr indent="457200" algn="just"/>
            <a:r>
              <a:rPr lang="en-US" sz="2400" b="1">
                <a:solidFill>
                  <a:srgbClr val="FF0000"/>
                </a:solidFill>
                <a:latin typeface="+mj-lt"/>
              </a:rPr>
              <a:t>Chú ý:</a:t>
            </a:r>
            <a:r>
              <a:rPr lang="en-US" sz="2400" b="1">
                <a:latin typeface="+mj-lt"/>
              </a:rPr>
              <a:t> Hệ thống đang làm việc bình thường, rất nguy hiểm, dễ mất an toàn thông tin, người bảo quản phải hết sức thận trọng tuyệt đối không làm ngắt bất cứ một Automat nào trong hệ thống, thực hiện nghiêm các quy định về an toàn.</a:t>
            </a:r>
          </a:p>
        </p:txBody>
      </p:sp>
      <p:sp>
        <p:nvSpPr>
          <p:cNvPr id="20" name="AutoShape 34"/>
          <p:cNvSpPr>
            <a:spLocks noChangeArrowheads="1"/>
          </p:cNvSpPr>
          <p:nvPr/>
        </p:nvSpPr>
        <p:spPr bwMode="auto">
          <a:xfrm>
            <a:off x="431799" y="571311"/>
            <a:ext cx="3454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563374"/>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3</a:t>
            </a:r>
          </a:p>
        </p:txBody>
      </p:sp>
      <p:sp>
        <p:nvSpPr>
          <p:cNvPr id="22" name="Rectangle 36"/>
          <p:cNvSpPr>
            <a:spLocks noChangeArrowheads="1"/>
          </p:cNvSpPr>
          <p:nvPr/>
        </p:nvSpPr>
        <p:spPr bwMode="auto">
          <a:xfrm>
            <a:off x="609600" y="543350"/>
            <a:ext cx="327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pt-BR" sz="2400" b="1">
                <a:latin typeface="+mj-lt"/>
              </a:rPr>
              <a:t>Các bước thực hiện</a:t>
            </a:r>
            <a:endParaRPr lang="en-US" sz="2400" b="1">
              <a:latin typeface="+mj-lt"/>
            </a:endParaRPr>
          </a:p>
        </p:txBody>
      </p:sp>
      <p:sp>
        <p:nvSpPr>
          <p:cNvPr id="10" name="Rectangle 9"/>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B. BẢO QUẢN TUẦN</a:t>
            </a:r>
          </a:p>
        </p:txBody>
      </p:sp>
    </p:spTree>
    <p:extLst>
      <p:ext uri="{BB962C8B-B14F-4D97-AF65-F5344CB8AC3E}">
        <p14:creationId xmlns:p14="http://schemas.microsoft.com/office/powerpoint/2010/main" val="41159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0" y="1643896"/>
            <a:ext cx="9144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a:latin typeface="+mj-lt"/>
              </a:rPr>
              <a:t>- Bảo đảm thiết bị, phòng máy luôn sạch sẽ, đồng bộ.</a:t>
            </a:r>
            <a:endParaRPr lang="en-US" b="1">
              <a:latin typeface="+mj-lt"/>
            </a:endParaRPr>
          </a:p>
          <a:p>
            <a:pPr indent="457200" algn="just"/>
            <a:r>
              <a:rPr lang="pt-BR" b="1">
                <a:latin typeface="+mj-lt"/>
              </a:rPr>
              <a:t>- Khắc phục các lỗi tồn đọng, duy trì tình trạng kỹ thuật tốt nhất của thiết bị.</a:t>
            </a:r>
            <a:endParaRPr lang="en-US" b="1">
              <a:latin typeface="+mj-lt"/>
            </a:endParaRPr>
          </a:p>
          <a:p>
            <a:pPr indent="457200" algn="just"/>
            <a:r>
              <a:rPr lang="pt-BR" b="1">
                <a:latin typeface="+mj-lt"/>
              </a:rPr>
              <a:t>- Phòng ngừa hư hỏng cho thiết bị, bảo đảm tốt thông tin liên lạc.</a:t>
            </a:r>
            <a:endParaRPr lang="en-US" b="1">
              <a:latin typeface="+mj-lt"/>
            </a:endParaRPr>
          </a:p>
        </p:txBody>
      </p:sp>
      <p:sp>
        <p:nvSpPr>
          <p:cNvPr id="19" name="Text Box 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vi-VN" sz="1800" b="1">
              <a:latin typeface="+mj-lt"/>
            </a:endParaRPr>
          </a:p>
        </p:txBody>
      </p:sp>
      <p:sp>
        <p:nvSpPr>
          <p:cNvPr id="20" name="AutoShape 34"/>
          <p:cNvSpPr>
            <a:spLocks noChangeArrowheads="1"/>
          </p:cNvSpPr>
          <p:nvPr/>
        </p:nvSpPr>
        <p:spPr bwMode="auto">
          <a:xfrm>
            <a:off x="431799" y="1196032"/>
            <a:ext cx="17780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1188095"/>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1</a:t>
            </a:r>
          </a:p>
        </p:txBody>
      </p:sp>
      <p:sp>
        <p:nvSpPr>
          <p:cNvPr id="22" name="Rectangle 36"/>
          <p:cNvSpPr>
            <a:spLocks noChangeArrowheads="1"/>
          </p:cNvSpPr>
          <p:nvPr/>
        </p:nvSpPr>
        <p:spPr bwMode="auto">
          <a:xfrm>
            <a:off x="533833" y="1168071"/>
            <a:ext cx="1828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2400" b="1">
                <a:latin typeface="+mj-lt"/>
              </a:rPr>
              <a:t> Mục đích</a:t>
            </a:r>
          </a:p>
        </p:txBody>
      </p:sp>
      <p:sp>
        <p:nvSpPr>
          <p:cNvPr id="24" name="Rectangle 23"/>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V. BẢO DƯỠNG</a:t>
            </a:r>
          </a:p>
        </p:txBody>
      </p:sp>
      <p:sp>
        <p:nvSpPr>
          <p:cNvPr id="25" name="AutoShape 19"/>
          <p:cNvSpPr>
            <a:spLocks noChangeArrowheads="1"/>
          </p:cNvSpPr>
          <p:nvPr/>
        </p:nvSpPr>
        <p:spPr bwMode="gray">
          <a:xfrm>
            <a:off x="78584" y="619919"/>
            <a:ext cx="37314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b="1">
              <a:latin typeface="+mj-lt"/>
            </a:endParaRPr>
          </a:p>
        </p:txBody>
      </p:sp>
      <p:sp>
        <p:nvSpPr>
          <p:cNvPr id="26" name="Rectangle 25"/>
          <p:cNvSpPr/>
          <p:nvPr/>
        </p:nvSpPr>
        <p:spPr>
          <a:xfrm>
            <a:off x="152400" y="609600"/>
            <a:ext cx="3657600" cy="461665"/>
          </a:xfrm>
          <a:prstGeom prst="rect">
            <a:avLst/>
          </a:prstGeom>
          <a:noFill/>
          <a:ln>
            <a:noFill/>
          </a:ln>
        </p:spPr>
        <p:txBody>
          <a:bodyPr wrap="square">
            <a:spAutoFit/>
          </a:bodyPr>
          <a:lstStyle/>
          <a:p>
            <a:pPr algn="just"/>
            <a:r>
              <a:rPr lang="en-US" sz="2400" b="1">
                <a:latin typeface="+mj-lt"/>
              </a:rPr>
              <a:t>A. BẢO DƯỠNG CẤP 1</a:t>
            </a:r>
          </a:p>
        </p:txBody>
      </p:sp>
      <p:sp>
        <p:nvSpPr>
          <p:cNvPr id="12" name="AutoShape 34"/>
          <p:cNvSpPr>
            <a:spLocks noChangeArrowheads="1"/>
          </p:cNvSpPr>
          <p:nvPr/>
        </p:nvSpPr>
        <p:spPr bwMode="auto">
          <a:xfrm>
            <a:off x="431799" y="3456126"/>
            <a:ext cx="17780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13" name="AutoShape 35" descr="Purple mesh"/>
          <p:cNvSpPr>
            <a:spLocks noChangeArrowheads="1"/>
          </p:cNvSpPr>
          <p:nvPr/>
        </p:nvSpPr>
        <p:spPr bwMode="auto">
          <a:xfrm>
            <a:off x="127000" y="3448189"/>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2</a:t>
            </a:r>
          </a:p>
        </p:txBody>
      </p:sp>
      <p:sp>
        <p:nvSpPr>
          <p:cNvPr id="14" name="Rectangle 36"/>
          <p:cNvSpPr>
            <a:spLocks noChangeArrowheads="1"/>
          </p:cNvSpPr>
          <p:nvPr/>
        </p:nvSpPr>
        <p:spPr bwMode="auto">
          <a:xfrm>
            <a:off x="533833" y="3429000"/>
            <a:ext cx="1828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2400" b="1">
                <a:latin typeface="+mj-lt"/>
              </a:rPr>
              <a:t> Yêu cầu</a:t>
            </a:r>
          </a:p>
        </p:txBody>
      </p:sp>
      <p:sp>
        <p:nvSpPr>
          <p:cNvPr id="15" name="Rectangle 21"/>
          <p:cNvSpPr>
            <a:spLocks noChangeArrowheads="1"/>
          </p:cNvSpPr>
          <p:nvPr/>
        </p:nvSpPr>
        <p:spPr bwMode="auto">
          <a:xfrm>
            <a:off x="0" y="3929896"/>
            <a:ext cx="90424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de-DE" b="1">
                <a:latin typeface="+mj-lt"/>
              </a:rPr>
              <a:t>- Chấp hành nghiêm chỉnh các quy định về bảo dưỡng thiết bị.</a:t>
            </a:r>
            <a:endParaRPr lang="en-US" b="1">
              <a:latin typeface="+mj-lt"/>
            </a:endParaRPr>
          </a:p>
          <a:p>
            <a:pPr indent="457200" algn="just"/>
            <a:r>
              <a:rPr lang="de-DE" b="1">
                <a:latin typeface="+mj-lt"/>
              </a:rPr>
              <a:t>- Bảo đảm tuyệt đối an toàn về người, trang bị.</a:t>
            </a:r>
            <a:endParaRPr lang="en-US" b="1">
              <a:latin typeface="+mj-lt"/>
            </a:endParaRPr>
          </a:p>
          <a:p>
            <a:pPr indent="457200" algn="just"/>
            <a:r>
              <a:rPr lang="de-DE" b="1">
                <a:latin typeface="+mj-lt"/>
              </a:rPr>
              <a:t>- Bảo đảm các điều kiện về an toàn nguồn điện, môi trường.</a:t>
            </a:r>
            <a:endParaRPr lang="en-US" b="1">
              <a:latin typeface="+mj-lt"/>
            </a:endParaRPr>
          </a:p>
          <a:p>
            <a:pPr indent="457200" algn="just"/>
            <a:r>
              <a:rPr lang="de-DE" b="1">
                <a:latin typeface="+mj-lt"/>
              </a:rPr>
              <a:t>- Không được làm mất hoặc có nguy cơ làm mất thông tin liên lạc khi chưa được sự cho phép của cấp có thẩm quyền.</a:t>
            </a:r>
            <a:endParaRPr lang="en-US" b="1">
              <a:latin typeface="+mj-lt"/>
            </a:endParaRPr>
          </a:p>
        </p:txBody>
      </p:sp>
    </p:spTree>
    <p:extLst>
      <p:ext uri="{BB962C8B-B14F-4D97-AF65-F5344CB8AC3E}">
        <p14:creationId xmlns:p14="http://schemas.microsoft.com/office/powerpoint/2010/main" val="1300532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edge">
                                      <p:cBhvr>
                                        <p:cTn id="18" dur="1000"/>
                                        <p:tgtEl>
                                          <p:spTgt spid="20"/>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edge">
                                      <p:cBhvr>
                                        <p:cTn id="21" dur="1000"/>
                                        <p:tgtEl>
                                          <p:spTgt spid="21"/>
                                        </p:tgtEl>
                                      </p:cBhvr>
                                    </p:animEffect>
                                  </p:childTnLst>
                                </p:cTn>
                              </p:par>
                              <p:par>
                                <p:cTn id="22" presetID="2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edge">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29" dur="500"/>
                                        <p:tgtEl>
                                          <p:spTgt spid="28571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34" dur="500"/>
                                        <p:tgtEl>
                                          <p:spTgt spid="28571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39" dur="500"/>
                                        <p:tgtEl>
                                          <p:spTgt spid="285717">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edge">
                                      <p:cBhvr>
                                        <p:cTn id="44" dur="1000"/>
                                        <p:tgtEl>
                                          <p:spTgt spid="12"/>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edge">
                                      <p:cBhvr>
                                        <p:cTn id="47" dur="1000"/>
                                        <p:tgtEl>
                                          <p:spTgt spid="13"/>
                                        </p:tgtEl>
                                      </p:cBhvr>
                                    </p:animEffect>
                                  </p:childTnLst>
                                </p:cTn>
                              </p:par>
                              <p:par>
                                <p:cTn id="48" presetID="2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edge">
                                      <p:cBhvr>
                                        <p:cTn id="50" dur="10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animEffect transition="in" filter="slide(fromBottom)">
                                      <p:cBhvr>
                                        <p:cTn id="55" dur="500"/>
                                        <p:tgtEl>
                                          <p:spTgt spid="1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5">
                                            <p:txEl>
                                              <p:pRg st="1" end="1"/>
                                            </p:txEl>
                                          </p:spTgt>
                                        </p:tgtEl>
                                        <p:attrNameLst>
                                          <p:attrName>style.visibility</p:attrName>
                                        </p:attrNameLst>
                                      </p:cBhvr>
                                      <p:to>
                                        <p:strVal val="visible"/>
                                      </p:to>
                                    </p:set>
                                    <p:animEffect transition="in" filter="slide(fromBottom)">
                                      <p:cBhvr>
                                        <p:cTn id="60" dur="500"/>
                                        <p:tgtEl>
                                          <p:spTgt spid="15">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15">
                                            <p:txEl>
                                              <p:pRg st="2" end="2"/>
                                            </p:txEl>
                                          </p:spTgt>
                                        </p:tgtEl>
                                        <p:attrNameLst>
                                          <p:attrName>style.visibility</p:attrName>
                                        </p:attrNameLst>
                                      </p:cBhvr>
                                      <p:to>
                                        <p:strVal val="visible"/>
                                      </p:to>
                                    </p:set>
                                    <p:animEffect transition="in" filter="slide(fromBottom)">
                                      <p:cBhvr>
                                        <p:cTn id="65" dur="500"/>
                                        <p:tgtEl>
                                          <p:spTgt spid="15">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nodeType="clickEffect">
                                  <p:stCondLst>
                                    <p:cond delay="0"/>
                                  </p:stCondLst>
                                  <p:childTnLst>
                                    <p:set>
                                      <p:cBhvr>
                                        <p:cTn id="69" dur="1" fill="hold">
                                          <p:stCondLst>
                                            <p:cond delay="0"/>
                                          </p:stCondLst>
                                        </p:cTn>
                                        <p:tgtEl>
                                          <p:spTgt spid="15">
                                            <p:txEl>
                                              <p:pRg st="3" end="3"/>
                                            </p:txEl>
                                          </p:spTgt>
                                        </p:tgtEl>
                                        <p:attrNameLst>
                                          <p:attrName>style.visibility</p:attrName>
                                        </p:attrNameLst>
                                      </p:cBhvr>
                                      <p:to>
                                        <p:strVal val="visible"/>
                                      </p:to>
                                    </p:set>
                                    <p:animEffect transition="in" filter="slide(fromBottom)">
                                      <p:cBhvr>
                                        <p:cTn id="70"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p:bldP spid="25" grpId="0" animBg="1"/>
      <p:bldP spid="26" grpId="0"/>
      <p:bldP spid="12" grpId="0" animBg="1"/>
      <p:bldP spid="13" grpId="0" animBg="1"/>
      <p:bldP spid="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65768" y="1647885"/>
            <a:ext cx="8915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de-DE" sz="2400" b="1">
                <a:latin typeface="+mj-lt"/>
              </a:rPr>
              <a:t>- Kiểm tra đánh giá tình trạng hoạt động thiết bị trước bảo dưỡng.</a:t>
            </a:r>
            <a:endParaRPr lang="en-US" sz="2400" b="1">
              <a:latin typeface="+mj-lt"/>
            </a:endParaRPr>
          </a:p>
          <a:p>
            <a:pPr indent="457200" algn="just"/>
            <a:r>
              <a:rPr lang="de-DE" sz="2400" b="1">
                <a:latin typeface="+mj-lt"/>
              </a:rPr>
              <a:t>- Thực hiện tất cả các nội dung của bảo quản tuần.</a:t>
            </a:r>
            <a:endParaRPr lang="en-US" sz="2400" b="1">
              <a:latin typeface="+mj-lt"/>
            </a:endParaRPr>
          </a:p>
          <a:p>
            <a:pPr indent="457200" algn="just"/>
            <a:r>
              <a:rPr lang="de-DE" sz="2400" b="1">
                <a:latin typeface="+mj-lt"/>
              </a:rPr>
              <a:t>- Sửa chữa các hư hỏng nhỏ, khắc phục các lỗi làm việc của thiết bị.</a:t>
            </a:r>
            <a:endParaRPr lang="en-US" sz="2400" b="1">
              <a:latin typeface="+mj-lt"/>
            </a:endParaRPr>
          </a:p>
          <a:p>
            <a:pPr indent="457200" algn="just"/>
            <a:r>
              <a:rPr lang="de-DE" sz="2400" b="1">
                <a:latin typeface="+mj-lt"/>
              </a:rPr>
              <a:t>- Kiểm tra, vệ sinh, củng cố các hệ thống.</a:t>
            </a:r>
            <a:endParaRPr lang="en-US" sz="2400" b="1">
              <a:latin typeface="+mj-lt"/>
            </a:endParaRPr>
          </a:p>
          <a:p>
            <a:pPr indent="457200" algn="just"/>
            <a:r>
              <a:rPr lang="de-DE" sz="2400" b="1">
                <a:latin typeface="+mj-lt"/>
              </a:rPr>
              <a:t>- Kiểm tra, khắc phục lỗi và thực hiện bảo dưỡng cấp 1 các trang thiết bị an toàn, nguồn điện, môi trường theo quy định.</a:t>
            </a:r>
            <a:endParaRPr lang="en-US" sz="2400" b="1">
              <a:latin typeface="+mj-lt"/>
            </a:endParaRPr>
          </a:p>
          <a:p>
            <a:pPr indent="457200" algn="just"/>
            <a:r>
              <a:rPr lang="de-DE" sz="2400" b="1">
                <a:latin typeface="+mj-lt"/>
              </a:rPr>
              <a:t>- Huấn luyện bổ sung, rút kinh nghiệm về quá trình bảo dưỡng cấp 1 và xử lý sự cố kỹ thuật cho đội ngũ nhân viên khai thác và nhân viên kỹ thuật trong đơn vị.</a:t>
            </a:r>
            <a:endParaRPr lang="en-US" sz="2400" b="1">
              <a:latin typeface="+mj-lt"/>
            </a:endParaRPr>
          </a:p>
        </p:txBody>
      </p:sp>
      <p:sp>
        <p:nvSpPr>
          <p:cNvPr id="20" name="AutoShape 34"/>
          <p:cNvSpPr>
            <a:spLocks noChangeArrowheads="1"/>
          </p:cNvSpPr>
          <p:nvPr/>
        </p:nvSpPr>
        <p:spPr bwMode="auto">
          <a:xfrm>
            <a:off x="431799" y="571311"/>
            <a:ext cx="3454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563374"/>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3</a:t>
            </a:r>
          </a:p>
        </p:txBody>
      </p:sp>
      <p:sp>
        <p:nvSpPr>
          <p:cNvPr id="22" name="Rectangle 36"/>
          <p:cNvSpPr>
            <a:spLocks noChangeArrowheads="1"/>
          </p:cNvSpPr>
          <p:nvPr/>
        </p:nvSpPr>
        <p:spPr bwMode="auto">
          <a:xfrm>
            <a:off x="609600" y="543350"/>
            <a:ext cx="327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pt-BR" sz="2400" b="1">
                <a:latin typeface="+mj-lt"/>
              </a:rPr>
              <a:t>Các bước thực hiện</a:t>
            </a:r>
            <a:endParaRPr lang="en-US" sz="2400" b="1">
              <a:latin typeface="+mj-lt"/>
            </a:endParaRPr>
          </a:p>
        </p:txBody>
      </p:sp>
      <p:sp>
        <p:nvSpPr>
          <p:cNvPr id="9" name="Rectangle 8"/>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A. BẢO DƯỠNG CẤP 1</a:t>
            </a:r>
          </a:p>
        </p:txBody>
      </p:sp>
      <p:sp>
        <p:nvSpPr>
          <p:cNvPr id="10" name="Text Box 2"/>
          <p:cNvSpPr txBox="1">
            <a:spLocks noChangeArrowheads="1"/>
          </p:cNvSpPr>
          <p:nvPr/>
        </p:nvSpPr>
        <p:spPr bwMode="auto">
          <a:xfrm>
            <a:off x="1736725" y="1179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vi-VN" sz="1800" b="1">
              <a:latin typeface="+mj-lt"/>
            </a:endParaRPr>
          </a:p>
        </p:txBody>
      </p:sp>
      <p:sp>
        <p:nvSpPr>
          <p:cNvPr id="11" name="AutoShape 19"/>
          <p:cNvSpPr>
            <a:spLocks noChangeArrowheads="1"/>
          </p:cNvSpPr>
          <p:nvPr/>
        </p:nvSpPr>
        <p:spPr bwMode="gray">
          <a:xfrm>
            <a:off x="154784" y="1077119"/>
            <a:ext cx="54078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b="1">
              <a:latin typeface="+mj-lt"/>
            </a:endParaRPr>
          </a:p>
        </p:txBody>
      </p:sp>
      <p:sp>
        <p:nvSpPr>
          <p:cNvPr id="12" name="Rectangle 11"/>
          <p:cNvSpPr/>
          <p:nvPr/>
        </p:nvSpPr>
        <p:spPr>
          <a:xfrm>
            <a:off x="228600" y="1066800"/>
            <a:ext cx="5334000" cy="461665"/>
          </a:xfrm>
          <a:prstGeom prst="rect">
            <a:avLst/>
          </a:prstGeom>
          <a:noFill/>
          <a:ln>
            <a:noFill/>
          </a:ln>
        </p:spPr>
        <p:txBody>
          <a:bodyPr wrap="square">
            <a:spAutoFit/>
          </a:bodyPr>
          <a:lstStyle/>
          <a:p>
            <a:r>
              <a:rPr lang="pt-BR" sz="2400" b="1">
                <a:latin typeface="+mj-lt"/>
              </a:rPr>
              <a:t>a) Nội dung chính bảo dưỡng cấp 1</a:t>
            </a:r>
            <a:endParaRPr lang="en-US" sz="2400" b="1">
              <a:latin typeface="+mj-lt"/>
            </a:endParaRPr>
          </a:p>
        </p:txBody>
      </p:sp>
    </p:spTree>
    <p:extLst>
      <p:ext uri="{BB962C8B-B14F-4D97-AF65-F5344CB8AC3E}">
        <p14:creationId xmlns:p14="http://schemas.microsoft.com/office/powerpoint/2010/main" val="224101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18" dur="500"/>
                                        <p:tgtEl>
                                          <p:spTgt spid="28571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23" dur="500"/>
                                        <p:tgtEl>
                                          <p:spTgt spid="28571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28" dur="500"/>
                                        <p:tgtEl>
                                          <p:spTgt spid="28571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33" dur="500"/>
                                        <p:tgtEl>
                                          <p:spTgt spid="285717">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38" dur="500"/>
                                        <p:tgtEl>
                                          <p:spTgt spid="285717">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43" dur="500"/>
                                        <p:tgtEl>
                                          <p:spTgt spid="2857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34"/>
          <p:cNvSpPr>
            <a:spLocks noChangeArrowheads="1"/>
          </p:cNvSpPr>
          <p:nvPr/>
        </p:nvSpPr>
        <p:spPr bwMode="auto">
          <a:xfrm>
            <a:off x="431799" y="571311"/>
            <a:ext cx="3454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563374"/>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3</a:t>
            </a:r>
          </a:p>
        </p:txBody>
      </p:sp>
      <p:sp>
        <p:nvSpPr>
          <p:cNvPr id="22" name="Rectangle 36"/>
          <p:cNvSpPr>
            <a:spLocks noChangeArrowheads="1"/>
          </p:cNvSpPr>
          <p:nvPr/>
        </p:nvSpPr>
        <p:spPr bwMode="auto">
          <a:xfrm>
            <a:off x="609600" y="543350"/>
            <a:ext cx="327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pt-BR" sz="2400" b="1">
                <a:latin typeface="+mj-lt"/>
              </a:rPr>
              <a:t>Các bước thực hiện</a:t>
            </a:r>
            <a:endParaRPr lang="en-US" sz="2400" b="1">
              <a:latin typeface="+mj-lt"/>
            </a:endParaRPr>
          </a:p>
        </p:txBody>
      </p:sp>
      <p:sp>
        <p:nvSpPr>
          <p:cNvPr id="9" name="Rectangle 8"/>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A. BẢO DƯỠNG CẤP 1</a:t>
            </a:r>
          </a:p>
        </p:txBody>
      </p:sp>
      <p:sp>
        <p:nvSpPr>
          <p:cNvPr id="14" name="AutoShape 19"/>
          <p:cNvSpPr>
            <a:spLocks noChangeArrowheads="1"/>
          </p:cNvSpPr>
          <p:nvPr/>
        </p:nvSpPr>
        <p:spPr bwMode="gray">
          <a:xfrm>
            <a:off x="62149" y="1077119"/>
            <a:ext cx="4371068"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5" name="Rectangle 14"/>
          <p:cNvSpPr/>
          <p:nvPr/>
        </p:nvSpPr>
        <p:spPr>
          <a:xfrm>
            <a:off x="135965" y="1066800"/>
            <a:ext cx="4297252" cy="461665"/>
          </a:xfrm>
          <a:prstGeom prst="rect">
            <a:avLst/>
          </a:prstGeom>
          <a:noFill/>
          <a:ln>
            <a:noFill/>
          </a:ln>
        </p:spPr>
        <p:txBody>
          <a:bodyPr wrap="square">
            <a:spAutoFit/>
          </a:bodyPr>
          <a:lstStyle/>
          <a:p>
            <a:pPr algn="just"/>
            <a:r>
              <a:rPr lang="pt-BR" sz="2400" b="1">
                <a:latin typeface="+mj-lt"/>
              </a:rPr>
              <a:t>b) Phương pháp tiến hành</a:t>
            </a:r>
            <a:endParaRPr lang="en-US" sz="2400" b="1">
              <a:latin typeface="+mj-lt"/>
            </a:endParaRPr>
          </a:p>
        </p:txBody>
      </p:sp>
      <p:sp>
        <p:nvSpPr>
          <p:cNvPr id="16" name="Rectangle 21"/>
          <p:cNvSpPr>
            <a:spLocks noChangeArrowheads="1"/>
          </p:cNvSpPr>
          <p:nvPr/>
        </p:nvSpPr>
        <p:spPr bwMode="auto">
          <a:xfrm>
            <a:off x="-11783" y="1600200"/>
            <a:ext cx="916848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de-DE" b="1">
                <a:latin typeface="+mj-lt"/>
              </a:rPr>
              <a:t>- Thời gian thực hiện 2 ngày</a:t>
            </a:r>
            <a:endParaRPr lang="en-US" b="1">
              <a:latin typeface="+mj-lt"/>
            </a:endParaRPr>
          </a:p>
          <a:p>
            <a:pPr indent="457200" algn="just"/>
            <a:r>
              <a:rPr lang="de-DE" b="1">
                <a:latin typeface="+mj-lt"/>
              </a:rPr>
              <a:t>- Chỉ huy thực hiện: Cán bộ c (thường là c phó quân sự), cán bộ b hoặc trạm trưởng (đài trưởng) đối với các đầu mối độc lập.</a:t>
            </a:r>
            <a:endParaRPr lang="en-US" b="1">
              <a:latin typeface="+mj-lt"/>
            </a:endParaRPr>
          </a:p>
          <a:p>
            <a:pPr indent="457200" algn="just"/>
            <a:r>
              <a:rPr lang="de-DE" b="1">
                <a:latin typeface="+mj-lt"/>
              </a:rPr>
              <a:t>- Lực lượng thực hiện: Tổ BĐKT, lực lượng KT trực tiếp khai thác vận hành đã được tham gia huấn luyện về công tác BD cấp 1.</a:t>
            </a:r>
            <a:endParaRPr lang="en-US" b="1">
              <a:latin typeface="+mj-lt"/>
            </a:endParaRPr>
          </a:p>
          <a:p>
            <a:pPr indent="457200" algn="just"/>
            <a:r>
              <a:rPr lang="de-DE" b="1">
                <a:latin typeface="+mj-lt"/>
              </a:rPr>
              <a:t>- Phương pháp tiến hành cụ thể như sau:</a:t>
            </a:r>
            <a:endParaRPr lang="en-US" b="1">
              <a:latin typeface="+mj-lt"/>
            </a:endParaRPr>
          </a:p>
          <a:p>
            <a:pPr indent="457200" algn="just"/>
            <a:r>
              <a:rPr lang="de-DE" b="1">
                <a:latin typeface="+mj-lt"/>
              </a:rPr>
              <a:t>+ Triển khai “kế hoạch BD cấp 1” của đơn vị, tập trung quán triệt MĐ, yêu cầu và giao nhiệm vụ cụ thể cho lực lượng THBD.</a:t>
            </a:r>
            <a:endParaRPr lang="en-US" b="1">
              <a:latin typeface="+mj-lt"/>
            </a:endParaRPr>
          </a:p>
          <a:p>
            <a:pPr indent="457200" algn="just"/>
            <a:r>
              <a:rPr lang="de-DE" b="1">
                <a:latin typeface="+mj-lt"/>
              </a:rPr>
              <a:t>+ Chuẩn bị phương tiện, dụng cụ, trang bị, vật tư BD cấp 1.</a:t>
            </a:r>
            <a:endParaRPr lang="en-US" b="1">
              <a:latin typeface="+mj-lt"/>
            </a:endParaRPr>
          </a:p>
          <a:p>
            <a:pPr indent="457200" algn="just"/>
            <a:r>
              <a:rPr lang="pt-BR" b="1">
                <a:latin typeface="+mj-lt"/>
              </a:rPr>
              <a:t>+ Chuẩn bị quy trình, tài liệu, mẫu biên bản BD có liên quan.</a:t>
            </a:r>
            <a:endParaRPr lang="en-US" b="1">
              <a:latin typeface="+mj-lt"/>
            </a:endParaRPr>
          </a:p>
          <a:p>
            <a:pPr indent="457200" algn="just"/>
            <a:r>
              <a:rPr lang="pt-BR" b="1">
                <a:latin typeface="+mj-lt"/>
              </a:rPr>
              <a:t>+ HL bổ sung quy trình BD cho lực lượng tham gia BD cấp 1.</a:t>
            </a:r>
            <a:endParaRPr lang="en-US" b="1">
              <a:latin typeface="+mj-lt"/>
            </a:endParaRPr>
          </a:p>
          <a:p>
            <a:pPr indent="457200" algn="just"/>
            <a:r>
              <a:rPr lang="pt-BR" b="1">
                <a:latin typeface="+mj-lt"/>
              </a:rPr>
              <a:t>+ Thực hành BD, sau BD kiểm tra nghiệm thu chất lượng, đánh giá tình trạng HĐ của TB, bàn giao cụ thể cho nhân viên khai thác. </a:t>
            </a:r>
            <a:endParaRPr lang="en-US" b="1">
              <a:latin typeface="+mj-lt"/>
            </a:endParaRPr>
          </a:p>
          <a:p>
            <a:pPr indent="457200" algn="just"/>
            <a:r>
              <a:rPr lang="pt-BR" b="1">
                <a:latin typeface="+mj-lt"/>
              </a:rPr>
              <a:t>+ Kết thúc bảo dưỡng cấp 1: Ghi chép sổ sách, tổng hợp báo cáo theo quy định. </a:t>
            </a:r>
            <a:endParaRPr lang="en-US" b="1">
              <a:latin typeface="+mj-lt"/>
            </a:endParaRPr>
          </a:p>
        </p:txBody>
      </p:sp>
    </p:spTree>
    <p:extLst>
      <p:ext uri="{BB962C8B-B14F-4D97-AF65-F5344CB8AC3E}">
        <p14:creationId xmlns:p14="http://schemas.microsoft.com/office/powerpoint/2010/main" val="158212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Effect transition="in" filter="slide(fromBottom)">
                                      <p:cBhvr>
                                        <p:cTn id="15" dur="500"/>
                                        <p:tgtEl>
                                          <p:spTgt spid="1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Effect transition="in" filter="slide(fromBottom)">
                                      <p:cBhvr>
                                        <p:cTn id="20" dur="500"/>
                                        <p:tgtEl>
                                          <p:spTgt spid="1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Effect transition="in" filter="slide(fromBottom)">
                                      <p:cBhvr>
                                        <p:cTn id="25" dur="500"/>
                                        <p:tgtEl>
                                          <p:spTgt spid="1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6">
                                            <p:txEl>
                                              <p:pRg st="3" end="3"/>
                                            </p:txEl>
                                          </p:spTgt>
                                        </p:tgtEl>
                                        <p:attrNameLst>
                                          <p:attrName>style.visibility</p:attrName>
                                        </p:attrNameLst>
                                      </p:cBhvr>
                                      <p:to>
                                        <p:strVal val="visible"/>
                                      </p:to>
                                    </p:set>
                                    <p:animEffect transition="in" filter="slide(fromBottom)">
                                      <p:cBhvr>
                                        <p:cTn id="30" dur="500"/>
                                        <p:tgtEl>
                                          <p:spTgt spid="1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animEffect transition="in" filter="slide(fromBottom)">
                                      <p:cBhvr>
                                        <p:cTn id="35" dur="500"/>
                                        <p:tgtEl>
                                          <p:spTgt spid="1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6">
                                            <p:txEl>
                                              <p:pRg st="5" end="5"/>
                                            </p:txEl>
                                          </p:spTgt>
                                        </p:tgtEl>
                                        <p:attrNameLst>
                                          <p:attrName>style.visibility</p:attrName>
                                        </p:attrNameLst>
                                      </p:cBhvr>
                                      <p:to>
                                        <p:strVal val="visible"/>
                                      </p:to>
                                    </p:set>
                                    <p:animEffect transition="in" filter="slide(fromBottom)">
                                      <p:cBhvr>
                                        <p:cTn id="40" dur="500"/>
                                        <p:tgtEl>
                                          <p:spTgt spid="16">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16">
                                            <p:txEl>
                                              <p:pRg st="6" end="6"/>
                                            </p:txEl>
                                          </p:spTgt>
                                        </p:tgtEl>
                                        <p:attrNameLst>
                                          <p:attrName>style.visibility</p:attrName>
                                        </p:attrNameLst>
                                      </p:cBhvr>
                                      <p:to>
                                        <p:strVal val="visible"/>
                                      </p:to>
                                    </p:set>
                                    <p:animEffect transition="in" filter="slide(fromBottom)">
                                      <p:cBhvr>
                                        <p:cTn id="45" dur="500"/>
                                        <p:tgtEl>
                                          <p:spTgt spid="16">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6">
                                            <p:txEl>
                                              <p:pRg st="7" end="7"/>
                                            </p:txEl>
                                          </p:spTgt>
                                        </p:tgtEl>
                                        <p:attrNameLst>
                                          <p:attrName>style.visibility</p:attrName>
                                        </p:attrNameLst>
                                      </p:cBhvr>
                                      <p:to>
                                        <p:strVal val="visible"/>
                                      </p:to>
                                    </p:set>
                                    <p:animEffect transition="in" filter="slide(fromBottom)">
                                      <p:cBhvr>
                                        <p:cTn id="50" dur="500"/>
                                        <p:tgtEl>
                                          <p:spTgt spid="16">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6">
                                            <p:txEl>
                                              <p:pRg st="8" end="8"/>
                                            </p:txEl>
                                          </p:spTgt>
                                        </p:tgtEl>
                                        <p:attrNameLst>
                                          <p:attrName>style.visibility</p:attrName>
                                        </p:attrNameLst>
                                      </p:cBhvr>
                                      <p:to>
                                        <p:strVal val="visible"/>
                                      </p:to>
                                    </p:set>
                                    <p:animEffect transition="in" filter="slide(fromBottom)">
                                      <p:cBhvr>
                                        <p:cTn id="55" dur="500"/>
                                        <p:tgtEl>
                                          <p:spTgt spid="16">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6">
                                            <p:txEl>
                                              <p:pRg st="9" end="9"/>
                                            </p:txEl>
                                          </p:spTgt>
                                        </p:tgtEl>
                                        <p:attrNameLst>
                                          <p:attrName>style.visibility</p:attrName>
                                        </p:attrNameLst>
                                      </p:cBhvr>
                                      <p:to>
                                        <p:strVal val="visible"/>
                                      </p:to>
                                    </p:set>
                                    <p:animEffect transition="in" filter="slide(fromBottom)">
                                      <p:cBhvr>
                                        <p:cTn id="60" dur="500"/>
                                        <p:tgtEl>
                                          <p:spTgt spid="1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228600" y="990600"/>
            <a:ext cx="89154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pt-BR" sz="2100" b="1" i="1">
                <a:solidFill>
                  <a:srgbClr val="0033CC"/>
                </a:solidFill>
                <a:latin typeface="+mj-lt"/>
              </a:rPr>
              <a:t>- Dụng cụ đo: </a:t>
            </a:r>
            <a:r>
              <a:rPr lang="pt-BR" sz="2100" b="1">
                <a:latin typeface="+mj-lt"/>
              </a:rPr>
              <a:t>Máy đo điện trở tiếp đất</a:t>
            </a:r>
            <a:r>
              <a:rPr lang="en-US" sz="2100" b="1">
                <a:latin typeface="+mj-lt"/>
              </a:rPr>
              <a:t>, đồ</a:t>
            </a:r>
            <a:r>
              <a:rPr lang="pt-BR" sz="2100" b="1">
                <a:latin typeface="+mj-lt"/>
              </a:rPr>
              <a:t>ng hồ vạn năng.</a:t>
            </a:r>
            <a:endParaRPr lang="en-US" sz="2100" b="1">
              <a:latin typeface="+mj-lt"/>
            </a:endParaRPr>
          </a:p>
          <a:p>
            <a:pPr indent="457200" algn="just"/>
            <a:r>
              <a:rPr lang="pt-BR" sz="2100" b="1" i="1">
                <a:solidFill>
                  <a:srgbClr val="0033CC"/>
                </a:solidFill>
                <a:latin typeface="+mj-lt"/>
              </a:rPr>
              <a:t>- Dụng cụ cơ khí</a:t>
            </a:r>
            <a:endParaRPr lang="en-US" sz="2100" b="1">
              <a:solidFill>
                <a:srgbClr val="0033CC"/>
              </a:solidFill>
              <a:latin typeface="+mj-lt"/>
            </a:endParaRPr>
          </a:p>
          <a:p>
            <a:pPr indent="457200" algn="just"/>
            <a:r>
              <a:rPr lang="pt-BR" sz="2100" b="1">
                <a:latin typeface="+mj-lt"/>
              </a:rPr>
              <a:t>+ Sử dụng cùng với bộ đồ nghề sửa chữa nguồn điện được biên chế cho từng đơn vị.</a:t>
            </a:r>
            <a:endParaRPr lang="en-US" sz="2100" b="1">
              <a:latin typeface="+mj-lt"/>
            </a:endParaRPr>
          </a:p>
          <a:p>
            <a:pPr indent="457200" algn="just"/>
            <a:r>
              <a:rPr lang="pt-BR" sz="2100" b="1">
                <a:latin typeface="+mj-lt"/>
              </a:rPr>
              <a:t>+ Khoan bê tông 01 cái.</a:t>
            </a:r>
            <a:endParaRPr lang="en-US" sz="2100" b="1">
              <a:latin typeface="+mj-lt"/>
            </a:endParaRPr>
          </a:p>
          <a:p>
            <a:pPr indent="457200" algn="just"/>
            <a:r>
              <a:rPr lang="pt-BR" sz="2100" b="1">
                <a:latin typeface="+mj-lt"/>
              </a:rPr>
              <a:t>+ Máy hút bụi 01 máy.</a:t>
            </a:r>
            <a:endParaRPr lang="en-US" sz="2100" b="1">
              <a:latin typeface="+mj-lt"/>
            </a:endParaRPr>
          </a:p>
          <a:p>
            <a:pPr indent="457200" algn="just"/>
            <a:r>
              <a:rPr lang="pt-BR" sz="2100" b="1">
                <a:latin typeface="+mj-lt"/>
              </a:rPr>
              <a:t>+ Kìm bóp đầu cos đa năng (M4 - M25).</a:t>
            </a:r>
            <a:endParaRPr lang="en-US" sz="2100" b="1">
              <a:latin typeface="+mj-lt"/>
            </a:endParaRPr>
          </a:p>
          <a:p>
            <a:pPr indent="457200" algn="just"/>
            <a:r>
              <a:rPr lang="pt-BR" sz="2100" b="1" i="1">
                <a:solidFill>
                  <a:srgbClr val="0033CC"/>
                </a:solidFill>
                <a:latin typeface="+mj-lt"/>
              </a:rPr>
              <a:t>- Vật liệu</a:t>
            </a:r>
            <a:endParaRPr lang="en-US" sz="2100" b="1">
              <a:solidFill>
                <a:srgbClr val="0033CC"/>
              </a:solidFill>
              <a:latin typeface="+mj-lt"/>
            </a:endParaRPr>
          </a:p>
          <a:p>
            <a:pPr indent="457200" algn="just"/>
            <a:r>
              <a:rPr lang="pt-BR" sz="2100" b="1">
                <a:latin typeface="+mj-lt"/>
              </a:rPr>
              <a:t>+ Dầu nhớt 5 - 10 lít.</a:t>
            </a:r>
            <a:endParaRPr lang="en-US" sz="2100" b="1">
              <a:latin typeface="+mj-lt"/>
            </a:endParaRPr>
          </a:p>
          <a:p>
            <a:pPr indent="457200" algn="just"/>
            <a:r>
              <a:rPr lang="pt-BR" sz="2100" b="1">
                <a:latin typeface="+mj-lt"/>
              </a:rPr>
              <a:t>+ Xăng (hoặc dầu diezel) 10 lít. 					</a:t>
            </a:r>
            <a:endParaRPr lang="en-US" sz="2100" b="1">
              <a:latin typeface="+mj-lt"/>
            </a:endParaRPr>
          </a:p>
          <a:p>
            <a:pPr indent="457200" algn="just"/>
            <a:r>
              <a:rPr lang="pt-BR" sz="2100" b="1">
                <a:latin typeface="+mj-lt"/>
              </a:rPr>
              <a:t>+ Dung dịch nước cất 5 - 10 lít. </a:t>
            </a:r>
            <a:endParaRPr lang="en-US" sz="2100" b="1">
              <a:latin typeface="+mj-lt"/>
            </a:endParaRPr>
          </a:p>
          <a:p>
            <a:pPr indent="457200" algn="just"/>
            <a:r>
              <a:rPr lang="pt-BR" sz="2100" b="1">
                <a:latin typeface="+mj-lt"/>
              </a:rPr>
              <a:t>+ Mỡ bảo quản 02kg.</a:t>
            </a:r>
            <a:endParaRPr lang="en-US" sz="2100" b="1">
              <a:latin typeface="+mj-lt"/>
            </a:endParaRPr>
          </a:p>
          <a:p>
            <a:pPr indent="457200" algn="just"/>
            <a:r>
              <a:rPr lang="pt-BR" sz="2100" b="1">
                <a:latin typeface="+mj-lt"/>
              </a:rPr>
              <a:t>+ Giẻ sạch 01kg.</a:t>
            </a:r>
            <a:endParaRPr lang="en-US" sz="2100" b="1">
              <a:latin typeface="+mj-lt"/>
            </a:endParaRPr>
          </a:p>
          <a:p>
            <a:pPr indent="457200" algn="just"/>
            <a:r>
              <a:rPr lang="pt-BR" sz="2100" b="1">
                <a:latin typeface="+mj-lt"/>
              </a:rPr>
              <a:t>+ Đầu cốt các loại.</a:t>
            </a:r>
            <a:endParaRPr lang="en-US" sz="2100" b="1">
              <a:latin typeface="+mj-lt"/>
            </a:endParaRPr>
          </a:p>
          <a:p>
            <a:pPr indent="457200" algn="just"/>
            <a:r>
              <a:rPr lang="pt-BR" sz="2100" b="1">
                <a:latin typeface="+mj-lt"/>
              </a:rPr>
              <a:t>+ Cồn bảo quản 02 lít.</a:t>
            </a:r>
            <a:endParaRPr lang="en-US" sz="2100" b="1">
              <a:latin typeface="+mj-lt"/>
            </a:endParaRPr>
          </a:p>
          <a:p>
            <a:pPr indent="457200" algn="just"/>
            <a:r>
              <a:rPr lang="pt-BR" sz="2100" b="1">
                <a:latin typeface="+mj-lt"/>
              </a:rPr>
              <a:t>+ Băng dính điện 05 cuộn.</a:t>
            </a:r>
            <a:endParaRPr lang="en-US" sz="2100" b="1">
              <a:latin typeface="+mj-lt"/>
            </a:endParaRPr>
          </a:p>
          <a:p>
            <a:pPr indent="457200" algn="just"/>
            <a:r>
              <a:rPr lang="fr-FR" sz="2100" b="1">
                <a:latin typeface="+mj-lt"/>
              </a:rPr>
              <a:t>+ Cao su non 02 cuộn.</a:t>
            </a:r>
            <a:endParaRPr lang="en-US" sz="2100" b="1">
              <a:latin typeface="+mj-lt"/>
            </a:endParaRPr>
          </a:p>
          <a:p>
            <a:pPr indent="457200" algn="just"/>
            <a:r>
              <a:rPr lang="fr-FR" sz="2100" b="1">
                <a:latin typeface="+mj-lt"/>
              </a:rPr>
              <a:t>+ Giấy ráp các loại.</a:t>
            </a:r>
            <a:endParaRPr lang="en-US" sz="2100" b="1">
              <a:latin typeface="+mj-lt"/>
            </a:endParaRPr>
          </a:p>
        </p:txBody>
      </p:sp>
      <p:sp>
        <p:nvSpPr>
          <p:cNvPr id="11" name="AutoShape 19"/>
          <p:cNvSpPr>
            <a:spLocks noChangeArrowheads="1"/>
          </p:cNvSpPr>
          <p:nvPr/>
        </p:nvSpPr>
        <p:spPr bwMode="gray">
          <a:xfrm>
            <a:off x="154784" y="586925"/>
            <a:ext cx="34266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2" name="Rectangle 11"/>
          <p:cNvSpPr/>
          <p:nvPr/>
        </p:nvSpPr>
        <p:spPr>
          <a:xfrm>
            <a:off x="228600" y="576606"/>
            <a:ext cx="3505200" cy="461665"/>
          </a:xfrm>
          <a:prstGeom prst="rect">
            <a:avLst/>
          </a:prstGeom>
          <a:noFill/>
          <a:ln>
            <a:noFill/>
          </a:ln>
        </p:spPr>
        <p:txBody>
          <a:bodyPr wrap="square">
            <a:spAutoFit/>
          </a:bodyPr>
          <a:lstStyle/>
          <a:p>
            <a:pPr algn="just"/>
            <a:r>
              <a:rPr lang="fi-FI" sz="2400" b="1">
                <a:latin typeface="+mj-lt"/>
              </a:rPr>
              <a:t>c) Công tác chuẩn bị</a:t>
            </a:r>
            <a:endParaRPr lang="en-US" sz="2400" b="1">
              <a:latin typeface="+mj-lt"/>
            </a:endParaRPr>
          </a:p>
        </p:txBody>
      </p:sp>
      <p:sp>
        <p:nvSpPr>
          <p:cNvPr id="2" name="Rectangle 1"/>
          <p:cNvSpPr/>
          <p:nvPr/>
        </p:nvSpPr>
        <p:spPr>
          <a:xfrm>
            <a:off x="0" y="62630"/>
            <a:ext cx="9144000" cy="523220"/>
          </a:xfrm>
          <a:prstGeom prst="rect">
            <a:avLst/>
          </a:prstGeom>
        </p:spPr>
        <p:txBody>
          <a:bodyPr wrap="square">
            <a:spAutoFit/>
          </a:bodyPr>
          <a:lstStyle/>
          <a:p>
            <a:pPr algn="ctr"/>
            <a:r>
              <a:rPr lang="pt-BR" sz="2800" b="1">
                <a:solidFill>
                  <a:srgbClr val="FFFF00"/>
                </a:solidFill>
                <a:latin typeface="+mj-lt"/>
              </a:rPr>
              <a:t>3. Các bước thực hiện</a:t>
            </a:r>
            <a:endParaRPr lang="en-US" sz="2800" b="1">
              <a:solidFill>
                <a:srgbClr val="FFFF00"/>
              </a:solidFill>
              <a:latin typeface="+mj-lt"/>
            </a:endParaRPr>
          </a:p>
        </p:txBody>
      </p:sp>
    </p:spTree>
    <p:extLst>
      <p:ext uri="{BB962C8B-B14F-4D97-AF65-F5344CB8AC3E}">
        <p14:creationId xmlns:p14="http://schemas.microsoft.com/office/powerpoint/2010/main" val="38318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85717">
                                            <p:txEl>
                                              <p:pRg st="8" end="8"/>
                                            </p:txEl>
                                          </p:spTgt>
                                        </p:tgtEl>
                                        <p:attrNameLst>
                                          <p:attrName>style.visibility</p:attrName>
                                        </p:attrNameLst>
                                      </p:cBhvr>
                                      <p:to>
                                        <p:strVal val="visible"/>
                                      </p:to>
                                    </p:set>
                                    <p:animEffect transition="in" filter="slide(fromBottom)">
                                      <p:cBhvr>
                                        <p:cTn id="47" dur="500"/>
                                        <p:tgtEl>
                                          <p:spTgt spid="2857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85717">
                                            <p:txEl>
                                              <p:pRg st="9" end="9"/>
                                            </p:txEl>
                                          </p:spTgt>
                                        </p:tgtEl>
                                        <p:attrNameLst>
                                          <p:attrName>style.visibility</p:attrName>
                                        </p:attrNameLst>
                                      </p:cBhvr>
                                      <p:to>
                                        <p:strVal val="visible"/>
                                      </p:to>
                                    </p:set>
                                    <p:animEffect transition="in" filter="slide(fromBottom)">
                                      <p:cBhvr>
                                        <p:cTn id="52" dur="500"/>
                                        <p:tgtEl>
                                          <p:spTgt spid="2857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85717">
                                            <p:txEl>
                                              <p:pRg st="10" end="10"/>
                                            </p:txEl>
                                          </p:spTgt>
                                        </p:tgtEl>
                                        <p:attrNameLst>
                                          <p:attrName>style.visibility</p:attrName>
                                        </p:attrNameLst>
                                      </p:cBhvr>
                                      <p:to>
                                        <p:strVal val="visible"/>
                                      </p:to>
                                    </p:set>
                                    <p:animEffect transition="in" filter="slide(fromBottom)">
                                      <p:cBhvr>
                                        <p:cTn id="57" dur="500"/>
                                        <p:tgtEl>
                                          <p:spTgt spid="28571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285717">
                                            <p:txEl>
                                              <p:pRg st="11" end="11"/>
                                            </p:txEl>
                                          </p:spTgt>
                                        </p:tgtEl>
                                        <p:attrNameLst>
                                          <p:attrName>style.visibility</p:attrName>
                                        </p:attrNameLst>
                                      </p:cBhvr>
                                      <p:to>
                                        <p:strVal val="visible"/>
                                      </p:to>
                                    </p:set>
                                    <p:animEffect transition="in" filter="slide(fromBottom)">
                                      <p:cBhvr>
                                        <p:cTn id="62" dur="500"/>
                                        <p:tgtEl>
                                          <p:spTgt spid="28571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285717">
                                            <p:txEl>
                                              <p:pRg st="12" end="12"/>
                                            </p:txEl>
                                          </p:spTgt>
                                        </p:tgtEl>
                                        <p:attrNameLst>
                                          <p:attrName>style.visibility</p:attrName>
                                        </p:attrNameLst>
                                      </p:cBhvr>
                                      <p:to>
                                        <p:strVal val="visible"/>
                                      </p:to>
                                    </p:set>
                                    <p:animEffect transition="in" filter="slide(fromBottom)">
                                      <p:cBhvr>
                                        <p:cTn id="67" dur="500"/>
                                        <p:tgtEl>
                                          <p:spTgt spid="28571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285717">
                                            <p:txEl>
                                              <p:pRg st="13" end="13"/>
                                            </p:txEl>
                                          </p:spTgt>
                                        </p:tgtEl>
                                        <p:attrNameLst>
                                          <p:attrName>style.visibility</p:attrName>
                                        </p:attrNameLst>
                                      </p:cBhvr>
                                      <p:to>
                                        <p:strVal val="visible"/>
                                      </p:to>
                                    </p:set>
                                    <p:animEffect transition="in" filter="slide(fromBottom)">
                                      <p:cBhvr>
                                        <p:cTn id="72" dur="500"/>
                                        <p:tgtEl>
                                          <p:spTgt spid="28571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285717">
                                            <p:txEl>
                                              <p:pRg st="14" end="14"/>
                                            </p:txEl>
                                          </p:spTgt>
                                        </p:tgtEl>
                                        <p:attrNameLst>
                                          <p:attrName>style.visibility</p:attrName>
                                        </p:attrNameLst>
                                      </p:cBhvr>
                                      <p:to>
                                        <p:strVal val="visible"/>
                                      </p:to>
                                    </p:set>
                                    <p:animEffect transition="in" filter="slide(fromBottom)">
                                      <p:cBhvr>
                                        <p:cTn id="77" dur="500"/>
                                        <p:tgtEl>
                                          <p:spTgt spid="285717">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nodeType="clickEffect">
                                  <p:stCondLst>
                                    <p:cond delay="0"/>
                                  </p:stCondLst>
                                  <p:childTnLst>
                                    <p:set>
                                      <p:cBhvr>
                                        <p:cTn id="81" dur="1" fill="hold">
                                          <p:stCondLst>
                                            <p:cond delay="0"/>
                                          </p:stCondLst>
                                        </p:cTn>
                                        <p:tgtEl>
                                          <p:spTgt spid="285717">
                                            <p:txEl>
                                              <p:pRg st="15" end="15"/>
                                            </p:txEl>
                                          </p:spTgt>
                                        </p:tgtEl>
                                        <p:attrNameLst>
                                          <p:attrName>style.visibility</p:attrName>
                                        </p:attrNameLst>
                                      </p:cBhvr>
                                      <p:to>
                                        <p:strVal val="visible"/>
                                      </p:to>
                                    </p:set>
                                    <p:animEffect transition="in" filter="slide(fromBottom)">
                                      <p:cBhvr>
                                        <p:cTn id="82" dur="500"/>
                                        <p:tgtEl>
                                          <p:spTgt spid="285717">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nodeType="clickEffect">
                                  <p:stCondLst>
                                    <p:cond delay="0"/>
                                  </p:stCondLst>
                                  <p:childTnLst>
                                    <p:set>
                                      <p:cBhvr>
                                        <p:cTn id="86" dur="1" fill="hold">
                                          <p:stCondLst>
                                            <p:cond delay="0"/>
                                          </p:stCondLst>
                                        </p:cTn>
                                        <p:tgtEl>
                                          <p:spTgt spid="285717">
                                            <p:txEl>
                                              <p:pRg st="16" end="16"/>
                                            </p:txEl>
                                          </p:spTgt>
                                        </p:tgtEl>
                                        <p:attrNameLst>
                                          <p:attrName>style.visibility</p:attrName>
                                        </p:attrNameLst>
                                      </p:cBhvr>
                                      <p:to>
                                        <p:strVal val="visible"/>
                                      </p:to>
                                    </p:set>
                                    <p:animEffect transition="in" filter="slide(fromBottom)">
                                      <p:cBhvr>
                                        <p:cTn id="87" dur="500"/>
                                        <p:tgtEl>
                                          <p:spTgt spid="28571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utoShape 34"/>
          <p:cNvSpPr>
            <a:spLocks noChangeArrowheads="1"/>
          </p:cNvSpPr>
          <p:nvPr/>
        </p:nvSpPr>
        <p:spPr bwMode="auto">
          <a:xfrm>
            <a:off x="431799" y="586432"/>
            <a:ext cx="8255001" cy="785168"/>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59" name="AutoShape 35" descr="Purple mesh"/>
          <p:cNvSpPr>
            <a:spLocks noChangeArrowheads="1"/>
          </p:cNvSpPr>
          <p:nvPr/>
        </p:nvSpPr>
        <p:spPr bwMode="auto">
          <a:xfrm>
            <a:off x="127000" y="563980"/>
            <a:ext cx="457200" cy="82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3</a:t>
            </a:r>
          </a:p>
        </p:txBody>
      </p:sp>
      <p:sp>
        <p:nvSpPr>
          <p:cNvPr id="60" name="Rectangle 36"/>
          <p:cNvSpPr>
            <a:spLocks noChangeArrowheads="1"/>
          </p:cNvSpPr>
          <p:nvPr/>
        </p:nvSpPr>
        <p:spPr bwMode="auto">
          <a:xfrm>
            <a:off x="547688" y="571381"/>
            <a:ext cx="8139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indent="87313"/>
            <a:r>
              <a:rPr lang="en-US" sz="2400" b="1" bmk="_Toc428361444">
                <a:solidFill>
                  <a:srgbClr val="000000"/>
                </a:solidFill>
                <a:latin typeface="Times New Roman" pitchFamily="18" charset="0"/>
                <a:ea typeface="Calibri" pitchFamily="34" charset="0"/>
                <a:cs typeface="Times New Roman" pitchFamily="18" charset="0"/>
              </a:rPr>
              <a:t>Sơ đồ khối hệ thống nguồn điện trạm thông tin quân sự cấp 3</a:t>
            </a:r>
            <a:r>
              <a:rPr lang="nl-NL" sz="2400" b="1" bmk="_Toc428361444">
                <a:latin typeface="Times New Roman" pitchFamily="18" charset="0"/>
                <a:cs typeface="Times New Roman" pitchFamily="18" charset="0"/>
              </a:rPr>
              <a:t> không lắp đặt pin mặt trời và các xe thông tin cơ động</a:t>
            </a:r>
            <a:endParaRPr lang="en-US">
              <a:latin typeface="Times New Roman" pitchFamily="18" charset="0"/>
              <a:cs typeface="Times New Roman" pitchFamily="18" charset="0"/>
            </a:endParaRPr>
          </a:p>
        </p:txBody>
      </p:sp>
      <p:sp>
        <p:nvSpPr>
          <p:cNvPr id="3" name="Rectangle 2"/>
          <p:cNvSpPr/>
          <p:nvPr/>
        </p:nvSpPr>
        <p:spPr>
          <a:xfrm>
            <a:off x="-29028" y="105228"/>
            <a:ext cx="9144000" cy="415498"/>
          </a:xfrm>
          <a:prstGeom prst="rect">
            <a:avLst/>
          </a:prstGeom>
        </p:spPr>
        <p:txBody>
          <a:bodyPr wrap="square">
            <a:spAutoFit/>
          </a:bodyPr>
          <a:lstStyle/>
          <a:p>
            <a:pPr algn="ctr"/>
            <a:r>
              <a:rPr lang="nl-NL" sz="2100" b="1">
                <a:solidFill>
                  <a:srgbClr val="FFFF00"/>
                </a:solidFill>
                <a:latin typeface="+mj-lt"/>
              </a:rPr>
              <a:t>C. SƠ ĐỒ KHỐI HỆ THỐNG NGUỒN ĐIỆN CỦA CÁC LOẠI HÌNH TRẠM</a:t>
            </a:r>
            <a:endParaRPr lang="en-US" sz="2100" b="1">
              <a:solidFill>
                <a:srgbClr val="FFFF00"/>
              </a:solidFill>
              <a:latin typeface="+mj-lt"/>
            </a:endParaRPr>
          </a:p>
        </p:txBody>
      </p:sp>
      <p:sp>
        <p:nvSpPr>
          <p:cNvPr id="5" name="Rectangle 3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55"/>
          <p:cNvSpPr>
            <a:spLocks noChangeArrowheads="1"/>
          </p:cNvSpPr>
          <p:nvPr/>
        </p:nvSpPr>
        <p:spPr bwMode="auto">
          <a:xfrm>
            <a:off x="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6" name="Group 5265"/>
          <p:cNvGrpSpPr>
            <a:grpSpLocks/>
          </p:cNvGrpSpPr>
          <p:nvPr/>
        </p:nvGrpSpPr>
        <p:grpSpPr bwMode="auto">
          <a:xfrm>
            <a:off x="127000" y="1600200"/>
            <a:ext cx="8987971" cy="4982302"/>
            <a:chOff x="2159" y="9475"/>
            <a:chExt cx="8783" cy="5430"/>
          </a:xfrm>
        </p:grpSpPr>
        <p:sp>
          <p:nvSpPr>
            <p:cNvPr id="7" name="Text Box 3808"/>
            <p:cNvSpPr txBox="1">
              <a:spLocks noChangeArrowheads="1"/>
            </p:cNvSpPr>
            <p:nvPr/>
          </p:nvSpPr>
          <p:spPr bwMode="auto">
            <a:xfrm>
              <a:off x="3640" y="9827"/>
              <a:ext cx="880" cy="888"/>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Cầu dao đảo chiều</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8" name="Text Box 3809"/>
            <p:cNvSpPr txBox="1">
              <a:spLocks noChangeArrowheads="1"/>
            </p:cNvSpPr>
            <p:nvPr/>
          </p:nvSpPr>
          <p:spPr bwMode="auto">
            <a:xfrm>
              <a:off x="5651" y="9827"/>
              <a:ext cx="880" cy="888"/>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Ổn áp</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9" name="Text Box 3810"/>
            <p:cNvSpPr txBox="1">
              <a:spLocks noChangeArrowheads="1"/>
            </p:cNvSpPr>
            <p:nvPr/>
          </p:nvSpPr>
          <p:spPr bwMode="auto">
            <a:xfrm>
              <a:off x="7649" y="9827"/>
              <a:ext cx="880" cy="888"/>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Cắt điện áp cao</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0" name="Text Box 3811"/>
            <p:cNvSpPr txBox="1">
              <a:spLocks noChangeArrowheads="1"/>
            </p:cNvSpPr>
            <p:nvPr/>
          </p:nvSpPr>
          <p:spPr bwMode="auto">
            <a:xfrm>
              <a:off x="9671" y="9843"/>
              <a:ext cx="880" cy="889"/>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Cắt lọc sét</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1" name="Text Box 3812"/>
            <p:cNvSpPr txBox="1">
              <a:spLocks noChangeArrowheads="1"/>
            </p:cNvSpPr>
            <p:nvPr/>
          </p:nvSpPr>
          <p:spPr bwMode="auto">
            <a:xfrm>
              <a:off x="2200" y="11094"/>
              <a:ext cx="992" cy="889"/>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Tổ máy phát điện 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2" name="Text Box 3813"/>
            <p:cNvSpPr txBox="1">
              <a:spLocks noChangeArrowheads="1"/>
            </p:cNvSpPr>
            <p:nvPr/>
          </p:nvSpPr>
          <p:spPr bwMode="auto">
            <a:xfrm>
              <a:off x="5492" y="11076"/>
              <a:ext cx="1131" cy="889"/>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Điều hòa, ánh sáng</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3" name="Text Box 3814"/>
            <p:cNvSpPr txBox="1">
              <a:spLocks noChangeArrowheads="1"/>
            </p:cNvSpPr>
            <p:nvPr/>
          </p:nvSpPr>
          <p:spPr bwMode="auto">
            <a:xfrm>
              <a:off x="9671" y="11094"/>
              <a:ext cx="880" cy="889"/>
            </a:xfrm>
            <a:prstGeom prst="rect">
              <a:avLst/>
            </a:prstGeom>
            <a:solidFill>
              <a:srgbClr val="00B050"/>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điện 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4" name="Text Box 3815"/>
            <p:cNvSpPr txBox="1">
              <a:spLocks noChangeArrowheads="1"/>
            </p:cNvSpPr>
            <p:nvPr/>
          </p:nvSpPr>
          <p:spPr bwMode="auto">
            <a:xfrm>
              <a:off x="6623" y="12275"/>
              <a:ext cx="2043" cy="889"/>
            </a:xfrm>
            <a:prstGeom prst="rect">
              <a:avLst/>
            </a:prstGeom>
            <a:solidFill>
              <a:srgbClr val="00B050"/>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chỉnh lưu 220VAC/48VDC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5" name="Text Box 3816"/>
            <p:cNvSpPr txBox="1">
              <a:spLocks noChangeArrowheads="1"/>
            </p:cNvSpPr>
            <p:nvPr/>
          </p:nvSpPr>
          <p:spPr bwMode="auto">
            <a:xfrm>
              <a:off x="9121" y="12275"/>
              <a:ext cx="1821" cy="889"/>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biến đổi điện 48VDC/220VAC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6" name="Text Box 3817"/>
            <p:cNvSpPr txBox="1">
              <a:spLocks noChangeArrowheads="1"/>
            </p:cNvSpPr>
            <p:nvPr/>
          </p:nvSpPr>
          <p:spPr bwMode="auto">
            <a:xfrm>
              <a:off x="4726" y="13508"/>
              <a:ext cx="880" cy="617"/>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Tổ ắc quy 1</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7" name="Text Box 3818"/>
            <p:cNvSpPr txBox="1">
              <a:spLocks noChangeArrowheads="1"/>
            </p:cNvSpPr>
            <p:nvPr/>
          </p:nvSpPr>
          <p:spPr bwMode="auto">
            <a:xfrm>
              <a:off x="5697" y="13514"/>
              <a:ext cx="880" cy="611"/>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Tổ ắc quy 2</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8" name="Text Box 3819"/>
            <p:cNvSpPr txBox="1">
              <a:spLocks noChangeArrowheads="1"/>
            </p:cNvSpPr>
            <p:nvPr/>
          </p:nvSpPr>
          <p:spPr bwMode="auto">
            <a:xfrm>
              <a:off x="9591" y="13448"/>
              <a:ext cx="960" cy="611"/>
            </a:xfrm>
            <a:prstGeom prst="rect">
              <a:avLst/>
            </a:prstGeom>
            <a:solidFill>
              <a:srgbClr val="00B050"/>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điện 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19" name="Text Box 3820"/>
            <p:cNvSpPr txBox="1">
              <a:spLocks noChangeArrowheads="1"/>
            </p:cNvSpPr>
            <p:nvPr/>
          </p:nvSpPr>
          <p:spPr bwMode="auto">
            <a:xfrm>
              <a:off x="9121" y="14293"/>
              <a:ext cx="1821" cy="610"/>
            </a:xfrm>
            <a:prstGeom prst="rect">
              <a:avLst/>
            </a:prstGeom>
            <a:solidFill>
              <a:srgbClr val="C4BC9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sử dụng điện 220VAC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20" name="Text Box 3821"/>
            <p:cNvSpPr txBox="1">
              <a:spLocks noChangeArrowheads="1"/>
            </p:cNvSpPr>
            <p:nvPr/>
          </p:nvSpPr>
          <p:spPr bwMode="auto">
            <a:xfrm>
              <a:off x="6845" y="14294"/>
              <a:ext cx="1821" cy="611"/>
            </a:xfrm>
            <a:prstGeom prst="rect">
              <a:avLst/>
            </a:prstGeom>
            <a:solidFill>
              <a:srgbClr val="C4BC9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sử dụng điện 48VDC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21" name="Text Box 3822"/>
            <p:cNvSpPr txBox="1">
              <a:spLocks noChangeArrowheads="1"/>
            </p:cNvSpPr>
            <p:nvPr/>
          </p:nvSpPr>
          <p:spPr bwMode="auto">
            <a:xfrm>
              <a:off x="2159" y="9594"/>
              <a:ext cx="1222" cy="382"/>
            </a:xfrm>
            <a:prstGeom prst="rect">
              <a:avLst/>
            </a:prstGeom>
            <a:solidFill>
              <a:srgbClr val="C4BC9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Điện lưới</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22" name="AutoShape 3823"/>
            <p:cNvSpPr>
              <a:spLocks noChangeShapeType="1"/>
            </p:cNvSpPr>
            <p:nvPr/>
          </p:nvSpPr>
          <p:spPr bwMode="auto">
            <a:xfrm>
              <a:off x="4133" y="9475"/>
              <a:ext cx="0" cy="35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3" name="AutoShape 3824"/>
            <p:cNvSpPr>
              <a:spLocks noChangeShapeType="1"/>
            </p:cNvSpPr>
            <p:nvPr/>
          </p:nvSpPr>
          <p:spPr bwMode="auto">
            <a:xfrm flipH="1">
              <a:off x="2200" y="9475"/>
              <a:ext cx="1933"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4" name="AutoShape 3825"/>
            <p:cNvSpPr>
              <a:spLocks noChangeShapeType="1"/>
            </p:cNvSpPr>
            <p:nvPr/>
          </p:nvSpPr>
          <p:spPr bwMode="auto">
            <a:xfrm>
              <a:off x="4520" y="10233"/>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5" name="AutoShape 3826"/>
            <p:cNvSpPr>
              <a:spLocks noChangeShapeType="1"/>
            </p:cNvSpPr>
            <p:nvPr/>
          </p:nvSpPr>
          <p:spPr bwMode="auto">
            <a:xfrm>
              <a:off x="6528" y="10234"/>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6" name="AutoShape 3827"/>
            <p:cNvSpPr>
              <a:spLocks noChangeShapeType="1"/>
            </p:cNvSpPr>
            <p:nvPr/>
          </p:nvSpPr>
          <p:spPr bwMode="auto">
            <a:xfrm>
              <a:off x="8534" y="10234"/>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7" name="AutoShape 3828"/>
            <p:cNvSpPr>
              <a:spLocks noChangeShapeType="1"/>
            </p:cNvSpPr>
            <p:nvPr/>
          </p:nvSpPr>
          <p:spPr bwMode="auto">
            <a:xfrm>
              <a:off x="10162" y="10715"/>
              <a:ext cx="0" cy="36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8" name="AutoShape 3829"/>
            <p:cNvSpPr>
              <a:spLocks noChangeShapeType="1"/>
            </p:cNvSpPr>
            <p:nvPr/>
          </p:nvSpPr>
          <p:spPr bwMode="auto">
            <a:xfrm>
              <a:off x="7660" y="11505"/>
              <a:ext cx="1" cy="77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29" name="AutoShape 3830"/>
            <p:cNvSpPr>
              <a:spLocks noChangeShapeType="1"/>
            </p:cNvSpPr>
            <p:nvPr/>
          </p:nvSpPr>
          <p:spPr bwMode="auto">
            <a:xfrm>
              <a:off x="6084" y="10715"/>
              <a:ext cx="0" cy="36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0" name="AutoShape 3831"/>
            <p:cNvSpPr>
              <a:spLocks noChangeShapeType="1"/>
            </p:cNvSpPr>
            <p:nvPr/>
          </p:nvSpPr>
          <p:spPr bwMode="auto">
            <a:xfrm flipV="1">
              <a:off x="4133" y="10715"/>
              <a:ext cx="0" cy="79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1" name="AutoShape 3832"/>
            <p:cNvSpPr>
              <a:spLocks noChangeShapeType="1"/>
            </p:cNvSpPr>
            <p:nvPr/>
          </p:nvSpPr>
          <p:spPr bwMode="auto">
            <a:xfrm flipH="1">
              <a:off x="3192" y="11505"/>
              <a:ext cx="941"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2" name="AutoShape 3833"/>
            <p:cNvSpPr>
              <a:spLocks noChangeShapeType="1"/>
            </p:cNvSpPr>
            <p:nvPr/>
          </p:nvSpPr>
          <p:spPr bwMode="auto">
            <a:xfrm flipH="1">
              <a:off x="7661" y="11505"/>
              <a:ext cx="201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3" name="AutoShape 3834"/>
            <p:cNvSpPr>
              <a:spLocks noChangeShapeType="1"/>
            </p:cNvSpPr>
            <p:nvPr/>
          </p:nvSpPr>
          <p:spPr bwMode="auto">
            <a:xfrm>
              <a:off x="10057" y="13164"/>
              <a:ext cx="0" cy="284"/>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4" name="AutoShape 3835"/>
            <p:cNvSpPr>
              <a:spLocks noChangeShapeType="1"/>
            </p:cNvSpPr>
            <p:nvPr/>
          </p:nvSpPr>
          <p:spPr bwMode="auto">
            <a:xfrm>
              <a:off x="9867" y="14059"/>
              <a:ext cx="0" cy="234"/>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5" name="AutoShape 3836"/>
            <p:cNvSpPr>
              <a:spLocks noChangeShapeType="1"/>
            </p:cNvSpPr>
            <p:nvPr/>
          </p:nvSpPr>
          <p:spPr bwMode="auto">
            <a:xfrm>
              <a:off x="10057" y="14059"/>
              <a:ext cx="0" cy="235"/>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6" name="AutoShape 3837"/>
            <p:cNvSpPr>
              <a:spLocks noChangeShapeType="1"/>
            </p:cNvSpPr>
            <p:nvPr/>
          </p:nvSpPr>
          <p:spPr bwMode="auto">
            <a:xfrm>
              <a:off x="10247" y="14059"/>
              <a:ext cx="0" cy="234"/>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7" name="AutoShape 3838"/>
            <p:cNvSpPr>
              <a:spLocks noChangeShapeType="1"/>
            </p:cNvSpPr>
            <p:nvPr/>
          </p:nvSpPr>
          <p:spPr bwMode="auto">
            <a:xfrm>
              <a:off x="7247" y="13164"/>
              <a:ext cx="0" cy="113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8" name="AutoShape 3839"/>
            <p:cNvSpPr>
              <a:spLocks noChangeShapeType="1"/>
            </p:cNvSpPr>
            <p:nvPr/>
          </p:nvSpPr>
          <p:spPr bwMode="auto">
            <a:xfrm>
              <a:off x="7661" y="13164"/>
              <a:ext cx="0" cy="113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39" name="AutoShape 3840"/>
            <p:cNvSpPr>
              <a:spLocks noChangeShapeType="1"/>
            </p:cNvSpPr>
            <p:nvPr/>
          </p:nvSpPr>
          <p:spPr bwMode="auto">
            <a:xfrm>
              <a:off x="8080" y="13164"/>
              <a:ext cx="0" cy="113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40" name="AutoShape 3841"/>
            <p:cNvSpPr>
              <a:spLocks noChangeShapeType="1"/>
            </p:cNvSpPr>
            <p:nvPr/>
          </p:nvSpPr>
          <p:spPr bwMode="auto">
            <a:xfrm>
              <a:off x="8409" y="13164"/>
              <a:ext cx="0" cy="113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41" name="AutoShape 3842"/>
            <p:cNvSpPr>
              <a:spLocks noChangeShapeType="1"/>
            </p:cNvSpPr>
            <p:nvPr/>
          </p:nvSpPr>
          <p:spPr bwMode="auto">
            <a:xfrm>
              <a:off x="8666" y="12697"/>
              <a:ext cx="455"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42" name="AutoShape 3846"/>
            <p:cNvSpPr>
              <a:spLocks noChangeShapeType="1"/>
            </p:cNvSpPr>
            <p:nvPr/>
          </p:nvSpPr>
          <p:spPr bwMode="auto">
            <a:xfrm>
              <a:off x="5228" y="12528"/>
              <a:ext cx="1" cy="98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43" name="AutoShape 3847"/>
            <p:cNvSpPr>
              <a:spLocks noChangeShapeType="1"/>
            </p:cNvSpPr>
            <p:nvPr/>
          </p:nvSpPr>
          <p:spPr bwMode="auto">
            <a:xfrm>
              <a:off x="5229" y="12528"/>
              <a:ext cx="1394"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91" name="AutoShape 3848"/>
            <p:cNvSpPr>
              <a:spLocks noChangeShapeType="1"/>
            </p:cNvSpPr>
            <p:nvPr/>
          </p:nvSpPr>
          <p:spPr bwMode="auto">
            <a:xfrm>
              <a:off x="6183" y="12858"/>
              <a:ext cx="440"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92" name="AutoShape 3849"/>
            <p:cNvSpPr>
              <a:spLocks noChangeShapeType="1"/>
            </p:cNvSpPr>
            <p:nvPr/>
          </p:nvSpPr>
          <p:spPr bwMode="auto">
            <a:xfrm>
              <a:off x="6183" y="12857"/>
              <a:ext cx="0" cy="65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grpSp>
      <p:sp>
        <p:nvSpPr>
          <p:cNvPr id="93" name="Rectangle 57"/>
          <p:cNvSpPr>
            <a:spLocks noChangeArrowheads="1"/>
          </p:cNvSpPr>
          <p:nvPr/>
        </p:nvSpPr>
        <p:spPr bwMode="auto">
          <a:xfrm>
            <a:off x="152400" y="685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4022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edge">
                                      <p:cBhvr>
                                        <p:cTn id="7" dur="1000"/>
                                        <p:tgtEl>
                                          <p:spTgt spid="5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edge">
                                      <p:cBhvr>
                                        <p:cTn id="10" dur="1000"/>
                                        <p:tgtEl>
                                          <p:spTgt spid="5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edge">
                                      <p:cBhvr>
                                        <p:cTn id="13" dur="1000"/>
                                        <p:tgtEl>
                                          <p:spTgt spid="6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14300" y="1049923"/>
            <a:ext cx="89154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en-US" b="1" i="1">
                <a:solidFill>
                  <a:srgbClr val="0033CC"/>
                </a:solidFill>
                <a:latin typeface="+mj-lt"/>
              </a:rPr>
              <a:t>- Thiết bị an toàn</a:t>
            </a:r>
            <a:endParaRPr lang="en-US" b="1">
              <a:solidFill>
                <a:srgbClr val="0033CC"/>
              </a:solidFill>
              <a:latin typeface="+mj-lt"/>
            </a:endParaRPr>
          </a:p>
          <a:p>
            <a:pPr indent="457200" algn="just"/>
            <a:r>
              <a:rPr lang="en-US" b="1">
                <a:latin typeface="+mj-lt"/>
              </a:rPr>
              <a:t>+ Quần áo bảo hộ 05 bộ.</a:t>
            </a:r>
          </a:p>
          <a:p>
            <a:pPr indent="457200" algn="just"/>
            <a:r>
              <a:rPr lang="en-US" b="1">
                <a:latin typeface="+mj-lt"/>
              </a:rPr>
              <a:t>+ Mũ bảo hiểm 02 cái.</a:t>
            </a:r>
          </a:p>
          <a:p>
            <a:pPr indent="457200" algn="just"/>
            <a:r>
              <a:rPr lang="en-US" b="1">
                <a:latin typeface="+mj-lt"/>
              </a:rPr>
              <a:t>+ Dây an toàn 02 bộ.</a:t>
            </a:r>
          </a:p>
          <a:p>
            <a:pPr indent="457200" algn="just"/>
            <a:r>
              <a:rPr lang="en-US" b="1">
                <a:latin typeface="+mj-lt"/>
              </a:rPr>
              <a:t>+ Găng tay cách điện 05 bộ.</a:t>
            </a:r>
          </a:p>
          <a:p>
            <a:pPr indent="457200" algn="just"/>
            <a:r>
              <a:rPr lang="en-US" b="1" i="1">
                <a:solidFill>
                  <a:srgbClr val="0033CC"/>
                </a:solidFill>
                <a:latin typeface="+mj-lt"/>
              </a:rPr>
              <a:t>- Kiểm tra lý lịch, lập kế hoạch bảo dưỡng chi tiết.</a:t>
            </a:r>
            <a:endParaRPr lang="en-US">
              <a:solidFill>
                <a:srgbClr val="0033CC"/>
              </a:solidFill>
              <a:latin typeface="+mj-lt"/>
            </a:endParaRPr>
          </a:p>
        </p:txBody>
      </p:sp>
      <p:sp>
        <p:nvSpPr>
          <p:cNvPr id="11" name="AutoShape 19"/>
          <p:cNvSpPr>
            <a:spLocks noChangeArrowheads="1"/>
          </p:cNvSpPr>
          <p:nvPr/>
        </p:nvSpPr>
        <p:spPr bwMode="gray">
          <a:xfrm>
            <a:off x="154784" y="619919"/>
            <a:ext cx="34266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2" name="Rectangle 11"/>
          <p:cNvSpPr/>
          <p:nvPr/>
        </p:nvSpPr>
        <p:spPr>
          <a:xfrm>
            <a:off x="228600" y="609600"/>
            <a:ext cx="3505200" cy="461665"/>
          </a:xfrm>
          <a:prstGeom prst="rect">
            <a:avLst/>
          </a:prstGeom>
          <a:noFill/>
          <a:ln>
            <a:noFill/>
          </a:ln>
        </p:spPr>
        <p:txBody>
          <a:bodyPr wrap="square">
            <a:spAutoFit/>
          </a:bodyPr>
          <a:lstStyle/>
          <a:p>
            <a:pPr algn="just"/>
            <a:r>
              <a:rPr lang="fi-FI" sz="2400" b="1">
                <a:latin typeface="+mj-lt"/>
              </a:rPr>
              <a:t>c) Công tác chuẩn bị</a:t>
            </a:r>
            <a:endParaRPr lang="en-US" sz="2400" b="1">
              <a:latin typeface="+mj-lt"/>
            </a:endParaRPr>
          </a:p>
        </p:txBody>
      </p:sp>
      <p:sp>
        <p:nvSpPr>
          <p:cNvPr id="2" name="Rectangle 1"/>
          <p:cNvSpPr/>
          <p:nvPr/>
        </p:nvSpPr>
        <p:spPr>
          <a:xfrm>
            <a:off x="0" y="62630"/>
            <a:ext cx="9144000" cy="523220"/>
          </a:xfrm>
          <a:prstGeom prst="rect">
            <a:avLst/>
          </a:prstGeom>
        </p:spPr>
        <p:txBody>
          <a:bodyPr wrap="square">
            <a:spAutoFit/>
          </a:bodyPr>
          <a:lstStyle/>
          <a:p>
            <a:pPr algn="ctr"/>
            <a:r>
              <a:rPr lang="pt-BR" sz="2800" b="1">
                <a:solidFill>
                  <a:srgbClr val="FFFF00"/>
                </a:solidFill>
                <a:latin typeface="+mj-lt"/>
              </a:rPr>
              <a:t>3. Các bước thực hiện</a:t>
            </a:r>
            <a:endParaRPr lang="en-US" sz="2800" b="1">
              <a:solidFill>
                <a:srgbClr val="FFFF00"/>
              </a:solidFill>
              <a:latin typeface="+mj-lt"/>
            </a:endParaRPr>
          </a:p>
        </p:txBody>
      </p:sp>
    </p:spTree>
    <p:extLst>
      <p:ext uri="{BB962C8B-B14F-4D97-AF65-F5344CB8AC3E}">
        <p14:creationId xmlns:p14="http://schemas.microsoft.com/office/powerpoint/2010/main" val="283897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23751" y="1166978"/>
            <a:ext cx="91440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rgbClr val="0033CC"/>
                </a:solidFill>
                <a:latin typeface="+mj-lt"/>
              </a:rPr>
              <a:t>- Tổ máy phát điện </a:t>
            </a:r>
            <a:endParaRPr lang="en-US" sz="2400" b="1">
              <a:solidFill>
                <a:srgbClr val="0033CC"/>
              </a:solidFill>
              <a:latin typeface="+mj-lt"/>
            </a:endParaRPr>
          </a:p>
          <a:p>
            <a:pPr indent="457200" algn="just"/>
            <a:r>
              <a:rPr lang="en-US" sz="2000" b="1">
                <a:latin typeface="+mj-lt"/>
              </a:rPr>
              <a:t>Bước 1: Dùng giẻ sạch, mềm lau chùi vệ sinh công nghiệp sạch sẽ bên ngoài, bầu lọc gió, bảng điều khiển hiển thị, nắp thùng nhiên liệu, vị trí thước thăm dầu bôi trơn.</a:t>
            </a:r>
          </a:p>
          <a:p>
            <a:pPr indent="457200" algn="just"/>
            <a:r>
              <a:rPr lang="en-US" sz="2000" b="1">
                <a:latin typeface="+mj-lt"/>
              </a:rPr>
              <a:t>Bước 2: Bằng mắt kết hợp với tay kiểm tra các trụ đấu nguồn ra, trụ đấu ắc qui, trụ tiếp đất, các ốc vít trên thân và đế máy.</a:t>
            </a:r>
          </a:p>
          <a:p>
            <a:pPr indent="457200" algn="just"/>
            <a:r>
              <a:rPr lang="en-US" sz="2000" b="1">
                <a:latin typeface="+mj-lt"/>
              </a:rPr>
              <a:t>Bước 3: Dùng mắt quan sát trạng thái mặt điều khiển hiển thị xem các núm nút đảo mạch đã đưa về vị trí OFF hoặc đã được an toàn chưa.</a:t>
            </a:r>
          </a:p>
          <a:p>
            <a:pPr indent="457200" algn="just"/>
            <a:r>
              <a:rPr lang="en-US" sz="2000" b="1">
                <a:latin typeface="+mj-lt"/>
              </a:rPr>
              <a:t>Bước 4: Kiểm tra hệ thống nhiên liệu, dầu bôi trơn, hệ thống làm mát, hệ thống điện và tiếp địa. Khởi động máy, cho TMPĐ mang tải thử, đánh giá khả năng hoạt động của TMPĐ trước khi bảo dưỡng.</a:t>
            </a:r>
          </a:p>
          <a:p>
            <a:pPr indent="457200" algn="just"/>
            <a:r>
              <a:rPr lang="en-US" sz="2000" b="1">
                <a:latin typeface="+mj-lt"/>
              </a:rPr>
              <a:t>Vệ sinh công nghiệp bầu lọc gió, bầu lọc dầu nhớt, bầu lọc nhiên liệu, bộ chế hoà khí (máy xăng) và hệ thống làm mát.</a:t>
            </a:r>
          </a:p>
          <a:p>
            <a:pPr indent="457200" algn="just"/>
            <a:r>
              <a:rPr lang="en-US" sz="2000" b="1">
                <a:latin typeface="+mj-lt"/>
              </a:rPr>
              <a:t>Kiểm tra vệ sinh công nghiệp bảng điện, bảng điều khiển.</a:t>
            </a:r>
          </a:p>
          <a:p>
            <a:pPr indent="457200" algn="just"/>
            <a:r>
              <a:rPr lang="en-US" sz="2000" b="1" spc="-20">
                <a:latin typeface="+mj-lt"/>
              </a:rPr>
              <a:t>Kiểm tra và điều chỉnh khe hở su páp theo quy định của từng loại máy.</a:t>
            </a:r>
          </a:p>
          <a:p>
            <a:pPr indent="457200" algn="just"/>
            <a:r>
              <a:rPr lang="en-US" sz="2000" b="1">
                <a:latin typeface="+mj-lt"/>
              </a:rPr>
              <a:t>Kiểm tra và điều chỉnh khe hở điện cực bugi máy xăng từ (0,5 - 0,7 mm). Đối với máy phát điện dùng nhiên liệu dầu DIEZEN, kiểm tra chất lượng kim phun nhiên liệu và khả năng làm việc của bơm cao áp.</a:t>
            </a:r>
          </a:p>
        </p:txBody>
      </p:sp>
      <p:sp>
        <p:nvSpPr>
          <p:cNvPr id="11" name="AutoShape 19"/>
          <p:cNvSpPr>
            <a:spLocks noChangeArrowheads="1"/>
          </p:cNvSpPr>
          <p:nvPr/>
        </p:nvSpPr>
        <p:spPr bwMode="gray">
          <a:xfrm>
            <a:off x="154784" y="619919"/>
            <a:ext cx="46458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2" name="Rectangle 11"/>
          <p:cNvSpPr/>
          <p:nvPr/>
        </p:nvSpPr>
        <p:spPr>
          <a:xfrm>
            <a:off x="105228" y="609600"/>
            <a:ext cx="4695372" cy="461665"/>
          </a:xfrm>
          <a:prstGeom prst="rect">
            <a:avLst/>
          </a:prstGeom>
          <a:noFill/>
          <a:ln>
            <a:noFill/>
          </a:ln>
        </p:spPr>
        <p:txBody>
          <a:bodyPr wrap="square">
            <a:spAutoFit/>
          </a:bodyPr>
          <a:lstStyle/>
          <a:p>
            <a:pPr algn="just"/>
            <a:r>
              <a:rPr lang="en-US" sz="2400" b="1">
                <a:latin typeface="+mj-lt"/>
              </a:rPr>
              <a:t>d) Thực hiện bảo dưỡng cấp 1</a:t>
            </a:r>
          </a:p>
        </p:txBody>
      </p:sp>
      <p:sp>
        <p:nvSpPr>
          <p:cNvPr id="10" name="Rectangle 9"/>
          <p:cNvSpPr/>
          <p:nvPr/>
        </p:nvSpPr>
        <p:spPr>
          <a:xfrm>
            <a:off x="0" y="62630"/>
            <a:ext cx="9144000" cy="523220"/>
          </a:xfrm>
          <a:prstGeom prst="rect">
            <a:avLst/>
          </a:prstGeom>
        </p:spPr>
        <p:txBody>
          <a:bodyPr wrap="square">
            <a:spAutoFit/>
          </a:bodyPr>
          <a:lstStyle/>
          <a:p>
            <a:pPr algn="ctr"/>
            <a:r>
              <a:rPr lang="pt-BR" sz="2800" b="1">
                <a:solidFill>
                  <a:srgbClr val="FFFF00"/>
                </a:solidFill>
                <a:latin typeface="+mj-lt"/>
              </a:rPr>
              <a:t>3. Các bước thực hiện</a:t>
            </a:r>
            <a:endParaRPr lang="en-US" sz="2800" b="1">
              <a:solidFill>
                <a:srgbClr val="FFFF00"/>
              </a:solidFill>
              <a:latin typeface="+mj-lt"/>
            </a:endParaRPr>
          </a:p>
        </p:txBody>
      </p:sp>
    </p:spTree>
    <p:extLst>
      <p:ext uri="{BB962C8B-B14F-4D97-AF65-F5344CB8AC3E}">
        <p14:creationId xmlns:p14="http://schemas.microsoft.com/office/powerpoint/2010/main" val="54982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85717">
                                            <p:txEl>
                                              <p:pRg st="8" end="8"/>
                                            </p:txEl>
                                          </p:spTgt>
                                        </p:tgtEl>
                                        <p:attrNameLst>
                                          <p:attrName>style.visibility</p:attrName>
                                        </p:attrNameLst>
                                      </p:cBhvr>
                                      <p:to>
                                        <p:strVal val="visible"/>
                                      </p:to>
                                    </p:set>
                                    <p:animEffect transition="in" filter="slide(fromBottom)">
                                      <p:cBhvr>
                                        <p:cTn id="47" dur="500"/>
                                        <p:tgtEl>
                                          <p:spTgt spid="2857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1875" y="533400"/>
            <a:ext cx="91440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sz="2400" b="1" i="1">
                <a:solidFill>
                  <a:srgbClr val="0033CC"/>
                </a:solidFill>
                <a:latin typeface="+mj-lt"/>
              </a:rPr>
              <a:t>- Tổ máy phát điện </a:t>
            </a:r>
            <a:endParaRPr lang="en-US" sz="2400" b="1">
              <a:latin typeface="+mj-lt"/>
            </a:endParaRPr>
          </a:p>
          <a:p>
            <a:pPr indent="457200" algn="just"/>
            <a:r>
              <a:rPr lang="en-US" sz="2000" b="1">
                <a:latin typeface="+mj-lt"/>
              </a:rPr>
              <a:t>Súc rửa thùng nhiên liệu.</a:t>
            </a:r>
          </a:p>
          <a:p>
            <a:pPr indent="457200" algn="just"/>
            <a:r>
              <a:rPr lang="en-US" sz="2000" b="1">
                <a:latin typeface="+mj-lt"/>
              </a:rPr>
              <a:t>Kiểm tra sự linh hoạt của bộ điều tốc.</a:t>
            </a:r>
          </a:p>
          <a:p>
            <a:pPr indent="457200" algn="just"/>
            <a:r>
              <a:rPr lang="en-US" sz="2000" b="1">
                <a:latin typeface="+mj-lt"/>
              </a:rPr>
              <a:t>Kiểm tra khớp nối cơ điện và tra dầu mỡ vào các gối đỡ.</a:t>
            </a:r>
          </a:p>
          <a:p>
            <a:pPr indent="457200" algn="just"/>
            <a:r>
              <a:rPr lang="en-US" sz="2000" b="1">
                <a:latin typeface="+mj-lt"/>
              </a:rPr>
              <a:t>Kiểm tra hệ thống điện và hệ thống tiếp địa của tổ máy phát điện, siết lại các trụ đấu dây.</a:t>
            </a:r>
          </a:p>
          <a:p>
            <a:pPr indent="457200" algn="just"/>
            <a:r>
              <a:rPr lang="en-US" sz="2000" b="1">
                <a:latin typeface="+mj-lt"/>
              </a:rPr>
              <a:t>Kiểm tra các thiết bị tự động bảo vệ.</a:t>
            </a:r>
          </a:p>
          <a:p>
            <a:pPr indent="457200" algn="just"/>
            <a:r>
              <a:rPr lang="en-US" sz="2000" b="1" spc="-40">
                <a:latin typeface="+mj-lt"/>
              </a:rPr>
              <a:t>Làm sạch bụi than trên cổ góp máy phát, máy kích từ và khởi động điện.</a:t>
            </a:r>
          </a:p>
          <a:p>
            <a:pPr indent="457200" algn="just"/>
            <a:r>
              <a:rPr lang="en-US" sz="2000" b="1">
                <a:latin typeface="+mj-lt"/>
              </a:rPr>
              <a:t>Kiểm tra tiếp xúc các tiếp điểm automat, khởi động từ, nếu cháy rỗ thì đánh bóng lại hoặc thay thế.</a:t>
            </a:r>
          </a:p>
          <a:p>
            <a:pPr indent="457200" algn="just"/>
            <a:r>
              <a:rPr lang="en-US" sz="2000" b="1">
                <a:latin typeface="+mj-lt"/>
              </a:rPr>
              <a:t>Kiểm tra điện áp, tỷ trọng và tình trạng kỹ thuật của ắc qui khởi động.</a:t>
            </a:r>
          </a:p>
          <a:p>
            <a:pPr indent="457200" algn="just"/>
            <a:r>
              <a:rPr lang="en-US" sz="2000" b="1">
                <a:latin typeface="+mj-lt"/>
              </a:rPr>
              <a:t>Sau khi công việc BD cấp 1 hoàn thành, đấu nối ắc qui khởi động cho hệ thống, cho máy chạy thử để kiểm tra tình trạng KT và khả năng hoạt động của TMFĐ như độ ổn định điện áp, tần số và khả năng kéo tải.</a:t>
            </a:r>
          </a:p>
          <a:p>
            <a:pPr indent="457200" algn="just"/>
            <a:r>
              <a:rPr lang="en-US" sz="2000" b="1">
                <a:latin typeface="+mj-lt"/>
              </a:rPr>
              <a:t>Bước 5: Dùng bộ đồ nghề sửa chữa, vặn chặt các ốc vít đã bị lỏng, bổ sung hoặc thay dầu bôi trơn tùy thuộc vào từng loại máy và yêu cầu của nhà sản xuất, căn cứ vào thời gian làm việc của thiết bị mà thực hiện.</a:t>
            </a:r>
          </a:p>
          <a:p>
            <a:pPr indent="457200" algn="just"/>
            <a:r>
              <a:rPr lang="en-US" sz="2000" b="1">
                <a:latin typeface="+mj-lt"/>
              </a:rPr>
              <a:t>Bước 6: Ghi chép vào sổ theo dõi hoạt động của tổ máy phát điện về tình trạng kỹ thuật sau khi bảo dưỡng.</a:t>
            </a:r>
          </a:p>
        </p:txBody>
      </p:sp>
      <p:sp>
        <p:nvSpPr>
          <p:cNvPr id="6" name="Rectangle 5"/>
          <p:cNvSpPr/>
          <p:nvPr/>
        </p:nvSpPr>
        <p:spPr>
          <a:xfrm>
            <a:off x="0" y="62630"/>
            <a:ext cx="9144000" cy="523220"/>
          </a:xfrm>
          <a:prstGeom prst="rect">
            <a:avLst/>
          </a:prstGeom>
        </p:spPr>
        <p:txBody>
          <a:bodyPr wrap="square">
            <a:spAutoFit/>
          </a:bodyPr>
          <a:lstStyle/>
          <a:p>
            <a:pPr algn="ctr"/>
            <a:r>
              <a:rPr lang="en-US" sz="2800" b="1">
                <a:solidFill>
                  <a:srgbClr val="FFFF00"/>
                </a:solidFill>
                <a:latin typeface="+mj-lt"/>
              </a:rPr>
              <a:t>d) Thực hiện bảo dưỡng cấp 1</a:t>
            </a:r>
          </a:p>
        </p:txBody>
      </p:sp>
    </p:spTree>
    <p:extLst>
      <p:ext uri="{BB962C8B-B14F-4D97-AF65-F5344CB8AC3E}">
        <p14:creationId xmlns:p14="http://schemas.microsoft.com/office/powerpoint/2010/main" val="223273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85717">
                                            <p:txEl>
                                              <p:pRg st="8" end="8"/>
                                            </p:txEl>
                                          </p:spTgt>
                                        </p:tgtEl>
                                        <p:attrNameLst>
                                          <p:attrName>style.visibility</p:attrName>
                                        </p:attrNameLst>
                                      </p:cBhvr>
                                      <p:to>
                                        <p:strVal val="visible"/>
                                      </p:to>
                                    </p:set>
                                    <p:animEffect transition="in" filter="slide(fromBottom)">
                                      <p:cBhvr>
                                        <p:cTn id="47" dur="500"/>
                                        <p:tgtEl>
                                          <p:spTgt spid="2857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85717">
                                            <p:txEl>
                                              <p:pRg st="9" end="9"/>
                                            </p:txEl>
                                          </p:spTgt>
                                        </p:tgtEl>
                                        <p:attrNameLst>
                                          <p:attrName>style.visibility</p:attrName>
                                        </p:attrNameLst>
                                      </p:cBhvr>
                                      <p:to>
                                        <p:strVal val="visible"/>
                                      </p:to>
                                    </p:set>
                                    <p:animEffect transition="in" filter="slide(fromBottom)">
                                      <p:cBhvr>
                                        <p:cTn id="52" dur="500"/>
                                        <p:tgtEl>
                                          <p:spTgt spid="2857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85717">
                                            <p:txEl>
                                              <p:pRg st="10" end="10"/>
                                            </p:txEl>
                                          </p:spTgt>
                                        </p:tgtEl>
                                        <p:attrNameLst>
                                          <p:attrName>style.visibility</p:attrName>
                                        </p:attrNameLst>
                                      </p:cBhvr>
                                      <p:to>
                                        <p:strVal val="visible"/>
                                      </p:to>
                                    </p:set>
                                    <p:animEffect transition="in" filter="slide(fromBottom)">
                                      <p:cBhvr>
                                        <p:cTn id="57" dur="500"/>
                                        <p:tgtEl>
                                          <p:spTgt spid="28571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285717">
                                            <p:txEl>
                                              <p:pRg st="11" end="11"/>
                                            </p:txEl>
                                          </p:spTgt>
                                        </p:tgtEl>
                                        <p:attrNameLst>
                                          <p:attrName>style.visibility</p:attrName>
                                        </p:attrNameLst>
                                      </p:cBhvr>
                                      <p:to>
                                        <p:strVal val="visible"/>
                                      </p:to>
                                    </p:set>
                                    <p:animEffect transition="in" filter="slide(fromBottom)">
                                      <p:cBhvr>
                                        <p:cTn id="62" dur="500"/>
                                        <p:tgtEl>
                                          <p:spTgt spid="28571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1875" y="678851"/>
            <a:ext cx="9144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b="1" i="1">
                <a:solidFill>
                  <a:srgbClr val="0033CC"/>
                </a:solidFill>
                <a:latin typeface="+mj-lt"/>
              </a:rPr>
              <a:t>- Bộ ổn áp xoay chiều đầu vào</a:t>
            </a:r>
            <a:r>
              <a:rPr lang="en-US" b="1">
                <a:solidFill>
                  <a:srgbClr val="0033CC"/>
                </a:solidFill>
                <a:latin typeface="+mj-lt"/>
              </a:rPr>
              <a:t> </a:t>
            </a:r>
          </a:p>
          <a:p>
            <a:pPr indent="457200" algn="just"/>
            <a:r>
              <a:rPr lang="en-US" b="1">
                <a:latin typeface="+mj-lt"/>
              </a:rPr>
              <a:t>Bước 1: Dùng chổi lông hoặc giẻ mềm, khô lau chùi ngoài vỏ thiết bị</a:t>
            </a:r>
            <a:r>
              <a:rPr lang="en-US" b="1" i="1">
                <a:latin typeface="+mj-lt"/>
              </a:rPr>
              <a:t>. </a:t>
            </a:r>
            <a:endParaRPr lang="en-US" b="1">
              <a:latin typeface="+mj-lt"/>
            </a:endParaRPr>
          </a:p>
          <a:p>
            <a:pPr indent="457200" algn="just"/>
            <a:r>
              <a:rPr lang="en-US" b="1">
                <a:latin typeface="+mj-lt"/>
              </a:rPr>
              <a:t>Bước 2: Bằng mắt kiểm tra tình trạng hoạt động của thiết bị (đèn LED và đồng hồ, đèn hiển thị trạng thái) nếu phát hiện không bình thường phải khắc phục ngay.</a:t>
            </a:r>
          </a:p>
          <a:p>
            <a:pPr indent="457200" algn="just"/>
            <a:r>
              <a:rPr lang="en-US" b="1">
                <a:latin typeface="+mj-lt"/>
              </a:rPr>
              <a:t>Bước 3: Dùng đồng hồ đo điện áp xoay chiều đầu vào, đầu ra của thiết bị nếu phát hiện điện áp ra chưa đạt chuẩn, cần ngắt điện xoay chiều đầu vào kiểm tra thanh quét và bộ điều khiển, khắc phục sự cố theo sách hướng dẫn sửa chữa kỹ thuật của thiết bị.</a:t>
            </a:r>
          </a:p>
          <a:p>
            <a:pPr indent="457200" algn="just"/>
            <a:r>
              <a:rPr lang="en-US" b="1">
                <a:latin typeface="+mj-lt"/>
              </a:rPr>
              <a:t>Bước 4: Bằng mắt kết hợp tay kiểm tra độ vững chắc về cơ khí thiết bị ổn áp xem các trụ đấu nối có bị lỏng hoặc tuột khỏi cầu đấu, độ vững chắc của thiết bị được gá lắp chắc chắn không. Nếu lỏng siết lại cho chắc chắn.</a:t>
            </a:r>
          </a:p>
          <a:p>
            <a:pPr indent="457200" algn="just"/>
            <a:r>
              <a:rPr lang="en-US" b="1">
                <a:latin typeface="+mj-lt"/>
              </a:rPr>
              <a:t>Bước 5: Ghi chép sổ sách theo dõi lý lịch máy.</a:t>
            </a:r>
          </a:p>
          <a:p>
            <a:pPr indent="457200" algn="just"/>
            <a:endParaRPr lang="en-US" b="1">
              <a:latin typeface="+mj-lt"/>
            </a:endParaRPr>
          </a:p>
        </p:txBody>
      </p:sp>
      <p:sp>
        <p:nvSpPr>
          <p:cNvPr id="10" name="Rectangle 9"/>
          <p:cNvSpPr/>
          <p:nvPr/>
        </p:nvSpPr>
        <p:spPr>
          <a:xfrm>
            <a:off x="0" y="62630"/>
            <a:ext cx="9144000" cy="523220"/>
          </a:xfrm>
          <a:prstGeom prst="rect">
            <a:avLst/>
          </a:prstGeom>
        </p:spPr>
        <p:txBody>
          <a:bodyPr wrap="square">
            <a:spAutoFit/>
          </a:bodyPr>
          <a:lstStyle/>
          <a:p>
            <a:pPr algn="ctr"/>
            <a:r>
              <a:rPr lang="en-US" sz="2800" b="1">
                <a:solidFill>
                  <a:srgbClr val="FFFF00"/>
                </a:solidFill>
                <a:latin typeface="+mj-lt"/>
              </a:rPr>
              <a:t>d) Thực hiện bảo dưỡng cấp 1</a:t>
            </a:r>
          </a:p>
        </p:txBody>
      </p:sp>
    </p:spTree>
    <p:extLst>
      <p:ext uri="{BB962C8B-B14F-4D97-AF65-F5344CB8AC3E}">
        <p14:creationId xmlns:p14="http://schemas.microsoft.com/office/powerpoint/2010/main" val="175312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1875" y="678852"/>
            <a:ext cx="9144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b="1" i="1">
                <a:solidFill>
                  <a:srgbClr val="0033CC"/>
                </a:solidFill>
                <a:latin typeface="+mj-lt"/>
              </a:rPr>
              <a:t>- Bộ nguồn chỉnh lưu</a:t>
            </a:r>
            <a:r>
              <a:rPr lang="en-US" b="1">
                <a:solidFill>
                  <a:srgbClr val="0033CC"/>
                </a:solidFill>
                <a:latin typeface="+mj-lt"/>
              </a:rPr>
              <a:t> </a:t>
            </a:r>
          </a:p>
          <a:p>
            <a:pPr indent="457200" algn="just"/>
            <a:r>
              <a:rPr lang="en-US" b="1">
                <a:latin typeface="+mj-lt"/>
              </a:rPr>
              <a:t>Bước 1: Dùng chổi lông hoặc giẻ mềm, khô lau chùi bên ngoài vỏ thiết bị.</a:t>
            </a:r>
          </a:p>
          <a:p>
            <a:pPr indent="457200" algn="just"/>
            <a:r>
              <a:rPr lang="en-US" b="1">
                <a:latin typeface="+mj-lt"/>
              </a:rPr>
              <a:t>Bước 2: Bằng mắt kết hợp với tay kiểm tra độ vững chắc về cơ khí thiết bị nguồn chỉnh lưu, kiểm tra các ốc vít bắt bên ngoài thiết bị xem các trụ đấu nối có chắc chắn không, độ vững chắc của thiết bị trên giá máy.</a:t>
            </a:r>
          </a:p>
          <a:p>
            <a:pPr indent="457200" algn="just"/>
            <a:r>
              <a:rPr lang="en-US" b="1">
                <a:latin typeface="+mj-lt"/>
              </a:rPr>
              <a:t>Bước 3: Bằng mắt quan sát bên ngoài mặt máy kiểm tra tình trạng hoạt động của thiết bị (đồng hồ và các đèn LED hiển thị).</a:t>
            </a:r>
          </a:p>
          <a:p>
            <a:pPr indent="457200" algn="just"/>
            <a:r>
              <a:rPr lang="en-US" b="1">
                <a:latin typeface="+mj-lt"/>
              </a:rPr>
              <a:t>Bước 4: Dùng đồng hồ vôn đo kiểm tra điện áp đầu vào xoay chiều và điện áp đầu ra một chiều 48 VDC của thiết bị, nếu phát hiện các giá trị chưa đạt cần khắc phục ngay.</a:t>
            </a:r>
          </a:p>
          <a:p>
            <a:pPr indent="457200" algn="just"/>
            <a:r>
              <a:rPr lang="en-US" b="1">
                <a:latin typeface="+mj-lt"/>
              </a:rPr>
              <a:t>Bước 5: Dùng tuốc-nơ-vít cách điện, vặn chặt lại các vít đã phát hiện bị lỏng, điều chỉnh điện áp đầu ra cho phù hợp.</a:t>
            </a:r>
          </a:p>
          <a:p>
            <a:pPr indent="457200" algn="just"/>
            <a:r>
              <a:rPr lang="en-US" b="1">
                <a:latin typeface="+mj-lt"/>
              </a:rPr>
              <a:t>Bước 6: Ghi chép sổ sách theo dõi lý lịch máy.</a:t>
            </a:r>
          </a:p>
          <a:p>
            <a:pPr indent="457200" algn="just"/>
            <a:endParaRPr lang="en-US" b="1">
              <a:latin typeface="+mj-lt"/>
            </a:endParaRPr>
          </a:p>
        </p:txBody>
      </p:sp>
      <p:sp>
        <p:nvSpPr>
          <p:cNvPr id="10" name="Rectangle 9"/>
          <p:cNvSpPr/>
          <p:nvPr/>
        </p:nvSpPr>
        <p:spPr>
          <a:xfrm>
            <a:off x="0" y="62630"/>
            <a:ext cx="9144000" cy="523220"/>
          </a:xfrm>
          <a:prstGeom prst="rect">
            <a:avLst/>
          </a:prstGeom>
        </p:spPr>
        <p:txBody>
          <a:bodyPr wrap="square">
            <a:spAutoFit/>
          </a:bodyPr>
          <a:lstStyle/>
          <a:p>
            <a:pPr algn="ctr"/>
            <a:r>
              <a:rPr lang="en-US" sz="2800" b="1">
                <a:solidFill>
                  <a:srgbClr val="FFFF00"/>
                </a:solidFill>
                <a:latin typeface="+mj-lt"/>
              </a:rPr>
              <a:t>d) Thực hiện bảo dưỡng cấp 1</a:t>
            </a:r>
          </a:p>
        </p:txBody>
      </p:sp>
    </p:spTree>
    <p:extLst>
      <p:ext uri="{BB962C8B-B14F-4D97-AF65-F5344CB8AC3E}">
        <p14:creationId xmlns:p14="http://schemas.microsoft.com/office/powerpoint/2010/main" val="149519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1875" y="553045"/>
            <a:ext cx="91440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b="1" i="1">
                <a:solidFill>
                  <a:srgbClr val="0033CC"/>
                </a:solidFill>
                <a:latin typeface="+mj-lt"/>
              </a:rPr>
              <a:t>- Thiết bị phối hợp BC - 4863</a:t>
            </a:r>
            <a:r>
              <a:rPr lang="en-US" b="1">
                <a:solidFill>
                  <a:srgbClr val="0033CC"/>
                </a:solidFill>
                <a:latin typeface="+mj-lt"/>
              </a:rPr>
              <a:t> </a:t>
            </a:r>
          </a:p>
          <a:p>
            <a:pPr indent="457200" algn="just"/>
            <a:r>
              <a:rPr lang="en-US" b="1">
                <a:latin typeface="+mj-lt"/>
              </a:rPr>
              <a:t>Bước 1: Dùng chổi lông hoặc giẻ mềm, khô lau chùi bên ngoài vỏ thiết bị.</a:t>
            </a:r>
          </a:p>
          <a:p>
            <a:pPr indent="457200" algn="just"/>
            <a:r>
              <a:rPr lang="en-US" b="1">
                <a:latin typeface="+mj-lt"/>
              </a:rPr>
              <a:t>Bước 2: Bằng mắt kết hợp với tay kiểm tra độ vững chắc về cơ khí của bộ phối hợp chia điện 1 chiều BC - 4863, kiểm tra các ốc vít bắt bên ngoài thiết bị xem các trụ đấu nối có chắc chắn không, độ vững chắc của thiết bị trên giá máy.</a:t>
            </a:r>
          </a:p>
          <a:p>
            <a:pPr indent="457200" algn="just"/>
            <a:r>
              <a:rPr lang="en-US" b="1">
                <a:latin typeface="+mj-lt"/>
              </a:rPr>
              <a:t>Bước 3: Bằng mắt quan sát bên ngoài mặt máy kiểm tra tình trạng hoạt động của thiết bị, kiểm tra khả năng làm việc theo tài liệu hướng dẫn khai thác sử dụng của thiết bị thông qua đồng hồ và hệ thống đèn LED hiển thị, nếu phát hiện có báo lỗi nguồn hoặc điều gì bất thường cần có phương pháp khắc phục ngay.</a:t>
            </a:r>
          </a:p>
          <a:p>
            <a:pPr indent="457200" algn="just"/>
            <a:r>
              <a:rPr lang="en-US" b="1">
                <a:latin typeface="+mj-lt"/>
              </a:rPr>
              <a:t>Bước 4: Dùng tuốc-nơ-vít cách điện vặn chặt lại các vít đã phát hiện bị lỏng hoặc dùng tay vặn chặt các trụ đấu nguồn ra tải (nếu phát hiện bị lỏng).</a:t>
            </a:r>
          </a:p>
          <a:p>
            <a:pPr indent="457200" algn="just"/>
            <a:r>
              <a:rPr lang="en-US" b="1">
                <a:latin typeface="+mj-lt"/>
              </a:rPr>
              <a:t>Bước 5: Ghi chép sổ sách theo dõi lí lịch máy sau bảo dưỡng.</a:t>
            </a:r>
          </a:p>
          <a:p>
            <a:pPr indent="457200" algn="just"/>
            <a:endParaRPr lang="en-US" b="1">
              <a:latin typeface="+mj-lt"/>
            </a:endParaRPr>
          </a:p>
        </p:txBody>
      </p:sp>
      <p:sp>
        <p:nvSpPr>
          <p:cNvPr id="10" name="Rectangle 9"/>
          <p:cNvSpPr/>
          <p:nvPr/>
        </p:nvSpPr>
        <p:spPr>
          <a:xfrm>
            <a:off x="0" y="62630"/>
            <a:ext cx="9144000" cy="523220"/>
          </a:xfrm>
          <a:prstGeom prst="rect">
            <a:avLst/>
          </a:prstGeom>
        </p:spPr>
        <p:txBody>
          <a:bodyPr wrap="square">
            <a:spAutoFit/>
          </a:bodyPr>
          <a:lstStyle/>
          <a:p>
            <a:pPr algn="ctr"/>
            <a:r>
              <a:rPr lang="en-US" sz="2800" b="1">
                <a:solidFill>
                  <a:srgbClr val="FFFF00"/>
                </a:solidFill>
                <a:latin typeface="+mj-lt"/>
              </a:rPr>
              <a:t>d) Thực hiện bảo dưỡng cấp 1</a:t>
            </a:r>
          </a:p>
        </p:txBody>
      </p:sp>
    </p:spTree>
    <p:extLst>
      <p:ext uri="{BB962C8B-B14F-4D97-AF65-F5344CB8AC3E}">
        <p14:creationId xmlns:p14="http://schemas.microsoft.com/office/powerpoint/2010/main" val="31520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1875" y="553046"/>
            <a:ext cx="91440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b="1" i="1">
                <a:solidFill>
                  <a:srgbClr val="0033CC"/>
                </a:solidFill>
                <a:latin typeface="+mj-lt"/>
              </a:rPr>
              <a:t>- Bộ chuyển đổi UPS, Inverter</a:t>
            </a:r>
            <a:r>
              <a:rPr lang="en-US" b="1">
                <a:solidFill>
                  <a:srgbClr val="0033CC"/>
                </a:solidFill>
                <a:latin typeface="+mj-lt"/>
              </a:rPr>
              <a:t> </a:t>
            </a:r>
          </a:p>
          <a:p>
            <a:pPr indent="457200" algn="just"/>
            <a:r>
              <a:rPr lang="en-US" b="1">
                <a:latin typeface="+mj-lt"/>
              </a:rPr>
              <a:t>Bước 1: Dùng chổi lông hoặc giẻ mềm, khô lau chùi bên ngoài vỏ thiết bị.</a:t>
            </a:r>
          </a:p>
          <a:p>
            <a:pPr indent="457200" algn="just"/>
            <a:r>
              <a:rPr lang="en-US" b="1">
                <a:latin typeface="+mj-lt"/>
              </a:rPr>
              <a:t>Bước 2: Bằng mắt kết hợp với tay kiểm tra độ vững chắc về cơ khí của thiết bị này, kiểm tra các ốc vít bắt bên ngoài thiết bị, các trụ đấu nối tới ắc qui có chắc chắn không, độ vững chắc của thiết bị trên giá máy.</a:t>
            </a:r>
          </a:p>
          <a:p>
            <a:pPr indent="457200" algn="just"/>
            <a:r>
              <a:rPr lang="en-US" b="1">
                <a:latin typeface="+mj-lt"/>
              </a:rPr>
              <a:t>Bước 3: Bằng mắt quan sát bên ngoài mặt máy kiểm tra tình trạng hoạt động của thiết bị (đồng hồ và hệ thống đèn LED hiển thị).</a:t>
            </a:r>
          </a:p>
          <a:p>
            <a:pPr indent="457200" algn="just"/>
            <a:r>
              <a:rPr lang="en-US" b="1">
                <a:latin typeface="+mj-lt"/>
              </a:rPr>
              <a:t>Bước 4: Dùng tuốc-nơ-vít cách điện vặn chặt lại các vít đã phát hiện bị lỏng hoặc dùng tay vặn chặt các trụ đấu nguồn ra ắc qui (nếu có).</a:t>
            </a:r>
          </a:p>
          <a:p>
            <a:pPr indent="457200" algn="just"/>
            <a:r>
              <a:rPr lang="en-US" b="1">
                <a:latin typeface="+mj-lt"/>
              </a:rPr>
              <a:t>Bước 5: Dùng đồng hồ đo điện áp một chiều đầu vào và điện áp xoay chiều đầu ra, nếu có biểu hiện bất thường cần lập kế hoạch báo cáo chỉ huy khắc phục sự cố.</a:t>
            </a:r>
          </a:p>
          <a:p>
            <a:pPr indent="457200" algn="just"/>
            <a:r>
              <a:rPr lang="en-US" b="1">
                <a:latin typeface="+mj-lt"/>
              </a:rPr>
              <a:t>Bước 6: Ghi chép sổ sách theo dõi lý lịch máy sau bảo dưỡng.</a:t>
            </a:r>
          </a:p>
        </p:txBody>
      </p:sp>
      <p:sp>
        <p:nvSpPr>
          <p:cNvPr id="10" name="Rectangle 9"/>
          <p:cNvSpPr/>
          <p:nvPr/>
        </p:nvSpPr>
        <p:spPr>
          <a:xfrm>
            <a:off x="0" y="62630"/>
            <a:ext cx="9144000" cy="523220"/>
          </a:xfrm>
          <a:prstGeom prst="rect">
            <a:avLst/>
          </a:prstGeom>
        </p:spPr>
        <p:txBody>
          <a:bodyPr wrap="square">
            <a:spAutoFit/>
          </a:bodyPr>
          <a:lstStyle/>
          <a:p>
            <a:pPr algn="ctr"/>
            <a:r>
              <a:rPr lang="en-US" sz="2800" b="1">
                <a:solidFill>
                  <a:srgbClr val="FFFF00"/>
                </a:solidFill>
                <a:latin typeface="+mj-lt"/>
              </a:rPr>
              <a:t>d) Thực hiện bảo dưỡng cấp 1</a:t>
            </a:r>
          </a:p>
        </p:txBody>
      </p:sp>
    </p:spTree>
    <p:extLst>
      <p:ext uri="{BB962C8B-B14F-4D97-AF65-F5344CB8AC3E}">
        <p14:creationId xmlns:p14="http://schemas.microsoft.com/office/powerpoint/2010/main" val="20619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1875" y="533400"/>
            <a:ext cx="91440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b="1" i="1">
                <a:solidFill>
                  <a:srgbClr val="0033CC"/>
                </a:solidFill>
                <a:latin typeface="+mj-lt"/>
              </a:rPr>
              <a:t>- Giàn pin năng lượng mặt trời và bộ điều khiển nạp ắc qui</a:t>
            </a:r>
            <a:r>
              <a:rPr lang="en-US" b="1">
                <a:solidFill>
                  <a:srgbClr val="0033CC"/>
                </a:solidFill>
                <a:latin typeface="+mj-lt"/>
              </a:rPr>
              <a:t> </a:t>
            </a:r>
          </a:p>
          <a:p>
            <a:pPr indent="457200" algn="just"/>
            <a:r>
              <a:rPr lang="en-US" sz="2100" b="1">
                <a:latin typeface="+mj-lt"/>
              </a:rPr>
              <a:t>Bước 1: Dùng chổi lông hoặc giẻ mềm, khô lau chùi bên trên bề mặt ngoài của giàn pin.</a:t>
            </a:r>
          </a:p>
          <a:p>
            <a:pPr indent="457200" algn="just"/>
            <a:r>
              <a:rPr lang="en-US" sz="2100" b="1">
                <a:latin typeface="+mj-lt"/>
              </a:rPr>
              <a:t>Bước 2: Bằng mắt kết hợp với tay kiểm tra độ vững chắc về cơ khí của từng tấm pin, kiểm tra các ốc vít bắt bên ngoài thiết bị xem các trụ đấu nối có chắc chắn không, đường cáp dẫn nguồn tới bộ điều khiển có an toàn không, kiểm tra độ vững chắc của thiết bị treo trên giá máy.</a:t>
            </a:r>
          </a:p>
          <a:p>
            <a:pPr indent="457200" algn="just"/>
            <a:r>
              <a:rPr lang="en-US" sz="2100" b="1">
                <a:latin typeface="+mj-lt"/>
              </a:rPr>
              <a:t>Bước 3: Bằng mắt quan sát bên ngoài mặt máy bộ điều khiển nạp, kiểm tra tình trạng hoạt động của thiết bị (đồng hồ và hệ thống đèn LED hiển thị).</a:t>
            </a:r>
          </a:p>
          <a:p>
            <a:pPr indent="457200" algn="just"/>
            <a:r>
              <a:rPr lang="en-US" sz="2100" b="1">
                <a:latin typeface="+mj-lt"/>
              </a:rPr>
              <a:t>Bước 4: Dùng tuốc-nơ-vít cách điện vặn chặt lại các vít đã phát hiện bị lỏng hoặc dùng tay vặn chặt các trụ đấu nguồn ra ắc qui (nếu có).</a:t>
            </a:r>
          </a:p>
          <a:p>
            <a:pPr indent="457200" algn="just"/>
            <a:r>
              <a:rPr lang="en-US" sz="2100" b="1">
                <a:latin typeface="+mj-lt"/>
              </a:rPr>
              <a:t>Bước 5: Dùng đồng hồ, đo kiểm tra từng đường nguồn từ giàn pin đưa tới bộ điều khiển nạp, xem có sự chênh lệch đáng kể về điện áp không, nếu có cần tìm nguyên nhân khắc phục ngay.</a:t>
            </a:r>
          </a:p>
          <a:p>
            <a:pPr indent="457200" algn="just"/>
            <a:r>
              <a:rPr lang="en-US" sz="2100" b="1">
                <a:latin typeface="+mj-lt"/>
              </a:rPr>
              <a:t>Bước 6: Ghi chép sổ sách theo dõi tình trạng hoạt động của hệ thống giàn pin năng lượng mặt trời sau bảo dưỡng.</a:t>
            </a:r>
          </a:p>
        </p:txBody>
      </p:sp>
      <p:sp>
        <p:nvSpPr>
          <p:cNvPr id="10" name="Rectangle 9"/>
          <p:cNvSpPr/>
          <p:nvPr/>
        </p:nvSpPr>
        <p:spPr>
          <a:xfrm>
            <a:off x="0" y="62630"/>
            <a:ext cx="9144000" cy="523220"/>
          </a:xfrm>
          <a:prstGeom prst="rect">
            <a:avLst/>
          </a:prstGeom>
        </p:spPr>
        <p:txBody>
          <a:bodyPr wrap="square">
            <a:spAutoFit/>
          </a:bodyPr>
          <a:lstStyle/>
          <a:p>
            <a:pPr algn="ctr"/>
            <a:r>
              <a:rPr lang="en-US" sz="2800" b="1">
                <a:solidFill>
                  <a:srgbClr val="FFFF00"/>
                </a:solidFill>
                <a:latin typeface="+mj-lt"/>
              </a:rPr>
              <a:t>d) Thực hiện bảo dưỡng cấp 1</a:t>
            </a:r>
          </a:p>
        </p:txBody>
      </p:sp>
    </p:spTree>
    <p:extLst>
      <p:ext uri="{BB962C8B-B14F-4D97-AF65-F5344CB8AC3E}">
        <p14:creationId xmlns:p14="http://schemas.microsoft.com/office/powerpoint/2010/main" val="263374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83127" y="594126"/>
            <a:ext cx="9144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b="1" i="1">
                <a:solidFill>
                  <a:srgbClr val="0033CC"/>
                </a:solidFill>
                <a:latin typeface="+mj-lt"/>
              </a:rPr>
              <a:t>- Tổ ắc qui</a:t>
            </a:r>
            <a:r>
              <a:rPr lang="en-US" b="1">
                <a:solidFill>
                  <a:srgbClr val="0033CC"/>
                </a:solidFill>
                <a:latin typeface="+mj-lt"/>
              </a:rPr>
              <a:t> </a:t>
            </a:r>
          </a:p>
          <a:p>
            <a:pPr indent="457200" algn="just"/>
            <a:r>
              <a:rPr lang="en-US" b="1">
                <a:latin typeface="+mj-lt"/>
              </a:rPr>
              <a:t>Bước 1: Dùng chổi lông hoặc giẻ mềm, khô lau chùi bên ngoài vỏ của tổ ắc qui.</a:t>
            </a:r>
          </a:p>
          <a:p>
            <a:pPr indent="457200" algn="just"/>
            <a:r>
              <a:rPr lang="en-US" b="1">
                <a:latin typeface="+mj-lt"/>
              </a:rPr>
              <a:t>	Bước 2: Bằng mắt kết hợp với tay kiểm tra độ vững chắc về cơ khí của tổ ắc qui trên giá, kiểm tra các trụ đấu, cầu đấu có chắc chắn không, độ vững chắc của thiết bị trên giá.</a:t>
            </a:r>
          </a:p>
          <a:p>
            <a:pPr indent="457200" algn="just"/>
            <a:r>
              <a:rPr lang="en-US" b="1">
                <a:latin typeface="+mj-lt"/>
              </a:rPr>
              <a:t>Bước 3: Bằng mắt quan sát bên ngoài (dùng tay mở nắp đậy các ngăn đối ắc qui hở kiểm tra và bổ sung dung dịch điện phân nếu thấy thiếu).</a:t>
            </a:r>
          </a:p>
          <a:p>
            <a:pPr indent="457200" algn="just"/>
            <a:r>
              <a:rPr lang="en-US" b="1">
                <a:latin typeface="+mj-lt"/>
              </a:rPr>
              <a:t>Bước 4: Dùng bộ đồ nghề sửa chữa vặn chặt lại các ốc bắt cầu nối ắc qui khi phát hiện bị lỏng.</a:t>
            </a:r>
          </a:p>
          <a:p>
            <a:pPr indent="457200" algn="just"/>
            <a:r>
              <a:rPr lang="en-US" b="1">
                <a:latin typeface="+mj-lt"/>
              </a:rPr>
              <a:t>Bước 5: Dùng đồng hồ vôn kế hoặc đồng hồ đo dung lượng ắc qui đo, kiểm tra điện áp ắc quy của từng bình và ghi chép lại các giá trị để theo dõi, lập kế hoạch đề nghị thay thế, sửa chữa (</a:t>
            </a:r>
            <a:r>
              <a:rPr lang="en-US" b="1" i="1">
                <a:latin typeface="+mj-lt"/>
              </a:rPr>
              <a:t>chú ý: Đo hở mạch ắc quy).</a:t>
            </a:r>
            <a:endParaRPr lang="en-US" b="1">
              <a:latin typeface="+mj-lt"/>
            </a:endParaRPr>
          </a:p>
        </p:txBody>
      </p:sp>
      <p:sp>
        <p:nvSpPr>
          <p:cNvPr id="10" name="Rectangle 9"/>
          <p:cNvSpPr/>
          <p:nvPr/>
        </p:nvSpPr>
        <p:spPr>
          <a:xfrm>
            <a:off x="0" y="62630"/>
            <a:ext cx="9144000" cy="523220"/>
          </a:xfrm>
          <a:prstGeom prst="rect">
            <a:avLst/>
          </a:prstGeom>
        </p:spPr>
        <p:txBody>
          <a:bodyPr wrap="square">
            <a:spAutoFit/>
          </a:bodyPr>
          <a:lstStyle/>
          <a:p>
            <a:pPr algn="ctr"/>
            <a:r>
              <a:rPr lang="en-US" sz="2800" b="1">
                <a:solidFill>
                  <a:srgbClr val="FFFF00"/>
                </a:solidFill>
                <a:latin typeface="+mj-lt"/>
              </a:rPr>
              <a:t>d) Thực hiện bảo dưỡng cấp 1</a:t>
            </a:r>
          </a:p>
        </p:txBody>
      </p:sp>
    </p:spTree>
    <p:extLst>
      <p:ext uri="{BB962C8B-B14F-4D97-AF65-F5344CB8AC3E}">
        <p14:creationId xmlns:p14="http://schemas.microsoft.com/office/powerpoint/2010/main" val="273611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0" y="685800"/>
            <a:ext cx="9144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en-US" b="1" i="1">
                <a:solidFill>
                  <a:srgbClr val="0033CC"/>
                </a:solidFill>
                <a:latin typeface="+mj-lt"/>
              </a:rPr>
              <a:t>- Tổ ắc qui</a:t>
            </a:r>
            <a:r>
              <a:rPr lang="en-US" b="1">
                <a:solidFill>
                  <a:srgbClr val="0033CC"/>
                </a:solidFill>
                <a:latin typeface="+mj-lt"/>
              </a:rPr>
              <a:t> </a:t>
            </a:r>
          </a:p>
          <a:p>
            <a:pPr indent="457200" algn="just"/>
            <a:r>
              <a:rPr lang="en-US" b="1">
                <a:latin typeface="+mj-lt"/>
              </a:rPr>
              <a:t>Bước 6: Ngắt từng tổ ắc quy cho ắc quy phóng qua tải giả để kiểm tra, đánh giá chất lượng và dung lượng của ắc quy, sau khi phóng phải lắp đặt vào hệ thống và thực hiện nạp điện cho ắc quy, phải giám sát dòng nạp để tránh hỏng ắc quy và nguồn nắn (</a:t>
            </a:r>
            <a:r>
              <a:rPr lang="en-US" b="1" i="1">
                <a:latin typeface="+mj-lt"/>
              </a:rPr>
              <a:t>chú ý: Thực hiện phóng ắc qui bắt buộc phải có nguồn dự phòng thay thế. Nghiêm cấm ngắt điện AC và cho ắc quy phóng trực tiếp vào thiết bị để kiểm tra ắc quy).</a:t>
            </a:r>
            <a:endParaRPr lang="en-US" b="1">
              <a:latin typeface="+mj-lt"/>
            </a:endParaRPr>
          </a:p>
          <a:p>
            <a:pPr indent="457200" algn="just"/>
            <a:r>
              <a:rPr lang="en-US" b="1">
                <a:latin typeface="+mj-lt"/>
              </a:rPr>
              <a:t>Bước 7: Ghi chép sổ sách theo dõi giá trị của từng bình ắc quy sau bảo dưỡng cấp 1.</a:t>
            </a:r>
          </a:p>
          <a:p>
            <a:pPr indent="457200" algn="just"/>
            <a:r>
              <a:rPr lang="en-US" b="1">
                <a:solidFill>
                  <a:srgbClr val="FF0000"/>
                </a:solidFill>
                <a:latin typeface="+mj-lt"/>
              </a:rPr>
              <a:t>Chú ý:</a:t>
            </a:r>
            <a:r>
              <a:rPr lang="en-US" b="1">
                <a:latin typeface="+mj-lt"/>
              </a:rPr>
              <a:t> Hệ thống đang làm việc bình thường, rất nguy hiểm, dễ mất an toàn thông tin, người bảo quản phải hết sức thận trọng tuyệt đối không làm ngắt bất cứ một Automat nào trong hệ thống, thực hiện nghiêm các quy định về an toàn.</a:t>
            </a:r>
          </a:p>
        </p:txBody>
      </p:sp>
      <p:sp>
        <p:nvSpPr>
          <p:cNvPr id="10" name="Rectangle 9"/>
          <p:cNvSpPr/>
          <p:nvPr/>
        </p:nvSpPr>
        <p:spPr>
          <a:xfrm>
            <a:off x="0" y="62630"/>
            <a:ext cx="9144000" cy="523220"/>
          </a:xfrm>
          <a:prstGeom prst="rect">
            <a:avLst/>
          </a:prstGeom>
        </p:spPr>
        <p:txBody>
          <a:bodyPr wrap="square">
            <a:spAutoFit/>
          </a:bodyPr>
          <a:lstStyle/>
          <a:p>
            <a:pPr algn="ctr"/>
            <a:r>
              <a:rPr lang="en-US" sz="2800" b="1">
                <a:solidFill>
                  <a:srgbClr val="FFFF00"/>
                </a:solidFill>
                <a:latin typeface="+mj-lt"/>
              </a:rPr>
              <a:t>d) Thực hiện bảo dưỡng cấp 1</a:t>
            </a:r>
          </a:p>
        </p:txBody>
      </p:sp>
    </p:spTree>
    <p:extLst>
      <p:ext uri="{BB962C8B-B14F-4D97-AF65-F5344CB8AC3E}">
        <p14:creationId xmlns:p14="http://schemas.microsoft.com/office/powerpoint/2010/main" val="265719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utoShape 34"/>
          <p:cNvSpPr>
            <a:spLocks noChangeArrowheads="1"/>
          </p:cNvSpPr>
          <p:nvPr/>
        </p:nvSpPr>
        <p:spPr bwMode="auto">
          <a:xfrm>
            <a:off x="431799" y="586432"/>
            <a:ext cx="8255001" cy="785168"/>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59" name="AutoShape 35" descr="Purple mesh"/>
          <p:cNvSpPr>
            <a:spLocks noChangeArrowheads="1"/>
          </p:cNvSpPr>
          <p:nvPr/>
        </p:nvSpPr>
        <p:spPr bwMode="auto">
          <a:xfrm>
            <a:off x="127000" y="563980"/>
            <a:ext cx="457200" cy="82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solidFill>
                  <a:srgbClr val="FFFF00"/>
                </a:solidFill>
                <a:latin typeface="+mj-lt"/>
              </a:rPr>
              <a:t>4</a:t>
            </a:r>
          </a:p>
        </p:txBody>
      </p:sp>
      <p:sp>
        <p:nvSpPr>
          <p:cNvPr id="60" name="Rectangle 36"/>
          <p:cNvSpPr>
            <a:spLocks noChangeArrowheads="1"/>
          </p:cNvSpPr>
          <p:nvPr/>
        </p:nvSpPr>
        <p:spPr bwMode="auto">
          <a:xfrm>
            <a:off x="547688" y="571381"/>
            <a:ext cx="8139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indent="87313" algn="just"/>
            <a:r>
              <a:rPr lang="en-US" sz="2400" b="1" bmk="_Toc428361445">
                <a:solidFill>
                  <a:srgbClr val="000000"/>
                </a:solidFill>
                <a:latin typeface="Times New Roman" pitchFamily="18" charset="0"/>
                <a:ea typeface="Calibri" pitchFamily="34" charset="0"/>
                <a:cs typeface="Times New Roman" pitchFamily="18" charset="0"/>
              </a:rPr>
              <a:t>Sơ đồ khối hệ thống nguồn điện trạm thông tin VSAT cố định</a:t>
            </a:r>
            <a:r>
              <a:rPr lang="nl-NL" sz="2400" b="1" bmk="_Toc428361445">
                <a:latin typeface="Times New Roman" pitchFamily="18" charset="0"/>
                <a:cs typeface="Times New Roman" pitchFamily="18" charset="0"/>
              </a:rPr>
              <a:t> có lắp đặt pin mặt trời</a:t>
            </a:r>
            <a:r>
              <a:rPr lang="nl-NL" sz="2400" b="1">
                <a:latin typeface="Times New Roman" pitchFamily="18" charset="0"/>
                <a:cs typeface="Times New Roman" pitchFamily="18" charset="0"/>
              </a:rPr>
              <a:t> </a:t>
            </a:r>
            <a:endParaRPr lang="en-US" sz="2400">
              <a:latin typeface="Times New Roman" pitchFamily="18" charset="0"/>
              <a:cs typeface="Times New Roman" pitchFamily="18" charset="0"/>
            </a:endParaRPr>
          </a:p>
        </p:txBody>
      </p:sp>
      <p:sp>
        <p:nvSpPr>
          <p:cNvPr id="3" name="Rectangle 2"/>
          <p:cNvSpPr/>
          <p:nvPr/>
        </p:nvSpPr>
        <p:spPr>
          <a:xfrm>
            <a:off x="-29028" y="105228"/>
            <a:ext cx="9144000" cy="415498"/>
          </a:xfrm>
          <a:prstGeom prst="rect">
            <a:avLst/>
          </a:prstGeom>
        </p:spPr>
        <p:txBody>
          <a:bodyPr wrap="square">
            <a:spAutoFit/>
          </a:bodyPr>
          <a:lstStyle/>
          <a:p>
            <a:pPr algn="ctr"/>
            <a:r>
              <a:rPr lang="nl-NL" sz="2100" b="1">
                <a:solidFill>
                  <a:srgbClr val="FFFF00"/>
                </a:solidFill>
                <a:latin typeface="+mj-lt"/>
              </a:rPr>
              <a:t>C. SƠ ĐỒ KHỐI HỆ THỐNG NGUỒN ĐIỆN CỦA CÁC LOẠI HÌNH TRẠM</a:t>
            </a:r>
            <a:endParaRPr lang="en-US" sz="2100" b="1">
              <a:solidFill>
                <a:srgbClr val="FFFF00"/>
              </a:solidFill>
              <a:latin typeface="+mj-lt"/>
            </a:endParaRPr>
          </a:p>
        </p:txBody>
      </p:sp>
      <p:sp>
        <p:nvSpPr>
          <p:cNvPr id="5" name="Rectangle 3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55"/>
          <p:cNvSpPr>
            <a:spLocks noChangeArrowheads="1"/>
          </p:cNvSpPr>
          <p:nvPr/>
        </p:nvSpPr>
        <p:spPr bwMode="auto">
          <a:xfrm>
            <a:off x="0" y="533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3" name="Rectangle 57"/>
          <p:cNvSpPr>
            <a:spLocks noChangeArrowheads="1"/>
          </p:cNvSpPr>
          <p:nvPr/>
        </p:nvSpPr>
        <p:spPr bwMode="auto">
          <a:xfrm>
            <a:off x="152400" y="685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4" name="Group 3895"/>
          <p:cNvGrpSpPr>
            <a:grpSpLocks/>
          </p:cNvGrpSpPr>
          <p:nvPr/>
        </p:nvGrpSpPr>
        <p:grpSpPr bwMode="auto">
          <a:xfrm>
            <a:off x="127001" y="1402378"/>
            <a:ext cx="8788400" cy="5303221"/>
            <a:chOff x="2246" y="2485"/>
            <a:chExt cx="8504" cy="6086"/>
          </a:xfrm>
        </p:grpSpPr>
        <p:sp>
          <p:nvSpPr>
            <p:cNvPr id="45" name="Text Box 3852"/>
            <p:cNvSpPr txBox="1">
              <a:spLocks noChangeArrowheads="1"/>
            </p:cNvSpPr>
            <p:nvPr/>
          </p:nvSpPr>
          <p:spPr bwMode="auto">
            <a:xfrm>
              <a:off x="3839" y="2890"/>
              <a:ext cx="880"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Cầu dao đảo chiều</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46" name="Text Box 3853"/>
            <p:cNvSpPr txBox="1">
              <a:spLocks noChangeArrowheads="1"/>
            </p:cNvSpPr>
            <p:nvPr/>
          </p:nvSpPr>
          <p:spPr bwMode="auto">
            <a:xfrm>
              <a:off x="5850" y="2890"/>
              <a:ext cx="880"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Ổn áp</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47" name="Text Box 3854"/>
            <p:cNvSpPr txBox="1">
              <a:spLocks noChangeArrowheads="1"/>
            </p:cNvSpPr>
            <p:nvPr/>
          </p:nvSpPr>
          <p:spPr bwMode="auto">
            <a:xfrm>
              <a:off x="7848" y="2890"/>
              <a:ext cx="880"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Cắt điện áp cao</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48" name="Text Box 3855"/>
            <p:cNvSpPr txBox="1">
              <a:spLocks noChangeArrowheads="1"/>
            </p:cNvSpPr>
            <p:nvPr/>
          </p:nvSpPr>
          <p:spPr bwMode="auto">
            <a:xfrm>
              <a:off x="9870" y="2909"/>
              <a:ext cx="880"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Cắt lọc sét</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49" name="Text Box 3856"/>
            <p:cNvSpPr txBox="1">
              <a:spLocks noChangeArrowheads="1"/>
            </p:cNvSpPr>
            <p:nvPr/>
          </p:nvSpPr>
          <p:spPr bwMode="auto">
            <a:xfrm>
              <a:off x="2399" y="4351"/>
              <a:ext cx="992"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Tổ máy phát điện 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50" name="Text Box 3857"/>
            <p:cNvSpPr txBox="1">
              <a:spLocks noChangeArrowheads="1"/>
            </p:cNvSpPr>
            <p:nvPr/>
          </p:nvSpPr>
          <p:spPr bwMode="auto">
            <a:xfrm>
              <a:off x="5691" y="4331"/>
              <a:ext cx="1131" cy="1025"/>
            </a:xfrm>
            <a:prstGeom prst="rect">
              <a:avLst/>
            </a:prstGeom>
            <a:solidFill>
              <a:srgbClr val="9BBB59"/>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Điều hòa, ánh sáng</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51" name="Text Box 3858"/>
            <p:cNvSpPr txBox="1">
              <a:spLocks noChangeArrowheads="1"/>
            </p:cNvSpPr>
            <p:nvPr/>
          </p:nvSpPr>
          <p:spPr bwMode="auto">
            <a:xfrm>
              <a:off x="9870" y="4351"/>
              <a:ext cx="880" cy="1025"/>
            </a:xfrm>
            <a:prstGeom prst="rect">
              <a:avLst/>
            </a:prstGeom>
            <a:solidFill>
              <a:srgbClr val="00B050"/>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điện 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52" name="Text Box 3860"/>
            <p:cNvSpPr txBox="1">
              <a:spLocks noChangeArrowheads="1"/>
            </p:cNvSpPr>
            <p:nvPr/>
          </p:nvSpPr>
          <p:spPr bwMode="auto">
            <a:xfrm>
              <a:off x="6821" y="5712"/>
              <a:ext cx="2166" cy="1025"/>
            </a:xfrm>
            <a:prstGeom prst="rect">
              <a:avLst/>
            </a:prstGeom>
            <a:solidFill>
              <a:srgbClr val="C0504D"/>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7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biến đổi điện 220VAC/48VDC/ 220VAC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53" name="Text Box 3862"/>
            <p:cNvSpPr txBox="1">
              <a:spLocks noChangeArrowheads="1"/>
            </p:cNvSpPr>
            <p:nvPr/>
          </p:nvSpPr>
          <p:spPr bwMode="auto">
            <a:xfrm>
              <a:off x="5199" y="7142"/>
              <a:ext cx="880" cy="995"/>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Tổ ắc quy 48V</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54" name="Text Box 3863"/>
            <p:cNvSpPr txBox="1">
              <a:spLocks noChangeArrowheads="1"/>
            </p:cNvSpPr>
            <p:nvPr/>
          </p:nvSpPr>
          <p:spPr bwMode="auto">
            <a:xfrm>
              <a:off x="7359" y="7065"/>
              <a:ext cx="960" cy="704"/>
            </a:xfrm>
            <a:prstGeom prst="rect">
              <a:avLst/>
            </a:prstGeom>
            <a:solidFill>
              <a:srgbClr val="00B050"/>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Tủ chia điện AC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55" name="Text Box 3864"/>
            <p:cNvSpPr txBox="1">
              <a:spLocks noChangeArrowheads="1"/>
            </p:cNvSpPr>
            <p:nvPr/>
          </p:nvSpPr>
          <p:spPr bwMode="auto">
            <a:xfrm>
              <a:off x="6923" y="8038"/>
              <a:ext cx="1821" cy="533"/>
            </a:xfrm>
            <a:prstGeom prst="rect">
              <a:avLst/>
            </a:prstGeom>
            <a:solidFill>
              <a:srgbClr val="C4BC9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VSAT</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56" name="Text Box 3866"/>
            <p:cNvSpPr txBox="1">
              <a:spLocks noChangeArrowheads="1"/>
            </p:cNvSpPr>
            <p:nvPr/>
          </p:nvSpPr>
          <p:spPr bwMode="auto">
            <a:xfrm>
              <a:off x="2246" y="2623"/>
              <a:ext cx="1334" cy="970"/>
            </a:xfrm>
            <a:prstGeom prst="rect">
              <a:avLst/>
            </a:prstGeom>
            <a:solidFill>
              <a:srgbClr val="C4BC96"/>
            </a:solidFill>
            <a:ln w="1270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Điện AC từ các nguồn khác</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57" name="AutoShape 3867"/>
            <p:cNvSpPr>
              <a:spLocks noChangeShapeType="1"/>
            </p:cNvSpPr>
            <p:nvPr/>
          </p:nvSpPr>
          <p:spPr bwMode="auto">
            <a:xfrm>
              <a:off x="4332" y="2485"/>
              <a:ext cx="0" cy="404"/>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61" name="AutoShape 3868"/>
            <p:cNvSpPr>
              <a:spLocks noChangeShapeType="1"/>
            </p:cNvSpPr>
            <p:nvPr/>
          </p:nvSpPr>
          <p:spPr bwMode="auto">
            <a:xfrm flipH="1">
              <a:off x="2399" y="2485"/>
              <a:ext cx="1933"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62" name="AutoShape 3869"/>
            <p:cNvSpPr>
              <a:spLocks noChangeShapeType="1"/>
            </p:cNvSpPr>
            <p:nvPr/>
          </p:nvSpPr>
          <p:spPr bwMode="auto">
            <a:xfrm>
              <a:off x="4719" y="3358"/>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63" name="AutoShape 3870"/>
            <p:cNvSpPr>
              <a:spLocks noChangeShapeType="1"/>
            </p:cNvSpPr>
            <p:nvPr/>
          </p:nvSpPr>
          <p:spPr bwMode="auto">
            <a:xfrm>
              <a:off x="6727" y="3360"/>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64" name="AutoShape 3871"/>
            <p:cNvSpPr>
              <a:spLocks noChangeShapeType="1"/>
            </p:cNvSpPr>
            <p:nvPr/>
          </p:nvSpPr>
          <p:spPr bwMode="auto">
            <a:xfrm>
              <a:off x="8733" y="3360"/>
              <a:ext cx="1131"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65" name="AutoShape 3872"/>
            <p:cNvSpPr>
              <a:spLocks noChangeShapeType="1"/>
            </p:cNvSpPr>
            <p:nvPr/>
          </p:nvSpPr>
          <p:spPr bwMode="auto">
            <a:xfrm>
              <a:off x="10361" y="3915"/>
              <a:ext cx="0" cy="416"/>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66" name="AutoShape 3873"/>
            <p:cNvSpPr>
              <a:spLocks noChangeShapeType="1"/>
            </p:cNvSpPr>
            <p:nvPr/>
          </p:nvSpPr>
          <p:spPr bwMode="auto">
            <a:xfrm>
              <a:off x="7859" y="4826"/>
              <a:ext cx="1" cy="886"/>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67" name="AutoShape 3874"/>
            <p:cNvSpPr>
              <a:spLocks noChangeShapeType="1"/>
            </p:cNvSpPr>
            <p:nvPr/>
          </p:nvSpPr>
          <p:spPr bwMode="auto">
            <a:xfrm>
              <a:off x="6283" y="3915"/>
              <a:ext cx="0" cy="416"/>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68" name="AutoShape 3875"/>
            <p:cNvSpPr>
              <a:spLocks noChangeShapeType="1"/>
            </p:cNvSpPr>
            <p:nvPr/>
          </p:nvSpPr>
          <p:spPr bwMode="auto">
            <a:xfrm flipV="1">
              <a:off x="4332" y="3915"/>
              <a:ext cx="0" cy="91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69" name="AutoShape 3876"/>
            <p:cNvSpPr>
              <a:spLocks noChangeShapeType="1"/>
            </p:cNvSpPr>
            <p:nvPr/>
          </p:nvSpPr>
          <p:spPr bwMode="auto">
            <a:xfrm flipH="1">
              <a:off x="3391" y="4826"/>
              <a:ext cx="941"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70" name="AutoShape 3877"/>
            <p:cNvSpPr>
              <a:spLocks noChangeShapeType="1"/>
            </p:cNvSpPr>
            <p:nvPr/>
          </p:nvSpPr>
          <p:spPr bwMode="auto">
            <a:xfrm flipH="1">
              <a:off x="7860" y="4826"/>
              <a:ext cx="201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71" name="AutoShape 3878"/>
            <p:cNvSpPr>
              <a:spLocks noChangeShapeType="1"/>
            </p:cNvSpPr>
            <p:nvPr/>
          </p:nvSpPr>
          <p:spPr bwMode="auto">
            <a:xfrm>
              <a:off x="7842" y="6737"/>
              <a:ext cx="0" cy="328"/>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72" name="AutoShape 3879"/>
            <p:cNvSpPr>
              <a:spLocks noChangeShapeType="1"/>
            </p:cNvSpPr>
            <p:nvPr/>
          </p:nvSpPr>
          <p:spPr bwMode="auto">
            <a:xfrm>
              <a:off x="7635" y="7769"/>
              <a:ext cx="0" cy="269"/>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73" name="AutoShape 3880"/>
            <p:cNvSpPr>
              <a:spLocks noChangeShapeType="1"/>
            </p:cNvSpPr>
            <p:nvPr/>
          </p:nvSpPr>
          <p:spPr bwMode="auto">
            <a:xfrm>
              <a:off x="7859" y="7769"/>
              <a:ext cx="0" cy="27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74" name="AutoShape 3881"/>
            <p:cNvSpPr>
              <a:spLocks noChangeShapeType="1"/>
            </p:cNvSpPr>
            <p:nvPr/>
          </p:nvSpPr>
          <p:spPr bwMode="auto">
            <a:xfrm>
              <a:off x="8066" y="7769"/>
              <a:ext cx="0" cy="269"/>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75" name="Text Box 3887"/>
            <p:cNvSpPr txBox="1">
              <a:spLocks noChangeArrowheads="1"/>
            </p:cNvSpPr>
            <p:nvPr/>
          </p:nvSpPr>
          <p:spPr bwMode="auto">
            <a:xfrm>
              <a:off x="2246" y="5712"/>
              <a:ext cx="1181" cy="1353"/>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500" b="1">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Dàn pin mặt trời</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76" name="Text Box 3888"/>
            <p:cNvSpPr txBox="1">
              <a:spLocks noChangeArrowheads="1"/>
            </p:cNvSpPr>
            <p:nvPr/>
          </p:nvSpPr>
          <p:spPr bwMode="auto">
            <a:xfrm>
              <a:off x="3839" y="5712"/>
              <a:ext cx="1269" cy="1353"/>
            </a:xfrm>
            <a:prstGeom prst="rect">
              <a:avLst/>
            </a:prstGeom>
            <a:solidFill>
              <a:srgbClr val="F79646"/>
            </a:solidFill>
            <a:ln w="19050">
              <a:solidFill>
                <a:srgbClr val="000000"/>
              </a:solidFill>
              <a:miter lim="800000"/>
              <a:headEnd/>
              <a:tailEnd/>
            </a:ln>
          </p:spPr>
          <p:txBody>
            <a:bodyPr vert="horz" wrap="square" lIns="18000" tIns="0" rIns="1800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Thiết bị điều khiển nạp PMT</a:t>
              </a:r>
              <a:endParaRPr kumimoji="0" lang="en-US" sz="1000" b="1"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ea typeface="Times New Roman" pitchFamily="18" charset="0"/>
                  <a:cs typeface="Arial" pitchFamily="34" charset="0"/>
                </a:rPr>
                <a:t>4840</a:t>
              </a:r>
              <a:endParaRPr kumimoji="0" lang="en-US" sz="2400" b="1" i="0" u="none" strike="noStrike" cap="none" normalizeH="0" baseline="0">
                <a:ln>
                  <a:noFill/>
                </a:ln>
                <a:solidFill>
                  <a:schemeClr val="tx1"/>
                </a:solidFill>
                <a:effectLst/>
                <a:latin typeface="Arial" pitchFamily="34" charset="0"/>
                <a:cs typeface="Arial" pitchFamily="34" charset="0"/>
              </a:endParaRPr>
            </a:p>
          </p:txBody>
        </p:sp>
        <p:sp>
          <p:nvSpPr>
            <p:cNvPr id="77" name="AutoShape 3889"/>
            <p:cNvSpPr>
              <a:spLocks noChangeShapeType="1"/>
            </p:cNvSpPr>
            <p:nvPr/>
          </p:nvSpPr>
          <p:spPr bwMode="auto">
            <a:xfrm>
              <a:off x="3427" y="6199"/>
              <a:ext cx="412"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78" name="AutoShape 3892"/>
            <p:cNvSpPr>
              <a:spLocks noChangeShapeType="1"/>
            </p:cNvSpPr>
            <p:nvPr/>
          </p:nvSpPr>
          <p:spPr bwMode="auto">
            <a:xfrm flipH="1">
              <a:off x="5108" y="6383"/>
              <a:ext cx="560" cy="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79" name="AutoShape 3893"/>
            <p:cNvSpPr>
              <a:spLocks noChangeShapeType="1"/>
            </p:cNvSpPr>
            <p:nvPr/>
          </p:nvSpPr>
          <p:spPr bwMode="auto">
            <a:xfrm>
              <a:off x="5668" y="6383"/>
              <a:ext cx="0" cy="751"/>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sp>
          <p:nvSpPr>
            <p:cNvPr id="80" name="AutoShape 3894"/>
            <p:cNvSpPr>
              <a:spLocks noChangeShapeType="1"/>
            </p:cNvSpPr>
            <p:nvPr/>
          </p:nvSpPr>
          <p:spPr bwMode="auto">
            <a:xfrm>
              <a:off x="5108" y="6056"/>
              <a:ext cx="1714" cy="0"/>
            </a:xfrm>
            <a:prstGeom prst="straightConnector1">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800" b="1"/>
            </a:p>
          </p:txBody>
        </p:sp>
      </p:grpSp>
    </p:spTree>
    <p:extLst>
      <p:ext uri="{BB962C8B-B14F-4D97-AF65-F5344CB8AC3E}">
        <p14:creationId xmlns:p14="http://schemas.microsoft.com/office/powerpoint/2010/main" val="57589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edge">
                                      <p:cBhvr>
                                        <p:cTn id="7" dur="1000"/>
                                        <p:tgtEl>
                                          <p:spTgt spid="58"/>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edge">
                                      <p:cBhvr>
                                        <p:cTn id="10" dur="1000"/>
                                        <p:tgtEl>
                                          <p:spTgt spid="59"/>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edge">
                                      <p:cBhvr>
                                        <p:cTn id="13" dur="1000"/>
                                        <p:tgtEl>
                                          <p:spTgt spid="6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0" y="1643896"/>
            <a:ext cx="9144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de-DE" b="1">
                <a:latin typeface="+mj-lt"/>
              </a:rPr>
              <a:t>- Bảo đảm thiết bị, phòng máy luôn sạch sẽ, đồng bộ.</a:t>
            </a:r>
            <a:endParaRPr lang="en-US" b="1">
              <a:latin typeface="+mj-lt"/>
            </a:endParaRPr>
          </a:p>
          <a:p>
            <a:pPr indent="457200" algn="just"/>
            <a:r>
              <a:rPr lang="de-DE" b="1">
                <a:latin typeface="+mj-lt"/>
              </a:rPr>
              <a:t>- Khắc phục các lỗi tồn đọng, duy trì tình trạng kỹ thuật tốt nhất của thiết bị.</a:t>
            </a:r>
            <a:endParaRPr lang="en-US" b="1">
              <a:latin typeface="+mj-lt"/>
            </a:endParaRPr>
          </a:p>
          <a:p>
            <a:pPr indent="457200" algn="just"/>
            <a:r>
              <a:rPr lang="de-DE" b="1">
                <a:latin typeface="+mj-lt"/>
              </a:rPr>
              <a:t>- Phòng ngừa hư hỏng cho thiết bị, bảo đảm tốt thông tin liên lạc.</a:t>
            </a:r>
            <a:endParaRPr lang="en-US" b="1">
              <a:latin typeface="+mj-lt"/>
            </a:endParaRPr>
          </a:p>
        </p:txBody>
      </p:sp>
      <p:sp>
        <p:nvSpPr>
          <p:cNvPr id="19" name="Text Box 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vi-VN" sz="1800" b="1">
              <a:latin typeface="+mj-lt"/>
            </a:endParaRPr>
          </a:p>
        </p:txBody>
      </p:sp>
      <p:sp>
        <p:nvSpPr>
          <p:cNvPr id="20" name="AutoShape 34"/>
          <p:cNvSpPr>
            <a:spLocks noChangeArrowheads="1"/>
          </p:cNvSpPr>
          <p:nvPr/>
        </p:nvSpPr>
        <p:spPr bwMode="auto">
          <a:xfrm>
            <a:off x="431799" y="1196032"/>
            <a:ext cx="17780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1188095"/>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1</a:t>
            </a:r>
          </a:p>
        </p:txBody>
      </p:sp>
      <p:sp>
        <p:nvSpPr>
          <p:cNvPr id="22" name="Rectangle 36"/>
          <p:cNvSpPr>
            <a:spLocks noChangeArrowheads="1"/>
          </p:cNvSpPr>
          <p:nvPr/>
        </p:nvSpPr>
        <p:spPr bwMode="auto">
          <a:xfrm>
            <a:off x="533833" y="1168071"/>
            <a:ext cx="1828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2400" b="1">
                <a:latin typeface="+mj-lt"/>
              </a:rPr>
              <a:t> Mục đích</a:t>
            </a:r>
          </a:p>
        </p:txBody>
      </p:sp>
      <p:sp>
        <p:nvSpPr>
          <p:cNvPr id="24" name="Rectangle 23"/>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V. BẢO DƯỠNG</a:t>
            </a:r>
          </a:p>
        </p:txBody>
      </p:sp>
      <p:sp>
        <p:nvSpPr>
          <p:cNvPr id="25" name="AutoShape 19"/>
          <p:cNvSpPr>
            <a:spLocks noChangeArrowheads="1"/>
          </p:cNvSpPr>
          <p:nvPr/>
        </p:nvSpPr>
        <p:spPr bwMode="gray">
          <a:xfrm>
            <a:off x="78584" y="619919"/>
            <a:ext cx="37314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b="1">
              <a:latin typeface="+mj-lt"/>
            </a:endParaRPr>
          </a:p>
        </p:txBody>
      </p:sp>
      <p:sp>
        <p:nvSpPr>
          <p:cNvPr id="26" name="Rectangle 25"/>
          <p:cNvSpPr/>
          <p:nvPr/>
        </p:nvSpPr>
        <p:spPr>
          <a:xfrm>
            <a:off x="152400" y="609600"/>
            <a:ext cx="3657600" cy="461665"/>
          </a:xfrm>
          <a:prstGeom prst="rect">
            <a:avLst/>
          </a:prstGeom>
          <a:noFill/>
          <a:ln>
            <a:noFill/>
          </a:ln>
        </p:spPr>
        <p:txBody>
          <a:bodyPr wrap="square">
            <a:spAutoFit/>
          </a:bodyPr>
          <a:lstStyle/>
          <a:p>
            <a:pPr algn="just"/>
            <a:r>
              <a:rPr lang="en-US" sz="2400" b="1">
                <a:latin typeface="+mj-lt"/>
              </a:rPr>
              <a:t>B. BẢO DƯỠNG CẤP 2</a:t>
            </a:r>
          </a:p>
        </p:txBody>
      </p:sp>
      <p:sp>
        <p:nvSpPr>
          <p:cNvPr id="12" name="AutoShape 34"/>
          <p:cNvSpPr>
            <a:spLocks noChangeArrowheads="1"/>
          </p:cNvSpPr>
          <p:nvPr/>
        </p:nvSpPr>
        <p:spPr bwMode="auto">
          <a:xfrm>
            <a:off x="431799" y="3456126"/>
            <a:ext cx="17780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13" name="AutoShape 35" descr="Purple mesh"/>
          <p:cNvSpPr>
            <a:spLocks noChangeArrowheads="1"/>
          </p:cNvSpPr>
          <p:nvPr/>
        </p:nvSpPr>
        <p:spPr bwMode="auto">
          <a:xfrm>
            <a:off x="127000" y="3448189"/>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2</a:t>
            </a:r>
          </a:p>
        </p:txBody>
      </p:sp>
      <p:sp>
        <p:nvSpPr>
          <p:cNvPr id="14" name="Rectangle 36"/>
          <p:cNvSpPr>
            <a:spLocks noChangeArrowheads="1"/>
          </p:cNvSpPr>
          <p:nvPr/>
        </p:nvSpPr>
        <p:spPr bwMode="auto">
          <a:xfrm>
            <a:off x="533833" y="3429000"/>
            <a:ext cx="1828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2400" b="1">
                <a:latin typeface="+mj-lt"/>
              </a:rPr>
              <a:t> Yêu cầu</a:t>
            </a:r>
          </a:p>
        </p:txBody>
      </p:sp>
      <p:sp>
        <p:nvSpPr>
          <p:cNvPr id="15" name="Rectangle 21"/>
          <p:cNvSpPr>
            <a:spLocks noChangeArrowheads="1"/>
          </p:cNvSpPr>
          <p:nvPr/>
        </p:nvSpPr>
        <p:spPr bwMode="auto">
          <a:xfrm>
            <a:off x="0" y="3929896"/>
            <a:ext cx="90424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de-DE" b="1">
                <a:latin typeface="+mj-lt"/>
              </a:rPr>
              <a:t>- Chấp hành nghiêm chỉnh các quy định về bảo dưỡng thiết bị.</a:t>
            </a:r>
            <a:endParaRPr lang="en-US" b="1">
              <a:latin typeface="+mj-lt"/>
            </a:endParaRPr>
          </a:p>
          <a:p>
            <a:pPr indent="457200" algn="just"/>
            <a:r>
              <a:rPr lang="de-DE" b="1">
                <a:latin typeface="+mj-lt"/>
              </a:rPr>
              <a:t>- Bảo đảm tuyệt đối an toàn về người, trang bị.</a:t>
            </a:r>
            <a:endParaRPr lang="en-US" b="1">
              <a:latin typeface="+mj-lt"/>
            </a:endParaRPr>
          </a:p>
          <a:p>
            <a:pPr indent="457200" algn="just"/>
            <a:r>
              <a:rPr lang="de-DE" b="1">
                <a:latin typeface="+mj-lt"/>
              </a:rPr>
              <a:t>- Bảo đảm các điều kiện về an toàn nguồn điện, môi trường.</a:t>
            </a:r>
            <a:endParaRPr lang="en-US" b="1">
              <a:latin typeface="+mj-lt"/>
            </a:endParaRPr>
          </a:p>
          <a:p>
            <a:pPr indent="457200" algn="just"/>
            <a:r>
              <a:rPr lang="de-DE" b="1">
                <a:latin typeface="+mj-lt"/>
              </a:rPr>
              <a:t>- Không được làm mất hoặc có nguy cơ làm mất thông tin liên lạc khi chưa được sự cho phép của cấp có thẩm quyền.</a:t>
            </a:r>
            <a:endParaRPr lang="en-US" b="1">
              <a:latin typeface="+mj-lt"/>
            </a:endParaRPr>
          </a:p>
        </p:txBody>
      </p:sp>
    </p:spTree>
    <p:extLst>
      <p:ext uri="{BB962C8B-B14F-4D97-AF65-F5344CB8AC3E}">
        <p14:creationId xmlns:p14="http://schemas.microsoft.com/office/powerpoint/2010/main" val="1502171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edge">
                                      <p:cBhvr>
                                        <p:cTn id="18" dur="1000"/>
                                        <p:tgtEl>
                                          <p:spTgt spid="20"/>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edge">
                                      <p:cBhvr>
                                        <p:cTn id="21" dur="1000"/>
                                        <p:tgtEl>
                                          <p:spTgt spid="21"/>
                                        </p:tgtEl>
                                      </p:cBhvr>
                                    </p:animEffect>
                                  </p:childTnLst>
                                </p:cTn>
                              </p:par>
                              <p:par>
                                <p:cTn id="22" presetID="2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edge">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29" dur="500"/>
                                        <p:tgtEl>
                                          <p:spTgt spid="28571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34" dur="500"/>
                                        <p:tgtEl>
                                          <p:spTgt spid="28571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39" dur="500"/>
                                        <p:tgtEl>
                                          <p:spTgt spid="285717">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edge">
                                      <p:cBhvr>
                                        <p:cTn id="44" dur="1000"/>
                                        <p:tgtEl>
                                          <p:spTgt spid="12"/>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edge">
                                      <p:cBhvr>
                                        <p:cTn id="47" dur="1000"/>
                                        <p:tgtEl>
                                          <p:spTgt spid="13"/>
                                        </p:tgtEl>
                                      </p:cBhvr>
                                    </p:animEffect>
                                  </p:childTnLst>
                                </p:cTn>
                              </p:par>
                              <p:par>
                                <p:cTn id="48" presetID="2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edge">
                                      <p:cBhvr>
                                        <p:cTn id="50" dur="10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animEffect transition="in" filter="slide(fromBottom)">
                                      <p:cBhvr>
                                        <p:cTn id="55" dur="500"/>
                                        <p:tgtEl>
                                          <p:spTgt spid="1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5">
                                            <p:txEl>
                                              <p:pRg st="1" end="1"/>
                                            </p:txEl>
                                          </p:spTgt>
                                        </p:tgtEl>
                                        <p:attrNameLst>
                                          <p:attrName>style.visibility</p:attrName>
                                        </p:attrNameLst>
                                      </p:cBhvr>
                                      <p:to>
                                        <p:strVal val="visible"/>
                                      </p:to>
                                    </p:set>
                                    <p:animEffect transition="in" filter="slide(fromBottom)">
                                      <p:cBhvr>
                                        <p:cTn id="60" dur="500"/>
                                        <p:tgtEl>
                                          <p:spTgt spid="15">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15">
                                            <p:txEl>
                                              <p:pRg st="2" end="2"/>
                                            </p:txEl>
                                          </p:spTgt>
                                        </p:tgtEl>
                                        <p:attrNameLst>
                                          <p:attrName>style.visibility</p:attrName>
                                        </p:attrNameLst>
                                      </p:cBhvr>
                                      <p:to>
                                        <p:strVal val="visible"/>
                                      </p:to>
                                    </p:set>
                                    <p:animEffect transition="in" filter="slide(fromBottom)">
                                      <p:cBhvr>
                                        <p:cTn id="65" dur="500"/>
                                        <p:tgtEl>
                                          <p:spTgt spid="15">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nodeType="clickEffect">
                                  <p:stCondLst>
                                    <p:cond delay="0"/>
                                  </p:stCondLst>
                                  <p:childTnLst>
                                    <p:set>
                                      <p:cBhvr>
                                        <p:cTn id="69" dur="1" fill="hold">
                                          <p:stCondLst>
                                            <p:cond delay="0"/>
                                          </p:stCondLst>
                                        </p:cTn>
                                        <p:tgtEl>
                                          <p:spTgt spid="15">
                                            <p:txEl>
                                              <p:pRg st="3" end="3"/>
                                            </p:txEl>
                                          </p:spTgt>
                                        </p:tgtEl>
                                        <p:attrNameLst>
                                          <p:attrName>style.visibility</p:attrName>
                                        </p:attrNameLst>
                                      </p:cBhvr>
                                      <p:to>
                                        <p:strVal val="visible"/>
                                      </p:to>
                                    </p:set>
                                    <p:animEffect transition="in" filter="slide(fromBottom)">
                                      <p:cBhvr>
                                        <p:cTn id="70"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p:bldP spid="25" grpId="0" animBg="1"/>
      <p:bldP spid="26" grpId="0"/>
      <p:bldP spid="12" grpId="0" animBg="1"/>
      <p:bldP spid="13" grpId="0" animBg="1"/>
      <p:bldP spid="1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65768" y="1600200"/>
            <a:ext cx="89154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de-DE" b="1">
                <a:latin typeface="+mj-lt"/>
              </a:rPr>
              <a:t>Ngoài các NDBQBD  cấp 1 cần bổ sung các nội dung sau:</a:t>
            </a:r>
            <a:endParaRPr lang="en-US" b="1">
              <a:latin typeface="+mj-lt"/>
            </a:endParaRPr>
          </a:p>
          <a:p>
            <a:pPr indent="457200" algn="just"/>
            <a:r>
              <a:rPr lang="de-DE" b="1">
                <a:latin typeface="+mj-lt"/>
              </a:rPr>
              <a:t>- Kiểm tra đánh giá tình trạng hoạt động thiết bị trước khi bảo dưỡng. </a:t>
            </a:r>
            <a:endParaRPr lang="en-US" b="1">
              <a:latin typeface="+mj-lt"/>
            </a:endParaRPr>
          </a:p>
          <a:p>
            <a:pPr indent="457200" algn="just"/>
            <a:r>
              <a:rPr lang="de-DE" b="1">
                <a:latin typeface="+mj-lt"/>
              </a:rPr>
              <a:t>- Thực hiện tất cả các nội dung của bảo dưỡng 1 nêu trên.</a:t>
            </a:r>
            <a:endParaRPr lang="en-US" b="1">
              <a:latin typeface="+mj-lt"/>
            </a:endParaRPr>
          </a:p>
          <a:p>
            <a:pPr indent="457200" algn="just"/>
            <a:r>
              <a:rPr lang="de-DE" b="1">
                <a:latin typeface="+mj-lt"/>
              </a:rPr>
              <a:t>- Hệ thống an toàn, nguồn điện, môi trường, củng cố, khắc phục toàn diện các hệ thống tiếp địa, chống sét, hệ thống nguồn cấp, hệ thống đèn chiếu sáng, các thiết bị PCCN, điều hòa, hút ẩm, hệ thống cửa ra vào và điều kiện môi trường nhà trạm, phòng máy...</a:t>
            </a:r>
            <a:endParaRPr lang="en-US" b="1">
              <a:latin typeface="+mj-lt"/>
            </a:endParaRPr>
          </a:p>
          <a:p>
            <a:pPr indent="457200" algn="just"/>
            <a:r>
              <a:rPr lang="de-DE" b="1">
                <a:latin typeface="+mj-lt"/>
              </a:rPr>
              <a:t>- Kiểm tra nghiệm thu chất lượng, đánh giá tình trạng hoạt động của thiết bị sau bảo dưỡng, bàn giao cụ thể cho nhân viên khai thác.</a:t>
            </a:r>
            <a:endParaRPr lang="en-US" b="1">
              <a:latin typeface="+mj-lt"/>
            </a:endParaRPr>
          </a:p>
          <a:p>
            <a:pPr indent="457200" algn="just"/>
            <a:r>
              <a:rPr lang="de-DE" b="1">
                <a:latin typeface="+mj-lt"/>
              </a:rPr>
              <a:t>- Củng cố, bổ sung hệ thống sổ sách quản lý kỹ thuật.</a:t>
            </a:r>
            <a:endParaRPr lang="en-US" b="1">
              <a:latin typeface="+mj-lt"/>
            </a:endParaRPr>
          </a:p>
          <a:p>
            <a:pPr indent="457200" algn="just"/>
            <a:r>
              <a:rPr lang="de-DE" b="1">
                <a:latin typeface="+mj-lt"/>
              </a:rPr>
              <a:t>- Tổ chức rút kinh nghiệm, huấn luyện kỹ thuật bổ sung cho lực lượng tại chỗ.</a:t>
            </a:r>
            <a:endParaRPr lang="en-US" b="1">
              <a:latin typeface="+mj-lt"/>
            </a:endParaRPr>
          </a:p>
        </p:txBody>
      </p:sp>
      <p:sp>
        <p:nvSpPr>
          <p:cNvPr id="20" name="AutoShape 34"/>
          <p:cNvSpPr>
            <a:spLocks noChangeArrowheads="1"/>
          </p:cNvSpPr>
          <p:nvPr/>
        </p:nvSpPr>
        <p:spPr bwMode="auto">
          <a:xfrm>
            <a:off x="431799" y="571311"/>
            <a:ext cx="3454401" cy="432000"/>
          </a:xfrm>
          <a:prstGeom prst="roundRect">
            <a:avLst>
              <a:gd name="adj" fmla="val 16667"/>
            </a:avLst>
          </a:prstGeom>
          <a:gradFill rotWithShape="1">
            <a:gsLst>
              <a:gs pos="0">
                <a:srgbClr val="00FFCC"/>
              </a:gs>
              <a:gs pos="50000">
                <a:schemeClr val="bg1"/>
              </a:gs>
              <a:gs pos="100000">
                <a:srgbClr val="00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en-US" b="1">
              <a:latin typeface="+mj-lt"/>
            </a:endParaRPr>
          </a:p>
        </p:txBody>
      </p:sp>
      <p:sp>
        <p:nvSpPr>
          <p:cNvPr id="21" name="AutoShape 35" descr="Purple mesh"/>
          <p:cNvSpPr>
            <a:spLocks noChangeArrowheads="1"/>
          </p:cNvSpPr>
          <p:nvPr/>
        </p:nvSpPr>
        <p:spPr bwMode="auto">
          <a:xfrm>
            <a:off x="127000" y="563374"/>
            <a:ext cx="457200" cy="468000"/>
          </a:xfrm>
          <a:prstGeom prst="bevel">
            <a:avLst>
              <a:gd name="adj" fmla="val 12500"/>
            </a:avLst>
          </a:prstGeom>
          <a:blipFill dpi="0" rotWithShape="1">
            <a:blip/>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r>
              <a:rPr lang="en-US" sz="2400" b="1">
                <a:solidFill>
                  <a:srgbClr val="FFFF00"/>
                </a:solidFill>
                <a:latin typeface="+mj-lt"/>
              </a:rPr>
              <a:t>3</a:t>
            </a:r>
          </a:p>
        </p:txBody>
      </p:sp>
      <p:sp>
        <p:nvSpPr>
          <p:cNvPr id="22" name="Rectangle 36"/>
          <p:cNvSpPr>
            <a:spLocks noChangeArrowheads="1"/>
          </p:cNvSpPr>
          <p:nvPr/>
        </p:nvSpPr>
        <p:spPr bwMode="auto">
          <a:xfrm>
            <a:off x="609600" y="543350"/>
            <a:ext cx="3276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pt-BR" sz="2400" b="1">
                <a:latin typeface="+mj-lt"/>
              </a:rPr>
              <a:t>Các bước thực hiện</a:t>
            </a:r>
            <a:endParaRPr lang="en-US" sz="2400" b="1">
              <a:latin typeface="+mj-lt"/>
            </a:endParaRPr>
          </a:p>
        </p:txBody>
      </p:sp>
      <p:sp>
        <p:nvSpPr>
          <p:cNvPr id="9" name="Rectangle 8"/>
          <p:cNvSpPr/>
          <p:nvPr/>
        </p:nvSpPr>
        <p:spPr>
          <a:xfrm>
            <a:off x="12700" y="53462"/>
            <a:ext cx="9144000" cy="523220"/>
          </a:xfrm>
          <a:prstGeom prst="rect">
            <a:avLst/>
          </a:prstGeom>
        </p:spPr>
        <p:txBody>
          <a:bodyPr wrap="square">
            <a:spAutoFit/>
          </a:bodyPr>
          <a:lstStyle/>
          <a:p>
            <a:pPr algn="ctr"/>
            <a:r>
              <a:rPr lang="en-US" sz="2800" b="1">
                <a:solidFill>
                  <a:srgbClr val="FFFF00"/>
                </a:solidFill>
                <a:latin typeface="+mj-lt"/>
              </a:rPr>
              <a:t>B. BẢO DƯỠNG CẤP 2</a:t>
            </a:r>
          </a:p>
        </p:txBody>
      </p:sp>
      <p:sp>
        <p:nvSpPr>
          <p:cNvPr id="10" name="Text Box 2"/>
          <p:cNvSpPr txBox="1">
            <a:spLocks noChangeArrowheads="1"/>
          </p:cNvSpPr>
          <p:nvPr/>
        </p:nvSpPr>
        <p:spPr bwMode="auto">
          <a:xfrm>
            <a:off x="1736725" y="1179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endParaRPr lang="vi-VN" sz="1800" b="1">
              <a:latin typeface="+mj-lt"/>
            </a:endParaRPr>
          </a:p>
        </p:txBody>
      </p:sp>
      <p:sp>
        <p:nvSpPr>
          <p:cNvPr id="11" name="AutoShape 19"/>
          <p:cNvSpPr>
            <a:spLocks noChangeArrowheads="1"/>
          </p:cNvSpPr>
          <p:nvPr/>
        </p:nvSpPr>
        <p:spPr bwMode="gray">
          <a:xfrm>
            <a:off x="154784" y="1077119"/>
            <a:ext cx="54078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b="1">
              <a:latin typeface="+mj-lt"/>
            </a:endParaRPr>
          </a:p>
        </p:txBody>
      </p:sp>
      <p:sp>
        <p:nvSpPr>
          <p:cNvPr id="12" name="Rectangle 11"/>
          <p:cNvSpPr/>
          <p:nvPr/>
        </p:nvSpPr>
        <p:spPr>
          <a:xfrm>
            <a:off x="228600" y="1066800"/>
            <a:ext cx="5334000" cy="461665"/>
          </a:xfrm>
          <a:prstGeom prst="rect">
            <a:avLst/>
          </a:prstGeom>
          <a:noFill/>
          <a:ln>
            <a:noFill/>
          </a:ln>
        </p:spPr>
        <p:txBody>
          <a:bodyPr wrap="square">
            <a:spAutoFit/>
          </a:bodyPr>
          <a:lstStyle/>
          <a:p>
            <a:r>
              <a:rPr lang="pt-BR" sz="2400" b="1">
                <a:latin typeface="+mj-lt"/>
              </a:rPr>
              <a:t>a) Nội dung chính bảo dưỡng cấp 2</a:t>
            </a:r>
            <a:endParaRPr lang="en-US" sz="2400" b="1">
              <a:latin typeface="+mj-lt"/>
            </a:endParaRPr>
          </a:p>
        </p:txBody>
      </p:sp>
    </p:spTree>
    <p:extLst>
      <p:ext uri="{BB962C8B-B14F-4D97-AF65-F5344CB8AC3E}">
        <p14:creationId xmlns:p14="http://schemas.microsoft.com/office/powerpoint/2010/main" val="16365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18" dur="500"/>
                                        <p:tgtEl>
                                          <p:spTgt spid="28571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23" dur="500"/>
                                        <p:tgtEl>
                                          <p:spTgt spid="28571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28" dur="500"/>
                                        <p:tgtEl>
                                          <p:spTgt spid="28571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33" dur="500"/>
                                        <p:tgtEl>
                                          <p:spTgt spid="285717">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38" dur="500"/>
                                        <p:tgtEl>
                                          <p:spTgt spid="285717">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43" dur="500"/>
                                        <p:tgtEl>
                                          <p:spTgt spid="285717">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nodeType="clickEffect">
                                  <p:stCondLst>
                                    <p:cond delay="0"/>
                                  </p:stCondLst>
                                  <p:childTnLst>
                                    <p:set>
                                      <p:cBhvr>
                                        <p:cTn id="47"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48" dur="500"/>
                                        <p:tgtEl>
                                          <p:spTgt spid="2857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00" y="53462"/>
            <a:ext cx="9144000" cy="523220"/>
          </a:xfrm>
          <a:prstGeom prst="rect">
            <a:avLst/>
          </a:prstGeom>
        </p:spPr>
        <p:txBody>
          <a:bodyPr wrap="square">
            <a:spAutoFit/>
          </a:bodyPr>
          <a:lstStyle/>
          <a:p>
            <a:pPr algn="ctr"/>
            <a:r>
              <a:rPr lang="pt-BR" sz="2800" b="1">
                <a:solidFill>
                  <a:srgbClr val="FFFF00"/>
                </a:solidFill>
                <a:latin typeface="+mj-lt"/>
              </a:rPr>
              <a:t>3. Các bước thực hiện</a:t>
            </a:r>
            <a:endParaRPr lang="en-US" sz="2800" b="1">
              <a:solidFill>
                <a:srgbClr val="FFFF00"/>
              </a:solidFill>
              <a:latin typeface="+mj-lt"/>
            </a:endParaRPr>
          </a:p>
        </p:txBody>
      </p:sp>
      <p:sp>
        <p:nvSpPr>
          <p:cNvPr id="14" name="AutoShape 19"/>
          <p:cNvSpPr>
            <a:spLocks noChangeArrowheads="1"/>
          </p:cNvSpPr>
          <p:nvPr/>
        </p:nvSpPr>
        <p:spPr bwMode="gray">
          <a:xfrm>
            <a:off x="62149" y="619919"/>
            <a:ext cx="4371068"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5" name="Rectangle 14"/>
          <p:cNvSpPr/>
          <p:nvPr/>
        </p:nvSpPr>
        <p:spPr>
          <a:xfrm>
            <a:off x="135965" y="609600"/>
            <a:ext cx="4297252" cy="461665"/>
          </a:xfrm>
          <a:prstGeom prst="rect">
            <a:avLst/>
          </a:prstGeom>
          <a:noFill/>
          <a:ln>
            <a:noFill/>
          </a:ln>
        </p:spPr>
        <p:txBody>
          <a:bodyPr wrap="square">
            <a:spAutoFit/>
          </a:bodyPr>
          <a:lstStyle/>
          <a:p>
            <a:pPr algn="just"/>
            <a:r>
              <a:rPr lang="pt-BR" sz="2400" b="1">
                <a:latin typeface="+mj-lt"/>
              </a:rPr>
              <a:t>b) Phương pháp tiến hành</a:t>
            </a:r>
            <a:endParaRPr lang="en-US" sz="2400" b="1">
              <a:latin typeface="+mj-lt"/>
            </a:endParaRPr>
          </a:p>
        </p:txBody>
      </p:sp>
      <p:sp>
        <p:nvSpPr>
          <p:cNvPr id="16" name="Rectangle 21"/>
          <p:cNvSpPr>
            <a:spLocks noChangeArrowheads="1"/>
          </p:cNvSpPr>
          <p:nvPr/>
        </p:nvSpPr>
        <p:spPr bwMode="auto">
          <a:xfrm>
            <a:off x="-11783" y="1066800"/>
            <a:ext cx="9168483"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de-DE" b="1">
                <a:latin typeface="+mj-lt"/>
              </a:rPr>
              <a:t>- Chỉ huy thực hiện: Chủ nhiệm Thông tin (Chủ nhiệm Kỹ thuật).</a:t>
            </a:r>
            <a:endParaRPr lang="en-US" b="1">
              <a:latin typeface="+mj-lt"/>
            </a:endParaRPr>
          </a:p>
          <a:p>
            <a:pPr indent="457200" algn="just"/>
            <a:r>
              <a:rPr lang="de-DE" b="1">
                <a:latin typeface="+mj-lt"/>
              </a:rPr>
              <a:t>- Lực lượng thực hiện: Do lực lượng kỹ thuật có trình độ kỹ thuật chuyên sâu (các tổ BĐKT cơ động) làm nòng cốt thực hiện theo kế hoạch năm và lực lượng kỹ thuật trực tiếp khai thác vận hành đã được tham gia huấn luyện về công tác bảo dưỡng cấp 2.</a:t>
            </a:r>
            <a:endParaRPr lang="en-US" b="1">
              <a:latin typeface="+mj-lt"/>
            </a:endParaRPr>
          </a:p>
          <a:p>
            <a:pPr indent="457200" algn="just"/>
            <a:r>
              <a:rPr lang="de-DE" b="1">
                <a:latin typeface="+mj-lt"/>
              </a:rPr>
              <a:t>- Phương pháp tiến hành cụ thể như sau:</a:t>
            </a:r>
            <a:endParaRPr lang="en-US" b="1">
              <a:latin typeface="+mj-lt"/>
            </a:endParaRPr>
          </a:p>
          <a:p>
            <a:pPr indent="457200" algn="just"/>
            <a:r>
              <a:rPr lang="pt-BR" b="1">
                <a:latin typeface="+mj-lt"/>
              </a:rPr>
              <a:t>+ Triển khai “kế hoạch BD cấp 2” của đơn vị, tập trung quán triệt mục đích yêu cầu và giao NV cụ thể cho lực lượng THBD.</a:t>
            </a:r>
            <a:endParaRPr lang="en-US" b="1">
              <a:latin typeface="+mj-lt"/>
            </a:endParaRPr>
          </a:p>
          <a:p>
            <a:pPr indent="457200" algn="just"/>
            <a:r>
              <a:rPr lang="pt-BR" b="1">
                <a:latin typeface="+mj-lt"/>
              </a:rPr>
              <a:t>+ Chuẩn bị phương tiện, dụng cụ, trang bị, vật tư phục vụ BD cấp 2. Chuẩn bị quy trình, tài liệu, mẫu biên bản BĐ có liên quan.</a:t>
            </a:r>
            <a:endParaRPr lang="en-US" b="1">
              <a:latin typeface="+mj-lt"/>
            </a:endParaRPr>
          </a:p>
          <a:p>
            <a:pPr indent="457200" algn="just"/>
            <a:r>
              <a:rPr lang="pt-BR" b="1">
                <a:latin typeface="+mj-lt"/>
              </a:rPr>
              <a:t>+ Huấn luyện bổ sung quy trình bảo dưỡng cho lực lượng tham gia bảo dưỡng cấp 2 (nếu cần thiết).</a:t>
            </a:r>
            <a:endParaRPr lang="en-US" b="1">
              <a:latin typeface="+mj-lt"/>
            </a:endParaRPr>
          </a:p>
          <a:p>
            <a:pPr indent="457200" algn="just"/>
            <a:r>
              <a:rPr lang="pt-BR" b="1">
                <a:latin typeface="+mj-lt"/>
              </a:rPr>
              <a:t>+ Thực hành BD, sau BD kiểm tra nghiệm thu chất lượng, đánh giá tình trạng HĐ của TB, bàn giao cụ thể cho nhân viên khai thác. </a:t>
            </a:r>
            <a:endParaRPr lang="en-US" b="1">
              <a:latin typeface="+mj-lt"/>
            </a:endParaRPr>
          </a:p>
          <a:p>
            <a:pPr indent="457200" algn="just"/>
            <a:r>
              <a:rPr lang="pt-BR" b="1">
                <a:latin typeface="+mj-lt"/>
              </a:rPr>
              <a:t>+ Kết thúc bảo dưỡng cấp 2: Ghi chép sổ sách, tổng hợp báo cáo theo quy định. </a:t>
            </a:r>
            <a:endParaRPr lang="en-US" b="1">
              <a:latin typeface="+mj-lt"/>
            </a:endParaRPr>
          </a:p>
          <a:p>
            <a:pPr indent="457200" algn="just"/>
            <a:r>
              <a:rPr lang="pt-BR" b="1">
                <a:latin typeface="+mj-lt"/>
              </a:rPr>
              <a:t>- Thời gian không quá 3 ngày.</a:t>
            </a:r>
            <a:endParaRPr lang="en-US" b="1">
              <a:latin typeface="+mj-lt"/>
            </a:endParaRPr>
          </a:p>
        </p:txBody>
      </p:sp>
    </p:spTree>
    <p:extLst>
      <p:ext uri="{BB962C8B-B14F-4D97-AF65-F5344CB8AC3E}">
        <p14:creationId xmlns:p14="http://schemas.microsoft.com/office/powerpoint/2010/main" val="22466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Effect transition="in" filter="slide(fromBottom)">
                                      <p:cBhvr>
                                        <p:cTn id="15" dur="500"/>
                                        <p:tgtEl>
                                          <p:spTgt spid="1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Effect transition="in" filter="slide(fromBottom)">
                                      <p:cBhvr>
                                        <p:cTn id="20" dur="500"/>
                                        <p:tgtEl>
                                          <p:spTgt spid="1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Effect transition="in" filter="slide(fromBottom)">
                                      <p:cBhvr>
                                        <p:cTn id="25" dur="500"/>
                                        <p:tgtEl>
                                          <p:spTgt spid="1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6">
                                            <p:txEl>
                                              <p:pRg st="3" end="3"/>
                                            </p:txEl>
                                          </p:spTgt>
                                        </p:tgtEl>
                                        <p:attrNameLst>
                                          <p:attrName>style.visibility</p:attrName>
                                        </p:attrNameLst>
                                      </p:cBhvr>
                                      <p:to>
                                        <p:strVal val="visible"/>
                                      </p:to>
                                    </p:set>
                                    <p:animEffect transition="in" filter="slide(fromBottom)">
                                      <p:cBhvr>
                                        <p:cTn id="30" dur="500"/>
                                        <p:tgtEl>
                                          <p:spTgt spid="1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animEffect transition="in" filter="slide(fromBottom)">
                                      <p:cBhvr>
                                        <p:cTn id="35" dur="500"/>
                                        <p:tgtEl>
                                          <p:spTgt spid="1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6">
                                            <p:txEl>
                                              <p:pRg st="5" end="5"/>
                                            </p:txEl>
                                          </p:spTgt>
                                        </p:tgtEl>
                                        <p:attrNameLst>
                                          <p:attrName>style.visibility</p:attrName>
                                        </p:attrNameLst>
                                      </p:cBhvr>
                                      <p:to>
                                        <p:strVal val="visible"/>
                                      </p:to>
                                    </p:set>
                                    <p:animEffect transition="in" filter="slide(fromBottom)">
                                      <p:cBhvr>
                                        <p:cTn id="40" dur="500"/>
                                        <p:tgtEl>
                                          <p:spTgt spid="16">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16">
                                            <p:txEl>
                                              <p:pRg st="6" end="6"/>
                                            </p:txEl>
                                          </p:spTgt>
                                        </p:tgtEl>
                                        <p:attrNameLst>
                                          <p:attrName>style.visibility</p:attrName>
                                        </p:attrNameLst>
                                      </p:cBhvr>
                                      <p:to>
                                        <p:strVal val="visible"/>
                                      </p:to>
                                    </p:set>
                                    <p:animEffect transition="in" filter="slide(fromBottom)">
                                      <p:cBhvr>
                                        <p:cTn id="45" dur="500"/>
                                        <p:tgtEl>
                                          <p:spTgt spid="16">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6">
                                            <p:txEl>
                                              <p:pRg st="7" end="7"/>
                                            </p:txEl>
                                          </p:spTgt>
                                        </p:tgtEl>
                                        <p:attrNameLst>
                                          <p:attrName>style.visibility</p:attrName>
                                        </p:attrNameLst>
                                      </p:cBhvr>
                                      <p:to>
                                        <p:strVal val="visible"/>
                                      </p:to>
                                    </p:set>
                                    <p:animEffect transition="in" filter="slide(fromBottom)">
                                      <p:cBhvr>
                                        <p:cTn id="50" dur="500"/>
                                        <p:tgtEl>
                                          <p:spTgt spid="16">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6">
                                            <p:txEl>
                                              <p:pRg st="8" end="8"/>
                                            </p:txEl>
                                          </p:spTgt>
                                        </p:tgtEl>
                                        <p:attrNameLst>
                                          <p:attrName>style.visibility</p:attrName>
                                        </p:attrNameLst>
                                      </p:cBhvr>
                                      <p:to>
                                        <p:strVal val="visible"/>
                                      </p:to>
                                    </p:set>
                                    <p:animEffect transition="in" filter="slide(fromBottom)">
                                      <p:cBhvr>
                                        <p:cTn id="55" dur="500"/>
                                        <p:tgtEl>
                                          <p:spTgt spid="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228600" y="990600"/>
            <a:ext cx="89154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pt-BR" sz="2100" b="1" i="1">
                <a:solidFill>
                  <a:srgbClr val="0033CC"/>
                </a:solidFill>
                <a:latin typeface="+mj-lt"/>
              </a:rPr>
              <a:t>- Dụng cụ đo: </a:t>
            </a:r>
            <a:r>
              <a:rPr lang="pt-BR" sz="2100" b="1">
                <a:latin typeface="+mj-lt"/>
              </a:rPr>
              <a:t>Máy đo điện trở tiếp đất</a:t>
            </a:r>
            <a:r>
              <a:rPr lang="en-US" sz="2100" b="1">
                <a:latin typeface="+mj-lt"/>
              </a:rPr>
              <a:t>, đồ</a:t>
            </a:r>
            <a:r>
              <a:rPr lang="pt-BR" sz="2100" b="1">
                <a:latin typeface="+mj-lt"/>
              </a:rPr>
              <a:t>ng hồ vạn năng.</a:t>
            </a:r>
            <a:endParaRPr lang="en-US" sz="2100" b="1">
              <a:latin typeface="+mj-lt"/>
            </a:endParaRPr>
          </a:p>
          <a:p>
            <a:pPr indent="457200" algn="just"/>
            <a:r>
              <a:rPr lang="pt-BR" sz="2100" b="1" i="1">
                <a:solidFill>
                  <a:srgbClr val="0033CC"/>
                </a:solidFill>
                <a:latin typeface="+mj-lt"/>
              </a:rPr>
              <a:t>- Dụng cụ cơ khí</a:t>
            </a:r>
            <a:endParaRPr lang="en-US" sz="2100" b="1">
              <a:solidFill>
                <a:srgbClr val="0033CC"/>
              </a:solidFill>
              <a:latin typeface="+mj-lt"/>
            </a:endParaRPr>
          </a:p>
          <a:p>
            <a:pPr indent="457200" algn="just"/>
            <a:r>
              <a:rPr lang="pt-BR" sz="2100" b="1">
                <a:latin typeface="+mj-lt"/>
              </a:rPr>
              <a:t>+ Sử dụng cùng với bộ đồ nghề sửa chữa nguồn điện được biên chế cho từng đơn vị.</a:t>
            </a:r>
            <a:endParaRPr lang="en-US" sz="2100" b="1">
              <a:latin typeface="+mj-lt"/>
            </a:endParaRPr>
          </a:p>
          <a:p>
            <a:pPr indent="457200" algn="just"/>
            <a:r>
              <a:rPr lang="pt-BR" sz="2100" b="1">
                <a:latin typeface="+mj-lt"/>
              </a:rPr>
              <a:t>+ Khoan bê tông 01 cái.</a:t>
            </a:r>
            <a:endParaRPr lang="en-US" sz="2100" b="1">
              <a:latin typeface="+mj-lt"/>
            </a:endParaRPr>
          </a:p>
          <a:p>
            <a:pPr indent="457200" algn="just"/>
            <a:r>
              <a:rPr lang="pt-BR" sz="2100" b="1">
                <a:latin typeface="+mj-lt"/>
              </a:rPr>
              <a:t>+ Máy hút bụi 01 máy.</a:t>
            </a:r>
            <a:endParaRPr lang="en-US" sz="2100" b="1">
              <a:latin typeface="+mj-lt"/>
            </a:endParaRPr>
          </a:p>
          <a:p>
            <a:pPr indent="457200" algn="just"/>
            <a:r>
              <a:rPr lang="pt-BR" sz="2100" b="1">
                <a:latin typeface="+mj-lt"/>
              </a:rPr>
              <a:t>+ Kìm bóp đầu cos đa năng (M4 - M25).</a:t>
            </a:r>
            <a:endParaRPr lang="en-US" sz="2100" b="1">
              <a:latin typeface="+mj-lt"/>
            </a:endParaRPr>
          </a:p>
          <a:p>
            <a:pPr indent="457200" algn="just"/>
            <a:r>
              <a:rPr lang="pt-BR" sz="2100" b="1" i="1">
                <a:solidFill>
                  <a:srgbClr val="0033CC"/>
                </a:solidFill>
                <a:latin typeface="+mj-lt"/>
              </a:rPr>
              <a:t>- Vật liệu</a:t>
            </a:r>
            <a:endParaRPr lang="en-US" sz="2100" b="1">
              <a:solidFill>
                <a:srgbClr val="0033CC"/>
              </a:solidFill>
              <a:latin typeface="+mj-lt"/>
            </a:endParaRPr>
          </a:p>
          <a:p>
            <a:pPr indent="457200" algn="just"/>
            <a:r>
              <a:rPr lang="pt-BR" sz="2100" b="1">
                <a:latin typeface="+mj-lt"/>
              </a:rPr>
              <a:t>+ Dầu nhớt 5 - 10 lít.</a:t>
            </a:r>
            <a:endParaRPr lang="en-US" sz="2100" b="1">
              <a:latin typeface="+mj-lt"/>
            </a:endParaRPr>
          </a:p>
          <a:p>
            <a:pPr indent="457200" algn="just"/>
            <a:r>
              <a:rPr lang="pt-BR" sz="2100" b="1">
                <a:latin typeface="+mj-lt"/>
              </a:rPr>
              <a:t>+ Xăng (hoặc dầu diezel) 10 lít. 					</a:t>
            </a:r>
            <a:endParaRPr lang="en-US" sz="2100" b="1">
              <a:latin typeface="+mj-lt"/>
            </a:endParaRPr>
          </a:p>
          <a:p>
            <a:pPr indent="457200" algn="just"/>
            <a:r>
              <a:rPr lang="pt-BR" sz="2100" b="1">
                <a:latin typeface="+mj-lt"/>
              </a:rPr>
              <a:t>+ Dung dịch nước cất 5 - 10 lít. </a:t>
            </a:r>
            <a:endParaRPr lang="en-US" sz="2100" b="1">
              <a:latin typeface="+mj-lt"/>
            </a:endParaRPr>
          </a:p>
          <a:p>
            <a:pPr indent="457200" algn="just"/>
            <a:r>
              <a:rPr lang="pt-BR" sz="2100" b="1">
                <a:latin typeface="+mj-lt"/>
              </a:rPr>
              <a:t>+ Mỡ bảo quản 02kg.</a:t>
            </a:r>
            <a:endParaRPr lang="en-US" sz="2100" b="1">
              <a:latin typeface="+mj-lt"/>
            </a:endParaRPr>
          </a:p>
          <a:p>
            <a:pPr indent="457200" algn="just"/>
            <a:r>
              <a:rPr lang="pt-BR" sz="2100" b="1">
                <a:latin typeface="+mj-lt"/>
              </a:rPr>
              <a:t>+ Giẻ sạch 01kg.</a:t>
            </a:r>
            <a:endParaRPr lang="en-US" sz="2100" b="1">
              <a:latin typeface="+mj-lt"/>
            </a:endParaRPr>
          </a:p>
          <a:p>
            <a:pPr indent="457200" algn="just"/>
            <a:r>
              <a:rPr lang="pt-BR" sz="2100" b="1">
                <a:latin typeface="+mj-lt"/>
              </a:rPr>
              <a:t>+ Đầu cốt các loại.</a:t>
            </a:r>
            <a:endParaRPr lang="en-US" sz="2100" b="1">
              <a:latin typeface="+mj-lt"/>
            </a:endParaRPr>
          </a:p>
          <a:p>
            <a:pPr indent="457200" algn="just"/>
            <a:r>
              <a:rPr lang="pt-BR" sz="2100" b="1">
                <a:latin typeface="+mj-lt"/>
              </a:rPr>
              <a:t>+ Cồn bảo quản 02 lít.</a:t>
            </a:r>
            <a:endParaRPr lang="en-US" sz="2100" b="1">
              <a:latin typeface="+mj-lt"/>
            </a:endParaRPr>
          </a:p>
          <a:p>
            <a:pPr indent="457200" algn="just"/>
            <a:r>
              <a:rPr lang="pt-BR" sz="2100" b="1">
                <a:latin typeface="+mj-lt"/>
              </a:rPr>
              <a:t>+ Băng dính điện 05 cuộn.</a:t>
            </a:r>
            <a:endParaRPr lang="en-US" sz="2100" b="1">
              <a:latin typeface="+mj-lt"/>
            </a:endParaRPr>
          </a:p>
          <a:p>
            <a:pPr indent="457200" algn="just"/>
            <a:r>
              <a:rPr lang="fr-FR" sz="2100" b="1">
                <a:latin typeface="+mj-lt"/>
              </a:rPr>
              <a:t>+ Cao su non 02 cuộn.</a:t>
            </a:r>
            <a:endParaRPr lang="en-US" sz="2100" b="1">
              <a:latin typeface="+mj-lt"/>
            </a:endParaRPr>
          </a:p>
          <a:p>
            <a:pPr indent="457200" algn="just"/>
            <a:r>
              <a:rPr lang="fr-FR" sz="2100" b="1">
                <a:latin typeface="+mj-lt"/>
              </a:rPr>
              <a:t>+ Giấy ráp các loại.</a:t>
            </a:r>
            <a:endParaRPr lang="en-US" sz="2100" b="1">
              <a:latin typeface="+mj-lt"/>
            </a:endParaRPr>
          </a:p>
        </p:txBody>
      </p:sp>
      <p:sp>
        <p:nvSpPr>
          <p:cNvPr id="11" name="AutoShape 19"/>
          <p:cNvSpPr>
            <a:spLocks noChangeArrowheads="1"/>
          </p:cNvSpPr>
          <p:nvPr/>
        </p:nvSpPr>
        <p:spPr bwMode="gray">
          <a:xfrm>
            <a:off x="154784" y="586925"/>
            <a:ext cx="34266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2" name="Rectangle 11"/>
          <p:cNvSpPr/>
          <p:nvPr/>
        </p:nvSpPr>
        <p:spPr>
          <a:xfrm>
            <a:off x="228600" y="576606"/>
            <a:ext cx="3505200" cy="461665"/>
          </a:xfrm>
          <a:prstGeom prst="rect">
            <a:avLst/>
          </a:prstGeom>
          <a:noFill/>
          <a:ln>
            <a:noFill/>
          </a:ln>
        </p:spPr>
        <p:txBody>
          <a:bodyPr wrap="square">
            <a:spAutoFit/>
          </a:bodyPr>
          <a:lstStyle/>
          <a:p>
            <a:pPr algn="just"/>
            <a:r>
              <a:rPr lang="fi-FI" sz="2400" b="1">
                <a:latin typeface="+mj-lt"/>
              </a:rPr>
              <a:t>c) Công tác chuẩn bị</a:t>
            </a:r>
            <a:endParaRPr lang="en-US" sz="2400" b="1">
              <a:latin typeface="+mj-lt"/>
            </a:endParaRPr>
          </a:p>
        </p:txBody>
      </p:sp>
      <p:sp>
        <p:nvSpPr>
          <p:cNvPr id="2" name="Rectangle 1"/>
          <p:cNvSpPr/>
          <p:nvPr/>
        </p:nvSpPr>
        <p:spPr>
          <a:xfrm>
            <a:off x="0" y="62630"/>
            <a:ext cx="9144000" cy="523220"/>
          </a:xfrm>
          <a:prstGeom prst="rect">
            <a:avLst/>
          </a:prstGeom>
        </p:spPr>
        <p:txBody>
          <a:bodyPr wrap="square">
            <a:spAutoFit/>
          </a:bodyPr>
          <a:lstStyle/>
          <a:p>
            <a:pPr algn="ctr"/>
            <a:r>
              <a:rPr lang="pt-BR" sz="2800" b="1">
                <a:solidFill>
                  <a:srgbClr val="FFFF00"/>
                </a:solidFill>
                <a:latin typeface="+mj-lt"/>
              </a:rPr>
              <a:t>3. Các bước thực hiện</a:t>
            </a:r>
            <a:endParaRPr lang="en-US" sz="2800" b="1">
              <a:solidFill>
                <a:srgbClr val="FFFF00"/>
              </a:solidFill>
              <a:latin typeface="+mj-lt"/>
            </a:endParaRPr>
          </a:p>
        </p:txBody>
      </p:sp>
    </p:spTree>
    <p:extLst>
      <p:ext uri="{BB962C8B-B14F-4D97-AF65-F5344CB8AC3E}">
        <p14:creationId xmlns:p14="http://schemas.microsoft.com/office/powerpoint/2010/main" val="192368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85717">
                                            <p:txEl>
                                              <p:pRg st="8" end="8"/>
                                            </p:txEl>
                                          </p:spTgt>
                                        </p:tgtEl>
                                        <p:attrNameLst>
                                          <p:attrName>style.visibility</p:attrName>
                                        </p:attrNameLst>
                                      </p:cBhvr>
                                      <p:to>
                                        <p:strVal val="visible"/>
                                      </p:to>
                                    </p:set>
                                    <p:animEffect transition="in" filter="slide(fromBottom)">
                                      <p:cBhvr>
                                        <p:cTn id="47" dur="500"/>
                                        <p:tgtEl>
                                          <p:spTgt spid="2857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85717">
                                            <p:txEl>
                                              <p:pRg st="9" end="9"/>
                                            </p:txEl>
                                          </p:spTgt>
                                        </p:tgtEl>
                                        <p:attrNameLst>
                                          <p:attrName>style.visibility</p:attrName>
                                        </p:attrNameLst>
                                      </p:cBhvr>
                                      <p:to>
                                        <p:strVal val="visible"/>
                                      </p:to>
                                    </p:set>
                                    <p:animEffect transition="in" filter="slide(fromBottom)">
                                      <p:cBhvr>
                                        <p:cTn id="52" dur="500"/>
                                        <p:tgtEl>
                                          <p:spTgt spid="2857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85717">
                                            <p:txEl>
                                              <p:pRg st="10" end="10"/>
                                            </p:txEl>
                                          </p:spTgt>
                                        </p:tgtEl>
                                        <p:attrNameLst>
                                          <p:attrName>style.visibility</p:attrName>
                                        </p:attrNameLst>
                                      </p:cBhvr>
                                      <p:to>
                                        <p:strVal val="visible"/>
                                      </p:to>
                                    </p:set>
                                    <p:animEffect transition="in" filter="slide(fromBottom)">
                                      <p:cBhvr>
                                        <p:cTn id="57" dur="500"/>
                                        <p:tgtEl>
                                          <p:spTgt spid="28571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285717">
                                            <p:txEl>
                                              <p:pRg st="11" end="11"/>
                                            </p:txEl>
                                          </p:spTgt>
                                        </p:tgtEl>
                                        <p:attrNameLst>
                                          <p:attrName>style.visibility</p:attrName>
                                        </p:attrNameLst>
                                      </p:cBhvr>
                                      <p:to>
                                        <p:strVal val="visible"/>
                                      </p:to>
                                    </p:set>
                                    <p:animEffect transition="in" filter="slide(fromBottom)">
                                      <p:cBhvr>
                                        <p:cTn id="62" dur="500"/>
                                        <p:tgtEl>
                                          <p:spTgt spid="28571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285717">
                                            <p:txEl>
                                              <p:pRg st="12" end="12"/>
                                            </p:txEl>
                                          </p:spTgt>
                                        </p:tgtEl>
                                        <p:attrNameLst>
                                          <p:attrName>style.visibility</p:attrName>
                                        </p:attrNameLst>
                                      </p:cBhvr>
                                      <p:to>
                                        <p:strVal val="visible"/>
                                      </p:to>
                                    </p:set>
                                    <p:animEffect transition="in" filter="slide(fromBottom)">
                                      <p:cBhvr>
                                        <p:cTn id="67" dur="500"/>
                                        <p:tgtEl>
                                          <p:spTgt spid="28571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nodeType="clickEffect">
                                  <p:stCondLst>
                                    <p:cond delay="0"/>
                                  </p:stCondLst>
                                  <p:childTnLst>
                                    <p:set>
                                      <p:cBhvr>
                                        <p:cTn id="71" dur="1" fill="hold">
                                          <p:stCondLst>
                                            <p:cond delay="0"/>
                                          </p:stCondLst>
                                        </p:cTn>
                                        <p:tgtEl>
                                          <p:spTgt spid="285717">
                                            <p:txEl>
                                              <p:pRg st="13" end="13"/>
                                            </p:txEl>
                                          </p:spTgt>
                                        </p:tgtEl>
                                        <p:attrNameLst>
                                          <p:attrName>style.visibility</p:attrName>
                                        </p:attrNameLst>
                                      </p:cBhvr>
                                      <p:to>
                                        <p:strVal val="visible"/>
                                      </p:to>
                                    </p:set>
                                    <p:animEffect transition="in" filter="slide(fromBottom)">
                                      <p:cBhvr>
                                        <p:cTn id="72" dur="500"/>
                                        <p:tgtEl>
                                          <p:spTgt spid="28571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285717">
                                            <p:txEl>
                                              <p:pRg st="14" end="14"/>
                                            </p:txEl>
                                          </p:spTgt>
                                        </p:tgtEl>
                                        <p:attrNameLst>
                                          <p:attrName>style.visibility</p:attrName>
                                        </p:attrNameLst>
                                      </p:cBhvr>
                                      <p:to>
                                        <p:strVal val="visible"/>
                                      </p:to>
                                    </p:set>
                                    <p:animEffect transition="in" filter="slide(fromBottom)">
                                      <p:cBhvr>
                                        <p:cTn id="77" dur="500"/>
                                        <p:tgtEl>
                                          <p:spTgt spid="285717">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nodeType="clickEffect">
                                  <p:stCondLst>
                                    <p:cond delay="0"/>
                                  </p:stCondLst>
                                  <p:childTnLst>
                                    <p:set>
                                      <p:cBhvr>
                                        <p:cTn id="81" dur="1" fill="hold">
                                          <p:stCondLst>
                                            <p:cond delay="0"/>
                                          </p:stCondLst>
                                        </p:cTn>
                                        <p:tgtEl>
                                          <p:spTgt spid="285717">
                                            <p:txEl>
                                              <p:pRg st="15" end="15"/>
                                            </p:txEl>
                                          </p:spTgt>
                                        </p:tgtEl>
                                        <p:attrNameLst>
                                          <p:attrName>style.visibility</p:attrName>
                                        </p:attrNameLst>
                                      </p:cBhvr>
                                      <p:to>
                                        <p:strVal val="visible"/>
                                      </p:to>
                                    </p:set>
                                    <p:animEffect transition="in" filter="slide(fromBottom)">
                                      <p:cBhvr>
                                        <p:cTn id="82" dur="500"/>
                                        <p:tgtEl>
                                          <p:spTgt spid="285717">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nodeType="clickEffect">
                                  <p:stCondLst>
                                    <p:cond delay="0"/>
                                  </p:stCondLst>
                                  <p:childTnLst>
                                    <p:set>
                                      <p:cBhvr>
                                        <p:cTn id="86" dur="1" fill="hold">
                                          <p:stCondLst>
                                            <p:cond delay="0"/>
                                          </p:stCondLst>
                                        </p:cTn>
                                        <p:tgtEl>
                                          <p:spTgt spid="285717">
                                            <p:txEl>
                                              <p:pRg st="16" end="16"/>
                                            </p:txEl>
                                          </p:spTgt>
                                        </p:tgtEl>
                                        <p:attrNameLst>
                                          <p:attrName>style.visibility</p:attrName>
                                        </p:attrNameLst>
                                      </p:cBhvr>
                                      <p:to>
                                        <p:strVal val="visible"/>
                                      </p:to>
                                    </p:set>
                                    <p:animEffect transition="in" filter="slide(fromBottom)">
                                      <p:cBhvr>
                                        <p:cTn id="87" dur="500"/>
                                        <p:tgtEl>
                                          <p:spTgt spid="28571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14300" y="1049923"/>
            <a:ext cx="89154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lgn="just"/>
            <a:r>
              <a:rPr lang="en-US" b="1" i="1">
                <a:solidFill>
                  <a:srgbClr val="0033CC"/>
                </a:solidFill>
                <a:latin typeface="+mj-lt"/>
              </a:rPr>
              <a:t>- Thiết bị an toàn</a:t>
            </a:r>
            <a:endParaRPr lang="en-US" b="1">
              <a:solidFill>
                <a:srgbClr val="0033CC"/>
              </a:solidFill>
              <a:latin typeface="+mj-lt"/>
            </a:endParaRPr>
          </a:p>
          <a:p>
            <a:pPr indent="457200" algn="just"/>
            <a:r>
              <a:rPr lang="en-US" b="1">
                <a:latin typeface="+mj-lt"/>
              </a:rPr>
              <a:t>+ Quần áo bảo hộ 05 bộ.</a:t>
            </a:r>
          </a:p>
          <a:p>
            <a:pPr indent="457200" algn="just"/>
            <a:r>
              <a:rPr lang="en-US" b="1">
                <a:latin typeface="+mj-lt"/>
              </a:rPr>
              <a:t>+ Mũ bảo hiểm 02 cái.</a:t>
            </a:r>
          </a:p>
          <a:p>
            <a:pPr indent="457200" algn="just"/>
            <a:r>
              <a:rPr lang="en-US" b="1">
                <a:latin typeface="+mj-lt"/>
              </a:rPr>
              <a:t>+ Dây an toàn 02 bộ.</a:t>
            </a:r>
          </a:p>
          <a:p>
            <a:pPr indent="457200" algn="just"/>
            <a:r>
              <a:rPr lang="en-US" b="1">
                <a:latin typeface="+mj-lt"/>
              </a:rPr>
              <a:t>+ Găng tay cách điện 05 bộ.</a:t>
            </a:r>
          </a:p>
          <a:p>
            <a:pPr indent="457200" algn="just"/>
            <a:r>
              <a:rPr lang="en-US" b="1" i="1">
                <a:solidFill>
                  <a:srgbClr val="0033CC"/>
                </a:solidFill>
                <a:latin typeface="+mj-lt"/>
              </a:rPr>
              <a:t>- Kiểm tra lý lịch, lập kế hoạch bảo dưỡng chi tiết.</a:t>
            </a:r>
            <a:endParaRPr lang="en-US">
              <a:solidFill>
                <a:srgbClr val="0033CC"/>
              </a:solidFill>
              <a:latin typeface="+mj-lt"/>
            </a:endParaRPr>
          </a:p>
        </p:txBody>
      </p:sp>
      <p:sp>
        <p:nvSpPr>
          <p:cNvPr id="11" name="AutoShape 19"/>
          <p:cNvSpPr>
            <a:spLocks noChangeArrowheads="1"/>
          </p:cNvSpPr>
          <p:nvPr/>
        </p:nvSpPr>
        <p:spPr bwMode="gray">
          <a:xfrm>
            <a:off x="154784" y="619919"/>
            <a:ext cx="34266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2" name="Rectangle 11"/>
          <p:cNvSpPr/>
          <p:nvPr/>
        </p:nvSpPr>
        <p:spPr>
          <a:xfrm>
            <a:off x="228600" y="609600"/>
            <a:ext cx="3505200" cy="461665"/>
          </a:xfrm>
          <a:prstGeom prst="rect">
            <a:avLst/>
          </a:prstGeom>
          <a:noFill/>
          <a:ln>
            <a:noFill/>
          </a:ln>
        </p:spPr>
        <p:txBody>
          <a:bodyPr wrap="square">
            <a:spAutoFit/>
          </a:bodyPr>
          <a:lstStyle/>
          <a:p>
            <a:pPr algn="just"/>
            <a:r>
              <a:rPr lang="fi-FI" sz="2400" b="1">
                <a:latin typeface="+mj-lt"/>
              </a:rPr>
              <a:t>c) Công tác chuẩn bị</a:t>
            </a:r>
            <a:endParaRPr lang="en-US" sz="2400" b="1">
              <a:latin typeface="+mj-lt"/>
            </a:endParaRPr>
          </a:p>
        </p:txBody>
      </p:sp>
      <p:sp>
        <p:nvSpPr>
          <p:cNvPr id="2" name="Rectangle 1"/>
          <p:cNvSpPr/>
          <p:nvPr/>
        </p:nvSpPr>
        <p:spPr>
          <a:xfrm>
            <a:off x="0" y="62630"/>
            <a:ext cx="9144000" cy="523220"/>
          </a:xfrm>
          <a:prstGeom prst="rect">
            <a:avLst/>
          </a:prstGeom>
        </p:spPr>
        <p:txBody>
          <a:bodyPr wrap="square">
            <a:spAutoFit/>
          </a:bodyPr>
          <a:lstStyle/>
          <a:p>
            <a:pPr algn="ctr"/>
            <a:r>
              <a:rPr lang="pt-BR" sz="2800" b="1">
                <a:solidFill>
                  <a:srgbClr val="FFFF00"/>
                </a:solidFill>
                <a:latin typeface="+mj-lt"/>
              </a:rPr>
              <a:t>3. Các bước thực hiện</a:t>
            </a:r>
            <a:endParaRPr lang="en-US" sz="2800" b="1">
              <a:solidFill>
                <a:srgbClr val="FFFF00"/>
              </a:solidFill>
              <a:latin typeface="+mj-lt"/>
            </a:endParaRPr>
          </a:p>
        </p:txBody>
      </p:sp>
    </p:spTree>
    <p:extLst>
      <p:ext uri="{BB962C8B-B14F-4D97-AF65-F5344CB8AC3E}">
        <p14:creationId xmlns:p14="http://schemas.microsoft.com/office/powerpoint/2010/main" val="165050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05228" y="1194911"/>
            <a:ext cx="9144000"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a:solidFill>
                  <a:srgbClr val="0033CC"/>
                </a:solidFill>
                <a:latin typeface="+mj-lt"/>
              </a:rPr>
              <a:t>- Tổ máy phát điện </a:t>
            </a:r>
            <a:endParaRPr lang="en-US" b="1">
              <a:solidFill>
                <a:srgbClr val="0033CC"/>
              </a:solidFill>
              <a:latin typeface="+mj-lt"/>
            </a:endParaRPr>
          </a:p>
          <a:p>
            <a:pPr indent="457200" algn="just"/>
            <a:r>
              <a:rPr lang="pt-BR" sz="2000" b="1">
                <a:latin typeface="+mj-lt"/>
              </a:rPr>
              <a:t>Bước 1: Dùng giẻ sạch, mềm lau chùi vệ sinh công nghiệp sạch sẽ bên ngoài, bầu lọc gió, bảng điều khiển hiển thị, nắp thùng nhiên liệu, vị trí thước thăm dầu bôi trơn.</a:t>
            </a:r>
            <a:endParaRPr lang="en-US" sz="2000" b="1">
              <a:latin typeface="+mj-lt"/>
            </a:endParaRPr>
          </a:p>
          <a:p>
            <a:pPr indent="457200" algn="just"/>
            <a:r>
              <a:rPr lang="pt-BR" sz="2000" b="1">
                <a:latin typeface="+mj-lt"/>
              </a:rPr>
              <a:t>Bước 2: Bằng mắt kết hợp với tay kiểm tra các trụ đấu nguồn ra, trụ đấu ắc qui, trụ tiếp đất, các ốc vít trên thân và đế máy.</a:t>
            </a:r>
            <a:endParaRPr lang="en-US" sz="2000" b="1">
              <a:latin typeface="+mj-lt"/>
            </a:endParaRPr>
          </a:p>
          <a:p>
            <a:pPr indent="457200" algn="just"/>
            <a:r>
              <a:rPr lang="pt-BR" sz="2000" b="1">
                <a:latin typeface="+mj-lt"/>
              </a:rPr>
              <a:t>Bước 3: Dùng mắt quan sát trạng thái mặt điều khiển hiển thị xem các núm nút đảo mạch đã đưa về vị trí OFF hoặc đã được an toàn chưa.</a:t>
            </a:r>
            <a:endParaRPr lang="en-US" sz="2000" b="1">
              <a:latin typeface="+mj-lt"/>
            </a:endParaRPr>
          </a:p>
          <a:p>
            <a:pPr indent="457200" algn="just"/>
            <a:r>
              <a:rPr lang="pt-BR" sz="2000" b="1">
                <a:latin typeface="+mj-lt"/>
              </a:rPr>
              <a:t>Bước 4: Kiểm tra hệ thống nhiên liệu, dầu bôi trơn, hệ thống làm mát, hệ thống điện và tiếp địa, phát động máy, cho TMPĐ mang tải thử, đánh giá khả năng hoạt động của TMPĐ trước khi bảo dưỡng.</a:t>
            </a:r>
            <a:endParaRPr lang="en-US" sz="2000" b="1">
              <a:latin typeface="+mj-lt"/>
            </a:endParaRPr>
          </a:p>
          <a:p>
            <a:pPr indent="457200" algn="just"/>
            <a:r>
              <a:rPr lang="pt-BR" sz="2000" b="1">
                <a:latin typeface="+mj-lt"/>
              </a:rPr>
              <a:t>+ Làm hết các nội dung bảo dưỡng cấp 1 ở mức sâu hơn.</a:t>
            </a:r>
            <a:endParaRPr lang="en-US" sz="2000" b="1">
              <a:latin typeface="+mj-lt"/>
            </a:endParaRPr>
          </a:p>
          <a:p>
            <a:pPr indent="457200" algn="just"/>
            <a:r>
              <a:rPr lang="pt-BR" sz="2000" b="1">
                <a:latin typeface="+mj-lt"/>
              </a:rPr>
              <a:t>+ Tháo và vệ sinh công nghiệp bên trong bầu lọc gió, bầu lọc dầu nhớt, bầu lọc nhiên liệu, bộ chế hoà khí (máy xăng). </a:t>
            </a:r>
            <a:endParaRPr lang="en-US" sz="2000" b="1">
              <a:latin typeface="+mj-lt"/>
            </a:endParaRPr>
          </a:p>
          <a:p>
            <a:pPr indent="457200" algn="just"/>
            <a:r>
              <a:rPr lang="pt-BR" sz="2000" b="1">
                <a:latin typeface="+mj-lt"/>
              </a:rPr>
              <a:t>+ Tháo két nước làm mát, dùng máy bơm thông rửa hệ thống, kiểm tra các vị trí có gioăng cao su nếu phát hiện rò rỉ nước cần thay thế.</a:t>
            </a:r>
            <a:endParaRPr lang="en-US" sz="2000" b="1">
              <a:latin typeface="+mj-lt"/>
            </a:endParaRPr>
          </a:p>
          <a:p>
            <a:pPr indent="457200" algn="just"/>
            <a:r>
              <a:rPr lang="pt-BR" sz="2000" b="1">
                <a:latin typeface="+mj-lt"/>
              </a:rPr>
              <a:t>+ Kiểm tra vệ sinh công nghiệp bảng điện, bảng điều khiển.</a:t>
            </a:r>
            <a:endParaRPr lang="en-US" sz="2000" b="1">
              <a:latin typeface="+mj-lt"/>
            </a:endParaRPr>
          </a:p>
          <a:p>
            <a:pPr indent="457200" algn="just"/>
            <a:r>
              <a:rPr lang="pt-BR" sz="2000" b="1" spc="-30">
                <a:latin typeface="+mj-lt"/>
              </a:rPr>
              <a:t>+ Kiểm tra và điều chỉnh khe hở supáp theo quy định của từng loại máy.</a:t>
            </a:r>
            <a:endParaRPr lang="en-US" sz="2000" b="1" spc="-30">
              <a:latin typeface="+mj-lt"/>
            </a:endParaRPr>
          </a:p>
        </p:txBody>
      </p:sp>
      <p:sp>
        <p:nvSpPr>
          <p:cNvPr id="11" name="AutoShape 19"/>
          <p:cNvSpPr>
            <a:spLocks noChangeArrowheads="1"/>
          </p:cNvSpPr>
          <p:nvPr/>
        </p:nvSpPr>
        <p:spPr bwMode="gray">
          <a:xfrm>
            <a:off x="154784" y="619919"/>
            <a:ext cx="4645816" cy="468000"/>
          </a:xfrm>
          <a:prstGeom prst="roundRect">
            <a:avLst>
              <a:gd name="adj" fmla="val 17509"/>
            </a:avLst>
          </a:prstGeom>
          <a:solidFill>
            <a:srgbClr val="66FFCC"/>
          </a:solidFill>
          <a:ln/>
        </p:spPr>
        <p:style>
          <a:lnRef idx="0">
            <a:schemeClr val="accent5"/>
          </a:lnRef>
          <a:fillRef idx="3">
            <a:schemeClr val="accent5"/>
          </a:fillRef>
          <a:effectRef idx="3">
            <a:schemeClr val="accent5"/>
          </a:effectRef>
          <a:fontRef idx="minor">
            <a:schemeClr val="lt1"/>
          </a:fontRef>
        </p:style>
        <p:txBody>
          <a:bodyPr wrap="none" anchor="ctr"/>
          <a:lstStyle/>
          <a:p>
            <a:pPr algn="just"/>
            <a:endParaRPr lang="en-US" sz="2400" b="1">
              <a:latin typeface="+mj-lt"/>
            </a:endParaRPr>
          </a:p>
        </p:txBody>
      </p:sp>
      <p:sp>
        <p:nvSpPr>
          <p:cNvPr id="12" name="Rectangle 11"/>
          <p:cNvSpPr/>
          <p:nvPr/>
        </p:nvSpPr>
        <p:spPr>
          <a:xfrm>
            <a:off x="105228" y="609600"/>
            <a:ext cx="4695372" cy="461665"/>
          </a:xfrm>
          <a:prstGeom prst="rect">
            <a:avLst/>
          </a:prstGeom>
          <a:noFill/>
          <a:ln>
            <a:noFill/>
          </a:ln>
        </p:spPr>
        <p:txBody>
          <a:bodyPr wrap="square">
            <a:spAutoFit/>
          </a:bodyPr>
          <a:lstStyle/>
          <a:p>
            <a:pPr algn="just"/>
            <a:r>
              <a:rPr lang="en-US" sz="2400" b="1">
                <a:latin typeface="+mj-lt"/>
              </a:rPr>
              <a:t>d) Thực hiện bảo dưỡng cấp 2</a:t>
            </a:r>
          </a:p>
        </p:txBody>
      </p:sp>
      <p:sp>
        <p:nvSpPr>
          <p:cNvPr id="10" name="Rectangle 9"/>
          <p:cNvSpPr/>
          <p:nvPr/>
        </p:nvSpPr>
        <p:spPr>
          <a:xfrm>
            <a:off x="0" y="62630"/>
            <a:ext cx="9144000" cy="523220"/>
          </a:xfrm>
          <a:prstGeom prst="rect">
            <a:avLst/>
          </a:prstGeom>
        </p:spPr>
        <p:txBody>
          <a:bodyPr wrap="square">
            <a:spAutoFit/>
          </a:bodyPr>
          <a:lstStyle/>
          <a:p>
            <a:pPr algn="ctr"/>
            <a:r>
              <a:rPr lang="pt-BR" sz="2800" b="1">
                <a:solidFill>
                  <a:srgbClr val="FFFF00"/>
                </a:solidFill>
                <a:latin typeface="+mj-lt"/>
              </a:rPr>
              <a:t>3. Các bước thực hiện</a:t>
            </a:r>
            <a:endParaRPr lang="en-US" sz="2800" b="1">
              <a:solidFill>
                <a:srgbClr val="FFFF00"/>
              </a:solidFill>
              <a:latin typeface="+mj-lt"/>
            </a:endParaRPr>
          </a:p>
        </p:txBody>
      </p:sp>
    </p:spTree>
    <p:extLst>
      <p:ext uri="{BB962C8B-B14F-4D97-AF65-F5344CB8AC3E}">
        <p14:creationId xmlns:p14="http://schemas.microsoft.com/office/powerpoint/2010/main" val="137131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85717">
                                            <p:txEl>
                                              <p:pRg st="8" end="8"/>
                                            </p:txEl>
                                          </p:spTgt>
                                        </p:tgtEl>
                                        <p:attrNameLst>
                                          <p:attrName>style.visibility</p:attrName>
                                        </p:attrNameLst>
                                      </p:cBhvr>
                                      <p:to>
                                        <p:strVal val="visible"/>
                                      </p:to>
                                    </p:set>
                                    <p:animEffect transition="in" filter="slide(fromBottom)">
                                      <p:cBhvr>
                                        <p:cTn id="47" dur="500"/>
                                        <p:tgtEl>
                                          <p:spTgt spid="2857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85717">
                                            <p:txEl>
                                              <p:pRg st="9" end="9"/>
                                            </p:txEl>
                                          </p:spTgt>
                                        </p:tgtEl>
                                        <p:attrNameLst>
                                          <p:attrName>style.visibility</p:attrName>
                                        </p:attrNameLst>
                                      </p:cBhvr>
                                      <p:to>
                                        <p:strVal val="visible"/>
                                      </p:to>
                                    </p:set>
                                    <p:animEffect transition="in" filter="slide(fromBottom)">
                                      <p:cBhvr>
                                        <p:cTn id="52" dur="500"/>
                                        <p:tgtEl>
                                          <p:spTgt spid="2857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7813" y="685800"/>
            <a:ext cx="9144000"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a:solidFill>
                  <a:srgbClr val="0033CC"/>
                </a:solidFill>
                <a:latin typeface="+mj-lt"/>
              </a:rPr>
              <a:t>- Tổ máy phát điện </a:t>
            </a:r>
            <a:endParaRPr lang="en-US" b="1">
              <a:solidFill>
                <a:srgbClr val="0033CC"/>
              </a:solidFill>
              <a:latin typeface="+mj-lt"/>
            </a:endParaRPr>
          </a:p>
          <a:p>
            <a:pPr indent="457200" algn="just"/>
            <a:r>
              <a:rPr lang="pt-BR" sz="2000" b="1">
                <a:latin typeface="+mj-lt"/>
              </a:rPr>
              <a:t>+ Kiểm tra và điều chỉnh khe hở điện cực bugi của máy chạy xăng (0,5 - 0,7 mm). Đối với máy chạy dầu DIEZEL kiểm tra chất lượng kim phun nhiên liệu và khả năng làm việc của bơm cao áp.</a:t>
            </a:r>
            <a:endParaRPr lang="en-US" sz="2000" b="1">
              <a:latin typeface="+mj-lt"/>
            </a:endParaRPr>
          </a:p>
          <a:p>
            <a:pPr indent="457200" algn="just"/>
            <a:r>
              <a:rPr lang="pt-BR" sz="2000" b="1">
                <a:latin typeface="+mj-lt"/>
              </a:rPr>
              <a:t>+ Súc rửa thùng nhiên liệu.</a:t>
            </a:r>
            <a:endParaRPr lang="en-US" sz="2000" b="1">
              <a:latin typeface="+mj-lt"/>
            </a:endParaRPr>
          </a:p>
          <a:p>
            <a:pPr indent="457200" algn="just"/>
            <a:r>
              <a:rPr lang="pt-BR" sz="2000" b="1">
                <a:latin typeface="+mj-lt"/>
              </a:rPr>
              <a:t>+ Kiểm tra sự linh hoạt của bộ điều tốc.</a:t>
            </a:r>
            <a:endParaRPr lang="en-US" sz="2000" b="1">
              <a:latin typeface="+mj-lt"/>
            </a:endParaRPr>
          </a:p>
          <a:p>
            <a:pPr indent="457200" algn="just"/>
            <a:r>
              <a:rPr lang="pt-BR" sz="2000" b="1">
                <a:latin typeface="+mj-lt"/>
              </a:rPr>
              <a:t>+ Kiểm tra khớp nối cơ điện và tra dầu mỡ vào các gối đỡ.</a:t>
            </a:r>
            <a:endParaRPr lang="en-US" sz="2000" b="1">
              <a:latin typeface="+mj-lt"/>
            </a:endParaRPr>
          </a:p>
          <a:p>
            <a:pPr indent="457200" algn="just"/>
            <a:r>
              <a:rPr lang="pt-BR" sz="2000" b="1">
                <a:latin typeface="+mj-lt"/>
              </a:rPr>
              <a:t>+ Kiểm tra hệ thống điện và hệ thống tiếp địa của tổ máy phát điện, siết lại các trụ đấu dây.</a:t>
            </a:r>
            <a:endParaRPr lang="en-US" sz="2000" b="1">
              <a:latin typeface="+mj-lt"/>
            </a:endParaRPr>
          </a:p>
          <a:p>
            <a:pPr indent="457200" algn="just"/>
            <a:r>
              <a:rPr lang="pt-BR" sz="2000" b="1">
                <a:latin typeface="+mj-lt"/>
              </a:rPr>
              <a:t>+ Kiểm tra các thiết bị tự động bảo vệ.</a:t>
            </a:r>
            <a:endParaRPr lang="en-US" sz="2000" b="1">
              <a:latin typeface="+mj-lt"/>
            </a:endParaRPr>
          </a:p>
          <a:p>
            <a:pPr indent="457200" algn="just"/>
            <a:r>
              <a:rPr lang="pt-BR" sz="2000" b="1">
                <a:latin typeface="+mj-lt"/>
              </a:rPr>
              <a:t>+ Kiểm tra tiếp xúc các tiếp điểm automat, khởi động từ.... Nếu cháy rỗ thì đánh bóng lại hoặc thay thế.</a:t>
            </a:r>
            <a:endParaRPr lang="en-US" sz="2000" b="1">
              <a:latin typeface="+mj-lt"/>
            </a:endParaRPr>
          </a:p>
          <a:p>
            <a:pPr indent="457200" algn="just"/>
            <a:r>
              <a:rPr lang="pt-BR" sz="2000" b="1">
                <a:latin typeface="+mj-lt"/>
              </a:rPr>
              <a:t>+ Kiểm tra điều chỉnh độ căng dây đai, bắt chặt các bu ly.</a:t>
            </a:r>
            <a:endParaRPr lang="en-US" sz="2000" b="1">
              <a:latin typeface="+mj-lt"/>
            </a:endParaRPr>
          </a:p>
          <a:p>
            <a:pPr indent="457200" algn="just"/>
            <a:r>
              <a:rPr lang="pt-BR" sz="2000" b="1">
                <a:latin typeface="+mj-lt"/>
              </a:rPr>
              <a:t>+ Kiểm tra điện áp, tỷ trọng và tình trạng kỹ thuật của ắc qui KĐ.</a:t>
            </a:r>
            <a:endParaRPr lang="en-US" sz="2000" b="1">
              <a:latin typeface="+mj-lt"/>
            </a:endParaRPr>
          </a:p>
          <a:p>
            <a:pPr indent="457200" algn="just"/>
            <a:r>
              <a:rPr lang="pt-BR" sz="2000" b="1">
                <a:latin typeface="+mj-lt"/>
              </a:rPr>
              <a:t>+ Thay dung dịch cho ắc qui khởi động.</a:t>
            </a:r>
            <a:endParaRPr lang="en-US" sz="2000" b="1">
              <a:latin typeface="+mj-lt"/>
            </a:endParaRPr>
          </a:p>
          <a:p>
            <a:pPr indent="457200" algn="just"/>
            <a:r>
              <a:rPr lang="pt-BR" sz="2000" b="1">
                <a:latin typeface="+mj-lt"/>
              </a:rPr>
              <a:t>+ Nạp đầy điện bổ xung cho ắc qui theo đúng quy trình.</a:t>
            </a:r>
            <a:endParaRPr lang="en-US" sz="2000" b="1">
              <a:latin typeface="+mj-lt"/>
            </a:endParaRPr>
          </a:p>
          <a:p>
            <a:pPr indent="457200" algn="just"/>
            <a:r>
              <a:rPr lang="pt-BR" sz="2000" b="1">
                <a:latin typeface="+mj-lt"/>
              </a:rPr>
              <a:t>+ Sau khi công việc BD hoàn thành, đấu nối ắc KĐ cho hệ thống. Cho máy chạy thử để kiểm tra tình trạng kỹ thuật và khả năng hoạt động của TMFĐ như độ ổn định điện áp, tần số và khả năng kéo tải của TMPĐ.</a:t>
            </a:r>
            <a:endParaRPr lang="en-US" sz="2000" b="1">
              <a:latin typeface="+mj-lt"/>
            </a:endParaRP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976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85717">
                                            <p:txEl>
                                              <p:pRg st="8" end="8"/>
                                            </p:txEl>
                                          </p:spTgt>
                                        </p:tgtEl>
                                        <p:attrNameLst>
                                          <p:attrName>style.visibility</p:attrName>
                                        </p:attrNameLst>
                                      </p:cBhvr>
                                      <p:to>
                                        <p:strVal val="visible"/>
                                      </p:to>
                                    </p:set>
                                    <p:animEffect transition="in" filter="slide(fromBottom)">
                                      <p:cBhvr>
                                        <p:cTn id="47" dur="500"/>
                                        <p:tgtEl>
                                          <p:spTgt spid="2857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85717">
                                            <p:txEl>
                                              <p:pRg st="9" end="9"/>
                                            </p:txEl>
                                          </p:spTgt>
                                        </p:tgtEl>
                                        <p:attrNameLst>
                                          <p:attrName>style.visibility</p:attrName>
                                        </p:attrNameLst>
                                      </p:cBhvr>
                                      <p:to>
                                        <p:strVal val="visible"/>
                                      </p:to>
                                    </p:set>
                                    <p:animEffect transition="in" filter="slide(fromBottom)">
                                      <p:cBhvr>
                                        <p:cTn id="52" dur="500"/>
                                        <p:tgtEl>
                                          <p:spTgt spid="2857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85717">
                                            <p:txEl>
                                              <p:pRg st="10" end="10"/>
                                            </p:txEl>
                                          </p:spTgt>
                                        </p:tgtEl>
                                        <p:attrNameLst>
                                          <p:attrName>style.visibility</p:attrName>
                                        </p:attrNameLst>
                                      </p:cBhvr>
                                      <p:to>
                                        <p:strVal val="visible"/>
                                      </p:to>
                                    </p:set>
                                    <p:animEffect transition="in" filter="slide(fromBottom)">
                                      <p:cBhvr>
                                        <p:cTn id="57" dur="500"/>
                                        <p:tgtEl>
                                          <p:spTgt spid="28571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285717">
                                            <p:txEl>
                                              <p:pRg st="11" end="11"/>
                                            </p:txEl>
                                          </p:spTgt>
                                        </p:tgtEl>
                                        <p:attrNameLst>
                                          <p:attrName>style.visibility</p:attrName>
                                        </p:attrNameLst>
                                      </p:cBhvr>
                                      <p:to>
                                        <p:strVal val="visible"/>
                                      </p:to>
                                    </p:set>
                                    <p:animEffect transition="in" filter="slide(fromBottom)">
                                      <p:cBhvr>
                                        <p:cTn id="62" dur="500"/>
                                        <p:tgtEl>
                                          <p:spTgt spid="28571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285717">
                                            <p:txEl>
                                              <p:pRg st="12" end="12"/>
                                            </p:txEl>
                                          </p:spTgt>
                                        </p:tgtEl>
                                        <p:attrNameLst>
                                          <p:attrName>style.visibility</p:attrName>
                                        </p:attrNameLst>
                                      </p:cBhvr>
                                      <p:to>
                                        <p:strVal val="visible"/>
                                      </p:to>
                                    </p:set>
                                    <p:animEffect transition="in" filter="slide(fromBottom)">
                                      <p:cBhvr>
                                        <p:cTn id="67" dur="500"/>
                                        <p:tgtEl>
                                          <p:spTgt spid="28571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7813" y="685800"/>
            <a:ext cx="91440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a:solidFill>
                  <a:srgbClr val="0033CC"/>
                </a:solidFill>
                <a:latin typeface="+mj-lt"/>
              </a:rPr>
              <a:t>- Tổ máy phát điện </a:t>
            </a:r>
            <a:endParaRPr lang="en-US" b="1">
              <a:solidFill>
                <a:srgbClr val="0033CC"/>
              </a:solidFill>
              <a:latin typeface="+mj-lt"/>
            </a:endParaRPr>
          </a:p>
          <a:p>
            <a:pPr indent="457200" algn="just"/>
            <a:r>
              <a:rPr lang="pt-BR" sz="2000" b="1">
                <a:latin typeface="+mj-lt"/>
              </a:rPr>
              <a:t>Bước 5: Dùng bộ đồ nghề sửa chữa, vặn chặt các ốc vít đã bị lỏng, thay dầu bôi trơn tùy thuộc vào từng loại máy và yêu cầu của nhà sản xuất căn cứ vào thời gian làm việc của thiết bị mà thực hiện.</a:t>
            </a:r>
            <a:endParaRPr lang="en-US" sz="2000" b="1">
              <a:latin typeface="+mj-lt"/>
            </a:endParaRPr>
          </a:p>
          <a:p>
            <a:pPr indent="457200" algn="just"/>
            <a:r>
              <a:rPr lang="pt-BR" sz="2000" b="1">
                <a:latin typeface="+mj-lt"/>
              </a:rPr>
              <a:t>Bước 6: Ghi chép vào sổ theo dõi hoạt động của tổ máy phát điện về tình trạng kỹ thuật sau khi bảo dưỡng.</a:t>
            </a:r>
            <a:endParaRPr lang="en-US" sz="2000" b="1">
              <a:latin typeface="+mj-lt"/>
            </a:endParaRP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410614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7813" y="597724"/>
            <a:ext cx="9144000" cy="595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a:solidFill>
                  <a:srgbClr val="0033CC"/>
                </a:solidFill>
                <a:latin typeface="+mj-lt"/>
              </a:rPr>
              <a:t>- Hệ thống cung cấp nguồn của các trạm không được phép cắt thông tin</a:t>
            </a:r>
            <a:endParaRPr lang="en-US" b="1">
              <a:solidFill>
                <a:srgbClr val="0033CC"/>
              </a:solidFill>
              <a:latin typeface="+mj-lt"/>
            </a:endParaRPr>
          </a:p>
          <a:p>
            <a:pPr indent="457200" algn="just"/>
            <a:r>
              <a:rPr lang="pt-BR" b="1">
                <a:latin typeface="+mj-lt"/>
              </a:rPr>
              <a:t>+ Bộ ổn áp xoay chiều đầu vào </a:t>
            </a:r>
            <a:endParaRPr lang="en-US" b="1">
              <a:latin typeface="+mj-lt"/>
            </a:endParaRPr>
          </a:p>
          <a:p>
            <a:pPr indent="457200" algn="just"/>
            <a:r>
              <a:rPr lang="pt-BR" sz="2100" b="1">
                <a:latin typeface="+mj-lt"/>
              </a:rPr>
              <a:t>Bước 1: Dùng chổi lông hoặc giẻ mềm, khô lau chùi bên ngoài vỏ thiết bị.</a:t>
            </a:r>
            <a:endParaRPr lang="en-US" sz="2100" b="1">
              <a:latin typeface="+mj-lt"/>
            </a:endParaRPr>
          </a:p>
          <a:p>
            <a:pPr indent="457200" algn="just"/>
            <a:r>
              <a:rPr lang="pt-BR" sz="2100" b="1">
                <a:latin typeface="+mj-lt"/>
              </a:rPr>
              <a:t>Bước 2: Bằng mắt kết hợp tay kiểm tra độ vững chắc về cơ khí thiết bị ổn áp xem các trụ đấu nối có bị lỏng hoặc tuột khỏi cầu đấu, độ vững chắc của thiết bị được gá lắp chắc chắn không.</a:t>
            </a:r>
            <a:endParaRPr lang="en-US" sz="2100" b="1">
              <a:latin typeface="+mj-lt"/>
            </a:endParaRPr>
          </a:p>
          <a:p>
            <a:pPr indent="457200" algn="just"/>
            <a:r>
              <a:rPr lang="pt-BR" sz="2100" b="1">
                <a:latin typeface="+mj-lt"/>
              </a:rPr>
              <a:t>Bước 3: Bằng mắt kiểm tra tình trạng hoạt động của thiết bị (đèn LED và đồng hồ đèn hiển thị trạng thái).</a:t>
            </a:r>
            <a:endParaRPr lang="en-US" sz="2100" b="1">
              <a:latin typeface="+mj-lt"/>
            </a:endParaRPr>
          </a:p>
          <a:p>
            <a:pPr indent="457200" algn="just"/>
            <a:r>
              <a:rPr lang="pt-BR" sz="2100" b="1">
                <a:latin typeface="+mj-lt"/>
              </a:rPr>
              <a:t>Bước 4: Dùng đồng hồ vôn kế đo điện áp xoay chiều đầu vào, đầu ra, tần số của thiết bị nếu phát hiện điện áp ra chưa đạt chuẩn, cần ngắt điện xoay chiều đầu vào kiểm tra thanh quét và bộ điều khiển, khắc phục sự cố theo sách hướng dẫn sửa chữa kỹ thuật của thiết bị.</a:t>
            </a:r>
            <a:endParaRPr lang="en-US" sz="2100" b="1">
              <a:latin typeface="+mj-lt"/>
            </a:endParaRPr>
          </a:p>
          <a:p>
            <a:pPr indent="457200" algn="just"/>
            <a:r>
              <a:rPr lang="pt-BR" sz="2100" b="1">
                <a:latin typeface="+mj-lt"/>
              </a:rPr>
              <a:t>Bước 5: Dùng tuốc-nơ-vít cách điện vặn chặt lại các vít đã phát hiện bị lỏng hoặc tuột ra khỏi vị trí ban đầu, hiệu chỉnh lại điện áp đầu ra nếu có hiện tượng sai lệch.</a:t>
            </a:r>
            <a:endParaRPr lang="en-US" sz="2100" b="1">
              <a:latin typeface="+mj-lt"/>
            </a:endParaRPr>
          </a:p>
          <a:p>
            <a:pPr indent="457200" algn="just"/>
            <a:r>
              <a:rPr lang="pt-BR" sz="2100" b="1">
                <a:latin typeface="+mj-lt"/>
              </a:rPr>
              <a:t>Bước 6: Ghi chép sổ sách theo dõi lý lịch máy.</a:t>
            </a:r>
            <a:endParaRPr lang="en-US" sz="2100" b="1">
              <a:latin typeface="+mj-lt"/>
            </a:endParaRP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219577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17" name="Rectangle 21"/>
          <p:cNvSpPr>
            <a:spLocks noChangeArrowheads="1"/>
          </p:cNvSpPr>
          <p:nvPr/>
        </p:nvSpPr>
        <p:spPr bwMode="auto">
          <a:xfrm>
            <a:off x="17813" y="381000"/>
            <a:ext cx="9144000" cy="6848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457200" algn="just"/>
            <a:r>
              <a:rPr lang="pt-BR" b="1" i="1">
                <a:solidFill>
                  <a:srgbClr val="0033CC"/>
                </a:solidFill>
                <a:latin typeface="+mj-lt"/>
              </a:rPr>
              <a:t>- Hệ thống cung cấp nguồn của các trạm không được phép cắt thông tin</a:t>
            </a:r>
            <a:endParaRPr lang="pt-BR" b="1">
              <a:latin typeface="+mj-lt"/>
            </a:endParaRPr>
          </a:p>
          <a:p>
            <a:pPr indent="457200" algn="just"/>
            <a:r>
              <a:rPr lang="pt-BR" b="1">
                <a:latin typeface="+mj-lt"/>
              </a:rPr>
              <a:t>+ Bộ nguồn chỉnh lưu </a:t>
            </a:r>
            <a:endParaRPr lang="en-US">
              <a:latin typeface="+mj-lt"/>
            </a:endParaRPr>
          </a:p>
          <a:p>
            <a:pPr indent="457200" algn="just"/>
            <a:r>
              <a:rPr lang="pt-BR" sz="2100" b="1">
                <a:latin typeface="+mj-lt"/>
              </a:rPr>
              <a:t>Bước 1: Dùng chổi lông hoặc giẻ mềm, khô lau chùi bên ngoài vỏ thiết bị.</a:t>
            </a:r>
            <a:endParaRPr lang="en-US" sz="2100" b="1">
              <a:latin typeface="+mj-lt"/>
            </a:endParaRPr>
          </a:p>
          <a:p>
            <a:pPr indent="457200" algn="just"/>
            <a:r>
              <a:rPr lang="pt-BR" sz="2100" b="1">
                <a:latin typeface="+mj-lt"/>
              </a:rPr>
              <a:t>Bước 2: Bằng mắt kết hợp với tay kiểm tra độ vững chắc về cơ khí thiết bị nguồn chỉnh lưu, kiểm tra các ốc vít bắt bên ngoài thiết bị xem các trụ đấu nối có chắc chắn không, độ vững chắc của thiết bị trên giá máy.</a:t>
            </a:r>
            <a:endParaRPr lang="en-US" sz="2100" b="1">
              <a:latin typeface="+mj-lt"/>
            </a:endParaRPr>
          </a:p>
          <a:p>
            <a:pPr indent="457200" algn="just"/>
            <a:r>
              <a:rPr lang="pt-BR" sz="2100" b="1">
                <a:latin typeface="+mj-lt"/>
              </a:rPr>
              <a:t>Bước 3: Bằng mắt quan sát bên ngoài mặt máy kiểm tra tình trạng hoạt động của thiết bị (đồng hồ và các đèn LED hiển thị) nếu thấy bộ nguồn báo lỗi hoặc đồng hồ hiển thị không chính xác phải có phương pháp khắc phục ngay.</a:t>
            </a:r>
            <a:endParaRPr lang="en-US" sz="2100" b="1">
              <a:latin typeface="+mj-lt"/>
            </a:endParaRPr>
          </a:p>
          <a:p>
            <a:pPr indent="457200" algn="just"/>
            <a:r>
              <a:rPr lang="pt-BR" sz="2100" b="1">
                <a:latin typeface="+mj-lt"/>
              </a:rPr>
              <a:t>Bước 4: Dùng đồng hồ vôn đo kiểm tra điện áp đầu vào xoay chiều và điện áp đầu ra 1 chiều 48 VDC của thiết bị nếu thiếu hoặc quá cao phải điều chỉnh về điện áp quy định.</a:t>
            </a:r>
            <a:endParaRPr lang="en-US" sz="2100" b="1">
              <a:latin typeface="+mj-lt"/>
            </a:endParaRPr>
          </a:p>
          <a:p>
            <a:pPr indent="457200" algn="just"/>
            <a:r>
              <a:rPr lang="pt-BR" sz="2100" b="1">
                <a:latin typeface="+mj-lt"/>
              </a:rPr>
              <a:t>Bước 5: Dùng tuốc-nơ-vít cách điện vặn chặt lại các vít phát hiện bị lỏng.</a:t>
            </a:r>
            <a:endParaRPr lang="en-US" sz="2100" b="1">
              <a:latin typeface="+mj-lt"/>
            </a:endParaRPr>
          </a:p>
          <a:p>
            <a:pPr indent="457200" algn="just"/>
            <a:r>
              <a:rPr lang="pt-BR" sz="2100" b="1">
                <a:latin typeface="+mj-lt"/>
              </a:rPr>
              <a:t>Bước 6: Ghi chép sổ sách theo dõi lý lịch máy.</a:t>
            </a:r>
            <a:endParaRPr lang="en-US" sz="2100" b="1">
              <a:latin typeface="+mj-lt"/>
            </a:endParaRPr>
          </a:p>
          <a:p>
            <a:pPr indent="457200" algn="just"/>
            <a:endParaRPr lang="en-US" sz="2100" b="1">
              <a:latin typeface="+mj-lt"/>
            </a:endParaRPr>
          </a:p>
        </p:txBody>
      </p:sp>
      <p:sp>
        <p:nvSpPr>
          <p:cNvPr id="10" name="Rectangle 9"/>
          <p:cNvSpPr/>
          <p:nvPr/>
        </p:nvSpPr>
        <p:spPr>
          <a:xfrm>
            <a:off x="0" y="0"/>
            <a:ext cx="9144000" cy="523220"/>
          </a:xfrm>
          <a:prstGeom prst="rect">
            <a:avLst/>
          </a:prstGeom>
        </p:spPr>
        <p:txBody>
          <a:bodyPr wrap="square">
            <a:spAutoFit/>
          </a:bodyPr>
          <a:lstStyle/>
          <a:p>
            <a:pPr algn="ctr"/>
            <a:r>
              <a:rPr lang="en-US" sz="2800" b="1">
                <a:solidFill>
                  <a:srgbClr val="FFFF00"/>
                </a:solidFill>
                <a:latin typeface="+mj-lt"/>
              </a:rPr>
              <a:t>d) Thực hiện bảo dưỡng cấp 2</a:t>
            </a:r>
          </a:p>
        </p:txBody>
      </p:sp>
    </p:spTree>
    <p:extLst>
      <p:ext uri="{BB962C8B-B14F-4D97-AF65-F5344CB8AC3E}">
        <p14:creationId xmlns:p14="http://schemas.microsoft.com/office/powerpoint/2010/main" val="47201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5717">
                                            <p:txEl>
                                              <p:pRg st="0" end="0"/>
                                            </p:txEl>
                                          </p:spTgt>
                                        </p:tgtEl>
                                        <p:attrNameLst>
                                          <p:attrName>style.visibility</p:attrName>
                                        </p:attrNameLst>
                                      </p:cBhvr>
                                      <p:to>
                                        <p:strVal val="visible"/>
                                      </p:to>
                                    </p:set>
                                    <p:animEffect transition="in" filter="slide(fromBottom)">
                                      <p:cBhvr>
                                        <p:cTn id="7" dur="500"/>
                                        <p:tgtEl>
                                          <p:spTgt spid="285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85717">
                                            <p:txEl>
                                              <p:pRg st="1" end="1"/>
                                            </p:txEl>
                                          </p:spTgt>
                                        </p:tgtEl>
                                        <p:attrNameLst>
                                          <p:attrName>style.visibility</p:attrName>
                                        </p:attrNameLst>
                                      </p:cBhvr>
                                      <p:to>
                                        <p:strVal val="visible"/>
                                      </p:to>
                                    </p:set>
                                    <p:animEffect transition="in" filter="slide(fromBottom)">
                                      <p:cBhvr>
                                        <p:cTn id="12" dur="500"/>
                                        <p:tgtEl>
                                          <p:spTgt spid="2857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5717">
                                            <p:txEl>
                                              <p:pRg st="2" end="2"/>
                                            </p:txEl>
                                          </p:spTgt>
                                        </p:tgtEl>
                                        <p:attrNameLst>
                                          <p:attrName>style.visibility</p:attrName>
                                        </p:attrNameLst>
                                      </p:cBhvr>
                                      <p:to>
                                        <p:strVal val="visible"/>
                                      </p:to>
                                    </p:set>
                                    <p:animEffect transition="in" filter="slide(fromBottom)">
                                      <p:cBhvr>
                                        <p:cTn id="17" dur="500"/>
                                        <p:tgtEl>
                                          <p:spTgt spid="2857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85717">
                                            <p:txEl>
                                              <p:pRg st="3" end="3"/>
                                            </p:txEl>
                                          </p:spTgt>
                                        </p:tgtEl>
                                        <p:attrNameLst>
                                          <p:attrName>style.visibility</p:attrName>
                                        </p:attrNameLst>
                                      </p:cBhvr>
                                      <p:to>
                                        <p:strVal val="visible"/>
                                      </p:to>
                                    </p:set>
                                    <p:animEffect transition="in" filter="slide(fromBottom)">
                                      <p:cBhvr>
                                        <p:cTn id="22" dur="500"/>
                                        <p:tgtEl>
                                          <p:spTgt spid="2857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85717">
                                            <p:txEl>
                                              <p:pRg st="4" end="4"/>
                                            </p:txEl>
                                          </p:spTgt>
                                        </p:tgtEl>
                                        <p:attrNameLst>
                                          <p:attrName>style.visibility</p:attrName>
                                        </p:attrNameLst>
                                      </p:cBhvr>
                                      <p:to>
                                        <p:strVal val="visible"/>
                                      </p:to>
                                    </p:set>
                                    <p:animEffect transition="in" filter="slide(fromBottom)">
                                      <p:cBhvr>
                                        <p:cTn id="27" dur="500"/>
                                        <p:tgtEl>
                                          <p:spTgt spid="2857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85717">
                                            <p:txEl>
                                              <p:pRg st="5" end="5"/>
                                            </p:txEl>
                                          </p:spTgt>
                                        </p:tgtEl>
                                        <p:attrNameLst>
                                          <p:attrName>style.visibility</p:attrName>
                                        </p:attrNameLst>
                                      </p:cBhvr>
                                      <p:to>
                                        <p:strVal val="visible"/>
                                      </p:to>
                                    </p:set>
                                    <p:animEffect transition="in" filter="slide(fromBottom)">
                                      <p:cBhvr>
                                        <p:cTn id="32" dur="500"/>
                                        <p:tgtEl>
                                          <p:spTgt spid="2857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85717">
                                            <p:txEl>
                                              <p:pRg st="6" end="6"/>
                                            </p:txEl>
                                          </p:spTgt>
                                        </p:tgtEl>
                                        <p:attrNameLst>
                                          <p:attrName>style.visibility</p:attrName>
                                        </p:attrNameLst>
                                      </p:cBhvr>
                                      <p:to>
                                        <p:strVal val="visible"/>
                                      </p:to>
                                    </p:set>
                                    <p:animEffect transition="in" filter="slide(fromBottom)">
                                      <p:cBhvr>
                                        <p:cTn id="37" dur="500"/>
                                        <p:tgtEl>
                                          <p:spTgt spid="2857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85717">
                                            <p:txEl>
                                              <p:pRg st="7" end="7"/>
                                            </p:txEl>
                                          </p:spTgt>
                                        </p:tgtEl>
                                        <p:attrNameLst>
                                          <p:attrName>style.visibility</p:attrName>
                                        </p:attrNameLst>
                                      </p:cBhvr>
                                      <p:to>
                                        <p:strVal val="visible"/>
                                      </p:to>
                                    </p:set>
                                    <p:animEffect transition="in" filter="slide(fromBottom)">
                                      <p:cBhvr>
                                        <p:cTn id="42" dur="500"/>
                                        <p:tgtEl>
                                          <p:spTgt spid="2857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db2004208gl">
  <a:themeElements>
    <a:clrScheme name="2_cdb2004208gl 1">
      <a:dk1>
        <a:srgbClr val="000000"/>
      </a:dk1>
      <a:lt1>
        <a:srgbClr val="FFFFFF"/>
      </a:lt1>
      <a:dk2>
        <a:srgbClr val="1129A1"/>
      </a:dk2>
      <a:lt2>
        <a:srgbClr val="C0C0C0"/>
      </a:lt2>
      <a:accent1>
        <a:srgbClr val="4987E3"/>
      </a:accent1>
      <a:accent2>
        <a:srgbClr val="CE701A"/>
      </a:accent2>
      <a:accent3>
        <a:srgbClr val="FFFFFF"/>
      </a:accent3>
      <a:accent4>
        <a:srgbClr val="000000"/>
      </a:accent4>
      <a:accent5>
        <a:srgbClr val="B1C3EF"/>
      </a:accent5>
      <a:accent6>
        <a:srgbClr val="BA6516"/>
      </a:accent6>
      <a:hlink>
        <a:srgbClr val="36A1B6"/>
      </a:hlink>
      <a:folHlink>
        <a:srgbClr val="9CC769"/>
      </a:folHlink>
    </a:clrScheme>
    <a:fontScheme name="2_cdb2004208g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db2004208gl 1">
        <a:dk1>
          <a:srgbClr val="000000"/>
        </a:dk1>
        <a:lt1>
          <a:srgbClr val="FFFFFF"/>
        </a:lt1>
        <a:dk2>
          <a:srgbClr val="1129A1"/>
        </a:dk2>
        <a:lt2>
          <a:srgbClr val="C0C0C0"/>
        </a:lt2>
        <a:accent1>
          <a:srgbClr val="4987E3"/>
        </a:accent1>
        <a:accent2>
          <a:srgbClr val="CE701A"/>
        </a:accent2>
        <a:accent3>
          <a:srgbClr val="FFFFFF"/>
        </a:accent3>
        <a:accent4>
          <a:srgbClr val="000000"/>
        </a:accent4>
        <a:accent5>
          <a:srgbClr val="B1C3EF"/>
        </a:accent5>
        <a:accent6>
          <a:srgbClr val="BA6516"/>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2_cdb2004208gl 2">
        <a:dk1>
          <a:srgbClr val="000000"/>
        </a:dk1>
        <a:lt1>
          <a:srgbClr val="FFFFFF"/>
        </a:lt1>
        <a:dk2>
          <a:srgbClr val="351155"/>
        </a:dk2>
        <a:lt2>
          <a:srgbClr val="969696"/>
        </a:lt2>
        <a:accent1>
          <a:srgbClr val="7053CB"/>
        </a:accent1>
        <a:accent2>
          <a:srgbClr val="3282BE"/>
        </a:accent2>
        <a:accent3>
          <a:srgbClr val="FFFFFF"/>
        </a:accent3>
        <a:accent4>
          <a:srgbClr val="000000"/>
        </a:accent4>
        <a:accent5>
          <a:srgbClr val="BBB3E2"/>
        </a:accent5>
        <a:accent6>
          <a:srgbClr val="2C75AC"/>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2_cdb2004208gl 3">
        <a:dk1>
          <a:srgbClr val="000000"/>
        </a:dk1>
        <a:lt1>
          <a:srgbClr val="FFFFFF"/>
        </a:lt1>
        <a:dk2>
          <a:srgbClr val="0F4D5B"/>
        </a:dk2>
        <a:lt2>
          <a:srgbClr val="969696"/>
        </a:lt2>
        <a:accent1>
          <a:srgbClr val="1B7D6A"/>
        </a:accent1>
        <a:accent2>
          <a:srgbClr val="C69940"/>
        </a:accent2>
        <a:accent3>
          <a:srgbClr val="FFFFFF"/>
        </a:accent3>
        <a:accent4>
          <a:srgbClr val="000000"/>
        </a:accent4>
        <a:accent5>
          <a:srgbClr val="ABBFB9"/>
        </a:accent5>
        <a:accent6>
          <a:srgbClr val="B38A39"/>
        </a:accent6>
        <a:hlink>
          <a:srgbClr val="3790D3"/>
        </a:hlink>
        <a:folHlink>
          <a:srgbClr val="DEDB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db2004208gl">
  <a:themeElements>
    <a:clrScheme name="cdb2004208gl 1">
      <a:dk1>
        <a:srgbClr val="000000"/>
      </a:dk1>
      <a:lt1>
        <a:srgbClr val="FFFFFF"/>
      </a:lt1>
      <a:dk2>
        <a:srgbClr val="1129A1"/>
      </a:dk2>
      <a:lt2>
        <a:srgbClr val="C0C0C0"/>
      </a:lt2>
      <a:accent1>
        <a:srgbClr val="4987E3"/>
      </a:accent1>
      <a:accent2>
        <a:srgbClr val="CE701A"/>
      </a:accent2>
      <a:accent3>
        <a:srgbClr val="FFFFFF"/>
      </a:accent3>
      <a:accent4>
        <a:srgbClr val="000000"/>
      </a:accent4>
      <a:accent5>
        <a:srgbClr val="B1C3EF"/>
      </a:accent5>
      <a:accent6>
        <a:srgbClr val="BA6516"/>
      </a:accent6>
      <a:hlink>
        <a:srgbClr val="36A1B6"/>
      </a:hlink>
      <a:folHlink>
        <a:srgbClr val="9CC769"/>
      </a:folHlink>
    </a:clrScheme>
    <a:fontScheme name="cdb2004208g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l 1">
        <a:dk1>
          <a:srgbClr val="000000"/>
        </a:dk1>
        <a:lt1>
          <a:srgbClr val="FFFFFF"/>
        </a:lt1>
        <a:dk2>
          <a:srgbClr val="1129A1"/>
        </a:dk2>
        <a:lt2>
          <a:srgbClr val="C0C0C0"/>
        </a:lt2>
        <a:accent1>
          <a:srgbClr val="4987E3"/>
        </a:accent1>
        <a:accent2>
          <a:srgbClr val="CE701A"/>
        </a:accent2>
        <a:accent3>
          <a:srgbClr val="FFFFFF"/>
        </a:accent3>
        <a:accent4>
          <a:srgbClr val="000000"/>
        </a:accent4>
        <a:accent5>
          <a:srgbClr val="B1C3EF"/>
        </a:accent5>
        <a:accent6>
          <a:srgbClr val="BA6516"/>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cdb2004208gl 2">
        <a:dk1>
          <a:srgbClr val="000000"/>
        </a:dk1>
        <a:lt1>
          <a:srgbClr val="FFFFFF"/>
        </a:lt1>
        <a:dk2>
          <a:srgbClr val="351155"/>
        </a:dk2>
        <a:lt2>
          <a:srgbClr val="969696"/>
        </a:lt2>
        <a:accent1>
          <a:srgbClr val="7053CB"/>
        </a:accent1>
        <a:accent2>
          <a:srgbClr val="3282BE"/>
        </a:accent2>
        <a:accent3>
          <a:srgbClr val="FFFFFF"/>
        </a:accent3>
        <a:accent4>
          <a:srgbClr val="000000"/>
        </a:accent4>
        <a:accent5>
          <a:srgbClr val="BBB3E2"/>
        </a:accent5>
        <a:accent6>
          <a:srgbClr val="2C75AC"/>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cdb2004208gl 3">
        <a:dk1>
          <a:srgbClr val="000000"/>
        </a:dk1>
        <a:lt1>
          <a:srgbClr val="FFFFFF"/>
        </a:lt1>
        <a:dk2>
          <a:srgbClr val="0F4D5B"/>
        </a:dk2>
        <a:lt2>
          <a:srgbClr val="969696"/>
        </a:lt2>
        <a:accent1>
          <a:srgbClr val="1B7D6A"/>
        </a:accent1>
        <a:accent2>
          <a:srgbClr val="C69940"/>
        </a:accent2>
        <a:accent3>
          <a:srgbClr val="FFFFFF"/>
        </a:accent3>
        <a:accent4>
          <a:srgbClr val="000000"/>
        </a:accent4>
        <a:accent5>
          <a:srgbClr val="ABBFB9"/>
        </a:accent5>
        <a:accent6>
          <a:srgbClr val="B38A39"/>
        </a:accent6>
        <a:hlink>
          <a:srgbClr val="3790D3"/>
        </a:hlink>
        <a:folHlink>
          <a:srgbClr val="DEDB7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db2004208gl">
  <a:themeElements>
    <a:clrScheme name="1_cdb2004208gl 1">
      <a:dk1>
        <a:srgbClr val="000000"/>
      </a:dk1>
      <a:lt1>
        <a:srgbClr val="FFFFFF"/>
      </a:lt1>
      <a:dk2>
        <a:srgbClr val="1129A1"/>
      </a:dk2>
      <a:lt2>
        <a:srgbClr val="C0C0C0"/>
      </a:lt2>
      <a:accent1>
        <a:srgbClr val="4987E3"/>
      </a:accent1>
      <a:accent2>
        <a:srgbClr val="CE701A"/>
      </a:accent2>
      <a:accent3>
        <a:srgbClr val="FFFFFF"/>
      </a:accent3>
      <a:accent4>
        <a:srgbClr val="000000"/>
      </a:accent4>
      <a:accent5>
        <a:srgbClr val="B1C3EF"/>
      </a:accent5>
      <a:accent6>
        <a:srgbClr val="BA6516"/>
      </a:accent6>
      <a:hlink>
        <a:srgbClr val="36A1B6"/>
      </a:hlink>
      <a:folHlink>
        <a:srgbClr val="9CC769"/>
      </a:folHlink>
    </a:clrScheme>
    <a:fontScheme name="1_cdb2004208g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db2004208gl 1">
        <a:dk1>
          <a:srgbClr val="000000"/>
        </a:dk1>
        <a:lt1>
          <a:srgbClr val="FFFFFF"/>
        </a:lt1>
        <a:dk2>
          <a:srgbClr val="1129A1"/>
        </a:dk2>
        <a:lt2>
          <a:srgbClr val="C0C0C0"/>
        </a:lt2>
        <a:accent1>
          <a:srgbClr val="4987E3"/>
        </a:accent1>
        <a:accent2>
          <a:srgbClr val="CE701A"/>
        </a:accent2>
        <a:accent3>
          <a:srgbClr val="FFFFFF"/>
        </a:accent3>
        <a:accent4>
          <a:srgbClr val="000000"/>
        </a:accent4>
        <a:accent5>
          <a:srgbClr val="B1C3EF"/>
        </a:accent5>
        <a:accent6>
          <a:srgbClr val="BA6516"/>
        </a:accent6>
        <a:hlink>
          <a:srgbClr val="36A1B6"/>
        </a:hlink>
        <a:folHlink>
          <a:srgbClr val="9CC769"/>
        </a:folHlink>
      </a:clrScheme>
      <a:clrMap bg1="lt1" tx1="dk1" bg2="lt2" tx2="dk2" accent1="accent1" accent2="accent2" accent3="accent3" accent4="accent4" accent5="accent5" accent6="accent6" hlink="hlink" folHlink="folHlink"/>
    </a:extraClrScheme>
    <a:extraClrScheme>
      <a:clrScheme name="1_cdb2004208gl 2">
        <a:dk1>
          <a:srgbClr val="000000"/>
        </a:dk1>
        <a:lt1>
          <a:srgbClr val="FFFFFF"/>
        </a:lt1>
        <a:dk2>
          <a:srgbClr val="351155"/>
        </a:dk2>
        <a:lt2>
          <a:srgbClr val="969696"/>
        </a:lt2>
        <a:accent1>
          <a:srgbClr val="7053CB"/>
        </a:accent1>
        <a:accent2>
          <a:srgbClr val="3282BE"/>
        </a:accent2>
        <a:accent3>
          <a:srgbClr val="FFFFFF"/>
        </a:accent3>
        <a:accent4>
          <a:srgbClr val="000000"/>
        </a:accent4>
        <a:accent5>
          <a:srgbClr val="BBB3E2"/>
        </a:accent5>
        <a:accent6>
          <a:srgbClr val="2C75AC"/>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_cdb2004208gl 3">
        <a:dk1>
          <a:srgbClr val="000000"/>
        </a:dk1>
        <a:lt1>
          <a:srgbClr val="FFFFFF"/>
        </a:lt1>
        <a:dk2>
          <a:srgbClr val="0F4D5B"/>
        </a:dk2>
        <a:lt2>
          <a:srgbClr val="969696"/>
        </a:lt2>
        <a:accent1>
          <a:srgbClr val="1B7D6A"/>
        </a:accent1>
        <a:accent2>
          <a:srgbClr val="C69940"/>
        </a:accent2>
        <a:accent3>
          <a:srgbClr val="FFFFFF"/>
        </a:accent3>
        <a:accent4>
          <a:srgbClr val="000000"/>
        </a:accent4>
        <a:accent5>
          <a:srgbClr val="ABBFB9"/>
        </a:accent5>
        <a:accent6>
          <a:srgbClr val="B38A39"/>
        </a:accent6>
        <a:hlink>
          <a:srgbClr val="3790D3"/>
        </a:hlink>
        <a:folHlink>
          <a:srgbClr val="DEDB7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cdb2004208gl</Template>
  <TotalTime>6932</TotalTime>
  <Words>20740</Words>
  <Application>Microsoft Office PowerPoint</Application>
  <PresentationFormat>On-screen Show (4:3)</PresentationFormat>
  <Paragraphs>3693</Paragraphs>
  <Slides>110</Slides>
  <Notes>41</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110</vt:i4>
      </vt:variant>
    </vt:vector>
  </HeadingPairs>
  <TitlesOfParts>
    <vt:vector size="122" baseType="lpstr">
      <vt:lpstr>.VnArial</vt:lpstr>
      <vt:lpstr>.VnArialH</vt:lpstr>
      <vt:lpstr>.VnTime</vt:lpstr>
      <vt:lpstr>.VnTimeH</vt:lpstr>
      <vt:lpstr>Arial</vt:lpstr>
      <vt:lpstr>Calibri</vt:lpstr>
      <vt:lpstr>Times New Roman</vt:lpstr>
      <vt:lpstr>Wingdings</vt:lpstr>
      <vt:lpstr>2_cdb2004208gl</vt:lpstr>
      <vt:lpstr>cdb2004208gl</vt:lpstr>
      <vt:lpstr>1_cdb2004208gl</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NgocQuyen_Computer</dc:creator>
  <cp:lastModifiedBy>Administrator</cp:lastModifiedBy>
  <cp:revision>119</cp:revision>
  <dcterms:created xsi:type="dcterms:W3CDTF">2011-04-27T06:28:42Z</dcterms:created>
  <dcterms:modified xsi:type="dcterms:W3CDTF">2023-01-30T13:04:59Z</dcterms:modified>
</cp:coreProperties>
</file>