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3" d="100"/>
          <a:sy n="93" d="100"/>
        </p:scale>
        <p:origin x="25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7/27/2019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7/27/2019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7/27/2019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eo.nyu.edu/catalog/nyu_2451_3457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The Battle of the Neighborhoods – Report</a:t>
            </a:r>
            <a:r>
              <a:rPr lang="en-US" dirty="0"/>
              <a:t/>
            </a:r>
            <a:br>
              <a:rPr lang="en-US" dirty="0"/>
            </a:br>
            <a:endParaRPr lang="en-US" dirty="0"/>
          </a:p>
        </p:txBody>
      </p:sp>
      <p:sp>
        <p:nvSpPr>
          <p:cNvPr id="3" name="Subtitle 2"/>
          <p:cNvSpPr>
            <a:spLocks noGrp="1"/>
          </p:cNvSpPr>
          <p:nvPr>
            <p:ph type="subTitle" idx="1"/>
          </p:nvPr>
        </p:nvSpPr>
        <p:spPr/>
        <p:txBody>
          <a:bodyPr/>
          <a:lstStyle/>
          <a:p>
            <a:r>
              <a:rPr lang="en-US" dirty="0" smtClean="0"/>
              <a:t>Find Location for Opening New  </a:t>
            </a:r>
            <a:r>
              <a:rPr lang="en-US" dirty="0" err="1" smtClean="0"/>
              <a:t>VietNAMESE</a:t>
            </a:r>
            <a:r>
              <a:rPr lang="en-US" dirty="0" smtClean="0"/>
              <a:t> </a:t>
            </a:r>
            <a:r>
              <a:rPr lang="en-US" dirty="0" err="1" smtClean="0"/>
              <a:t>ResTaurant</a:t>
            </a:r>
            <a:r>
              <a:rPr lang="en-US" dirty="0" smtClean="0"/>
              <a:t> IN </a:t>
            </a:r>
            <a:r>
              <a:rPr lang="en-US" dirty="0" err="1"/>
              <a:t>Manhatta</a:t>
            </a:r>
            <a:endParaRPr lang="en-US" dirty="0"/>
          </a:p>
        </p:txBody>
      </p:sp>
    </p:spTree>
    <p:extLst>
      <p:ext uri="{BB962C8B-B14F-4D97-AF65-F5344CB8AC3E}">
        <p14:creationId xmlns:p14="http://schemas.microsoft.com/office/powerpoint/2010/main" val="811180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marL="0" indent="0">
              <a:buNone/>
            </a:pPr>
            <a:r>
              <a:rPr lang="en-US" dirty="0"/>
              <a:t>In conclusion, the best areas for open Vietnamese restaurant is Marble Hill. The result of project may be right or not because of data lacking. There is definitely the room for further improvement. </a:t>
            </a:r>
            <a:r>
              <a:rPr lang="en-US"/>
              <a:t>However, we met the object of the project.</a:t>
            </a:r>
          </a:p>
          <a:p>
            <a:pPr marL="0" indent="0">
              <a:buNone/>
            </a:pPr>
            <a:endParaRPr lang="en-US"/>
          </a:p>
        </p:txBody>
      </p:sp>
    </p:spTree>
    <p:extLst>
      <p:ext uri="{BB962C8B-B14F-4D97-AF65-F5344CB8AC3E}">
        <p14:creationId xmlns:p14="http://schemas.microsoft.com/office/powerpoint/2010/main" val="1422663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t>Introduction &amp; Business Problem:</a:t>
            </a:r>
            <a:r>
              <a:rPr lang="en-US" dirty="0"/>
              <a:t/>
            </a:r>
            <a:br>
              <a:rPr lang="en-US" dirty="0"/>
            </a:br>
            <a:endParaRPr lang="en-US" dirty="0"/>
          </a:p>
        </p:txBody>
      </p:sp>
      <p:sp>
        <p:nvSpPr>
          <p:cNvPr id="3" name="Content Placeholder 2"/>
          <p:cNvSpPr>
            <a:spLocks noGrp="1"/>
          </p:cNvSpPr>
          <p:nvPr>
            <p:ph idx="1"/>
          </p:nvPr>
        </p:nvSpPr>
        <p:spPr/>
        <p:txBody>
          <a:bodyPr/>
          <a:lstStyle/>
          <a:p>
            <a:pPr>
              <a:buFontTx/>
              <a:buChar char="-"/>
            </a:pPr>
            <a:r>
              <a:rPr lang="en-US" sz="1800" dirty="0" smtClean="0"/>
              <a:t>In </a:t>
            </a:r>
            <a:r>
              <a:rPr lang="en-US" sz="1800" dirty="0"/>
              <a:t>New York city, there are a lot of international cuisines restaurant from around the world like Turkish, Japanese, Chinese restaurants. Vietnamese is one of exotic food and have become popular in United </a:t>
            </a:r>
            <a:r>
              <a:rPr lang="en-US" sz="1800" dirty="0" smtClean="0"/>
              <a:t>State.</a:t>
            </a:r>
          </a:p>
          <a:p>
            <a:pPr>
              <a:buFontTx/>
              <a:buChar char="-"/>
            </a:pPr>
            <a:r>
              <a:rPr lang="en-US" sz="1800" dirty="0"/>
              <a:t>Food street is one of unique features that make Vietnam becomes a attractive travel destination in Asian. Vietnamese food is highly recommended by tourists around the world.</a:t>
            </a:r>
          </a:p>
          <a:p>
            <a:pPr>
              <a:buFont typeface="Symbol" panose="05050102010706020507" pitchFamily="18" charset="2"/>
              <a:buChar char="Þ"/>
            </a:pPr>
            <a:r>
              <a:rPr lang="en-US" sz="1800" dirty="0" smtClean="0"/>
              <a:t>Therefore</a:t>
            </a:r>
            <a:r>
              <a:rPr lang="en-US" sz="1800" dirty="0"/>
              <a:t>, it is a good idea to start your own Vietnamese restaurants which serves an exotic food – Vietnamese food in New York </a:t>
            </a:r>
            <a:r>
              <a:rPr lang="en-US" sz="1800" dirty="0" smtClean="0"/>
              <a:t>city. </a:t>
            </a:r>
            <a:r>
              <a:rPr lang="en-US" sz="1800" dirty="0"/>
              <a:t> </a:t>
            </a:r>
            <a:r>
              <a:rPr lang="en-US" sz="1800" dirty="0" smtClean="0"/>
              <a:t>Target audience: </a:t>
            </a:r>
            <a:r>
              <a:rPr lang="en-US" sz="1800" dirty="0" err="1" smtClean="0"/>
              <a:t>Manhatta</a:t>
            </a:r>
            <a:r>
              <a:rPr lang="en-US" sz="1800" dirty="0" smtClean="0"/>
              <a:t> area</a:t>
            </a:r>
          </a:p>
          <a:p>
            <a:pPr>
              <a:buFont typeface="Symbol" panose="05050102010706020507" pitchFamily="18" charset="2"/>
              <a:buChar char="Þ"/>
            </a:pPr>
            <a:r>
              <a:rPr lang="en-US" sz="1800" dirty="0" smtClean="0"/>
              <a:t>Problem:  Where we should open a restaurant</a:t>
            </a:r>
          </a:p>
          <a:p>
            <a:pPr>
              <a:buFont typeface="Symbol" panose="05050102010706020507" pitchFamily="18" charset="2"/>
              <a:buChar char="Þ"/>
            </a:pPr>
            <a:endParaRPr lang="en-US" dirty="0" smtClean="0"/>
          </a:p>
          <a:p>
            <a:pPr>
              <a:buFontTx/>
              <a:buChar char="-"/>
            </a:pPr>
            <a:endParaRPr lang="en-US" dirty="0"/>
          </a:p>
        </p:txBody>
      </p:sp>
    </p:spTree>
    <p:extLst>
      <p:ext uri="{BB962C8B-B14F-4D97-AF65-F5344CB8AC3E}">
        <p14:creationId xmlns:p14="http://schemas.microsoft.com/office/powerpoint/2010/main" val="1733254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lstStyle/>
          <a:p>
            <a:r>
              <a:rPr lang="en-US" b="1" dirty="0"/>
              <a:t>Data 1: </a:t>
            </a:r>
            <a:r>
              <a:rPr lang="en-US" dirty="0"/>
              <a:t>Neighborhood has a total of 5 boroughs and 306 neighborhoods. In order to segment the neighborhoods and explore them, we will essentially need a dataset that contains the 5 boroughs and the neighborhoods that exist in each borough as well as the  latitude and longitude coordinates of each neighborhood. This dataset exists for free on the web. Link to the dataset is: </a:t>
            </a:r>
            <a:r>
              <a:rPr lang="en-US" dirty="0">
                <a:hlinkClick r:id="rId2"/>
              </a:rPr>
              <a:t>https://</a:t>
            </a:r>
            <a:r>
              <a:rPr lang="en-US" dirty="0" smtClean="0">
                <a:hlinkClick r:id="rId2"/>
              </a:rPr>
              <a:t>geo.nyu.edu/catalog/nyu_2451_34572</a:t>
            </a:r>
            <a:endParaRPr lang="en-US" dirty="0" smtClean="0"/>
          </a:p>
          <a:p>
            <a:endParaRPr lang="en-US" dirty="0"/>
          </a:p>
          <a:p>
            <a:endParaRPr lang="en-US" dirty="0"/>
          </a:p>
        </p:txBody>
      </p:sp>
      <p:pic>
        <p:nvPicPr>
          <p:cNvPr id="4" name="Picture 3"/>
          <p:cNvPicPr/>
          <p:nvPr/>
        </p:nvPicPr>
        <p:blipFill>
          <a:blip r:embed="rId3"/>
          <a:stretch>
            <a:fillRect/>
          </a:stretch>
        </p:blipFill>
        <p:spPr>
          <a:xfrm>
            <a:off x="4595426" y="3907824"/>
            <a:ext cx="3067050" cy="1447800"/>
          </a:xfrm>
          <a:prstGeom prst="rect">
            <a:avLst/>
          </a:prstGeom>
        </p:spPr>
      </p:pic>
    </p:spTree>
    <p:extLst>
      <p:ext uri="{BB962C8B-B14F-4D97-AF65-F5344CB8AC3E}">
        <p14:creationId xmlns:p14="http://schemas.microsoft.com/office/powerpoint/2010/main" val="3180036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lstStyle/>
          <a:p>
            <a:r>
              <a:rPr lang="en-US" b="1" dirty="0"/>
              <a:t>Data2: </a:t>
            </a:r>
            <a:r>
              <a:rPr lang="en-US" dirty="0"/>
              <a:t>New York city geographical coordinates data will be utilized as input for the Foursquare API, that will be leveraged to provision venues information for each neighborhood. We will use the Foursquare API to explore neighborhoods in New York City. </a:t>
            </a:r>
          </a:p>
          <a:p>
            <a:r>
              <a:rPr lang="en-US" dirty="0"/>
              <a:t>Moreover, Vietnamese restaurant category Id 4bf58dd8d48988d14a941735 is used for retrieving data from Foursquare API</a:t>
            </a:r>
            <a:r>
              <a:rPr lang="en-US" dirty="0" smtClean="0"/>
              <a:t>.</a:t>
            </a:r>
            <a:endParaRPr lang="en-US" dirty="0"/>
          </a:p>
        </p:txBody>
      </p:sp>
    </p:spTree>
    <p:extLst>
      <p:ext uri="{BB962C8B-B14F-4D97-AF65-F5344CB8AC3E}">
        <p14:creationId xmlns:p14="http://schemas.microsoft.com/office/powerpoint/2010/main" val="1473256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lstStyle/>
          <a:p>
            <a:pPr marL="0" indent="0">
              <a:buNone/>
            </a:pPr>
            <a:r>
              <a:rPr lang="en-US" dirty="0"/>
              <a:t>First, I convert addresses into their equivalent latitude and longitude values. Then using Foursquare API to explore neighborhoods in Manhattan, New York. Finally, explore function to get Vietnamese restaurant categories in each </a:t>
            </a:r>
            <a:r>
              <a:rPr lang="en-US" dirty="0" smtClean="0"/>
              <a:t>neighborhood:</a:t>
            </a:r>
          </a:p>
          <a:p>
            <a:pPr marL="0" indent="0">
              <a:buNone/>
            </a:pPr>
            <a:endParaRPr lang="en-US" dirty="0"/>
          </a:p>
        </p:txBody>
      </p:sp>
      <p:pic>
        <p:nvPicPr>
          <p:cNvPr id="4" name="Picture 3"/>
          <p:cNvPicPr/>
          <p:nvPr/>
        </p:nvPicPr>
        <p:blipFill>
          <a:blip r:embed="rId2"/>
          <a:stretch>
            <a:fillRect/>
          </a:stretch>
        </p:blipFill>
        <p:spPr>
          <a:xfrm>
            <a:off x="1451579" y="3610258"/>
            <a:ext cx="4720281" cy="1752575"/>
          </a:xfrm>
          <a:prstGeom prst="rect">
            <a:avLst/>
          </a:prstGeom>
        </p:spPr>
      </p:pic>
      <p:pic>
        <p:nvPicPr>
          <p:cNvPr id="5" name="Picture 4"/>
          <p:cNvPicPr/>
          <p:nvPr/>
        </p:nvPicPr>
        <p:blipFill>
          <a:blip r:embed="rId3"/>
          <a:stretch>
            <a:fillRect/>
          </a:stretch>
        </p:blipFill>
        <p:spPr>
          <a:xfrm>
            <a:off x="6540844" y="3163330"/>
            <a:ext cx="4382206" cy="2844541"/>
          </a:xfrm>
          <a:prstGeom prst="rect">
            <a:avLst/>
          </a:prstGeom>
        </p:spPr>
      </p:pic>
    </p:spTree>
    <p:extLst>
      <p:ext uri="{BB962C8B-B14F-4D97-AF65-F5344CB8AC3E}">
        <p14:creationId xmlns:p14="http://schemas.microsoft.com/office/powerpoint/2010/main" val="244287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lstStyle/>
          <a:p>
            <a:pPr marL="0" indent="0">
              <a:buNone/>
            </a:pPr>
            <a:r>
              <a:rPr lang="en-US" dirty="0"/>
              <a:t>Group the neighborhoods into clusters K-means clustering algorithm </a:t>
            </a:r>
            <a:endParaRPr lang="en-US" dirty="0" smtClean="0"/>
          </a:p>
          <a:p>
            <a:pPr marL="0" indent="0">
              <a:buNone/>
            </a:pPr>
            <a:r>
              <a:rPr lang="en-US" dirty="0" smtClean="0"/>
              <a:t>Results:</a:t>
            </a:r>
          </a:p>
          <a:p>
            <a:pPr marL="0" indent="0">
              <a:buNone/>
            </a:pPr>
            <a:r>
              <a:rPr lang="en-US" dirty="0" smtClean="0"/>
              <a:t>Cluster 1:                                                                 Cluster II: </a:t>
            </a:r>
          </a:p>
          <a:p>
            <a:pPr marL="0" indent="0">
              <a:buNone/>
            </a:pPr>
            <a:endParaRPr lang="en-US" dirty="0"/>
          </a:p>
        </p:txBody>
      </p:sp>
      <p:pic>
        <p:nvPicPr>
          <p:cNvPr id="4" name="Picture 3"/>
          <p:cNvPicPr/>
          <p:nvPr/>
        </p:nvPicPr>
        <p:blipFill>
          <a:blip r:embed="rId2"/>
          <a:stretch>
            <a:fillRect/>
          </a:stretch>
        </p:blipFill>
        <p:spPr>
          <a:xfrm>
            <a:off x="1040850" y="3409580"/>
            <a:ext cx="5499993" cy="2056765"/>
          </a:xfrm>
          <a:prstGeom prst="rect">
            <a:avLst/>
          </a:prstGeom>
        </p:spPr>
      </p:pic>
      <p:pic>
        <p:nvPicPr>
          <p:cNvPr id="5" name="Picture 4"/>
          <p:cNvPicPr/>
          <p:nvPr/>
        </p:nvPicPr>
        <p:blipFill>
          <a:blip r:embed="rId3"/>
          <a:stretch>
            <a:fillRect/>
          </a:stretch>
        </p:blipFill>
        <p:spPr>
          <a:xfrm>
            <a:off x="7035113" y="3551568"/>
            <a:ext cx="4687330" cy="888627"/>
          </a:xfrm>
          <a:prstGeom prst="rect">
            <a:avLst/>
          </a:prstGeom>
        </p:spPr>
      </p:pic>
    </p:spTree>
    <p:extLst>
      <p:ext uri="{BB962C8B-B14F-4D97-AF65-F5344CB8AC3E}">
        <p14:creationId xmlns:p14="http://schemas.microsoft.com/office/powerpoint/2010/main" val="2924169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5" name="Content Placeholder 4"/>
          <p:cNvSpPr>
            <a:spLocks noGrp="1"/>
          </p:cNvSpPr>
          <p:nvPr>
            <p:ph idx="1"/>
          </p:nvPr>
        </p:nvSpPr>
        <p:spPr/>
        <p:txBody>
          <a:bodyPr/>
          <a:lstStyle/>
          <a:p>
            <a:r>
              <a:rPr lang="en-US" dirty="0" smtClean="0"/>
              <a:t>Cluster 3                                                                          Cluster 4:</a:t>
            </a:r>
          </a:p>
          <a:p>
            <a:pPr marL="0" indent="0">
              <a:buNone/>
            </a:pPr>
            <a:endParaRPr lang="en-US" dirty="0"/>
          </a:p>
        </p:txBody>
      </p:sp>
      <p:pic>
        <p:nvPicPr>
          <p:cNvPr id="6" name="Picture 5"/>
          <p:cNvPicPr/>
          <p:nvPr/>
        </p:nvPicPr>
        <p:blipFill>
          <a:blip r:embed="rId2"/>
          <a:stretch>
            <a:fillRect/>
          </a:stretch>
        </p:blipFill>
        <p:spPr>
          <a:xfrm>
            <a:off x="214184" y="2678052"/>
            <a:ext cx="6480295" cy="2009277"/>
          </a:xfrm>
          <a:prstGeom prst="rect">
            <a:avLst/>
          </a:prstGeom>
        </p:spPr>
      </p:pic>
      <p:pic>
        <p:nvPicPr>
          <p:cNvPr id="7" name="Picture 6"/>
          <p:cNvPicPr/>
          <p:nvPr/>
        </p:nvPicPr>
        <p:blipFill>
          <a:blip r:embed="rId3"/>
          <a:stretch>
            <a:fillRect/>
          </a:stretch>
        </p:blipFill>
        <p:spPr>
          <a:xfrm>
            <a:off x="6985686" y="3083808"/>
            <a:ext cx="4769709" cy="756285"/>
          </a:xfrm>
          <a:prstGeom prst="rect">
            <a:avLst/>
          </a:prstGeom>
        </p:spPr>
      </p:pic>
    </p:spTree>
    <p:extLst>
      <p:ext uri="{BB962C8B-B14F-4D97-AF65-F5344CB8AC3E}">
        <p14:creationId xmlns:p14="http://schemas.microsoft.com/office/powerpoint/2010/main" val="2612200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MethoDOLOGY</a:t>
            </a:r>
            <a:endParaRPr lang="en-US" dirty="0"/>
          </a:p>
        </p:txBody>
      </p:sp>
      <p:sp>
        <p:nvSpPr>
          <p:cNvPr id="3" name="Content Placeholder 2"/>
          <p:cNvSpPr>
            <a:spLocks noGrp="1"/>
          </p:cNvSpPr>
          <p:nvPr>
            <p:ph idx="1"/>
          </p:nvPr>
        </p:nvSpPr>
        <p:spPr/>
        <p:txBody>
          <a:bodyPr/>
          <a:lstStyle/>
          <a:p>
            <a:r>
              <a:rPr lang="en-US" dirty="0" smtClean="0"/>
              <a:t>Cluster 5:</a:t>
            </a:r>
          </a:p>
          <a:p>
            <a:pPr marL="0" indent="0">
              <a:buNone/>
            </a:pPr>
            <a:endParaRPr lang="en-US" dirty="0"/>
          </a:p>
        </p:txBody>
      </p:sp>
      <p:pic>
        <p:nvPicPr>
          <p:cNvPr id="4" name="Picture 3"/>
          <p:cNvPicPr/>
          <p:nvPr/>
        </p:nvPicPr>
        <p:blipFill>
          <a:blip r:embed="rId2"/>
          <a:stretch>
            <a:fillRect/>
          </a:stretch>
        </p:blipFill>
        <p:spPr>
          <a:xfrm>
            <a:off x="2029390" y="3133343"/>
            <a:ext cx="7839539" cy="1809360"/>
          </a:xfrm>
          <a:prstGeom prst="rect">
            <a:avLst/>
          </a:prstGeom>
        </p:spPr>
      </p:pic>
    </p:spTree>
    <p:extLst>
      <p:ext uri="{BB962C8B-B14F-4D97-AF65-F5344CB8AC3E}">
        <p14:creationId xmlns:p14="http://schemas.microsoft.com/office/powerpoint/2010/main" val="707669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r>
              <a:rPr lang="en-US" dirty="0"/>
              <a:t>In this section, I would be discussing the lack of data. Due to the limit of data, this analysis may be right or wrong. If there are more data available, I believe that the result will be much better.</a:t>
            </a:r>
          </a:p>
          <a:p>
            <a:pPr marL="0" indent="0">
              <a:buNone/>
            </a:pPr>
            <a:endParaRPr lang="en-US" dirty="0"/>
          </a:p>
        </p:txBody>
      </p:sp>
    </p:spTree>
    <p:extLst>
      <p:ext uri="{BB962C8B-B14F-4D97-AF65-F5344CB8AC3E}">
        <p14:creationId xmlns:p14="http://schemas.microsoft.com/office/powerpoint/2010/main" val="225252565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11</TotalTime>
  <Words>424</Words>
  <Application>Microsoft Office PowerPoint</Application>
  <PresentationFormat>Widescreen</PresentationFormat>
  <Paragraphs>26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Gill Sans MT</vt:lpstr>
      <vt:lpstr>Symbol</vt:lpstr>
      <vt:lpstr>Gallery</vt:lpstr>
      <vt:lpstr>The Battle of the Neighborhoods – Report </vt:lpstr>
      <vt:lpstr>Introduction &amp; Business Problem: </vt:lpstr>
      <vt:lpstr>Data</vt:lpstr>
      <vt:lpstr>DATA</vt:lpstr>
      <vt:lpstr>METHODOLOGY</vt:lpstr>
      <vt:lpstr>METHODOLOGY</vt:lpstr>
      <vt:lpstr>METHODOLOGY</vt:lpstr>
      <vt:lpstr>MethoDOLOGY</vt:lpstr>
      <vt:lpstr>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the Neighborhoods – Report</dc:title>
  <dc:creator>Hanh Le</dc:creator>
  <cp:lastModifiedBy>Hanh Le</cp:lastModifiedBy>
  <cp:revision>2</cp:revision>
  <dcterms:created xsi:type="dcterms:W3CDTF">2019-07-27T12:21:43Z</dcterms:created>
  <dcterms:modified xsi:type="dcterms:W3CDTF">2019-07-27T12:33:28Z</dcterms:modified>
</cp:coreProperties>
</file>