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Open Sauce Heavy" charset="1" panose="00000A00000000000000"/>
      <p:regular r:id="rId11"/>
    </p:embeddedFont>
    <p:embeddedFont>
      <p:font typeface="DM Sans" charset="1" panose="00000000000000000000"/>
      <p:regular r:id="rId12"/>
    </p:embeddedFont>
    <p:embeddedFont>
      <p:font typeface="DM Sans Bold" charset="1" panose="00000000000000000000"/>
      <p:regular r:id="rId13"/>
    </p:embeddedFont>
    <p:embeddedFont>
      <p:font typeface="Open Sauce Semi-Bold" charset="1" panose="000007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8332596" cy="10287000"/>
          </a:xfrm>
          <a:prstGeom prst="rect">
            <a:avLst/>
          </a:prstGeom>
          <a:solidFill>
            <a:srgbClr val="2C5E74"/>
          </a:solidFill>
        </p:spPr>
      </p:sp>
      <p:grpSp>
        <p:nvGrpSpPr>
          <p:cNvPr name="Group 3" id="3"/>
          <p:cNvGrpSpPr/>
          <p:nvPr/>
        </p:nvGrpSpPr>
        <p:grpSpPr>
          <a:xfrm rot="0">
            <a:off x="8332596" y="0"/>
            <a:ext cx="9955404" cy="10287000"/>
            <a:chOff x="0" y="0"/>
            <a:chExt cx="13273871" cy="13716000"/>
          </a:xfrm>
        </p:grpSpPr>
        <p:pic>
          <p:nvPicPr>
            <p:cNvPr name="Picture 4" id="4"/>
            <p:cNvPicPr>
              <a:picLocks noChangeAspect="true"/>
            </p:cNvPicPr>
            <p:nvPr/>
          </p:nvPicPr>
          <p:blipFill>
            <a:blip r:embed="rId2"/>
            <a:srcRect l="1611" t="0" r="1611" b="0"/>
            <a:stretch>
              <a:fillRect/>
            </a:stretch>
          </p:blipFill>
          <p:spPr>
            <a:xfrm flipH="false" flipV="false">
              <a:off x="0" y="0"/>
              <a:ext cx="13273871" cy="13716000"/>
            </a:xfrm>
            <a:prstGeom prst="rect">
              <a:avLst/>
            </a:prstGeom>
          </p:spPr>
        </p:pic>
      </p:grpSp>
      <p:sp>
        <p:nvSpPr>
          <p:cNvPr name="TextBox 5" id="5"/>
          <p:cNvSpPr txBox="true"/>
          <p:nvPr/>
        </p:nvSpPr>
        <p:spPr>
          <a:xfrm rot="0">
            <a:off x="820394" y="3735830"/>
            <a:ext cx="6691809" cy="2796290"/>
          </a:xfrm>
          <a:prstGeom prst="rect">
            <a:avLst/>
          </a:prstGeom>
        </p:spPr>
        <p:txBody>
          <a:bodyPr anchor="t" rtlCol="false" tIns="0" lIns="0" bIns="0" rIns="0">
            <a:spAutoFit/>
          </a:bodyPr>
          <a:lstStyle/>
          <a:p>
            <a:pPr algn="l">
              <a:lnSpc>
                <a:spcPts val="11099"/>
              </a:lnSpc>
            </a:pPr>
            <a:r>
              <a:rPr lang="en-US" sz="9098">
                <a:solidFill>
                  <a:srgbClr val="FFFFFF"/>
                </a:solidFill>
                <a:latin typeface="Open Sauce Heavy"/>
                <a:ea typeface="Open Sauce Heavy"/>
                <a:cs typeface="Open Sauce Heavy"/>
                <a:sym typeface="Open Sauce Heavy"/>
              </a:rPr>
              <a:t>Tablet Rollout</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353969"/>
            <a:ext cx="9198999" cy="1128211"/>
          </a:xfrm>
          <a:prstGeom prst="rect">
            <a:avLst/>
          </a:prstGeom>
        </p:spPr>
        <p:txBody>
          <a:bodyPr anchor="t" rtlCol="false" tIns="0" lIns="0" bIns="0" rIns="0">
            <a:spAutoFit/>
          </a:bodyPr>
          <a:lstStyle/>
          <a:p>
            <a:pPr algn="l">
              <a:lnSpc>
                <a:spcPts val="9215"/>
              </a:lnSpc>
              <a:spcBef>
                <a:spcPct val="0"/>
              </a:spcBef>
            </a:pPr>
            <a:r>
              <a:rPr lang="en-US" sz="6582">
                <a:solidFill>
                  <a:srgbClr val="2C5E74"/>
                </a:solidFill>
                <a:latin typeface="Open Sauce Heavy"/>
                <a:ea typeface="Open Sauce Heavy"/>
                <a:cs typeface="Open Sauce Heavy"/>
                <a:sym typeface="Open Sauce Heavy"/>
              </a:rPr>
              <a:t>Summary</a:t>
            </a:r>
          </a:p>
        </p:txBody>
      </p:sp>
      <p:sp>
        <p:nvSpPr>
          <p:cNvPr name="TextBox 3" id="3"/>
          <p:cNvSpPr txBox="true"/>
          <p:nvPr/>
        </p:nvSpPr>
        <p:spPr>
          <a:xfrm rot="0">
            <a:off x="1521906" y="3480752"/>
            <a:ext cx="15244187" cy="3750691"/>
          </a:xfrm>
          <a:prstGeom prst="rect">
            <a:avLst/>
          </a:prstGeom>
        </p:spPr>
        <p:txBody>
          <a:bodyPr anchor="t" rtlCol="false" tIns="0" lIns="0" bIns="0" rIns="0">
            <a:spAutoFit/>
          </a:bodyPr>
          <a:lstStyle/>
          <a:p>
            <a:pPr algn="l">
              <a:lnSpc>
                <a:spcPts val="4463"/>
              </a:lnSpc>
            </a:pPr>
            <a:r>
              <a:rPr lang="en-US" sz="2399">
                <a:solidFill>
                  <a:srgbClr val="433833"/>
                </a:solidFill>
                <a:latin typeface="DM Sans"/>
                <a:ea typeface="DM Sans"/>
                <a:cs typeface="DM Sans"/>
                <a:sym typeface="DM Sans"/>
              </a:rPr>
              <a:t>We have recently completed the test launch of our tabletop menu tablets at two of our pilot locations. We achieved this milestone together as a team through efforts started about a month a half ago and included various tasks such as:</a:t>
            </a:r>
          </a:p>
          <a:p>
            <a:pPr algn="l">
              <a:lnSpc>
                <a:spcPts val="4463"/>
              </a:lnSpc>
            </a:pPr>
            <a:r>
              <a:rPr lang="en-US" sz="2399">
                <a:solidFill>
                  <a:srgbClr val="433833"/>
                </a:solidFill>
                <a:latin typeface="DM Sans"/>
                <a:ea typeface="DM Sans"/>
                <a:cs typeface="DM Sans"/>
                <a:sym typeface="DM Sans"/>
              </a:rPr>
              <a:t>       </a:t>
            </a:r>
            <a:r>
              <a:rPr lang="en-US" sz="2399">
                <a:solidFill>
                  <a:srgbClr val="433833"/>
                </a:solidFill>
                <a:latin typeface="DM Sans"/>
                <a:ea typeface="DM Sans"/>
                <a:cs typeface="DM Sans"/>
                <a:sym typeface="DM Sans"/>
              </a:rPr>
              <a:t>-Procuring the tablets based on technical requirements</a:t>
            </a:r>
          </a:p>
          <a:p>
            <a:pPr algn="l">
              <a:lnSpc>
                <a:spcPts val="4463"/>
              </a:lnSpc>
            </a:pPr>
            <a:r>
              <a:rPr lang="en-US" sz="2399">
                <a:solidFill>
                  <a:srgbClr val="433833"/>
                </a:solidFill>
                <a:latin typeface="DM Sans"/>
                <a:ea typeface="DM Sans"/>
                <a:cs typeface="DM Sans"/>
                <a:sym typeface="DM Sans"/>
              </a:rPr>
              <a:t>       </a:t>
            </a:r>
            <a:r>
              <a:rPr lang="en-US" sz="2399">
                <a:solidFill>
                  <a:srgbClr val="433833"/>
                </a:solidFill>
                <a:latin typeface="DM Sans"/>
                <a:ea typeface="DM Sans"/>
                <a:cs typeface="DM Sans"/>
                <a:sym typeface="DM Sans"/>
              </a:rPr>
              <a:t>-Coordinating with internal teams, such as marketing and our head chef Carter</a:t>
            </a:r>
          </a:p>
          <a:p>
            <a:pPr algn="l">
              <a:lnSpc>
                <a:spcPts val="4463"/>
              </a:lnSpc>
            </a:pPr>
            <a:r>
              <a:rPr lang="en-US" sz="2399">
                <a:solidFill>
                  <a:srgbClr val="433833"/>
                </a:solidFill>
                <a:latin typeface="DM Sans"/>
                <a:ea typeface="DM Sans"/>
                <a:cs typeface="DM Sans"/>
                <a:sym typeface="DM Sans"/>
              </a:rPr>
              <a:t>       </a:t>
            </a:r>
            <a:r>
              <a:rPr lang="en-US" sz="2399">
                <a:solidFill>
                  <a:srgbClr val="433833"/>
                </a:solidFill>
                <a:latin typeface="DM Sans"/>
                <a:ea typeface="DM Sans"/>
                <a:cs typeface="DM Sans"/>
                <a:sym typeface="DM Sans"/>
              </a:rPr>
              <a:t>-Developing and training the staff at both locations</a:t>
            </a:r>
          </a:p>
          <a:p>
            <a:pPr algn="l">
              <a:lnSpc>
                <a:spcPts val="2800"/>
              </a:lnSpc>
              <a:spcBef>
                <a:spcPct val="0"/>
              </a:spcBef>
            </a:pPr>
          </a:p>
        </p:txBody>
      </p:sp>
      <p:grpSp>
        <p:nvGrpSpPr>
          <p:cNvPr name="Group 4" id="4"/>
          <p:cNvGrpSpPr/>
          <p:nvPr/>
        </p:nvGrpSpPr>
        <p:grpSpPr>
          <a:xfrm rot="0">
            <a:off x="1028700" y="8861856"/>
            <a:ext cx="15927268" cy="396444"/>
            <a:chOff x="0" y="0"/>
            <a:chExt cx="6122721" cy="152400"/>
          </a:xfrm>
        </p:grpSpPr>
        <p:sp>
          <p:nvSpPr>
            <p:cNvPr name="Freeform 5" id="5"/>
            <p:cNvSpPr/>
            <p:nvPr/>
          </p:nvSpPr>
          <p:spPr>
            <a:xfrm flipH="false" flipV="false" rot="0">
              <a:off x="0" y="0"/>
              <a:ext cx="6122721" cy="152400"/>
            </a:xfrm>
            <a:custGeom>
              <a:avLst/>
              <a:gdLst/>
              <a:ahLst/>
              <a:cxnLst/>
              <a:rect r="r" b="b" t="t" l="l"/>
              <a:pathLst>
                <a:path h="152400" w="6122721">
                  <a:moveTo>
                    <a:pt x="0" y="0"/>
                  </a:moveTo>
                  <a:lnTo>
                    <a:pt x="6122721" y="0"/>
                  </a:lnTo>
                  <a:lnTo>
                    <a:pt x="6122721" y="152400"/>
                  </a:lnTo>
                  <a:lnTo>
                    <a:pt x="0" y="152400"/>
                  </a:lnTo>
                  <a:close/>
                </a:path>
              </a:pathLst>
            </a:custGeom>
            <a:solidFill>
              <a:srgbClr val="2C5E74"/>
            </a:solidFill>
          </p:spPr>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821648" y="895350"/>
            <a:ext cx="10663754" cy="1227012"/>
          </a:xfrm>
          <a:prstGeom prst="rect">
            <a:avLst/>
          </a:prstGeom>
        </p:spPr>
        <p:txBody>
          <a:bodyPr anchor="t" rtlCol="false" tIns="0" lIns="0" bIns="0" rIns="0">
            <a:spAutoFit/>
          </a:bodyPr>
          <a:lstStyle/>
          <a:p>
            <a:pPr algn="ctr">
              <a:lnSpc>
                <a:spcPts val="10069"/>
              </a:lnSpc>
              <a:spcBef>
                <a:spcPct val="0"/>
              </a:spcBef>
            </a:pPr>
            <a:r>
              <a:rPr lang="en-US" sz="7192">
                <a:solidFill>
                  <a:srgbClr val="2C5E74"/>
                </a:solidFill>
                <a:latin typeface="Open Sauce Heavy"/>
                <a:ea typeface="Open Sauce Heavy"/>
                <a:cs typeface="Open Sauce Heavy"/>
                <a:sym typeface="Open Sauce Heavy"/>
              </a:rPr>
              <a:t>Overview</a:t>
            </a:r>
          </a:p>
        </p:txBody>
      </p:sp>
      <p:sp>
        <p:nvSpPr>
          <p:cNvPr name="TextBox 3" id="3"/>
          <p:cNvSpPr txBox="true"/>
          <p:nvPr/>
        </p:nvSpPr>
        <p:spPr>
          <a:xfrm rot="0">
            <a:off x="2564746" y="3529445"/>
            <a:ext cx="13158507" cy="3874389"/>
          </a:xfrm>
          <a:prstGeom prst="rect">
            <a:avLst/>
          </a:prstGeom>
        </p:spPr>
        <p:txBody>
          <a:bodyPr anchor="t" rtlCol="false" tIns="0" lIns="0" bIns="0" rIns="0">
            <a:spAutoFit/>
          </a:bodyPr>
          <a:lstStyle/>
          <a:p>
            <a:pPr algn="just">
              <a:lnSpc>
                <a:spcPts val="4536"/>
              </a:lnSpc>
            </a:pPr>
            <a:r>
              <a:rPr lang="en-US" sz="2400">
                <a:solidFill>
                  <a:srgbClr val="303030"/>
                </a:solidFill>
                <a:latin typeface="DM Sans"/>
                <a:ea typeface="DM Sans"/>
                <a:cs typeface="DM Sans"/>
                <a:sym typeface="DM Sans"/>
              </a:rPr>
              <a:t>With this test run we wanted to:</a:t>
            </a:r>
          </a:p>
          <a:p>
            <a:pPr algn="just">
              <a:lnSpc>
                <a:spcPts val="4536"/>
              </a:lnSpc>
            </a:pPr>
            <a:r>
              <a:rPr lang="en-US" sz="2400">
                <a:solidFill>
                  <a:srgbClr val="303030"/>
                </a:solidFill>
                <a:latin typeface="DM Sans"/>
                <a:ea typeface="DM Sans"/>
                <a:cs typeface="DM Sans"/>
                <a:sym typeface="DM Sans"/>
              </a:rPr>
              <a:t>-Average our ticket time for appetizers for around eight minutes and twelve to fifteen minutes for entrees.</a:t>
            </a:r>
          </a:p>
          <a:p>
            <a:pPr algn="just">
              <a:lnSpc>
                <a:spcPts val="4536"/>
              </a:lnSpc>
            </a:pPr>
            <a:r>
              <a:rPr lang="en-US" sz="2400">
                <a:solidFill>
                  <a:srgbClr val="303030"/>
                </a:solidFill>
                <a:latin typeface="DM Sans"/>
                <a:ea typeface="DM Sans"/>
                <a:cs typeface="DM Sans"/>
                <a:sym typeface="DM Sans"/>
              </a:rPr>
              <a:t>-Have a checkout time of less than a minute.</a:t>
            </a:r>
          </a:p>
          <a:p>
            <a:pPr algn="just">
              <a:lnSpc>
                <a:spcPts val="4536"/>
              </a:lnSpc>
            </a:pPr>
            <a:r>
              <a:rPr lang="en-US" sz="2400">
                <a:solidFill>
                  <a:srgbClr val="303030"/>
                </a:solidFill>
                <a:latin typeface="DM Sans"/>
                <a:ea typeface="DM Sans"/>
                <a:cs typeface="DM Sans"/>
                <a:sym typeface="DM Sans"/>
              </a:rPr>
              <a:t>-Reduce technician issues our customers have while using the tablets.</a:t>
            </a:r>
          </a:p>
          <a:p>
            <a:pPr algn="just">
              <a:lnSpc>
                <a:spcPts val="4536"/>
              </a:lnSpc>
            </a:pPr>
            <a:r>
              <a:rPr lang="en-US" sz="2400">
                <a:solidFill>
                  <a:srgbClr val="303030"/>
                </a:solidFill>
                <a:latin typeface="DM Sans"/>
                <a:ea typeface="DM Sans"/>
                <a:cs typeface="DM Sans"/>
                <a:sym typeface="DM Sans"/>
              </a:rPr>
              <a:t>-Reduce customer wait time in lobby to be seated to under ten minutes.</a:t>
            </a:r>
          </a:p>
          <a:p>
            <a:pPr algn="just">
              <a:lnSpc>
                <a:spcPts val="335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0818449" cy="11710378"/>
          </a:xfrm>
        </p:grpSpPr>
        <p:sp>
          <p:nvSpPr>
            <p:cNvPr name="Freeform 3" id="3"/>
            <p:cNvSpPr/>
            <p:nvPr/>
          </p:nvSpPr>
          <p:spPr>
            <a:xfrm flipH="false" flipV="false" rot="0">
              <a:off x="0" y="0"/>
              <a:ext cx="20818449" cy="11710377"/>
            </a:xfrm>
            <a:custGeom>
              <a:avLst/>
              <a:gdLst/>
              <a:ahLst/>
              <a:cxnLst/>
              <a:rect r="r" b="b" t="t" l="l"/>
              <a:pathLst>
                <a:path h="11710377" w="20818449">
                  <a:moveTo>
                    <a:pt x="0" y="0"/>
                  </a:moveTo>
                  <a:lnTo>
                    <a:pt x="0" y="11710377"/>
                  </a:lnTo>
                  <a:lnTo>
                    <a:pt x="20818449" y="11710377"/>
                  </a:lnTo>
                  <a:lnTo>
                    <a:pt x="20818449" y="0"/>
                  </a:lnTo>
                  <a:lnTo>
                    <a:pt x="0" y="0"/>
                  </a:lnTo>
                  <a:close/>
                  <a:moveTo>
                    <a:pt x="20757490" y="11649418"/>
                  </a:moveTo>
                  <a:lnTo>
                    <a:pt x="59690" y="11649418"/>
                  </a:lnTo>
                  <a:lnTo>
                    <a:pt x="59690" y="59690"/>
                  </a:lnTo>
                  <a:lnTo>
                    <a:pt x="20757490" y="59690"/>
                  </a:lnTo>
                  <a:lnTo>
                    <a:pt x="20757490" y="11649418"/>
                  </a:lnTo>
                  <a:close/>
                </a:path>
              </a:pathLst>
            </a:custGeom>
            <a:solidFill>
              <a:srgbClr val="2C5E74"/>
            </a:solidFill>
          </p:spPr>
        </p:sp>
      </p:grpSp>
      <p:sp>
        <p:nvSpPr>
          <p:cNvPr name="Freeform 4" id="4"/>
          <p:cNvSpPr/>
          <p:nvPr/>
        </p:nvSpPr>
        <p:spPr>
          <a:xfrm flipH="false" flipV="false" rot="0">
            <a:off x="7400978" y="2256851"/>
            <a:ext cx="9998599" cy="5520594"/>
          </a:xfrm>
          <a:custGeom>
            <a:avLst/>
            <a:gdLst/>
            <a:ahLst/>
            <a:cxnLst/>
            <a:rect r="r" b="b" t="t" l="l"/>
            <a:pathLst>
              <a:path h="5520594" w="9998599">
                <a:moveTo>
                  <a:pt x="0" y="0"/>
                </a:moveTo>
                <a:lnTo>
                  <a:pt x="9998599" y="0"/>
                </a:lnTo>
                <a:lnTo>
                  <a:pt x="9998599" y="5520594"/>
                </a:lnTo>
                <a:lnTo>
                  <a:pt x="0" y="5520594"/>
                </a:lnTo>
                <a:lnTo>
                  <a:pt x="0" y="0"/>
                </a:lnTo>
                <a:close/>
              </a:path>
            </a:pathLst>
          </a:custGeom>
          <a:blipFill>
            <a:blip r:embed="rId2"/>
            <a:stretch>
              <a:fillRect l="0" t="0" r="0" b="0"/>
            </a:stretch>
          </a:blipFill>
        </p:spPr>
      </p:sp>
      <p:sp>
        <p:nvSpPr>
          <p:cNvPr name="TextBox 5" id="5"/>
          <p:cNvSpPr txBox="true"/>
          <p:nvPr/>
        </p:nvSpPr>
        <p:spPr>
          <a:xfrm rot="0">
            <a:off x="1206590" y="562552"/>
            <a:ext cx="10549573" cy="1227012"/>
          </a:xfrm>
          <a:prstGeom prst="rect">
            <a:avLst/>
          </a:prstGeom>
        </p:spPr>
        <p:txBody>
          <a:bodyPr anchor="t" rtlCol="false" tIns="0" lIns="0" bIns="0" rIns="0">
            <a:spAutoFit/>
          </a:bodyPr>
          <a:lstStyle/>
          <a:p>
            <a:pPr algn="l">
              <a:lnSpc>
                <a:spcPts val="10069"/>
              </a:lnSpc>
              <a:spcBef>
                <a:spcPct val="0"/>
              </a:spcBef>
            </a:pPr>
            <a:r>
              <a:rPr lang="en-US" sz="7192">
                <a:solidFill>
                  <a:srgbClr val="2C5E74"/>
                </a:solidFill>
                <a:latin typeface="Open Sauce Heavy"/>
                <a:ea typeface="Open Sauce Heavy"/>
                <a:cs typeface="Open Sauce Heavy"/>
                <a:sym typeface="Open Sauce Heavy"/>
              </a:rPr>
              <a:t>Findings</a:t>
            </a:r>
          </a:p>
        </p:txBody>
      </p:sp>
      <p:sp>
        <p:nvSpPr>
          <p:cNvPr name="TextBox 6" id="6"/>
          <p:cNvSpPr txBox="true"/>
          <p:nvPr/>
        </p:nvSpPr>
        <p:spPr>
          <a:xfrm rot="0">
            <a:off x="1206590" y="2622600"/>
            <a:ext cx="5430650" cy="4178935"/>
          </a:xfrm>
          <a:prstGeom prst="rect">
            <a:avLst/>
          </a:prstGeom>
        </p:spPr>
        <p:txBody>
          <a:bodyPr anchor="t" rtlCol="false" tIns="0" lIns="0" bIns="0" rIns="0">
            <a:spAutoFit/>
          </a:bodyPr>
          <a:lstStyle/>
          <a:p>
            <a:pPr algn="l">
              <a:lnSpc>
                <a:spcPts val="4320"/>
              </a:lnSpc>
            </a:pPr>
            <a:r>
              <a:rPr lang="en-US" sz="2400">
                <a:solidFill>
                  <a:srgbClr val="433833"/>
                </a:solidFill>
                <a:latin typeface="DM Sans Bold"/>
                <a:ea typeface="DM Sans Bold"/>
                <a:cs typeface="DM Sans Bold"/>
                <a:sym typeface="DM Sans Bold"/>
              </a:rPr>
              <a:t>What worked?</a:t>
            </a:r>
          </a:p>
          <a:p>
            <a:pPr algn="l">
              <a:lnSpc>
                <a:spcPts val="4320"/>
              </a:lnSpc>
            </a:pPr>
            <a:r>
              <a:rPr lang="en-US" sz="2400">
                <a:solidFill>
                  <a:srgbClr val="433833"/>
                </a:solidFill>
                <a:latin typeface="DM Sans"/>
                <a:ea typeface="DM Sans"/>
                <a:cs typeface="DM Sans"/>
                <a:sym typeface="DM Sans"/>
              </a:rPr>
              <a:t>-86% of customers had a positive or neutral experience with the tablets.</a:t>
            </a:r>
          </a:p>
          <a:p>
            <a:pPr algn="l">
              <a:lnSpc>
                <a:spcPts val="4320"/>
              </a:lnSpc>
            </a:pPr>
            <a:r>
              <a:rPr lang="en-US" sz="2400">
                <a:solidFill>
                  <a:srgbClr val="433833"/>
                </a:solidFill>
                <a:latin typeface="DM Sans"/>
                <a:ea typeface="DM Sans"/>
                <a:cs typeface="DM Sans"/>
                <a:sym typeface="DM Sans"/>
              </a:rPr>
              <a:t>-86% received their food in less than 30 minutes.</a:t>
            </a:r>
          </a:p>
          <a:p>
            <a:pPr algn="l">
              <a:lnSpc>
                <a:spcPts val="4320"/>
              </a:lnSpc>
            </a:pPr>
            <a:r>
              <a:rPr lang="en-US" sz="2400">
                <a:solidFill>
                  <a:srgbClr val="433833"/>
                </a:solidFill>
                <a:latin typeface="DM Sans"/>
                <a:ea typeface="DM Sans"/>
                <a:cs typeface="DM Sans"/>
                <a:sym typeface="DM Sans"/>
              </a:rPr>
              <a:t>-82% found the checkout process quick, easy, and secure.</a:t>
            </a:r>
          </a:p>
          <a:p>
            <a:pPr algn="l">
              <a:lnSpc>
                <a:spcPts val="2800"/>
              </a:lnSpc>
              <a:spcBef>
                <a:spcPct val="0"/>
              </a:spcBef>
            </a:pPr>
          </a:p>
        </p:txBody>
      </p:sp>
      <p:sp>
        <p:nvSpPr>
          <p:cNvPr name="TextBox 7" id="7"/>
          <p:cNvSpPr txBox="true"/>
          <p:nvPr/>
        </p:nvSpPr>
        <p:spPr>
          <a:xfrm rot="0">
            <a:off x="1206590" y="7634570"/>
            <a:ext cx="12803000" cy="2550160"/>
          </a:xfrm>
          <a:prstGeom prst="rect">
            <a:avLst/>
          </a:prstGeom>
        </p:spPr>
        <p:txBody>
          <a:bodyPr anchor="t" rtlCol="false" tIns="0" lIns="0" bIns="0" rIns="0">
            <a:spAutoFit/>
          </a:bodyPr>
          <a:lstStyle/>
          <a:p>
            <a:pPr algn="l">
              <a:lnSpc>
                <a:spcPts val="4320"/>
              </a:lnSpc>
            </a:pPr>
            <a:r>
              <a:rPr lang="en-US" sz="2400">
                <a:solidFill>
                  <a:srgbClr val="433833"/>
                </a:solidFill>
                <a:latin typeface="DM Sans Bold"/>
                <a:ea typeface="DM Sans Bold"/>
                <a:cs typeface="DM Sans Bold"/>
                <a:sym typeface="DM Sans Bold"/>
              </a:rPr>
              <a:t>Opportunities:</a:t>
            </a:r>
          </a:p>
          <a:p>
            <a:pPr algn="l">
              <a:lnSpc>
                <a:spcPts val="4320"/>
              </a:lnSpc>
            </a:pPr>
            <a:r>
              <a:rPr lang="en-US" sz="2400">
                <a:solidFill>
                  <a:srgbClr val="433833"/>
                </a:solidFill>
                <a:latin typeface="DM Sans"/>
                <a:ea typeface="DM Sans"/>
                <a:cs typeface="DM Sans"/>
                <a:sym typeface="DM Sans"/>
              </a:rPr>
              <a:t>-54% of customers had to wait over fifteen minutes for a table</a:t>
            </a:r>
          </a:p>
          <a:p>
            <a:pPr algn="l">
              <a:lnSpc>
                <a:spcPts val="4320"/>
              </a:lnSpc>
            </a:pPr>
            <a:r>
              <a:rPr lang="en-US" sz="2400">
                <a:solidFill>
                  <a:srgbClr val="433833"/>
                </a:solidFill>
                <a:latin typeface="DM Sans"/>
                <a:ea typeface="DM Sans"/>
                <a:cs typeface="DM Sans"/>
                <a:sym typeface="DM Sans"/>
              </a:rPr>
              <a:t>-Only 16% of customers signed up for the Birthday Club using the tablets</a:t>
            </a:r>
          </a:p>
          <a:p>
            <a:pPr algn="l">
              <a:lnSpc>
                <a:spcPts val="4320"/>
              </a:lnSpc>
            </a:pPr>
          </a:p>
          <a:p>
            <a:pPr algn="l">
              <a:lnSpc>
                <a:spcPts val="280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895350"/>
            <a:ext cx="9687999" cy="1227012"/>
          </a:xfrm>
          <a:prstGeom prst="rect">
            <a:avLst/>
          </a:prstGeom>
        </p:spPr>
        <p:txBody>
          <a:bodyPr anchor="t" rtlCol="false" tIns="0" lIns="0" bIns="0" rIns="0">
            <a:spAutoFit/>
          </a:bodyPr>
          <a:lstStyle/>
          <a:p>
            <a:pPr algn="l">
              <a:lnSpc>
                <a:spcPts val="10069"/>
              </a:lnSpc>
              <a:spcBef>
                <a:spcPct val="0"/>
              </a:spcBef>
            </a:pPr>
            <a:r>
              <a:rPr lang="en-US" sz="7192">
                <a:solidFill>
                  <a:srgbClr val="2C5E74"/>
                </a:solidFill>
                <a:latin typeface="Open Sauce Heavy"/>
                <a:ea typeface="Open Sauce Heavy"/>
                <a:cs typeface="Open Sauce Heavy"/>
                <a:sym typeface="Open Sauce Heavy"/>
              </a:rPr>
              <a:t>Next Steps</a:t>
            </a:r>
          </a:p>
        </p:txBody>
      </p:sp>
      <p:sp>
        <p:nvSpPr>
          <p:cNvPr name="TextBox 3" id="3"/>
          <p:cNvSpPr txBox="true"/>
          <p:nvPr/>
        </p:nvSpPr>
        <p:spPr>
          <a:xfrm rot="0">
            <a:off x="2665268" y="2908760"/>
            <a:ext cx="14995000" cy="3277870"/>
          </a:xfrm>
          <a:prstGeom prst="rect">
            <a:avLst/>
          </a:prstGeom>
        </p:spPr>
        <p:txBody>
          <a:bodyPr anchor="t" rtlCol="false" tIns="0" lIns="0" bIns="0" rIns="0">
            <a:spAutoFit/>
          </a:bodyPr>
          <a:lstStyle/>
          <a:p>
            <a:pPr algn="just">
              <a:lnSpc>
                <a:spcPts val="3359"/>
              </a:lnSpc>
            </a:pPr>
            <a:r>
              <a:rPr lang="en-US" sz="2400">
                <a:solidFill>
                  <a:srgbClr val="433833"/>
                </a:solidFill>
                <a:latin typeface="DM Sans"/>
                <a:ea typeface="DM Sans"/>
                <a:cs typeface="DM Sans"/>
                <a:sym typeface="DM Sans"/>
              </a:rPr>
              <a:t>Identify and improve the reasons why our customers are having to wait over 15 minutes to be seated. This can be investigated by analyzing existing table turn times and see what other improvements can be made in this area. </a:t>
            </a:r>
          </a:p>
          <a:p>
            <a:pPr algn="just">
              <a:lnSpc>
                <a:spcPts val="3359"/>
              </a:lnSpc>
            </a:pPr>
          </a:p>
          <a:p>
            <a:pPr algn="just">
              <a:lnSpc>
                <a:spcPts val="3359"/>
              </a:lnSpc>
            </a:pPr>
            <a:r>
              <a:rPr lang="en-US" sz="2400">
                <a:solidFill>
                  <a:srgbClr val="433833"/>
                </a:solidFill>
                <a:latin typeface="DM Sans"/>
                <a:ea typeface="DM Sans"/>
                <a:cs typeface="DM Sans"/>
                <a:sym typeface="DM Sans"/>
              </a:rPr>
              <a:t>We found some customers were having issues with the interface and UX of the tablet itself, so this might mean some follow-up with marketing regarding the design or providing feedback to the vendor to improve the software of the tablets.</a:t>
            </a:r>
          </a:p>
          <a:p>
            <a:pPr algn="just">
              <a:lnSpc>
                <a:spcPts val="2800"/>
              </a:lnSpc>
              <a:spcBef>
                <a:spcPct val="0"/>
              </a:spcBef>
            </a:pPr>
          </a:p>
        </p:txBody>
      </p:sp>
      <p:sp>
        <p:nvSpPr>
          <p:cNvPr name="TextBox 4" id="4"/>
          <p:cNvSpPr txBox="true"/>
          <p:nvPr/>
        </p:nvSpPr>
        <p:spPr>
          <a:xfrm rot="0">
            <a:off x="1028700" y="2842085"/>
            <a:ext cx="1394078" cy="986688"/>
          </a:xfrm>
          <a:prstGeom prst="rect">
            <a:avLst/>
          </a:prstGeom>
        </p:spPr>
        <p:txBody>
          <a:bodyPr anchor="t" rtlCol="false" tIns="0" lIns="0" bIns="0" rIns="0">
            <a:spAutoFit/>
          </a:bodyPr>
          <a:lstStyle/>
          <a:p>
            <a:pPr algn="ctr">
              <a:lnSpc>
                <a:spcPts val="8090"/>
              </a:lnSpc>
              <a:spcBef>
                <a:spcPct val="0"/>
              </a:spcBef>
            </a:pPr>
            <a:r>
              <a:rPr lang="en-US" sz="5779">
                <a:solidFill>
                  <a:srgbClr val="2C5E74"/>
                </a:solidFill>
                <a:latin typeface="Open Sauce Semi-Bold"/>
                <a:ea typeface="Open Sauce Semi-Bold"/>
                <a:cs typeface="Open Sauce Semi-Bold"/>
                <a:sym typeface="Open Sauce Semi-Bold"/>
              </a:rPr>
              <a:t>01</a:t>
            </a:r>
          </a:p>
        </p:txBody>
      </p:sp>
      <p:sp>
        <p:nvSpPr>
          <p:cNvPr name="TextBox 5" id="5"/>
          <p:cNvSpPr txBox="true"/>
          <p:nvPr/>
        </p:nvSpPr>
        <p:spPr>
          <a:xfrm rot="0">
            <a:off x="1028700" y="6415230"/>
            <a:ext cx="1394078" cy="986688"/>
          </a:xfrm>
          <a:prstGeom prst="rect">
            <a:avLst/>
          </a:prstGeom>
        </p:spPr>
        <p:txBody>
          <a:bodyPr anchor="t" rtlCol="false" tIns="0" lIns="0" bIns="0" rIns="0">
            <a:spAutoFit/>
          </a:bodyPr>
          <a:lstStyle/>
          <a:p>
            <a:pPr algn="ctr">
              <a:lnSpc>
                <a:spcPts val="8090"/>
              </a:lnSpc>
              <a:spcBef>
                <a:spcPct val="0"/>
              </a:spcBef>
            </a:pPr>
            <a:r>
              <a:rPr lang="en-US" sz="5779">
                <a:solidFill>
                  <a:srgbClr val="2C5E74"/>
                </a:solidFill>
                <a:latin typeface="Open Sauce Semi-Bold"/>
                <a:ea typeface="Open Sauce Semi-Bold"/>
                <a:cs typeface="Open Sauce Semi-Bold"/>
                <a:sym typeface="Open Sauce Semi-Bold"/>
              </a:rPr>
              <a:t>02</a:t>
            </a:r>
          </a:p>
        </p:txBody>
      </p:sp>
      <p:sp>
        <p:nvSpPr>
          <p:cNvPr name="TextBox 6" id="6"/>
          <p:cNvSpPr txBox="true"/>
          <p:nvPr/>
        </p:nvSpPr>
        <p:spPr>
          <a:xfrm rot="0">
            <a:off x="2665268" y="6481905"/>
            <a:ext cx="14995000" cy="3277870"/>
          </a:xfrm>
          <a:prstGeom prst="rect">
            <a:avLst/>
          </a:prstGeom>
        </p:spPr>
        <p:txBody>
          <a:bodyPr anchor="t" rtlCol="false" tIns="0" lIns="0" bIns="0" rIns="0">
            <a:spAutoFit/>
          </a:bodyPr>
          <a:lstStyle/>
          <a:p>
            <a:pPr algn="just">
              <a:lnSpc>
                <a:spcPts val="3359"/>
              </a:lnSpc>
            </a:pPr>
            <a:r>
              <a:rPr lang="en-US" sz="2400">
                <a:solidFill>
                  <a:srgbClr val="433833"/>
                </a:solidFill>
                <a:latin typeface="DM Sans"/>
                <a:ea typeface="DM Sans"/>
                <a:cs typeface="DM Sans"/>
                <a:sym typeface="DM Sans"/>
              </a:rPr>
              <a:t>Another recommendation would be to consider giving the customer the option of using the tablet vs. interacting with a waiter. We can explore the reasons behind this with additional surveys and feedback, but in the meantime giving the customer the choice.</a:t>
            </a:r>
          </a:p>
          <a:p>
            <a:pPr algn="just">
              <a:lnSpc>
                <a:spcPts val="3359"/>
              </a:lnSpc>
            </a:pPr>
          </a:p>
          <a:p>
            <a:pPr algn="just">
              <a:lnSpc>
                <a:spcPts val="3359"/>
              </a:lnSpc>
            </a:pPr>
            <a:r>
              <a:rPr lang="en-US" sz="2400">
                <a:solidFill>
                  <a:srgbClr val="433833"/>
                </a:solidFill>
                <a:latin typeface="DM Sans"/>
                <a:ea typeface="DM Sans"/>
                <a:cs typeface="DM Sans"/>
                <a:sym typeface="DM Sans"/>
              </a:rPr>
              <a:t>As we continue to refine the process and collect more data, we would like to determine reasons why customers prefer a waiter so that we can meet their needs accordingly.</a:t>
            </a:r>
          </a:p>
          <a:p>
            <a:pPr algn="just">
              <a:lnSpc>
                <a:spcPts val="3359"/>
              </a:lnSpc>
            </a:pPr>
          </a:p>
          <a:p>
            <a:pPr algn="just">
              <a:lnSpc>
                <a:spcPts val="280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DAGNSBR29eM</dc:identifier>
  <dcterms:modified xsi:type="dcterms:W3CDTF">2011-08-01T06:04:30Z</dcterms:modified>
  <cp:revision>1</cp:revision>
  <dc:title>Tablet Rollout</dc:title>
</cp:coreProperties>
</file>