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E2A2DA54-4A60-4EFA-9E62-CC4117B1F667}">
  <a:tblStyle styleId="{E2A2DA54-4A60-4EFA-9E62-CC4117B1F6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42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46094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eec134d2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eec134d2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d6139be6a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d6139be6a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1088723193"/>
              </p:ext>
            </p:extLst>
          </p:nvPr>
        </p:nvGraphicFramePr>
        <p:xfrm>
          <a:off x="-12" y="537050"/>
          <a:ext cx="9107500" cy="4518525"/>
        </p:xfrm>
        <a:graphic>
          <a:graphicData uri="http://schemas.openxmlformats.org/drawingml/2006/table">
            <a:tbl>
              <a:tblPr>
                <a:noFill/>
                <a:tableStyleId>{E2A2DA54-4A60-4EFA-9E62-CC4117B1F667}</a:tableStyleId>
              </a:tblPr>
              <a:tblGrid>
                <a:gridCol w="2116325"/>
                <a:gridCol w="2037175"/>
                <a:gridCol w="737750"/>
                <a:gridCol w="746325"/>
                <a:gridCol w="3469925"/>
              </a:tblGrid>
              <a:tr h="47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</a:rPr>
                        <a:t>Stakeholder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Role 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Power (H/M/L)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Interest (H/M/L)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Notes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</a:tr>
              <a:tr h="64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1"/>
                          </a:solidFill>
                        </a:rPr>
                        <a:t>Omar Mubarak</a:t>
                      </a:r>
                      <a:endParaRPr sz="900" b="1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1"/>
                          </a:solidFill>
                        </a:rPr>
                        <a:t>Owner</a:t>
                      </a:r>
                      <a:endParaRPr sz="900" b="1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M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dirty="0" smtClean="0">
                          <a:solidFill>
                            <a:schemeClr val="dk1"/>
                          </a:solidFill>
                        </a:rPr>
                        <a:t>● </a:t>
                      </a:r>
                      <a:r>
                        <a:rPr lang="en-US" sz="900" dirty="0" smtClean="0"/>
                        <a:t>Manages the overall direction, profitability, and reputation of the restaurant group.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dirty="0" smtClean="0">
                          <a:solidFill>
                            <a:schemeClr val="dk1"/>
                          </a:solidFill>
                        </a:rPr>
                        <a:t>● </a:t>
                      </a:r>
                      <a:r>
                        <a:rPr lang="en-US" sz="900" dirty="0" smtClean="0"/>
                        <a:t>Most senior stakeholder.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Deanna Coleman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1"/>
                          </a:solidFill>
                        </a:rPr>
                        <a:t>Director of Operations</a:t>
                      </a:r>
                      <a:endParaRPr sz="900" b="1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● </a:t>
                      </a:r>
                      <a:r>
                        <a:rPr lang="en-US" sz="900" dirty="0" smtClean="0"/>
                        <a:t>Handles daily communication across different teams.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dirty="0" smtClean="0">
                          <a:solidFill>
                            <a:schemeClr val="dk1"/>
                          </a:solidFill>
                        </a:rPr>
                        <a:t>● </a:t>
                      </a:r>
                      <a:r>
                        <a:rPr lang="en-US" sz="900" dirty="0" smtClean="0"/>
                        <a:t>Oversees restaurant managers.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dirty="0" smtClean="0">
                          <a:solidFill>
                            <a:schemeClr val="dk1"/>
                          </a:solidFill>
                        </a:rPr>
                        <a:t>● </a:t>
                      </a:r>
                      <a:r>
                        <a:rPr lang="en-US" sz="900" dirty="0" smtClean="0"/>
                        <a:t>Assists with interviewing, hiring, and training new employees.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Carter Ward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Executive Chef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sz="900" dirty="0" smtClean="0">
                          <a:solidFill>
                            <a:schemeClr val="dk1"/>
                          </a:solidFill>
                        </a:rPr>
                        <a:t>● </a:t>
                      </a:r>
                      <a:r>
                        <a:rPr lang="en-US" sz="900" dirty="0" smtClean="0"/>
                        <a:t>Has final authority on all menu choices.</a:t>
                      </a:r>
                      <a:r>
                        <a:rPr lang="en" sz="9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endParaRPr lang="en-US" sz="900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dirty="0" smtClean="0">
                          <a:solidFill>
                            <a:schemeClr val="dk1"/>
                          </a:solidFill>
                        </a:rPr>
                        <a:t>● </a:t>
                      </a:r>
                      <a:r>
                        <a:rPr lang="en-US" sz="900" dirty="0" smtClean="0"/>
                        <a:t>Oversees all other chefs employed by the restaurant.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5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Gilly Tyson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General Manager (North)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● </a:t>
                      </a:r>
                      <a:r>
                        <a:rPr lang="en-US" sz="900" dirty="0" smtClean="0"/>
                        <a:t>Provides valuable training and input on general restaurant operations.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dirty="0" smtClean="0">
                          <a:solidFill>
                            <a:schemeClr val="dk1"/>
                          </a:solidFill>
                        </a:rPr>
                        <a:t>● </a:t>
                      </a:r>
                      <a:r>
                        <a:rPr lang="en-US" sz="900" dirty="0" smtClean="0"/>
                        <a:t>Responsible for hiring and training staff, ordering supplies, and gauging customer satisfaction at the location.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5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Alex Schmidt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General Manager (Downtown)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● </a:t>
                      </a:r>
                      <a:r>
                        <a:rPr lang="en-US" sz="900" dirty="0" smtClean="0"/>
                        <a:t>Previously worked in retail management at a large home improvement chain.</a:t>
                      </a:r>
                      <a:br>
                        <a:rPr lang="en-US" sz="900" dirty="0" smtClean="0"/>
                      </a:br>
                      <a:r>
                        <a:rPr lang="en" sz="900" dirty="0" smtClean="0">
                          <a:solidFill>
                            <a:schemeClr val="dk1"/>
                          </a:solidFill>
                        </a:rPr>
                        <a:t>● </a:t>
                      </a:r>
                      <a:r>
                        <a:rPr lang="en-US" sz="900" dirty="0" smtClean="0"/>
                        <a:t>Trained by Gilly.</a:t>
                      </a:r>
                      <a:br>
                        <a:rPr lang="en-US" sz="900" dirty="0" smtClean="0"/>
                      </a:br>
                      <a:r>
                        <a:rPr lang="en" sz="900" dirty="0" smtClean="0">
                          <a:solidFill>
                            <a:schemeClr val="dk1"/>
                          </a:solidFill>
                        </a:rPr>
                        <a:t>● </a:t>
                      </a:r>
                      <a:r>
                        <a:rPr lang="en-US" sz="900" dirty="0" smtClean="0"/>
                        <a:t>Responsible for hiring and training staff, ordering supplies, and gauging customer satisfaction at the location.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760350" y="-9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45818E"/>
                </a:solidFill>
                <a:highlight>
                  <a:srgbClr val="FFFFFF"/>
                </a:highlight>
              </a:rPr>
              <a:t>Stakeholder Analysis</a:t>
            </a:r>
            <a:endParaRPr sz="1800" b="1" dirty="0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448175" y="1412175"/>
            <a:ext cx="2715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746575" y="2373600"/>
            <a:ext cx="3721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p14"/>
          <p:cNvGraphicFramePr/>
          <p:nvPr>
            <p:extLst>
              <p:ext uri="{D42A27DB-BD31-4B8C-83A1-F6EECF244321}">
                <p14:modId xmlns:p14="http://schemas.microsoft.com/office/powerpoint/2010/main" val="620513285"/>
              </p:ext>
            </p:extLst>
          </p:nvPr>
        </p:nvGraphicFramePr>
        <p:xfrm>
          <a:off x="17688" y="370400"/>
          <a:ext cx="9056200" cy="3580050"/>
        </p:xfrm>
        <a:graphic>
          <a:graphicData uri="http://schemas.openxmlformats.org/drawingml/2006/table">
            <a:tbl>
              <a:tblPr>
                <a:noFill/>
                <a:tableStyleId>{E2A2DA54-4A60-4EFA-9E62-CC4117B1F667}</a:tableStyleId>
              </a:tblPr>
              <a:tblGrid>
                <a:gridCol w="2104400"/>
                <a:gridCol w="2025700"/>
                <a:gridCol w="733600"/>
                <a:gridCol w="742125"/>
                <a:gridCol w="3450375"/>
              </a:tblGrid>
              <a:tr h="458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</a:rPr>
                        <a:t>Stakeholder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Role 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Power (H/M/L)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</a:rPr>
                        <a:t>Interest (H/M/L)</a:t>
                      </a:r>
                      <a:endParaRPr sz="1200" b="1">
                        <a:solidFill>
                          <a:schemeClr val="lt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1"/>
                          </a:solidFill>
                        </a:rPr>
                        <a:t>Notes</a:t>
                      </a:r>
                      <a:endParaRPr sz="1200" b="1" dirty="0">
                        <a:solidFill>
                          <a:schemeClr val="lt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</a:tr>
              <a:tr h="62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Nia Williams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General 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Manager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 (Waterfront)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L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dirty="0" smtClean="0">
                          <a:solidFill>
                            <a:schemeClr val="dk1"/>
                          </a:solidFill>
                        </a:rPr>
                        <a:t>● </a:t>
                      </a:r>
                      <a:r>
                        <a:rPr lang="en-US" sz="900" dirty="0" smtClean="0"/>
                        <a:t>Experience ranging from hostess to management roles.</a:t>
                      </a:r>
                      <a:br>
                        <a:rPr lang="en-US" sz="900" dirty="0" smtClean="0"/>
                      </a:br>
                      <a:r>
                        <a:rPr lang="en" sz="900" dirty="0" smtClean="0">
                          <a:solidFill>
                            <a:schemeClr val="dk1"/>
                          </a:solidFill>
                        </a:rPr>
                        <a:t>● </a:t>
                      </a:r>
                      <a:r>
                        <a:rPr lang="en-US" sz="900" dirty="0" smtClean="0"/>
                        <a:t>Passionate about the restaurant industry.</a:t>
                      </a:r>
                      <a:br>
                        <a:rPr lang="en-US" sz="900" dirty="0" smtClean="0"/>
                      </a:br>
                      <a:r>
                        <a:rPr lang="en" sz="900" dirty="0" smtClean="0">
                          <a:solidFill>
                            <a:schemeClr val="dk1"/>
                          </a:solidFill>
                        </a:rPr>
                        <a:t>● </a:t>
                      </a:r>
                      <a:r>
                        <a:rPr lang="en-US" sz="900" dirty="0" smtClean="0"/>
                        <a:t>Responsible for hiring and training staff, ordering supplies, and ensuring customer satisfaction.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29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Zane Dutchman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Kitchen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Manager (North)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smtClean="0">
                          <a:solidFill>
                            <a:schemeClr val="dk1"/>
                          </a:solidFill>
                        </a:rPr>
                        <a:t>● </a:t>
                      </a:r>
                      <a:r>
                        <a:rPr lang="en-US" sz="900" dirty="0" smtClean="0"/>
                        <a:t>Former sous chef with enthusiasm for the kitchen manager role.</a:t>
                      </a:r>
                      <a:br>
                        <a:rPr lang="en-US" sz="900" dirty="0" smtClean="0"/>
                      </a:br>
                      <a:r>
                        <a:rPr lang="en" sz="900" dirty="0" smtClean="0">
                          <a:solidFill>
                            <a:schemeClr val="dk1"/>
                          </a:solidFill>
                        </a:rPr>
                        <a:t>● </a:t>
                      </a:r>
                      <a:r>
                        <a:rPr lang="en-US" sz="900" dirty="0" smtClean="0"/>
                        <a:t>Learning from Larissa.</a:t>
                      </a:r>
                      <a:br>
                        <a:rPr lang="en-US" sz="900" dirty="0" smtClean="0"/>
                      </a:br>
                      <a:r>
                        <a:rPr lang="en" sz="900" dirty="0" smtClean="0">
                          <a:solidFill>
                            <a:schemeClr val="dk1"/>
                          </a:solidFill>
                        </a:rPr>
                        <a:t>● </a:t>
                      </a:r>
                      <a:r>
                        <a:rPr lang="en-US" sz="900" dirty="0" smtClean="0"/>
                        <a:t>Responsible for overseeing daily BOH operations and administrative tasks, controlling costs, and managing labor.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96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Larissa Stein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Kitchen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Manager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(Downtown)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</a:rPr>
                        <a:t>M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smtClean="0">
                          <a:solidFill>
                            <a:schemeClr val="dk1"/>
                          </a:solidFill>
                        </a:rPr>
                        <a:t>● </a:t>
                      </a:r>
                      <a:r>
                        <a:rPr lang="en-US" sz="900" dirty="0" smtClean="0"/>
                        <a:t>Recently joined Sauce &amp; Spoon.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smtClean="0">
                          <a:solidFill>
                            <a:schemeClr val="dk1"/>
                          </a:solidFill>
                        </a:rPr>
                        <a:t>● </a:t>
                      </a:r>
                      <a:r>
                        <a:rPr lang="en-US" sz="900" dirty="0" smtClean="0"/>
                        <a:t>Previously managed a kitchen at a Michelin-star restaurant.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smtClean="0">
                          <a:solidFill>
                            <a:schemeClr val="dk1"/>
                          </a:solidFill>
                        </a:rPr>
                        <a:t>● </a:t>
                      </a:r>
                      <a:r>
                        <a:rPr lang="en-US" sz="900" dirty="0" smtClean="0"/>
                        <a:t>Enthusiastic about the role and restaurant work.</a:t>
                      </a:r>
                      <a:br>
                        <a:rPr lang="en-US" sz="900" dirty="0" smtClean="0"/>
                      </a:br>
                      <a:r>
                        <a:rPr lang="en" sz="900" dirty="0" smtClean="0">
                          <a:solidFill>
                            <a:schemeClr val="dk1"/>
                          </a:solidFill>
                        </a:rPr>
                        <a:t>● </a:t>
                      </a:r>
                      <a:r>
                        <a:rPr lang="en-US" sz="900" dirty="0" smtClean="0"/>
                        <a:t>Responsible for overseeing daily BOH operations and administrative tasks, controlling costs, and managing labor.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9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Seydou Diallo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Restaurant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Technology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chemeClr val="dk1"/>
                          </a:solidFill>
                        </a:rPr>
                        <a:t>Consultant</a:t>
                      </a:r>
                      <a:endParaRPr sz="9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M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H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smtClean="0">
                          <a:solidFill>
                            <a:schemeClr val="dk1"/>
                          </a:solidFill>
                        </a:rPr>
                        <a:t>● </a:t>
                      </a:r>
                      <a:r>
                        <a:rPr lang="en-US" sz="900" dirty="0" smtClean="0"/>
                        <a:t>Background in tech support, new to the restaurant industry.</a:t>
                      </a:r>
                      <a:br>
                        <a:rPr lang="en-US" sz="900" dirty="0" smtClean="0"/>
                      </a:br>
                      <a:r>
                        <a:rPr lang="en" sz="900" dirty="0" smtClean="0">
                          <a:solidFill>
                            <a:schemeClr val="dk1"/>
                          </a:solidFill>
                        </a:rPr>
                        <a:t>● </a:t>
                      </a:r>
                      <a:r>
                        <a:rPr lang="en-US" sz="900" dirty="0" smtClean="0"/>
                        <a:t>Excited about the first major project and eager to prove himself.</a:t>
                      </a:r>
                      <a:br>
                        <a:rPr lang="en-US" sz="900" dirty="0" smtClean="0"/>
                      </a:br>
                      <a:r>
                        <a:rPr lang="en" sz="900" dirty="0" smtClean="0">
                          <a:solidFill>
                            <a:schemeClr val="dk1"/>
                          </a:solidFill>
                        </a:rPr>
                        <a:t>● </a:t>
                      </a:r>
                      <a:r>
                        <a:rPr lang="en-US" sz="900" dirty="0" smtClean="0"/>
                        <a:t>Assists restaurants in implementing cost-effective, user-friendly, integrated technology systems.</a:t>
                      </a:r>
                      <a:endParaRPr sz="900" dirty="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63" name="Google Shape;63;p14"/>
          <p:cNvSpPr txBox="1"/>
          <p:nvPr/>
        </p:nvSpPr>
        <p:spPr>
          <a:xfrm>
            <a:off x="760350" y="-9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5818E"/>
                </a:solidFill>
                <a:highlight>
                  <a:srgbClr val="FFFFFF"/>
                </a:highlight>
              </a:rPr>
              <a:t>Stakeholder Analysis</a:t>
            </a:r>
            <a:endParaRPr sz="1800" b="1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448175" y="1412175"/>
            <a:ext cx="2715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740150" y="2388625"/>
            <a:ext cx="3721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Keep satisfied (high priority)</a:t>
            </a:r>
            <a:endParaRPr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7" name="Google Shape;77;p15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5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" name="Google Shape;79;p15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82" name="Google Shape;82;p15"/>
          <p:cNvCxnSpPr>
            <a:stCxn id="7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5"/>
          <p:cNvCxnSpPr>
            <a:stCxn id="79" idx="1"/>
            <a:endCxn id="8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Google Shape;84;p15"/>
          <p:cNvSpPr/>
          <p:nvPr/>
        </p:nvSpPr>
        <p:spPr>
          <a:xfrm>
            <a:off x="3353742" y="976475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Omar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Owner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64875" y="80400"/>
            <a:ext cx="1360200" cy="783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Drag each stakeholder’s box to the appropriate place on the power-interest grid</a:t>
            </a:r>
            <a:endParaRPr sz="1300"/>
          </a:p>
        </p:txBody>
      </p:sp>
      <p:sp>
        <p:nvSpPr>
          <p:cNvPr id="86" name="Google Shape;86;p15"/>
          <p:cNvSpPr/>
          <p:nvPr/>
        </p:nvSpPr>
        <p:spPr>
          <a:xfrm>
            <a:off x="7004900" y="1028676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Deanna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Director of Operations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6084788" y="2304025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Carter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Exec. Chef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642483" y="1717427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Gilly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GM - North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7261963" y="1637875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Alex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GM - Downtown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441250" y="3382253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Zane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Kitchen Manager - North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5441250" y="2866078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Larissa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Kitchen Manager - Downtown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7330475" y="2257953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Seydou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Restaurant Consultant</a:t>
            </a:r>
            <a:endParaRPr sz="600" b="1" dirty="0">
              <a:solidFill>
                <a:srgbClr val="FFFFFF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3804188" y="3211933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Nia</a:t>
            </a:r>
            <a:endParaRPr sz="9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dirty="0">
                <a:solidFill>
                  <a:srgbClr val="FFFFFF"/>
                </a:solidFill>
              </a:rPr>
              <a:t>General Manager - Waterfront</a:t>
            </a:r>
            <a:endParaRPr sz="6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338</Words>
  <Application>Microsoft Office PowerPoint</Application>
  <PresentationFormat>Экран (16:9)</PresentationFormat>
  <Paragraphs>102</Paragraphs>
  <Slides>3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Simple Light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Алексей</cp:lastModifiedBy>
  <cp:revision>4</cp:revision>
  <dcterms:modified xsi:type="dcterms:W3CDTF">2024-08-08T15:38:53Z</dcterms:modified>
</cp:coreProperties>
</file>