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sldIdLst>
    <p:sldId id="256" r:id="rId2"/>
    <p:sldId id="262" r:id="rId3"/>
    <p:sldId id="263" r:id="rId4"/>
    <p:sldId id="266" r:id="rId5"/>
    <p:sldId id="264" r:id="rId6"/>
    <p:sldId id="268" r:id="rId7"/>
    <p:sldId id="267" r:id="rId8"/>
    <p:sldId id="270" r:id="rId9"/>
    <p:sldId id="271" r:id="rId10"/>
    <p:sldId id="272" r:id="rId11"/>
    <p:sldId id="269" r:id="rId12"/>
    <p:sldId id="273" r:id="rId13"/>
    <p:sldId id="274" r:id="rId14"/>
    <p:sldId id="275" r:id="rId15"/>
    <p:sldId id="277" r:id="rId16"/>
    <p:sldId id="280" r:id="rId17"/>
    <p:sldId id="278" r:id="rId18"/>
    <p:sldId id="26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ado Bozinovski" initials="VB" lastIdx="1" clrIdx="0">
    <p:extLst>
      <p:ext uri="{19B8F6BF-5375-455C-9EA6-DF929625EA0E}">
        <p15:presenceInfo xmlns:p15="http://schemas.microsoft.com/office/powerpoint/2012/main" userId="S-1-5-21-3262109531-540765744-3775452586-96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78BF"/>
    <a:srgbClr val="652A7D"/>
    <a:srgbClr val="4DB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58433" autoAdjust="0"/>
  </p:normalViewPr>
  <p:slideViewPr>
    <p:cSldViewPr snapToGrid="0">
      <p:cViewPr varScale="1">
        <p:scale>
          <a:sx n="51" d="100"/>
          <a:sy n="51" d="100"/>
        </p:scale>
        <p:origin x="2342" y="43"/>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6T08:39:41.309" idx="1">
    <p:pos x="10" y="10"/>
    <p:text/>
    <p:extLst>
      <p:ext uri="{C676402C-5697-4E1C-873F-D02D1690AC5C}">
        <p15:threadingInfo xmlns:p15="http://schemas.microsoft.com/office/powerpoint/2012/main" timeZoneBias="-6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BFF47-E31A-4E60-ACD4-BFAF7686EC84}" type="datetimeFigureOut">
              <a:rPr lang="en-US" smtClean="0"/>
              <a:t>11/16/2018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50CF2-5443-47F2-B220-BFAD513D93A5}" type="slidenum">
              <a:rPr lang="en-US" smtClean="0"/>
              <a:t>‹#›</a:t>
            </a:fld>
            <a:endParaRPr lang="en-US"/>
          </a:p>
        </p:txBody>
      </p:sp>
    </p:spTree>
    <p:extLst>
      <p:ext uri="{BB962C8B-B14F-4D97-AF65-F5344CB8AC3E}">
        <p14:creationId xmlns:p14="http://schemas.microsoft.com/office/powerpoint/2010/main" val="278871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F9050CF2-5443-47F2-B220-BFAD513D93A5}" type="slidenum">
              <a:rPr lang="en-US" smtClean="0"/>
              <a:t>1</a:t>
            </a:fld>
            <a:endParaRPr lang="en-US"/>
          </a:p>
        </p:txBody>
      </p:sp>
    </p:spTree>
    <p:extLst>
      <p:ext uri="{BB962C8B-B14F-4D97-AF65-F5344CB8AC3E}">
        <p14:creationId xmlns:p14="http://schemas.microsoft.com/office/powerpoint/2010/main" val="211822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Reactive extensions is</a:t>
            </a:r>
            <a:r>
              <a:rPr lang="en-US" baseline="0" dirty="0" smtClean="0"/>
              <a:t> an open source  library for reactive programming. </a:t>
            </a:r>
          </a:p>
          <a:p>
            <a:r>
              <a:rPr lang="en-US" sz="1200" kern="1200" dirty="0" smtClean="0">
                <a:solidFill>
                  <a:schemeClr val="tx1"/>
                </a:solidFill>
                <a:effectLst/>
                <a:latin typeface="+mn-lt"/>
                <a:ea typeface="+mn-ea"/>
                <a:cs typeface="+mn-cs"/>
              </a:rPr>
              <a:t>If we just lookup the</a:t>
            </a:r>
            <a:r>
              <a:rPr lang="en-US" sz="1200" kern="1200" baseline="0" dirty="0" smtClean="0">
                <a:solidFill>
                  <a:schemeClr val="tx1"/>
                </a:solidFill>
                <a:effectLst/>
                <a:latin typeface="+mn-lt"/>
                <a:ea typeface="+mn-ea"/>
                <a:cs typeface="+mn-cs"/>
              </a:rPr>
              <a:t> definition we’ll see that  Rx is “</a:t>
            </a:r>
            <a:r>
              <a:rPr lang="en-US" sz="1200" kern="1200" dirty="0" smtClean="0">
                <a:solidFill>
                  <a:schemeClr val="tx1"/>
                </a:solidFill>
                <a:effectLst/>
                <a:latin typeface="+mn-lt"/>
                <a:ea typeface="+mn-ea"/>
                <a:cs typeface="+mn-cs"/>
              </a:rPr>
              <a:t>Rx is an </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 for asynchronous programming with observable streams )”</a:t>
            </a:r>
          </a:p>
          <a:p>
            <a:r>
              <a:rPr lang="en-US" sz="1200" kern="1200" dirty="0" smtClean="0">
                <a:solidFill>
                  <a:schemeClr val="tx1"/>
                </a:solidFill>
                <a:effectLst/>
                <a:latin typeface="+mn-lt"/>
                <a:ea typeface="+mn-ea"/>
                <a:cs typeface="+mn-cs"/>
              </a:rPr>
              <a:t>Reactive extensions Rx is trying to solve this using the same paradigm across different platform and languages. </a:t>
            </a:r>
          </a:p>
          <a:p>
            <a:r>
              <a:rPr lang="en-US" sz="1200" kern="1200" dirty="0" smtClean="0">
                <a:solidFill>
                  <a:schemeClr val="tx1"/>
                </a:solidFill>
                <a:effectLst/>
                <a:latin typeface="+mn-lt"/>
                <a:ea typeface="+mn-ea"/>
                <a:cs typeface="+mn-cs"/>
              </a:rPr>
              <a:t>Rx</a:t>
            </a:r>
            <a:r>
              <a:rPr lang="en-US" sz="1200" kern="1200" baseline="0" dirty="0" smtClean="0">
                <a:solidFill>
                  <a:schemeClr val="tx1"/>
                </a:solidFill>
                <a:effectLst/>
                <a:latin typeface="+mn-lt"/>
                <a:ea typeface="+mn-ea"/>
                <a:cs typeface="+mn-cs"/>
              </a:rPr>
              <a:t> is the acronym for Reactive Extensions and form now on we will refer to this as Rx.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At the hart of the Rx are the observables. </a:t>
            </a:r>
          </a:p>
          <a:p>
            <a:r>
              <a:rPr lang="en-US" sz="1200" kern="1200" baseline="0" dirty="0" smtClean="0">
                <a:solidFill>
                  <a:schemeClr val="tx1"/>
                </a:solidFill>
                <a:effectLst/>
                <a:latin typeface="+mn-lt"/>
                <a:ea typeface="+mn-ea"/>
                <a:cs typeface="+mn-cs"/>
              </a:rPr>
              <a:t>Before we go into more details on Rx and observables let’s give a bit history and context to Rx.</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Some of  you probably read (definitely should)  the GOF book Design Patters which was released in 1994.  </a:t>
            </a:r>
          </a:p>
          <a:p>
            <a:r>
              <a:rPr lang="en-US" sz="1200" kern="1200" baseline="0" dirty="0" smtClean="0">
                <a:solidFill>
                  <a:schemeClr val="tx1"/>
                </a:solidFill>
                <a:effectLst/>
                <a:latin typeface="+mn-lt"/>
                <a:ea typeface="+mn-ea"/>
                <a:cs typeface="+mn-cs"/>
              </a:rPr>
              <a:t>(one of the books authors is the inventor/lead persons of the VS Code editor , Eclipse editor   , JUnit ( the first testing framework with Kent Beck)</a:t>
            </a:r>
          </a:p>
          <a:p>
            <a:r>
              <a:rPr lang="en-US" sz="1200" kern="1200" baseline="0" dirty="0" smtClean="0">
                <a:solidFill>
                  <a:schemeClr val="tx1"/>
                </a:solidFill>
                <a:effectLst/>
                <a:latin typeface="+mn-lt"/>
                <a:ea typeface="+mn-ea"/>
                <a:cs typeface="+mn-cs"/>
              </a:rPr>
              <a:t>This famous book , described most of the important and widely used design pattern in the software engineering. </a:t>
            </a:r>
          </a:p>
          <a:p>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Among the other patters that the book contained it had the Iterator pattern and the Observer patter. </a:t>
            </a:r>
          </a:p>
          <a:p>
            <a:r>
              <a:rPr lang="en-US" sz="1200" kern="1200" baseline="0" dirty="0" smtClean="0">
                <a:solidFill>
                  <a:schemeClr val="tx1"/>
                </a:solidFill>
                <a:effectLst/>
                <a:latin typeface="+mn-lt"/>
                <a:ea typeface="+mn-ea"/>
                <a:cs typeface="+mn-cs"/>
              </a:rPr>
              <a:t>What the book didn’t associate is the correlation between these two patters. </a:t>
            </a:r>
          </a:p>
          <a:p>
            <a:r>
              <a:rPr lang="en-US" sz="1200" kern="1200" baseline="0" dirty="0" smtClean="0">
                <a:solidFill>
                  <a:schemeClr val="tx1"/>
                </a:solidFill>
                <a:effectLst/>
                <a:latin typeface="+mn-lt"/>
                <a:ea typeface="+mn-ea"/>
                <a:cs typeface="+mn-cs"/>
              </a:rPr>
              <a:t>In iterator we are pulling data where in the observer patter we are pushing data to the subscribers .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the observables (and Rx) are basically it's a combination of the iterator , observer pattern and functional programming  (including lot of useful operators that</a:t>
            </a:r>
            <a:r>
              <a:rPr lang="en-US" sz="1200" kern="1200" baseline="0" dirty="0" smtClean="0">
                <a:solidFill>
                  <a:schemeClr val="tx1"/>
                </a:solidFill>
                <a:effectLst/>
                <a:latin typeface="+mn-lt"/>
                <a:ea typeface="+mn-ea"/>
                <a:cs typeface="+mn-cs"/>
              </a:rPr>
              <a:t> are concurrent). </a:t>
            </a:r>
            <a:endParaRPr lang="en-US" sz="1200" kern="1200" dirty="0" smtClean="0">
              <a:solidFill>
                <a:schemeClr val="tx1"/>
              </a:solidFill>
              <a:effectLst/>
              <a:latin typeface="+mn-lt"/>
              <a:ea typeface="+mn-ea"/>
              <a:cs typeface="+mn-cs"/>
            </a:endParaRPr>
          </a:p>
          <a:p>
            <a:endParaRPr lang="en-US" dirty="0" smtClean="0"/>
          </a:p>
          <a:p>
            <a:r>
              <a:rPr lang="en-US" dirty="0" smtClean="0"/>
              <a:t>What is the difference between arrays and events – nothing one is sequence in memory while the other</a:t>
            </a:r>
            <a:r>
              <a:rPr lang="en-US" baseline="0" dirty="0" smtClean="0"/>
              <a:t> is sequence in time. </a:t>
            </a:r>
          </a:p>
          <a:p>
            <a:r>
              <a:rPr lang="en-US" baseline="0" dirty="0" smtClean="0"/>
              <a:t>So if we use the same analogue, we could operate on events are they would be arrays.  </a:t>
            </a:r>
          </a:p>
          <a:p>
            <a:endParaRPr lang="en-US" baseline="0" dirty="0" smtClean="0"/>
          </a:p>
          <a:p>
            <a:r>
              <a:rPr lang="en-US" baseline="0" dirty="0" smtClean="0"/>
              <a:t>This means that everything is a stream </a:t>
            </a:r>
          </a:p>
        </p:txBody>
      </p:sp>
      <p:sp>
        <p:nvSpPr>
          <p:cNvPr id="4" name="Slide Number Placeholder 3"/>
          <p:cNvSpPr>
            <a:spLocks noGrp="1"/>
          </p:cNvSpPr>
          <p:nvPr>
            <p:ph type="sldNum" sz="quarter" idx="10"/>
          </p:nvPr>
        </p:nvSpPr>
        <p:spPr/>
        <p:txBody>
          <a:bodyPr/>
          <a:lstStyle/>
          <a:p>
            <a:fld id="{F9050CF2-5443-47F2-B220-BFAD513D93A5}" type="slidenum">
              <a:rPr lang="en-US" smtClean="0"/>
              <a:t>11</a:t>
            </a:fld>
            <a:endParaRPr lang="en-US"/>
          </a:p>
        </p:txBody>
      </p:sp>
    </p:spTree>
    <p:extLst>
      <p:ext uri="{BB962C8B-B14F-4D97-AF65-F5344CB8AC3E}">
        <p14:creationId xmlns:p14="http://schemas.microsoft.com/office/powerpoint/2010/main" val="143107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Rx were</a:t>
            </a:r>
            <a:r>
              <a:rPr lang="en-US" baseline="0" dirty="0" smtClean="0"/>
              <a:t> initially written for C# by Erik </a:t>
            </a:r>
            <a:r>
              <a:rPr lang="en-US" baseline="0" dirty="0" err="1" smtClean="0"/>
              <a:t>Maijer</a:t>
            </a:r>
            <a:r>
              <a:rPr lang="en-US" baseline="0" dirty="0" smtClean="0"/>
              <a:t> from Microsoft. </a:t>
            </a:r>
          </a:p>
          <a:p>
            <a:r>
              <a:rPr lang="en-US" baseline="0" dirty="0" smtClean="0"/>
              <a:t>He is a Dutch computer science professor that worked in Microsoft at that time and previously worked on the C# and </a:t>
            </a:r>
            <a:r>
              <a:rPr lang="en-US" baseline="0" dirty="0" err="1" smtClean="0"/>
              <a:t>Linq</a:t>
            </a:r>
            <a:r>
              <a:rPr lang="en-US" baseline="0" dirty="0" smtClean="0"/>
              <a:t>.</a:t>
            </a:r>
          </a:p>
          <a:p>
            <a:endParaRPr lang="en-US" baseline="0" dirty="0" smtClean="0"/>
          </a:p>
          <a:p>
            <a:r>
              <a:rPr lang="en-US" dirty="0" smtClean="0"/>
              <a:t>Rx</a:t>
            </a:r>
            <a:r>
              <a:rPr lang="en-US" baseline="0" dirty="0" smtClean="0"/>
              <a:t> has implementations for all mayor platforms and languages , from java , JavaScript, android , </a:t>
            </a:r>
            <a:r>
              <a:rPr lang="en-US" baseline="0" dirty="0" err="1" smtClean="0"/>
              <a:t>Kotlin</a:t>
            </a:r>
            <a:r>
              <a:rPr lang="en-US" baseline="0" dirty="0" smtClean="0"/>
              <a:t>, ruby ,  </a:t>
            </a:r>
            <a:r>
              <a:rPr lang="en-US" baseline="0" dirty="0" err="1" smtClean="0"/>
              <a:t>php</a:t>
            </a:r>
            <a:r>
              <a:rPr lang="en-US" baseline="0" dirty="0" smtClean="0"/>
              <a:t> </a:t>
            </a:r>
            <a:r>
              <a:rPr lang="en-US" baseline="0" dirty="0" err="1" smtClean="0"/>
              <a:t>scala</a:t>
            </a:r>
            <a:r>
              <a:rPr lang="en-US" baseline="0" dirty="0" smtClean="0"/>
              <a:t> and many more </a:t>
            </a:r>
          </a:p>
          <a:p>
            <a:endParaRPr lang="en-US" baseline="0" dirty="0" smtClean="0"/>
          </a:p>
          <a:p>
            <a:r>
              <a:rPr lang="en-US" baseline="0" dirty="0" smtClean="0"/>
              <a:t>The important thing is that Rx shares the same paradigm and model on different platforms and languages. </a:t>
            </a:r>
          </a:p>
          <a:p>
            <a:r>
              <a:rPr lang="en-US" baseline="0" dirty="0" smtClean="0"/>
              <a:t>Alto there might be some syntax or implementation differences,  the concepts  and operators are pretty similar. </a:t>
            </a:r>
          </a:p>
          <a:p>
            <a:endParaRPr lang="en-US" baseline="0" dirty="0" smtClean="0"/>
          </a:p>
        </p:txBody>
      </p:sp>
      <p:sp>
        <p:nvSpPr>
          <p:cNvPr id="4" name="Slide Number Placeholder 3"/>
          <p:cNvSpPr>
            <a:spLocks noGrp="1"/>
          </p:cNvSpPr>
          <p:nvPr>
            <p:ph type="sldNum" sz="quarter" idx="10"/>
          </p:nvPr>
        </p:nvSpPr>
        <p:spPr/>
        <p:txBody>
          <a:bodyPr/>
          <a:lstStyle/>
          <a:p>
            <a:fld id="{F9050CF2-5443-47F2-B220-BFAD513D93A5}" type="slidenum">
              <a:rPr lang="en-US" smtClean="0"/>
              <a:t>12</a:t>
            </a:fld>
            <a:endParaRPr lang="en-US"/>
          </a:p>
        </p:txBody>
      </p:sp>
    </p:spTree>
    <p:extLst>
      <p:ext uri="{BB962C8B-B14F-4D97-AF65-F5344CB8AC3E}">
        <p14:creationId xmlns:p14="http://schemas.microsoft.com/office/powerpoint/2010/main" val="78503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go into more details on how</a:t>
            </a:r>
            <a:r>
              <a:rPr lang="en-US" baseline="0" dirty="0" smtClean="0"/>
              <a:t> Rx works and see the demos , lets first covert some basic terms and concepts that are vital for Rx.</a:t>
            </a:r>
          </a:p>
          <a:p>
            <a:endParaRPr lang="en-US" baseline="0" dirty="0" smtClean="0"/>
          </a:p>
          <a:p>
            <a:r>
              <a:rPr lang="en-US" baseline="0" dirty="0" smtClean="0"/>
              <a:t>First of all the key or basic concept in Rx is the observable,  simply put the observable is the source of events. The observable is the source stream that emits the events/items.</a:t>
            </a:r>
          </a:p>
          <a:p>
            <a:r>
              <a:rPr lang="en-US" baseline="0" dirty="0" smtClean="0"/>
              <a:t>Lets give the analogue of the observable as the producer or some events or data.  The observable is the subject that is emitting the events , the stream. </a:t>
            </a:r>
          </a:p>
          <a:p>
            <a:endParaRPr lang="en-US" baseline="0" dirty="0" smtClean="0"/>
          </a:p>
          <a:p>
            <a:r>
              <a:rPr lang="en-US" baseline="0" dirty="0" smtClean="0"/>
              <a:t>The observer is the subscriber of these events , of the stream on the observable. </a:t>
            </a:r>
          </a:p>
          <a:p>
            <a:endParaRPr lang="en-US" baseline="0" dirty="0" smtClean="0"/>
          </a:p>
          <a:p>
            <a:r>
              <a:rPr lang="en-US" baseline="0" dirty="0" smtClean="0"/>
              <a:t>The subject can act both as the observer and the observable.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9050CF2-5443-47F2-B220-BFAD513D93A5}" type="slidenum">
              <a:rPr lang="en-US" smtClean="0"/>
              <a:t>13</a:t>
            </a:fld>
            <a:endParaRPr lang="en-US"/>
          </a:p>
        </p:txBody>
      </p:sp>
    </p:spTree>
    <p:extLst>
      <p:ext uri="{BB962C8B-B14F-4D97-AF65-F5344CB8AC3E}">
        <p14:creationId xmlns:p14="http://schemas.microsoft.com/office/powerpoint/2010/main" val="1354409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see once more why the Rx model is so compelling to us. </a:t>
            </a:r>
          </a:p>
          <a:p>
            <a:endParaRPr lang="en-US" baseline="0" dirty="0" smtClean="0"/>
          </a:p>
          <a:p>
            <a:r>
              <a:rPr lang="en-US" baseline="0" dirty="0" smtClean="0"/>
              <a:t>If we make a diagram and divide into four categories our code we would have synchronous , asynchronous, single value and multiple value    .</a:t>
            </a:r>
          </a:p>
          <a:p>
            <a:endParaRPr lang="en-US" baseline="0" dirty="0" smtClean="0"/>
          </a:p>
          <a:p>
            <a:r>
              <a:rPr lang="en-US" baseline="0" dirty="0" smtClean="0"/>
              <a:t>So we have synchronous code on the left had side and asynchronous code on the right hand side.  For the </a:t>
            </a:r>
            <a:r>
              <a:rPr lang="en-US" baseline="0" dirty="0" err="1" smtClean="0"/>
              <a:t>async</a:t>
            </a:r>
            <a:r>
              <a:rPr lang="en-US" baseline="0" dirty="0" smtClean="0"/>
              <a:t> code that returns a singe value we have  the promises or the Task/Future structures.</a:t>
            </a:r>
          </a:p>
          <a:p>
            <a:endParaRPr lang="en-US" baseline="0" dirty="0" smtClean="0"/>
          </a:p>
          <a:p>
            <a:r>
              <a:rPr lang="en-US" baseline="0" dirty="0" smtClean="0"/>
              <a:t>Both can return single and multiple values, as we see the observables are also  applicable to the asynchronous code that is returning multiple values ;</a:t>
            </a:r>
          </a:p>
          <a:p>
            <a:endParaRPr lang="en-US" baseline="0" dirty="0" smtClean="0"/>
          </a:p>
          <a:p>
            <a:r>
              <a:rPr lang="en-US" baseline="0" dirty="0" smtClean="0"/>
              <a:t>Let’s closely examine the inerrable and observable , as you can see they are pretty similar and the observables allows us to write </a:t>
            </a:r>
            <a:r>
              <a:rPr lang="en-US" baseline="0" dirty="0" err="1" smtClean="0"/>
              <a:t>async</a:t>
            </a:r>
            <a:r>
              <a:rPr lang="en-US" baseline="0" dirty="0" smtClean="0"/>
              <a:t> code in that manner. This is the compelling reason to use Rx.</a:t>
            </a:r>
          </a:p>
        </p:txBody>
      </p:sp>
      <p:sp>
        <p:nvSpPr>
          <p:cNvPr id="4" name="Slide Number Placeholder 3"/>
          <p:cNvSpPr>
            <a:spLocks noGrp="1"/>
          </p:cNvSpPr>
          <p:nvPr>
            <p:ph type="sldNum" sz="quarter" idx="10"/>
          </p:nvPr>
        </p:nvSpPr>
        <p:spPr/>
        <p:txBody>
          <a:bodyPr/>
          <a:lstStyle/>
          <a:p>
            <a:fld id="{F9050CF2-5443-47F2-B220-BFAD513D93A5}" type="slidenum">
              <a:rPr lang="en-US" smtClean="0"/>
              <a:t>14</a:t>
            </a:fld>
            <a:endParaRPr lang="en-US"/>
          </a:p>
        </p:txBody>
      </p:sp>
    </p:spTree>
    <p:extLst>
      <p:ext uri="{BB962C8B-B14F-4D97-AF65-F5344CB8AC3E}">
        <p14:creationId xmlns:p14="http://schemas.microsoft.com/office/powerpoint/2010/main" val="726398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we go into the demo , we’ll need to </a:t>
            </a:r>
          </a:p>
        </p:txBody>
      </p:sp>
      <p:sp>
        <p:nvSpPr>
          <p:cNvPr id="4" name="Slide Number Placeholder 3"/>
          <p:cNvSpPr>
            <a:spLocks noGrp="1"/>
          </p:cNvSpPr>
          <p:nvPr>
            <p:ph type="sldNum" sz="quarter" idx="10"/>
          </p:nvPr>
        </p:nvSpPr>
        <p:spPr/>
        <p:txBody>
          <a:bodyPr/>
          <a:lstStyle/>
          <a:p>
            <a:fld id="{F9050CF2-5443-47F2-B220-BFAD513D93A5}" type="slidenum">
              <a:rPr lang="en-US" smtClean="0"/>
              <a:t>15</a:t>
            </a:fld>
            <a:endParaRPr lang="en-US"/>
          </a:p>
        </p:txBody>
      </p:sp>
    </p:spTree>
    <p:extLst>
      <p:ext uri="{BB962C8B-B14F-4D97-AF65-F5344CB8AC3E}">
        <p14:creationId xmlns:p14="http://schemas.microsoft.com/office/powerpoint/2010/main" val="2343077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the strengths are the many operators. </a:t>
            </a:r>
          </a:p>
          <a:p>
            <a:endParaRPr lang="en-US" baseline="0" dirty="0" smtClean="0"/>
          </a:p>
          <a:p>
            <a:r>
              <a:rPr lang="en-US" baseline="0" dirty="0" smtClean="0"/>
              <a:t>They can be  combined chained in many, many ways so we can fulfill our needs. </a:t>
            </a:r>
          </a:p>
          <a:p>
            <a:endParaRPr lang="en-US" baseline="0" dirty="0" smtClean="0"/>
          </a:p>
          <a:p>
            <a:r>
              <a:rPr lang="en-US" baseline="0" dirty="0" smtClean="0"/>
              <a:t>The </a:t>
            </a:r>
            <a:r>
              <a:rPr lang="en-US" baseline="0" dirty="0" err="1" smtClean="0"/>
              <a:t>rx</a:t>
            </a:r>
            <a:r>
              <a:rPr lang="en-US" baseline="0" dirty="0" smtClean="0"/>
              <a:t> website is the  main place and reference for the operators , along with the diagrams we can see how they work and even decide which operators we need. </a:t>
            </a:r>
          </a:p>
          <a:p>
            <a:endParaRPr lang="en-US" baseline="0" dirty="0" smtClean="0"/>
          </a:p>
          <a:p>
            <a:r>
              <a:rPr lang="en-US" baseline="0" dirty="0" smtClean="0"/>
              <a:t>There is also a decision tree where we can look up the operator that we want based on the need we have. </a:t>
            </a:r>
            <a:r>
              <a:rPr lang="da-DK" dirty="0" smtClean="0"/>
              <a:t/>
            </a:r>
            <a:br>
              <a:rPr lang="da-DK" dirty="0" smtClean="0"/>
            </a:b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9050CF2-5443-47F2-B220-BFAD513D93A5}" type="slidenum">
              <a:rPr lang="en-US" smtClean="0"/>
              <a:t>16</a:t>
            </a:fld>
            <a:endParaRPr lang="en-US"/>
          </a:p>
        </p:txBody>
      </p:sp>
    </p:spTree>
    <p:extLst>
      <p:ext uri="{BB962C8B-B14F-4D97-AF65-F5344CB8AC3E}">
        <p14:creationId xmlns:p14="http://schemas.microsoft.com/office/powerpoint/2010/main" val="906026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F9050CF2-5443-47F2-B220-BFAD513D93A5}" type="slidenum">
              <a:rPr lang="en-US" smtClean="0"/>
              <a:t>17</a:t>
            </a:fld>
            <a:endParaRPr lang="en-US"/>
          </a:p>
        </p:txBody>
      </p:sp>
    </p:spTree>
    <p:extLst>
      <p:ext uri="{BB962C8B-B14F-4D97-AF65-F5344CB8AC3E}">
        <p14:creationId xmlns:p14="http://schemas.microsoft.com/office/powerpoint/2010/main" val="399904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F9050CF2-5443-47F2-B220-BFAD513D93A5}" type="slidenum">
              <a:rPr lang="en-US" smtClean="0"/>
              <a:t>2</a:t>
            </a:fld>
            <a:endParaRPr lang="en-US"/>
          </a:p>
        </p:txBody>
      </p:sp>
    </p:spTree>
    <p:extLst>
      <p:ext uri="{BB962C8B-B14F-4D97-AF65-F5344CB8AC3E}">
        <p14:creationId xmlns:p14="http://schemas.microsoft.com/office/powerpoint/2010/main" val="74664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Vlado</a:t>
            </a:r>
            <a:r>
              <a:rPr lang="en-US" baseline="0" dirty="0" smtClean="0"/>
              <a:t> Bozinovski . I’m architect engineer working @ </a:t>
            </a:r>
            <a:r>
              <a:rPr lang="en-US" baseline="0" dirty="0" err="1" smtClean="0"/>
              <a:t>InScale</a:t>
            </a:r>
            <a:r>
              <a:rPr lang="en-US" baseline="0" dirty="0" smtClean="0"/>
              <a:t>. I’ve been in the software industry for over 12 years now . </a:t>
            </a:r>
          </a:p>
          <a:p>
            <a:r>
              <a:rPr lang="en-US" baseline="0" dirty="0" smtClean="0"/>
              <a:t>I’ve been involved in various projects in many industries and platforms. </a:t>
            </a:r>
          </a:p>
          <a:p>
            <a:endParaRPr lang="en-US" baseline="0" dirty="0" smtClean="0"/>
          </a:p>
          <a:p>
            <a:r>
              <a:rPr lang="en-US" baseline="0" dirty="0" smtClean="0"/>
              <a:t>My background is mostly in </a:t>
            </a:r>
            <a:r>
              <a:rPr lang="en-US" baseline="0" dirty="0" err="1" smtClean="0"/>
              <a:t>.Net</a:t>
            </a:r>
            <a:r>
              <a:rPr lang="en-US" baseline="0" dirty="0" smtClean="0"/>
              <a:t> and JavaScript stack , alto I stared as a Java developer. </a:t>
            </a:r>
          </a:p>
          <a:p>
            <a:endParaRPr lang="en-US" baseline="0" dirty="0" smtClean="0"/>
          </a:p>
          <a:p>
            <a:r>
              <a:rPr lang="en-US" baseline="0" dirty="0" smtClean="0"/>
              <a:t>My aim is to help companies and teams deliver software more efficiently. </a:t>
            </a:r>
          </a:p>
          <a:p>
            <a:endParaRPr lang="en-US" baseline="0" dirty="0" smtClean="0"/>
          </a:p>
          <a:p>
            <a:r>
              <a:rPr lang="en-US" baseline="0" dirty="0" smtClean="0"/>
              <a:t>You can find me on linked in , twitter and  </a:t>
            </a:r>
            <a:r>
              <a:rPr lang="en-US" baseline="0" dirty="0" err="1" smtClean="0"/>
              <a:t>github</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9050CF2-5443-47F2-B220-BFAD513D93A5}" type="slidenum">
              <a:rPr lang="en-US" smtClean="0"/>
              <a:t>4</a:t>
            </a:fld>
            <a:endParaRPr lang="en-US"/>
          </a:p>
        </p:txBody>
      </p:sp>
    </p:spTree>
    <p:extLst>
      <p:ext uri="{BB962C8B-B14F-4D97-AF65-F5344CB8AC3E}">
        <p14:creationId xmlns:p14="http://schemas.microsoft.com/office/powerpoint/2010/main" val="69891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Reactive programing is a new paradigm in programing , similar to the object oriented ( or imperative)  programing was before , </a:t>
            </a:r>
          </a:p>
          <a:p>
            <a:r>
              <a:rPr lang="en-US" sz="1200" kern="1200" dirty="0" smtClean="0">
                <a:solidFill>
                  <a:schemeClr val="tx1"/>
                </a:solidFill>
                <a:effectLst/>
                <a:latin typeface="+mn-lt"/>
                <a:ea typeface="+mn-ea"/>
                <a:cs typeface="+mn-cs"/>
              </a:rPr>
              <a:t>It’s a different way/approach of thinking of problems , thus different way of thinking is really difficult to explain in 10 minutes 1 hour or 1 week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we go to Wikipedia it would say that reactive programming is programming with asynchronous data streams . We’ll this is correct but we’ll get there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Thus,  this is an introduction , thinking in a reactive way </a:t>
            </a:r>
          </a:p>
          <a:p>
            <a:r>
              <a:rPr lang="en-US" sz="1200" kern="1200" dirty="0" smtClean="0">
                <a:solidFill>
                  <a:schemeClr val="tx1"/>
                </a:solidFill>
                <a:effectLst/>
                <a:latin typeface="+mn-lt"/>
                <a:ea typeface="+mn-ea"/>
                <a:cs typeface="+mn-cs"/>
              </a:rPr>
              <a:t>So the idea of the presentation is more to give you an idea on how we can solve some problems (and way) in a reactive way. </a:t>
            </a:r>
          </a:p>
          <a:p>
            <a:r>
              <a:rPr lang="en-US" sz="1200" kern="1200" dirty="0" smtClean="0">
                <a:solidFill>
                  <a:schemeClr val="tx1"/>
                </a:solidFill>
                <a:effectLst/>
                <a:latin typeface="+mn-lt"/>
                <a:ea typeface="+mn-ea"/>
                <a:cs typeface="+mn-cs"/>
              </a:rPr>
              <a:t>In order to start working with reactive streams one needs first </a:t>
            </a:r>
          </a:p>
          <a:p>
            <a:r>
              <a:rPr lang="en-US" sz="1200" kern="1200" dirty="0" smtClean="0">
                <a:solidFill>
                  <a:schemeClr val="tx1"/>
                </a:solidFill>
                <a:effectLst/>
                <a:latin typeface="+mn-lt"/>
                <a:ea typeface="+mn-ea"/>
                <a:cs typeface="+mn-cs"/>
              </a:rPr>
              <a:t>to change his/her mindset.  So one can say that reactive programming is a mindset , just like agile was :-)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050CF2-5443-47F2-B220-BFAD513D93A5}" type="slidenum">
              <a:rPr lang="en-US" smtClean="0"/>
              <a:t>5</a:t>
            </a:fld>
            <a:endParaRPr lang="en-US"/>
          </a:p>
        </p:txBody>
      </p:sp>
    </p:spTree>
    <p:extLst>
      <p:ext uri="{BB962C8B-B14F-4D97-AF65-F5344CB8AC3E}">
        <p14:creationId xmlns:p14="http://schemas.microsoft.com/office/powerpoint/2010/main" val="353924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we go</a:t>
            </a:r>
            <a:r>
              <a:rPr lang="en-US" sz="1200" kern="1200" baseline="0" dirty="0" smtClean="0">
                <a:solidFill>
                  <a:schemeClr val="tx1"/>
                </a:solidFill>
                <a:effectLst/>
                <a:latin typeface="+mn-lt"/>
                <a:ea typeface="+mn-ea"/>
                <a:cs typeface="+mn-cs"/>
              </a:rPr>
              <a:t> into the details of reactive programming let’s examine what are reactive systems as we have many terms that are inter-lapping , react , reactive programming , reactive systems , reactive streams and so on </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a:t>
            </a:r>
            <a:r>
              <a:rPr lang="en-US" sz="1200" kern="1200" baseline="0" dirty="0" smtClean="0">
                <a:solidFill>
                  <a:schemeClr val="tx1"/>
                </a:solidFill>
                <a:effectLst/>
                <a:latin typeface="+mn-lt"/>
                <a:ea typeface="+mn-ea"/>
                <a:cs typeface="+mn-cs"/>
              </a:rPr>
              <a:t> of you probably have heard of reactive systems and reactive manifesto. Well reactive manifesto is a white paper written from some big players in the industry on how to design and architect distributed systems.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have probably seen this image here which is the main image showing the attributes of reactive systems and what they are.</a:t>
            </a:r>
          </a:p>
          <a:p>
            <a:r>
              <a:rPr lang="en-US" sz="1200" kern="1200" baseline="0" dirty="0" smtClean="0">
                <a:solidFill>
                  <a:schemeClr val="tx1"/>
                </a:solidFill>
                <a:effectLst/>
                <a:latin typeface="+mn-lt"/>
                <a:ea typeface="+mn-ea"/>
                <a:cs typeface="+mn-cs"/>
              </a:rPr>
              <a:t>Over the years the requirements for the systems and applications have changed dramatically. The applications are required to be quire fast and responsive , to know to handle big load and scale , they should handle failure and so on.  Todays applications are deployed in a distributed environments on many clusters on cloud  having many processors and multi -cores. (from servers in the cloud to mobile devices).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go</a:t>
            </a:r>
            <a:r>
              <a:rPr lang="en-US" sz="1200" kern="1200" baseline="0" dirty="0" smtClean="0">
                <a:solidFill>
                  <a:schemeClr val="tx1"/>
                </a:solidFill>
                <a:effectLst/>
                <a:latin typeface="+mn-lt"/>
                <a:ea typeface="+mn-ea"/>
                <a:cs typeface="+mn-cs"/>
              </a:rPr>
              <a:t> over each attribute on what it means </a:t>
            </a:r>
          </a:p>
          <a:p>
            <a:r>
              <a:rPr lang="en-US" sz="1200" kern="1200" baseline="0" dirty="0" smtClean="0">
                <a:solidFill>
                  <a:schemeClr val="tx1"/>
                </a:solidFill>
                <a:effectLst/>
                <a:latin typeface="+mn-lt"/>
                <a:ea typeface="+mn-ea"/>
                <a:cs typeface="+mn-cs"/>
              </a:rPr>
              <a:t>Responsive , this means that the system should respond in a timely manner either to the user input or other system</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Resilient  - this means that the system should stay responsive under failure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Elastic – this means that the system should stay responsive under load (should not how to scale)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Message driven – this means that the system should rely on asynchronous message passing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All of this sounds pretty complicated so let’s try to make it easier. </a:t>
            </a:r>
          </a:p>
          <a:p>
            <a:r>
              <a:rPr lang="en-US" sz="1200" kern="1200" baseline="0" dirty="0" smtClean="0">
                <a:solidFill>
                  <a:schemeClr val="tx1"/>
                </a:solidFill>
                <a:effectLst/>
                <a:latin typeface="+mn-lt"/>
                <a:ea typeface="+mn-ea"/>
                <a:cs typeface="+mn-cs"/>
              </a:rPr>
              <a:t>Responsive  - react to user /input </a:t>
            </a:r>
          </a:p>
          <a:p>
            <a:r>
              <a:rPr lang="en-US" sz="1200" kern="1200" baseline="0" dirty="0" smtClean="0">
                <a:solidFill>
                  <a:schemeClr val="tx1"/>
                </a:solidFill>
                <a:effectLst/>
                <a:latin typeface="+mn-lt"/>
                <a:ea typeface="+mn-ea"/>
                <a:cs typeface="+mn-cs"/>
              </a:rPr>
              <a:t>Resilient – react to failure </a:t>
            </a:r>
          </a:p>
          <a:p>
            <a:r>
              <a:rPr lang="en-US" sz="1200" kern="1200" baseline="0" dirty="0" smtClean="0">
                <a:solidFill>
                  <a:schemeClr val="tx1"/>
                </a:solidFill>
                <a:effectLst/>
                <a:latin typeface="+mn-lt"/>
                <a:ea typeface="+mn-ea"/>
                <a:cs typeface="+mn-cs"/>
              </a:rPr>
              <a:t>Elastic – react to load </a:t>
            </a:r>
          </a:p>
          <a:p>
            <a:r>
              <a:rPr lang="en-US" sz="1200" kern="1200" baseline="0" dirty="0" smtClean="0">
                <a:solidFill>
                  <a:schemeClr val="tx1"/>
                </a:solidFill>
                <a:effectLst/>
                <a:latin typeface="+mn-lt"/>
                <a:ea typeface="+mn-ea"/>
                <a:cs typeface="+mn-cs"/>
              </a:rPr>
              <a:t>Message driven  - react to events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we can see there is a bit more to reactive systems. While reactive programming facilitates many of these aspects, be aware that we can do reactive systems event without reactive programming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050CF2-5443-47F2-B220-BFAD513D93A5}" type="slidenum">
              <a:rPr lang="en-US" smtClean="0"/>
              <a:t>6</a:t>
            </a:fld>
            <a:endParaRPr lang="en-US"/>
          </a:p>
        </p:txBody>
      </p:sp>
    </p:spTree>
    <p:extLst>
      <p:ext uri="{BB962C8B-B14F-4D97-AF65-F5344CB8AC3E}">
        <p14:creationId xmlns:p14="http://schemas.microsoft.com/office/powerpoint/2010/main" val="454316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get</a:t>
            </a:r>
            <a:r>
              <a:rPr lang="en-US" baseline="0" dirty="0" smtClean="0"/>
              <a:t> back to the reactive programming and why we should care , what problems does it solve for us.</a:t>
            </a:r>
          </a:p>
          <a:p>
            <a:endParaRPr lang="en-US" baseline="0" dirty="0" smtClean="0">
              <a:solidFill>
                <a:srgbClr val="FFC000"/>
              </a:solidFill>
            </a:endParaRPr>
          </a:p>
          <a:p>
            <a:r>
              <a:rPr lang="en-US" baseline="0" dirty="0" smtClean="0">
                <a:solidFill>
                  <a:srgbClr val="FF0000"/>
                </a:solidFill>
              </a:rPr>
              <a:t>If we go to Wikipedia it would say that reactive programming is programming with asynchronous data streams . We’ll this is correct but we’ll get there . ???</a:t>
            </a:r>
          </a:p>
          <a:p>
            <a:r>
              <a:rPr lang="en-US" baseline="0" dirty="0" smtClean="0">
                <a:solidFill>
                  <a:srgbClr val="FF0000"/>
                </a:solidFill>
              </a:rPr>
              <a:t> </a:t>
            </a:r>
          </a:p>
          <a:p>
            <a:r>
              <a:rPr lang="en-US" baseline="0" dirty="0" smtClean="0"/>
              <a:t>Well it’s the future (it’s the next hype  )  </a:t>
            </a:r>
            <a:r>
              <a:rPr lang="en-US" baseline="0" dirty="0" smtClean="0">
                <a:sym typeface="Wingdings" panose="05000000000000000000" pitchFamily="2" charset="2"/>
              </a:rPr>
              <a:t> we’ll that is not reason enough </a:t>
            </a:r>
          </a:p>
          <a:p>
            <a:endParaRPr lang="en-US" baseline="0" dirty="0" smtClean="0">
              <a:sym typeface="Wingdings" panose="05000000000000000000" pitchFamily="2" charset="2"/>
            </a:endParaRPr>
          </a:p>
          <a:p>
            <a:r>
              <a:rPr lang="en-US" baseline="0" dirty="0" smtClean="0">
                <a:sym typeface="Wingdings" panose="05000000000000000000" pitchFamily="2" charset="2"/>
              </a:rPr>
              <a:t>We’ll asynchronous programming is hard in any environment (desktop, mobile ,web , server ..)</a:t>
            </a:r>
          </a:p>
          <a:p>
            <a:endParaRPr lang="en-US" baseline="0" dirty="0" smtClean="0">
              <a:sym typeface="Wingdings" panose="05000000000000000000" pitchFamily="2" charset="2"/>
            </a:endParaRPr>
          </a:p>
          <a:p>
            <a:r>
              <a:rPr lang="en-US" sz="1200" kern="1200" dirty="0" smtClean="0">
                <a:solidFill>
                  <a:schemeClr val="tx1"/>
                </a:solidFill>
                <a:effectLst/>
                <a:latin typeface="+mn-lt"/>
                <a:ea typeface="+mn-ea"/>
                <a:cs typeface="+mn-cs"/>
              </a:rPr>
              <a:t>asynchrony is everywhere now (application startup, data access, animation ,  view model binding , user input/response …. )</a:t>
            </a:r>
          </a:p>
          <a:p>
            <a:endParaRPr lang="en-US" sz="1200" kern="1200" baseline="0" dirty="0" smtClean="0">
              <a:solidFill>
                <a:schemeClr val="tx1"/>
              </a:solidFill>
              <a:effectLst/>
              <a:latin typeface="+mn-lt"/>
              <a:ea typeface="+mn-ea"/>
              <a:cs typeface="+mn-cs"/>
              <a:sym typeface="Wingdings" panose="05000000000000000000" pitchFamily="2" charset="2"/>
            </a:endParaRPr>
          </a:p>
          <a:p>
            <a:r>
              <a:rPr lang="en-US" sz="1200" kern="1200" baseline="0" dirty="0" smtClean="0">
                <a:solidFill>
                  <a:schemeClr val="tx1"/>
                </a:solidFill>
                <a:effectLst/>
                <a:latin typeface="+mn-lt"/>
                <a:ea typeface="+mn-ea"/>
                <a:cs typeface="+mn-cs"/>
                <a:sym typeface="Wingdings" panose="05000000000000000000" pitchFamily="2" charset="2"/>
              </a:rPr>
              <a:t>We have real-time data everywhere now </a:t>
            </a:r>
          </a:p>
          <a:p>
            <a:endParaRPr lang="en-US" sz="1200" kern="1200" baseline="0" dirty="0" smtClean="0">
              <a:solidFill>
                <a:schemeClr val="tx1"/>
              </a:solidFill>
              <a:effectLst/>
              <a:latin typeface="+mn-lt"/>
              <a:ea typeface="+mn-ea"/>
              <a:cs typeface="+mn-cs"/>
              <a:sym typeface="Wingdings" panose="05000000000000000000" pitchFamily="2" charset="2"/>
            </a:endParaRPr>
          </a:p>
          <a:p>
            <a:r>
              <a:rPr lang="en-US" sz="1200" kern="1200" baseline="0" dirty="0" smtClean="0">
                <a:solidFill>
                  <a:schemeClr val="tx1"/>
                </a:solidFill>
                <a:effectLst/>
                <a:latin typeface="+mn-lt"/>
                <a:ea typeface="+mn-ea"/>
                <a:cs typeface="+mn-cs"/>
                <a:sym typeface="Wingdings" panose="05000000000000000000" pitchFamily="2" charset="2"/>
              </a:rPr>
              <a:t>Managing complex state </a:t>
            </a:r>
          </a:p>
          <a:p>
            <a:endParaRPr lang="en-US" baseline="0" dirty="0" smtClean="0">
              <a:sym typeface="Wingdings" panose="05000000000000000000" pitchFamily="2" charset="2"/>
            </a:endParaRPr>
          </a:p>
          <a:p>
            <a:r>
              <a:rPr lang="en-US" baseline="0" dirty="0" smtClean="0">
                <a:sym typeface="Wingdings" panose="05000000000000000000" pitchFamily="2" charset="2"/>
              </a:rPr>
              <a:t>Concurrency </a:t>
            </a:r>
          </a:p>
          <a:p>
            <a:endParaRPr lang="en-US" baseline="0" dirty="0" smtClean="0"/>
          </a:p>
          <a:p>
            <a:endParaRPr lang="da-DK" dirty="0"/>
          </a:p>
        </p:txBody>
      </p:sp>
      <p:sp>
        <p:nvSpPr>
          <p:cNvPr id="4" name="Slide Number Placeholder 3"/>
          <p:cNvSpPr>
            <a:spLocks noGrp="1"/>
          </p:cNvSpPr>
          <p:nvPr>
            <p:ph type="sldNum" sz="quarter" idx="10"/>
          </p:nvPr>
        </p:nvSpPr>
        <p:spPr/>
        <p:txBody>
          <a:bodyPr/>
          <a:lstStyle/>
          <a:p>
            <a:fld id="{F9050CF2-5443-47F2-B220-BFAD513D93A5}" type="slidenum">
              <a:rPr lang="en-US" smtClean="0"/>
              <a:t>7</a:t>
            </a:fld>
            <a:endParaRPr lang="en-US"/>
          </a:p>
        </p:txBody>
      </p:sp>
    </p:spTree>
    <p:extLst>
      <p:ext uri="{BB962C8B-B14F-4D97-AF65-F5344CB8AC3E}">
        <p14:creationId xmlns:p14="http://schemas.microsoft.com/office/powerpoint/2010/main" val="392779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things we said earlier </a:t>
            </a:r>
            <a:r>
              <a:rPr lang="en-US" baseline="0" dirty="0" smtClean="0"/>
              <a:t>causes problems like </a:t>
            </a:r>
          </a:p>
          <a:p>
            <a:r>
              <a:rPr lang="en-US" dirty="0" smtClean="0"/>
              <a:t>Memory leaks </a:t>
            </a:r>
          </a:p>
          <a:p>
            <a:r>
              <a:rPr lang="en-US" sz="1200" kern="1200" dirty="0" smtClean="0">
                <a:solidFill>
                  <a:schemeClr val="tx1"/>
                </a:solidFill>
                <a:effectLst/>
                <a:latin typeface="+mn-lt"/>
                <a:ea typeface="+mn-ea"/>
                <a:cs typeface="+mn-cs"/>
              </a:rPr>
              <a:t>memory leaks </a:t>
            </a:r>
          </a:p>
          <a:p>
            <a:r>
              <a:rPr lang="en-US" sz="1200" kern="1200" dirty="0" smtClean="0">
                <a:solidFill>
                  <a:schemeClr val="tx1"/>
                </a:solidFill>
                <a:effectLst/>
                <a:latin typeface="+mn-lt"/>
                <a:ea typeface="+mn-ea"/>
                <a:cs typeface="+mn-cs"/>
              </a:rPr>
              <a:t>     race conditions </a:t>
            </a:r>
          </a:p>
          <a:p>
            <a:r>
              <a:rPr lang="en-US" sz="1200" kern="1200" dirty="0" smtClean="0">
                <a:solidFill>
                  <a:schemeClr val="tx1"/>
                </a:solidFill>
                <a:effectLst/>
                <a:latin typeface="+mn-lt"/>
                <a:ea typeface="+mn-ea"/>
                <a:cs typeface="+mn-cs"/>
              </a:rPr>
              <a:t>     callback hell </a:t>
            </a:r>
          </a:p>
          <a:p>
            <a:r>
              <a:rPr lang="en-US" sz="1200" kern="1200" dirty="0" smtClean="0">
                <a:solidFill>
                  <a:schemeClr val="tx1"/>
                </a:solidFill>
                <a:effectLst/>
                <a:latin typeface="+mn-lt"/>
                <a:ea typeface="+mn-ea"/>
                <a:cs typeface="+mn-cs"/>
              </a:rPr>
              <a:t>    complex state machine </a:t>
            </a:r>
          </a:p>
          <a:p>
            <a:r>
              <a:rPr lang="en-US" sz="1200" kern="1200" dirty="0" smtClean="0">
                <a:solidFill>
                  <a:schemeClr val="tx1"/>
                </a:solidFill>
                <a:effectLst/>
                <a:latin typeface="+mn-lt"/>
                <a:ea typeface="+mn-ea"/>
                <a:cs typeface="+mn-cs"/>
              </a:rPr>
              <a:t>    disjointed error handling / scattered error handling on many places </a:t>
            </a:r>
          </a:p>
          <a:p>
            <a:r>
              <a:rPr lang="en-US" sz="1200" kern="1200" dirty="0" smtClean="0">
                <a:solidFill>
                  <a:schemeClr val="tx1"/>
                </a:solidFill>
                <a:effectLst/>
                <a:latin typeface="+mn-lt"/>
                <a:ea typeface="+mn-ea"/>
                <a:cs typeface="+mn-cs"/>
              </a:rPr>
              <a:t>    Tracking user events is hard </a:t>
            </a:r>
          </a:p>
          <a:p>
            <a:r>
              <a:rPr lang="en-US" sz="1200" kern="1200" dirty="0" smtClean="0">
                <a:solidFill>
                  <a:schemeClr val="tx1"/>
                </a:solidFill>
                <a:effectLst/>
                <a:latin typeface="+mn-lt"/>
                <a:ea typeface="+mn-ea"/>
                <a:cs typeface="+mn-cs"/>
              </a:rPr>
              <a:t>    side-effects </a:t>
            </a:r>
          </a:p>
          <a:p>
            <a:endParaRPr lang="da-DK" dirty="0"/>
          </a:p>
        </p:txBody>
      </p:sp>
      <p:sp>
        <p:nvSpPr>
          <p:cNvPr id="4" name="Slide Number Placeholder 3"/>
          <p:cNvSpPr>
            <a:spLocks noGrp="1"/>
          </p:cNvSpPr>
          <p:nvPr>
            <p:ph type="sldNum" sz="quarter" idx="10"/>
          </p:nvPr>
        </p:nvSpPr>
        <p:spPr/>
        <p:txBody>
          <a:bodyPr/>
          <a:lstStyle/>
          <a:p>
            <a:fld id="{F9050CF2-5443-47F2-B220-BFAD513D93A5}" type="slidenum">
              <a:rPr lang="en-US" smtClean="0"/>
              <a:t>8</a:t>
            </a:fld>
            <a:endParaRPr lang="en-US"/>
          </a:p>
        </p:txBody>
      </p:sp>
    </p:spTree>
    <p:extLst>
      <p:ext uri="{BB962C8B-B14F-4D97-AF65-F5344CB8AC3E}">
        <p14:creationId xmlns:p14="http://schemas.microsoft.com/office/powerpoint/2010/main" val="3611394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we have any other solution for the problems that we just</a:t>
            </a:r>
            <a:r>
              <a:rPr lang="en-US" baseline="0" dirty="0" smtClean="0"/>
              <a:t> described and talked a out. </a:t>
            </a:r>
          </a:p>
          <a:p>
            <a:r>
              <a:rPr lang="en-US" baseline="0" dirty="0" smtClean="0"/>
              <a:t>The first thing that pops in our mind is Promises(</a:t>
            </a:r>
            <a:r>
              <a:rPr lang="en-US" baseline="0" dirty="0" err="1" smtClean="0"/>
              <a:t>Taks</a:t>
            </a:r>
            <a:r>
              <a:rPr lang="en-US" baseline="0" dirty="0" smtClean="0"/>
              <a:t>..). </a:t>
            </a:r>
          </a:p>
          <a:p>
            <a:endParaRPr lang="en-US" baseline="0" dirty="0" smtClean="0"/>
          </a:p>
          <a:p>
            <a:r>
              <a:rPr lang="en-US" baseline="0" dirty="0" smtClean="0"/>
              <a:t>Well not really, promises are really great but are only part of the solution. </a:t>
            </a:r>
          </a:p>
          <a:p>
            <a:r>
              <a:rPr lang="en-US" baseline="0" dirty="0" smtClean="0"/>
              <a:t>For example we cannot cancel a promise (at least not easy) . </a:t>
            </a:r>
          </a:p>
          <a:p>
            <a:r>
              <a:rPr lang="en-US" baseline="0" dirty="0" smtClean="0"/>
              <a:t>For the callback hell, we are just linearizing it and it’s not the solution.</a:t>
            </a:r>
          </a:p>
          <a:p>
            <a:r>
              <a:rPr lang="en-US" baseline="0" dirty="0" smtClean="0"/>
              <a:t>Promises can return only one item. </a:t>
            </a:r>
          </a:p>
          <a:p>
            <a:endParaRPr lang="en-US" baseline="0" dirty="0" smtClean="0"/>
          </a:p>
          <a:p>
            <a:r>
              <a:rPr lang="en-US" baseline="0" dirty="0" smtClean="0"/>
              <a:t>We will describe the issue with promises in a later demo where we will show example with and without promises.  </a:t>
            </a:r>
          </a:p>
          <a:p>
            <a:endParaRPr lang="en-US" baseline="0" dirty="0" smtClean="0"/>
          </a:p>
          <a:p>
            <a:r>
              <a:rPr lang="en-US" baseline="0" dirty="0" smtClean="0"/>
              <a:t>Another solution would be , just do it ourselves (ad hock) – we’ll this is not really a solution</a:t>
            </a:r>
          </a:p>
          <a:p>
            <a:endParaRPr lang="en-US" baseline="0" dirty="0" smtClean="0"/>
          </a:p>
          <a:p>
            <a:endParaRPr lang="da-DK" dirty="0"/>
          </a:p>
        </p:txBody>
      </p:sp>
      <p:sp>
        <p:nvSpPr>
          <p:cNvPr id="4" name="Slide Number Placeholder 3"/>
          <p:cNvSpPr>
            <a:spLocks noGrp="1"/>
          </p:cNvSpPr>
          <p:nvPr>
            <p:ph type="sldNum" sz="quarter" idx="10"/>
          </p:nvPr>
        </p:nvSpPr>
        <p:spPr/>
        <p:txBody>
          <a:bodyPr/>
          <a:lstStyle/>
          <a:p>
            <a:fld id="{F9050CF2-5443-47F2-B220-BFAD513D93A5}" type="slidenum">
              <a:rPr lang="en-US" smtClean="0"/>
              <a:t>9</a:t>
            </a:fld>
            <a:endParaRPr lang="en-US"/>
          </a:p>
        </p:txBody>
      </p:sp>
    </p:spTree>
    <p:extLst>
      <p:ext uri="{BB962C8B-B14F-4D97-AF65-F5344CB8AC3E}">
        <p14:creationId xmlns:p14="http://schemas.microsoft.com/office/powerpoint/2010/main" val="168213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a:t>
            </a:r>
            <a:r>
              <a:rPr lang="en-US" baseline="0" dirty="0" smtClean="0"/>
              <a:t> do we solve the problems that we described earlier , after we saw that the other solutions are not really a solution , or at least they are </a:t>
            </a:r>
          </a:p>
          <a:p>
            <a:r>
              <a:rPr lang="en-US" baseline="0" dirty="0" smtClean="0"/>
              <a:t>not solving all aspects of the problem. </a:t>
            </a:r>
          </a:p>
          <a:p>
            <a:endParaRPr lang="en-US" baseline="0" dirty="0" smtClean="0"/>
          </a:p>
          <a:p>
            <a:r>
              <a:rPr lang="en-US" baseline="0" dirty="0" smtClean="0"/>
              <a:t>Reactive programming comes to the rescue . Reactive programming aims to ease and solve these problems,  and make more elegant solutions for some of them.</a:t>
            </a:r>
          </a:p>
          <a:p>
            <a:r>
              <a:rPr lang="en-US" dirty="0" smtClean="0"/>
              <a:t>Some will</a:t>
            </a:r>
            <a:r>
              <a:rPr lang="en-US" baseline="0" dirty="0" smtClean="0"/>
              <a:t> say we already have this for decades in excel. </a:t>
            </a:r>
          </a:p>
          <a:p>
            <a:endParaRPr lang="en-US" baseline="0" dirty="0" smtClean="0"/>
          </a:p>
          <a:p>
            <a:r>
              <a:rPr lang="en-US" baseline="0" dirty="0" smtClean="0"/>
              <a:t>(Open the excel example   , show the formula ) we’ll many it and non it people have been working ‘reactively’ for some time now. As you can see excel  is reacting to the changes. </a:t>
            </a:r>
          </a:p>
          <a:p>
            <a:r>
              <a:rPr lang="en-US" baseline="0" dirty="0" smtClean="0"/>
              <a:t>Many people love it because we have the data and the formulas on top of them and we are manipulating them instantly. </a:t>
            </a:r>
          </a:p>
          <a:p>
            <a:r>
              <a:rPr lang="en-US" baseline="0" dirty="0" smtClean="0"/>
              <a:t>In an imperative programing if we define b = a + 10 once the value of a changes the value of b stays the same , where in a reactive programming is will change as well. </a:t>
            </a:r>
            <a:endParaRPr lang="da-DK" dirty="0"/>
          </a:p>
        </p:txBody>
      </p:sp>
      <p:sp>
        <p:nvSpPr>
          <p:cNvPr id="4" name="Slide Number Placeholder 3"/>
          <p:cNvSpPr>
            <a:spLocks noGrp="1"/>
          </p:cNvSpPr>
          <p:nvPr>
            <p:ph type="sldNum" sz="quarter" idx="10"/>
          </p:nvPr>
        </p:nvSpPr>
        <p:spPr/>
        <p:txBody>
          <a:bodyPr/>
          <a:lstStyle/>
          <a:p>
            <a:fld id="{F9050CF2-5443-47F2-B220-BFAD513D93A5}" type="slidenum">
              <a:rPr lang="en-US" smtClean="0"/>
              <a:t>10</a:t>
            </a:fld>
            <a:endParaRPr lang="en-US"/>
          </a:p>
        </p:txBody>
      </p:sp>
    </p:spTree>
    <p:extLst>
      <p:ext uri="{BB962C8B-B14F-4D97-AF65-F5344CB8AC3E}">
        <p14:creationId xmlns:p14="http://schemas.microsoft.com/office/powerpoint/2010/main" val="1457019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277E6-1886-452C-854D-DB4A9BB05FC1}"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B9436-2E4C-483D-BC67-D4CE7485150B}" type="slidenum">
              <a:rPr lang="en-US" smtClean="0"/>
              <a:t>‹#›</a:t>
            </a:fld>
            <a:endParaRPr lang="en-US" dirty="0"/>
          </a:p>
        </p:txBody>
      </p:sp>
    </p:spTree>
    <p:extLst>
      <p:ext uri="{BB962C8B-B14F-4D97-AF65-F5344CB8AC3E}">
        <p14:creationId xmlns:p14="http://schemas.microsoft.com/office/powerpoint/2010/main" val="405157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277E6-1886-452C-854D-DB4A9BB05FC1}"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145161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277E6-1886-452C-854D-DB4A9BB05FC1}"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286621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277E6-1886-452C-854D-DB4A9BB05FC1}"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68335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2277E6-1886-452C-854D-DB4A9BB05FC1}"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270968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2277E6-1886-452C-854D-DB4A9BB05FC1}"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1188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277E6-1886-452C-854D-DB4A9BB05FC1}"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166929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2277E6-1886-452C-854D-DB4A9BB05FC1}"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121621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277E6-1886-452C-854D-DB4A9BB05FC1}" type="datetimeFigureOut">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371590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2277E6-1886-452C-854D-DB4A9BB05FC1}"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110022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2277E6-1886-452C-854D-DB4A9BB05FC1}"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B9436-2E4C-483D-BC67-D4CE7485150B}" type="slidenum">
              <a:rPr lang="en-US" smtClean="0"/>
              <a:t>‹#›</a:t>
            </a:fld>
            <a:endParaRPr lang="en-US"/>
          </a:p>
        </p:txBody>
      </p:sp>
    </p:spTree>
    <p:extLst>
      <p:ext uri="{BB962C8B-B14F-4D97-AF65-F5344CB8AC3E}">
        <p14:creationId xmlns:p14="http://schemas.microsoft.com/office/powerpoint/2010/main" val="352955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277E6-1886-452C-854D-DB4A9BB05FC1}" type="datetimeFigureOut">
              <a:rPr lang="en-US" smtClean="0"/>
              <a:t>11/16/2018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B9436-2E4C-483D-BC67-D4CE7485150B}" type="slidenum">
              <a:rPr lang="en-US" smtClean="0"/>
              <a:t>‹#›</a:t>
            </a:fld>
            <a:endParaRPr lang="en-US"/>
          </a:p>
        </p:txBody>
      </p:sp>
      <p:pic>
        <p:nvPicPr>
          <p:cNvPr id="7" name="Picture 6">
            <a:extLst>
              <a:ext uri="{FF2B5EF4-FFF2-40B4-BE49-F238E27FC236}">
                <a16:creationId xmlns:a16="http://schemas.microsoft.com/office/drawing/2014/main" id="{04AA333B-B8D8-41F4-9761-32A35CC4A854}"/>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457950" y="3214155"/>
            <a:ext cx="2686050" cy="3324758"/>
          </a:xfrm>
          <a:prstGeom prst="rect">
            <a:avLst/>
          </a:prstGeom>
        </p:spPr>
      </p:pic>
      <p:graphicFrame>
        <p:nvGraphicFramePr>
          <p:cNvPr id="8" name="Object 7">
            <a:extLst>
              <a:ext uri="{FF2B5EF4-FFF2-40B4-BE49-F238E27FC236}">
                <a16:creationId xmlns:a16="http://schemas.microsoft.com/office/drawing/2014/main" id="{AC3E12A1-94FC-458F-8ECB-FB11B8131AC9}"/>
              </a:ext>
            </a:extLst>
          </p:cNvPr>
          <p:cNvGraphicFramePr>
            <a:graphicFrameLocks noChangeAspect="1"/>
          </p:cNvGraphicFramePr>
          <p:nvPr userDrawn="1"/>
        </p:nvGraphicFramePr>
        <p:xfrm>
          <a:off x="0" y="6582032"/>
          <a:ext cx="9144000" cy="275968"/>
        </p:xfrm>
        <a:graphic>
          <a:graphicData uri="http://schemas.openxmlformats.org/presentationml/2006/ole">
            <mc:AlternateContent xmlns:mc="http://schemas.openxmlformats.org/markup-compatibility/2006">
              <mc:Choice xmlns:v="urn:schemas-microsoft-com:vml" Requires="v">
                <p:oleObj spid="_x0000_s10452" r:id="rId15" imgW="12380760" imgH="279360" progId="">
                  <p:embed/>
                </p:oleObj>
              </mc:Choice>
              <mc:Fallback>
                <p:oleObj r:id="rId15" imgW="12380760" imgH="279360" progId="">
                  <p:embed/>
                  <p:pic>
                    <p:nvPicPr>
                      <p:cNvPr id="8" name="Object 7">
                        <a:extLst>
                          <a:ext uri="{FF2B5EF4-FFF2-40B4-BE49-F238E27FC236}">
                            <a16:creationId xmlns:a16="http://schemas.microsoft.com/office/drawing/2014/main" id="{EF741176-9EC0-4387-9395-A75FCD0B6540}"/>
                          </a:ext>
                        </a:extLst>
                      </p:cNvPr>
                      <p:cNvPicPr/>
                      <p:nvPr/>
                    </p:nvPicPr>
                    <p:blipFill>
                      <a:blip r:embed="rId16"/>
                      <a:stretch>
                        <a:fillRect/>
                      </a:stretch>
                    </p:blipFill>
                    <p:spPr>
                      <a:xfrm>
                        <a:off x="0" y="6582032"/>
                        <a:ext cx="9144000" cy="27596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5C7AB634-6FEA-4316-AA68-10F405227275}"/>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508753" y="5932627"/>
            <a:ext cx="2569211" cy="618880"/>
          </a:xfrm>
          <a:prstGeom prst="rect">
            <a:avLst/>
          </a:prstGeom>
        </p:spPr>
      </p:pic>
      <p:pic>
        <p:nvPicPr>
          <p:cNvPr id="10" name="Picture 9">
            <a:extLst>
              <a:ext uri="{FF2B5EF4-FFF2-40B4-BE49-F238E27FC236}">
                <a16:creationId xmlns:a16="http://schemas.microsoft.com/office/drawing/2014/main" id="{B9947976-6E9A-4030-8AFC-D89043A880BC}"/>
              </a:ext>
            </a:extLst>
          </p:cNvPr>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a:off x="66040" y="6126678"/>
            <a:ext cx="1685346" cy="275968"/>
          </a:xfrm>
          <a:prstGeom prst="rect">
            <a:avLst/>
          </a:prstGeom>
        </p:spPr>
      </p:pic>
    </p:spTree>
    <p:extLst>
      <p:ext uri="{BB962C8B-B14F-4D97-AF65-F5344CB8AC3E}">
        <p14:creationId xmlns:p14="http://schemas.microsoft.com/office/powerpoint/2010/main" val="8406495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6.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jp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9.jpe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DC1721-C40F-4E58-8FA6-B4218465D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3099" y="3016448"/>
            <a:ext cx="5357813" cy="825104"/>
          </a:xfrm>
          <a:prstGeom prst="rect">
            <a:avLst/>
          </a:prstGeom>
        </p:spPr>
      </p:pic>
    </p:spTree>
    <p:extLst>
      <p:ext uri="{BB962C8B-B14F-4D97-AF65-F5344CB8AC3E}">
        <p14:creationId xmlns:p14="http://schemas.microsoft.com/office/powerpoint/2010/main" val="766220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Reactive programing to the rescue </a:t>
            </a:r>
            <a:br>
              <a:rPr lang="en-US" dirty="0" smtClean="0"/>
            </a:br>
            <a:endParaRPr lang="da-DK" dirty="0"/>
          </a:p>
        </p:txBody>
      </p:sp>
      <p:sp>
        <p:nvSpPr>
          <p:cNvPr id="3" name="Content Placeholder 2"/>
          <p:cNvSpPr>
            <a:spLocks noGrp="1"/>
          </p:cNvSpPr>
          <p:nvPr>
            <p:ph idx="1"/>
          </p:nvPr>
        </p:nvSpPr>
        <p:spPr/>
        <p:txBody>
          <a:bodyPr/>
          <a:lstStyle/>
          <a:p>
            <a:r>
              <a:rPr lang="en-US" dirty="0"/>
              <a:t>b = a + 10                         </a:t>
            </a:r>
            <a:endParaRPr lang="da-DK" dirty="0"/>
          </a:p>
          <a:p>
            <a:r>
              <a:rPr lang="en-US" dirty="0" smtClean="0"/>
              <a:t>We already have this for decades ? </a:t>
            </a:r>
          </a:p>
          <a:p>
            <a:r>
              <a:rPr lang="en-US" dirty="0" smtClean="0"/>
              <a:t>excel is ‘reactive’ </a:t>
            </a:r>
          </a:p>
          <a:p>
            <a:endParaRPr lang="en-US" dirty="0" smtClean="0"/>
          </a:p>
          <a:p>
            <a:endParaRPr lang="en-US" dirty="0"/>
          </a:p>
          <a:p>
            <a:endParaRPr lang="en-US" dirty="0" smtClean="0"/>
          </a:p>
          <a:p>
            <a:endParaRPr lang="en-US" dirty="0"/>
          </a:p>
          <a:p>
            <a:endParaRPr lang="da-DK" dirty="0"/>
          </a:p>
        </p:txBody>
      </p:sp>
      <p:pic>
        <p:nvPicPr>
          <p:cNvPr id="4" name="Picture 3" descr="Fichier:Logo Microsoft &lt;strong&gt;Excel&lt;/strong&gt; 2013.png — Wikipé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361" y="2074224"/>
            <a:ext cx="1193244" cy="1193244"/>
          </a:xfrm>
          <a:prstGeom prst="rect">
            <a:avLst/>
          </a:prstGeom>
        </p:spPr>
      </p:pic>
      <p:pic>
        <p:nvPicPr>
          <p:cNvPr id="6" name="Picture 5"/>
          <p:cNvPicPr>
            <a:picLocks noChangeAspect="1"/>
          </p:cNvPicPr>
          <p:nvPr/>
        </p:nvPicPr>
        <p:blipFill>
          <a:blip r:embed="rId4"/>
          <a:stretch>
            <a:fillRect/>
          </a:stretch>
        </p:blipFill>
        <p:spPr>
          <a:xfrm>
            <a:off x="3006048" y="3771998"/>
            <a:ext cx="2573808" cy="1723481"/>
          </a:xfrm>
          <a:prstGeom prst="rect">
            <a:avLst/>
          </a:prstGeom>
        </p:spPr>
      </p:pic>
    </p:spTree>
    <p:extLst>
      <p:ext uri="{BB962C8B-B14F-4D97-AF65-F5344CB8AC3E}">
        <p14:creationId xmlns:p14="http://schemas.microsoft.com/office/powerpoint/2010/main" val="1612540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extensions (Rx)</a:t>
            </a:r>
            <a:endParaRPr lang="da-DK" dirty="0"/>
          </a:p>
        </p:txBody>
      </p:sp>
      <p:pic>
        <p:nvPicPr>
          <p:cNvPr id="4" name="Content Placeholder 3" descr="Rx:SSSsssss... (That's the sound of &lt;strong&gt;Reactive Extensions&lt;/strong&gt;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9558" y="365126"/>
            <a:ext cx="2095792" cy="1571844"/>
          </a:xfrm>
        </p:spPr>
      </p:pic>
      <p:pic>
        <p:nvPicPr>
          <p:cNvPr id="5" name="Picture 4"/>
          <p:cNvPicPr>
            <a:picLocks noChangeAspect="1"/>
          </p:cNvPicPr>
          <p:nvPr/>
        </p:nvPicPr>
        <p:blipFill>
          <a:blip r:embed="rId4"/>
          <a:stretch>
            <a:fillRect/>
          </a:stretch>
        </p:blipFill>
        <p:spPr>
          <a:xfrm>
            <a:off x="977707" y="2785709"/>
            <a:ext cx="4526110" cy="2549383"/>
          </a:xfrm>
          <a:prstGeom prst="rect">
            <a:avLst/>
          </a:prstGeom>
        </p:spPr>
      </p:pic>
      <p:pic>
        <p:nvPicPr>
          <p:cNvPr id="6" name="Picture 5" descr="&lt;strong&gt;Gang of Four&lt;/strong&gt; &lt;strong&gt;Design&lt;/strong&gt; &lt;strong&gt;Patterns&lt;/strong&gt; - Spring Framework Guru"/>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9558" y="2720009"/>
            <a:ext cx="2098523" cy="2615083"/>
          </a:xfrm>
          <a:prstGeom prst="rect">
            <a:avLst/>
          </a:prstGeom>
        </p:spPr>
      </p:pic>
    </p:spTree>
    <p:extLst>
      <p:ext uri="{BB962C8B-B14F-4D97-AF65-F5344CB8AC3E}">
        <p14:creationId xmlns:p14="http://schemas.microsoft.com/office/powerpoint/2010/main" val="1346506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Reactive extensions (Rx)</a:t>
            </a:r>
            <a:r>
              <a:rPr lang="en-US" dirty="0"/>
              <a:t/>
            </a:r>
            <a:br>
              <a:rPr lang="en-US" dirty="0"/>
            </a:br>
            <a:endParaRPr lang="da-DK" dirty="0"/>
          </a:p>
        </p:txBody>
      </p:sp>
      <p:sp>
        <p:nvSpPr>
          <p:cNvPr id="3" name="Content Placeholder 2"/>
          <p:cNvSpPr>
            <a:spLocks noGrp="1"/>
          </p:cNvSpPr>
          <p:nvPr>
            <p:ph idx="1"/>
          </p:nvPr>
        </p:nvSpPr>
        <p:spPr/>
        <p:txBody>
          <a:bodyPr/>
          <a:lstStyle/>
          <a:p>
            <a:r>
              <a:rPr lang="en-US" dirty="0" smtClean="0"/>
              <a:t>written for C# by Erik </a:t>
            </a:r>
            <a:r>
              <a:rPr lang="en-US" dirty="0" err="1" smtClean="0"/>
              <a:t>Maijer</a:t>
            </a:r>
            <a:r>
              <a:rPr lang="en-US" dirty="0" smtClean="0"/>
              <a:t> @ Microsoft </a:t>
            </a:r>
          </a:p>
          <a:p>
            <a:pPr marL="0" indent="0">
              <a:buNone/>
            </a:pPr>
            <a:endParaRPr lang="da-DK" dirty="0"/>
          </a:p>
        </p:txBody>
      </p:sp>
      <p:pic>
        <p:nvPicPr>
          <p:cNvPr id="4" name="Content Placeholder 3" descr="Rx:SSSsssss... (That's the sound of &lt;strong&gt;Reactive Extensions&lt;/strong&g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644" y="118845"/>
            <a:ext cx="2095792" cy="1571844"/>
          </a:xfrm>
          <a:prstGeom prst="rect">
            <a:avLst/>
          </a:prstGeom>
        </p:spPr>
      </p:pic>
      <p:pic>
        <p:nvPicPr>
          <p:cNvPr id="6" name="Picture 5" descr="G-Force Net©: &lt;strong&gt;Java&lt;/strong&gt; Gam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551" y="3216185"/>
            <a:ext cx="856706" cy="1169403"/>
          </a:xfrm>
          <a:prstGeom prst="rect">
            <a:avLst/>
          </a:prstGeom>
        </p:spPr>
      </p:pic>
      <p:pic>
        <p:nvPicPr>
          <p:cNvPr id="7" name="Picture 6" descr="File:&lt;strong&gt;Javascript&lt;/strong&gt; badge.svg - Wikimedia Commons"/>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342606" y="3216186"/>
            <a:ext cx="1031759" cy="1116830"/>
          </a:xfrm>
          <a:prstGeom prst="rect">
            <a:avLst/>
          </a:prstGeom>
        </p:spPr>
      </p:pic>
      <p:pic>
        <p:nvPicPr>
          <p:cNvPr id="9" name="Picture 8" descr="&lt;strong&gt;.NET&lt;/strong&gt; – Wikipedia"/>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3840124" y="3229997"/>
            <a:ext cx="1001143" cy="953589"/>
          </a:xfrm>
          <a:prstGeom prst="rect">
            <a:avLst/>
          </a:prstGeom>
        </p:spPr>
      </p:pic>
      <p:pic>
        <p:nvPicPr>
          <p:cNvPr id="10" name="Picture 9" descr="Introduction to &lt;strong&gt;Scala Programming Language&lt;/strong&gt; - JournalDev"/>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6324" y="3227410"/>
            <a:ext cx="2783968" cy="1236345"/>
          </a:xfrm>
          <a:prstGeom prst="rect">
            <a:avLst/>
          </a:prstGeom>
        </p:spPr>
      </p:pic>
      <p:pic>
        <p:nvPicPr>
          <p:cNvPr id="11" name="Picture 10" descr="logo"/>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42282" y="4595745"/>
            <a:ext cx="1029244" cy="1029244"/>
          </a:xfrm>
          <a:prstGeom prst="rect">
            <a:avLst/>
          </a:prstGeom>
        </p:spPr>
      </p:pic>
      <p:pic>
        <p:nvPicPr>
          <p:cNvPr id="12" name="Picture 11" descr="File:&lt;strong&gt;Ruby&lt;/strong&gt; logo.svg - Wikimedia Commons"/>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2422356" y="4701691"/>
            <a:ext cx="952009" cy="952009"/>
          </a:xfrm>
          <a:prstGeom prst="rect">
            <a:avLst/>
          </a:prstGeom>
        </p:spPr>
      </p:pic>
      <p:pic>
        <p:nvPicPr>
          <p:cNvPr id="13" name="Picture 12" descr="&lt;strong&gt;Kotlin&lt;/strong&gt; (lenguaje de programación) - Wikipedia, la ..."/>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5195" y="4607177"/>
            <a:ext cx="1003856" cy="997252"/>
          </a:xfrm>
          <a:prstGeom prst="rect">
            <a:avLst/>
          </a:prstGeom>
        </p:spPr>
      </p:pic>
      <p:pic>
        <p:nvPicPr>
          <p:cNvPr id="14" name="Picture 13" descr="&lt;strong&gt;PHP&lt;/strong&gt; - Wikipedia"/>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5063841" y="4593364"/>
            <a:ext cx="1872343" cy="1011065"/>
          </a:xfrm>
          <a:prstGeom prst="rect">
            <a:avLst/>
          </a:prstGeom>
        </p:spPr>
      </p:pic>
    </p:spTree>
    <p:extLst>
      <p:ext uri="{BB962C8B-B14F-4D97-AF65-F5344CB8AC3E}">
        <p14:creationId xmlns:p14="http://schemas.microsoft.com/office/powerpoint/2010/main" val="1782188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Reactive extensions (Rx)</a:t>
            </a:r>
            <a:r>
              <a:rPr lang="en-US" dirty="0"/>
              <a:t/>
            </a:r>
            <a:br>
              <a:rPr lang="en-US" dirty="0"/>
            </a:br>
            <a:endParaRPr lang="da-DK" dirty="0"/>
          </a:p>
        </p:txBody>
      </p:sp>
      <p:sp>
        <p:nvSpPr>
          <p:cNvPr id="3" name="Content Placeholder 2"/>
          <p:cNvSpPr>
            <a:spLocks noGrp="1"/>
          </p:cNvSpPr>
          <p:nvPr>
            <p:ph idx="1"/>
          </p:nvPr>
        </p:nvSpPr>
        <p:spPr/>
        <p:txBody>
          <a:bodyPr/>
          <a:lstStyle/>
          <a:p>
            <a:r>
              <a:rPr lang="en-US" dirty="0" smtClean="0"/>
              <a:t>observable</a:t>
            </a:r>
          </a:p>
          <a:p>
            <a:r>
              <a:rPr lang="en-US" dirty="0" smtClean="0"/>
              <a:t>observer</a:t>
            </a:r>
          </a:p>
          <a:p>
            <a:r>
              <a:rPr lang="en-US" dirty="0" smtClean="0"/>
              <a:t>subscriber</a:t>
            </a:r>
          </a:p>
          <a:p>
            <a:r>
              <a:rPr lang="en-US" dirty="0" smtClean="0"/>
              <a:t>Subject</a:t>
            </a:r>
          </a:p>
        </p:txBody>
      </p:sp>
      <p:pic>
        <p:nvPicPr>
          <p:cNvPr id="4" name="Content Placeholder 3" descr="Rx:SSSsssss... (That's the sound of &lt;strong&gt;Reactive Extensions&lt;/strong&g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644" y="118845"/>
            <a:ext cx="2095792" cy="1571844"/>
          </a:xfrm>
          <a:prstGeom prst="rect">
            <a:avLst/>
          </a:prstGeom>
        </p:spPr>
      </p:pic>
    </p:spTree>
    <p:extLst>
      <p:ext uri="{BB962C8B-B14F-4D97-AF65-F5344CB8AC3E}">
        <p14:creationId xmlns:p14="http://schemas.microsoft.com/office/powerpoint/2010/main" val="613059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Rx synchronous </a:t>
            </a:r>
            <a:br>
              <a:rPr lang="en-US" dirty="0" smtClean="0"/>
            </a:br>
            <a:r>
              <a:rPr lang="en-US" dirty="0" smtClean="0"/>
              <a:t>vs asynchronous</a:t>
            </a:r>
            <a:r>
              <a:rPr lang="en-US" dirty="0"/>
              <a:t/>
            </a:r>
            <a:br>
              <a:rPr lang="en-US" dirty="0"/>
            </a:br>
            <a:endParaRPr lang="da-DK" dirty="0"/>
          </a:p>
        </p:txBody>
      </p:sp>
      <p:pic>
        <p:nvPicPr>
          <p:cNvPr id="7" name="Content Placeholder 6"/>
          <p:cNvPicPr>
            <a:picLocks noGrp="1" noChangeAspect="1"/>
          </p:cNvPicPr>
          <p:nvPr>
            <p:ph idx="1"/>
          </p:nvPr>
        </p:nvPicPr>
        <p:blipFill>
          <a:blip r:embed="rId3"/>
          <a:stretch>
            <a:fillRect/>
          </a:stretch>
        </p:blipFill>
        <p:spPr>
          <a:xfrm>
            <a:off x="461755" y="1690689"/>
            <a:ext cx="7819896" cy="4351338"/>
          </a:xfrm>
          <a:prstGeom prst="rect">
            <a:avLst/>
          </a:prstGeom>
        </p:spPr>
      </p:pic>
      <p:pic>
        <p:nvPicPr>
          <p:cNvPr id="4" name="Content Placeholder 3" descr="Rx:SSSsssss... (That's the sound of &lt;strong&gt;Reactive Extensions&lt;/strong&gt;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644" y="118845"/>
            <a:ext cx="2095792" cy="1571844"/>
          </a:xfrm>
          <a:prstGeom prst="rect">
            <a:avLst/>
          </a:prstGeom>
        </p:spPr>
      </p:pic>
    </p:spTree>
    <p:extLst>
      <p:ext uri="{BB962C8B-B14F-4D97-AF65-F5344CB8AC3E}">
        <p14:creationId xmlns:p14="http://schemas.microsoft.com/office/powerpoint/2010/main" val="3695140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Rx marble diagrams</a:t>
            </a:r>
            <a:r>
              <a:rPr lang="en-US" dirty="0"/>
              <a:t/>
            </a:r>
            <a:br>
              <a:rPr lang="en-US" dirty="0"/>
            </a:br>
            <a:endParaRPr lang="da-DK" dirty="0"/>
          </a:p>
        </p:txBody>
      </p:sp>
      <p:pic>
        <p:nvPicPr>
          <p:cNvPr id="4" name="Content Placeholder 3" descr="Rx:SSSsssss... (That's the sound of &lt;strong&gt;Reactive Extensions&lt;/strong&g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644" y="118845"/>
            <a:ext cx="2095792" cy="1571844"/>
          </a:xfrm>
          <a:prstGeom prst="rect">
            <a:avLst/>
          </a:prstGeom>
        </p:spPr>
      </p:pic>
      <p:pic>
        <p:nvPicPr>
          <p:cNvPr id="5" name="Picture 4"/>
          <p:cNvPicPr>
            <a:picLocks noChangeAspect="1"/>
          </p:cNvPicPr>
          <p:nvPr/>
        </p:nvPicPr>
        <p:blipFill>
          <a:blip r:embed="rId4"/>
          <a:stretch>
            <a:fillRect/>
          </a:stretch>
        </p:blipFill>
        <p:spPr>
          <a:xfrm>
            <a:off x="895373" y="1475348"/>
            <a:ext cx="3575531" cy="923244"/>
          </a:xfrm>
          <a:prstGeom prst="rect">
            <a:avLst/>
          </a:prstGeom>
        </p:spPr>
      </p:pic>
      <p:pic>
        <p:nvPicPr>
          <p:cNvPr id="12290" name="Picture 2" descr="https://camo.githubusercontent.com/36c0a9ffd8ed22236bd6237d44a1d3eecbaec336/687474703a2f2f692e696d6775722e636f6d2f634c344d4f73532e706e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288" y="4385680"/>
            <a:ext cx="3267700" cy="166576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Buffe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123973" y="2849428"/>
            <a:ext cx="2855232" cy="1427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a:stretch>
            <a:fillRect/>
          </a:stretch>
        </p:blipFill>
        <p:spPr>
          <a:xfrm>
            <a:off x="5448300" y="2849428"/>
            <a:ext cx="3067050" cy="1638300"/>
          </a:xfrm>
          <a:prstGeom prst="rect">
            <a:avLst/>
          </a:prstGeom>
        </p:spPr>
      </p:pic>
    </p:spTree>
    <p:extLst>
      <p:ext uri="{BB962C8B-B14F-4D97-AF65-F5344CB8AC3E}">
        <p14:creationId xmlns:p14="http://schemas.microsoft.com/office/powerpoint/2010/main" val="335945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Rx operators</a:t>
            </a:r>
            <a:r>
              <a:rPr lang="en-US" dirty="0"/>
              <a:t/>
            </a:r>
            <a:br>
              <a:rPr lang="en-US" dirty="0"/>
            </a:br>
            <a:endParaRPr lang="da-DK" dirty="0"/>
          </a:p>
        </p:txBody>
      </p:sp>
      <p:pic>
        <p:nvPicPr>
          <p:cNvPr id="4" name="Content Placeholder 3" descr="Rx:SSSsssss... (That's the sound of &lt;strong&gt;Reactive Extensions&lt;/strong&g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644" y="118845"/>
            <a:ext cx="2095792" cy="1571844"/>
          </a:xfrm>
          <a:prstGeom prst="rect">
            <a:avLst/>
          </a:prstGeom>
        </p:spPr>
      </p:pic>
      <p:pic>
        <p:nvPicPr>
          <p:cNvPr id="6" name="Picture 5"/>
          <p:cNvPicPr>
            <a:picLocks noChangeAspect="1"/>
          </p:cNvPicPr>
          <p:nvPr/>
        </p:nvPicPr>
        <p:blipFill>
          <a:blip r:embed="rId4"/>
          <a:stretch>
            <a:fillRect/>
          </a:stretch>
        </p:blipFill>
        <p:spPr>
          <a:xfrm>
            <a:off x="2063931" y="1482265"/>
            <a:ext cx="3805646" cy="1466759"/>
          </a:xfrm>
          <a:prstGeom prst="rect">
            <a:avLst/>
          </a:prstGeom>
        </p:spPr>
      </p:pic>
      <p:pic>
        <p:nvPicPr>
          <p:cNvPr id="7" name="Picture 6"/>
          <p:cNvPicPr>
            <a:picLocks noChangeAspect="1"/>
          </p:cNvPicPr>
          <p:nvPr/>
        </p:nvPicPr>
        <p:blipFill>
          <a:blip r:embed="rId5"/>
          <a:stretch>
            <a:fillRect/>
          </a:stretch>
        </p:blipFill>
        <p:spPr>
          <a:xfrm>
            <a:off x="2063931" y="3265579"/>
            <a:ext cx="3806597" cy="1794102"/>
          </a:xfrm>
          <a:prstGeom prst="rect">
            <a:avLst/>
          </a:prstGeom>
        </p:spPr>
      </p:pic>
    </p:spTree>
    <p:extLst>
      <p:ext uri="{BB962C8B-B14F-4D97-AF65-F5344CB8AC3E}">
        <p14:creationId xmlns:p14="http://schemas.microsoft.com/office/powerpoint/2010/main" val="3813412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da-DK" dirty="0"/>
          </a:p>
        </p:txBody>
      </p:sp>
      <p:sp>
        <p:nvSpPr>
          <p:cNvPr id="3" name="Content Placeholder 2"/>
          <p:cNvSpPr>
            <a:spLocks noGrp="1"/>
          </p:cNvSpPr>
          <p:nvPr>
            <p:ph idx="1"/>
          </p:nvPr>
        </p:nvSpPr>
        <p:spPr/>
        <p:txBody>
          <a:bodyPr/>
          <a:lstStyle/>
          <a:p>
            <a:r>
              <a:rPr lang="en-US" dirty="0" smtClean="0"/>
              <a:t>Rx in JavaScript</a:t>
            </a:r>
          </a:p>
          <a:p>
            <a:r>
              <a:rPr lang="en-US" dirty="0" smtClean="0"/>
              <a:t>Rx in .NET </a:t>
            </a:r>
          </a:p>
          <a:p>
            <a:r>
              <a:rPr lang="en-US" dirty="0" smtClean="0"/>
              <a:t>Rx on the client </a:t>
            </a:r>
          </a:p>
          <a:p>
            <a:r>
              <a:rPr lang="en-US" dirty="0" smtClean="0"/>
              <a:t>Rx on the server </a:t>
            </a:r>
            <a:endParaRPr lang="da-DK" dirty="0"/>
          </a:p>
        </p:txBody>
      </p:sp>
    </p:spTree>
    <p:extLst>
      <p:ext uri="{BB962C8B-B14F-4D97-AF65-F5344CB8AC3E}">
        <p14:creationId xmlns:p14="http://schemas.microsoft.com/office/powerpoint/2010/main" val="961035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98B67E-A0D5-472D-B983-B937604960DA}"/>
              </a:ext>
            </a:extLst>
          </p:cNvPr>
          <p:cNvSpPr/>
          <p:nvPr/>
        </p:nvSpPr>
        <p:spPr>
          <a:xfrm>
            <a:off x="0" y="1"/>
            <a:ext cx="9144000" cy="3223008"/>
          </a:xfrm>
          <a:prstGeom prst="rect">
            <a:avLst/>
          </a:prstGeom>
          <a:solidFill>
            <a:srgbClr val="0D78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 name="TextBox 4">
            <a:extLst>
              <a:ext uri="{FF2B5EF4-FFF2-40B4-BE49-F238E27FC236}">
                <a16:creationId xmlns:a16="http://schemas.microsoft.com/office/drawing/2014/main" id="{3B90F765-FCA3-4238-9AFE-9B5B2F62DD49}"/>
              </a:ext>
            </a:extLst>
          </p:cNvPr>
          <p:cNvSpPr txBox="1"/>
          <p:nvPr/>
        </p:nvSpPr>
        <p:spPr>
          <a:xfrm>
            <a:off x="1495488" y="2489691"/>
            <a:ext cx="2203360" cy="854208"/>
          </a:xfrm>
          <a:prstGeom prst="rect">
            <a:avLst/>
          </a:prstGeom>
          <a:noFill/>
        </p:spPr>
        <p:txBody>
          <a:bodyPr wrap="none" rtlCol="0">
            <a:spAutoFit/>
          </a:bodyPr>
          <a:lstStyle/>
          <a:p>
            <a:r>
              <a:rPr lang="en-US" sz="4951" dirty="0">
                <a:solidFill>
                  <a:schemeClr val="bg1"/>
                </a:solidFill>
              </a:rPr>
              <a:t>Thanks!</a:t>
            </a:r>
          </a:p>
        </p:txBody>
      </p:sp>
      <p:sp>
        <p:nvSpPr>
          <p:cNvPr id="6" name="TextBox 5">
            <a:extLst>
              <a:ext uri="{FF2B5EF4-FFF2-40B4-BE49-F238E27FC236}">
                <a16:creationId xmlns:a16="http://schemas.microsoft.com/office/drawing/2014/main" id="{4DBE8AEF-9397-44AD-ADB7-DBA757E3454D}"/>
              </a:ext>
            </a:extLst>
          </p:cNvPr>
          <p:cNvSpPr txBox="1"/>
          <p:nvPr/>
        </p:nvSpPr>
        <p:spPr>
          <a:xfrm>
            <a:off x="1549066" y="3223009"/>
            <a:ext cx="4469878" cy="1304716"/>
          </a:xfrm>
          <a:prstGeom prst="rect">
            <a:avLst/>
          </a:prstGeom>
          <a:noFill/>
        </p:spPr>
        <p:txBody>
          <a:bodyPr wrap="none" rtlCol="0">
            <a:spAutoFit/>
          </a:bodyPr>
          <a:lstStyle/>
          <a:p>
            <a:r>
              <a:rPr lang="en-US" sz="2139" dirty="0">
                <a:solidFill>
                  <a:schemeClr val="bg1">
                    <a:lumMod val="50000"/>
                  </a:schemeClr>
                </a:solidFill>
              </a:rPr>
              <a:t>Any Questions</a:t>
            </a:r>
            <a:r>
              <a:rPr lang="en-US" sz="2139" dirty="0" smtClean="0">
                <a:solidFill>
                  <a:schemeClr val="bg1">
                    <a:lumMod val="50000"/>
                  </a:schemeClr>
                </a:solidFill>
              </a:rPr>
              <a:t>?</a:t>
            </a:r>
          </a:p>
          <a:p>
            <a:endParaRPr lang="en-US" sz="2139" dirty="0">
              <a:solidFill>
                <a:schemeClr val="bg1">
                  <a:lumMod val="50000"/>
                </a:schemeClr>
              </a:solidFill>
            </a:endParaRPr>
          </a:p>
          <a:p>
            <a:r>
              <a:rPr lang="en-US" dirty="0" smtClean="0">
                <a:solidFill>
                  <a:schemeClr val="bg1">
                    <a:lumMod val="50000"/>
                  </a:schemeClr>
                </a:solidFill>
              </a:rPr>
              <a:t>Don’t forget that our code should </a:t>
            </a:r>
            <a:r>
              <a:rPr lang="en-US" dirty="0" smtClean="0">
                <a:solidFill>
                  <a:schemeClr val="bg1">
                    <a:lumMod val="50000"/>
                  </a:schemeClr>
                </a:solidFill>
              </a:rPr>
              <a:t>be reactive </a:t>
            </a:r>
          </a:p>
          <a:p>
            <a:r>
              <a:rPr lang="en-US" dirty="0" smtClean="0">
                <a:solidFill>
                  <a:schemeClr val="bg1">
                    <a:lumMod val="50000"/>
                  </a:schemeClr>
                </a:solidFill>
              </a:rPr>
              <a:t>and we should be proactive :-)</a:t>
            </a:r>
          </a:p>
        </p:txBody>
      </p:sp>
      <p:pic>
        <p:nvPicPr>
          <p:cNvPr id="8" name="Picture 7">
            <a:extLst>
              <a:ext uri="{FF2B5EF4-FFF2-40B4-BE49-F238E27FC236}">
                <a16:creationId xmlns:a16="http://schemas.microsoft.com/office/drawing/2014/main" id="{4EC3DA38-5E41-40F5-9B08-9A1E4C776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963" y="1720145"/>
            <a:ext cx="1596629" cy="2786063"/>
          </a:xfrm>
          <a:prstGeom prst="rect">
            <a:avLst/>
          </a:prstGeom>
        </p:spPr>
      </p:pic>
    </p:spTree>
    <p:extLst>
      <p:ext uri="{BB962C8B-B14F-4D97-AF65-F5344CB8AC3E}">
        <p14:creationId xmlns:p14="http://schemas.microsoft.com/office/powerpoint/2010/main" val="2702591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codecamp.mk/img/sponsors/cc_sp_mca.png">
            <a:extLst>
              <a:ext uri="{FF2B5EF4-FFF2-40B4-BE49-F238E27FC236}">
                <a16:creationId xmlns:a16="http://schemas.microsoft.com/office/drawing/2014/main" id="{24C6009F-924B-4E26-90CC-435B318D8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819" y="1687672"/>
            <a:ext cx="1372365" cy="45528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codecamp.mk/img/sponsors/cc_sg_seavus.png">
            <a:extLst>
              <a:ext uri="{FF2B5EF4-FFF2-40B4-BE49-F238E27FC236}">
                <a16:creationId xmlns:a16="http://schemas.microsoft.com/office/drawing/2014/main" id="{F2974F3F-B1B8-4A60-9D06-F35B5F5DF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167" y="2266294"/>
            <a:ext cx="1719157" cy="56600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codecamp.mk/img/sponsors/cc_sg_haselt.png">
            <a:extLst>
              <a:ext uri="{FF2B5EF4-FFF2-40B4-BE49-F238E27FC236}">
                <a16:creationId xmlns:a16="http://schemas.microsoft.com/office/drawing/2014/main" id="{93A7125B-35A6-4EB1-B0BE-9DD001367D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964" y="2303941"/>
            <a:ext cx="1322767" cy="45914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codecamp.mk/img/sponsors/cc_sg_endava.jpg">
            <a:extLst>
              <a:ext uri="{FF2B5EF4-FFF2-40B4-BE49-F238E27FC236}">
                <a16:creationId xmlns:a16="http://schemas.microsoft.com/office/drawing/2014/main" id="{FFFFA5DA-9DFC-4325-90DE-D3111CED04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076" y="2332623"/>
            <a:ext cx="1096883" cy="398867"/>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codecamp.mk/img/sponsors/cc_sg_fon.png">
            <a:extLst>
              <a:ext uri="{FF2B5EF4-FFF2-40B4-BE49-F238E27FC236}">
                <a16:creationId xmlns:a16="http://schemas.microsoft.com/office/drawing/2014/main" id="{46D1451A-324E-4E76-A6F9-3D5D4B5E4D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6914" y="2310123"/>
            <a:ext cx="940485" cy="456807"/>
          </a:xfrm>
          <a:prstGeom prst="rect">
            <a:avLst/>
          </a:prstGeom>
          <a:noFill/>
          <a:extLst>
            <a:ext uri="{909E8E84-426E-40DD-AFC4-6F175D3DCCD1}">
              <a14:hiddenFill xmlns:a14="http://schemas.microsoft.com/office/drawing/2010/main">
                <a:solidFill>
                  <a:srgbClr val="FFFFFF"/>
                </a:solidFill>
              </a14:hiddenFill>
            </a:ext>
          </a:extLst>
        </p:spPr>
      </p:pic>
      <p:pic>
        <p:nvPicPr>
          <p:cNvPr id="6159" name="Picture 15" descr="http://codecamp.mk/img/sponsors/cc_ss_itlabs.png">
            <a:extLst>
              <a:ext uri="{FF2B5EF4-FFF2-40B4-BE49-F238E27FC236}">
                <a16:creationId xmlns:a16="http://schemas.microsoft.com/office/drawing/2014/main" id="{AE2D2E22-7CAF-49CD-B107-308AA4B3BF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3368" y="3046230"/>
            <a:ext cx="1079651" cy="533715"/>
          </a:xfrm>
          <a:prstGeom prst="rect">
            <a:avLst/>
          </a:prstGeom>
          <a:noFill/>
          <a:extLst>
            <a:ext uri="{909E8E84-426E-40DD-AFC4-6F175D3DCCD1}">
              <a14:hiddenFill xmlns:a14="http://schemas.microsoft.com/office/drawing/2010/main">
                <a:solidFill>
                  <a:srgbClr val="FFFFFF"/>
                </a:solidFill>
              </a14:hiddenFill>
            </a:ext>
          </a:extLst>
        </p:spPr>
      </p:pic>
      <p:pic>
        <p:nvPicPr>
          <p:cNvPr id="6161" name="Picture 17" descr="http://codecamp.mk/img/sponsors/cc_ss_singular.png">
            <a:extLst>
              <a:ext uri="{FF2B5EF4-FFF2-40B4-BE49-F238E27FC236}">
                <a16:creationId xmlns:a16="http://schemas.microsoft.com/office/drawing/2014/main" id="{0510E546-FE2A-4CCB-80F3-A1DA3060D0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1183" y="3173378"/>
            <a:ext cx="1341624" cy="282447"/>
          </a:xfrm>
          <a:prstGeom prst="rect">
            <a:avLst/>
          </a:prstGeom>
          <a:noFill/>
          <a:extLst>
            <a:ext uri="{909E8E84-426E-40DD-AFC4-6F175D3DCCD1}">
              <a14:hiddenFill xmlns:a14="http://schemas.microsoft.com/office/drawing/2010/main">
                <a:solidFill>
                  <a:srgbClr val="FFFFFF"/>
                </a:solidFill>
              </a14:hiddenFill>
            </a:ext>
          </a:extLst>
        </p:spPr>
      </p:pic>
      <p:pic>
        <p:nvPicPr>
          <p:cNvPr id="6163" name="Picture 19" descr="http://codecamp.mk/img/sponsors/cc_ss_allocate.png">
            <a:extLst>
              <a:ext uri="{FF2B5EF4-FFF2-40B4-BE49-F238E27FC236}">
                <a16:creationId xmlns:a16="http://schemas.microsoft.com/office/drawing/2014/main" id="{0DF3EDB7-18D1-49C7-BCF5-1F226C43B1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6427" y="3205493"/>
            <a:ext cx="1258684" cy="211989"/>
          </a:xfrm>
          <a:prstGeom prst="rect">
            <a:avLst/>
          </a:prstGeom>
          <a:noFill/>
          <a:extLst>
            <a:ext uri="{909E8E84-426E-40DD-AFC4-6F175D3DCCD1}">
              <a14:hiddenFill xmlns:a14="http://schemas.microsoft.com/office/drawing/2010/main">
                <a:solidFill>
                  <a:srgbClr val="FFFFFF"/>
                </a:solidFill>
              </a14:hiddenFill>
            </a:ext>
          </a:extLst>
        </p:spPr>
      </p:pic>
      <p:pic>
        <p:nvPicPr>
          <p:cNvPr id="6165" name="Picture 21" descr="http://codecamp.mk/img/sponsors/cc_sb_inscale.png">
            <a:extLst>
              <a:ext uri="{FF2B5EF4-FFF2-40B4-BE49-F238E27FC236}">
                <a16:creationId xmlns:a16="http://schemas.microsoft.com/office/drawing/2014/main" id="{8C0847CE-2FC3-4ED1-98DC-838317BCA3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74709" y="3933580"/>
            <a:ext cx="1230407" cy="189295"/>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http://codecamp.mk/img/sponsors/cc_sb_emitknowledge.png">
            <a:extLst>
              <a:ext uri="{FF2B5EF4-FFF2-40B4-BE49-F238E27FC236}">
                <a16:creationId xmlns:a16="http://schemas.microsoft.com/office/drawing/2014/main" id="{DBE6448B-1574-48CF-A575-11041B6A55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7200" y="3922284"/>
            <a:ext cx="1080272" cy="585148"/>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descr="http://codecamp.mk/img/sponsors/cc_sb_brainster.png">
            <a:extLst>
              <a:ext uri="{FF2B5EF4-FFF2-40B4-BE49-F238E27FC236}">
                <a16:creationId xmlns:a16="http://schemas.microsoft.com/office/drawing/2014/main" id="{E2466395-2A45-428A-ABC9-517528AF01B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9561" y="3895333"/>
            <a:ext cx="1254848" cy="361045"/>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http://codecamp.mk/img/sponsors/cc_sb_sedc.png">
            <a:extLst>
              <a:ext uri="{FF2B5EF4-FFF2-40B4-BE49-F238E27FC236}">
                <a16:creationId xmlns:a16="http://schemas.microsoft.com/office/drawing/2014/main" id="{D157A2DF-7ECA-4808-AD92-F2D9BF76ABD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5758" y="3981721"/>
            <a:ext cx="1764869" cy="327196"/>
          </a:xfrm>
          <a:prstGeom prst="rect">
            <a:avLst/>
          </a:prstGeom>
          <a:noFill/>
          <a:extLst>
            <a:ext uri="{909E8E84-426E-40DD-AFC4-6F175D3DCCD1}">
              <a14:hiddenFill xmlns:a14="http://schemas.microsoft.com/office/drawing/2010/main">
                <a:solidFill>
                  <a:srgbClr val="FFFFFF"/>
                </a:solidFill>
              </a14:hiddenFill>
            </a:ext>
          </a:extLst>
        </p:spPr>
      </p:pic>
      <p:pic>
        <p:nvPicPr>
          <p:cNvPr id="6174" name="Picture 30" descr="http://codecamp.mk/img/sponsors/cc_sb_nebb.png">
            <a:extLst>
              <a:ext uri="{FF2B5EF4-FFF2-40B4-BE49-F238E27FC236}">
                <a16:creationId xmlns:a16="http://schemas.microsoft.com/office/drawing/2014/main" id="{DD9C5437-2345-44E2-A993-BBFFD1008BA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61851" y="4357784"/>
            <a:ext cx="1079605" cy="210260"/>
          </a:xfrm>
          <a:prstGeom prst="rect">
            <a:avLst/>
          </a:prstGeom>
          <a:noFill/>
          <a:extLst>
            <a:ext uri="{909E8E84-426E-40DD-AFC4-6F175D3DCCD1}">
              <a14:hiddenFill xmlns:a14="http://schemas.microsoft.com/office/drawing/2010/main">
                <a:solidFill>
                  <a:srgbClr val="FFFFFF"/>
                </a:solidFill>
              </a14:hiddenFill>
            </a:ext>
          </a:extLst>
        </p:spPr>
      </p:pic>
      <p:pic>
        <p:nvPicPr>
          <p:cNvPr id="6176" name="Picture 32" descr="http://codecamp.mk/img/sponsors/cc_mp_itmk.jpg">
            <a:extLst>
              <a:ext uri="{FF2B5EF4-FFF2-40B4-BE49-F238E27FC236}">
                <a16:creationId xmlns:a16="http://schemas.microsoft.com/office/drawing/2014/main" id="{C5DAEF28-AB7C-4090-A54E-413A6F4D1E4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7591" y="4693830"/>
            <a:ext cx="966344" cy="966344"/>
          </a:xfrm>
          <a:prstGeom prst="rect">
            <a:avLst/>
          </a:prstGeom>
          <a:noFill/>
          <a:extLst>
            <a:ext uri="{909E8E84-426E-40DD-AFC4-6F175D3DCCD1}">
              <a14:hiddenFill xmlns:a14="http://schemas.microsoft.com/office/drawing/2010/main">
                <a:solidFill>
                  <a:srgbClr val="FFFFFF"/>
                </a:solidFill>
              </a14:hiddenFill>
            </a:ext>
          </a:extLst>
        </p:spPr>
      </p:pic>
      <p:pic>
        <p:nvPicPr>
          <p:cNvPr id="6178" name="Picture 34" descr="Sessionize.com - smart way to manage call for papers, speaker and agenda">
            <a:extLst>
              <a:ext uri="{FF2B5EF4-FFF2-40B4-BE49-F238E27FC236}">
                <a16:creationId xmlns:a16="http://schemas.microsoft.com/office/drawing/2014/main" id="{1BDA5F7F-3C59-42DC-BFCD-266A9806FEB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7479" y="5064007"/>
            <a:ext cx="1330460" cy="341144"/>
          </a:xfrm>
          <a:prstGeom prst="rect">
            <a:avLst/>
          </a:prstGeom>
          <a:noFill/>
          <a:extLst>
            <a:ext uri="{909E8E84-426E-40DD-AFC4-6F175D3DCCD1}">
              <a14:hiddenFill xmlns:a14="http://schemas.microsoft.com/office/drawing/2010/main">
                <a:solidFill>
                  <a:srgbClr val="FFFFFF"/>
                </a:solidFill>
              </a14:hiddenFill>
            </a:ext>
          </a:extLst>
        </p:spPr>
      </p:pic>
      <p:pic>
        <p:nvPicPr>
          <p:cNvPr id="6180" name="Picture 36" descr="http://codecamp.mk/img/sponsors/cc_pp_anhoch.jpg">
            <a:extLst>
              <a:ext uri="{FF2B5EF4-FFF2-40B4-BE49-F238E27FC236}">
                <a16:creationId xmlns:a16="http://schemas.microsoft.com/office/drawing/2014/main" id="{8F37165E-64C9-4AEF-A08C-BB181B19D86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45215" y="5098126"/>
            <a:ext cx="1495349" cy="272915"/>
          </a:xfrm>
          <a:prstGeom prst="rect">
            <a:avLst/>
          </a:prstGeom>
          <a:noFill/>
          <a:extLst>
            <a:ext uri="{909E8E84-426E-40DD-AFC4-6F175D3DCCD1}">
              <a14:hiddenFill xmlns:a14="http://schemas.microsoft.com/office/drawing/2010/main">
                <a:solidFill>
                  <a:srgbClr val="FFFFFF"/>
                </a:solidFill>
              </a14:hiddenFill>
            </a:ext>
          </a:extLst>
        </p:spPr>
      </p:pic>
      <p:pic>
        <p:nvPicPr>
          <p:cNvPr id="6182" name="Picture 38" descr="http://codecamp.mk/img/sponsors/cc_pp_swarmtix.png">
            <a:extLst>
              <a:ext uri="{FF2B5EF4-FFF2-40B4-BE49-F238E27FC236}">
                <a16:creationId xmlns:a16="http://schemas.microsoft.com/office/drawing/2014/main" id="{A62E9033-BF04-499A-A58F-5C3D564A11B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14681" y="4934279"/>
            <a:ext cx="1012061" cy="51740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953E28B-9985-440E-8961-759DF367AE29}"/>
              </a:ext>
            </a:extLst>
          </p:cNvPr>
          <p:cNvSpPr txBox="1"/>
          <p:nvPr/>
        </p:nvSpPr>
        <p:spPr>
          <a:xfrm>
            <a:off x="531140" y="1781857"/>
            <a:ext cx="1003235" cy="276999"/>
          </a:xfrm>
          <a:prstGeom prst="rect">
            <a:avLst/>
          </a:prstGeom>
          <a:noFill/>
        </p:spPr>
        <p:txBody>
          <a:bodyPr wrap="square" rtlCol="0">
            <a:spAutoFit/>
          </a:bodyPr>
          <a:lstStyle/>
          <a:p>
            <a:r>
              <a:rPr lang="en-US" sz="1200" b="1" cap="all" dirty="0">
                <a:solidFill>
                  <a:schemeClr val="bg1">
                    <a:lumMod val="50000"/>
                  </a:schemeClr>
                </a:solidFill>
              </a:rPr>
              <a:t>PLATINUM</a:t>
            </a:r>
          </a:p>
        </p:txBody>
      </p:sp>
      <p:sp>
        <p:nvSpPr>
          <p:cNvPr id="23" name="TextBox 22">
            <a:extLst>
              <a:ext uri="{FF2B5EF4-FFF2-40B4-BE49-F238E27FC236}">
                <a16:creationId xmlns:a16="http://schemas.microsoft.com/office/drawing/2014/main" id="{1FA317AC-4A73-46C7-B444-0B5438D94EC7}"/>
              </a:ext>
            </a:extLst>
          </p:cNvPr>
          <p:cNvSpPr txBox="1"/>
          <p:nvPr/>
        </p:nvSpPr>
        <p:spPr>
          <a:xfrm>
            <a:off x="536308" y="2442334"/>
            <a:ext cx="1080273" cy="276999"/>
          </a:xfrm>
          <a:prstGeom prst="rect">
            <a:avLst/>
          </a:prstGeom>
          <a:noFill/>
        </p:spPr>
        <p:txBody>
          <a:bodyPr wrap="square" rtlCol="0">
            <a:spAutoFit/>
          </a:bodyPr>
          <a:lstStyle/>
          <a:p>
            <a:r>
              <a:rPr lang="en-US" sz="1200" b="1" cap="all" dirty="0">
                <a:solidFill>
                  <a:schemeClr val="bg1">
                    <a:lumMod val="50000"/>
                  </a:schemeClr>
                </a:solidFill>
              </a:rPr>
              <a:t>GOLD</a:t>
            </a:r>
          </a:p>
        </p:txBody>
      </p:sp>
      <p:sp>
        <p:nvSpPr>
          <p:cNvPr id="24" name="TextBox 23">
            <a:extLst>
              <a:ext uri="{FF2B5EF4-FFF2-40B4-BE49-F238E27FC236}">
                <a16:creationId xmlns:a16="http://schemas.microsoft.com/office/drawing/2014/main" id="{C19DA7AC-E554-4204-A22B-002024B817D8}"/>
              </a:ext>
            </a:extLst>
          </p:cNvPr>
          <p:cNvSpPr txBox="1"/>
          <p:nvPr/>
        </p:nvSpPr>
        <p:spPr>
          <a:xfrm>
            <a:off x="488548" y="3205892"/>
            <a:ext cx="1080273" cy="276999"/>
          </a:xfrm>
          <a:prstGeom prst="rect">
            <a:avLst/>
          </a:prstGeom>
          <a:noFill/>
        </p:spPr>
        <p:txBody>
          <a:bodyPr wrap="square" rtlCol="0">
            <a:spAutoFit/>
          </a:bodyPr>
          <a:lstStyle/>
          <a:p>
            <a:r>
              <a:rPr lang="en-US" sz="1200" b="1" cap="all" dirty="0">
                <a:solidFill>
                  <a:schemeClr val="bg1">
                    <a:lumMod val="50000"/>
                  </a:schemeClr>
                </a:solidFill>
              </a:rPr>
              <a:t>SILVER</a:t>
            </a:r>
          </a:p>
        </p:txBody>
      </p:sp>
      <p:sp>
        <p:nvSpPr>
          <p:cNvPr id="25" name="TextBox 24">
            <a:extLst>
              <a:ext uri="{FF2B5EF4-FFF2-40B4-BE49-F238E27FC236}">
                <a16:creationId xmlns:a16="http://schemas.microsoft.com/office/drawing/2014/main" id="{F226BD14-6549-4FA2-A10C-C2A2D0808C34}"/>
              </a:ext>
            </a:extLst>
          </p:cNvPr>
          <p:cNvSpPr txBox="1"/>
          <p:nvPr/>
        </p:nvSpPr>
        <p:spPr>
          <a:xfrm>
            <a:off x="498513" y="4053852"/>
            <a:ext cx="1080273" cy="276999"/>
          </a:xfrm>
          <a:prstGeom prst="rect">
            <a:avLst/>
          </a:prstGeom>
          <a:noFill/>
        </p:spPr>
        <p:txBody>
          <a:bodyPr wrap="square" rtlCol="0">
            <a:spAutoFit/>
          </a:bodyPr>
          <a:lstStyle/>
          <a:p>
            <a:r>
              <a:rPr lang="en-US" sz="1200" b="1" cap="all" dirty="0">
                <a:solidFill>
                  <a:schemeClr val="bg1">
                    <a:lumMod val="50000"/>
                  </a:schemeClr>
                </a:solidFill>
              </a:rPr>
              <a:t>bronze</a:t>
            </a:r>
          </a:p>
        </p:txBody>
      </p:sp>
      <p:sp>
        <p:nvSpPr>
          <p:cNvPr id="26" name="TextBox 25">
            <a:extLst>
              <a:ext uri="{FF2B5EF4-FFF2-40B4-BE49-F238E27FC236}">
                <a16:creationId xmlns:a16="http://schemas.microsoft.com/office/drawing/2014/main" id="{AF8C18BF-D593-4FDD-B50C-278A65A57210}"/>
              </a:ext>
            </a:extLst>
          </p:cNvPr>
          <p:cNvSpPr txBox="1"/>
          <p:nvPr/>
        </p:nvSpPr>
        <p:spPr>
          <a:xfrm>
            <a:off x="531144" y="4962149"/>
            <a:ext cx="1080273" cy="461665"/>
          </a:xfrm>
          <a:prstGeom prst="rect">
            <a:avLst/>
          </a:prstGeom>
          <a:noFill/>
        </p:spPr>
        <p:txBody>
          <a:bodyPr wrap="square" rtlCol="0">
            <a:spAutoFit/>
          </a:bodyPr>
          <a:lstStyle/>
          <a:p>
            <a:r>
              <a:rPr lang="en-US" sz="1200" b="1" cap="all" dirty="0">
                <a:solidFill>
                  <a:schemeClr val="bg1">
                    <a:lumMod val="50000"/>
                  </a:schemeClr>
                </a:solidFill>
              </a:rPr>
              <a:t>Media </a:t>
            </a:r>
          </a:p>
          <a:p>
            <a:r>
              <a:rPr lang="en-US" sz="1200" b="1" cap="all" dirty="0">
                <a:solidFill>
                  <a:schemeClr val="bg1">
                    <a:lumMod val="50000"/>
                  </a:schemeClr>
                </a:solidFill>
              </a:rPr>
              <a:t>partner</a:t>
            </a:r>
          </a:p>
        </p:txBody>
      </p:sp>
      <p:sp>
        <p:nvSpPr>
          <p:cNvPr id="27" name="TextBox 26">
            <a:extLst>
              <a:ext uri="{FF2B5EF4-FFF2-40B4-BE49-F238E27FC236}">
                <a16:creationId xmlns:a16="http://schemas.microsoft.com/office/drawing/2014/main" id="{A2F42BAA-AA7C-47F0-9DB6-0BC823B35B5C}"/>
              </a:ext>
            </a:extLst>
          </p:cNvPr>
          <p:cNvSpPr txBox="1"/>
          <p:nvPr/>
        </p:nvSpPr>
        <p:spPr>
          <a:xfrm>
            <a:off x="3082182" y="5047595"/>
            <a:ext cx="1144980" cy="404085"/>
          </a:xfrm>
          <a:prstGeom prst="rect">
            <a:avLst/>
          </a:prstGeom>
          <a:noFill/>
        </p:spPr>
        <p:txBody>
          <a:bodyPr wrap="square" rtlCol="0">
            <a:spAutoFit/>
          </a:bodyPr>
          <a:lstStyle/>
          <a:p>
            <a:r>
              <a:rPr lang="en-US" sz="1013" b="1" cap="all" dirty="0">
                <a:solidFill>
                  <a:schemeClr val="bg1">
                    <a:lumMod val="50000"/>
                  </a:schemeClr>
                </a:solidFill>
              </a:rPr>
              <a:t>SUPPORTING PARTNERS</a:t>
            </a:r>
          </a:p>
        </p:txBody>
      </p:sp>
      <p:sp>
        <p:nvSpPr>
          <p:cNvPr id="28" name="Title 1">
            <a:extLst>
              <a:ext uri="{FF2B5EF4-FFF2-40B4-BE49-F238E27FC236}">
                <a16:creationId xmlns:a16="http://schemas.microsoft.com/office/drawing/2014/main" id="{5AA86D34-01E6-44F2-817E-375CBAF5E0DE}"/>
              </a:ext>
            </a:extLst>
          </p:cNvPr>
          <p:cNvSpPr txBox="1">
            <a:spLocks/>
          </p:cNvSpPr>
          <p:nvPr/>
        </p:nvSpPr>
        <p:spPr>
          <a:xfrm>
            <a:off x="1016819" y="857971"/>
            <a:ext cx="6477689" cy="536940"/>
          </a:xfrm>
          <a:prstGeom prst="rect">
            <a:avLst/>
          </a:prstGeom>
        </p:spPr>
        <p:txBody>
          <a:bodyPr vert="horz" lIns="51435" tIns="25719" rIns="51435" bIns="25719"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rgbClr val="0D78BF"/>
                </a:solidFill>
              </a:rPr>
              <a:t>OUR PARTNERS</a:t>
            </a:r>
          </a:p>
        </p:txBody>
      </p:sp>
      <p:pic>
        <p:nvPicPr>
          <p:cNvPr id="6" name="Picture 5">
            <a:extLst>
              <a:ext uri="{FF2B5EF4-FFF2-40B4-BE49-F238E27FC236}">
                <a16:creationId xmlns:a16="http://schemas.microsoft.com/office/drawing/2014/main" id="{A0720724-FD43-4565-9B5D-617A4AA46C1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989548" y="3079694"/>
            <a:ext cx="787851" cy="526760"/>
          </a:xfrm>
          <a:prstGeom prst="rect">
            <a:avLst/>
          </a:prstGeom>
        </p:spPr>
      </p:pic>
      <p:pic>
        <p:nvPicPr>
          <p:cNvPr id="3" name="Picture 2">
            <a:extLst>
              <a:ext uri="{FF2B5EF4-FFF2-40B4-BE49-F238E27FC236}">
                <a16:creationId xmlns:a16="http://schemas.microsoft.com/office/drawing/2014/main" id="{AC9CAAB1-13A9-4694-BDB7-476F8A2CB86B}"/>
              </a:ext>
            </a:extLst>
          </p:cNvPr>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4232973" y="4398729"/>
            <a:ext cx="2131847" cy="153301"/>
          </a:xfrm>
          <a:prstGeom prst="rect">
            <a:avLst/>
          </a:prstGeom>
        </p:spPr>
      </p:pic>
      <p:pic>
        <p:nvPicPr>
          <p:cNvPr id="11266" name="Picture 2" descr="Image result for netcetera logo">
            <a:extLst>
              <a:ext uri="{FF2B5EF4-FFF2-40B4-BE49-F238E27FC236}">
                <a16:creationId xmlns:a16="http://schemas.microsoft.com/office/drawing/2014/main" id="{6AE21318-A0D3-44C6-ADF0-79FD81F7D11D}"/>
              </a:ext>
            </a:extLst>
          </p:cNvPr>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6936291" y="2518278"/>
            <a:ext cx="1375258" cy="12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225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92550A-DD3C-4C91-A6CB-16B4CA747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575" y="1766532"/>
            <a:ext cx="1812747" cy="2829287"/>
          </a:xfrm>
          <a:prstGeom prst="rect">
            <a:avLst/>
          </a:prstGeom>
        </p:spPr>
      </p:pic>
      <p:sp>
        <p:nvSpPr>
          <p:cNvPr id="3" name="Title 1">
            <a:extLst>
              <a:ext uri="{FF2B5EF4-FFF2-40B4-BE49-F238E27FC236}">
                <a16:creationId xmlns:a16="http://schemas.microsoft.com/office/drawing/2014/main" id="{838DB827-9F42-4941-BE17-635C788448B8}"/>
              </a:ext>
            </a:extLst>
          </p:cNvPr>
          <p:cNvSpPr>
            <a:spLocks noGrp="1"/>
          </p:cNvSpPr>
          <p:nvPr>
            <p:ph type="title"/>
          </p:nvPr>
        </p:nvSpPr>
        <p:spPr>
          <a:xfrm>
            <a:off x="779790" y="1670602"/>
            <a:ext cx="4472342" cy="1758398"/>
          </a:xfrm>
        </p:spPr>
        <p:txBody>
          <a:bodyPr>
            <a:normAutofit/>
          </a:bodyPr>
          <a:lstStyle/>
          <a:p>
            <a:r>
              <a:rPr lang="mk-MK" sz="3200" dirty="0"/>
              <a:t>Ве молиме исклучете ги мобилните уреди</a:t>
            </a:r>
            <a:endParaRPr lang="en-US" sz="3200" dirty="0"/>
          </a:p>
        </p:txBody>
      </p:sp>
      <p:sp>
        <p:nvSpPr>
          <p:cNvPr id="5" name="Title 1">
            <a:extLst>
              <a:ext uri="{FF2B5EF4-FFF2-40B4-BE49-F238E27FC236}">
                <a16:creationId xmlns:a16="http://schemas.microsoft.com/office/drawing/2014/main" id="{91767164-F5F2-42FA-9D9C-0DA483460FE0}"/>
              </a:ext>
            </a:extLst>
          </p:cNvPr>
          <p:cNvSpPr txBox="1">
            <a:spLocks/>
          </p:cNvSpPr>
          <p:nvPr/>
        </p:nvSpPr>
        <p:spPr>
          <a:xfrm>
            <a:off x="779790" y="3181175"/>
            <a:ext cx="4472342" cy="1758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Please turn off  your mobile devices</a:t>
            </a:r>
          </a:p>
        </p:txBody>
      </p:sp>
    </p:spTree>
    <p:extLst>
      <p:ext uri="{BB962C8B-B14F-4D97-AF65-F5344CB8AC3E}">
        <p14:creationId xmlns:p14="http://schemas.microsoft.com/office/powerpoint/2010/main" val="900882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ECC0-CC08-4AE8-9E89-8BA5F1FBAA43}"/>
              </a:ext>
            </a:extLst>
          </p:cNvPr>
          <p:cNvSpPr>
            <a:spLocks noGrp="1"/>
          </p:cNvSpPr>
          <p:nvPr>
            <p:ph type="title"/>
          </p:nvPr>
        </p:nvSpPr>
        <p:spPr/>
        <p:txBody>
          <a:bodyPr/>
          <a:lstStyle/>
          <a:p>
            <a:r>
              <a:rPr lang="en-US" dirty="0" smtClean="0"/>
              <a:t>about me</a:t>
            </a:r>
            <a:endParaRPr lang="en-US" dirty="0"/>
          </a:p>
        </p:txBody>
      </p:sp>
      <p:sp>
        <p:nvSpPr>
          <p:cNvPr id="3" name="Content Placeholder 2">
            <a:extLst>
              <a:ext uri="{FF2B5EF4-FFF2-40B4-BE49-F238E27FC236}">
                <a16:creationId xmlns:a16="http://schemas.microsoft.com/office/drawing/2014/main" id="{CA9231E1-BEB9-4223-B829-C354F180CB98}"/>
              </a:ext>
            </a:extLst>
          </p:cNvPr>
          <p:cNvSpPr>
            <a:spLocks noGrp="1"/>
          </p:cNvSpPr>
          <p:nvPr>
            <p:ph idx="1"/>
          </p:nvPr>
        </p:nvSpPr>
        <p:spPr/>
        <p:txBody>
          <a:bodyPr/>
          <a:lstStyle/>
          <a:p>
            <a:r>
              <a:rPr lang="en-US" dirty="0" smtClean="0"/>
              <a:t>Vlado </a:t>
            </a:r>
            <a:r>
              <a:rPr lang="en-US" dirty="0"/>
              <a:t>Bozinovski </a:t>
            </a:r>
            <a:r>
              <a:rPr lang="en-US" dirty="0" smtClean="0"/>
              <a:t>-  architect/engineer @ </a:t>
            </a:r>
            <a:r>
              <a:rPr lang="en-US" dirty="0" err="1" smtClean="0"/>
              <a:t>InScale</a:t>
            </a:r>
            <a:endParaRPr lang="en-US" dirty="0"/>
          </a:p>
          <a:p>
            <a:endParaRPr lang="en-US" dirty="0" smtClean="0"/>
          </a:p>
          <a:p>
            <a:endParaRPr lang="en-US" dirty="0" smtClean="0"/>
          </a:p>
          <a:p>
            <a:pPr marL="0" indent="0">
              <a:buNone/>
            </a:pPr>
            <a:endParaRPr lang="en-US" dirty="0"/>
          </a:p>
          <a:p>
            <a:pPr marL="0" indent="0">
              <a:buNone/>
            </a:pPr>
            <a:endParaRPr lang="en-US" dirty="0"/>
          </a:p>
        </p:txBody>
      </p:sp>
      <p:pic>
        <p:nvPicPr>
          <p:cNvPr id="8" name="Picture 7" descr="&lt;strong&gt;.NET&lt;/strong&gt; – Wikipedia"/>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77440" y="3479945"/>
            <a:ext cx="639086" cy="608729"/>
          </a:xfrm>
          <a:prstGeom prst="rect">
            <a:avLst/>
          </a:prstGeom>
        </p:spPr>
      </p:pic>
      <p:pic>
        <p:nvPicPr>
          <p:cNvPr id="9" name="Picture 8" descr="File:&lt;strong&gt;Javascript&lt;/strong&gt; badge.svg - Wikimedia Commons"/>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755384" y="3448889"/>
            <a:ext cx="591051" cy="639785"/>
          </a:xfrm>
          <a:prstGeom prst="rect">
            <a:avLst/>
          </a:prstGeom>
        </p:spPr>
      </p:pic>
      <p:grpSp>
        <p:nvGrpSpPr>
          <p:cNvPr id="14" name="Group 13"/>
          <p:cNvGrpSpPr/>
          <p:nvPr/>
        </p:nvGrpSpPr>
        <p:grpSpPr>
          <a:xfrm>
            <a:off x="529711" y="4841723"/>
            <a:ext cx="2804159" cy="753321"/>
            <a:chOff x="-4249782" y="3108636"/>
            <a:chExt cx="2804159" cy="753321"/>
          </a:xfrm>
        </p:grpSpPr>
        <p:pic>
          <p:nvPicPr>
            <p:cNvPr id="10" name="Picture 9" descr="File:&lt;strong&gt;Linkedin&lt;/strong&gt; Shiny Icon.svg - Wikimedia Commons"/>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246015" y="3108636"/>
              <a:ext cx="702105" cy="580232"/>
            </a:xfrm>
            <a:prstGeom prst="rect">
              <a:avLst/>
            </a:prstGeom>
          </p:spPr>
        </p:pic>
        <p:sp>
          <p:nvSpPr>
            <p:cNvPr id="12" name="TextBox 11"/>
            <p:cNvSpPr txBox="1"/>
            <p:nvPr/>
          </p:nvSpPr>
          <p:spPr>
            <a:xfrm>
              <a:off x="-4249782" y="3620281"/>
              <a:ext cx="2804159" cy="241676"/>
            </a:xfrm>
            <a:prstGeom prst="rect">
              <a:avLst/>
            </a:prstGeom>
            <a:noFill/>
          </p:spPr>
          <p:txBody>
            <a:bodyPr wrap="square" rtlCol="0">
              <a:spAutoFit/>
            </a:bodyPr>
            <a:lstStyle/>
            <a:p>
              <a:r>
                <a:rPr lang="da-DK" sz="1200" dirty="0" smtClean="0"/>
                <a:t>www.linkedin.com/in/vladobozinovski</a:t>
              </a:r>
              <a:r>
                <a:rPr lang="da-DK" sz="1200" dirty="0"/>
                <a:t>/</a:t>
              </a:r>
            </a:p>
          </p:txBody>
        </p:sp>
      </p:grpSp>
      <p:grpSp>
        <p:nvGrpSpPr>
          <p:cNvPr id="18" name="Group 17"/>
          <p:cNvGrpSpPr/>
          <p:nvPr/>
        </p:nvGrpSpPr>
        <p:grpSpPr>
          <a:xfrm>
            <a:off x="3909514" y="4491956"/>
            <a:ext cx="1828035" cy="1285616"/>
            <a:chOff x="-2699657" y="4382867"/>
            <a:chExt cx="1566778" cy="1264883"/>
          </a:xfrm>
        </p:grpSpPr>
        <p:pic>
          <p:nvPicPr>
            <p:cNvPr id="16" name="Picture 15" descr="&lt;strong&gt;Twitter&lt;/strong&gt; logo | Logok"/>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699657" y="4382867"/>
              <a:ext cx="1566778" cy="1175084"/>
            </a:xfrm>
            <a:prstGeom prst="rect">
              <a:avLst/>
            </a:prstGeom>
          </p:spPr>
        </p:pic>
        <p:sp>
          <p:nvSpPr>
            <p:cNvPr id="17" name="TextBox 16"/>
            <p:cNvSpPr txBox="1"/>
            <p:nvPr/>
          </p:nvSpPr>
          <p:spPr>
            <a:xfrm>
              <a:off x="-2327113" y="5284374"/>
              <a:ext cx="678268" cy="363376"/>
            </a:xfrm>
            <a:prstGeom prst="rect">
              <a:avLst/>
            </a:prstGeom>
            <a:noFill/>
          </p:spPr>
          <p:txBody>
            <a:bodyPr wrap="square" rtlCol="0">
              <a:spAutoFit/>
            </a:bodyPr>
            <a:lstStyle/>
            <a:p>
              <a:r>
                <a:rPr lang="en-US" dirty="0" smtClean="0"/>
                <a:t>@</a:t>
              </a:r>
              <a:r>
                <a:rPr lang="en-US" sz="1200" dirty="0" err="1" smtClean="0"/>
                <a:t>vld_b</a:t>
              </a:r>
              <a:endParaRPr lang="da-DK" sz="1200" dirty="0"/>
            </a:p>
          </p:txBody>
        </p:sp>
      </p:grpSp>
      <p:grpSp>
        <p:nvGrpSpPr>
          <p:cNvPr id="21" name="Group 20"/>
          <p:cNvGrpSpPr/>
          <p:nvPr/>
        </p:nvGrpSpPr>
        <p:grpSpPr>
          <a:xfrm>
            <a:off x="7437361" y="4671559"/>
            <a:ext cx="993402" cy="1061572"/>
            <a:chOff x="-3153428" y="4281992"/>
            <a:chExt cx="1081172" cy="1220951"/>
          </a:xfrm>
        </p:grpSpPr>
        <p:pic>
          <p:nvPicPr>
            <p:cNvPr id="19" name="Picture 18" descr="&lt;strong&gt;GitHub&lt;/strong&gt; PNG Transparent Images | PNG All"/>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3153428" y="4281992"/>
              <a:ext cx="891701" cy="891701"/>
            </a:xfrm>
            <a:prstGeom prst="rect">
              <a:avLst/>
            </a:prstGeom>
          </p:spPr>
        </p:pic>
        <p:sp>
          <p:nvSpPr>
            <p:cNvPr id="20" name="TextBox 19"/>
            <p:cNvSpPr txBox="1"/>
            <p:nvPr/>
          </p:nvSpPr>
          <p:spPr>
            <a:xfrm>
              <a:off x="-3065658" y="5225944"/>
              <a:ext cx="993402" cy="276999"/>
            </a:xfrm>
            <a:prstGeom prst="rect">
              <a:avLst/>
            </a:prstGeom>
            <a:noFill/>
          </p:spPr>
          <p:txBody>
            <a:bodyPr wrap="square" rtlCol="0">
              <a:spAutoFit/>
            </a:bodyPr>
            <a:lstStyle/>
            <a:p>
              <a:r>
                <a:rPr lang="da-DK" sz="1200" dirty="0"/>
                <a:t>vlado-b</a:t>
              </a:r>
              <a:endParaRPr lang="da-DK" sz="1200" dirty="0"/>
            </a:p>
          </p:txBody>
        </p:sp>
      </p:grpSp>
    </p:spTree>
    <p:extLst>
      <p:ext uri="{BB962C8B-B14F-4D97-AF65-F5344CB8AC3E}">
        <p14:creationId xmlns:p14="http://schemas.microsoft.com/office/powerpoint/2010/main" val="4286208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310064" y="1628503"/>
            <a:ext cx="6093340" cy="4173065"/>
          </a:xfrm>
        </p:spPr>
      </p:pic>
      <p:sp>
        <p:nvSpPr>
          <p:cNvPr id="2" name="Title 1">
            <a:extLst>
              <a:ext uri="{FF2B5EF4-FFF2-40B4-BE49-F238E27FC236}">
                <a16:creationId xmlns:a16="http://schemas.microsoft.com/office/drawing/2014/main" id="{42FA2F18-FE26-438D-990E-2BAAE7630B3E}"/>
              </a:ext>
            </a:extLst>
          </p:cNvPr>
          <p:cNvSpPr>
            <a:spLocks noGrp="1"/>
          </p:cNvSpPr>
          <p:nvPr>
            <p:ph type="title"/>
          </p:nvPr>
        </p:nvSpPr>
        <p:spPr/>
        <p:txBody>
          <a:bodyPr/>
          <a:lstStyle/>
          <a:p>
            <a:r>
              <a:rPr lang="en-US" dirty="0" smtClean="0"/>
              <a:t>What is reactive programing</a:t>
            </a:r>
            <a:endParaRPr lang="en-US" dirty="0"/>
          </a:p>
        </p:txBody>
      </p:sp>
    </p:spTree>
    <p:extLst>
      <p:ext uri="{BB962C8B-B14F-4D97-AF65-F5344CB8AC3E}">
        <p14:creationId xmlns:p14="http://schemas.microsoft.com/office/powerpoint/2010/main" val="1355678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Reactive systems</a:t>
            </a:r>
            <a:r>
              <a:rPr lang="en-US" dirty="0"/>
              <a:t/>
            </a:r>
            <a:br>
              <a:rPr lang="en-US" dirty="0"/>
            </a:br>
            <a:endParaRPr lang="da-DK"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7013" y="1566111"/>
            <a:ext cx="7886700" cy="3967995"/>
          </a:xfrm>
        </p:spPr>
      </p:pic>
      <p:sp>
        <p:nvSpPr>
          <p:cNvPr id="3" name="Rectangular Callout 2"/>
          <p:cNvSpPr/>
          <p:nvPr/>
        </p:nvSpPr>
        <p:spPr>
          <a:xfrm>
            <a:off x="7496447" y="2274382"/>
            <a:ext cx="1295629" cy="547195"/>
          </a:xfrm>
          <a:prstGeom prst="wedgeRectCallout">
            <a:avLst>
              <a:gd name="adj1" fmla="val -58025"/>
              <a:gd name="adj2" fmla="val 1275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react </a:t>
            </a:r>
            <a:r>
              <a:rPr lang="en-US" sz="1400" dirty="0"/>
              <a:t>to</a:t>
            </a:r>
            <a:r>
              <a:rPr lang="en-US" sz="1400" dirty="0" smtClean="0"/>
              <a:t> failure</a:t>
            </a:r>
            <a:endParaRPr lang="da-DK" sz="1400" dirty="0"/>
          </a:p>
        </p:txBody>
      </p:sp>
      <p:sp>
        <p:nvSpPr>
          <p:cNvPr id="6" name="Rectangular Callout 5"/>
          <p:cNvSpPr/>
          <p:nvPr/>
        </p:nvSpPr>
        <p:spPr>
          <a:xfrm>
            <a:off x="3496490" y="1120496"/>
            <a:ext cx="2037805" cy="708350"/>
          </a:xfrm>
          <a:prstGeom prst="wedgeRectCallout">
            <a:avLst>
              <a:gd name="adj1" fmla="val -3312"/>
              <a:gd name="adj2" fmla="val 100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React to the user/other systems</a:t>
            </a:r>
            <a:endParaRPr lang="da-DK" sz="1400" dirty="0"/>
          </a:p>
        </p:txBody>
      </p:sp>
      <p:sp>
        <p:nvSpPr>
          <p:cNvPr id="8" name="Rectangular Callout 7"/>
          <p:cNvSpPr/>
          <p:nvPr/>
        </p:nvSpPr>
        <p:spPr>
          <a:xfrm>
            <a:off x="628650" y="2274381"/>
            <a:ext cx="1888126" cy="547195"/>
          </a:xfrm>
          <a:prstGeom prst="wedgeRectCallout">
            <a:avLst>
              <a:gd name="adj1" fmla="val 18686"/>
              <a:gd name="adj2" fmla="val 118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React to load</a:t>
            </a:r>
            <a:endParaRPr lang="da-DK" sz="1400" dirty="0"/>
          </a:p>
        </p:txBody>
      </p:sp>
      <p:sp>
        <p:nvSpPr>
          <p:cNvPr id="9" name="Rectangular Callout 8"/>
          <p:cNvSpPr/>
          <p:nvPr/>
        </p:nvSpPr>
        <p:spPr>
          <a:xfrm>
            <a:off x="2516776" y="5354149"/>
            <a:ext cx="1888126" cy="547195"/>
          </a:xfrm>
          <a:prstGeom prst="wedgeRectCallout">
            <a:avLst>
              <a:gd name="adj1" fmla="val 67115"/>
              <a:gd name="adj2" fmla="val -136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React to events</a:t>
            </a:r>
            <a:endParaRPr lang="da-DK" sz="1400" dirty="0"/>
          </a:p>
        </p:txBody>
      </p:sp>
    </p:spTree>
    <p:extLst>
      <p:ext uri="{BB962C8B-B14F-4D97-AF65-F5344CB8AC3E}">
        <p14:creationId xmlns:p14="http://schemas.microsoft.com/office/powerpoint/2010/main" val="17583889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nextCondLst>
                <p:cond evt="onClick" delay="0">
                  <p:tgtEl>
                    <p:spTgt spid="4"/>
                  </p:tgtEl>
                </p:cond>
              </p:nextCondLst>
            </p:seq>
          </p:childTnLst>
        </p:cTn>
      </p:par>
    </p:tnLst>
    <p:bldLst>
      <p:bldP spid="3" grpId="0" animBg="1"/>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reactive </a:t>
            </a:r>
            <a:r>
              <a:rPr lang="en-US" dirty="0"/>
              <a:t>programming , what problem does it solve and why </a:t>
            </a:r>
            <a:br>
              <a:rPr lang="en-US" dirty="0"/>
            </a:br>
            <a:endParaRPr lang="da-DK" dirty="0"/>
          </a:p>
        </p:txBody>
      </p:sp>
      <p:sp>
        <p:nvSpPr>
          <p:cNvPr id="3" name="Content Placeholder 2"/>
          <p:cNvSpPr>
            <a:spLocks noGrp="1"/>
          </p:cNvSpPr>
          <p:nvPr>
            <p:ph idx="1"/>
          </p:nvPr>
        </p:nvSpPr>
        <p:spPr/>
        <p:txBody>
          <a:bodyPr/>
          <a:lstStyle/>
          <a:p>
            <a:r>
              <a:rPr lang="en-US" dirty="0" smtClean="0"/>
              <a:t>it’s </a:t>
            </a:r>
            <a:r>
              <a:rPr lang="en-US" dirty="0" smtClean="0"/>
              <a:t>the future </a:t>
            </a:r>
            <a:endParaRPr lang="en-US" dirty="0" smtClean="0"/>
          </a:p>
          <a:p>
            <a:r>
              <a:rPr lang="en-US" dirty="0" smtClean="0"/>
              <a:t>Asynchronous programming is hard</a:t>
            </a:r>
          </a:p>
          <a:p>
            <a:r>
              <a:rPr lang="en-US" dirty="0" smtClean="0"/>
              <a:t>Asynchrony is everywhere now  </a:t>
            </a:r>
          </a:p>
          <a:p>
            <a:r>
              <a:rPr lang="en-US" dirty="0" smtClean="0"/>
              <a:t>Real-time data</a:t>
            </a:r>
          </a:p>
          <a:p>
            <a:r>
              <a:rPr lang="en-US" dirty="0" smtClean="0"/>
              <a:t>Managing complex state </a:t>
            </a:r>
          </a:p>
          <a:p>
            <a:r>
              <a:rPr lang="en-US" dirty="0" smtClean="0"/>
              <a:t>Concurrency </a:t>
            </a:r>
          </a:p>
          <a:p>
            <a:pPr marL="0" indent="0">
              <a:buNone/>
            </a:pPr>
            <a:r>
              <a:rPr lang="en-US" dirty="0" smtClean="0"/>
              <a:t>…</a:t>
            </a:r>
            <a:endParaRPr lang="da-DK" dirty="0"/>
          </a:p>
        </p:txBody>
      </p:sp>
    </p:spTree>
    <p:extLst>
      <p:ext uri="{BB962C8B-B14F-4D97-AF65-F5344CB8AC3E}">
        <p14:creationId xmlns:p14="http://schemas.microsoft.com/office/powerpoint/2010/main" val="406115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reactive </a:t>
            </a:r>
            <a:r>
              <a:rPr lang="en-US" dirty="0"/>
              <a:t>programming , what problem does it solve and why </a:t>
            </a:r>
            <a:br>
              <a:rPr lang="en-US" dirty="0"/>
            </a:br>
            <a:endParaRPr lang="da-DK" dirty="0"/>
          </a:p>
        </p:txBody>
      </p:sp>
      <p:sp>
        <p:nvSpPr>
          <p:cNvPr id="3" name="Content Placeholder 2"/>
          <p:cNvSpPr>
            <a:spLocks noGrp="1"/>
          </p:cNvSpPr>
          <p:nvPr>
            <p:ph idx="1"/>
          </p:nvPr>
        </p:nvSpPr>
        <p:spPr/>
        <p:txBody>
          <a:bodyPr/>
          <a:lstStyle/>
          <a:p>
            <a:r>
              <a:rPr lang="en-US" dirty="0" smtClean="0"/>
              <a:t>Memory leaks </a:t>
            </a:r>
          </a:p>
          <a:p>
            <a:r>
              <a:rPr lang="en-US" dirty="0" smtClean="0"/>
              <a:t>Race conditions</a:t>
            </a:r>
          </a:p>
          <a:p>
            <a:r>
              <a:rPr lang="en-US" dirty="0" smtClean="0"/>
              <a:t>Callback hell  </a:t>
            </a:r>
          </a:p>
          <a:p>
            <a:r>
              <a:rPr lang="en-US" dirty="0" smtClean="0"/>
              <a:t>Complex state machine </a:t>
            </a:r>
          </a:p>
          <a:p>
            <a:r>
              <a:rPr lang="en-US" dirty="0" smtClean="0"/>
              <a:t>Error handling scattered on many places </a:t>
            </a:r>
          </a:p>
          <a:p>
            <a:r>
              <a:rPr lang="en-US" dirty="0" smtClean="0"/>
              <a:t>Tracking user/</a:t>
            </a:r>
            <a:r>
              <a:rPr lang="en-US" dirty="0" err="1" smtClean="0"/>
              <a:t>ui</a:t>
            </a:r>
            <a:r>
              <a:rPr lang="en-US" dirty="0" smtClean="0"/>
              <a:t>  events </a:t>
            </a:r>
          </a:p>
          <a:p>
            <a:r>
              <a:rPr lang="en-US" dirty="0" smtClean="0"/>
              <a:t>Side effects </a:t>
            </a:r>
          </a:p>
          <a:p>
            <a:r>
              <a:rPr lang="en-US" dirty="0" smtClean="0"/>
              <a:t>Maintainability (logic is scattered) </a:t>
            </a:r>
            <a:endParaRPr lang="da-DK" dirty="0"/>
          </a:p>
        </p:txBody>
      </p:sp>
    </p:spTree>
    <p:extLst>
      <p:ext uri="{BB962C8B-B14F-4D97-AF65-F5344CB8AC3E}">
        <p14:creationId xmlns:p14="http://schemas.microsoft.com/office/powerpoint/2010/main" val="3670344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solution(s)</a:t>
            </a:r>
            <a:r>
              <a:rPr lang="en-US" dirty="0"/>
              <a:t/>
            </a:r>
            <a:br>
              <a:rPr lang="en-US" dirty="0"/>
            </a:br>
            <a:endParaRPr lang="da-DK" dirty="0"/>
          </a:p>
        </p:txBody>
      </p:sp>
      <p:sp>
        <p:nvSpPr>
          <p:cNvPr id="3" name="Content Placeholder 2"/>
          <p:cNvSpPr>
            <a:spLocks noGrp="1"/>
          </p:cNvSpPr>
          <p:nvPr>
            <p:ph idx="1"/>
          </p:nvPr>
        </p:nvSpPr>
        <p:spPr/>
        <p:txBody>
          <a:bodyPr/>
          <a:lstStyle/>
          <a:p>
            <a:r>
              <a:rPr lang="en-US" dirty="0" smtClean="0"/>
              <a:t>Promises </a:t>
            </a:r>
          </a:p>
          <a:p>
            <a:r>
              <a:rPr lang="en-US" dirty="0" smtClean="0"/>
              <a:t>Do it ourselves ( ad hock) ?</a:t>
            </a:r>
            <a:endParaRPr lang="da-DK" dirty="0"/>
          </a:p>
        </p:txBody>
      </p:sp>
    </p:spTree>
    <p:extLst>
      <p:ext uri="{BB962C8B-B14F-4D97-AF65-F5344CB8AC3E}">
        <p14:creationId xmlns:p14="http://schemas.microsoft.com/office/powerpoint/2010/main" val="2266006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1530</TotalTime>
  <Words>1996</Words>
  <Application>Microsoft Office PowerPoint</Application>
  <PresentationFormat>On-screen Show (4:3)</PresentationFormat>
  <Paragraphs>224</Paragraphs>
  <Slides>18</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23" baseType="lpstr">
      <vt:lpstr>Arial</vt:lpstr>
      <vt:lpstr>Calibri</vt:lpstr>
      <vt:lpstr>Calibri Light</vt:lpstr>
      <vt:lpstr>Wingdings</vt:lpstr>
      <vt:lpstr>2_Office Theme</vt:lpstr>
      <vt:lpstr>PowerPoint Presentation</vt:lpstr>
      <vt:lpstr>PowerPoint Presentation</vt:lpstr>
      <vt:lpstr>Ве молиме исклучете ги мобилните уреди</vt:lpstr>
      <vt:lpstr>about me</vt:lpstr>
      <vt:lpstr>What is reactive programing</vt:lpstr>
      <vt:lpstr>Reactive systems </vt:lpstr>
      <vt:lpstr>Why reactive programming , what problem does it solve and why  </vt:lpstr>
      <vt:lpstr>Why reactive programming , what problem does it solve and why  </vt:lpstr>
      <vt:lpstr>Other solution(s) </vt:lpstr>
      <vt:lpstr>Reactive programing to the rescue  </vt:lpstr>
      <vt:lpstr>Reactive extensions (Rx)</vt:lpstr>
      <vt:lpstr>Reactive extensions (Rx) </vt:lpstr>
      <vt:lpstr>Reactive extensions (Rx) </vt:lpstr>
      <vt:lpstr>Rx synchronous  vs asynchronous </vt:lpstr>
      <vt:lpstr>Rx marble diagrams </vt:lpstr>
      <vt:lpstr>Rx operators </vt:lpstr>
      <vt:lpstr>Demo 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AlexYakimovski</dc:creator>
  <cp:lastModifiedBy>Vlado Bozinovski</cp:lastModifiedBy>
  <cp:revision>224</cp:revision>
  <dcterms:created xsi:type="dcterms:W3CDTF">2018-11-11T08:08:21Z</dcterms:created>
  <dcterms:modified xsi:type="dcterms:W3CDTF">2018-11-16T21:20:02Z</dcterms:modified>
</cp:coreProperties>
</file>