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9" r:id="rId3"/>
    <p:sldId id="273" r:id="rId4"/>
    <p:sldId id="258" r:id="rId5"/>
    <p:sldId id="263" r:id="rId6"/>
    <p:sldId id="266" r:id="rId7"/>
    <p:sldId id="268" r:id="rId8"/>
    <p:sldId id="269" r:id="rId9"/>
    <p:sldId id="271" r:id="rId10"/>
    <p:sldId id="270" r:id="rId11"/>
    <p:sldId id="267" r:id="rId12"/>
    <p:sldId id="265" r:id="rId13"/>
    <p:sldId id="274" r:id="rId14"/>
    <p:sldId id="275" r:id="rId15"/>
    <p:sldId id="276" r:id="rId16"/>
    <p:sldId id="277" r:id="rId17"/>
    <p:sldId id="278" r:id="rId18"/>
    <p:sldId id="257" r:id="rId19"/>
    <p:sldId id="281" r:id="rId20"/>
    <p:sldId id="282" r:id="rId21"/>
    <p:sldId id="285" r:id="rId22"/>
    <p:sldId id="283" r:id="rId23"/>
    <p:sldId id="284" r:id="rId24"/>
    <p:sldId id="286" r:id="rId25"/>
    <p:sldId id="256" r:id="rId26"/>
    <p:sldId id="287" r:id="rId27"/>
    <p:sldId id="288" r:id="rId28"/>
    <p:sldId id="289" r:id="rId29"/>
    <p:sldId id="290" r:id="rId30"/>
    <p:sldId id="291" r:id="rId31"/>
    <p:sldId id="29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307" autoAdjust="0"/>
    <p:restoredTop sz="94660"/>
  </p:normalViewPr>
  <p:slideViewPr>
    <p:cSldViewPr snapToGrid="0">
      <p:cViewPr>
        <p:scale>
          <a:sx n="81" d="100"/>
          <a:sy n="81" d="100"/>
        </p:scale>
        <p:origin x="-91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A78A0F6-AD8C-4FF0-B9F9-B4F92B5334D2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69A5408-2F0B-4815-89E8-8D82DEFA4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96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A0F6-AD8C-4FF0-B9F9-B4F92B5334D2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5408-2F0B-4815-89E8-8D82DEFA4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19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A0F6-AD8C-4FF0-B9F9-B4F92B5334D2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5408-2F0B-4815-89E8-8D82DEFA4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9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A0F6-AD8C-4FF0-B9F9-B4F92B5334D2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5408-2F0B-4815-89E8-8D82DEFA4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91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A0F6-AD8C-4FF0-B9F9-B4F92B5334D2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5408-2F0B-4815-89E8-8D82DEFA4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77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A0F6-AD8C-4FF0-B9F9-B4F92B5334D2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5408-2F0B-4815-89E8-8D82DEFA4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1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A0F6-AD8C-4FF0-B9F9-B4F92B5334D2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5408-2F0B-4815-89E8-8D82DEFA4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32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A0F6-AD8C-4FF0-B9F9-B4F92B5334D2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5408-2F0B-4815-89E8-8D82DEFA4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26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A0F6-AD8C-4FF0-B9F9-B4F92B5334D2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5408-2F0B-4815-89E8-8D82DEFA4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13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A0F6-AD8C-4FF0-B9F9-B4F92B5334D2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69A5408-2F0B-4815-89E8-8D82DEFA4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56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A78A0F6-AD8C-4FF0-B9F9-B4F92B5334D2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69A5408-2F0B-4815-89E8-8D82DEFA4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310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A78A0F6-AD8C-4FF0-B9F9-B4F92B5334D2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69A5408-2F0B-4815-89E8-8D82DEFA4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489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6544" y="68942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Why should I collaborate?</a:t>
            </a:r>
          </a:p>
        </p:txBody>
      </p:sp>
    </p:spTree>
    <p:extLst>
      <p:ext uri="{BB962C8B-B14F-4D97-AF65-F5344CB8AC3E}">
        <p14:creationId xmlns:p14="http://schemas.microsoft.com/office/powerpoint/2010/main" val="387421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6544" y="68942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Moreover…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52333" y="1053282"/>
            <a:ext cx="11074985" cy="403518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b="1" dirty="0"/>
              <a:t> </a:t>
            </a:r>
            <a:r>
              <a:rPr lang="en-GB" sz="2600" b="1" dirty="0"/>
              <a:t>It is the norm in academia, even mathematics…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In industry, you won’t have much choice…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It is highly attractive to grant funders, hiring committees…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It is no barrier to personal fame and glory!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Great way to travel to new places…</a:t>
            </a:r>
          </a:p>
        </p:txBody>
      </p:sp>
    </p:spTree>
    <p:extLst>
      <p:ext uri="{BB962C8B-B14F-4D97-AF65-F5344CB8AC3E}">
        <p14:creationId xmlns:p14="http://schemas.microsoft.com/office/powerpoint/2010/main" val="3529270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6544" y="68942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Moreover…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52333" y="1053282"/>
            <a:ext cx="11074985" cy="403518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b="1" dirty="0"/>
              <a:t> </a:t>
            </a:r>
            <a:r>
              <a:rPr lang="en-GB" sz="2600" b="1" dirty="0"/>
              <a:t>It is the norm in academia, even mathematics…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In industry, you won’t have much choice…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It is highly attractive to grant funders, hiring committees…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It is no barrier to personal fame and glory!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Great way to travel to new places…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You’ll get an </a:t>
            </a:r>
            <a:r>
              <a:rPr lang="en-GB" sz="2600" b="1" dirty="0" err="1"/>
              <a:t>Erdös</a:t>
            </a:r>
            <a:r>
              <a:rPr lang="en-GB" sz="2600" b="1" dirty="0"/>
              <a:t> number…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45" y="4259420"/>
            <a:ext cx="7105381" cy="242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04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3478" y="68942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Cons of collaboration…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9419" y="1183911"/>
            <a:ext cx="10515600" cy="498588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Can potentially slow things down: waiting for collaborators to complete specific tasks…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GB" sz="2600" b="1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GB" sz="2600" b="1" dirty="0"/>
          </a:p>
        </p:txBody>
      </p:sp>
    </p:spTree>
    <p:extLst>
      <p:ext uri="{BB962C8B-B14F-4D97-AF65-F5344CB8AC3E}">
        <p14:creationId xmlns:p14="http://schemas.microsoft.com/office/powerpoint/2010/main" val="1811215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3478" y="68942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Cons of collaboration…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9419" y="1183911"/>
            <a:ext cx="10515600" cy="498588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Can potentially slow things down: waiting for collaborators to complete specific tasks…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Potentially “toxic” collaborators who contribute little to the project…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GB" sz="2600" b="1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GB" sz="2600" b="1" dirty="0"/>
          </a:p>
        </p:txBody>
      </p:sp>
    </p:spTree>
    <p:extLst>
      <p:ext uri="{BB962C8B-B14F-4D97-AF65-F5344CB8AC3E}">
        <p14:creationId xmlns:p14="http://schemas.microsoft.com/office/powerpoint/2010/main" val="386759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3478" y="68942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Cons of collaboration…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9419" y="1183911"/>
            <a:ext cx="10515600" cy="498588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Can potentially slow things down: waiting for collaborators to complete specific tasks…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Potentially “toxic” collaborators who contribute little to the project…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If industrial partners, issues to do with intellectual property and confidentiality agreements…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GB" sz="2600" b="1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GB" sz="2600" b="1" dirty="0"/>
          </a:p>
        </p:txBody>
      </p:sp>
    </p:spTree>
    <p:extLst>
      <p:ext uri="{BB962C8B-B14F-4D97-AF65-F5344CB8AC3E}">
        <p14:creationId xmlns:p14="http://schemas.microsoft.com/office/powerpoint/2010/main" val="4130386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3478" y="68942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Cons of collaboration…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9419" y="1183911"/>
            <a:ext cx="10515600" cy="498588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Can potentially slow things down: waiting for collaborators to complete specific tasks…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Potentially “toxic” collaborators who contribute little to the project…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If industrial partners, issues to do with intellectual property and confidentiality agreements…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How much are you willing to share with a collaborator who you do not know personally?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GB" sz="2600" b="1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GB" sz="2600" b="1" dirty="0"/>
          </a:p>
        </p:txBody>
      </p:sp>
    </p:spTree>
    <p:extLst>
      <p:ext uri="{BB962C8B-B14F-4D97-AF65-F5344CB8AC3E}">
        <p14:creationId xmlns:p14="http://schemas.microsoft.com/office/powerpoint/2010/main" val="3779080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3478" y="68942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Cons of collaboration…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9419" y="1183910"/>
            <a:ext cx="10515600" cy="531115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Can potentially slow things down: waiting for collaborators to complete specific tasks…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Potentially “toxic” collaborators who contribute little to the project…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If industrial partners, issues to do with intellectual property and confidentiality agreements…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How much are you willing to share with a collaborator who you do not know personally?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Large projects become particularly tricky to “manage”.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GB" sz="2600" b="1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GB" sz="2600" b="1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GB" sz="2600" b="1" dirty="0"/>
          </a:p>
        </p:txBody>
      </p:sp>
    </p:spTree>
    <p:extLst>
      <p:ext uri="{BB962C8B-B14F-4D97-AF65-F5344CB8AC3E}">
        <p14:creationId xmlns:p14="http://schemas.microsoft.com/office/powerpoint/2010/main" val="816195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3478" y="68942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Cons of collaboration…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9419" y="1183910"/>
            <a:ext cx="10515600" cy="531115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Can potentially slow things down: waiting for collaborators to complete specific tasks…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Potentially “toxic” collaborators who contribute little to the project…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If industrial partners, issues to do with intellectual property and confidentiality agreements…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How much are you willing to share with a collaborator who you do not know personally?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Large projects become particularly tricky to “manage”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Tricky issues of authorship…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GB" sz="2600" b="1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GB" sz="2600" b="1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GB" sz="2600" b="1" dirty="0"/>
          </a:p>
        </p:txBody>
      </p:sp>
    </p:spTree>
    <p:extLst>
      <p:ext uri="{BB962C8B-B14F-4D97-AF65-F5344CB8AC3E}">
        <p14:creationId xmlns:p14="http://schemas.microsoft.com/office/powerpoint/2010/main" val="4011690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28" y="17257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Authorship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28" y="999240"/>
            <a:ext cx="11413160" cy="57880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800" b="1" dirty="0"/>
              <a:t> </a:t>
            </a:r>
            <a:r>
              <a:rPr lang="en-GB" sz="2600" b="1" dirty="0"/>
              <a:t>Average number of authors per article is going up.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3660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28" y="17257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Authorship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28" y="999240"/>
            <a:ext cx="11413160" cy="57880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800" b="1" dirty="0"/>
              <a:t> </a:t>
            </a:r>
            <a:r>
              <a:rPr lang="en-GB" sz="2600" b="1" dirty="0"/>
              <a:t>Average number of authors per article is going up.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600" b="1" dirty="0"/>
              <a:t> Author order.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-152401" y="1942058"/>
            <a:ext cx="1102995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/>
              <a:t> In </a:t>
            </a:r>
            <a:r>
              <a:rPr lang="en-GB" sz="2400" i="1" u="sng" dirty="0"/>
              <a:t>many</a:t>
            </a:r>
            <a:r>
              <a:rPr lang="en-GB" sz="2400" dirty="0"/>
              <a:t> areas of mathematics, authors are ordered alphabetically.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/>
              <a:t> In </a:t>
            </a:r>
            <a:r>
              <a:rPr lang="en-GB" sz="2400" i="1" u="sng" dirty="0"/>
              <a:t>some</a:t>
            </a:r>
            <a:r>
              <a:rPr lang="en-GB" sz="2400" dirty="0"/>
              <a:t> areas of mathematics, authors are ordered by contribution.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/>
              <a:t> In other disciplines, other (often complicated) rules apply.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/>
              <a:t> Interdisciplinary fields often apply the standard practice of the journal/field of publication.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/>
              <a:t> Sometimes, different conventions apply in different countries.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2204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6544" y="68942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Why should I collaborate?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26208" y="1105534"/>
            <a:ext cx="9715072" cy="512980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sz="2600" b="1" u="sng" dirty="0"/>
              <a:t>Two (or more!) heads are better than one</a:t>
            </a:r>
            <a:r>
              <a:rPr lang="en-GB" sz="2600" u="sng" dirty="0"/>
              <a:t>: 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sz="2400" dirty="0"/>
              <a:t>expands the area of research, 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sz="2400" dirty="0"/>
              <a:t>brings in fresh ideas/perspectives</a:t>
            </a:r>
            <a:r>
              <a:rPr lang="en-GB" dirty="0"/>
              <a:t>, 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sz="2400" dirty="0"/>
              <a:t>internal “peer-review” allows cross validation of results…</a:t>
            </a:r>
          </a:p>
        </p:txBody>
      </p:sp>
    </p:spTree>
    <p:extLst>
      <p:ext uri="{BB962C8B-B14F-4D97-AF65-F5344CB8AC3E}">
        <p14:creationId xmlns:p14="http://schemas.microsoft.com/office/powerpoint/2010/main" val="3570634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28" y="17257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Authorship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28" y="999240"/>
            <a:ext cx="11413160" cy="57880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800" b="1" dirty="0"/>
              <a:t> </a:t>
            </a:r>
            <a:r>
              <a:rPr lang="en-GB" sz="2600" b="1" dirty="0"/>
              <a:t>Average number of authors per article is going up.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600" b="1" dirty="0"/>
              <a:t> Author order.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600" b="1" dirty="0"/>
              <a:t> Extreme examples</a:t>
            </a:r>
            <a:r>
              <a:rPr lang="en-GB" sz="2600" dirty="0"/>
              <a:t>: physics paper in 2015 with &gt; 5000 authors on a 9 page article; +1000 author papers common in areas of physics, biology, chemistry… </a:t>
            </a:r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2096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28" y="17257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Authorship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28" y="999240"/>
            <a:ext cx="11413160" cy="57880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800" b="1" dirty="0"/>
              <a:t> </a:t>
            </a:r>
            <a:r>
              <a:rPr lang="en-GB" sz="2600" b="1" dirty="0"/>
              <a:t>Average number of authors per article is going up.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600" b="1" dirty="0"/>
              <a:t> Author order.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600" b="1" dirty="0"/>
              <a:t> Extreme examples</a:t>
            </a:r>
            <a:r>
              <a:rPr lang="en-GB" sz="2600" dirty="0"/>
              <a:t>: physics paper in 2015 with &gt; 5000 authors on a 9 page article; +1000 author papers common in areas of physics, biology, chemistry…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600" dirty="0"/>
              <a:t> </a:t>
            </a:r>
            <a:r>
              <a:rPr lang="en-GB" sz="2600" b="1" dirty="0"/>
              <a:t>Mathematics: </a:t>
            </a:r>
            <a:r>
              <a:rPr lang="en-GB" sz="2600" dirty="0"/>
              <a:t>large collaborations relatively rare but can occur, particularly in interdisciplinary fields. Other examples include the “Polymath project”</a:t>
            </a:r>
            <a:r>
              <a:rPr lang="en-GB" sz="2600" b="1" dirty="0"/>
              <a:t>;</a:t>
            </a:r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467" y="3893269"/>
            <a:ext cx="7380722" cy="258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354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28" y="17257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Authorship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28" y="999240"/>
            <a:ext cx="11413160" cy="57880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800" b="1" dirty="0"/>
              <a:t> </a:t>
            </a:r>
            <a:r>
              <a:rPr lang="en-GB" sz="2600" b="1" dirty="0"/>
              <a:t>Average number of authors per article is going up.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600" b="1" dirty="0"/>
              <a:t> Author order.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600" b="1" dirty="0"/>
              <a:t> Extreme examples</a:t>
            </a:r>
            <a:r>
              <a:rPr lang="en-GB" sz="2600" dirty="0"/>
              <a:t>: physics paper in 2015 with &gt; 5000 authors on a 9 page article; +1000 author papers common in areas of physics, biology, chemistry…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600" dirty="0"/>
              <a:t> </a:t>
            </a:r>
            <a:r>
              <a:rPr lang="en-GB" sz="2600" b="1" dirty="0"/>
              <a:t>Mathematics: </a:t>
            </a:r>
            <a:r>
              <a:rPr lang="en-GB" sz="2600" dirty="0"/>
              <a:t>large collaborations relatively rare but can occur, particularly in interdisciplinary fields. Other examples include the “Polymath project”</a:t>
            </a:r>
            <a:r>
              <a:rPr lang="en-GB" sz="2600" b="1" dirty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600" b="1" dirty="0"/>
              <a:t> Many journals now ask for “author contribution” descriptions.</a:t>
            </a:r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725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28" y="17257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Authorship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28" y="999241"/>
            <a:ext cx="11413160" cy="38669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800" b="1" dirty="0"/>
              <a:t> </a:t>
            </a:r>
            <a:r>
              <a:rPr lang="en-GB" sz="2600" b="1" dirty="0"/>
              <a:t>Average number of authors per article is going up.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600" b="1" dirty="0"/>
              <a:t> Author order.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600" b="1" dirty="0"/>
              <a:t> Extreme examples</a:t>
            </a:r>
            <a:r>
              <a:rPr lang="en-GB" sz="2600" dirty="0"/>
              <a:t>: physics paper in 2015 with &gt; 5000 authors on a 9 page article; +1000 author papers common in areas of physics, biology, chemistry…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600" dirty="0"/>
              <a:t> </a:t>
            </a:r>
            <a:r>
              <a:rPr lang="en-GB" sz="2600" b="1" dirty="0"/>
              <a:t>Mathematics: </a:t>
            </a:r>
            <a:r>
              <a:rPr lang="en-GB" sz="2600" dirty="0"/>
              <a:t>large collaborations relatively rare but can occur, particularly in interdisciplinary fields. Other examples include the “Polymath project”</a:t>
            </a:r>
            <a:r>
              <a:rPr lang="en-GB" sz="2600" b="1" dirty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600" b="1" dirty="0"/>
              <a:t> Many journals now ask for “author contribution” descriptions.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600" b="1" dirty="0"/>
              <a:t> When should you be an “author”? </a:t>
            </a:r>
          </a:p>
          <a:p>
            <a:pPr lvl="1"/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69342" y="4716622"/>
            <a:ext cx="10119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Different journals have slightly different guidelines, but typically an author should have made a “substantial contribution” to the work and must “bear accountability” for its contents.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227978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28" y="17257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Authorship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28" y="999240"/>
            <a:ext cx="11413160" cy="57880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800" b="1" dirty="0"/>
              <a:t> </a:t>
            </a:r>
            <a:r>
              <a:rPr lang="en-GB" sz="2600" b="1" dirty="0"/>
              <a:t>Average number of authors per article is going up.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600" b="1" dirty="0"/>
              <a:t> Author order.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600" b="1" dirty="0"/>
              <a:t> Extreme examples</a:t>
            </a:r>
            <a:r>
              <a:rPr lang="en-GB" sz="2600" dirty="0"/>
              <a:t>: physics paper in 2015 with &gt; 5000 authors on a 9 page article; +1000 author papers common in areas of physics, biology, chemistry…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600" dirty="0"/>
              <a:t> </a:t>
            </a:r>
            <a:r>
              <a:rPr lang="en-GB" sz="2600" b="1" dirty="0"/>
              <a:t>Mathematics: </a:t>
            </a:r>
            <a:r>
              <a:rPr lang="en-GB" sz="2600" dirty="0"/>
              <a:t>large collaborations relatively rare but can occur, particularly in interdisciplinary fields. Other examples include the “Polymath project”</a:t>
            </a:r>
            <a:r>
              <a:rPr lang="en-GB" sz="2600" b="1" dirty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600" b="1" dirty="0"/>
              <a:t> Many journals now ask for “author contribution” descriptions.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600" b="1" dirty="0"/>
              <a:t> When should you be an “author”?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600" b="1" dirty="0"/>
              <a:t> Looking forward…</a:t>
            </a:r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64983" y="5086349"/>
            <a:ext cx="10763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Lots of collaborative papers is attractive, but hiring committees will also want to see serious evidence of research where you are a major contributor, such as single author papers, papers where you are the “first author” or where you have played an equally important role with </a:t>
            </a:r>
            <a:r>
              <a:rPr lang="en-GB" sz="2400" dirty="0" err="1"/>
              <a:t>coauthors</a:t>
            </a:r>
            <a:r>
              <a:rPr lang="en-GB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0798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1882" y="0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Taster projects: lay your ground rules early…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1882" y="1127760"/>
            <a:ext cx="11376464" cy="545930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“Self-organisation”: larger groups can be trickier to coordinate  </a:t>
            </a:r>
          </a:p>
          <a:p>
            <a:pPr marL="0" indent="0">
              <a:lnSpc>
                <a:spcPct val="120000"/>
              </a:lnSpc>
              <a:buNone/>
            </a:pPr>
            <a:endParaRPr lang="en-GB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496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1882" y="0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Taster projects: lay your ground rules early…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1882" y="1127760"/>
            <a:ext cx="11376464" cy="560641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“Self-organisation”: larger groups can be trickier to coordinate 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Communicate! Hold regular meetings outside those with supervisors…</a:t>
            </a:r>
          </a:p>
        </p:txBody>
      </p:sp>
    </p:spTree>
    <p:extLst>
      <p:ext uri="{BB962C8B-B14F-4D97-AF65-F5344CB8AC3E}">
        <p14:creationId xmlns:p14="http://schemas.microsoft.com/office/powerpoint/2010/main" val="4058720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1882" y="0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Taster projects: lay your ground rules early…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1882" y="1127760"/>
            <a:ext cx="11376464" cy="560641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“Self-organisation”: larger groups can be trickier to coordinate 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Communicate! Hold regular meetings outside those with supervisors…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Listen to each other! Often there can be multiple valid ways to tackle a problem…</a:t>
            </a:r>
            <a:endParaRPr lang="en-GB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149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1882" y="0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Taster projects: lay your ground rules early…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1882" y="1127760"/>
            <a:ext cx="11376464" cy="560641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“Self-organisation”: larger groups can be trickier to coordinate 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Communicate! Hold regular meetings outside those with supervisors…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Listen to each other! Often there can be multiple valid ways to tackle a problem…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In discussions, avoid language such as “stupid, idiotic, </a:t>
            </a:r>
            <a:r>
              <a:rPr lang="en-GB" sz="2600" b="1" dirty="0" err="1"/>
              <a:t>etc</a:t>
            </a:r>
            <a:r>
              <a:rPr lang="en-GB" sz="2600" b="1" dirty="0"/>
              <a:t>…”</a:t>
            </a:r>
            <a:endParaRPr lang="en-GB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8720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1882" y="0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Taster projects: lay your ground rules early…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1882" y="1127760"/>
            <a:ext cx="11376464" cy="560641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“Self-organisation”: larger groups can be trickier to coordinate 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Communicate! Hold regular meetings outside those with supervisors…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Listen to each other! Often there can be multiple valid ways to tackle a problem…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In discussions, avoid language such as “stupid, idiotic, </a:t>
            </a:r>
            <a:r>
              <a:rPr lang="en-GB" sz="2600" b="1" dirty="0" err="1"/>
              <a:t>etc</a:t>
            </a:r>
            <a:r>
              <a:rPr lang="en-GB" sz="2600" b="1" dirty="0"/>
              <a:t>…”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Make sure you have all agreed on how labour is divided. If new work come up, make sure they are distributed rather than loaded on to individuals.</a:t>
            </a:r>
            <a:endParaRPr lang="en-GB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983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6544" y="68942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Why should I collaborate?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26208" y="1105533"/>
            <a:ext cx="9715072" cy="55153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sz="2600" b="1" u="sng" dirty="0"/>
              <a:t>Two (or more!) heads are better than one</a:t>
            </a:r>
            <a:r>
              <a:rPr lang="en-GB" sz="2600" u="sng" dirty="0"/>
              <a:t>: 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sz="2400" dirty="0"/>
              <a:t>expands the area of research, 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sz="2400" dirty="0"/>
              <a:t>brings in fresh ideas/perspectives</a:t>
            </a:r>
            <a:r>
              <a:rPr lang="en-GB" dirty="0"/>
              <a:t>, 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sz="2400" dirty="0"/>
              <a:t>internal “peer-review” allows cross validation of results…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b="1" dirty="0"/>
              <a:t> </a:t>
            </a:r>
            <a:r>
              <a:rPr lang="en-GB" sz="2600" b="1" u="sng" dirty="0"/>
              <a:t>Can potentially accelerate research: 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sz="2400" i="1" dirty="0"/>
              <a:t>sharing the workload…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sz="2400" i="1" dirty="0"/>
              <a:t>pressure of working to timescales…</a:t>
            </a:r>
          </a:p>
        </p:txBody>
      </p:sp>
    </p:spTree>
    <p:extLst>
      <p:ext uri="{BB962C8B-B14F-4D97-AF65-F5344CB8AC3E}">
        <p14:creationId xmlns:p14="http://schemas.microsoft.com/office/powerpoint/2010/main" val="3752642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1882" y="0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Taster projects: lay your ground rules early…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1882" y="1127760"/>
            <a:ext cx="11376464" cy="560641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“Self-organisation”: larger groups can be trickier to coordinate 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Communicate! Hold regular meetings outside those with supervisors…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Listen to each other! Often there can be multiple valid ways to tackle a problem…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In discussions, avoid language such as “stupid, idiotic, </a:t>
            </a:r>
            <a:r>
              <a:rPr lang="en-GB" sz="2600" b="1" dirty="0" err="1"/>
              <a:t>etc</a:t>
            </a:r>
            <a:r>
              <a:rPr lang="en-GB" sz="2600" b="1" dirty="0"/>
              <a:t>…”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Make sure you have all agreed on how labour is divided. If new work come up, make sure they are distributed rather than loaded on to individuals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Admit it if you are struggling with your own work…</a:t>
            </a:r>
          </a:p>
        </p:txBody>
      </p:sp>
    </p:spTree>
    <p:extLst>
      <p:ext uri="{BB962C8B-B14F-4D97-AF65-F5344CB8AC3E}">
        <p14:creationId xmlns:p14="http://schemas.microsoft.com/office/powerpoint/2010/main" val="1374546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1882" y="0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Taster projects: lay your ground rules early…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1882" y="1127760"/>
            <a:ext cx="11376464" cy="560641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“Self-organisation”: larger groups can be trickier to coordinate 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Communicate! Hold regular meetings outside those with supervisors…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Listen to each other! Often there can be multiple valid ways to tackle a problem…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In discussions, avoid language such as “stupid, idiotic, </a:t>
            </a:r>
            <a:r>
              <a:rPr lang="en-GB" sz="2600" b="1" dirty="0" err="1"/>
              <a:t>etc</a:t>
            </a:r>
            <a:r>
              <a:rPr lang="en-GB" sz="2600" b="1" dirty="0"/>
              <a:t>…”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Make sure you have all agreed on how labour is divided. If new work come up, make sure they are distributed rather than loaded on to individuals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Admit it if you are struggling with your own work…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Agree “the basics” at an early stage: for example, all write in latex rather than using “</a:t>
            </a:r>
            <a:r>
              <a:rPr lang="en-GB" sz="2600" b="1" dirty="0" err="1"/>
              <a:t>wysiwyg</a:t>
            </a:r>
            <a:r>
              <a:rPr lang="en-GB" sz="2600" b="1" dirty="0"/>
              <a:t>” software such as </a:t>
            </a:r>
            <a:r>
              <a:rPr lang="en-GB" sz="2600" b="1" dirty="0" err="1"/>
              <a:t>Lyx</a:t>
            </a:r>
            <a:r>
              <a:rPr lang="en-GB" sz="2600" b="1" dirty="0"/>
              <a:t>….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027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6544" y="68942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Why should I collaborate?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26208" y="1105533"/>
            <a:ext cx="9715072" cy="56423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sz="2600" b="1" u="sng" dirty="0"/>
              <a:t>Two (or more!) heads are better than one</a:t>
            </a:r>
            <a:r>
              <a:rPr lang="en-GB" sz="2600" u="sng" dirty="0"/>
              <a:t>: 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sz="2400" dirty="0"/>
              <a:t>expands the area of research, 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sz="2400" b="1" dirty="0"/>
              <a:t>t</a:t>
            </a:r>
            <a:r>
              <a:rPr lang="en-GB" sz="2400" b="1" dirty="0" smtClean="0"/>
              <a:t>here is no way you can be an expert </a:t>
            </a:r>
            <a:r>
              <a:rPr lang="en-GB" sz="2400" dirty="0" smtClean="0"/>
              <a:t>on</a:t>
            </a:r>
            <a:r>
              <a:rPr lang="en-GB" sz="2400" b="1" dirty="0" smtClean="0"/>
              <a:t> everything!</a:t>
            </a:r>
            <a:r>
              <a:rPr lang="en-GB" b="1" dirty="0" smtClean="0"/>
              <a:t> </a:t>
            </a:r>
            <a:endParaRPr lang="en-GB" b="1" dirty="0"/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sz="2400" dirty="0"/>
              <a:t>internal “peer-review” allows cross validation of results…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b="1" dirty="0"/>
              <a:t> </a:t>
            </a:r>
            <a:r>
              <a:rPr lang="en-GB" sz="2600" b="1" u="sng" dirty="0"/>
              <a:t>Can potentially accelerate research: 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sz="2400" i="1" dirty="0"/>
              <a:t>sharing the workload…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sz="2400" i="1" dirty="0"/>
              <a:t>pressure of working to timescales…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sz="2600" b="1" u="sng" dirty="0"/>
              <a:t>Great way to learn: 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sz="2400" dirty="0"/>
              <a:t>new mathematical skills…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sz="2400" dirty="0"/>
              <a:t>different approaches to research, writing </a:t>
            </a:r>
            <a:r>
              <a:rPr lang="en-GB" sz="2400" dirty="0" err="1"/>
              <a:t>etc</a:t>
            </a:r>
            <a:r>
              <a:rPr lang="en-GB" sz="2400" dirty="0"/>
              <a:t>…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066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6544" y="68942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Moreover…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52333" y="1053282"/>
            <a:ext cx="11074985" cy="403518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b="1" dirty="0"/>
              <a:t> </a:t>
            </a:r>
            <a:r>
              <a:rPr lang="en-GB" sz="2600" b="1" dirty="0"/>
              <a:t>It is the norm in academia, even mathematics…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749" y="1839730"/>
            <a:ext cx="8949189" cy="501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6544" y="68942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Moreover…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52333" y="1053282"/>
            <a:ext cx="11074985" cy="403518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b="1" dirty="0"/>
              <a:t> </a:t>
            </a:r>
            <a:r>
              <a:rPr lang="en-GB" sz="2600" b="1" dirty="0"/>
              <a:t>It is the norm in academia, even mathematics…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In industry, you won’t have much choice…</a:t>
            </a:r>
          </a:p>
        </p:txBody>
      </p:sp>
    </p:spTree>
    <p:extLst>
      <p:ext uri="{BB962C8B-B14F-4D97-AF65-F5344CB8AC3E}">
        <p14:creationId xmlns:p14="http://schemas.microsoft.com/office/powerpoint/2010/main" val="1672012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6544" y="68942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Moreover…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52333" y="1053282"/>
            <a:ext cx="11074985" cy="403518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b="1" dirty="0"/>
              <a:t> </a:t>
            </a:r>
            <a:r>
              <a:rPr lang="en-GB" sz="2600" b="1" dirty="0"/>
              <a:t>It is the norm in academia, even mathematics…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In industry, you won’t have much choice…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It is highly attractive to grant funders, hiring committees…</a:t>
            </a:r>
          </a:p>
        </p:txBody>
      </p:sp>
    </p:spTree>
    <p:extLst>
      <p:ext uri="{BB962C8B-B14F-4D97-AF65-F5344CB8AC3E}">
        <p14:creationId xmlns:p14="http://schemas.microsoft.com/office/powerpoint/2010/main" val="48328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6544" y="68942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Moreover…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52333" y="1053282"/>
            <a:ext cx="11074985" cy="403518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b="1" dirty="0"/>
              <a:t> </a:t>
            </a:r>
            <a:r>
              <a:rPr lang="en-GB" sz="2600" b="1" dirty="0"/>
              <a:t>It is the norm in academia, even mathematics…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In industry, you won’t have much choice…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It is highly attractive to grant funders, hiring committees…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It is no barrier to personal fame and glory!</a:t>
            </a:r>
          </a:p>
        </p:txBody>
      </p:sp>
    </p:spTree>
    <p:extLst>
      <p:ext uri="{BB962C8B-B14F-4D97-AF65-F5344CB8AC3E}">
        <p14:creationId xmlns:p14="http://schemas.microsoft.com/office/powerpoint/2010/main" val="106259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6544" y="68942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Moreover…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52333" y="1053282"/>
            <a:ext cx="11074985" cy="403518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b="1" dirty="0"/>
              <a:t> </a:t>
            </a:r>
            <a:r>
              <a:rPr lang="en-GB" sz="2600" b="1" dirty="0"/>
              <a:t>It is the norm in academia, even mathematics…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In industry, you won’t have much choice…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It is highly attractive to grant funders, hiring committees…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600" b="1" dirty="0"/>
              <a:t> It is no barrier to personal fame and glory!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582" y="243258"/>
            <a:ext cx="6014658" cy="6416514"/>
          </a:xfrm>
          <a:prstGeom prst="rect">
            <a:avLst/>
          </a:prstGeom>
          <a:ln w="152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09645267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1359</TotalTime>
  <Words>1844</Words>
  <Application>Microsoft Office PowerPoint</Application>
  <PresentationFormat>Custom</PresentationFormat>
  <Paragraphs>163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Metropolitan</vt:lpstr>
      <vt:lpstr>Why should I collaborate?</vt:lpstr>
      <vt:lpstr>Why should I collaborate?</vt:lpstr>
      <vt:lpstr>Why should I collaborate?</vt:lpstr>
      <vt:lpstr>Why should I collaborate?</vt:lpstr>
      <vt:lpstr>Moreover…</vt:lpstr>
      <vt:lpstr>Moreover…</vt:lpstr>
      <vt:lpstr>Moreover…</vt:lpstr>
      <vt:lpstr>Moreover…</vt:lpstr>
      <vt:lpstr>Moreover…</vt:lpstr>
      <vt:lpstr>Moreover…</vt:lpstr>
      <vt:lpstr>Moreover…</vt:lpstr>
      <vt:lpstr>Cons of collaboration…</vt:lpstr>
      <vt:lpstr>Cons of collaboration…</vt:lpstr>
      <vt:lpstr>Cons of collaboration…</vt:lpstr>
      <vt:lpstr>Cons of collaboration…</vt:lpstr>
      <vt:lpstr>Cons of collaboration…</vt:lpstr>
      <vt:lpstr>Cons of collaboration…</vt:lpstr>
      <vt:lpstr>Authorship</vt:lpstr>
      <vt:lpstr>Authorship</vt:lpstr>
      <vt:lpstr>Authorship</vt:lpstr>
      <vt:lpstr>Authorship</vt:lpstr>
      <vt:lpstr>Authorship</vt:lpstr>
      <vt:lpstr>Authorship</vt:lpstr>
      <vt:lpstr>Authorship</vt:lpstr>
      <vt:lpstr>Taster projects: lay your ground rules early…</vt:lpstr>
      <vt:lpstr>Taster projects: lay your ground rules early…</vt:lpstr>
      <vt:lpstr>Taster projects: lay your ground rules early…</vt:lpstr>
      <vt:lpstr>Taster projects: lay your ground rules early…</vt:lpstr>
      <vt:lpstr>Taster projects: lay your ground rules early…</vt:lpstr>
      <vt:lpstr>Taster projects: lay your ground rules early…</vt:lpstr>
      <vt:lpstr>Taster projects: lay your ground rules early…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Laying the ground rules</dc:title>
  <dc:creator>Kevin Painter</dc:creator>
  <cp:lastModifiedBy>mo108</cp:lastModifiedBy>
  <cp:revision>40</cp:revision>
  <dcterms:created xsi:type="dcterms:W3CDTF">2016-09-19T18:08:15Z</dcterms:created>
  <dcterms:modified xsi:type="dcterms:W3CDTF">2017-09-21T07:30:03Z</dcterms:modified>
</cp:coreProperties>
</file>