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68" r:id="rId3"/>
    <p:sldId id="265" r:id="rId4"/>
    <p:sldId id="275" r:id="rId5"/>
    <p:sldId id="277" r:id="rId6"/>
    <p:sldId id="276" r:id="rId7"/>
    <p:sldId id="280" r:id="rId8"/>
    <p:sldId id="281" r:id="rId9"/>
    <p:sldId id="279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B51"/>
    <a:srgbClr val="F8BE45"/>
    <a:srgbClr val="4186F3"/>
    <a:srgbClr val="EB4134"/>
    <a:srgbClr val="64686D"/>
    <a:srgbClr val="DEE2E7"/>
    <a:srgbClr val="40A4CF"/>
    <a:srgbClr val="408BED"/>
    <a:srgbClr val="E6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9863E-8D6E-5198-00D4-A13EA9584B6C}" v="656" dt="2024-05-13T21:03:53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 snapToObjects="1" showGuides="1">
      <p:cViewPr varScale="1">
        <p:scale>
          <a:sx n="90" d="100"/>
          <a:sy n="90" d="100"/>
        </p:scale>
        <p:origin x="232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34A21-9F93-4841-BE04-CD92136E5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0CD8FB-36BB-9543-9ED7-37BC99F3B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5F01CF-AE6C-AD4E-AB61-5D649378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6A3-5656-854F-B6B3-C399DE88D82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249DF0-0B24-B542-AFCD-2BA323AF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FFEF28-0EEE-4B4E-A8E7-981B4927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6D-ADF8-F84D-BF8B-6453B364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02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FADAA-417F-6B41-BABA-04CB1682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4DE06B-3FBB-CD42-9105-23AB07782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F56530-F495-7149-997C-941DE34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6A3-5656-854F-B6B3-C399DE88D82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DC94B4-25C2-BE4C-81D9-7EF89671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FCDFA3-6F0B-F149-9E15-84752D94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6D-ADF8-F84D-BF8B-6453B364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07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6F5146-CF92-6D46-B5AF-26A353C21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284C06-695C-B54E-BF4F-789F04B5D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E271FA-3724-BD4F-9551-CFF070CD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6A3-5656-854F-B6B3-C399DE88D82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BF01A1-DD26-3149-BE6F-9A16D48C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08E957-181F-D742-9102-F8D4BE5A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6D-ADF8-F84D-BF8B-6453B364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07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F28C8-E718-1149-BD4A-12733FB5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AFF535-C564-324C-87B2-2EA48FF14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DCCA36-22D1-D347-973B-113CFCC9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6A3-5656-854F-B6B3-C399DE88D82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635C2E-4899-B847-97FF-1C0F5CC4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7D51B8-318D-A742-AD2F-E3E9D017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6D-ADF8-F84D-BF8B-6453B364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91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806B3-4EA6-7A46-A6B8-171A4A8B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7A1836-CCF0-A54D-944E-575BD3C9D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A9BCCD-0306-0A44-B5D6-1ACFD282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6A3-5656-854F-B6B3-C399DE88D82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20E92B-EEED-4144-9D16-6AFF97EE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6EE8A7-E02C-0F4C-BC31-130A9AFF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6D-ADF8-F84D-BF8B-6453B364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4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BD319-5BF1-1D4C-97FB-70268294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75D8CD-98AF-904F-B5FE-B8E864E2F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C4C176-AE03-9747-801B-F16BE16C4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43125B-9042-284B-AD62-28332FE0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6A3-5656-854F-B6B3-C399DE88D82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35C32C-F73D-C04A-897E-F8527299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F2278F-EBC9-6643-8211-32A2E88A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6D-ADF8-F84D-BF8B-6453B364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27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D4A2F-0E30-3C47-8F14-B2B78A28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C3C113-E2B2-D845-98B6-11677E31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61050D-0D28-284F-9F08-E454B086D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0ADFD8-8B64-EF4A-B65F-152F93845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FED954-67F1-7149-B25A-2189420EC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3638A3-EFA9-8C49-A523-CCDD3A07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6A3-5656-854F-B6B3-C399DE88D82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AFC1FA-9C20-5E44-A96E-5819FED1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87B0061-8754-C743-8C93-C7478A17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6D-ADF8-F84D-BF8B-6453B364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41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6A07C-30F0-3F40-91BA-E5459BF1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DE2AB7F-64F9-2A4D-AE3E-AFC7A604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6A3-5656-854F-B6B3-C399DE88D82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B8DEB5-F9A6-EE4C-A842-53D2B736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C692C3-3837-374D-BF8D-E5AE6243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6D-ADF8-F84D-BF8B-6453B364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67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177C74-2858-614F-B5E3-6CE8C3E1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6A3-5656-854F-B6B3-C399DE88D82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BF19419-4DC8-FE45-A398-190176CD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E660DF-601C-9348-9305-22E34FB6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6D-ADF8-F84D-BF8B-6453B364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17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F413E-F589-9449-831B-A4136ABC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B578F3-8419-8A44-A193-81F2E5255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D5598D-A27F-1E46-8703-EB01953C5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FE7A96-EB44-4E48-847F-E5E01DEE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6A3-5656-854F-B6B3-C399DE88D82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2D76E1-19B6-4E4E-80F1-A07957E4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15499D-4DD3-0A48-875E-10712B3B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6D-ADF8-F84D-BF8B-6453B364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1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A9382-DD81-EA49-A71C-133C0ED3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1C29CD-E17C-9842-800F-0CFC99750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65D54A-04B9-9B46-AADF-875EA3FC5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6DC040-462B-2B48-B224-A20379D7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76A3-5656-854F-B6B3-C399DE88D82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E119C9-B838-BE43-A148-775D6776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0E3405-65F8-084D-B61E-2DF1034B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6D-ADF8-F84D-BF8B-6453B364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09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D9A5BB2-A2A0-4B48-B8BD-DBFBE434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23154E-05CD-0549-8AB1-E176432EC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8CA159-5532-A94A-93A6-98DC90AE2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C76A3-5656-854F-B6B3-C399DE88D820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C7CFA8-3AED-6541-ACFF-E7B20BAEF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F2C6BB-9458-4245-94A1-03D37883B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0AE6D-ADF8-F84D-BF8B-6453B3641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9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0.sv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2" Type="http://schemas.openxmlformats.org/officeDocument/2006/relationships/audio" Target="../media/audio1.wav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0.sv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2" Type="http://schemas.openxmlformats.org/officeDocument/2006/relationships/audio" Target="../media/audio1.wav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5" Type="http://schemas.openxmlformats.org/officeDocument/2006/relationships/image" Target="../media/image24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0.sv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2" Type="http://schemas.openxmlformats.org/officeDocument/2006/relationships/audio" Target="../media/audio1.wav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5" Type="http://schemas.openxmlformats.org/officeDocument/2006/relationships/image" Target="../media/image26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0.sv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5" Type="http://schemas.openxmlformats.org/officeDocument/2006/relationships/image" Target="../media/image28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0.sv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2" Type="http://schemas.openxmlformats.org/officeDocument/2006/relationships/audio" Target="../media/audio1.wav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5" Type="http://schemas.openxmlformats.org/officeDocument/2006/relationships/image" Target="../media/image24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9.png"/><Relationship Id="rId5" Type="http://schemas.openxmlformats.org/officeDocument/2006/relationships/image" Target="../media/image12.sv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m 53">
            <a:extLst>
              <a:ext uri="{FF2B5EF4-FFF2-40B4-BE49-F238E27FC236}">
                <a16:creationId xmlns:a16="http://schemas.microsoft.com/office/drawing/2014/main" id="{827DFC5A-9928-4543-B2EF-DB8386986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663" y="2395663"/>
            <a:ext cx="2066674" cy="206667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BD11DF9-F487-E04E-A9F6-DB673271BB84}"/>
              </a:ext>
            </a:extLst>
          </p:cNvPr>
          <p:cNvSpPr>
            <a:spLocks noChangeAspect="1"/>
          </p:cNvSpPr>
          <p:nvPr/>
        </p:nvSpPr>
        <p:spPr>
          <a:xfrm>
            <a:off x="-227948" y="-5862"/>
            <a:ext cx="180000" cy="190588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403E04C-C55A-654D-80CB-1E648CAB05EC}"/>
              </a:ext>
            </a:extLst>
          </p:cNvPr>
          <p:cNvSpPr>
            <a:spLocks noChangeAspect="1"/>
          </p:cNvSpPr>
          <p:nvPr/>
        </p:nvSpPr>
        <p:spPr>
          <a:xfrm>
            <a:off x="-227948" y="224798"/>
            <a:ext cx="180000" cy="190588"/>
          </a:xfrm>
          <a:prstGeom prst="rect">
            <a:avLst/>
          </a:prstGeom>
          <a:solidFill>
            <a:srgbClr val="F8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B03C691-AA23-634B-ADEC-5B1D25EFAB75}"/>
              </a:ext>
            </a:extLst>
          </p:cNvPr>
          <p:cNvSpPr>
            <a:spLocks noChangeAspect="1"/>
          </p:cNvSpPr>
          <p:nvPr/>
        </p:nvSpPr>
        <p:spPr>
          <a:xfrm>
            <a:off x="-227948" y="455458"/>
            <a:ext cx="180000" cy="190588"/>
          </a:xfrm>
          <a:prstGeom prst="rect">
            <a:avLst/>
          </a:prstGeom>
          <a:solidFill>
            <a:srgbClr val="4EA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A790BD1-174B-D847-8B04-BC596A0A0192}"/>
              </a:ext>
            </a:extLst>
          </p:cNvPr>
          <p:cNvSpPr>
            <a:spLocks noChangeAspect="1"/>
          </p:cNvSpPr>
          <p:nvPr/>
        </p:nvSpPr>
        <p:spPr>
          <a:xfrm>
            <a:off x="-227948" y="686118"/>
            <a:ext cx="180000" cy="190588"/>
          </a:xfrm>
          <a:prstGeom prst="rect">
            <a:avLst/>
          </a:prstGeom>
          <a:solidFill>
            <a:srgbClr val="EB4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010A8AD-0AA8-B745-B222-99EED17CE9E4}"/>
              </a:ext>
            </a:extLst>
          </p:cNvPr>
          <p:cNvSpPr>
            <a:spLocks noChangeAspect="1"/>
          </p:cNvSpPr>
          <p:nvPr/>
        </p:nvSpPr>
        <p:spPr>
          <a:xfrm>
            <a:off x="-227948" y="916778"/>
            <a:ext cx="180000" cy="190588"/>
          </a:xfrm>
          <a:prstGeom prst="rect">
            <a:avLst/>
          </a:prstGeom>
          <a:solidFill>
            <a:srgbClr val="64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4686D"/>
              </a:solidFill>
              <a:highlight>
                <a:srgbClr val="64686D"/>
              </a:highligh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A3496A9-085A-6D49-BF0B-FB6D74418093}"/>
              </a:ext>
            </a:extLst>
          </p:cNvPr>
          <p:cNvSpPr>
            <a:spLocks noChangeAspect="1"/>
          </p:cNvSpPr>
          <p:nvPr/>
        </p:nvSpPr>
        <p:spPr>
          <a:xfrm>
            <a:off x="-227948" y="1147438"/>
            <a:ext cx="180000" cy="190588"/>
          </a:xfrm>
          <a:prstGeom prst="rect">
            <a:avLst/>
          </a:prstGeom>
          <a:solidFill>
            <a:srgbClr val="DE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483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0">
        <p159:morph option="byObject"/>
        <p:sndAc>
          <p:stSnd>
            <p:snd r:embed="rId2" name="click.wav"/>
          </p:stSnd>
        </p:sndAc>
      </p:transition>
    </mc:Choice>
    <mc:Fallback xmlns="">
      <p:transition spd="slow" advClick="0" advTm="0">
        <p:fade/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E1DC368-80B2-7448-AA72-2D5C488F7E10}"/>
              </a:ext>
            </a:extLst>
          </p:cNvPr>
          <p:cNvGrpSpPr/>
          <p:nvPr/>
        </p:nvGrpSpPr>
        <p:grpSpPr>
          <a:xfrm>
            <a:off x="8031405" y="2497155"/>
            <a:ext cx="1686640" cy="1863690"/>
            <a:chOff x="8031405" y="2497155"/>
            <a:chExt cx="1686640" cy="186369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19B093-DC6F-4349-BAAC-AC464138E1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5927" y="3121246"/>
              <a:ext cx="723943" cy="723943"/>
            </a:xfrm>
            <a:prstGeom prst="ellipse">
              <a:avLst/>
            </a:prstGeom>
            <a:solidFill>
              <a:schemeClr val="bg1">
                <a:lumMod val="85000"/>
                <a:alpha val="6260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156C9622-4217-F546-954D-4D6801D09B9C}"/>
                </a:ext>
              </a:extLst>
            </p:cNvPr>
            <p:cNvSpPr txBox="1"/>
            <p:nvPr/>
          </p:nvSpPr>
          <p:spPr>
            <a:xfrm>
              <a:off x="8201903" y="2629500"/>
              <a:ext cx="14535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spc="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Adicionar</a:t>
              </a:r>
            </a:p>
          </p:txBody>
        </p:sp>
        <p:pic>
          <p:nvPicPr>
            <p:cNvPr id="42" name="Gráfico 41" descr="Adicionar com preenchimento sólido">
              <a:extLst>
                <a:ext uri="{FF2B5EF4-FFF2-40B4-BE49-F238E27FC236}">
                  <a16:creationId xmlns:a16="http://schemas.microsoft.com/office/drawing/2014/main" id="{33D06C73-BCA3-3A42-B9D4-83DF776DA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66" y="3351932"/>
              <a:ext cx="226070" cy="226070"/>
            </a:xfrm>
            <a:prstGeom prst="rect">
              <a:avLst/>
            </a:prstGeom>
          </p:spPr>
        </p:pic>
        <p:sp>
          <p:nvSpPr>
            <p:cNvPr id="49" name="Retângulo Arredondado 48">
              <a:extLst>
                <a:ext uri="{FF2B5EF4-FFF2-40B4-BE49-F238E27FC236}">
                  <a16:creationId xmlns:a16="http://schemas.microsoft.com/office/drawing/2014/main" id="{A5349AF1-EB7A-AE4C-AD92-F1E86967FE4C}"/>
                </a:ext>
              </a:extLst>
            </p:cNvPr>
            <p:cNvSpPr/>
            <p:nvPr/>
          </p:nvSpPr>
          <p:spPr>
            <a:xfrm>
              <a:off x="8031405" y="2497155"/>
              <a:ext cx="1686640" cy="1863690"/>
            </a:xfrm>
            <a:prstGeom prst="roundRect">
              <a:avLst>
                <a:gd name="adj" fmla="val 3407"/>
              </a:avLst>
            </a:prstGeom>
            <a:noFill/>
            <a:ln w="952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8CB9EE2-9560-3F41-8CA2-DAAB523D4831}"/>
              </a:ext>
            </a:extLst>
          </p:cNvPr>
          <p:cNvSpPr txBox="1"/>
          <p:nvPr/>
        </p:nvSpPr>
        <p:spPr>
          <a:xfrm>
            <a:off x="4242644" y="971461"/>
            <a:ext cx="37067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>
                <a:solidFill>
                  <a:srgbClr val="64686D"/>
                </a:solidFill>
              </a:rPr>
              <a:t>Quem está apresentando?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827DFC5A-9928-4543-B2EF-DB8386986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601" y="609873"/>
            <a:ext cx="314798" cy="314798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03068D7E-7CE0-D148-82DB-C78541FE3178}"/>
              </a:ext>
            </a:extLst>
          </p:cNvPr>
          <p:cNvSpPr txBox="1"/>
          <p:nvPr/>
        </p:nvSpPr>
        <p:spPr>
          <a:xfrm>
            <a:off x="4897625" y="1374141"/>
            <a:ext cx="242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64686D"/>
                </a:solidFill>
              </a:rPr>
              <a:t>Nome do trabalho aqui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03D38FF-39D0-C24A-978A-EA68A385924D}"/>
              </a:ext>
            </a:extLst>
          </p:cNvPr>
          <p:cNvSpPr txBox="1"/>
          <p:nvPr/>
        </p:nvSpPr>
        <p:spPr>
          <a:xfrm>
            <a:off x="9922487" y="6005428"/>
            <a:ext cx="1789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64686D"/>
                </a:solidFill>
              </a:rPr>
              <a:t>Exibir na inicialização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AB695A1-17D3-C24D-8896-2600EDBE7F0E}"/>
              </a:ext>
            </a:extLst>
          </p:cNvPr>
          <p:cNvSpPr>
            <a:spLocks/>
          </p:cNvSpPr>
          <p:nvPr/>
        </p:nvSpPr>
        <p:spPr>
          <a:xfrm rot="1441903">
            <a:off x="800682" y="1226651"/>
            <a:ext cx="302460" cy="302460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Alternar Processo 58">
            <a:extLst>
              <a:ext uri="{FF2B5EF4-FFF2-40B4-BE49-F238E27FC236}">
                <a16:creationId xmlns:a16="http://schemas.microsoft.com/office/drawing/2014/main" id="{266F5AF8-EA1D-5248-82AD-2FBECBBA1D55}"/>
              </a:ext>
            </a:extLst>
          </p:cNvPr>
          <p:cNvSpPr>
            <a:spLocks/>
          </p:cNvSpPr>
          <p:nvPr/>
        </p:nvSpPr>
        <p:spPr>
          <a:xfrm rot="2441467">
            <a:off x="1705695" y="1142206"/>
            <a:ext cx="199183" cy="580434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Alternar Processo 59">
            <a:extLst>
              <a:ext uri="{FF2B5EF4-FFF2-40B4-BE49-F238E27FC236}">
                <a16:creationId xmlns:a16="http://schemas.microsoft.com/office/drawing/2014/main" id="{FA6D745F-6DED-1340-998D-0BFE82B20C20}"/>
              </a:ext>
            </a:extLst>
          </p:cNvPr>
          <p:cNvSpPr>
            <a:spLocks/>
          </p:cNvSpPr>
          <p:nvPr/>
        </p:nvSpPr>
        <p:spPr>
          <a:xfrm rot="3516684">
            <a:off x="732199" y="2152288"/>
            <a:ext cx="211641" cy="580434"/>
          </a:xfrm>
          <a:prstGeom prst="flowChartAlternateProcess">
            <a:avLst/>
          </a:prstGeom>
          <a:noFill/>
          <a:ln w="28575">
            <a:solidFill>
              <a:srgbClr val="4EA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EB6E25-C5DE-144E-917F-EDF886D853C1}"/>
              </a:ext>
            </a:extLst>
          </p:cNvPr>
          <p:cNvSpPr/>
          <p:nvPr/>
        </p:nvSpPr>
        <p:spPr>
          <a:xfrm>
            <a:off x="1151621" y="3011509"/>
            <a:ext cx="108000" cy="108000"/>
          </a:xfrm>
          <a:prstGeom prst="ellipse">
            <a:avLst/>
          </a:prstGeom>
          <a:solidFill>
            <a:srgbClr val="F7B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576A8CB-F4CD-4049-AD4A-E6169DFEC851}"/>
              </a:ext>
            </a:extLst>
          </p:cNvPr>
          <p:cNvSpPr/>
          <p:nvPr/>
        </p:nvSpPr>
        <p:spPr>
          <a:xfrm>
            <a:off x="0" y="0"/>
            <a:ext cx="12192000" cy="314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A31ECAF9-C1E6-2C45-ACA4-40512EF82762}"/>
              </a:ext>
            </a:extLst>
          </p:cNvPr>
          <p:cNvSpPr txBox="1"/>
          <p:nvPr/>
        </p:nvSpPr>
        <p:spPr>
          <a:xfrm>
            <a:off x="4437278" y="18899"/>
            <a:ext cx="3269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64686D"/>
                </a:solidFill>
              </a:rPr>
              <a:t>Google</a:t>
            </a: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7A75D9D5-3453-8E49-8D24-30A1A4F61FF7}"/>
              </a:ext>
            </a:extLst>
          </p:cNvPr>
          <p:cNvSpPr/>
          <p:nvPr/>
        </p:nvSpPr>
        <p:spPr>
          <a:xfrm rot="1257806">
            <a:off x="750734" y="3504624"/>
            <a:ext cx="313602" cy="270347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3537A1-A355-5447-8A9A-79059D5BA671}"/>
              </a:ext>
            </a:extLst>
          </p:cNvPr>
          <p:cNvSpPr>
            <a:spLocks noChangeAspect="1"/>
          </p:cNvSpPr>
          <p:nvPr/>
        </p:nvSpPr>
        <p:spPr>
          <a:xfrm>
            <a:off x="391158" y="4055858"/>
            <a:ext cx="144000" cy="144000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D1843A0-6F62-384A-AE06-F7092C78B98F}"/>
              </a:ext>
            </a:extLst>
          </p:cNvPr>
          <p:cNvGrpSpPr/>
          <p:nvPr/>
        </p:nvGrpSpPr>
        <p:grpSpPr>
          <a:xfrm>
            <a:off x="2489680" y="2497155"/>
            <a:ext cx="1686640" cy="1863690"/>
            <a:chOff x="2489680" y="2497155"/>
            <a:chExt cx="1686640" cy="1863690"/>
          </a:xfrm>
        </p:grpSpPr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2B74A669-205A-6D46-9E47-0C0A99F6990D}"/>
                </a:ext>
              </a:extLst>
            </p:cNvPr>
            <p:cNvSpPr txBox="1"/>
            <p:nvPr/>
          </p:nvSpPr>
          <p:spPr>
            <a:xfrm>
              <a:off x="2674721" y="2629500"/>
              <a:ext cx="1316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Pessoa 1</a:t>
              </a:r>
            </a:p>
          </p:txBody>
        </p:sp>
        <p:sp>
          <p:nvSpPr>
            <p:cNvPr id="39" name="Retângulo Arredondado 38">
              <a:extLst>
                <a:ext uri="{FF2B5EF4-FFF2-40B4-BE49-F238E27FC236}">
                  <a16:creationId xmlns:a16="http://schemas.microsoft.com/office/drawing/2014/main" id="{F2929780-399E-5341-8666-1F742318BB22}"/>
                </a:ext>
              </a:extLst>
            </p:cNvPr>
            <p:cNvSpPr/>
            <p:nvPr/>
          </p:nvSpPr>
          <p:spPr>
            <a:xfrm>
              <a:off x="2489680" y="2497155"/>
              <a:ext cx="1686640" cy="1863690"/>
            </a:xfrm>
            <a:prstGeom prst="roundRect">
              <a:avLst>
                <a:gd name="adj" fmla="val 3407"/>
              </a:avLst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DFAA41E3-2864-4F48-9EF6-B0277861043A}"/>
                </a:ext>
              </a:extLst>
            </p:cNvPr>
            <p:cNvSpPr txBox="1"/>
            <p:nvPr/>
          </p:nvSpPr>
          <p:spPr>
            <a:xfrm>
              <a:off x="2674721" y="3931185"/>
              <a:ext cx="1316558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Carla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71D44E92-E600-AE4C-808C-4355ED3DAF66}"/>
                </a:ext>
              </a:extLst>
            </p:cNvPr>
            <p:cNvGrpSpPr/>
            <p:nvPr/>
          </p:nvGrpSpPr>
          <p:grpSpPr>
            <a:xfrm>
              <a:off x="4018974" y="2590891"/>
              <a:ext cx="45719" cy="168890"/>
              <a:chOff x="4008814" y="2595971"/>
              <a:chExt cx="45719" cy="16889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D00336A-CC67-1F47-91A4-BB27D9AF2424}"/>
                  </a:ext>
                </a:extLst>
              </p:cNvPr>
              <p:cNvSpPr/>
              <p:nvPr/>
            </p:nvSpPr>
            <p:spPr>
              <a:xfrm>
                <a:off x="4008814" y="2595971"/>
                <a:ext cx="45719" cy="45719"/>
              </a:xfrm>
              <a:prstGeom prst="ellipse">
                <a:avLst/>
              </a:prstGeom>
              <a:solidFill>
                <a:srgbClr val="575C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4B01CC4-F12A-374D-9A78-A4F5B43619F5}"/>
                  </a:ext>
                </a:extLst>
              </p:cNvPr>
              <p:cNvSpPr/>
              <p:nvPr/>
            </p:nvSpPr>
            <p:spPr>
              <a:xfrm>
                <a:off x="4008814" y="2657557"/>
                <a:ext cx="45719" cy="45719"/>
              </a:xfrm>
              <a:prstGeom prst="ellipse">
                <a:avLst/>
              </a:prstGeom>
              <a:solidFill>
                <a:srgbClr val="575C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7BE98B3D-B6D8-C74F-AD1E-9AC5B58D14E8}"/>
                  </a:ext>
                </a:extLst>
              </p:cNvPr>
              <p:cNvSpPr/>
              <p:nvPr/>
            </p:nvSpPr>
            <p:spPr>
              <a:xfrm>
                <a:off x="4008814" y="2719142"/>
                <a:ext cx="45719" cy="45719"/>
              </a:xfrm>
              <a:prstGeom prst="ellipse">
                <a:avLst/>
              </a:prstGeom>
              <a:solidFill>
                <a:srgbClr val="575C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5EC75544-BB93-844D-A460-A0972780443A}"/>
              </a:ext>
            </a:extLst>
          </p:cNvPr>
          <p:cNvGrpSpPr/>
          <p:nvPr/>
        </p:nvGrpSpPr>
        <p:grpSpPr>
          <a:xfrm>
            <a:off x="4336922" y="2497155"/>
            <a:ext cx="1686640" cy="1863690"/>
            <a:chOff x="4336922" y="2497155"/>
            <a:chExt cx="1686640" cy="1863690"/>
          </a:xfrm>
        </p:grpSpPr>
        <p:sp>
          <p:nvSpPr>
            <p:cNvPr id="41" name="Retângulo Arredondado 40">
              <a:extLst>
                <a:ext uri="{FF2B5EF4-FFF2-40B4-BE49-F238E27FC236}">
                  <a16:creationId xmlns:a16="http://schemas.microsoft.com/office/drawing/2014/main" id="{75F72C4B-0A66-2F4F-BAA1-57388ECCA1F8}"/>
                </a:ext>
              </a:extLst>
            </p:cNvPr>
            <p:cNvSpPr/>
            <p:nvPr/>
          </p:nvSpPr>
          <p:spPr>
            <a:xfrm>
              <a:off x="4336922" y="2497155"/>
              <a:ext cx="1686640" cy="1863690"/>
            </a:xfrm>
            <a:prstGeom prst="roundRect">
              <a:avLst>
                <a:gd name="adj" fmla="val 3407"/>
              </a:avLst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BC0594F7-C5E8-2F49-B85E-3526E2668F00}"/>
                </a:ext>
              </a:extLst>
            </p:cNvPr>
            <p:cNvSpPr txBox="1"/>
            <p:nvPr/>
          </p:nvSpPr>
          <p:spPr>
            <a:xfrm>
              <a:off x="4534777" y="2639645"/>
              <a:ext cx="1316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Pessoa 2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663D06BF-17A0-EF44-BB8A-B4CB29FB611A}"/>
                </a:ext>
              </a:extLst>
            </p:cNvPr>
            <p:cNvSpPr txBox="1"/>
            <p:nvPr/>
          </p:nvSpPr>
          <p:spPr>
            <a:xfrm>
              <a:off x="4534777" y="3931185"/>
              <a:ext cx="1316558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Leticia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8B090068-83CF-C246-AF35-89E76CE1612F}"/>
                </a:ext>
              </a:extLst>
            </p:cNvPr>
            <p:cNvGrpSpPr/>
            <p:nvPr/>
          </p:nvGrpSpPr>
          <p:grpSpPr>
            <a:xfrm>
              <a:off x="5868094" y="2590891"/>
              <a:ext cx="45719" cy="168890"/>
              <a:chOff x="5868094" y="2590891"/>
              <a:chExt cx="45719" cy="16889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3577C5DA-2BCC-9044-95C3-276DB465EAE7}"/>
                  </a:ext>
                </a:extLst>
              </p:cNvPr>
              <p:cNvSpPr/>
              <p:nvPr/>
            </p:nvSpPr>
            <p:spPr>
              <a:xfrm>
                <a:off x="5868094" y="2590891"/>
                <a:ext cx="45719" cy="45719"/>
              </a:xfrm>
              <a:prstGeom prst="ellipse">
                <a:avLst/>
              </a:prstGeom>
              <a:solidFill>
                <a:srgbClr val="575C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00C2A2D2-055E-2144-B8F3-592C20BCDCD9}"/>
                  </a:ext>
                </a:extLst>
              </p:cNvPr>
              <p:cNvSpPr/>
              <p:nvPr/>
            </p:nvSpPr>
            <p:spPr>
              <a:xfrm>
                <a:off x="5868094" y="2652477"/>
                <a:ext cx="45719" cy="45719"/>
              </a:xfrm>
              <a:prstGeom prst="ellipse">
                <a:avLst/>
              </a:prstGeom>
              <a:solidFill>
                <a:srgbClr val="575C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1D6AD5F-EF78-A14C-ABF8-AD40BEDF9603}"/>
                  </a:ext>
                </a:extLst>
              </p:cNvPr>
              <p:cNvSpPr/>
              <p:nvPr/>
            </p:nvSpPr>
            <p:spPr>
              <a:xfrm>
                <a:off x="5868094" y="2714062"/>
                <a:ext cx="45719" cy="45719"/>
              </a:xfrm>
              <a:prstGeom prst="ellipse">
                <a:avLst/>
              </a:prstGeom>
              <a:solidFill>
                <a:srgbClr val="575C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7F748941-3CA5-0949-8BF6-1FCBDAFDA9C9}"/>
              </a:ext>
            </a:extLst>
          </p:cNvPr>
          <p:cNvGrpSpPr/>
          <p:nvPr/>
        </p:nvGrpSpPr>
        <p:grpSpPr>
          <a:xfrm>
            <a:off x="6184164" y="2497155"/>
            <a:ext cx="1686640" cy="1863690"/>
            <a:chOff x="6184164" y="2497155"/>
            <a:chExt cx="1686640" cy="1863690"/>
          </a:xfrm>
        </p:grpSpPr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4FEE2BF9-0B82-7941-9829-021DC41AC2C1}"/>
                </a:ext>
              </a:extLst>
            </p:cNvPr>
            <p:cNvSpPr txBox="1"/>
            <p:nvPr/>
          </p:nvSpPr>
          <p:spPr>
            <a:xfrm>
              <a:off x="6333084" y="2639645"/>
              <a:ext cx="1388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Pessoa 3</a:t>
              </a:r>
            </a:p>
          </p:txBody>
        </p:sp>
        <p:sp>
          <p:nvSpPr>
            <p:cNvPr id="48" name="Retângulo Arredondado 47">
              <a:extLst>
                <a:ext uri="{FF2B5EF4-FFF2-40B4-BE49-F238E27FC236}">
                  <a16:creationId xmlns:a16="http://schemas.microsoft.com/office/drawing/2014/main" id="{6AB3A732-7B4F-8743-A87B-94CE4186724F}"/>
                </a:ext>
              </a:extLst>
            </p:cNvPr>
            <p:cNvSpPr/>
            <p:nvPr/>
          </p:nvSpPr>
          <p:spPr>
            <a:xfrm>
              <a:off x="6184164" y="2497155"/>
              <a:ext cx="1686640" cy="1863690"/>
            </a:xfrm>
            <a:prstGeom prst="roundRect">
              <a:avLst>
                <a:gd name="adj" fmla="val 3407"/>
              </a:avLst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44B51613-3BF8-674E-8800-A14E08C47023}"/>
                </a:ext>
              </a:extLst>
            </p:cNvPr>
            <p:cNvSpPr txBox="1"/>
            <p:nvPr/>
          </p:nvSpPr>
          <p:spPr>
            <a:xfrm>
              <a:off x="6369204" y="3931185"/>
              <a:ext cx="1316558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Mediator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1AD1D937-5895-C447-A4E0-C6A883C64592}"/>
                </a:ext>
              </a:extLst>
            </p:cNvPr>
            <p:cNvGrpSpPr/>
            <p:nvPr/>
          </p:nvGrpSpPr>
          <p:grpSpPr>
            <a:xfrm>
              <a:off x="7717214" y="2590891"/>
              <a:ext cx="45719" cy="168890"/>
              <a:chOff x="7717214" y="2606131"/>
              <a:chExt cx="45719" cy="16889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3F4B528-8907-0847-A6D5-CFE2182B82A3}"/>
                  </a:ext>
                </a:extLst>
              </p:cNvPr>
              <p:cNvSpPr/>
              <p:nvPr/>
            </p:nvSpPr>
            <p:spPr>
              <a:xfrm>
                <a:off x="7717214" y="2606131"/>
                <a:ext cx="45719" cy="45719"/>
              </a:xfrm>
              <a:prstGeom prst="ellipse">
                <a:avLst/>
              </a:prstGeom>
              <a:solidFill>
                <a:srgbClr val="575C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97B78C4-1AB8-AA48-A802-8C7D739717A8}"/>
                  </a:ext>
                </a:extLst>
              </p:cNvPr>
              <p:cNvSpPr/>
              <p:nvPr/>
            </p:nvSpPr>
            <p:spPr>
              <a:xfrm>
                <a:off x="7717214" y="2667717"/>
                <a:ext cx="45719" cy="45719"/>
              </a:xfrm>
              <a:prstGeom prst="ellipse">
                <a:avLst/>
              </a:prstGeom>
              <a:solidFill>
                <a:srgbClr val="575C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62EE7412-5FF8-2E44-96EE-CF58AB4F586A}"/>
                  </a:ext>
                </a:extLst>
              </p:cNvPr>
              <p:cNvSpPr/>
              <p:nvPr/>
            </p:nvSpPr>
            <p:spPr>
              <a:xfrm>
                <a:off x="7717214" y="2729302"/>
                <a:ext cx="45719" cy="45719"/>
              </a:xfrm>
              <a:prstGeom prst="ellipse">
                <a:avLst/>
              </a:prstGeom>
              <a:solidFill>
                <a:srgbClr val="575C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3" name="Hexágono 12">
            <a:extLst>
              <a:ext uri="{FF2B5EF4-FFF2-40B4-BE49-F238E27FC236}">
                <a16:creationId xmlns:a16="http://schemas.microsoft.com/office/drawing/2014/main" id="{02FE0AF3-F447-A447-9804-A1D1C83A1E28}"/>
              </a:ext>
            </a:extLst>
          </p:cNvPr>
          <p:cNvSpPr/>
          <p:nvPr/>
        </p:nvSpPr>
        <p:spPr>
          <a:xfrm rot="912786">
            <a:off x="11264285" y="2430723"/>
            <a:ext cx="279400" cy="240862"/>
          </a:xfrm>
          <a:prstGeom prst="hexagon">
            <a:avLst/>
          </a:prstGeom>
          <a:solidFill>
            <a:srgbClr val="F7B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3128033-0EEF-634D-B7F1-AB9AD7C5496E}"/>
              </a:ext>
            </a:extLst>
          </p:cNvPr>
          <p:cNvSpPr>
            <a:spLocks noChangeAspect="1"/>
          </p:cNvSpPr>
          <p:nvPr/>
        </p:nvSpPr>
        <p:spPr>
          <a:xfrm>
            <a:off x="10708765" y="2981636"/>
            <a:ext cx="180000" cy="180000"/>
          </a:xfrm>
          <a:prstGeom prst="ellipse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9A53620B-D61C-3647-AA27-5E6E86DACB45}"/>
              </a:ext>
            </a:extLst>
          </p:cNvPr>
          <p:cNvSpPr/>
          <p:nvPr/>
        </p:nvSpPr>
        <p:spPr>
          <a:xfrm rot="3222776" flipH="1">
            <a:off x="10830062" y="1027678"/>
            <a:ext cx="216166" cy="584235"/>
          </a:xfrm>
          <a:custGeom>
            <a:avLst/>
            <a:gdLst>
              <a:gd name="connsiteX0" fmla="*/ 0 w 273021"/>
              <a:gd name="connsiteY0" fmla="*/ 136511 h 740664"/>
              <a:gd name="connsiteX1" fmla="*/ 136511 w 273021"/>
              <a:gd name="connsiteY1" fmla="*/ 0 h 740664"/>
              <a:gd name="connsiteX2" fmla="*/ 136511 w 273021"/>
              <a:gd name="connsiteY2" fmla="*/ 0 h 740664"/>
              <a:gd name="connsiteX3" fmla="*/ 273022 w 273021"/>
              <a:gd name="connsiteY3" fmla="*/ 136511 h 740664"/>
              <a:gd name="connsiteX4" fmla="*/ 273021 w 273021"/>
              <a:gd name="connsiteY4" fmla="*/ 604154 h 740664"/>
              <a:gd name="connsiteX5" fmla="*/ 136510 w 273021"/>
              <a:gd name="connsiteY5" fmla="*/ 740665 h 740664"/>
              <a:gd name="connsiteX6" fmla="*/ 136511 w 273021"/>
              <a:gd name="connsiteY6" fmla="*/ 740664 h 740664"/>
              <a:gd name="connsiteX7" fmla="*/ 0 w 273021"/>
              <a:gd name="connsiteY7" fmla="*/ 604153 h 740664"/>
              <a:gd name="connsiteX8" fmla="*/ 0 w 273021"/>
              <a:gd name="connsiteY8" fmla="*/ 136511 h 740664"/>
              <a:gd name="connsiteX0" fmla="*/ 25 w 273047"/>
              <a:gd name="connsiteY0" fmla="*/ 136511 h 740665"/>
              <a:gd name="connsiteX1" fmla="*/ 136536 w 273047"/>
              <a:gd name="connsiteY1" fmla="*/ 0 h 740665"/>
              <a:gd name="connsiteX2" fmla="*/ 136536 w 273047"/>
              <a:gd name="connsiteY2" fmla="*/ 0 h 740665"/>
              <a:gd name="connsiteX3" fmla="*/ 273047 w 273047"/>
              <a:gd name="connsiteY3" fmla="*/ 136511 h 740665"/>
              <a:gd name="connsiteX4" fmla="*/ 273046 w 273047"/>
              <a:gd name="connsiteY4" fmla="*/ 604154 h 740665"/>
              <a:gd name="connsiteX5" fmla="*/ 136535 w 273047"/>
              <a:gd name="connsiteY5" fmla="*/ 740665 h 740665"/>
              <a:gd name="connsiteX6" fmla="*/ 136536 w 273047"/>
              <a:gd name="connsiteY6" fmla="*/ 740664 h 740665"/>
              <a:gd name="connsiteX7" fmla="*/ 25 w 273047"/>
              <a:gd name="connsiteY7" fmla="*/ 604153 h 740665"/>
              <a:gd name="connsiteX8" fmla="*/ 59603 w 273047"/>
              <a:gd name="connsiteY8" fmla="*/ 365760 h 740665"/>
              <a:gd name="connsiteX9" fmla="*/ 25 w 273047"/>
              <a:gd name="connsiteY9" fmla="*/ 136511 h 740665"/>
              <a:gd name="connsiteX0" fmla="*/ 25 w 274655"/>
              <a:gd name="connsiteY0" fmla="*/ 136511 h 740665"/>
              <a:gd name="connsiteX1" fmla="*/ 136536 w 274655"/>
              <a:gd name="connsiteY1" fmla="*/ 0 h 740665"/>
              <a:gd name="connsiteX2" fmla="*/ 136536 w 274655"/>
              <a:gd name="connsiteY2" fmla="*/ 0 h 740665"/>
              <a:gd name="connsiteX3" fmla="*/ 273047 w 274655"/>
              <a:gd name="connsiteY3" fmla="*/ 136511 h 740665"/>
              <a:gd name="connsiteX4" fmla="*/ 215051 w 274655"/>
              <a:gd name="connsiteY4" fmla="*/ 338328 h 740665"/>
              <a:gd name="connsiteX5" fmla="*/ 273046 w 274655"/>
              <a:gd name="connsiteY5" fmla="*/ 604154 h 740665"/>
              <a:gd name="connsiteX6" fmla="*/ 136535 w 274655"/>
              <a:gd name="connsiteY6" fmla="*/ 740665 h 740665"/>
              <a:gd name="connsiteX7" fmla="*/ 136536 w 274655"/>
              <a:gd name="connsiteY7" fmla="*/ 740664 h 740665"/>
              <a:gd name="connsiteX8" fmla="*/ 25 w 274655"/>
              <a:gd name="connsiteY8" fmla="*/ 604153 h 740665"/>
              <a:gd name="connsiteX9" fmla="*/ 59603 w 274655"/>
              <a:gd name="connsiteY9" fmla="*/ 365760 h 740665"/>
              <a:gd name="connsiteX10" fmla="*/ 25 w 274655"/>
              <a:gd name="connsiteY10" fmla="*/ 136511 h 740665"/>
              <a:gd name="connsiteX0" fmla="*/ 25 w 274385"/>
              <a:gd name="connsiteY0" fmla="*/ 136511 h 740665"/>
              <a:gd name="connsiteX1" fmla="*/ 136536 w 274385"/>
              <a:gd name="connsiteY1" fmla="*/ 0 h 740665"/>
              <a:gd name="connsiteX2" fmla="*/ 136536 w 274385"/>
              <a:gd name="connsiteY2" fmla="*/ 0 h 740665"/>
              <a:gd name="connsiteX3" fmla="*/ 273047 w 274385"/>
              <a:gd name="connsiteY3" fmla="*/ 136511 h 740665"/>
              <a:gd name="connsiteX4" fmla="*/ 209833 w 274385"/>
              <a:gd name="connsiteY4" fmla="*/ 364416 h 740665"/>
              <a:gd name="connsiteX5" fmla="*/ 273046 w 274385"/>
              <a:gd name="connsiteY5" fmla="*/ 604154 h 740665"/>
              <a:gd name="connsiteX6" fmla="*/ 136535 w 274385"/>
              <a:gd name="connsiteY6" fmla="*/ 740665 h 740665"/>
              <a:gd name="connsiteX7" fmla="*/ 136536 w 274385"/>
              <a:gd name="connsiteY7" fmla="*/ 740664 h 740665"/>
              <a:gd name="connsiteX8" fmla="*/ 25 w 274385"/>
              <a:gd name="connsiteY8" fmla="*/ 604153 h 740665"/>
              <a:gd name="connsiteX9" fmla="*/ 59603 w 274385"/>
              <a:gd name="connsiteY9" fmla="*/ 365760 h 740665"/>
              <a:gd name="connsiteX10" fmla="*/ 25 w 274385"/>
              <a:gd name="connsiteY10" fmla="*/ 136511 h 740665"/>
              <a:gd name="connsiteX0" fmla="*/ 25 w 274384"/>
              <a:gd name="connsiteY0" fmla="*/ 136511 h 740665"/>
              <a:gd name="connsiteX1" fmla="*/ 136536 w 274384"/>
              <a:gd name="connsiteY1" fmla="*/ 0 h 740665"/>
              <a:gd name="connsiteX2" fmla="*/ 136536 w 274384"/>
              <a:gd name="connsiteY2" fmla="*/ 0 h 740665"/>
              <a:gd name="connsiteX3" fmla="*/ 262612 w 274384"/>
              <a:gd name="connsiteY3" fmla="*/ 126076 h 740665"/>
              <a:gd name="connsiteX4" fmla="*/ 209833 w 274384"/>
              <a:gd name="connsiteY4" fmla="*/ 364416 h 740665"/>
              <a:gd name="connsiteX5" fmla="*/ 273046 w 274384"/>
              <a:gd name="connsiteY5" fmla="*/ 604154 h 740665"/>
              <a:gd name="connsiteX6" fmla="*/ 136535 w 274384"/>
              <a:gd name="connsiteY6" fmla="*/ 740665 h 740665"/>
              <a:gd name="connsiteX7" fmla="*/ 136536 w 274384"/>
              <a:gd name="connsiteY7" fmla="*/ 740664 h 740665"/>
              <a:gd name="connsiteX8" fmla="*/ 25 w 274384"/>
              <a:gd name="connsiteY8" fmla="*/ 604153 h 740665"/>
              <a:gd name="connsiteX9" fmla="*/ 59603 w 274384"/>
              <a:gd name="connsiteY9" fmla="*/ 365760 h 740665"/>
              <a:gd name="connsiteX10" fmla="*/ 25 w 274384"/>
              <a:gd name="connsiteY10" fmla="*/ 136511 h 740665"/>
              <a:gd name="connsiteX0" fmla="*/ 25 w 273443"/>
              <a:gd name="connsiteY0" fmla="*/ 136511 h 740665"/>
              <a:gd name="connsiteX1" fmla="*/ 136536 w 273443"/>
              <a:gd name="connsiteY1" fmla="*/ 0 h 740665"/>
              <a:gd name="connsiteX2" fmla="*/ 136536 w 273443"/>
              <a:gd name="connsiteY2" fmla="*/ 0 h 740665"/>
              <a:gd name="connsiteX3" fmla="*/ 262612 w 273443"/>
              <a:gd name="connsiteY3" fmla="*/ 126076 h 740665"/>
              <a:gd name="connsiteX4" fmla="*/ 181137 w 273443"/>
              <a:gd name="connsiteY4" fmla="*/ 361807 h 740665"/>
              <a:gd name="connsiteX5" fmla="*/ 273046 w 273443"/>
              <a:gd name="connsiteY5" fmla="*/ 604154 h 740665"/>
              <a:gd name="connsiteX6" fmla="*/ 136535 w 273443"/>
              <a:gd name="connsiteY6" fmla="*/ 740665 h 740665"/>
              <a:gd name="connsiteX7" fmla="*/ 136536 w 273443"/>
              <a:gd name="connsiteY7" fmla="*/ 740664 h 740665"/>
              <a:gd name="connsiteX8" fmla="*/ 25 w 273443"/>
              <a:gd name="connsiteY8" fmla="*/ 604153 h 740665"/>
              <a:gd name="connsiteX9" fmla="*/ 59603 w 273443"/>
              <a:gd name="connsiteY9" fmla="*/ 365760 h 740665"/>
              <a:gd name="connsiteX10" fmla="*/ 25 w 273443"/>
              <a:gd name="connsiteY10" fmla="*/ 136511 h 740665"/>
              <a:gd name="connsiteX0" fmla="*/ 19 w 273437"/>
              <a:gd name="connsiteY0" fmla="*/ 136511 h 740665"/>
              <a:gd name="connsiteX1" fmla="*/ 136530 w 273437"/>
              <a:gd name="connsiteY1" fmla="*/ 0 h 740665"/>
              <a:gd name="connsiteX2" fmla="*/ 136530 w 273437"/>
              <a:gd name="connsiteY2" fmla="*/ 0 h 740665"/>
              <a:gd name="connsiteX3" fmla="*/ 262606 w 273437"/>
              <a:gd name="connsiteY3" fmla="*/ 126076 h 740665"/>
              <a:gd name="connsiteX4" fmla="*/ 181131 w 273437"/>
              <a:gd name="connsiteY4" fmla="*/ 361807 h 740665"/>
              <a:gd name="connsiteX5" fmla="*/ 273040 w 273437"/>
              <a:gd name="connsiteY5" fmla="*/ 604154 h 740665"/>
              <a:gd name="connsiteX6" fmla="*/ 136529 w 273437"/>
              <a:gd name="connsiteY6" fmla="*/ 740665 h 740665"/>
              <a:gd name="connsiteX7" fmla="*/ 136530 w 273437"/>
              <a:gd name="connsiteY7" fmla="*/ 740664 h 740665"/>
              <a:gd name="connsiteX8" fmla="*/ 19 w 273437"/>
              <a:gd name="connsiteY8" fmla="*/ 604153 h 740665"/>
              <a:gd name="connsiteX9" fmla="*/ 83076 w 273437"/>
              <a:gd name="connsiteY9" fmla="*/ 368369 h 740665"/>
              <a:gd name="connsiteX10" fmla="*/ 19 w 273437"/>
              <a:gd name="connsiteY10" fmla="*/ 136511 h 740665"/>
              <a:gd name="connsiteX0" fmla="*/ 19 w 274040"/>
              <a:gd name="connsiteY0" fmla="*/ 136511 h 740665"/>
              <a:gd name="connsiteX1" fmla="*/ 136530 w 274040"/>
              <a:gd name="connsiteY1" fmla="*/ 0 h 740665"/>
              <a:gd name="connsiteX2" fmla="*/ 136530 w 274040"/>
              <a:gd name="connsiteY2" fmla="*/ 0 h 740665"/>
              <a:gd name="connsiteX3" fmla="*/ 262606 w 274040"/>
              <a:gd name="connsiteY3" fmla="*/ 126076 h 740665"/>
              <a:gd name="connsiteX4" fmla="*/ 202001 w 274040"/>
              <a:gd name="connsiteY4" fmla="*/ 364416 h 740665"/>
              <a:gd name="connsiteX5" fmla="*/ 273040 w 274040"/>
              <a:gd name="connsiteY5" fmla="*/ 604154 h 740665"/>
              <a:gd name="connsiteX6" fmla="*/ 136529 w 274040"/>
              <a:gd name="connsiteY6" fmla="*/ 740665 h 740665"/>
              <a:gd name="connsiteX7" fmla="*/ 136530 w 274040"/>
              <a:gd name="connsiteY7" fmla="*/ 740664 h 740665"/>
              <a:gd name="connsiteX8" fmla="*/ 19 w 274040"/>
              <a:gd name="connsiteY8" fmla="*/ 604153 h 740665"/>
              <a:gd name="connsiteX9" fmla="*/ 83076 w 274040"/>
              <a:gd name="connsiteY9" fmla="*/ 368369 h 740665"/>
              <a:gd name="connsiteX10" fmla="*/ 19 w 274040"/>
              <a:gd name="connsiteY10" fmla="*/ 136511 h 740665"/>
              <a:gd name="connsiteX0" fmla="*/ 24 w 274045"/>
              <a:gd name="connsiteY0" fmla="*/ 136511 h 740665"/>
              <a:gd name="connsiteX1" fmla="*/ 136535 w 274045"/>
              <a:gd name="connsiteY1" fmla="*/ 0 h 740665"/>
              <a:gd name="connsiteX2" fmla="*/ 136535 w 274045"/>
              <a:gd name="connsiteY2" fmla="*/ 0 h 740665"/>
              <a:gd name="connsiteX3" fmla="*/ 262611 w 274045"/>
              <a:gd name="connsiteY3" fmla="*/ 126076 h 740665"/>
              <a:gd name="connsiteX4" fmla="*/ 202006 w 274045"/>
              <a:gd name="connsiteY4" fmla="*/ 364416 h 740665"/>
              <a:gd name="connsiteX5" fmla="*/ 273045 w 274045"/>
              <a:gd name="connsiteY5" fmla="*/ 604154 h 740665"/>
              <a:gd name="connsiteX6" fmla="*/ 136534 w 274045"/>
              <a:gd name="connsiteY6" fmla="*/ 740665 h 740665"/>
              <a:gd name="connsiteX7" fmla="*/ 136535 w 274045"/>
              <a:gd name="connsiteY7" fmla="*/ 740664 h 740665"/>
              <a:gd name="connsiteX8" fmla="*/ 24 w 274045"/>
              <a:gd name="connsiteY8" fmla="*/ 604153 h 740665"/>
              <a:gd name="connsiteX9" fmla="*/ 62211 w 274045"/>
              <a:gd name="connsiteY9" fmla="*/ 370978 h 740665"/>
              <a:gd name="connsiteX10" fmla="*/ 24 w 274045"/>
              <a:gd name="connsiteY10" fmla="*/ 136511 h 74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045" h="740665">
                <a:moveTo>
                  <a:pt x="24" y="136511"/>
                </a:moveTo>
                <a:cubicBezTo>
                  <a:pt x="24" y="61118"/>
                  <a:pt x="61142" y="0"/>
                  <a:pt x="136535" y="0"/>
                </a:cubicBezTo>
                <a:lnTo>
                  <a:pt x="136535" y="0"/>
                </a:lnTo>
                <a:cubicBezTo>
                  <a:pt x="211928" y="0"/>
                  <a:pt x="251699" y="65340"/>
                  <a:pt x="262611" y="126076"/>
                </a:cubicBezTo>
                <a:cubicBezTo>
                  <a:pt x="273523" y="186812"/>
                  <a:pt x="202006" y="286476"/>
                  <a:pt x="202006" y="364416"/>
                </a:cubicBezTo>
                <a:cubicBezTo>
                  <a:pt x="202006" y="442356"/>
                  <a:pt x="283957" y="541446"/>
                  <a:pt x="273045" y="604154"/>
                </a:cubicBezTo>
                <a:cubicBezTo>
                  <a:pt x="262133" y="666862"/>
                  <a:pt x="211927" y="740665"/>
                  <a:pt x="136534" y="740665"/>
                </a:cubicBezTo>
                <a:lnTo>
                  <a:pt x="136535" y="740664"/>
                </a:lnTo>
                <a:cubicBezTo>
                  <a:pt x="61142" y="740664"/>
                  <a:pt x="24" y="679546"/>
                  <a:pt x="24" y="604153"/>
                </a:cubicBezTo>
                <a:cubicBezTo>
                  <a:pt x="-1453" y="518593"/>
                  <a:pt x="63688" y="456538"/>
                  <a:pt x="62211" y="370978"/>
                </a:cubicBezTo>
                <a:cubicBezTo>
                  <a:pt x="63688" y="300658"/>
                  <a:pt x="-1453" y="206831"/>
                  <a:pt x="24" y="136511"/>
                </a:cubicBezTo>
                <a:close/>
              </a:path>
            </a:pathLst>
          </a:custGeom>
          <a:noFill/>
          <a:ln w="28575">
            <a:solidFill>
              <a:srgbClr val="4EA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20693D44-4FB3-E640-B561-398321CE75D8}"/>
              </a:ext>
            </a:extLst>
          </p:cNvPr>
          <p:cNvSpPr/>
          <p:nvPr/>
        </p:nvSpPr>
        <p:spPr>
          <a:xfrm rot="18542164">
            <a:off x="10380122" y="1905982"/>
            <a:ext cx="173105" cy="482982"/>
          </a:xfrm>
          <a:prstGeom prst="roundRect">
            <a:avLst>
              <a:gd name="adj" fmla="val 50000"/>
            </a:avLst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16">
            <a:extLst>
              <a:ext uri="{FF2B5EF4-FFF2-40B4-BE49-F238E27FC236}">
                <a16:creationId xmlns:a16="http://schemas.microsoft.com/office/drawing/2014/main" id="{0E49439A-4249-AE44-B295-096217EE185A}"/>
              </a:ext>
            </a:extLst>
          </p:cNvPr>
          <p:cNvSpPr/>
          <p:nvPr/>
        </p:nvSpPr>
        <p:spPr>
          <a:xfrm rot="1705125">
            <a:off x="11207623" y="3568041"/>
            <a:ext cx="392723" cy="338554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87D1ED0-65F3-FE4D-9AA5-08C20F13E1E0}"/>
              </a:ext>
            </a:extLst>
          </p:cNvPr>
          <p:cNvSpPr>
            <a:spLocks noChangeAspect="1"/>
          </p:cNvSpPr>
          <p:nvPr/>
        </p:nvSpPr>
        <p:spPr>
          <a:xfrm>
            <a:off x="11057577" y="4485930"/>
            <a:ext cx="144000" cy="144000"/>
          </a:xfrm>
          <a:prstGeom prst="ellips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4B6F8B67-6EFC-0F4D-A812-3AAB7A2C5AD2}"/>
              </a:ext>
            </a:extLst>
          </p:cNvPr>
          <p:cNvSpPr txBox="1"/>
          <p:nvPr/>
        </p:nvSpPr>
        <p:spPr>
          <a:xfrm>
            <a:off x="542292" y="6039173"/>
            <a:ext cx="1789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408BED"/>
                </a:solidFill>
              </a:rPr>
              <a:t>Modo Visitante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F84510A-AF0C-CD42-9FA5-EAECC48F7713}"/>
              </a:ext>
            </a:extLst>
          </p:cNvPr>
          <p:cNvSpPr/>
          <p:nvPr/>
        </p:nvSpPr>
        <p:spPr>
          <a:xfrm>
            <a:off x="589538" y="6072919"/>
            <a:ext cx="1501599" cy="2402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E8C5C6E-E731-FA45-9338-6A1639008D62}"/>
              </a:ext>
            </a:extLst>
          </p:cNvPr>
          <p:cNvSpPr/>
          <p:nvPr/>
        </p:nvSpPr>
        <p:spPr>
          <a:xfrm>
            <a:off x="9862543" y="6090329"/>
            <a:ext cx="146304" cy="146304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EF876A6-AAF2-D447-A6C7-8C9982A1C792}"/>
              </a:ext>
            </a:extLst>
          </p:cNvPr>
          <p:cNvSpPr/>
          <p:nvPr/>
        </p:nvSpPr>
        <p:spPr>
          <a:xfrm>
            <a:off x="648763" y="6119910"/>
            <a:ext cx="146304" cy="146304"/>
          </a:xfrm>
          <a:prstGeom prst="ellipse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Gráfico 25" descr="Marca de seleção com preenchimento sólido">
            <a:extLst>
              <a:ext uri="{FF2B5EF4-FFF2-40B4-BE49-F238E27FC236}">
                <a16:creationId xmlns:a16="http://schemas.microsoft.com/office/drawing/2014/main" id="{771D5102-C0BF-5E4B-8B1A-4A1F700833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76382" y="6102062"/>
            <a:ext cx="118625" cy="118625"/>
          </a:xfrm>
          <a:prstGeom prst="rect">
            <a:avLst/>
          </a:prstGeom>
        </p:spPr>
      </p:pic>
      <p:pic>
        <p:nvPicPr>
          <p:cNvPr id="29" name="Gráfico 28" descr="Usuário com preenchimento sólido">
            <a:extLst>
              <a:ext uri="{FF2B5EF4-FFF2-40B4-BE49-F238E27FC236}">
                <a16:creationId xmlns:a16="http://schemas.microsoft.com/office/drawing/2014/main" id="{D4AD7E99-0DBA-BA44-B927-4C5C060682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428" y="6126507"/>
            <a:ext cx="120409" cy="120409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F7F412B4-4C9A-0745-966B-4A0995B6629F}"/>
              </a:ext>
            </a:extLst>
          </p:cNvPr>
          <p:cNvSpPr>
            <a:spLocks noChangeAspect="1"/>
          </p:cNvSpPr>
          <p:nvPr/>
        </p:nvSpPr>
        <p:spPr>
          <a:xfrm>
            <a:off x="-227948" y="-5862"/>
            <a:ext cx="180000" cy="190588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DF3FA84E-04A4-2D45-ACB6-8E655AB7CC67}"/>
              </a:ext>
            </a:extLst>
          </p:cNvPr>
          <p:cNvSpPr>
            <a:spLocks noChangeAspect="1"/>
          </p:cNvSpPr>
          <p:nvPr/>
        </p:nvSpPr>
        <p:spPr>
          <a:xfrm>
            <a:off x="-227948" y="224798"/>
            <a:ext cx="180000" cy="190588"/>
          </a:xfrm>
          <a:prstGeom prst="rect">
            <a:avLst/>
          </a:prstGeom>
          <a:solidFill>
            <a:srgbClr val="F8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0B883962-19CB-9A49-9B68-BF5F66D6E798}"/>
              </a:ext>
            </a:extLst>
          </p:cNvPr>
          <p:cNvSpPr>
            <a:spLocks noChangeAspect="1"/>
          </p:cNvSpPr>
          <p:nvPr/>
        </p:nvSpPr>
        <p:spPr>
          <a:xfrm>
            <a:off x="-227948" y="455458"/>
            <a:ext cx="180000" cy="190588"/>
          </a:xfrm>
          <a:prstGeom prst="rect">
            <a:avLst/>
          </a:prstGeom>
          <a:solidFill>
            <a:srgbClr val="4EA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2EF62132-0D78-2945-AA5C-7BE9A7C21C72}"/>
              </a:ext>
            </a:extLst>
          </p:cNvPr>
          <p:cNvSpPr>
            <a:spLocks noChangeAspect="1"/>
          </p:cNvSpPr>
          <p:nvPr/>
        </p:nvSpPr>
        <p:spPr>
          <a:xfrm>
            <a:off x="-227948" y="686118"/>
            <a:ext cx="180000" cy="190588"/>
          </a:xfrm>
          <a:prstGeom prst="rect">
            <a:avLst/>
          </a:prstGeom>
          <a:solidFill>
            <a:srgbClr val="EB4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289AD3E9-2C6D-C545-BCD8-B885032F7ADD}"/>
              </a:ext>
            </a:extLst>
          </p:cNvPr>
          <p:cNvSpPr>
            <a:spLocks noChangeAspect="1"/>
          </p:cNvSpPr>
          <p:nvPr/>
        </p:nvSpPr>
        <p:spPr>
          <a:xfrm>
            <a:off x="-227948" y="916778"/>
            <a:ext cx="180000" cy="190588"/>
          </a:xfrm>
          <a:prstGeom prst="rect">
            <a:avLst/>
          </a:prstGeom>
          <a:solidFill>
            <a:srgbClr val="64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4686D"/>
              </a:solidFill>
              <a:highlight>
                <a:srgbClr val="64686D"/>
              </a:highlight>
            </a:endParaRP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FCC61DBC-EAB0-5F4E-83D4-506B48F00D99}"/>
              </a:ext>
            </a:extLst>
          </p:cNvPr>
          <p:cNvSpPr>
            <a:spLocks noChangeAspect="1"/>
          </p:cNvSpPr>
          <p:nvPr/>
        </p:nvSpPr>
        <p:spPr>
          <a:xfrm>
            <a:off x="-227948" y="1147438"/>
            <a:ext cx="180000" cy="190588"/>
          </a:xfrm>
          <a:prstGeom prst="rect">
            <a:avLst/>
          </a:prstGeom>
          <a:solidFill>
            <a:srgbClr val="DE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Espaço Reservado para Conteúdo 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05EC39CC-9197-BB41-82C4-C268AC095A93}"/>
              </a:ext>
            </a:extLst>
          </p:cNvPr>
          <p:cNvPicPr>
            <a:picLocks/>
          </p:cNvPicPr>
          <p:nvPr/>
        </p:nvPicPr>
        <p:blipFill rotWithShape="1">
          <a:blip r:embed="rId9"/>
          <a:srcRect l="83783" t="2633" r="1158" b="5105"/>
          <a:stretch/>
        </p:blipFill>
        <p:spPr>
          <a:xfrm>
            <a:off x="4741925" y="3012666"/>
            <a:ext cx="884393" cy="825005"/>
          </a:xfrm>
          <a:prstGeom prst="ellipse">
            <a:avLst/>
          </a:prstGeom>
        </p:spPr>
      </p:pic>
      <p:pic>
        <p:nvPicPr>
          <p:cNvPr id="37" name="Espaço Reservado para Conteúdo 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53139D1D-98B5-3749-92C0-E3F7A2303DFF}"/>
              </a:ext>
            </a:extLst>
          </p:cNvPr>
          <p:cNvPicPr>
            <a:picLocks/>
          </p:cNvPicPr>
          <p:nvPr/>
        </p:nvPicPr>
        <p:blipFill rotWithShape="1">
          <a:blip r:embed="rId9"/>
          <a:srcRect l="67048" t="2265" r="17992" b="5473"/>
          <a:stretch/>
        </p:blipFill>
        <p:spPr>
          <a:xfrm>
            <a:off x="2866577" y="2944405"/>
            <a:ext cx="944551" cy="904447"/>
          </a:xfrm>
          <a:prstGeom prst="ellipse">
            <a:avLst/>
          </a:prstGeom>
        </p:spPr>
      </p:pic>
      <p:pic>
        <p:nvPicPr>
          <p:cNvPr id="43" name="Picture 42" descr="Desenho de personagem&#10;&#10;Descrição gerada automaticamente com confiança média">
            <a:extLst>
              <a:ext uri="{FF2B5EF4-FFF2-40B4-BE49-F238E27FC236}">
                <a16:creationId xmlns:a16="http://schemas.microsoft.com/office/drawing/2014/main" id="{725E0AB0-D5F1-2BA9-8988-64BEA8C440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5510" y="3041985"/>
            <a:ext cx="905878" cy="89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51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DF6FEE63-0265-E145-B42E-CD24EDFB27ED}"/>
              </a:ext>
            </a:extLst>
          </p:cNvPr>
          <p:cNvSpPr/>
          <p:nvPr/>
        </p:nvSpPr>
        <p:spPr>
          <a:xfrm>
            <a:off x="4550028" y="2426791"/>
            <a:ext cx="82949" cy="82949"/>
          </a:xfrm>
          <a:prstGeom prst="roundRect">
            <a:avLst>
              <a:gd name="adj" fmla="val 50000"/>
            </a:avLst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E7ED9D73-BE19-E34D-AF80-00C5B1DDA3DE}"/>
              </a:ext>
            </a:extLst>
          </p:cNvPr>
          <p:cNvSpPr>
            <a:spLocks noChangeAspect="1"/>
          </p:cNvSpPr>
          <p:nvPr/>
        </p:nvSpPr>
        <p:spPr>
          <a:xfrm>
            <a:off x="6162164" y="2464021"/>
            <a:ext cx="45719" cy="45719"/>
          </a:xfrm>
          <a:prstGeom prst="roundRect">
            <a:avLst>
              <a:gd name="adj" fmla="val 50000"/>
            </a:avLst>
          </a:prstGeom>
          <a:solidFill>
            <a:srgbClr val="F8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Arredondado 32">
            <a:extLst>
              <a:ext uri="{FF2B5EF4-FFF2-40B4-BE49-F238E27FC236}">
                <a16:creationId xmlns:a16="http://schemas.microsoft.com/office/drawing/2014/main" id="{C7FE9FCF-1C0A-2C4B-8D7D-17FCC2E479E7}"/>
              </a:ext>
            </a:extLst>
          </p:cNvPr>
          <p:cNvSpPr>
            <a:spLocks noChangeAspect="1"/>
          </p:cNvSpPr>
          <p:nvPr/>
        </p:nvSpPr>
        <p:spPr>
          <a:xfrm>
            <a:off x="5597991" y="2905042"/>
            <a:ext cx="45719" cy="45719"/>
          </a:xfrm>
          <a:prstGeom prst="roundRect">
            <a:avLst>
              <a:gd name="adj" fmla="val 50000"/>
            </a:avLst>
          </a:prstGeom>
          <a:solidFill>
            <a:srgbClr val="EB4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0B917D18-B6FD-EA44-B92D-2BC54698381E}"/>
              </a:ext>
            </a:extLst>
          </p:cNvPr>
          <p:cNvSpPr>
            <a:spLocks noChangeAspect="1"/>
          </p:cNvSpPr>
          <p:nvPr/>
        </p:nvSpPr>
        <p:spPr>
          <a:xfrm>
            <a:off x="7114594" y="2302679"/>
            <a:ext cx="55978" cy="55978"/>
          </a:xfrm>
          <a:prstGeom prst="roundRect">
            <a:avLst>
              <a:gd name="adj" fmla="val 50000"/>
            </a:avLst>
          </a:prstGeom>
          <a:solidFill>
            <a:srgbClr val="4EA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13F0903-9895-2A4F-B27A-2EE5AB0BD4BF}"/>
              </a:ext>
            </a:extLst>
          </p:cNvPr>
          <p:cNvSpPr/>
          <p:nvPr/>
        </p:nvSpPr>
        <p:spPr>
          <a:xfrm>
            <a:off x="0" y="0"/>
            <a:ext cx="12192000" cy="493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ADFEC66-B6BD-D446-8DD4-ADBDFE6765B6}"/>
              </a:ext>
            </a:extLst>
          </p:cNvPr>
          <p:cNvSpPr/>
          <p:nvPr/>
        </p:nvSpPr>
        <p:spPr>
          <a:xfrm>
            <a:off x="0" y="500285"/>
            <a:ext cx="12192000" cy="6224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id="{2AAC2A36-B06F-614D-A360-E7EFC6B068F0}"/>
              </a:ext>
            </a:extLst>
          </p:cNvPr>
          <p:cNvSpPr/>
          <p:nvPr/>
        </p:nvSpPr>
        <p:spPr>
          <a:xfrm>
            <a:off x="1017810" y="195944"/>
            <a:ext cx="2434590" cy="4934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6A0221A-EEA5-2B41-B811-1D2448FCB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0979" y="284841"/>
            <a:ext cx="178436" cy="17843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38B2AD8-E166-464F-988A-019CC1B3FEC4}"/>
              </a:ext>
            </a:extLst>
          </p:cNvPr>
          <p:cNvSpPr txBox="1"/>
          <p:nvPr/>
        </p:nvSpPr>
        <p:spPr>
          <a:xfrm>
            <a:off x="1329415" y="234404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Nova guia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B9BDCC-2BC6-554A-8698-E735A6EAD459}"/>
              </a:ext>
            </a:extLst>
          </p:cNvPr>
          <p:cNvSpPr txBox="1"/>
          <p:nvPr/>
        </p:nvSpPr>
        <p:spPr>
          <a:xfrm>
            <a:off x="3192594" y="234404"/>
            <a:ext cx="262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3F95F2-B30A-7F4F-8C1A-1C75BCA69809}"/>
              </a:ext>
            </a:extLst>
          </p:cNvPr>
          <p:cNvSpPr txBox="1"/>
          <p:nvPr/>
        </p:nvSpPr>
        <p:spPr>
          <a:xfrm>
            <a:off x="3501204" y="205308"/>
            <a:ext cx="262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8A8D5614-88E1-A242-8839-4442740E9414}"/>
              </a:ext>
            </a:extLst>
          </p:cNvPr>
          <p:cNvSpPr/>
          <p:nvPr/>
        </p:nvSpPr>
        <p:spPr>
          <a:xfrm>
            <a:off x="1194523" y="572116"/>
            <a:ext cx="9792000" cy="26161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418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Seta de linha: girar para a direita com preenchimento sólido">
            <a:extLst>
              <a:ext uri="{FF2B5EF4-FFF2-40B4-BE49-F238E27FC236}">
                <a16:creationId xmlns:a16="http://schemas.microsoft.com/office/drawing/2014/main" id="{79F1A267-3CC4-674E-BEE7-E27C5B8C4A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419240">
            <a:off x="859425" y="621671"/>
            <a:ext cx="219161" cy="219161"/>
          </a:xfrm>
          <a:prstGeom prst="rect">
            <a:avLst/>
          </a:prstGeom>
        </p:spPr>
      </p:pic>
      <p:pic>
        <p:nvPicPr>
          <p:cNvPr id="17" name="Gráfico 16" descr="Seta de linha: reta estrutura de tópicos">
            <a:extLst>
              <a:ext uri="{FF2B5EF4-FFF2-40B4-BE49-F238E27FC236}">
                <a16:creationId xmlns:a16="http://schemas.microsoft.com/office/drawing/2014/main" id="{69540217-E763-3F45-99E8-79BF4692BB4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9302"/>
          <a:stretch/>
        </p:blipFill>
        <p:spPr>
          <a:xfrm>
            <a:off x="187844" y="513499"/>
            <a:ext cx="168958" cy="415154"/>
          </a:xfrm>
          <a:prstGeom prst="rect">
            <a:avLst/>
          </a:prstGeom>
        </p:spPr>
      </p:pic>
      <p:pic>
        <p:nvPicPr>
          <p:cNvPr id="18" name="Gráfico 17" descr="Seta de linha: reta estrutura de tópicos">
            <a:extLst>
              <a:ext uri="{FF2B5EF4-FFF2-40B4-BE49-F238E27FC236}">
                <a16:creationId xmlns:a16="http://schemas.microsoft.com/office/drawing/2014/main" id="{BE3EAA07-8E17-B44C-849E-199FC68A7ED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9302"/>
          <a:stretch/>
        </p:blipFill>
        <p:spPr>
          <a:xfrm rot="10800000">
            <a:off x="520528" y="438469"/>
            <a:ext cx="168958" cy="41515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DBC6A0D-C265-1245-B119-8FCCDB8C72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0698" y="623714"/>
            <a:ext cx="142004" cy="142004"/>
          </a:xfrm>
          <a:prstGeom prst="rect">
            <a:avLst/>
          </a:prstGeom>
        </p:spPr>
      </p:pic>
      <p:pic>
        <p:nvPicPr>
          <p:cNvPr id="22" name="Gráfico 21" descr="Estrela com preenchimento sólido">
            <a:extLst>
              <a:ext uri="{FF2B5EF4-FFF2-40B4-BE49-F238E27FC236}">
                <a16:creationId xmlns:a16="http://schemas.microsoft.com/office/drawing/2014/main" id="{58A51923-26A8-F34A-89FB-830EE6B6C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41307" y="621348"/>
            <a:ext cx="139995" cy="139995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B1752DA4-84AB-6C45-A27E-9D57CFD5A126}"/>
              </a:ext>
            </a:extLst>
          </p:cNvPr>
          <p:cNvGrpSpPr/>
          <p:nvPr/>
        </p:nvGrpSpPr>
        <p:grpSpPr>
          <a:xfrm>
            <a:off x="11923131" y="613514"/>
            <a:ext cx="36000" cy="174980"/>
            <a:chOff x="11618734" y="609154"/>
            <a:chExt cx="36000" cy="1749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620CC6-D35F-4B4C-A9FD-B1BCCC3C4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60915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DFA3D53-D45B-E84C-B644-81E745DB2A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67864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E84BB59-6EF5-D041-B66B-FE18E43F4A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74813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8" name="Imagem 27">
            <a:extLst>
              <a:ext uri="{FF2B5EF4-FFF2-40B4-BE49-F238E27FC236}">
                <a16:creationId xmlns:a16="http://schemas.microsoft.com/office/drawing/2014/main" id="{63F769A6-3A8C-DC4B-B52D-0B691A90067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3007" t="31622" r="13525" b="33826"/>
          <a:stretch/>
        </p:blipFill>
        <p:spPr>
          <a:xfrm>
            <a:off x="4418131" y="1966437"/>
            <a:ext cx="3378888" cy="1329378"/>
          </a:xfrm>
          <a:prstGeom prst="rect">
            <a:avLst/>
          </a:prstGeom>
        </p:spPr>
      </p:pic>
      <p:sp>
        <p:nvSpPr>
          <p:cNvPr id="31" name="Retângulo Arredondado 30">
            <a:extLst>
              <a:ext uri="{FF2B5EF4-FFF2-40B4-BE49-F238E27FC236}">
                <a16:creationId xmlns:a16="http://schemas.microsoft.com/office/drawing/2014/main" id="{B80607D8-DC99-2041-8F61-8DC6D776AFE3}"/>
              </a:ext>
            </a:extLst>
          </p:cNvPr>
          <p:cNvSpPr>
            <a:spLocks noChangeAspect="1"/>
          </p:cNvSpPr>
          <p:nvPr/>
        </p:nvSpPr>
        <p:spPr>
          <a:xfrm>
            <a:off x="2742132" y="3618100"/>
            <a:ext cx="6732000" cy="3826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  <a:effectLst>
            <a:outerShdw blurRad="63500" dir="16800000" algn="ctr" rotWithShape="0">
              <a:prstClr val="black">
                <a:alpha val="48164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5570C90-CCDF-B948-975E-2ACCFC30CAEC}"/>
              </a:ext>
            </a:extLst>
          </p:cNvPr>
          <p:cNvSpPr txBox="1"/>
          <p:nvPr/>
        </p:nvSpPr>
        <p:spPr>
          <a:xfrm>
            <a:off x="3189779" y="3675575"/>
            <a:ext cx="298671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Design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Pattern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 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Mediator</a:t>
            </a:r>
            <a:endParaRPr lang="en-US" dirty="0" err="1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34" name="Gráfico 33" descr="Lupa com preenchimento sólido">
            <a:extLst>
              <a:ext uri="{FF2B5EF4-FFF2-40B4-BE49-F238E27FC236}">
                <a16:creationId xmlns:a16="http://schemas.microsoft.com/office/drawing/2014/main" id="{26C0CC1F-E7BE-FD40-AEF6-4208BD4E25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91221" y="3701411"/>
            <a:ext cx="216000" cy="2160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6DA9BF55-31B6-274E-A68E-B2B72578BE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31712" y="3678261"/>
            <a:ext cx="183117" cy="261888"/>
          </a:xfrm>
          <a:prstGeom prst="rect">
            <a:avLst/>
          </a:prstGeom>
        </p:spPr>
      </p:pic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23E4C29E-6B27-9844-9E5D-28A03F3F40DC}"/>
              </a:ext>
            </a:extLst>
          </p:cNvPr>
          <p:cNvSpPr/>
          <p:nvPr/>
        </p:nvSpPr>
        <p:spPr>
          <a:xfrm>
            <a:off x="4538203" y="4437021"/>
            <a:ext cx="1476000" cy="396000"/>
          </a:xfrm>
          <a:prstGeom prst="roundRect">
            <a:avLst>
              <a:gd name="adj" fmla="val 68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10BF183-E839-A94E-9852-E52829992837}"/>
              </a:ext>
            </a:extLst>
          </p:cNvPr>
          <p:cNvSpPr txBox="1"/>
          <p:nvPr/>
        </p:nvSpPr>
        <p:spPr>
          <a:xfrm>
            <a:off x="4550028" y="4462636"/>
            <a:ext cx="146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Pesquisa Google</a:t>
            </a:r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CF2B2133-93A4-C34D-849C-3B309471EEF5}"/>
              </a:ext>
            </a:extLst>
          </p:cNvPr>
          <p:cNvSpPr/>
          <p:nvPr/>
        </p:nvSpPr>
        <p:spPr>
          <a:xfrm>
            <a:off x="6196058" y="4432696"/>
            <a:ext cx="1476000" cy="396000"/>
          </a:xfrm>
          <a:prstGeom prst="roundRect">
            <a:avLst>
              <a:gd name="adj" fmla="val 68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E547BA61-0B65-034E-A62B-85919EAE710F}"/>
              </a:ext>
            </a:extLst>
          </p:cNvPr>
          <p:cNvSpPr txBox="1"/>
          <p:nvPr/>
        </p:nvSpPr>
        <p:spPr>
          <a:xfrm>
            <a:off x="6207883" y="4476807"/>
            <a:ext cx="146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Estou com sorte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ECCD8F8F-3B86-9B47-BB99-6B79E6C4A42A}"/>
              </a:ext>
            </a:extLst>
          </p:cNvPr>
          <p:cNvSpPr/>
          <p:nvPr/>
        </p:nvSpPr>
        <p:spPr>
          <a:xfrm>
            <a:off x="-5477" y="6552711"/>
            <a:ext cx="12192000" cy="307777"/>
          </a:xfrm>
          <a:prstGeom prst="rect">
            <a:avLst/>
          </a:prstGeom>
          <a:solidFill>
            <a:srgbClr val="DE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F8A21701-A901-FC47-B59D-92541E51A183}"/>
              </a:ext>
            </a:extLst>
          </p:cNvPr>
          <p:cNvSpPr>
            <a:spLocks noChangeAspect="1"/>
          </p:cNvSpPr>
          <p:nvPr/>
        </p:nvSpPr>
        <p:spPr>
          <a:xfrm>
            <a:off x="-227948" y="-5862"/>
            <a:ext cx="180000" cy="190588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DC35114-AB16-BD4B-8517-6E961D5FA27B}"/>
              </a:ext>
            </a:extLst>
          </p:cNvPr>
          <p:cNvSpPr>
            <a:spLocks noChangeAspect="1"/>
          </p:cNvSpPr>
          <p:nvPr/>
        </p:nvSpPr>
        <p:spPr>
          <a:xfrm>
            <a:off x="-227948" y="224798"/>
            <a:ext cx="180000" cy="190588"/>
          </a:xfrm>
          <a:prstGeom prst="rect">
            <a:avLst/>
          </a:prstGeom>
          <a:solidFill>
            <a:srgbClr val="F8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478AFE1F-947B-2D4E-ACDE-71EAD7A61554}"/>
              </a:ext>
            </a:extLst>
          </p:cNvPr>
          <p:cNvSpPr>
            <a:spLocks noChangeAspect="1"/>
          </p:cNvSpPr>
          <p:nvPr/>
        </p:nvSpPr>
        <p:spPr>
          <a:xfrm>
            <a:off x="-227948" y="455458"/>
            <a:ext cx="180000" cy="190588"/>
          </a:xfrm>
          <a:prstGeom prst="rect">
            <a:avLst/>
          </a:prstGeom>
          <a:solidFill>
            <a:srgbClr val="4EA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54D2DF6-08F0-B54F-98FC-CA1F66AAFBC4}"/>
              </a:ext>
            </a:extLst>
          </p:cNvPr>
          <p:cNvSpPr>
            <a:spLocks noChangeAspect="1"/>
          </p:cNvSpPr>
          <p:nvPr/>
        </p:nvSpPr>
        <p:spPr>
          <a:xfrm>
            <a:off x="-227948" y="686118"/>
            <a:ext cx="180000" cy="190588"/>
          </a:xfrm>
          <a:prstGeom prst="rect">
            <a:avLst/>
          </a:prstGeom>
          <a:solidFill>
            <a:srgbClr val="EB4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D4FA49CE-171F-2444-8380-3661EA93827C}"/>
              </a:ext>
            </a:extLst>
          </p:cNvPr>
          <p:cNvSpPr>
            <a:spLocks noChangeAspect="1"/>
          </p:cNvSpPr>
          <p:nvPr/>
        </p:nvSpPr>
        <p:spPr>
          <a:xfrm>
            <a:off x="-227948" y="916778"/>
            <a:ext cx="180000" cy="190588"/>
          </a:xfrm>
          <a:prstGeom prst="rect">
            <a:avLst/>
          </a:prstGeom>
          <a:solidFill>
            <a:srgbClr val="64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4686D"/>
              </a:solidFill>
              <a:highlight>
                <a:srgbClr val="64686D"/>
              </a:highlight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1058040-E37F-7E45-BD13-908DCE2143EB}"/>
              </a:ext>
            </a:extLst>
          </p:cNvPr>
          <p:cNvSpPr>
            <a:spLocks noChangeAspect="1"/>
          </p:cNvSpPr>
          <p:nvPr/>
        </p:nvSpPr>
        <p:spPr>
          <a:xfrm>
            <a:off x="-227948" y="1147438"/>
            <a:ext cx="180000" cy="190588"/>
          </a:xfrm>
          <a:prstGeom prst="rect">
            <a:avLst/>
          </a:prstGeom>
          <a:solidFill>
            <a:srgbClr val="DE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3B3C28C-9CED-FC4E-B71E-ECC537C4418E}"/>
              </a:ext>
            </a:extLst>
          </p:cNvPr>
          <p:cNvGrpSpPr/>
          <p:nvPr/>
        </p:nvGrpSpPr>
        <p:grpSpPr>
          <a:xfrm>
            <a:off x="288404" y="230841"/>
            <a:ext cx="441002" cy="108000"/>
            <a:chOff x="288404" y="230841"/>
            <a:chExt cx="441002" cy="108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885D86D-51CD-AB4F-831D-53BA776210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404" y="230841"/>
              <a:ext cx="108000" cy="108000"/>
            </a:xfrm>
            <a:prstGeom prst="ellipse">
              <a:avLst/>
            </a:prstGeom>
            <a:solidFill>
              <a:srgbClr val="EB4134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48F9704-EE8B-BD48-9B9F-9B583D23BD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5" y="230841"/>
              <a:ext cx="108000" cy="108000"/>
            </a:xfrm>
            <a:prstGeom prst="ellipse">
              <a:avLst/>
            </a:prstGeom>
            <a:solidFill>
              <a:srgbClr val="F8BE45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4C03DAD-CA18-894B-A25E-F8F06EB63E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406" y="230841"/>
              <a:ext cx="108000" cy="108000"/>
            </a:xfrm>
            <a:prstGeom prst="ellipse">
              <a:avLst/>
            </a:prstGeom>
            <a:solidFill>
              <a:srgbClr val="4EAB5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Retângulo 11">
            <a:extLst>
              <a:ext uri="{FF2B5EF4-FFF2-40B4-BE49-F238E27FC236}">
                <a16:creationId xmlns:a16="http://schemas.microsoft.com/office/drawing/2014/main" id="{5CA5E546-8E49-F64B-8B29-6932CFB8DE09}"/>
              </a:ext>
            </a:extLst>
          </p:cNvPr>
          <p:cNvSpPr/>
          <p:nvPr/>
        </p:nvSpPr>
        <p:spPr>
          <a:xfrm>
            <a:off x="1452702" y="572116"/>
            <a:ext cx="1985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https://www.google.com.br/</a:t>
            </a:r>
          </a:p>
        </p:txBody>
      </p:sp>
    </p:spTree>
    <p:extLst>
      <p:ext uri="{BB962C8B-B14F-4D97-AF65-F5344CB8AC3E}">
        <p14:creationId xmlns:p14="http://schemas.microsoft.com/office/powerpoint/2010/main" val="3861648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95C18C84-72A5-9945-88B2-3D65CCC79141}"/>
              </a:ext>
            </a:extLst>
          </p:cNvPr>
          <p:cNvSpPr/>
          <p:nvPr/>
        </p:nvSpPr>
        <p:spPr>
          <a:xfrm>
            <a:off x="0" y="0"/>
            <a:ext cx="12192000" cy="493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DE6E5B8-EB23-3E46-8C1C-7CD4AAA078F0}"/>
              </a:ext>
            </a:extLst>
          </p:cNvPr>
          <p:cNvSpPr/>
          <p:nvPr/>
        </p:nvSpPr>
        <p:spPr>
          <a:xfrm>
            <a:off x="0" y="500285"/>
            <a:ext cx="12192000" cy="6224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E9955FD2-8B23-3E44-9022-D1BA35608D05}"/>
              </a:ext>
            </a:extLst>
          </p:cNvPr>
          <p:cNvSpPr/>
          <p:nvPr/>
        </p:nvSpPr>
        <p:spPr>
          <a:xfrm>
            <a:off x="1017810" y="195944"/>
            <a:ext cx="2434590" cy="4934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1223321-26D7-FD46-B69E-BA592F507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0979" y="284841"/>
            <a:ext cx="178436" cy="17843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F22895E-FFEE-8244-BFD0-A8D0689AADE3}"/>
              </a:ext>
            </a:extLst>
          </p:cNvPr>
          <p:cNvSpPr txBox="1"/>
          <p:nvPr/>
        </p:nvSpPr>
        <p:spPr>
          <a:xfrm>
            <a:off x="1329415" y="234404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Nova guia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6191987-1F4E-7941-BF87-0F1CB6F74AC2}"/>
              </a:ext>
            </a:extLst>
          </p:cNvPr>
          <p:cNvSpPr txBox="1"/>
          <p:nvPr/>
        </p:nvSpPr>
        <p:spPr>
          <a:xfrm>
            <a:off x="3192594" y="234404"/>
            <a:ext cx="262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48E38E1-EF43-A141-9CCB-5AD368A66F85}"/>
              </a:ext>
            </a:extLst>
          </p:cNvPr>
          <p:cNvSpPr txBox="1"/>
          <p:nvPr/>
        </p:nvSpPr>
        <p:spPr>
          <a:xfrm>
            <a:off x="3501204" y="205308"/>
            <a:ext cx="262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3E070D74-271B-0F47-8171-5D5F79F54F6E}"/>
              </a:ext>
            </a:extLst>
          </p:cNvPr>
          <p:cNvSpPr/>
          <p:nvPr/>
        </p:nvSpPr>
        <p:spPr>
          <a:xfrm>
            <a:off x="1194523" y="572116"/>
            <a:ext cx="9792000" cy="26161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418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Gráfico 16" descr="Seta de linha: girar para a direita com preenchimento sólido">
            <a:extLst>
              <a:ext uri="{FF2B5EF4-FFF2-40B4-BE49-F238E27FC236}">
                <a16:creationId xmlns:a16="http://schemas.microsoft.com/office/drawing/2014/main" id="{BC92505F-0463-154B-94C3-7BB86056A5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419240">
            <a:off x="859425" y="621671"/>
            <a:ext cx="219161" cy="219161"/>
          </a:xfrm>
          <a:prstGeom prst="rect">
            <a:avLst/>
          </a:prstGeom>
        </p:spPr>
      </p:pic>
      <p:pic>
        <p:nvPicPr>
          <p:cNvPr id="18" name="Gráfico 17" descr="Seta de linha: reta estrutura de tópicos">
            <a:extLst>
              <a:ext uri="{FF2B5EF4-FFF2-40B4-BE49-F238E27FC236}">
                <a16:creationId xmlns:a16="http://schemas.microsoft.com/office/drawing/2014/main" id="{B253C8C1-C2DC-9141-BC56-789DD388D1A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9302"/>
          <a:stretch/>
        </p:blipFill>
        <p:spPr>
          <a:xfrm>
            <a:off x="187844" y="513499"/>
            <a:ext cx="168958" cy="415154"/>
          </a:xfrm>
          <a:prstGeom prst="rect">
            <a:avLst/>
          </a:prstGeom>
        </p:spPr>
      </p:pic>
      <p:pic>
        <p:nvPicPr>
          <p:cNvPr id="19" name="Gráfico 18" descr="Seta de linha: reta estrutura de tópicos">
            <a:extLst>
              <a:ext uri="{FF2B5EF4-FFF2-40B4-BE49-F238E27FC236}">
                <a16:creationId xmlns:a16="http://schemas.microsoft.com/office/drawing/2014/main" id="{6C33D6B5-4D53-834A-BAC0-CE0C17A96E3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9302"/>
          <a:stretch/>
        </p:blipFill>
        <p:spPr>
          <a:xfrm rot="10800000">
            <a:off x="522503" y="513499"/>
            <a:ext cx="168958" cy="41515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352382B-B9D5-FE41-AF9E-CFDFFA446E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0698" y="623714"/>
            <a:ext cx="142004" cy="142004"/>
          </a:xfrm>
          <a:prstGeom prst="rect">
            <a:avLst/>
          </a:prstGeom>
        </p:spPr>
      </p:pic>
      <p:pic>
        <p:nvPicPr>
          <p:cNvPr id="21" name="Gráfico 20" descr="Estrela com preenchimento sólido">
            <a:extLst>
              <a:ext uri="{FF2B5EF4-FFF2-40B4-BE49-F238E27FC236}">
                <a16:creationId xmlns:a16="http://schemas.microsoft.com/office/drawing/2014/main" id="{F7395F1C-F75F-B044-93CF-EFC27705D4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41307" y="621348"/>
            <a:ext cx="139995" cy="139995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630E7CC-63C5-AC40-9B0C-F8C0AF6863A7}"/>
              </a:ext>
            </a:extLst>
          </p:cNvPr>
          <p:cNvGrpSpPr/>
          <p:nvPr/>
        </p:nvGrpSpPr>
        <p:grpSpPr>
          <a:xfrm>
            <a:off x="11923131" y="613514"/>
            <a:ext cx="36000" cy="174980"/>
            <a:chOff x="11618734" y="609154"/>
            <a:chExt cx="36000" cy="1749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2E31AC-DAA1-5B40-AF10-1A2DDD259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60915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0BA5153-06BB-124C-B35B-7B139870AE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67864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385332A-B171-F040-B82D-A8D116614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74813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95CDCD0F-9595-FD49-9336-377DF024F501}"/>
              </a:ext>
            </a:extLst>
          </p:cNvPr>
          <p:cNvSpPr/>
          <p:nvPr/>
        </p:nvSpPr>
        <p:spPr>
          <a:xfrm>
            <a:off x="-5477" y="6552711"/>
            <a:ext cx="12192000" cy="307777"/>
          </a:xfrm>
          <a:prstGeom prst="rect">
            <a:avLst/>
          </a:prstGeom>
          <a:solidFill>
            <a:srgbClr val="DE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30B43D0-B86A-A744-9272-FC17AD233802}"/>
              </a:ext>
            </a:extLst>
          </p:cNvPr>
          <p:cNvSpPr>
            <a:spLocks noChangeAspect="1"/>
          </p:cNvSpPr>
          <p:nvPr/>
        </p:nvSpPr>
        <p:spPr>
          <a:xfrm>
            <a:off x="-227948" y="-5862"/>
            <a:ext cx="180000" cy="190588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B870832-B6D9-3340-9559-4BA0ABDFEFC5}"/>
              </a:ext>
            </a:extLst>
          </p:cNvPr>
          <p:cNvSpPr>
            <a:spLocks noChangeAspect="1"/>
          </p:cNvSpPr>
          <p:nvPr/>
        </p:nvSpPr>
        <p:spPr>
          <a:xfrm>
            <a:off x="-227948" y="224798"/>
            <a:ext cx="180000" cy="190588"/>
          </a:xfrm>
          <a:prstGeom prst="rect">
            <a:avLst/>
          </a:prstGeom>
          <a:solidFill>
            <a:srgbClr val="F8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57BEE21-59E5-AC4B-9EB6-71299F4B5FB9}"/>
              </a:ext>
            </a:extLst>
          </p:cNvPr>
          <p:cNvSpPr>
            <a:spLocks noChangeAspect="1"/>
          </p:cNvSpPr>
          <p:nvPr/>
        </p:nvSpPr>
        <p:spPr>
          <a:xfrm>
            <a:off x="-227948" y="455458"/>
            <a:ext cx="180000" cy="190588"/>
          </a:xfrm>
          <a:prstGeom prst="rect">
            <a:avLst/>
          </a:prstGeom>
          <a:solidFill>
            <a:srgbClr val="4EA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40B9113-0D82-844E-85E6-6A3E224D740B}"/>
              </a:ext>
            </a:extLst>
          </p:cNvPr>
          <p:cNvSpPr>
            <a:spLocks noChangeAspect="1"/>
          </p:cNvSpPr>
          <p:nvPr/>
        </p:nvSpPr>
        <p:spPr>
          <a:xfrm>
            <a:off x="-227948" y="686118"/>
            <a:ext cx="180000" cy="190588"/>
          </a:xfrm>
          <a:prstGeom prst="rect">
            <a:avLst/>
          </a:prstGeom>
          <a:solidFill>
            <a:srgbClr val="EB4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A734CF4-8E22-AA4C-9F26-10892A45703B}"/>
              </a:ext>
            </a:extLst>
          </p:cNvPr>
          <p:cNvSpPr>
            <a:spLocks noChangeAspect="1"/>
          </p:cNvSpPr>
          <p:nvPr/>
        </p:nvSpPr>
        <p:spPr>
          <a:xfrm>
            <a:off x="-227948" y="916778"/>
            <a:ext cx="180000" cy="190588"/>
          </a:xfrm>
          <a:prstGeom prst="rect">
            <a:avLst/>
          </a:prstGeom>
          <a:solidFill>
            <a:srgbClr val="64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4686D"/>
              </a:solidFill>
              <a:highlight>
                <a:srgbClr val="64686D"/>
              </a:highlight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44518F21-80B8-C348-A5C5-410D1AA8EA43}"/>
              </a:ext>
            </a:extLst>
          </p:cNvPr>
          <p:cNvSpPr>
            <a:spLocks noChangeAspect="1"/>
          </p:cNvSpPr>
          <p:nvPr/>
        </p:nvSpPr>
        <p:spPr>
          <a:xfrm>
            <a:off x="-227948" y="1147438"/>
            <a:ext cx="180000" cy="190588"/>
          </a:xfrm>
          <a:prstGeom prst="rect">
            <a:avLst/>
          </a:prstGeom>
          <a:solidFill>
            <a:srgbClr val="DE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209BA1B5-DDD8-FF47-AD35-3BE4EBB015CA}"/>
              </a:ext>
            </a:extLst>
          </p:cNvPr>
          <p:cNvGrpSpPr/>
          <p:nvPr/>
        </p:nvGrpSpPr>
        <p:grpSpPr>
          <a:xfrm>
            <a:off x="288404" y="230841"/>
            <a:ext cx="441002" cy="108000"/>
            <a:chOff x="288404" y="230841"/>
            <a:chExt cx="441002" cy="10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EF551D1-0252-434B-A8D5-4D1555CB6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404" y="230841"/>
              <a:ext cx="108000" cy="108000"/>
            </a:xfrm>
            <a:prstGeom prst="ellipse">
              <a:avLst/>
            </a:prstGeom>
            <a:solidFill>
              <a:srgbClr val="EB4134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5D388BF-0AAF-9B48-AE3B-2926CFFCBA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5" y="230841"/>
              <a:ext cx="108000" cy="108000"/>
            </a:xfrm>
            <a:prstGeom prst="ellipse">
              <a:avLst/>
            </a:prstGeom>
            <a:solidFill>
              <a:srgbClr val="F8BE45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ACDE6EE-8EF2-8F42-8816-0DD59BFD9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406" y="230841"/>
              <a:ext cx="108000" cy="108000"/>
            </a:xfrm>
            <a:prstGeom prst="ellipse">
              <a:avLst/>
            </a:prstGeom>
            <a:solidFill>
              <a:srgbClr val="4EAB5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1" name="Retângulo Arredondado 50">
            <a:extLst>
              <a:ext uri="{FF2B5EF4-FFF2-40B4-BE49-F238E27FC236}">
                <a16:creationId xmlns:a16="http://schemas.microsoft.com/office/drawing/2014/main" id="{07936B65-2186-494B-B65C-415814A09AD1}"/>
              </a:ext>
            </a:extLst>
          </p:cNvPr>
          <p:cNvSpPr>
            <a:spLocks noChangeAspect="1"/>
          </p:cNvSpPr>
          <p:nvPr/>
        </p:nvSpPr>
        <p:spPr>
          <a:xfrm>
            <a:off x="187844" y="1434232"/>
            <a:ext cx="5729624" cy="3826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  <a:effectLst>
            <a:outerShdw blurRad="63500" dir="16800000" algn="ctr" rotWithShape="0">
              <a:prstClr val="black">
                <a:alpha val="48164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37B2394-0A48-6347-892E-2FFE4C10579A}"/>
              </a:ext>
            </a:extLst>
          </p:cNvPr>
          <p:cNvSpPr txBox="1"/>
          <p:nvPr/>
        </p:nvSpPr>
        <p:spPr>
          <a:xfrm>
            <a:off x="605412" y="1471655"/>
            <a:ext cx="433024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O que é o Design </a:t>
            </a:r>
            <a:r>
              <a:rPr lang="pt-BR" sz="16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Pattern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Controlador </a:t>
            </a:r>
            <a:r>
              <a:rPr lang="pt-BR" sz="16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Mediator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?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cs typeface="Calibri" panose="020F0502020204030204"/>
            </a:endParaRPr>
          </a:p>
        </p:txBody>
      </p:sp>
      <p:pic>
        <p:nvPicPr>
          <p:cNvPr id="53" name="Gráfico 52" descr="Lupa com preenchimento sólido">
            <a:extLst>
              <a:ext uri="{FF2B5EF4-FFF2-40B4-BE49-F238E27FC236}">
                <a16:creationId xmlns:a16="http://schemas.microsoft.com/office/drawing/2014/main" id="{94037961-CE21-5448-9D7B-A5B5B27A65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6933" y="1517543"/>
            <a:ext cx="216000" cy="2160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019B810F-12E9-0743-9672-0FB32A94F14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7966" y="1494393"/>
            <a:ext cx="183117" cy="26188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B2C21E6-B19F-DB42-848A-4D6A058369D5}"/>
              </a:ext>
            </a:extLst>
          </p:cNvPr>
          <p:cNvSpPr/>
          <p:nvPr/>
        </p:nvSpPr>
        <p:spPr>
          <a:xfrm>
            <a:off x="128592" y="6395625"/>
            <a:ext cx="2988000" cy="92343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0AF7A411-4F57-A44C-810C-20A82C82E760}"/>
              </a:ext>
            </a:extLst>
          </p:cNvPr>
          <p:cNvSpPr/>
          <p:nvPr/>
        </p:nvSpPr>
        <p:spPr>
          <a:xfrm>
            <a:off x="3121154" y="6395625"/>
            <a:ext cx="2988000" cy="92343"/>
          </a:xfrm>
          <a:prstGeom prst="rect">
            <a:avLst/>
          </a:prstGeom>
          <a:solidFill>
            <a:srgbClr val="F8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E8EF6698-FA5D-C84B-AF60-715D3A0D27A7}"/>
              </a:ext>
            </a:extLst>
          </p:cNvPr>
          <p:cNvSpPr/>
          <p:nvPr/>
        </p:nvSpPr>
        <p:spPr>
          <a:xfrm>
            <a:off x="6113716" y="6395625"/>
            <a:ext cx="2988000" cy="923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60D59320-5FF9-FF4C-95CE-94AF24814B42}"/>
              </a:ext>
            </a:extLst>
          </p:cNvPr>
          <p:cNvSpPr/>
          <p:nvPr/>
        </p:nvSpPr>
        <p:spPr>
          <a:xfrm>
            <a:off x="9106280" y="6395625"/>
            <a:ext cx="2988000" cy="92343"/>
          </a:xfrm>
          <a:prstGeom prst="rect">
            <a:avLst/>
          </a:prstGeom>
          <a:solidFill>
            <a:srgbClr val="4EA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F4AA0120-8B99-0249-87FB-FD37E429434C}"/>
              </a:ext>
            </a:extLst>
          </p:cNvPr>
          <p:cNvSpPr txBox="1"/>
          <p:nvPr/>
        </p:nvSpPr>
        <p:spPr>
          <a:xfrm>
            <a:off x="177817" y="2200459"/>
            <a:ext cx="315213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que é design </a:t>
            </a:r>
            <a:r>
              <a:rPr lang="pt-BR" sz="1600" b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pattern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600" b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mediator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2669EB9D-B5B5-DF4F-A4BA-386F1E892F9D}"/>
              </a:ext>
            </a:extLst>
          </p:cNvPr>
          <p:cNvSpPr txBox="1"/>
          <p:nvPr/>
        </p:nvSpPr>
        <p:spPr>
          <a:xfrm>
            <a:off x="180486" y="4306175"/>
            <a:ext cx="315213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Importância do Padrão </a:t>
            </a:r>
            <a:r>
              <a:rPr lang="pt-BR" sz="16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Mediator</a:t>
            </a:r>
            <a:endParaRPr lang="en-US" b="1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0011B653-47EF-2149-B197-9FE3E56E2835}"/>
              </a:ext>
            </a:extLst>
          </p:cNvPr>
          <p:cNvSpPr txBox="1"/>
          <p:nvPr/>
        </p:nvSpPr>
        <p:spPr>
          <a:xfrm>
            <a:off x="227951" y="2663914"/>
            <a:ext cx="5779754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O Controlador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Mediator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é como um 'gerente central' que gerencia todas as interações entre os</a:t>
            </a:r>
          </a:p>
          <a:p>
            <a:pPr algn="just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diferentes componentes de um sistema.</a:t>
            </a:r>
          </a:p>
          <a:p>
            <a:pPr algn="just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Ele age como um mediador, facilitando a comunicação entre os objetos, permitindo que eles</a:t>
            </a:r>
          </a:p>
          <a:p>
            <a:pPr algn="just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se comuniquem sem precisar conhecer uns aos outros.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D4145823-D906-7F42-926A-EE218CB78D37}"/>
              </a:ext>
            </a:extLst>
          </p:cNvPr>
          <p:cNvSpPr txBox="1"/>
          <p:nvPr/>
        </p:nvSpPr>
        <p:spPr>
          <a:xfrm>
            <a:off x="180486" y="4915866"/>
            <a:ext cx="5729623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Ele é útil em situações onde queremos desacoplar objetos, facilitando a manutenção e extensão do código.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just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Ele promove um código mais organizado e modular, já que cada parte do sistema não precisa conhecer todos os detalhes uns dos outros.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1" name="Gráfico 70" descr="Laptop com telefone e calculadora">
            <a:extLst>
              <a:ext uri="{FF2B5EF4-FFF2-40B4-BE49-F238E27FC236}">
                <a16:creationId xmlns:a16="http://schemas.microsoft.com/office/drawing/2014/main" id="{440064E7-1699-A94B-AA45-1493851900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50700" y="1561662"/>
            <a:ext cx="4702031" cy="4702031"/>
          </a:xfrm>
          <a:prstGeom prst="rect">
            <a:avLst/>
          </a:prstGeom>
        </p:spPr>
      </p:pic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CD8EB4C1-DB7C-4D41-9BAC-4A57158922E6}"/>
              </a:ext>
            </a:extLst>
          </p:cNvPr>
          <p:cNvCxnSpPr/>
          <p:nvPr/>
        </p:nvCxnSpPr>
        <p:spPr>
          <a:xfrm>
            <a:off x="6096000" y="2203718"/>
            <a:ext cx="0" cy="38684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ângulo 73">
            <a:extLst>
              <a:ext uri="{FF2B5EF4-FFF2-40B4-BE49-F238E27FC236}">
                <a16:creationId xmlns:a16="http://schemas.microsoft.com/office/drawing/2014/main" id="{BC79122B-38FC-D74B-894B-DEF9FC56280B}"/>
              </a:ext>
            </a:extLst>
          </p:cNvPr>
          <p:cNvSpPr/>
          <p:nvPr/>
        </p:nvSpPr>
        <p:spPr>
          <a:xfrm>
            <a:off x="1452702" y="572116"/>
            <a:ext cx="1985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https://www.google.com.br/</a:t>
            </a:r>
          </a:p>
        </p:txBody>
      </p:sp>
    </p:spTree>
    <p:extLst>
      <p:ext uri="{BB962C8B-B14F-4D97-AF65-F5344CB8AC3E}">
        <p14:creationId xmlns:p14="http://schemas.microsoft.com/office/powerpoint/2010/main" val="1624891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95C18C84-72A5-9945-88B2-3D65CCC79141}"/>
              </a:ext>
            </a:extLst>
          </p:cNvPr>
          <p:cNvSpPr/>
          <p:nvPr/>
        </p:nvSpPr>
        <p:spPr>
          <a:xfrm>
            <a:off x="0" y="0"/>
            <a:ext cx="12192000" cy="493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DE6E5B8-EB23-3E46-8C1C-7CD4AAA078F0}"/>
              </a:ext>
            </a:extLst>
          </p:cNvPr>
          <p:cNvSpPr/>
          <p:nvPr/>
        </p:nvSpPr>
        <p:spPr>
          <a:xfrm>
            <a:off x="0" y="500285"/>
            <a:ext cx="12192000" cy="6224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E9955FD2-8B23-3E44-9022-D1BA35608D05}"/>
              </a:ext>
            </a:extLst>
          </p:cNvPr>
          <p:cNvSpPr/>
          <p:nvPr/>
        </p:nvSpPr>
        <p:spPr>
          <a:xfrm>
            <a:off x="1017810" y="195944"/>
            <a:ext cx="2434590" cy="4934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1223321-26D7-FD46-B69E-BA592F507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0979" y="284841"/>
            <a:ext cx="178436" cy="17843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F22895E-FFEE-8244-BFD0-A8D0689AADE3}"/>
              </a:ext>
            </a:extLst>
          </p:cNvPr>
          <p:cNvSpPr txBox="1"/>
          <p:nvPr/>
        </p:nvSpPr>
        <p:spPr>
          <a:xfrm>
            <a:off x="1329415" y="234404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Nova guia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6191987-1F4E-7941-BF87-0F1CB6F74AC2}"/>
              </a:ext>
            </a:extLst>
          </p:cNvPr>
          <p:cNvSpPr txBox="1"/>
          <p:nvPr/>
        </p:nvSpPr>
        <p:spPr>
          <a:xfrm>
            <a:off x="3192594" y="234404"/>
            <a:ext cx="262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48E38E1-EF43-A141-9CCB-5AD368A66F85}"/>
              </a:ext>
            </a:extLst>
          </p:cNvPr>
          <p:cNvSpPr txBox="1"/>
          <p:nvPr/>
        </p:nvSpPr>
        <p:spPr>
          <a:xfrm>
            <a:off x="3501204" y="205308"/>
            <a:ext cx="262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3E070D74-271B-0F47-8171-5D5F79F54F6E}"/>
              </a:ext>
            </a:extLst>
          </p:cNvPr>
          <p:cNvSpPr/>
          <p:nvPr/>
        </p:nvSpPr>
        <p:spPr>
          <a:xfrm>
            <a:off x="1194523" y="572116"/>
            <a:ext cx="9792000" cy="26161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418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Gráfico 16" descr="Seta de linha: girar para a direita com preenchimento sólido">
            <a:extLst>
              <a:ext uri="{FF2B5EF4-FFF2-40B4-BE49-F238E27FC236}">
                <a16:creationId xmlns:a16="http://schemas.microsoft.com/office/drawing/2014/main" id="{BC92505F-0463-154B-94C3-7BB86056A5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419240">
            <a:off x="859425" y="621671"/>
            <a:ext cx="219161" cy="219161"/>
          </a:xfrm>
          <a:prstGeom prst="rect">
            <a:avLst/>
          </a:prstGeom>
        </p:spPr>
      </p:pic>
      <p:pic>
        <p:nvPicPr>
          <p:cNvPr id="18" name="Gráfico 17" descr="Seta de linha: reta estrutura de tópicos">
            <a:extLst>
              <a:ext uri="{FF2B5EF4-FFF2-40B4-BE49-F238E27FC236}">
                <a16:creationId xmlns:a16="http://schemas.microsoft.com/office/drawing/2014/main" id="{B253C8C1-C2DC-9141-BC56-789DD388D1A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9302"/>
          <a:stretch/>
        </p:blipFill>
        <p:spPr>
          <a:xfrm>
            <a:off x="187844" y="513499"/>
            <a:ext cx="168958" cy="415154"/>
          </a:xfrm>
          <a:prstGeom prst="rect">
            <a:avLst/>
          </a:prstGeom>
        </p:spPr>
      </p:pic>
      <p:pic>
        <p:nvPicPr>
          <p:cNvPr id="19" name="Gráfico 18" descr="Seta de linha: reta estrutura de tópicos">
            <a:extLst>
              <a:ext uri="{FF2B5EF4-FFF2-40B4-BE49-F238E27FC236}">
                <a16:creationId xmlns:a16="http://schemas.microsoft.com/office/drawing/2014/main" id="{6C33D6B5-4D53-834A-BAC0-CE0C17A96E3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9302"/>
          <a:stretch/>
        </p:blipFill>
        <p:spPr>
          <a:xfrm rot="10800000">
            <a:off x="522503" y="513499"/>
            <a:ext cx="168958" cy="41515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352382B-B9D5-FE41-AF9E-CFDFFA446E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0698" y="623714"/>
            <a:ext cx="142004" cy="142004"/>
          </a:xfrm>
          <a:prstGeom prst="rect">
            <a:avLst/>
          </a:prstGeom>
        </p:spPr>
      </p:pic>
      <p:pic>
        <p:nvPicPr>
          <p:cNvPr id="21" name="Gráfico 20" descr="Estrela com preenchimento sólido">
            <a:extLst>
              <a:ext uri="{FF2B5EF4-FFF2-40B4-BE49-F238E27FC236}">
                <a16:creationId xmlns:a16="http://schemas.microsoft.com/office/drawing/2014/main" id="{F7395F1C-F75F-B044-93CF-EFC27705D4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41307" y="621348"/>
            <a:ext cx="139995" cy="139995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630E7CC-63C5-AC40-9B0C-F8C0AF6863A7}"/>
              </a:ext>
            </a:extLst>
          </p:cNvPr>
          <p:cNvGrpSpPr/>
          <p:nvPr/>
        </p:nvGrpSpPr>
        <p:grpSpPr>
          <a:xfrm>
            <a:off x="11923131" y="613514"/>
            <a:ext cx="36000" cy="174980"/>
            <a:chOff x="11618734" y="609154"/>
            <a:chExt cx="36000" cy="1749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2E31AC-DAA1-5B40-AF10-1A2DDD259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60915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0BA5153-06BB-124C-B35B-7B139870AE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67864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385332A-B171-F040-B82D-A8D116614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74813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95CDCD0F-9595-FD49-9336-377DF024F501}"/>
              </a:ext>
            </a:extLst>
          </p:cNvPr>
          <p:cNvSpPr/>
          <p:nvPr/>
        </p:nvSpPr>
        <p:spPr>
          <a:xfrm>
            <a:off x="-5477" y="6552711"/>
            <a:ext cx="12192000" cy="307777"/>
          </a:xfrm>
          <a:prstGeom prst="rect">
            <a:avLst/>
          </a:prstGeom>
          <a:solidFill>
            <a:srgbClr val="DE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30B43D0-B86A-A744-9272-FC17AD233802}"/>
              </a:ext>
            </a:extLst>
          </p:cNvPr>
          <p:cNvSpPr>
            <a:spLocks noChangeAspect="1"/>
          </p:cNvSpPr>
          <p:nvPr/>
        </p:nvSpPr>
        <p:spPr>
          <a:xfrm>
            <a:off x="-227948" y="-5862"/>
            <a:ext cx="180000" cy="190588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B870832-B6D9-3340-9559-4BA0ABDFEFC5}"/>
              </a:ext>
            </a:extLst>
          </p:cNvPr>
          <p:cNvSpPr>
            <a:spLocks noChangeAspect="1"/>
          </p:cNvSpPr>
          <p:nvPr/>
        </p:nvSpPr>
        <p:spPr>
          <a:xfrm>
            <a:off x="-227948" y="224798"/>
            <a:ext cx="180000" cy="190588"/>
          </a:xfrm>
          <a:prstGeom prst="rect">
            <a:avLst/>
          </a:prstGeom>
          <a:solidFill>
            <a:srgbClr val="F8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57BEE21-59E5-AC4B-9EB6-71299F4B5FB9}"/>
              </a:ext>
            </a:extLst>
          </p:cNvPr>
          <p:cNvSpPr>
            <a:spLocks noChangeAspect="1"/>
          </p:cNvSpPr>
          <p:nvPr/>
        </p:nvSpPr>
        <p:spPr>
          <a:xfrm>
            <a:off x="-227948" y="455458"/>
            <a:ext cx="180000" cy="190588"/>
          </a:xfrm>
          <a:prstGeom prst="rect">
            <a:avLst/>
          </a:prstGeom>
          <a:solidFill>
            <a:srgbClr val="4EA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40B9113-0D82-844E-85E6-6A3E224D740B}"/>
              </a:ext>
            </a:extLst>
          </p:cNvPr>
          <p:cNvSpPr>
            <a:spLocks noChangeAspect="1"/>
          </p:cNvSpPr>
          <p:nvPr/>
        </p:nvSpPr>
        <p:spPr>
          <a:xfrm>
            <a:off x="-227948" y="686118"/>
            <a:ext cx="180000" cy="190588"/>
          </a:xfrm>
          <a:prstGeom prst="rect">
            <a:avLst/>
          </a:prstGeom>
          <a:solidFill>
            <a:srgbClr val="EB4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A734CF4-8E22-AA4C-9F26-10892A45703B}"/>
              </a:ext>
            </a:extLst>
          </p:cNvPr>
          <p:cNvSpPr>
            <a:spLocks noChangeAspect="1"/>
          </p:cNvSpPr>
          <p:nvPr/>
        </p:nvSpPr>
        <p:spPr>
          <a:xfrm>
            <a:off x="-227948" y="916778"/>
            <a:ext cx="180000" cy="190588"/>
          </a:xfrm>
          <a:prstGeom prst="rect">
            <a:avLst/>
          </a:prstGeom>
          <a:solidFill>
            <a:srgbClr val="64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4686D"/>
              </a:solidFill>
              <a:highlight>
                <a:srgbClr val="64686D"/>
              </a:highlight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44518F21-80B8-C348-A5C5-410D1AA8EA43}"/>
              </a:ext>
            </a:extLst>
          </p:cNvPr>
          <p:cNvSpPr>
            <a:spLocks noChangeAspect="1"/>
          </p:cNvSpPr>
          <p:nvPr/>
        </p:nvSpPr>
        <p:spPr>
          <a:xfrm>
            <a:off x="-227948" y="1147438"/>
            <a:ext cx="180000" cy="190588"/>
          </a:xfrm>
          <a:prstGeom prst="rect">
            <a:avLst/>
          </a:prstGeom>
          <a:solidFill>
            <a:srgbClr val="DE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209BA1B5-DDD8-FF47-AD35-3BE4EBB015CA}"/>
              </a:ext>
            </a:extLst>
          </p:cNvPr>
          <p:cNvGrpSpPr/>
          <p:nvPr/>
        </p:nvGrpSpPr>
        <p:grpSpPr>
          <a:xfrm>
            <a:off x="288404" y="230841"/>
            <a:ext cx="441002" cy="108000"/>
            <a:chOff x="288404" y="230841"/>
            <a:chExt cx="441002" cy="10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EF551D1-0252-434B-A8D5-4D1555CB6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404" y="230841"/>
              <a:ext cx="108000" cy="108000"/>
            </a:xfrm>
            <a:prstGeom prst="ellipse">
              <a:avLst/>
            </a:prstGeom>
            <a:solidFill>
              <a:srgbClr val="EB4134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5D388BF-0AAF-9B48-AE3B-2926CFFCBA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5" y="230841"/>
              <a:ext cx="108000" cy="108000"/>
            </a:xfrm>
            <a:prstGeom prst="ellipse">
              <a:avLst/>
            </a:prstGeom>
            <a:solidFill>
              <a:srgbClr val="F8BE45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ACDE6EE-8EF2-8F42-8816-0DD59BFD9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406" y="230841"/>
              <a:ext cx="108000" cy="108000"/>
            </a:xfrm>
            <a:prstGeom prst="ellipse">
              <a:avLst/>
            </a:prstGeom>
            <a:solidFill>
              <a:srgbClr val="4EAB5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1" name="Retângulo Arredondado 50">
            <a:extLst>
              <a:ext uri="{FF2B5EF4-FFF2-40B4-BE49-F238E27FC236}">
                <a16:creationId xmlns:a16="http://schemas.microsoft.com/office/drawing/2014/main" id="{07936B65-2186-494B-B65C-415814A09AD1}"/>
              </a:ext>
            </a:extLst>
          </p:cNvPr>
          <p:cNvSpPr>
            <a:spLocks noChangeAspect="1"/>
          </p:cNvSpPr>
          <p:nvPr/>
        </p:nvSpPr>
        <p:spPr>
          <a:xfrm>
            <a:off x="187844" y="1434232"/>
            <a:ext cx="5729624" cy="3826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  <a:effectLst>
            <a:outerShdw blurRad="63500" dir="16800000" algn="ctr" rotWithShape="0">
              <a:prstClr val="black">
                <a:alpha val="48164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37B2394-0A48-6347-892E-2FFE4C10579A}"/>
              </a:ext>
            </a:extLst>
          </p:cNvPr>
          <p:cNvSpPr txBox="1"/>
          <p:nvPr/>
        </p:nvSpPr>
        <p:spPr>
          <a:xfrm>
            <a:off x="605413" y="1491707"/>
            <a:ext cx="322735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Componentes Independentes 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3" name="Gráfico 52" descr="Lupa com preenchimento sólido">
            <a:extLst>
              <a:ext uri="{FF2B5EF4-FFF2-40B4-BE49-F238E27FC236}">
                <a16:creationId xmlns:a16="http://schemas.microsoft.com/office/drawing/2014/main" id="{94037961-CE21-5448-9D7B-A5B5B27A65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6933" y="1517543"/>
            <a:ext cx="216000" cy="2160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019B810F-12E9-0743-9672-0FB32A94F14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7966" y="1494393"/>
            <a:ext cx="183117" cy="26188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B2C21E6-B19F-DB42-848A-4D6A058369D5}"/>
              </a:ext>
            </a:extLst>
          </p:cNvPr>
          <p:cNvSpPr/>
          <p:nvPr/>
        </p:nvSpPr>
        <p:spPr>
          <a:xfrm>
            <a:off x="128592" y="6395625"/>
            <a:ext cx="2988000" cy="92343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0AF7A411-4F57-A44C-810C-20A82C82E760}"/>
              </a:ext>
            </a:extLst>
          </p:cNvPr>
          <p:cNvSpPr/>
          <p:nvPr/>
        </p:nvSpPr>
        <p:spPr>
          <a:xfrm>
            <a:off x="3121154" y="6395625"/>
            <a:ext cx="2988000" cy="92343"/>
          </a:xfrm>
          <a:prstGeom prst="rect">
            <a:avLst/>
          </a:prstGeom>
          <a:solidFill>
            <a:srgbClr val="F8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E8EF6698-FA5D-C84B-AF60-715D3A0D27A7}"/>
              </a:ext>
            </a:extLst>
          </p:cNvPr>
          <p:cNvSpPr/>
          <p:nvPr/>
        </p:nvSpPr>
        <p:spPr>
          <a:xfrm>
            <a:off x="6113716" y="6395625"/>
            <a:ext cx="2988000" cy="923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60D59320-5FF9-FF4C-95CE-94AF24814B42}"/>
              </a:ext>
            </a:extLst>
          </p:cNvPr>
          <p:cNvSpPr/>
          <p:nvPr/>
        </p:nvSpPr>
        <p:spPr>
          <a:xfrm>
            <a:off x="9106280" y="6395625"/>
            <a:ext cx="2988000" cy="92343"/>
          </a:xfrm>
          <a:prstGeom prst="rect">
            <a:avLst/>
          </a:prstGeom>
          <a:solidFill>
            <a:srgbClr val="4EA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F4AA0120-8B99-0249-87FB-FD37E429434C}"/>
              </a:ext>
            </a:extLst>
          </p:cNvPr>
          <p:cNvSpPr txBox="1"/>
          <p:nvPr/>
        </p:nvSpPr>
        <p:spPr>
          <a:xfrm>
            <a:off x="6278590" y="2360880"/>
            <a:ext cx="282126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Componentes Independentes 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2669EB9D-B5B5-DF4F-A4BA-386F1E892F9D}"/>
              </a:ext>
            </a:extLst>
          </p:cNvPr>
          <p:cNvSpPr txBox="1"/>
          <p:nvPr/>
        </p:nvSpPr>
        <p:spPr>
          <a:xfrm>
            <a:off x="6291285" y="4135727"/>
            <a:ext cx="211942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Desacoplamento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0011B653-47EF-2149-B197-9FE3E56E2835}"/>
              </a:ext>
            </a:extLst>
          </p:cNvPr>
          <p:cNvSpPr txBox="1"/>
          <p:nvPr/>
        </p:nvSpPr>
        <p:spPr>
          <a:xfrm>
            <a:off x="6238486" y="2734098"/>
            <a:ext cx="5729623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4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Temos dois componentes principais no nosso chat, são eles: A interface do usuário chatUI e a lógica de envio e recebimento das mensagens.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just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Eles atual independentes um do outro e não precisam saber detalhes sobre como o outro funciona.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D4145823-D906-7F42-926A-EE218CB78D37}"/>
              </a:ext>
            </a:extLst>
          </p:cNvPr>
          <p:cNvSpPr txBox="1"/>
          <p:nvPr/>
        </p:nvSpPr>
        <p:spPr>
          <a:xfrm>
            <a:off x="6291285" y="4645156"/>
            <a:ext cx="5729623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Quando um usuário envia uma mensagem, ela é enviada para 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chatMediator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, que a distribui para o destinatário correto e simula uma resposta de uma amiga virtual, ou seja, a interface do usuário não precisa se preocupar com a lógica por trás do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envio de mensagens.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CD8EB4C1-DB7C-4D41-9BAC-4A57158922E6}"/>
              </a:ext>
            </a:extLst>
          </p:cNvPr>
          <p:cNvCxnSpPr/>
          <p:nvPr/>
        </p:nvCxnSpPr>
        <p:spPr>
          <a:xfrm>
            <a:off x="6096000" y="2203718"/>
            <a:ext cx="0" cy="38684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áfico 3" descr="Uma casa de biscoito">
            <a:extLst>
              <a:ext uri="{FF2B5EF4-FFF2-40B4-BE49-F238E27FC236}">
                <a16:creationId xmlns:a16="http://schemas.microsoft.com/office/drawing/2014/main" id="{EB64BA63-5922-AB46-BBC0-E695B3951E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5676" y="1733543"/>
            <a:ext cx="5222721" cy="5222721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717F42CE-28DC-0D48-9AED-15C2B9E4D6AE}"/>
              </a:ext>
            </a:extLst>
          </p:cNvPr>
          <p:cNvSpPr/>
          <p:nvPr/>
        </p:nvSpPr>
        <p:spPr>
          <a:xfrm>
            <a:off x="1452702" y="572116"/>
            <a:ext cx="1985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https://www.google.com.br/</a:t>
            </a:r>
          </a:p>
        </p:txBody>
      </p:sp>
    </p:spTree>
    <p:extLst>
      <p:ext uri="{BB962C8B-B14F-4D97-AF65-F5344CB8AC3E}">
        <p14:creationId xmlns:p14="http://schemas.microsoft.com/office/powerpoint/2010/main" val="408451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95C18C84-72A5-9945-88B2-3D65CCC79141}"/>
              </a:ext>
            </a:extLst>
          </p:cNvPr>
          <p:cNvSpPr/>
          <p:nvPr/>
        </p:nvSpPr>
        <p:spPr>
          <a:xfrm>
            <a:off x="0" y="0"/>
            <a:ext cx="12192000" cy="493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DE6E5B8-EB23-3E46-8C1C-7CD4AAA078F0}"/>
              </a:ext>
            </a:extLst>
          </p:cNvPr>
          <p:cNvSpPr/>
          <p:nvPr/>
        </p:nvSpPr>
        <p:spPr>
          <a:xfrm>
            <a:off x="0" y="500285"/>
            <a:ext cx="12192000" cy="6224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E9955FD2-8B23-3E44-9022-D1BA35608D05}"/>
              </a:ext>
            </a:extLst>
          </p:cNvPr>
          <p:cNvSpPr/>
          <p:nvPr/>
        </p:nvSpPr>
        <p:spPr>
          <a:xfrm>
            <a:off x="1017810" y="195944"/>
            <a:ext cx="2434590" cy="4934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1223321-26D7-FD46-B69E-BA592F507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0979" y="284841"/>
            <a:ext cx="178436" cy="17843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F22895E-FFEE-8244-BFD0-A8D0689AADE3}"/>
              </a:ext>
            </a:extLst>
          </p:cNvPr>
          <p:cNvSpPr txBox="1"/>
          <p:nvPr/>
        </p:nvSpPr>
        <p:spPr>
          <a:xfrm>
            <a:off x="1329415" y="234404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Nova guia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6191987-1F4E-7941-BF87-0F1CB6F74AC2}"/>
              </a:ext>
            </a:extLst>
          </p:cNvPr>
          <p:cNvSpPr txBox="1"/>
          <p:nvPr/>
        </p:nvSpPr>
        <p:spPr>
          <a:xfrm>
            <a:off x="3192594" y="234404"/>
            <a:ext cx="262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48E38E1-EF43-A141-9CCB-5AD368A66F85}"/>
              </a:ext>
            </a:extLst>
          </p:cNvPr>
          <p:cNvSpPr txBox="1"/>
          <p:nvPr/>
        </p:nvSpPr>
        <p:spPr>
          <a:xfrm>
            <a:off x="3501204" y="205308"/>
            <a:ext cx="262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3E070D74-271B-0F47-8171-5D5F79F54F6E}"/>
              </a:ext>
            </a:extLst>
          </p:cNvPr>
          <p:cNvSpPr/>
          <p:nvPr/>
        </p:nvSpPr>
        <p:spPr>
          <a:xfrm>
            <a:off x="1194523" y="572116"/>
            <a:ext cx="9792000" cy="26161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418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Gráfico 16" descr="Seta de linha: girar para a direita com preenchimento sólido">
            <a:extLst>
              <a:ext uri="{FF2B5EF4-FFF2-40B4-BE49-F238E27FC236}">
                <a16:creationId xmlns:a16="http://schemas.microsoft.com/office/drawing/2014/main" id="{BC92505F-0463-154B-94C3-7BB86056A5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419240">
            <a:off x="859425" y="621671"/>
            <a:ext cx="219161" cy="219161"/>
          </a:xfrm>
          <a:prstGeom prst="rect">
            <a:avLst/>
          </a:prstGeom>
        </p:spPr>
      </p:pic>
      <p:pic>
        <p:nvPicPr>
          <p:cNvPr id="18" name="Gráfico 17" descr="Seta de linha: reta estrutura de tópicos">
            <a:extLst>
              <a:ext uri="{FF2B5EF4-FFF2-40B4-BE49-F238E27FC236}">
                <a16:creationId xmlns:a16="http://schemas.microsoft.com/office/drawing/2014/main" id="{B253C8C1-C2DC-9141-BC56-789DD388D1A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9302"/>
          <a:stretch/>
        </p:blipFill>
        <p:spPr>
          <a:xfrm>
            <a:off x="187844" y="513499"/>
            <a:ext cx="168958" cy="415154"/>
          </a:xfrm>
          <a:prstGeom prst="rect">
            <a:avLst/>
          </a:prstGeom>
        </p:spPr>
      </p:pic>
      <p:pic>
        <p:nvPicPr>
          <p:cNvPr id="19" name="Gráfico 18" descr="Seta de linha: reta estrutura de tópicos">
            <a:extLst>
              <a:ext uri="{FF2B5EF4-FFF2-40B4-BE49-F238E27FC236}">
                <a16:creationId xmlns:a16="http://schemas.microsoft.com/office/drawing/2014/main" id="{6C33D6B5-4D53-834A-BAC0-CE0C17A96E3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9302"/>
          <a:stretch/>
        </p:blipFill>
        <p:spPr>
          <a:xfrm rot="10800000">
            <a:off x="522503" y="513499"/>
            <a:ext cx="168958" cy="41515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352382B-B9D5-FE41-AF9E-CFDFFA446E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0698" y="623714"/>
            <a:ext cx="142004" cy="142004"/>
          </a:xfrm>
          <a:prstGeom prst="rect">
            <a:avLst/>
          </a:prstGeom>
        </p:spPr>
      </p:pic>
      <p:pic>
        <p:nvPicPr>
          <p:cNvPr id="21" name="Gráfico 20" descr="Estrela com preenchimento sólido">
            <a:extLst>
              <a:ext uri="{FF2B5EF4-FFF2-40B4-BE49-F238E27FC236}">
                <a16:creationId xmlns:a16="http://schemas.microsoft.com/office/drawing/2014/main" id="{F7395F1C-F75F-B044-93CF-EFC27705D4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41307" y="621348"/>
            <a:ext cx="139995" cy="139995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630E7CC-63C5-AC40-9B0C-F8C0AF6863A7}"/>
              </a:ext>
            </a:extLst>
          </p:cNvPr>
          <p:cNvGrpSpPr/>
          <p:nvPr/>
        </p:nvGrpSpPr>
        <p:grpSpPr>
          <a:xfrm>
            <a:off x="11923131" y="613514"/>
            <a:ext cx="36000" cy="174980"/>
            <a:chOff x="11618734" y="609154"/>
            <a:chExt cx="36000" cy="1749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2E31AC-DAA1-5B40-AF10-1A2DDD259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60915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0BA5153-06BB-124C-B35B-7B139870AE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67864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385332A-B171-F040-B82D-A8D116614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74813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95CDCD0F-9595-FD49-9336-377DF024F501}"/>
              </a:ext>
            </a:extLst>
          </p:cNvPr>
          <p:cNvSpPr/>
          <p:nvPr/>
        </p:nvSpPr>
        <p:spPr>
          <a:xfrm>
            <a:off x="-5477" y="6552711"/>
            <a:ext cx="12192000" cy="307777"/>
          </a:xfrm>
          <a:prstGeom prst="rect">
            <a:avLst/>
          </a:prstGeom>
          <a:solidFill>
            <a:srgbClr val="DE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30B43D0-B86A-A744-9272-FC17AD233802}"/>
              </a:ext>
            </a:extLst>
          </p:cNvPr>
          <p:cNvSpPr>
            <a:spLocks noChangeAspect="1"/>
          </p:cNvSpPr>
          <p:nvPr/>
        </p:nvSpPr>
        <p:spPr>
          <a:xfrm>
            <a:off x="-227948" y="-5862"/>
            <a:ext cx="180000" cy="190588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B870832-B6D9-3340-9559-4BA0ABDFEFC5}"/>
              </a:ext>
            </a:extLst>
          </p:cNvPr>
          <p:cNvSpPr>
            <a:spLocks noChangeAspect="1"/>
          </p:cNvSpPr>
          <p:nvPr/>
        </p:nvSpPr>
        <p:spPr>
          <a:xfrm>
            <a:off x="-227948" y="224798"/>
            <a:ext cx="180000" cy="190588"/>
          </a:xfrm>
          <a:prstGeom prst="rect">
            <a:avLst/>
          </a:prstGeom>
          <a:solidFill>
            <a:srgbClr val="F8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57BEE21-59E5-AC4B-9EB6-71299F4B5FB9}"/>
              </a:ext>
            </a:extLst>
          </p:cNvPr>
          <p:cNvSpPr>
            <a:spLocks noChangeAspect="1"/>
          </p:cNvSpPr>
          <p:nvPr/>
        </p:nvSpPr>
        <p:spPr>
          <a:xfrm>
            <a:off x="-227948" y="455458"/>
            <a:ext cx="180000" cy="190588"/>
          </a:xfrm>
          <a:prstGeom prst="rect">
            <a:avLst/>
          </a:prstGeom>
          <a:solidFill>
            <a:srgbClr val="4EA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40B9113-0D82-844E-85E6-6A3E224D740B}"/>
              </a:ext>
            </a:extLst>
          </p:cNvPr>
          <p:cNvSpPr>
            <a:spLocks noChangeAspect="1"/>
          </p:cNvSpPr>
          <p:nvPr/>
        </p:nvSpPr>
        <p:spPr>
          <a:xfrm>
            <a:off x="-227948" y="686118"/>
            <a:ext cx="180000" cy="190588"/>
          </a:xfrm>
          <a:prstGeom prst="rect">
            <a:avLst/>
          </a:prstGeom>
          <a:solidFill>
            <a:srgbClr val="EB4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A734CF4-8E22-AA4C-9F26-10892A45703B}"/>
              </a:ext>
            </a:extLst>
          </p:cNvPr>
          <p:cNvSpPr>
            <a:spLocks noChangeAspect="1"/>
          </p:cNvSpPr>
          <p:nvPr/>
        </p:nvSpPr>
        <p:spPr>
          <a:xfrm>
            <a:off x="-227948" y="916778"/>
            <a:ext cx="180000" cy="190588"/>
          </a:xfrm>
          <a:prstGeom prst="rect">
            <a:avLst/>
          </a:prstGeom>
          <a:solidFill>
            <a:srgbClr val="64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4686D"/>
              </a:solidFill>
              <a:highlight>
                <a:srgbClr val="64686D"/>
              </a:highlight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44518F21-80B8-C348-A5C5-410D1AA8EA43}"/>
              </a:ext>
            </a:extLst>
          </p:cNvPr>
          <p:cNvSpPr>
            <a:spLocks noChangeAspect="1"/>
          </p:cNvSpPr>
          <p:nvPr/>
        </p:nvSpPr>
        <p:spPr>
          <a:xfrm>
            <a:off x="-227948" y="1147438"/>
            <a:ext cx="180000" cy="190588"/>
          </a:xfrm>
          <a:prstGeom prst="rect">
            <a:avLst/>
          </a:prstGeom>
          <a:solidFill>
            <a:srgbClr val="DE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209BA1B5-DDD8-FF47-AD35-3BE4EBB015CA}"/>
              </a:ext>
            </a:extLst>
          </p:cNvPr>
          <p:cNvGrpSpPr/>
          <p:nvPr/>
        </p:nvGrpSpPr>
        <p:grpSpPr>
          <a:xfrm>
            <a:off x="288404" y="230841"/>
            <a:ext cx="441002" cy="108000"/>
            <a:chOff x="288404" y="230841"/>
            <a:chExt cx="441002" cy="10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EF551D1-0252-434B-A8D5-4D1555CB6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404" y="230841"/>
              <a:ext cx="108000" cy="108000"/>
            </a:xfrm>
            <a:prstGeom prst="ellipse">
              <a:avLst/>
            </a:prstGeom>
            <a:solidFill>
              <a:srgbClr val="EB4134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5D388BF-0AAF-9B48-AE3B-2926CFFCBA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5" y="230841"/>
              <a:ext cx="108000" cy="108000"/>
            </a:xfrm>
            <a:prstGeom prst="ellipse">
              <a:avLst/>
            </a:prstGeom>
            <a:solidFill>
              <a:srgbClr val="F8BE45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ACDE6EE-8EF2-8F42-8816-0DD59BFD9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406" y="230841"/>
              <a:ext cx="108000" cy="108000"/>
            </a:xfrm>
            <a:prstGeom prst="ellipse">
              <a:avLst/>
            </a:prstGeom>
            <a:solidFill>
              <a:srgbClr val="4EAB5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1" name="Retângulo Arredondado 50">
            <a:extLst>
              <a:ext uri="{FF2B5EF4-FFF2-40B4-BE49-F238E27FC236}">
                <a16:creationId xmlns:a16="http://schemas.microsoft.com/office/drawing/2014/main" id="{07936B65-2186-494B-B65C-415814A09AD1}"/>
              </a:ext>
            </a:extLst>
          </p:cNvPr>
          <p:cNvSpPr>
            <a:spLocks noChangeAspect="1"/>
          </p:cNvSpPr>
          <p:nvPr/>
        </p:nvSpPr>
        <p:spPr>
          <a:xfrm>
            <a:off x="187844" y="1434232"/>
            <a:ext cx="5729624" cy="3826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  <a:effectLst>
            <a:outerShdw blurRad="63500" dir="16800000" algn="ctr" rotWithShape="0">
              <a:prstClr val="black">
                <a:alpha val="48164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37B2394-0A48-6347-892E-2FFE4C10579A}"/>
              </a:ext>
            </a:extLst>
          </p:cNvPr>
          <p:cNvSpPr txBox="1"/>
          <p:nvPr/>
        </p:nvSpPr>
        <p:spPr>
          <a:xfrm>
            <a:off x="605413" y="1491707"/>
            <a:ext cx="491177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Porque usamos o Controlador </a:t>
            </a:r>
            <a:r>
              <a:rPr lang="pt-B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Mediator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em nosso projeto?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3" name="Gráfico 52" descr="Lupa com preenchimento sólido">
            <a:extLst>
              <a:ext uri="{FF2B5EF4-FFF2-40B4-BE49-F238E27FC236}">
                <a16:creationId xmlns:a16="http://schemas.microsoft.com/office/drawing/2014/main" id="{94037961-CE21-5448-9D7B-A5B5B27A65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6933" y="1517543"/>
            <a:ext cx="216000" cy="2160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019B810F-12E9-0743-9672-0FB32A94F14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7966" y="1494393"/>
            <a:ext cx="183117" cy="26188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B2C21E6-B19F-DB42-848A-4D6A058369D5}"/>
              </a:ext>
            </a:extLst>
          </p:cNvPr>
          <p:cNvSpPr/>
          <p:nvPr/>
        </p:nvSpPr>
        <p:spPr>
          <a:xfrm>
            <a:off x="128592" y="6395625"/>
            <a:ext cx="2988000" cy="92343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0AF7A411-4F57-A44C-810C-20A82C82E760}"/>
              </a:ext>
            </a:extLst>
          </p:cNvPr>
          <p:cNvSpPr/>
          <p:nvPr/>
        </p:nvSpPr>
        <p:spPr>
          <a:xfrm>
            <a:off x="3121154" y="6395625"/>
            <a:ext cx="2988000" cy="92343"/>
          </a:xfrm>
          <a:prstGeom prst="rect">
            <a:avLst/>
          </a:prstGeom>
          <a:solidFill>
            <a:srgbClr val="F8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E8EF6698-FA5D-C84B-AF60-715D3A0D27A7}"/>
              </a:ext>
            </a:extLst>
          </p:cNvPr>
          <p:cNvSpPr/>
          <p:nvPr/>
        </p:nvSpPr>
        <p:spPr>
          <a:xfrm>
            <a:off x="6113716" y="6395625"/>
            <a:ext cx="2988000" cy="923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60D59320-5FF9-FF4C-95CE-94AF24814B42}"/>
              </a:ext>
            </a:extLst>
          </p:cNvPr>
          <p:cNvSpPr/>
          <p:nvPr/>
        </p:nvSpPr>
        <p:spPr>
          <a:xfrm>
            <a:off x="9106280" y="6395625"/>
            <a:ext cx="2988000" cy="92343"/>
          </a:xfrm>
          <a:prstGeom prst="rect">
            <a:avLst/>
          </a:prstGeom>
          <a:solidFill>
            <a:srgbClr val="4EA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F4AA0120-8B99-0249-87FB-FD37E429434C}"/>
              </a:ext>
            </a:extLst>
          </p:cNvPr>
          <p:cNvSpPr txBox="1"/>
          <p:nvPr/>
        </p:nvSpPr>
        <p:spPr>
          <a:xfrm>
            <a:off x="187843" y="2200459"/>
            <a:ext cx="211942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Organização: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2669EB9D-B5B5-DF4F-A4BA-386F1E892F9D}"/>
              </a:ext>
            </a:extLst>
          </p:cNvPr>
          <p:cNvSpPr txBox="1"/>
          <p:nvPr/>
        </p:nvSpPr>
        <p:spPr>
          <a:xfrm>
            <a:off x="190512" y="3243384"/>
            <a:ext cx="211942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Flexibilidade: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0011B653-47EF-2149-B197-9FE3E56E2835}"/>
              </a:ext>
            </a:extLst>
          </p:cNvPr>
          <p:cNvSpPr txBox="1"/>
          <p:nvPr/>
        </p:nvSpPr>
        <p:spPr>
          <a:xfrm>
            <a:off x="328213" y="2633835"/>
            <a:ext cx="572962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Cada componente do chat tem sua responsabilidade clara e não precisa se preocupar com o funcionamento dos outros objetos.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D4145823-D906-7F42-926A-EE218CB78D37}"/>
              </a:ext>
            </a:extLst>
          </p:cNvPr>
          <p:cNvSpPr txBox="1"/>
          <p:nvPr/>
        </p:nvSpPr>
        <p:spPr>
          <a:xfrm>
            <a:off x="250670" y="3582367"/>
            <a:ext cx="5799806" cy="11896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Se quisermos adicionar novos recursos ao chat no futuro, podemos fazer isso facilmente no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Mediator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, sem precisar alterar </a:t>
            </a:r>
            <a:endParaRPr lang="en-US"/>
          </a:p>
          <a:p>
            <a:pPr algn="just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os outros objetos.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CD8EB4C1-DB7C-4D41-9BAC-4A57158922E6}"/>
              </a:ext>
            </a:extLst>
          </p:cNvPr>
          <p:cNvCxnSpPr/>
          <p:nvPr/>
        </p:nvCxnSpPr>
        <p:spPr>
          <a:xfrm>
            <a:off x="6096000" y="2203718"/>
            <a:ext cx="0" cy="38684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áfico 3" descr="Uma pilha de presentes com confetes">
            <a:extLst>
              <a:ext uri="{FF2B5EF4-FFF2-40B4-BE49-F238E27FC236}">
                <a16:creationId xmlns:a16="http://schemas.microsoft.com/office/drawing/2014/main" id="{73DEE1F5-959D-1745-9988-AE3598EC35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78314" y="1107366"/>
            <a:ext cx="5262817" cy="5262817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0EAC2ACD-1D37-F449-8BEF-AD04BEE158BA}"/>
              </a:ext>
            </a:extLst>
          </p:cNvPr>
          <p:cNvSpPr/>
          <p:nvPr/>
        </p:nvSpPr>
        <p:spPr>
          <a:xfrm>
            <a:off x="1452702" y="572116"/>
            <a:ext cx="1985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https://www.google.com.br/</a:t>
            </a:r>
          </a:p>
        </p:txBody>
      </p:sp>
      <p:sp>
        <p:nvSpPr>
          <p:cNvPr id="5" name="CaixaDeTexto 59">
            <a:extLst>
              <a:ext uri="{FF2B5EF4-FFF2-40B4-BE49-F238E27FC236}">
                <a16:creationId xmlns:a16="http://schemas.microsoft.com/office/drawing/2014/main" id="{07833644-3C00-20A2-CC7F-94D6B0B6D141}"/>
              </a:ext>
            </a:extLst>
          </p:cNvPr>
          <p:cNvSpPr txBox="1"/>
          <p:nvPr/>
        </p:nvSpPr>
        <p:spPr>
          <a:xfrm>
            <a:off x="248001" y="4436327"/>
            <a:ext cx="211942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Manutenção: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6" name="CaixaDeTexto 62">
            <a:extLst>
              <a:ext uri="{FF2B5EF4-FFF2-40B4-BE49-F238E27FC236}">
                <a16:creationId xmlns:a16="http://schemas.microsoft.com/office/drawing/2014/main" id="{223ED93C-E3D4-C16F-9B98-C389F5D63377}"/>
              </a:ext>
            </a:extLst>
          </p:cNvPr>
          <p:cNvSpPr txBox="1"/>
          <p:nvPr/>
        </p:nvSpPr>
        <p:spPr>
          <a:xfrm>
            <a:off x="268055" y="4869703"/>
            <a:ext cx="5729623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4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Torna nosso código mais fácil de manter. Se algo precisar ser corrigido ou alterado, geralmente só precisamos fazer isso no Mediator, em vez</a:t>
            </a:r>
            <a:endParaRPr lang="en-US"/>
          </a:p>
          <a:p>
            <a:pPr algn="just"/>
            <a:r>
              <a:rPr lang="pt-BR" sz="14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de ter que mexer em vários lugares do código.</a:t>
            </a:r>
            <a:endParaRPr lang="pt-BR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2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95C18C84-72A5-9945-88B2-3D65CCC79141}"/>
              </a:ext>
            </a:extLst>
          </p:cNvPr>
          <p:cNvSpPr/>
          <p:nvPr/>
        </p:nvSpPr>
        <p:spPr>
          <a:xfrm>
            <a:off x="0" y="0"/>
            <a:ext cx="12192000" cy="493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DE6E5B8-EB23-3E46-8C1C-7CD4AAA078F0}"/>
              </a:ext>
            </a:extLst>
          </p:cNvPr>
          <p:cNvSpPr/>
          <p:nvPr/>
        </p:nvSpPr>
        <p:spPr>
          <a:xfrm>
            <a:off x="0" y="500285"/>
            <a:ext cx="12192000" cy="6224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E9955FD2-8B23-3E44-9022-D1BA35608D05}"/>
              </a:ext>
            </a:extLst>
          </p:cNvPr>
          <p:cNvSpPr/>
          <p:nvPr/>
        </p:nvSpPr>
        <p:spPr>
          <a:xfrm>
            <a:off x="1017810" y="195944"/>
            <a:ext cx="2434590" cy="4934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1223321-26D7-FD46-B69E-BA592F507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0979" y="284841"/>
            <a:ext cx="178436" cy="17843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F22895E-FFEE-8244-BFD0-A8D0689AADE3}"/>
              </a:ext>
            </a:extLst>
          </p:cNvPr>
          <p:cNvSpPr txBox="1"/>
          <p:nvPr/>
        </p:nvSpPr>
        <p:spPr>
          <a:xfrm>
            <a:off x="1329415" y="234404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Nova guia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6191987-1F4E-7941-BF87-0F1CB6F74AC2}"/>
              </a:ext>
            </a:extLst>
          </p:cNvPr>
          <p:cNvSpPr txBox="1"/>
          <p:nvPr/>
        </p:nvSpPr>
        <p:spPr>
          <a:xfrm>
            <a:off x="3192594" y="234404"/>
            <a:ext cx="262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48E38E1-EF43-A141-9CCB-5AD368A66F85}"/>
              </a:ext>
            </a:extLst>
          </p:cNvPr>
          <p:cNvSpPr txBox="1"/>
          <p:nvPr/>
        </p:nvSpPr>
        <p:spPr>
          <a:xfrm>
            <a:off x="3501204" y="205308"/>
            <a:ext cx="262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3E070D74-271B-0F47-8171-5D5F79F54F6E}"/>
              </a:ext>
            </a:extLst>
          </p:cNvPr>
          <p:cNvSpPr/>
          <p:nvPr/>
        </p:nvSpPr>
        <p:spPr>
          <a:xfrm>
            <a:off x="1194523" y="572116"/>
            <a:ext cx="9792000" cy="26161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418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Gráfico 16" descr="Seta de linha: girar para a direita com preenchimento sólido">
            <a:extLst>
              <a:ext uri="{FF2B5EF4-FFF2-40B4-BE49-F238E27FC236}">
                <a16:creationId xmlns:a16="http://schemas.microsoft.com/office/drawing/2014/main" id="{BC92505F-0463-154B-94C3-7BB86056A5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419240">
            <a:off x="859425" y="621671"/>
            <a:ext cx="219161" cy="219161"/>
          </a:xfrm>
          <a:prstGeom prst="rect">
            <a:avLst/>
          </a:prstGeom>
        </p:spPr>
      </p:pic>
      <p:pic>
        <p:nvPicPr>
          <p:cNvPr id="18" name="Gráfico 17" descr="Seta de linha: reta estrutura de tópicos">
            <a:extLst>
              <a:ext uri="{FF2B5EF4-FFF2-40B4-BE49-F238E27FC236}">
                <a16:creationId xmlns:a16="http://schemas.microsoft.com/office/drawing/2014/main" id="{B253C8C1-C2DC-9141-BC56-789DD388D1A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9302"/>
          <a:stretch/>
        </p:blipFill>
        <p:spPr>
          <a:xfrm>
            <a:off x="187844" y="513499"/>
            <a:ext cx="168958" cy="415154"/>
          </a:xfrm>
          <a:prstGeom prst="rect">
            <a:avLst/>
          </a:prstGeom>
        </p:spPr>
      </p:pic>
      <p:pic>
        <p:nvPicPr>
          <p:cNvPr id="19" name="Gráfico 18" descr="Seta de linha: reta estrutura de tópicos">
            <a:extLst>
              <a:ext uri="{FF2B5EF4-FFF2-40B4-BE49-F238E27FC236}">
                <a16:creationId xmlns:a16="http://schemas.microsoft.com/office/drawing/2014/main" id="{6C33D6B5-4D53-834A-BAC0-CE0C17A96E3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9302"/>
          <a:stretch/>
        </p:blipFill>
        <p:spPr>
          <a:xfrm rot="10800000">
            <a:off x="522503" y="513499"/>
            <a:ext cx="168958" cy="41515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352382B-B9D5-FE41-AF9E-CFDFFA446E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0698" y="623714"/>
            <a:ext cx="142004" cy="142004"/>
          </a:xfrm>
          <a:prstGeom prst="rect">
            <a:avLst/>
          </a:prstGeom>
        </p:spPr>
      </p:pic>
      <p:pic>
        <p:nvPicPr>
          <p:cNvPr id="21" name="Gráfico 20" descr="Estrela com preenchimento sólido">
            <a:extLst>
              <a:ext uri="{FF2B5EF4-FFF2-40B4-BE49-F238E27FC236}">
                <a16:creationId xmlns:a16="http://schemas.microsoft.com/office/drawing/2014/main" id="{F7395F1C-F75F-B044-93CF-EFC27705D4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41307" y="621348"/>
            <a:ext cx="139995" cy="139995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630E7CC-63C5-AC40-9B0C-F8C0AF6863A7}"/>
              </a:ext>
            </a:extLst>
          </p:cNvPr>
          <p:cNvGrpSpPr/>
          <p:nvPr/>
        </p:nvGrpSpPr>
        <p:grpSpPr>
          <a:xfrm>
            <a:off x="11923131" y="613514"/>
            <a:ext cx="36000" cy="174980"/>
            <a:chOff x="11618734" y="609154"/>
            <a:chExt cx="36000" cy="1749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2E31AC-DAA1-5B40-AF10-1A2DDD259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60915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0BA5153-06BB-124C-B35B-7B139870AE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67864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385332A-B171-F040-B82D-A8D116614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74813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95CDCD0F-9595-FD49-9336-377DF024F501}"/>
              </a:ext>
            </a:extLst>
          </p:cNvPr>
          <p:cNvSpPr/>
          <p:nvPr/>
        </p:nvSpPr>
        <p:spPr>
          <a:xfrm>
            <a:off x="-5477" y="6552711"/>
            <a:ext cx="12192000" cy="307777"/>
          </a:xfrm>
          <a:prstGeom prst="rect">
            <a:avLst/>
          </a:prstGeom>
          <a:solidFill>
            <a:srgbClr val="DE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30B43D0-B86A-A744-9272-FC17AD233802}"/>
              </a:ext>
            </a:extLst>
          </p:cNvPr>
          <p:cNvSpPr>
            <a:spLocks noChangeAspect="1"/>
          </p:cNvSpPr>
          <p:nvPr/>
        </p:nvSpPr>
        <p:spPr>
          <a:xfrm>
            <a:off x="-227948" y="-5862"/>
            <a:ext cx="180000" cy="190588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B870832-B6D9-3340-9559-4BA0ABDFEFC5}"/>
              </a:ext>
            </a:extLst>
          </p:cNvPr>
          <p:cNvSpPr>
            <a:spLocks noChangeAspect="1"/>
          </p:cNvSpPr>
          <p:nvPr/>
        </p:nvSpPr>
        <p:spPr>
          <a:xfrm>
            <a:off x="-227948" y="224798"/>
            <a:ext cx="180000" cy="190588"/>
          </a:xfrm>
          <a:prstGeom prst="rect">
            <a:avLst/>
          </a:prstGeom>
          <a:solidFill>
            <a:srgbClr val="F8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57BEE21-59E5-AC4B-9EB6-71299F4B5FB9}"/>
              </a:ext>
            </a:extLst>
          </p:cNvPr>
          <p:cNvSpPr>
            <a:spLocks noChangeAspect="1"/>
          </p:cNvSpPr>
          <p:nvPr/>
        </p:nvSpPr>
        <p:spPr>
          <a:xfrm>
            <a:off x="-227948" y="455458"/>
            <a:ext cx="180000" cy="190588"/>
          </a:xfrm>
          <a:prstGeom prst="rect">
            <a:avLst/>
          </a:prstGeom>
          <a:solidFill>
            <a:srgbClr val="4EA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40B9113-0D82-844E-85E6-6A3E224D740B}"/>
              </a:ext>
            </a:extLst>
          </p:cNvPr>
          <p:cNvSpPr>
            <a:spLocks noChangeAspect="1"/>
          </p:cNvSpPr>
          <p:nvPr/>
        </p:nvSpPr>
        <p:spPr>
          <a:xfrm>
            <a:off x="-227948" y="686118"/>
            <a:ext cx="180000" cy="190588"/>
          </a:xfrm>
          <a:prstGeom prst="rect">
            <a:avLst/>
          </a:prstGeom>
          <a:solidFill>
            <a:srgbClr val="EB4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A734CF4-8E22-AA4C-9F26-10892A45703B}"/>
              </a:ext>
            </a:extLst>
          </p:cNvPr>
          <p:cNvSpPr>
            <a:spLocks noChangeAspect="1"/>
          </p:cNvSpPr>
          <p:nvPr/>
        </p:nvSpPr>
        <p:spPr>
          <a:xfrm>
            <a:off x="-227948" y="916778"/>
            <a:ext cx="180000" cy="190588"/>
          </a:xfrm>
          <a:prstGeom prst="rect">
            <a:avLst/>
          </a:prstGeom>
          <a:solidFill>
            <a:srgbClr val="64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4686D"/>
              </a:solidFill>
              <a:highlight>
                <a:srgbClr val="64686D"/>
              </a:highlight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44518F21-80B8-C348-A5C5-410D1AA8EA43}"/>
              </a:ext>
            </a:extLst>
          </p:cNvPr>
          <p:cNvSpPr>
            <a:spLocks noChangeAspect="1"/>
          </p:cNvSpPr>
          <p:nvPr/>
        </p:nvSpPr>
        <p:spPr>
          <a:xfrm>
            <a:off x="-227948" y="1147438"/>
            <a:ext cx="180000" cy="190588"/>
          </a:xfrm>
          <a:prstGeom prst="rect">
            <a:avLst/>
          </a:prstGeom>
          <a:solidFill>
            <a:srgbClr val="DE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209BA1B5-DDD8-FF47-AD35-3BE4EBB015CA}"/>
              </a:ext>
            </a:extLst>
          </p:cNvPr>
          <p:cNvGrpSpPr/>
          <p:nvPr/>
        </p:nvGrpSpPr>
        <p:grpSpPr>
          <a:xfrm>
            <a:off x="288404" y="230841"/>
            <a:ext cx="441002" cy="108000"/>
            <a:chOff x="288404" y="230841"/>
            <a:chExt cx="441002" cy="10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EF551D1-0252-434B-A8D5-4D1555CB6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404" y="230841"/>
              <a:ext cx="108000" cy="108000"/>
            </a:xfrm>
            <a:prstGeom prst="ellipse">
              <a:avLst/>
            </a:prstGeom>
            <a:solidFill>
              <a:srgbClr val="EB4134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5D388BF-0AAF-9B48-AE3B-2926CFFCBA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5" y="230841"/>
              <a:ext cx="108000" cy="108000"/>
            </a:xfrm>
            <a:prstGeom prst="ellipse">
              <a:avLst/>
            </a:prstGeom>
            <a:solidFill>
              <a:srgbClr val="F8BE45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ACDE6EE-8EF2-8F42-8816-0DD59BFD9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406" y="230841"/>
              <a:ext cx="108000" cy="108000"/>
            </a:xfrm>
            <a:prstGeom prst="ellipse">
              <a:avLst/>
            </a:prstGeom>
            <a:solidFill>
              <a:srgbClr val="4EAB5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1" name="Retângulo Arredondado 50">
            <a:extLst>
              <a:ext uri="{FF2B5EF4-FFF2-40B4-BE49-F238E27FC236}">
                <a16:creationId xmlns:a16="http://schemas.microsoft.com/office/drawing/2014/main" id="{07936B65-2186-494B-B65C-415814A09AD1}"/>
              </a:ext>
            </a:extLst>
          </p:cNvPr>
          <p:cNvSpPr>
            <a:spLocks noChangeAspect="1"/>
          </p:cNvSpPr>
          <p:nvPr/>
        </p:nvSpPr>
        <p:spPr>
          <a:xfrm>
            <a:off x="187844" y="1434232"/>
            <a:ext cx="5729624" cy="3826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  <a:effectLst>
            <a:outerShdw blurRad="63500" dir="16800000" algn="ctr" rotWithShape="0">
              <a:prstClr val="black">
                <a:alpha val="48164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37B2394-0A48-6347-892E-2FFE4C10579A}"/>
              </a:ext>
            </a:extLst>
          </p:cNvPr>
          <p:cNvSpPr txBox="1"/>
          <p:nvPr/>
        </p:nvSpPr>
        <p:spPr>
          <a:xfrm>
            <a:off x="605412" y="1471655"/>
            <a:ext cx="433024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Como aplicamos o Controlador </a:t>
            </a:r>
            <a:r>
              <a:rPr lang="pt-BR" sz="16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Mediator</a:t>
            </a:r>
            <a:endParaRPr lang="pt-BR" b="1" err="1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53" name="Gráfico 52" descr="Lupa com preenchimento sólido">
            <a:extLst>
              <a:ext uri="{FF2B5EF4-FFF2-40B4-BE49-F238E27FC236}">
                <a16:creationId xmlns:a16="http://schemas.microsoft.com/office/drawing/2014/main" id="{94037961-CE21-5448-9D7B-A5B5B27A65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6933" y="1517543"/>
            <a:ext cx="216000" cy="2160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019B810F-12E9-0743-9672-0FB32A94F14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7966" y="1494393"/>
            <a:ext cx="183117" cy="26188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B2C21E6-B19F-DB42-848A-4D6A058369D5}"/>
              </a:ext>
            </a:extLst>
          </p:cNvPr>
          <p:cNvSpPr/>
          <p:nvPr/>
        </p:nvSpPr>
        <p:spPr>
          <a:xfrm>
            <a:off x="128592" y="6395625"/>
            <a:ext cx="2988000" cy="92343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0AF7A411-4F57-A44C-810C-20A82C82E760}"/>
              </a:ext>
            </a:extLst>
          </p:cNvPr>
          <p:cNvSpPr/>
          <p:nvPr/>
        </p:nvSpPr>
        <p:spPr>
          <a:xfrm>
            <a:off x="3121154" y="6395625"/>
            <a:ext cx="2988000" cy="92343"/>
          </a:xfrm>
          <a:prstGeom prst="rect">
            <a:avLst/>
          </a:prstGeom>
          <a:solidFill>
            <a:srgbClr val="F8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E8EF6698-FA5D-C84B-AF60-715D3A0D27A7}"/>
              </a:ext>
            </a:extLst>
          </p:cNvPr>
          <p:cNvSpPr/>
          <p:nvPr/>
        </p:nvSpPr>
        <p:spPr>
          <a:xfrm>
            <a:off x="6113716" y="6395625"/>
            <a:ext cx="2988000" cy="923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60D59320-5FF9-FF4C-95CE-94AF24814B42}"/>
              </a:ext>
            </a:extLst>
          </p:cNvPr>
          <p:cNvSpPr/>
          <p:nvPr/>
        </p:nvSpPr>
        <p:spPr>
          <a:xfrm>
            <a:off x="9106280" y="6395625"/>
            <a:ext cx="2988000" cy="92343"/>
          </a:xfrm>
          <a:prstGeom prst="rect">
            <a:avLst/>
          </a:prstGeom>
          <a:solidFill>
            <a:srgbClr val="4EA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0011B653-47EF-2149-B197-9FE3E56E2835}"/>
              </a:ext>
            </a:extLst>
          </p:cNvPr>
          <p:cNvSpPr txBox="1"/>
          <p:nvPr/>
        </p:nvSpPr>
        <p:spPr>
          <a:xfrm>
            <a:off x="127688" y="2122492"/>
            <a:ext cx="6982911" cy="46166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1. </a:t>
            </a:r>
            <a:r>
              <a:rPr lang="pt-BR" sz="14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sendMessage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envia a mensagem do usuário 1 para o </a:t>
            </a:r>
            <a:r>
              <a:rPr lang="pt-BR" sz="14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chatMediator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e simula uma resposta para o usuário 2.</a:t>
            </a:r>
          </a:p>
          <a:p>
            <a:pPr algn="just"/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just"/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2. </a:t>
            </a:r>
            <a:r>
              <a:rPr lang="pt-BR" sz="14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chatMediator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gerencia todas as mensagens enviadas e recebidas no chat. Coordena a comunicação entre o usuário 1, o </a:t>
            </a:r>
            <a:r>
              <a:rPr lang="pt-BR" sz="14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ChatUi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e o usuário 2.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algn="just"/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algn="just"/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3. </a:t>
            </a:r>
            <a:r>
              <a:rPr lang="pt-BR" sz="14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chatUI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atualiza a interface do usuário exibindo as mensagens enviadas e recebidas no chat.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algn="just"/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algn="just"/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4. </a:t>
            </a:r>
            <a:r>
              <a:rPr lang="pt-BR" sz="14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simulateReply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simula uma resposta do usuário 2 com base na mensagem do usuário 1 e envia a mensagem do </a:t>
            </a:r>
            <a:r>
              <a:rPr lang="pt-BR" sz="14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Mediator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após 10 segundos.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algn="just"/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algn="just"/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5. </a:t>
            </a:r>
            <a:r>
              <a:rPr lang="pt-BR" sz="14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startTime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inicia um temporizador para verificar se houve uma resposta do usuário 1 em 10 segundos, se não houver, é exibido a mensagem do </a:t>
            </a:r>
            <a:r>
              <a:rPr lang="pt-BR" sz="14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Mediator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.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algn="just"/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algn="just"/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6. </a:t>
            </a:r>
            <a:r>
              <a:rPr lang="pt-BR" sz="14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blockfriend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envia uma mensagem informando qual a função do </a:t>
            </a:r>
            <a:r>
              <a:rPr lang="pt-BR" sz="14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Mediator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no chat.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algn="just"/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algn="just"/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7. Por fim, o </a:t>
            </a:r>
            <a:r>
              <a:rPr lang="pt-BR" sz="14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updateChat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no </a:t>
            </a:r>
            <a:r>
              <a:rPr lang="pt-BR" sz="1400" b="1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chatUi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, limpa o conteúdo atual do chat e adiciona novas mensagens.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cs typeface="Calibri" panose="020F0502020204030204"/>
            </a:endParaRP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cs typeface="Calibri" panose="020F0502020204030204"/>
            </a:endParaRPr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CD8EB4C1-DB7C-4D41-9BAC-4A57158922E6}"/>
              </a:ext>
            </a:extLst>
          </p:cNvPr>
          <p:cNvCxnSpPr/>
          <p:nvPr/>
        </p:nvCxnSpPr>
        <p:spPr>
          <a:xfrm>
            <a:off x="7249026" y="2123508"/>
            <a:ext cx="0" cy="38684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ângulo 73">
            <a:extLst>
              <a:ext uri="{FF2B5EF4-FFF2-40B4-BE49-F238E27FC236}">
                <a16:creationId xmlns:a16="http://schemas.microsoft.com/office/drawing/2014/main" id="{BC79122B-38FC-D74B-894B-DEF9FC56280B}"/>
              </a:ext>
            </a:extLst>
          </p:cNvPr>
          <p:cNvSpPr/>
          <p:nvPr/>
        </p:nvSpPr>
        <p:spPr>
          <a:xfrm>
            <a:off x="1452702" y="572116"/>
            <a:ext cx="1985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https://www.google.com.br/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EA7787BB-8BAA-D3FF-9621-7581612DBAE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99451" y="1341521"/>
            <a:ext cx="3911783" cy="521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34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95C18C84-72A5-9945-88B2-3D65CCC79141}"/>
              </a:ext>
            </a:extLst>
          </p:cNvPr>
          <p:cNvSpPr/>
          <p:nvPr/>
        </p:nvSpPr>
        <p:spPr>
          <a:xfrm>
            <a:off x="0" y="0"/>
            <a:ext cx="12192000" cy="493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DE6E5B8-EB23-3E46-8C1C-7CD4AAA078F0}"/>
              </a:ext>
            </a:extLst>
          </p:cNvPr>
          <p:cNvSpPr/>
          <p:nvPr/>
        </p:nvSpPr>
        <p:spPr>
          <a:xfrm>
            <a:off x="0" y="500285"/>
            <a:ext cx="12192000" cy="6224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E9955FD2-8B23-3E44-9022-D1BA35608D05}"/>
              </a:ext>
            </a:extLst>
          </p:cNvPr>
          <p:cNvSpPr/>
          <p:nvPr/>
        </p:nvSpPr>
        <p:spPr>
          <a:xfrm>
            <a:off x="1017810" y="195944"/>
            <a:ext cx="2434590" cy="4934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1223321-26D7-FD46-B69E-BA592F507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0979" y="284841"/>
            <a:ext cx="178436" cy="17843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F22895E-FFEE-8244-BFD0-A8D0689AADE3}"/>
              </a:ext>
            </a:extLst>
          </p:cNvPr>
          <p:cNvSpPr txBox="1"/>
          <p:nvPr/>
        </p:nvSpPr>
        <p:spPr>
          <a:xfrm>
            <a:off x="1329415" y="234404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Nova guia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6191987-1F4E-7941-BF87-0F1CB6F74AC2}"/>
              </a:ext>
            </a:extLst>
          </p:cNvPr>
          <p:cNvSpPr txBox="1"/>
          <p:nvPr/>
        </p:nvSpPr>
        <p:spPr>
          <a:xfrm>
            <a:off x="3192594" y="234404"/>
            <a:ext cx="262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48E38E1-EF43-A141-9CCB-5AD368A66F85}"/>
              </a:ext>
            </a:extLst>
          </p:cNvPr>
          <p:cNvSpPr txBox="1"/>
          <p:nvPr/>
        </p:nvSpPr>
        <p:spPr>
          <a:xfrm>
            <a:off x="3501204" y="205308"/>
            <a:ext cx="262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3E070D74-271B-0F47-8171-5D5F79F54F6E}"/>
              </a:ext>
            </a:extLst>
          </p:cNvPr>
          <p:cNvSpPr/>
          <p:nvPr/>
        </p:nvSpPr>
        <p:spPr>
          <a:xfrm>
            <a:off x="1194523" y="572116"/>
            <a:ext cx="9792000" cy="26161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418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Gráfico 16" descr="Seta de linha: girar para a direita com preenchimento sólido">
            <a:extLst>
              <a:ext uri="{FF2B5EF4-FFF2-40B4-BE49-F238E27FC236}">
                <a16:creationId xmlns:a16="http://schemas.microsoft.com/office/drawing/2014/main" id="{BC92505F-0463-154B-94C3-7BB86056A5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419240">
            <a:off x="859425" y="621671"/>
            <a:ext cx="219161" cy="219161"/>
          </a:xfrm>
          <a:prstGeom prst="rect">
            <a:avLst/>
          </a:prstGeom>
        </p:spPr>
      </p:pic>
      <p:pic>
        <p:nvPicPr>
          <p:cNvPr id="18" name="Gráfico 17" descr="Seta de linha: reta estrutura de tópicos">
            <a:extLst>
              <a:ext uri="{FF2B5EF4-FFF2-40B4-BE49-F238E27FC236}">
                <a16:creationId xmlns:a16="http://schemas.microsoft.com/office/drawing/2014/main" id="{B253C8C1-C2DC-9141-BC56-789DD388D1A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9302"/>
          <a:stretch/>
        </p:blipFill>
        <p:spPr>
          <a:xfrm>
            <a:off x="187844" y="513499"/>
            <a:ext cx="168958" cy="415154"/>
          </a:xfrm>
          <a:prstGeom prst="rect">
            <a:avLst/>
          </a:prstGeom>
        </p:spPr>
      </p:pic>
      <p:pic>
        <p:nvPicPr>
          <p:cNvPr id="19" name="Gráfico 18" descr="Seta de linha: reta estrutura de tópicos">
            <a:extLst>
              <a:ext uri="{FF2B5EF4-FFF2-40B4-BE49-F238E27FC236}">
                <a16:creationId xmlns:a16="http://schemas.microsoft.com/office/drawing/2014/main" id="{6C33D6B5-4D53-834A-BAC0-CE0C17A96E3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9302"/>
          <a:stretch/>
        </p:blipFill>
        <p:spPr>
          <a:xfrm rot="10800000">
            <a:off x="522503" y="513499"/>
            <a:ext cx="168958" cy="41515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352382B-B9D5-FE41-AF9E-CFDFFA446E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0698" y="623714"/>
            <a:ext cx="142004" cy="142004"/>
          </a:xfrm>
          <a:prstGeom prst="rect">
            <a:avLst/>
          </a:prstGeom>
        </p:spPr>
      </p:pic>
      <p:pic>
        <p:nvPicPr>
          <p:cNvPr id="21" name="Gráfico 20" descr="Estrela com preenchimento sólido">
            <a:extLst>
              <a:ext uri="{FF2B5EF4-FFF2-40B4-BE49-F238E27FC236}">
                <a16:creationId xmlns:a16="http://schemas.microsoft.com/office/drawing/2014/main" id="{F7395F1C-F75F-B044-93CF-EFC27705D4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41307" y="621348"/>
            <a:ext cx="139995" cy="139995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630E7CC-63C5-AC40-9B0C-F8C0AF6863A7}"/>
              </a:ext>
            </a:extLst>
          </p:cNvPr>
          <p:cNvGrpSpPr/>
          <p:nvPr/>
        </p:nvGrpSpPr>
        <p:grpSpPr>
          <a:xfrm>
            <a:off x="11923131" y="613514"/>
            <a:ext cx="36000" cy="174980"/>
            <a:chOff x="11618734" y="609154"/>
            <a:chExt cx="36000" cy="1749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2E31AC-DAA1-5B40-AF10-1A2DDD259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60915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0BA5153-06BB-124C-B35B-7B139870AE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67864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385332A-B171-F040-B82D-A8D116614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74813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95CDCD0F-9595-FD49-9336-377DF024F501}"/>
              </a:ext>
            </a:extLst>
          </p:cNvPr>
          <p:cNvSpPr/>
          <p:nvPr/>
        </p:nvSpPr>
        <p:spPr>
          <a:xfrm>
            <a:off x="-5477" y="6552711"/>
            <a:ext cx="12192000" cy="307777"/>
          </a:xfrm>
          <a:prstGeom prst="rect">
            <a:avLst/>
          </a:prstGeom>
          <a:solidFill>
            <a:srgbClr val="DE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30B43D0-B86A-A744-9272-FC17AD233802}"/>
              </a:ext>
            </a:extLst>
          </p:cNvPr>
          <p:cNvSpPr>
            <a:spLocks noChangeAspect="1"/>
          </p:cNvSpPr>
          <p:nvPr/>
        </p:nvSpPr>
        <p:spPr>
          <a:xfrm>
            <a:off x="-227948" y="-5862"/>
            <a:ext cx="180000" cy="190588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B870832-B6D9-3340-9559-4BA0ABDFEFC5}"/>
              </a:ext>
            </a:extLst>
          </p:cNvPr>
          <p:cNvSpPr>
            <a:spLocks noChangeAspect="1"/>
          </p:cNvSpPr>
          <p:nvPr/>
        </p:nvSpPr>
        <p:spPr>
          <a:xfrm>
            <a:off x="-227948" y="224798"/>
            <a:ext cx="180000" cy="190588"/>
          </a:xfrm>
          <a:prstGeom prst="rect">
            <a:avLst/>
          </a:prstGeom>
          <a:solidFill>
            <a:srgbClr val="F8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57BEE21-59E5-AC4B-9EB6-71299F4B5FB9}"/>
              </a:ext>
            </a:extLst>
          </p:cNvPr>
          <p:cNvSpPr>
            <a:spLocks noChangeAspect="1"/>
          </p:cNvSpPr>
          <p:nvPr/>
        </p:nvSpPr>
        <p:spPr>
          <a:xfrm>
            <a:off x="-227948" y="455458"/>
            <a:ext cx="180000" cy="190588"/>
          </a:xfrm>
          <a:prstGeom prst="rect">
            <a:avLst/>
          </a:prstGeom>
          <a:solidFill>
            <a:srgbClr val="4EA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40B9113-0D82-844E-85E6-6A3E224D740B}"/>
              </a:ext>
            </a:extLst>
          </p:cNvPr>
          <p:cNvSpPr>
            <a:spLocks noChangeAspect="1"/>
          </p:cNvSpPr>
          <p:nvPr/>
        </p:nvSpPr>
        <p:spPr>
          <a:xfrm>
            <a:off x="-227948" y="686118"/>
            <a:ext cx="180000" cy="190588"/>
          </a:xfrm>
          <a:prstGeom prst="rect">
            <a:avLst/>
          </a:prstGeom>
          <a:solidFill>
            <a:srgbClr val="EB4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A734CF4-8E22-AA4C-9F26-10892A45703B}"/>
              </a:ext>
            </a:extLst>
          </p:cNvPr>
          <p:cNvSpPr>
            <a:spLocks noChangeAspect="1"/>
          </p:cNvSpPr>
          <p:nvPr/>
        </p:nvSpPr>
        <p:spPr>
          <a:xfrm>
            <a:off x="-227948" y="916778"/>
            <a:ext cx="180000" cy="190588"/>
          </a:xfrm>
          <a:prstGeom prst="rect">
            <a:avLst/>
          </a:prstGeom>
          <a:solidFill>
            <a:srgbClr val="64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4686D"/>
              </a:solidFill>
              <a:highlight>
                <a:srgbClr val="64686D"/>
              </a:highlight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44518F21-80B8-C348-A5C5-410D1AA8EA43}"/>
              </a:ext>
            </a:extLst>
          </p:cNvPr>
          <p:cNvSpPr>
            <a:spLocks noChangeAspect="1"/>
          </p:cNvSpPr>
          <p:nvPr/>
        </p:nvSpPr>
        <p:spPr>
          <a:xfrm>
            <a:off x="-227948" y="1147438"/>
            <a:ext cx="180000" cy="190588"/>
          </a:xfrm>
          <a:prstGeom prst="rect">
            <a:avLst/>
          </a:prstGeom>
          <a:solidFill>
            <a:srgbClr val="DE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209BA1B5-DDD8-FF47-AD35-3BE4EBB015CA}"/>
              </a:ext>
            </a:extLst>
          </p:cNvPr>
          <p:cNvGrpSpPr/>
          <p:nvPr/>
        </p:nvGrpSpPr>
        <p:grpSpPr>
          <a:xfrm>
            <a:off x="288404" y="230841"/>
            <a:ext cx="441002" cy="108000"/>
            <a:chOff x="288404" y="230841"/>
            <a:chExt cx="441002" cy="10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EF551D1-0252-434B-A8D5-4D1555CB6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404" y="230841"/>
              <a:ext cx="108000" cy="108000"/>
            </a:xfrm>
            <a:prstGeom prst="ellipse">
              <a:avLst/>
            </a:prstGeom>
            <a:solidFill>
              <a:srgbClr val="EB4134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5D388BF-0AAF-9B48-AE3B-2926CFFCBA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5" y="230841"/>
              <a:ext cx="108000" cy="108000"/>
            </a:xfrm>
            <a:prstGeom prst="ellipse">
              <a:avLst/>
            </a:prstGeom>
            <a:solidFill>
              <a:srgbClr val="F8BE45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ACDE6EE-8EF2-8F42-8816-0DD59BFD9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406" y="230841"/>
              <a:ext cx="108000" cy="108000"/>
            </a:xfrm>
            <a:prstGeom prst="ellipse">
              <a:avLst/>
            </a:prstGeom>
            <a:solidFill>
              <a:srgbClr val="4EAB5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1" name="Retângulo Arredondado 50">
            <a:extLst>
              <a:ext uri="{FF2B5EF4-FFF2-40B4-BE49-F238E27FC236}">
                <a16:creationId xmlns:a16="http://schemas.microsoft.com/office/drawing/2014/main" id="{07936B65-2186-494B-B65C-415814A09AD1}"/>
              </a:ext>
            </a:extLst>
          </p:cNvPr>
          <p:cNvSpPr>
            <a:spLocks noChangeAspect="1"/>
          </p:cNvSpPr>
          <p:nvPr/>
        </p:nvSpPr>
        <p:spPr>
          <a:xfrm>
            <a:off x="187844" y="1434232"/>
            <a:ext cx="5729624" cy="3826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  <a:effectLst>
            <a:outerShdw blurRad="63500" dir="16800000" algn="ctr" rotWithShape="0">
              <a:prstClr val="black">
                <a:alpha val="48164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37B2394-0A48-6347-892E-2FFE4C10579A}"/>
              </a:ext>
            </a:extLst>
          </p:cNvPr>
          <p:cNvSpPr txBox="1"/>
          <p:nvPr/>
        </p:nvSpPr>
        <p:spPr>
          <a:xfrm>
            <a:off x="605413" y="1491707"/>
            <a:ext cx="322735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Conclusão: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3" name="Gráfico 52" descr="Lupa com preenchimento sólido">
            <a:extLst>
              <a:ext uri="{FF2B5EF4-FFF2-40B4-BE49-F238E27FC236}">
                <a16:creationId xmlns:a16="http://schemas.microsoft.com/office/drawing/2014/main" id="{94037961-CE21-5448-9D7B-A5B5B27A65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6933" y="1517543"/>
            <a:ext cx="216000" cy="2160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019B810F-12E9-0743-9672-0FB32A94F14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7966" y="1494393"/>
            <a:ext cx="183117" cy="26188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B2C21E6-B19F-DB42-848A-4D6A058369D5}"/>
              </a:ext>
            </a:extLst>
          </p:cNvPr>
          <p:cNvSpPr/>
          <p:nvPr/>
        </p:nvSpPr>
        <p:spPr>
          <a:xfrm>
            <a:off x="128592" y="6395625"/>
            <a:ext cx="2988000" cy="92343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0AF7A411-4F57-A44C-810C-20A82C82E760}"/>
              </a:ext>
            </a:extLst>
          </p:cNvPr>
          <p:cNvSpPr/>
          <p:nvPr/>
        </p:nvSpPr>
        <p:spPr>
          <a:xfrm>
            <a:off x="3121154" y="6395625"/>
            <a:ext cx="2988000" cy="92343"/>
          </a:xfrm>
          <a:prstGeom prst="rect">
            <a:avLst/>
          </a:prstGeom>
          <a:solidFill>
            <a:srgbClr val="F8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E8EF6698-FA5D-C84B-AF60-715D3A0D27A7}"/>
              </a:ext>
            </a:extLst>
          </p:cNvPr>
          <p:cNvSpPr/>
          <p:nvPr/>
        </p:nvSpPr>
        <p:spPr>
          <a:xfrm>
            <a:off x="6113716" y="6395625"/>
            <a:ext cx="2988000" cy="923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60D59320-5FF9-FF4C-95CE-94AF24814B42}"/>
              </a:ext>
            </a:extLst>
          </p:cNvPr>
          <p:cNvSpPr/>
          <p:nvPr/>
        </p:nvSpPr>
        <p:spPr>
          <a:xfrm>
            <a:off x="9106280" y="6395625"/>
            <a:ext cx="2988000" cy="92343"/>
          </a:xfrm>
          <a:prstGeom prst="rect">
            <a:avLst/>
          </a:prstGeom>
          <a:solidFill>
            <a:srgbClr val="4EA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F4AA0120-8B99-0249-87FB-FD37E429434C}"/>
              </a:ext>
            </a:extLst>
          </p:cNvPr>
          <p:cNvSpPr txBox="1"/>
          <p:nvPr/>
        </p:nvSpPr>
        <p:spPr>
          <a:xfrm>
            <a:off x="6238485" y="2822091"/>
            <a:ext cx="282126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Temos como conclusão: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0011B653-47EF-2149-B197-9FE3E56E2835}"/>
              </a:ext>
            </a:extLst>
          </p:cNvPr>
          <p:cNvSpPr txBox="1"/>
          <p:nvPr/>
        </p:nvSpPr>
        <p:spPr>
          <a:xfrm>
            <a:off x="6238486" y="3345703"/>
            <a:ext cx="5729623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Nesta apresentação, exploramos como o Padrão </a:t>
            </a:r>
            <a:r>
              <a:rPr lang="pt-BR" sz="16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Mediator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é implementado em um chat simples.</a:t>
            </a:r>
          </a:p>
          <a:p>
            <a:pPr algn="just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Ele pode ajudar a simplificar e organizar as interações entre objetos, promovendo um código mais limpo, modular e fácil de manter.</a:t>
            </a: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CD8EB4C1-DB7C-4D41-9BAC-4A57158922E6}"/>
              </a:ext>
            </a:extLst>
          </p:cNvPr>
          <p:cNvCxnSpPr/>
          <p:nvPr/>
        </p:nvCxnSpPr>
        <p:spPr>
          <a:xfrm>
            <a:off x="6096000" y="2203718"/>
            <a:ext cx="0" cy="38684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áfico 3" descr="Uma casa de biscoito">
            <a:extLst>
              <a:ext uri="{FF2B5EF4-FFF2-40B4-BE49-F238E27FC236}">
                <a16:creationId xmlns:a16="http://schemas.microsoft.com/office/drawing/2014/main" id="{EB64BA63-5922-AB46-BBC0-E695B3951E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5150" y="1863885"/>
            <a:ext cx="5222721" cy="5222721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717F42CE-28DC-0D48-9AED-15C2B9E4D6AE}"/>
              </a:ext>
            </a:extLst>
          </p:cNvPr>
          <p:cNvSpPr/>
          <p:nvPr/>
        </p:nvSpPr>
        <p:spPr>
          <a:xfrm>
            <a:off x="1452702" y="572116"/>
            <a:ext cx="1985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https://www.google.com.br/</a:t>
            </a:r>
          </a:p>
        </p:txBody>
      </p:sp>
    </p:spTree>
    <p:extLst>
      <p:ext uri="{BB962C8B-B14F-4D97-AF65-F5344CB8AC3E}">
        <p14:creationId xmlns:p14="http://schemas.microsoft.com/office/powerpoint/2010/main" val="866151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95C18C84-72A5-9945-88B2-3D65CCC79141}"/>
              </a:ext>
            </a:extLst>
          </p:cNvPr>
          <p:cNvSpPr/>
          <p:nvPr/>
        </p:nvSpPr>
        <p:spPr>
          <a:xfrm>
            <a:off x="0" y="0"/>
            <a:ext cx="12192000" cy="493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DE6E5B8-EB23-3E46-8C1C-7CD4AAA078F0}"/>
              </a:ext>
            </a:extLst>
          </p:cNvPr>
          <p:cNvSpPr/>
          <p:nvPr/>
        </p:nvSpPr>
        <p:spPr>
          <a:xfrm>
            <a:off x="0" y="500285"/>
            <a:ext cx="12192000" cy="6224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E9955FD2-8B23-3E44-9022-D1BA35608D05}"/>
              </a:ext>
            </a:extLst>
          </p:cNvPr>
          <p:cNvSpPr/>
          <p:nvPr/>
        </p:nvSpPr>
        <p:spPr>
          <a:xfrm>
            <a:off x="1017810" y="195944"/>
            <a:ext cx="2434590" cy="4934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1223321-26D7-FD46-B69E-BA592F507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0979" y="284841"/>
            <a:ext cx="178436" cy="17843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F22895E-FFEE-8244-BFD0-A8D0689AADE3}"/>
              </a:ext>
            </a:extLst>
          </p:cNvPr>
          <p:cNvSpPr txBox="1"/>
          <p:nvPr/>
        </p:nvSpPr>
        <p:spPr>
          <a:xfrm>
            <a:off x="1329415" y="234404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Nova guia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6191987-1F4E-7941-BF87-0F1CB6F74AC2}"/>
              </a:ext>
            </a:extLst>
          </p:cNvPr>
          <p:cNvSpPr txBox="1"/>
          <p:nvPr/>
        </p:nvSpPr>
        <p:spPr>
          <a:xfrm>
            <a:off x="3192594" y="234404"/>
            <a:ext cx="262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48E38E1-EF43-A141-9CCB-5AD368A66F85}"/>
              </a:ext>
            </a:extLst>
          </p:cNvPr>
          <p:cNvSpPr txBox="1"/>
          <p:nvPr/>
        </p:nvSpPr>
        <p:spPr>
          <a:xfrm>
            <a:off x="3501204" y="205308"/>
            <a:ext cx="262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3E070D74-271B-0F47-8171-5D5F79F54F6E}"/>
              </a:ext>
            </a:extLst>
          </p:cNvPr>
          <p:cNvSpPr/>
          <p:nvPr/>
        </p:nvSpPr>
        <p:spPr>
          <a:xfrm>
            <a:off x="1194523" y="572116"/>
            <a:ext cx="9792000" cy="26161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418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Gráfico 16" descr="Seta de linha: girar para a direita com preenchimento sólido">
            <a:extLst>
              <a:ext uri="{FF2B5EF4-FFF2-40B4-BE49-F238E27FC236}">
                <a16:creationId xmlns:a16="http://schemas.microsoft.com/office/drawing/2014/main" id="{BC92505F-0463-154B-94C3-7BB86056A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19240">
            <a:off x="859425" y="621671"/>
            <a:ext cx="219161" cy="219161"/>
          </a:xfrm>
          <a:prstGeom prst="rect">
            <a:avLst/>
          </a:prstGeom>
        </p:spPr>
      </p:pic>
      <p:pic>
        <p:nvPicPr>
          <p:cNvPr id="18" name="Gráfico 17" descr="Seta de linha: reta estrutura de tópicos">
            <a:extLst>
              <a:ext uri="{FF2B5EF4-FFF2-40B4-BE49-F238E27FC236}">
                <a16:creationId xmlns:a16="http://schemas.microsoft.com/office/drawing/2014/main" id="{B253C8C1-C2DC-9141-BC56-789DD388D1A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9302"/>
          <a:stretch/>
        </p:blipFill>
        <p:spPr>
          <a:xfrm>
            <a:off x="187844" y="513499"/>
            <a:ext cx="168958" cy="415154"/>
          </a:xfrm>
          <a:prstGeom prst="rect">
            <a:avLst/>
          </a:prstGeom>
        </p:spPr>
      </p:pic>
      <p:pic>
        <p:nvPicPr>
          <p:cNvPr id="19" name="Gráfico 18" descr="Seta de linha: reta estrutura de tópicos">
            <a:extLst>
              <a:ext uri="{FF2B5EF4-FFF2-40B4-BE49-F238E27FC236}">
                <a16:creationId xmlns:a16="http://schemas.microsoft.com/office/drawing/2014/main" id="{6C33D6B5-4D53-834A-BAC0-CE0C17A96E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9302"/>
          <a:stretch/>
        </p:blipFill>
        <p:spPr>
          <a:xfrm rot="10800000">
            <a:off x="522503" y="513499"/>
            <a:ext cx="168958" cy="41515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352382B-B9D5-FE41-AF9E-CFDFFA446E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0698" y="623714"/>
            <a:ext cx="142004" cy="142004"/>
          </a:xfrm>
          <a:prstGeom prst="rect">
            <a:avLst/>
          </a:prstGeom>
        </p:spPr>
      </p:pic>
      <p:pic>
        <p:nvPicPr>
          <p:cNvPr id="21" name="Gráfico 20" descr="Estrela com preenchimento sólido">
            <a:extLst>
              <a:ext uri="{FF2B5EF4-FFF2-40B4-BE49-F238E27FC236}">
                <a16:creationId xmlns:a16="http://schemas.microsoft.com/office/drawing/2014/main" id="{F7395F1C-F75F-B044-93CF-EFC27705D4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41307" y="621348"/>
            <a:ext cx="139995" cy="139995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630E7CC-63C5-AC40-9B0C-F8C0AF6863A7}"/>
              </a:ext>
            </a:extLst>
          </p:cNvPr>
          <p:cNvGrpSpPr/>
          <p:nvPr/>
        </p:nvGrpSpPr>
        <p:grpSpPr>
          <a:xfrm>
            <a:off x="11923131" y="613514"/>
            <a:ext cx="36000" cy="174980"/>
            <a:chOff x="11618734" y="609154"/>
            <a:chExt cx="36000" cy="17498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2E31AC-DAA1-5B40-AF10-1A2DDD259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60915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0BA5153-06BB-124C-B35B-7B139870AE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67864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385332A-B171-F040-B82D-A8D116614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8734" y="748134"/>
              <a:ext cx="36000" cy="3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95CDCD0F-9595-FD49-9336-377DF024F501}"/>
              </a:ext>
            </a:extLst>
          </p:cNvPr>
          <p:cNvSpPr/>
          <p:nvPr/>
        </p:nvSpPr>
        <p:spPr>
          <a:xfrm>
            <a:off x="-5477" y="6552711"/>
            <a:ext cx="12192000" cy="307777"/>
          </a:xfrm>
          <a:prstGeom prst="rect">
            <a:avLst/>
          </a:prstGeom>
          <a:solidFill>
            <a:srgbClr val="DE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30B43D0-B86A-A744-9272-FC17AD233802}"/>
              </a:ext>
            </a:extLst>
          </p:cNvPr>
          <p:cNvSpPr>
            <a:spLocks noChangeAspect="1"/>
          </p:cNvSpPr>
          <p:nvPr/>
        </p:nvSpPr>
        <p:spPr>
          <a:xfrm>
            <a:off x="-227948" y="-5862"/>
            <a:ext cx="180000" cy="190588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B870832-B6D9-3340-9559-4BA0ABDFEFC5}"/>
              </a:ext>
            </a:extLst>
          </p:cNvPr>
          <p:cNvSpPr>
            <a:spLocks noChangeAspect="1"/>
          </p:cNvSpPr>
          <p:nvPr/>
        </p:nvSpPr>
        <p:spPr>
          <a:xfrm>
            <a:off x="-227948" y="224798"/>
            <a:ext cx="180000" cy="190588"/>
          </a:xfrm>
          <a:prstGeom prst="rect">
            <a:avLst/>
          </a:prstGeom>
          <a:solidFill>
            <a:srgbClr val="F8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57BEE21-59E5-AC4B-9EB6-71299F4B5FB9}"/>
              </a:ext>
            </a:extLst>
          </p:cNvPr>
          <p:cNvSpPr>
            <a:spLocks noChangeAspect="1"/>
          </p:cNvSpPr>
          <p:nvPr/>
        </p:nvSpPr>
        <p:spPr>
          <a:xfrm>
            <a:off x="-227948" y="455458"/>
            <a:ext cx="180000" cy="190588"/>
          </a:xfrm>
          <a:prstGeom prst="rect">
            <a:avLst/>
          </a:prstGeom>
          <a:solidFill>
            <a:srgbClr val="4EA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40B9113-0D82-844E-85E6-6A3E224D740B}"/>
              </a:ext>
            </a:extLst>
          </p:cNvPr>
          <p:cNvSpPr>
            <a:spLocks noChangeAspect="1"/>
          </p:cNvSpPr>
          <p:nvPr/>
        </p:nvSpPr>
        <p:spPr>
          <a:xfrm>
            <a:off x="-227948" y="686118"/>
            <a:ext cx="180000" cy="190588"/>
          </a:xfrm>
          <a:prstGeom prst="rect">
            <a:avLst/>
          </a:prstGeom>
          <a:solidFill>
            <a:srgbClr val="EB4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A734CF4-8E22-AA4C-9F26-10892A45703B}"/>
              </a:ext>
            </a:extLst>
          </p:cNvPr>
          <p:cNvSpPr>
            <a:spLocks noChangeAspect="1"/>
          </p:cNvSpPr>
          <p:nvPr/>
        </p:nvSpPr>
        <p:spPr>
          <a:xfrm>
            <a:off x="-227948" y="916778"/>
            <a:ext cx="180000" cy="190588"/>
          </a:xfrm>
          <a:prstGeom prst="rect">
            <a:avLst/>
          </a:prstGeom>
          <a:solidFill>
            <a:srgbClr val="64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4686D"/>
              </a:solidFill>
              <a:highlight>
                <a:srgbClr val="64686D"/>
              </a:highlight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44518F21-80B8-C348-A5C5-410D1AA8EA43}"/>
              </a:ext>
            </a:extLst>
          </p:cNvPr>
          <p:cNvSpPr>
            <a:spLocks noChangeAspect="1"/>
          </p:cNvSpPr>
          <p:nvPr/>
        </p:nvSpPr>
        <p:spPr>
          <a:xfrm>
            <a:off x="-227948" y="1147438"/>
            <a:ext cx="180000" cy="190588"/>
          </a:xfrm>
          <a:prstGeom prst="rect">
            <a:avLst/>
          </a:prstGeom>
          <a:solidFill>
            <a:srgbClr val="DE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209BA1B5-DDD8-FF47-AD35-3BE4EBB015CA}"/>
              </a:ext>
            </a:extLst>
          </p:cNvPr>
          <p:cNvGrpSpPr/>
          <p:nvPr/>
        </p:nvGrpSpPr>
        <p:grpSpPr>
          <a:xfrm>
            <a:off x="288404" y="230841"/>
            <a:ext cx="441002" cy="108000"/>
            <a:chOff x="288404" y="230841"/>
            <a:chExt cx="441002" cy="10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EF551D1-0252-434B-A8D5-4D1555CB6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404" y="230841"/>
              <a:ext cx="108000" cy="108000"/>
            </a:xfrm>
            <a:prstGeom prst="ellipse">
              <a:avLst/>
            </a:prstGeom>
            <a:solidFill>
              <a:srgbClr val="EB4134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5D388BF-0AAF-9B48-AE3B-2926CFFCBA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5" y="230841"/>
              <a:ext cx="108000" cy="108000"/>
            </a:xfrm>
            <a:prstGeom prst="ellipse">
              <a:avLst/>
            </a:prstGeom>
            <a:solidFill>
              <a:srgbClr val="F8BE45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ACDE6EE-8EF2-8F42-8816-0DD59BFD9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406" y="230841"/>
              <a:ext cx="108000" cy="108000"/>
            </a:xfrm>
            <a:prstGeom prst="ellipse">
              <a:avLst/>
            </a:prstGeom>
            <a:solidFill>
              <a:srgbClr val="4EAB5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B28545F9-E29A-3B42-BC67-F360D0AC0D1E}"/>
              </a:ext>
            </a:extLst>
          </p:cNvPr>
          <p:cNvSpPr txBox="1"/>
          <p:nvPr/>
        </p:nvSpPr>
        <p:spPr>
          <a:xfrm>
            <a:off x="3317919" y="2775280"/>
            <a:ext cx="15066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rgbClr val="4186F3"/>
                </a:solidFill>
              </a:rPr>
              <a:t>O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9E0FF79-204B-8242-B802-A88E4615CB10}"/>
              </a:ext>
            </a:extLst>
          </p:cNvPr>
          <p:cNvSpPr txBox="1"/>
          <p:nvPr/>
        </p:nvSpPr>
        <p:spPr>
          <a:xfrm>
            <a:off x="4090014" y="2775280"/>
            <a:ext cx="24138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rgbClr val="F8BE45"/>
                </a:solidFill>
              </a:rPr>
              <a:t>BRI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49B2548-A740-9646-A450-E7681C561A5A}"/>
              </a:ext>
            </a:extLst>
          </p:cNvPr>
          <p:cNvSpPr txBox="1"/>
          <p:nvPr/>
        </p:nvSpPr>
        <p:spPr>
          <a:xfrm>
            <a:off x="5576656" y="2775280"/>
            <a:ext cx="24138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rgbClr val="FF0000"/>
                </a:solidFill>
              </a:rPr>
              <a:t>GA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4D9E95D-0F46-D548-A013-45DF57636D7E}"/>
              </a:ext>
            </a:extLst>
          </p:cNvPr>
          <p:cNvSpPr txBox="1"/>
          <p:nvPr/>
        </p:nvSpPr>
        <p:spPr>
          <a:xfrm>
            <a:off x="6916664" y="2775280"/>
            <a:ext cx="24138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rgbClr val="4EAB51"/>
                </a:solidFill>
              </a:rPr>
              <a:t>DO!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EA3F1084-900A-C748-BADA-B5ABAF9BF695}"/>
              </a:ext>
            </a:extLst>
          </p:cNvPr>
          <p:cNvSpPr/>
          <p:nvPr/>
        </p:nvSpPr>
        <p:spPr>
          <a:xfrm>
            <a:off x="128592" y="6395625"/>
            <a:ext cx="2988000" cy="92343"/>
          </a:xfrm>
          <a:prstGeom prst="rect">
            <a:avLst/>
          </a:prstGeom>
          <a:solidFill>
            <a:srgbClr val="418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C2CEAA44-E045-8B43-A341-52C71570DC39}"/>
              </a:ext>
            </a:extLst>
          </p:cNvPr>
          <p:cNvSpPr/>
          <p:nvPr/>
        </p:nvSpPr>
        <p:spPr>
          <a:xfrm>
            <a:off x="3121154" y="6395625"/>
            <a:ext cx="2988000" cy="92343"/>
          </a:xfrm>
          <a:prstGeom prst="rect">
            <a:avLst/>
          </a:prstGeom>
          <a:solidFill>
            <a:srgbClr val="F8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9104E3B2-9C79-4348-8551-0041B02E8BA1}"/>
              </a:ext>
            </a:extLst>
          </p:cNvPr>
          <p:cNvSpPr/>
          <p:nvPr/>
        </p:nvSpPr>
        <p:spPr>
          <a:xfrm>
            <a:off x="6113716" y="6395625"/>
            <a:ext cx="2988000" cy="923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DEDD1AC3-E408-6647-B1BF-1ED631713053}"/>
              </a:ext>
            </a:extLst>
          </p:cNvPr>
          <p:cNvSpPr/>
          <p:nvPr/>
        </p:nvSpPr>
        <p:spPr>
          <a:xfrm>
            <a:off x="9106280" y="6395625"/>
            <a:ext cx="2988000" cy="92343"/>
          </a:xfrm>
          <a:prstGeom prst="rect">
            <a:avLst/>
          </a:prstGeom>
          <a:solidFill>
            <a:srgbClr val="4EA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6F2EA445-E190-D44F-808D-79D7F84A8557}"/>
              </a:ext>
            </a:extLst>
          </p:cNvPr>
          <p:cNvSpPr/>
          <p:nvPr/>
        </p:nvSpPr>
        <p:spPr>
          <a:xfrm>
            <a:off x="1452702" y="572116"/>
            <a:ext cx="1985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https://www.google.com.br/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5E239E28-BAF0-2443-8BA5-320C555079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6908" y="2577588"/>
            <a:ext cx="1727361" cy="1727361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E6C10608-CA60-DB4F-80F7-5AD36032F1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19208" y="2577588"/>
            <a:ext cx="1727361" cy="172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01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4.16667E-6 2.59259E-6 L -4.16667E-6 -0.07222 " pathEditMode="relative" rAng="0" ptsTypes="AA">
                                      <p:cBhvr>
                                        <p:cTn id="6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5E-6 2.59259E-6 L 5E-6 -0.07222 " pathEditMode="relative" rAng="0" ptsTypes="AA">
                                      <p:cBhvr>
                                        <p:cTn id="12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3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7 2.59259E-6 L -2.08333E-7 -0.07222 " pathEditMode="relative" rAng="0" ptsTypes="AA">
                                      <p:cBhvr>
                                        <p:cTn id="18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9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95833E-6 2.59259E-6 L 3.95833E-6 -0.07222 " pathEditMode="relative" rAng="0" ptsTypes="AA">
                                      <p:cBhvr>
                                        <p:cTn id="24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5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5" presetClass="entr" presetSubtype="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3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6" grpId="0"/>
      <p:bldP spid="47" grpId="0"/>
      <p:bldP spid="48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4205</TotalTime>
  <Words>490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Doria</dc:creator>
  <cp:lastModifiedBy>Thiago Doria</cp:lastModifiedBy>
  <cp:revision>252</cp:revision>
  <dcterms:created xsi:type="dcterms:W3CDTF">2021-11-29T23:41:24Z</dcterms:created>
  <dcterms:modified xsi:type="dcterms:W3CDTF">2024-05-13T21:04:18Z</dcterms:modified>
</cp:coreProperties>
</file>