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6" r:id="rId2"/>
    <p:sldId id="323" r:id="rId3"/>
    <p:sldId id="279" r:id="rId4"/>
    <p:sldId id="281" r:id="rId5"/>
    <p:sldId id="282" r:id="rId6"/>
    <p:sldId id="284" r:id="rId7"/>
    <p:sldId id="369" r:id="rId8"/>
    <p:sldId id="288" r:id="rId9"/>
    <p:sldId id="289" r:id="rId10"/>
    <p:sldId id="370" r:id="rId11"/>
    <p:sldId id="263" r:id="rId12"/>
    <p:sldId id="371" r:id="rId13"/>
    <p:sldId id="265" r:id="rId14"/>
    <p:sldId id="359" r:id="rId15"/>
    <p:sldId id="342" r:id="rId16"/>
    <p:sldId id="266" r:id="rId17"/>
    <p:sldId id="361" r:id="rId18"/>
    <p:sldId id="362" r:id="rId19"/>
    <p:sldId id="363" r:id="rId20"/>
    <p:sldId id="364" r:id="rId21"/>
    <p:sldId id="365" r:id="rId22"/>
    <p:sldId id="367" r:id="rId23"/>
    <p:sldId id="357" r:id="rId24"/>
    <p:sldId id="368" r:id="rId25"/>
    <p:sldId id="372" r:id="rId26"/>
    <p:sldId id="346" r:id="rId27"/>
    <p:sldId id="350" r:id="rId28"/>
    <p:sldId id="351" r:id="rId29"/>
    <p:sldId id="373" r:id="rId30"/>
    <p:sldId id="374" r:id="rId31"/>
    <p:sldId id="353" r:id="rId32"/>
    <p:sldId id="35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cmAuthor id="2" name="NGUYEN QUOC HAO 20194043" initials="NQH2" lastIdx="1" clrIdx="1">
    <p:extLst>
      <p:ext uri="{19B8F6BF-5375-455C-9EA6-DF929625EA0E}">
        <p15:presenceInfo xmlns:p15="http://schemas.microsoft.com/office/powerpoint/2012/main" userId="NGUYEN QUOC HAO 2019404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6" d="100"/>
          <a:sy n="86"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5488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A2D6451D-6D0A-496D-BF3B-6CB1D786187B}" type="slidenum">
              <a:rPr lang="en-US" b="0" smtClean="0">
                <a:latin typeface="Arial" panose="020B0604020202020204" pitchFamily="34" charset="0"/>
              </a:rPr>
              <a:pPr/>
              <a:t>1</a:t>
            </a:fld>
            <a:endParaRPr lang="en-US" b="0">
              <a:latin typeface="Arial" panose="020B0604020202020204" pitchFamily="34" charset="0"/>
            </a:endParaRPr>
          </a:p>
        </p:txBody>
      </p:sp>
    </p:spTree>
    <p:extLst>
      <p:ext uri="{BB962C8B-B14F-4D97-AF65-F5344CB8AC3E}">
        <p14:creationId xmlns:p14="http://schemas.microsoft.com/office/powerpoint/2010/main" val="13747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2</a:t>
            </a:fld>
            <a:endParaRPr lang="en-US"/>
          </a:p>
        </p:txBody>
      </p:sp>
    </p:spTree>
    <p:extLst>
      <p:ext uri="{BB962C8B-B14F-4D97-AF65-F5344CB8AC3E}">
        <p14:creationId xmlns:p14="http://schemas.microsoft.com/office/powerpoint/2010/main" val="340347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6</a:t>
            </a:fld>
            <a:endParaRPr lang="en-US"/>
          </a:p>
        </p:txBody>
      </p:sp>
    </p:spTree>
    <p:extLst>
      <p:ext uri="{BB962C8B-B14F-4D97-AF65-F5344CB8AC3E}">
        <p14:creationId xmlns:p14="http://schemas.microsoft.com/office/powerpoint/2010/main" val="194627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7</a:t>
            </a:fld>
            <a:endParaRPr lang="en-US"/>
          </a:p>
        </p:txBody>
      </p:sp>
    </p:spTree>
    <p:extLst>
      <p:ext uri="{BB962C8B-B14F-4D97-AF65-F5344CB8AC3E}">
        <p14:creationId xmlns:p14="http://schemas.microsoft.com/office/powerpoint/2010/main" val="153189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10</a:t>
            </a:fld>
            <a:endParaRPr lang="en-US"/>
          </a:p>
        </p:txBody>
      </p:sp>
    </p:spTree>
    <p:extLst>
      <p:ext uri="{BB962C8B-B14F-4D97-AF65-F5344CB8AC3E}">
        <p14:creationId xmlns:p14="http://schemas.microsoft.com/office/powerpoint/2010/main" val="422918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12</a:t>
            </a:fld>
            <a:endParaRPr lang="en-US"/>
          </a:p>
        </p:txBody>
      </p:sp>
    </p:spTree>
    <p:extLst>
      <p:ext uri="{BB962C8B-B14F-4D97-AF65-F5344CB8AC3E}">
        <p14:creationId xmlns:p14="http://schemas.microsoft.com/office/powerpoint/2010/main" val="29194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25</a:t>
            </a:fld>
            <a:endParaRPr lang="en-US"/>
          </a:p>
        </p:txBody>
      </p:sp>
    </p:spTree>
    <p:extLst>
      <p:ext uri="{BB962C8B-B14F-4D97-AF65-F5344CB8AC3E}">
        <p14:creationId xmlns:p14="http://schemas.microsoft.com/office/powerpoint/2010/main" val="3322800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31</a:t>
            </a:fld>
            <a:endParaRPr lang="en-US"/>
          </a:p>
        </p:txBody>
      </p:sp>
    </p:spTree>
    <p:extLst>
      <p:ext uri="{BB962C8B-B14F-4D97-AF65-F5344CB8AC3E}">
        <p14:creationId xmlns:p14="http://schemas.microsoft.com/office/powerpoint/2010/main" val="346974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4B1B1-AB64-4493-8317-F9463758DE5E}" type="slidenum">
              <a:rPr lang="en-US" smtClean="0"/>
              <a:pPr>
                <a:defRPr/>
              </a:pPr>
              <a:t>32</a:t>
            </a:fld>
            <a:endParaRPr lang="en-US"/>
          </a:p>
        </p:txBody>
      </p:sp>
    </p:spTree>
    <p:extLst>
      <p:ext uri="{BB962C8B-B14F-4D97-AF65-F5344CB8AC3E}">
        <p14:creationId xmlns:p14="http://schemas.microsoft.com/office/powerpoint/2010/main" val="9559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bwMode="auto">
          <a:xfrm>
            <a:off x="0" y="3295650"/>
            <a:ext cx="12012084" cy="1054100"/>
            <a:chOff x="0" y="1536"/>
            <a:chExt cx="5675" cy="663"/>
          </a:xfrm>
        </p:grpSpPr>
        <p:grpSp>
          <p:nvGrpSpPr>
            <p:cNvPr id="5" name="Group 3"/>
            <p:cNvGrpSpPr/>
            <p:nvPr/>
          </p:nvGrpSpPr>
          <p:grpSpPr bwMode="auto">
            <a:xfrm>
              <a:off x="185" y="1604"/>
              <a:ext cx="449" cy="300"/>
              <a:chOff x="720" y="336"/>
              <a:chExt cx="624" cy="434"/>
            </a:xfrm>
          </p:grpSpPr>
          <p:sp>
            <p:nvSpPr>
              <p:cNvPr id="12" name="Rectangle 4"/>
              <p:cNvSpPr>
                <a:spLocks noChangeArrowheads="1"/>
              </p:cNvSpPr>
              <p:nvPr/>
            </p:nvSpPr>
            <p:spPr bwMode="auto">
              <a:xfrm>
                <a:off x="720" y="336"/>
                <a:ext cx="384" cy="43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sp>
            <p:nvSpPr>
              <p:cNvPr id="13" name="Rectangle 5"/>
              <p:cNvSpPr>
                <a:spLocks noChangeArrowheads="1"/>
              </p:cNvSpPr>
              <p:nvPr/>
            </p:nvSpPr>
            <p:spPr bwMode="auto">
              <a:xfrm>
                <a:off x="1056" y="336"/>
                <a:ext cx="288" cy="4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grpSp>
        <p:grpSp>
          <p:nvGrpSpPr>
            <p:cNvPr id="6" name="Group 6"/>
            <p:cNvGrpSpPr/>
            <p:nvPr/>
          </p:nvGrpSpPr>
          <p:grpSpPr bwMode="auto">
            <a:xfrm>
              <a:off x="263" y="1874"/>
              <a:ext cx="466" cy="298"/>
              <a:chOff x="912" y="2642"/>
              <a:chExt cx="672" cy="430"/>
            </a:xfrm>
          </p:grpSpPr>
          <p:sp>
            <p:nvSpPr>
              <p:cNvPr id="10" name="Rectangle 7"/>
              <p:cNvSpPr>
                <a:spLocks noChangeArrowheads="1"/>
              </p:cNvSpPr>
              <p:nvPr/>
            </p:nvSpPr>
            <p:spPr bwMode="auto">
              <a:xfrm>
                <a:off x="912" y="2644"/>
                <a:ext cx="384" cy="4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sp>
            <p:nvSpPr>
              <p:cNvPr id="11" name="Rectangle 8"/>
              <p:cNvSpPr>
                <a:spLocks noChangeArrowheads="1"/>
              </p:cNvSpPr>
              <p:nvPr/>
            </p:nvSpPr>
            <p:spPr bwMode="auto">
              <a:xfrm>
                <a:off x="1248" y="2644"/>
                <a:ext cx="336" cy="428"/>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grpSp>
        <p:sp>
          <p:nvSpPr>
            <p:cNvPr id="7" name="Rectangle 9"/>
            <p:cNvSpPr>
              <a:spLocks noChangeArrowheads="1"/>
            </p:cNvSpPr>
            <p:nvPr/>
          </p:nvSpPr>
          <p:spPr bwMode="auto">
            <a:xfrm>
              <a:off x="0" y="1824"/>
              <a:ext cx="353" cy="27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atin typeface="Times New Roman" panose="02020603050405020304" pitchFamily="18" charset="0"/>
              </a:endParaRPr>
            </a:p>
          </p:txBody>
        </p:sp>
      </p:grpSp>
      <p:sp>
        <p:nvSpPr>
          <p:cNvPr id="10252"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025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fld id="{63A1C593-65D0-4073-BCC9-577B9352EA97}" type="datetimeFigureOut">
              <a:rPr lang="en-US" smtClean="0"/>
              <a:t>5/9/2023</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6895" y="214313"/>
            <a:ext cx="10338405" cy="100488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576917" y="1451429"/>
            <a:ext cx="10363200" cy="46810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1"/>
          <p:cNvSpPr>
            <a:spLocks noGrp="1" noChangeArrowheads="1"/>
          </p:cNvSpPr>
          <p:nvPr>
            <p:ph type="dt" sz="half" idx="10"/>
          </p:nvPr>
        </p:nvSpPr>
        <p:spPr/>
        <p:txBody>
          <a:bodyPr/>
          <a:lstStyle>
            <a:lvl1pPr>
              <a:defRPr/>
            </a:lvl1pPr>
          </a:lstStyle>
          <a:p>
            <a:fld id="{63A1C593-65D0-4073-BCC9-577B9352EA97}" type="datetimeFigureOut">
              <a:rPr lang="en-US" smtClean="0"/>
              <a:t>5/9/2023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4" y="214313"/>
            <a:ext cx="10390716" cy="1004887"/>
          </a:xfrm>
        </p:spPr>
        <p:txBody>
          <a:bodyPr/>
          <a:lstStyle/>
          <a:p>
            <a:r>
              <a:rPr lang="en-US"/>
              <a:t>Click to edit Master title style</a:t>
            </a:r>
          </a:p>
        </p:txBody>
      </p:sp>
      <p:sp>
        <p:nvSpPr>
          <p:cNvPr id="3" name="Text Placeholder 2"/>
          <p:cNvSpPr>
            <a:spLocks noGrp="1"/>
          </p:cNvSpPr>
          <p:nvPr>
            <p:ph type="body" sz="half" idx="1"/>
          </p:nvPr>
        </p:nvSpPr>
        <p:spPr>
          <a:xfrm>
            <a:off x="1576917" y="1451429"/>
            <a:ext cx="5080000" cy="46810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860117" y="1451429"/>
            <a:ext cx="5080000" cy="46810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1"/>
          <p:cNvSpPr>
            <a:spLocks noGrp="1" noChangeArrowheads="1"/>
          </p:cNvSpPr>
          <p:nvPr>
            <p:ph type="dt" sz="half" idx="10"/>
          </p:nvPr>
        </p:nvSpPr>
        <p:spPr/>
        <p:txBody>
          <a:bodyPr/>
          <a:lstStyle>
            <a:lvl1pPr>
              <a:defRPr/>
            </a:lvl1pPr>
          </a:lstStyle>
          <a:p>
            <a:pPr>
              <a:defRPr/>
            </a:pPr>
            <a:fld id="{218F767D-3D91-43BD-8598-6D3DB526D7CF}" type="datetime1">
              <a:rPr lang="en-US" smtClean="0"/>
              <a:t>5/9/2023</a:t>
            </a:fld>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BAE30E77-B2B2-48D9-BDD0-F2702BB8A8D8}"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p:txBody>
          <a:bodyPr/>
          <a:lstStyle>
            <a:lvl1pPr>
              <a:defRPr/>
            </a:lvl1pPr>
          </a:lstStyle>
          <a:p>
            <a:fld id="{63A1C593-65D0-4073-BCC9-577B9352EA97}" type="datetimeFigureOut">
              <a:rPr lang="en-US" smtClean="0"/>
              <a:t>5/9/2023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p:txBody>
          <a:bodyPr/>
          <a:lstStyle>
            <a:lvl1pPr>
              <a:defRPr/>
            </a:lvl1pPr>
          </a:lstStyle>
          <a:p>
            <a:fld id="{63A1C593-65D0-4073-BCC9-577B9352EA97}" type="datetimeFigureOut">
              <a:rPr lang="en-US" smtClean="0"/>
              <a:t>5/9/2023</a:t>
            </a:fld>
            <a:endParaRPr lang="en-US"/>
          </a:p>
        </p:txBody>
      </p:sp>
      <p:sp>
        <p:nvSpPr>
          <p:cNvPr id="4" name="Rectangle 12"/>
          <p:cNvSpPr>
            <a:spLocks noGrp="1" noChangeArrowheads="1"/>
          </p:cNvSpPr>
          <p:nvPr>
            <p:ph type="ftr" sz="quarter" idx="11"/>
          </p:nvPr>
        </p:nvSpPr>
        <p:spPr/>
        <p:txBody>
          <a:bodyPr/>
          <a:lstStyle>
            <a:lvl1pPr>
              <a:defRPr/>
            </a:lvl1pPr>
          </a:lstStyle>
          <a:p>
            <a:endParaRPr lang="en-US"/>
          </a:p>
        </p:txBody>
      </p:sp>
      <p:sp>
        <p:nvSpPr>
          <p:cNvPr id="5" name="Rectangle 13"/>
          <p:cNvSpPr>
            <a:spLocks noGrp="1" noChangeArrowheads="1"/>
          </p:cNvSpPr>
          <p:nvPr>
            <p:ph type="sldNum" sz="quarter" idx="12"/>
          </p:nvPr>
        </p:nvSpPr>
        <p:spPr/>
        <p:txBody>
          <a:bodyPr/>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63A1C593-65D0-4073-BCC9-577B9352EA97}" type="datetimeFigureOut">
              <a:rPr lang="en-US" smtClean="0"/>
              <a:t>5/9/2023</a:t>
            </a:fld>
            <a:endParaRPr lang="en-US"/>
          </a:p>
        </p:txBody>
      </p:sp>
      <p:sp>
        <p:nvSpPr>
          <p:cNvPr id="3" name="Rectangle 12"/>
          <p:cNvSpPr>
            <a:spLocks noGrp="1" noChangeArrowheads="1"/>
          </p:cNvSpPr>
          <p:nvPr>
            <p:ph type="ftr" sz="quarter" idx="11"/>
          </p:nvPr>
        </p:nvSpPr>
        <p:spPr/>
        <p:txBody>
          <a:bodyPr/>
          <a:lstStyle>
            <a:lvl1pPr>
              <a:defRPr/>
            </a:lvl1pPr>
          </a:lstStyle>
          <a:p>
            <a:endParaRPr lang="en-US"/>
          </a:p>
        </p:txBody>
      </p:sp>
      <p:sp>
        <p:nvSpPr>
          <p:cNvPr id="4" name="Rectangle 13"/>
          <p:cNvSpPr>
            <a:spLocks noGrp="1" noChangeArrowheads="1"/>
          </p:cNvSpPr>
          <p:nvPr>
            <p:ph type="sldNum" sz="quarter" idx="12"/>
          </p:nvPr>
        </p:nvSpPr>
        <p:spPr/>
        <p:txBody>
          <a:bodyPr/>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p:txBody>
          <a:bodyPr/>
          <a:lstStyle>
            <a:lvl1pPr>
              <a:defRPr/>
            </a:lvl1pPr>
          </a:lstStyle>
          <a:p>
            <a:fld id="{63A1C593-65D0-4073-BCC9-577B9352EA97}" type="datetimeFigureOut">
              <a:rPr lang="en-US" smtClean="0"/>
              <a:t>5/9/2023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userDrawn="1">
  <p:cSld name="1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52401" y="6610352"/>
            <a:ext cx="11908367"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114301" y="609600"/>
            <a:ext cx="11976100"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215901" y="842964"/>
            <a:ext cx="1021715" cy="34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3759200" y="2819402"/>
            <a:ext cx="8026400" cy="1470025"/>
          </a:xfrm>
        </p:spPr>
        <p:txBody>
          <a:bodyPr/>
          <a:lstStyle>
            <a:lvl1pPr algn="r">
              <a:defRPr sz="3600">
                <a:solidFill>
                  <a:srgbClr val="000000"/>
                </a:solidFill>
              </a:defRPr>
            </a:lvl1pPr>
          </a:lstStyle>
          <a:p>
            <a:pPr lvl="0"/>
            <a:r>
              <a:rPr lang="en-US" noProof="0"/>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p:stCondLst>
                              <p:cond delay="5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bldLvl="0" animBg="1"/>
      <p:bldP spid="3105" grpId="0" bldLvl="0" animBg="1"/>
      <p:bldP spid="3074" grpId="0"/>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userDrawn="1">
  <p:cSld name="29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52401" y="6610352"/>
            <a:ext cx="11908367"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srgbClr val="000000"/>
              </a:solidFill>
              <a:latin typeface="Arial" panose="020B0604020202020204" pitchFamily="34" charset="0"/>
            </a:endParaRPr>
          </a:p>
        </p:txBody>
      </p:sp>
      <p:sp>
        <p:nvSpPr>
          <p:cNvPr id="3105" name="Rectangle 33"/>
          <p:cNvSpPr>
            <a:spLocks noChangeArrowheads="1"/>
          </p:cNvSpPr>
          <p:nvPr/>
        </p:nvSpPr>
        <p:spPr bwMode="gray">
          <a:xfrm>
            <a:off x="114301" y="609600"/>
            <a:ext cx="11976100"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srgbClr val="000000"/>
              </a:solidFill>
              <a:latin typeface="Arial" panose="020B0604020202020204" pitchFamily="34" charset="0"/>
            </a:endParaRPr>
          </a:p>
        </p:txBody>
      </p:sp>
      <p:sp>
        <p:nvSpPr>
          <p:cNvPr id="3117" name="Text Box 45"/>
          <p:cNvSpPr txBox="1">
            <a:spLocks noChangeArrowheads="1"/>
          </p:cNvSpPr>
          <p:nvPr/>
        </p:nvSpPr>
        <p:spPr bwMode="gray">
          <a:xfrm>
            <a:off x="215901" y="842964"/>
            <a:ext cx="1021715" cy="34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3759200" y="2819402"/>
            <a:ext cx="8026400" cy="1470025"/>
          </a:xfrm>
        </p:spPr>
        <p:txBody>
          <a:bodyPr/>
          <a:lstStyle>
            <a:lvl1pPr algn="r">
              <a:defRPr sz="3600">
                <a:solidFill>
                  <a:srgbClr val="000000"/>
                </a:solidFill>
              </a:defRPr>
            </a:lvl1pPr>
          </a:lstStyle>
          <a:p>
            <a:pPr lvl="0"/>
            <a:r>
              <a:rPr lang="en-US" noProof="0"/>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p:stCondLst>
                              <p:cond delay="5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bldLvl="0" animBg="1"/>
      <p:bldP spid="3105" grpId="0" bldLvl="0" animBg="1"/>
      <p:bldP spid="3074" grpId="0"/>
    </p:bld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555625"/>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27" name="Rectangle 3"/>
          <p:cNvSpPr>
            <a:spLocks noChangeArrowheads="1"/>
          </p:cNvSpPr>
          <p:nvPr/>
        </p:nvSpPr>
        <p:spPr bwMode="ltGray">
          <a:xfrm>
            <a:off x="1066800" y="555625"/>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28" name="Rectangle 4"/>
          <p:cNvSpPr>
            <a:spLocks noChangeArrowheads="1"/>
          </p:cNvSpPr>
          <p:nvPr/>
        </p:nvSpPr>
        <p:spPr bwMode="ltGray">
          <a:xfrm>
            <a:off x="721784" y="977900"/>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29" name="Rectangle 5"/>
          <p:cNvSpPr>
            <a:spLocks noChangeArrowheads="1"/>
          </p:cNvSpPr>
          <p:nvPr/>
        </p:nvSpPr>
        <p:spPr bwMode="ltGray">
          <a:xfrm>
            <a:off x="1214967" y="977900"/>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30" name="Rectangle 6"/>
          <p:cNvSpPr>
            <a:spLocks noChangeArrowheads="1"/>
          </p:cNvSpPr>
          <p:nvPr/>
        </p:nvSpPr>
        <p:spPr bwMode="ltGray">
          <a:xfrm>
            <a:off x="169333" y="904875"/>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31" name="Rectangle 7"/>
          <p:cNvSpPr>
            <a:spLocks noChangeArrowheads="1"/>
          </p:cNvSpPr>
          <p:nvPr/>
        </p:nvSpPr>
        <p:spPr bwMode="gray">
          <a:xfrm>
            <a:off x="1016000" y="447675"/>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32" name="Rectangle 8"/>
          <p:cNvSpPr>
            <a:spLocks noChangeArrowheads="1"/>
          </p:cNvSpPr>
          <p:nvPr/>
        </p:nvSpPr>
        <p:spPr bwMode="gray">
          <a:xfrm>
            <a:off x="590551" y="1238250"/>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a:latin typeface="Times New Roman" panose="02020603050405020304" pitchFamily="18" charset="0"/>
            </a:endParaRPr>
          </a:p>
        </p:txBody>
      </p:sp>
      <p:sp>
        <p:nvSpPr>
          <p:cNvPr id="1033" name="Rectangle 9"/>
          <p:cNvSpPr>
            <a:spLocks noGrp="1" noChangeArrowheads="1"/>
          </p:cNvSpPr>
          <p:nvPr>
            <p:ph type="title"/>
          </p:nvPr>
        </p:nvSpPr>
        <p:spPr bwMode="auto">
          <a:xfrm>
            <a:off x="1568451" y="214313"/>
            <a:ext cx="10356849"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t>Click to edit Master title style</a:t>
            </a:r>
          </a:p>
        </p:txBody>
      </p:sp>
      <p:sp>
        <p:nvSpPr>
          <p:cNvPr id="1034" name="Rectangle 10"/>
          <p:cNvSpPr>
            <a:spLocks noGrp="1" noChangeArrowheads="1"/>
          </p:cNvSpPr>
          <p:nvPr>
            <p:ph type="body" idx="1"/>
          </p:nvPr>
        </p:nvSpPr>
        <p:spPr bwMode="auto">
          <a:xfrm>
            <a:off x="1576917" y="1450975"/>
            <a:ext cx="103632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7" name="Rectangle 11"/>
          <p:cNvSpPr>
            <a:spLocks noGrp="1" noChangeArrowheads="1"/>
          </p:cNvSpPr>
          <p:nvPr>
            <p:ph type="dt" sz="half" idx="2"/>
          </p:nvPr>
        </p:nvSpPr>
        <p:spPr bwMode="auto">
          <a:xfrm>
            <a:off x="1549400" y="6243638"/>
            <a:ext cx="2540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b="0">
                <a:latin typeface="Times New Roman" panose="02020603050405020304" pitchFamily="18" charset="0"/>
                <a:ea typeface="+mn-ea"/>
                <a:cs typeface="Arial" panose="020B0604020202020204" pitchFamily="34" charset="0"/>
              </a:defRPr>
            </a:lvl1pPr>
          </a:lstStyle>
          <a:p>
            <a:fld id="{63A1C593-65D0-4073-BCC9-577B9352EA97}" type="datetimeFigureOut">
              <a:rPr lang="en-US" smtClean="0"/>
              <a:t>5/9/2023</a:t>
            </a:fld>
            <a:endParaRPr lang="en-US"/>
          </a:p>
        </p:txBody>
      </p:sp>
      <p:sp>
        <p:nvSpPr>
          <p:cNvPr id="9228" name="Rectangle 12"/>
          <p:cNvSpPr>
            <a:spLocks noGrp="1" noChangeArrowheads="1"/>
          </p:cNvSpPr>
          <p:nvPr>
            <p:ph type="ftr" sz="quarter" idx="3"/>
          </p:nvPr>
        </p:nvSpPr>
        <p:spPr bwMode="auto">
          <a:xfrm>
            <a:off x="4876800" y="6243638"/>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b="0">
                <a:latin typeface="Times New Roman" panose="02020603050405020304" pitchFamily="18" charset="0"/>
                <a:ea typeface="+mn-ea"/>
                <a:cs typeface="Arial" panose="020B0604020202020204" pitchFamily="34" charset="0"/>
              </a:defRPr>
            </a:lvl1pPr>
          </a:lstStyle>
          <a:p>
            <a:endParaRPr lang="en-US"/>
          </a:p>
        </p:txBody>
      </p:sp>
      <p:sp>
        <p:nvSpPr>
          <p:cNvPr id="9229" name="Rectangle 13"/>
          <p:cNvSpPr>
            <a:spLocks noGrp="1" noChangeArrowheads="1"/>
          </p:cNvSpPr>
          <p:nvPr>
            <p:ph type="sldNum" sz="quarter" idx="4"/>
          </p:nvPr>
        </p:nvSpPr>
        <p:spPr bwMode="auto">
          <a:xfrm>
            <a:off x="9389533" y="6243638"/>
            <a:ext cx="2540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b="0">
                <a:latin typeface="Times New Roman" panose="02020603050405020304" pitchFamily="18" charset="0"/>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panose="020B0604020202020204"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panose="020B0604020202020204"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mn-cs"/>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1021438" y="1765260"/>
            <a:ext cx="10996389" cy="2374978"/>
          </a:xfrm>
        </p:spPr>
        <p:txBody>
          <a:bodyPr vert="horz" wrap="square" lIns="0" tIns="0" rIns="0" bIns="0" numCol="1" anchor="b" anchorCtr="0" compatLnSpc="1"/>
          <a:lstStyle/>
          <a:p>
            <a:pPr algn="ctr"/>
            <a:r>
              <a:rPr lang="en-US" sz="3200" b="1" dirty="0">
                <a:cs typeface="Times New Roman" panose="02020603050405020304" pitchFamily="18" charset="0"/>
              </a:rPr>
              <a:t>An On-Demand Charging for Connected Target Coverage in</a:t>
            </a:r>
            <a:br>
              <a:rPr lang="en-US" sz="3200" b="1" dirty="0">
                <a:cs typeface="Times New Roman" panose="02020603050405020304" pitchFamily="18" charset="0"/>
              </a:rPr>
            </a:br>
            <a:r>
              <a:rPr lang="en-US" sz="3200" b="1" dirty="0">
                <a:cs typeface="Times New Roman" panose="02020603050405020304" pitchFamily="18" charset="0"/>
              </a:rPr>
              <a:t>WRSNs Using Fuzzy Logic and Q-Learning</a:t>
            </a:r>
          </a:p>
        </p:txBody>
      </p:sp>
      <p:pic>
        <p:nvPicPr>
          <p:cNvPr id="5123" name="Picture 6" descr="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3247" y="274712"/>
            <a:ext cx="10890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7" descr="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769" y="274711"/>
            <a:ext cx="795337"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AutoShape 9" descr="https://static.wixstatic.com/media/042b7d_00a15c87c7fe48baa234099956d02ff5.gif"/>
          <p:cNvSpPr>
            <a:spLocks noChangeAspect="1" noChangeArrowheads="1"/>
          </p:cNvSpPr>
          <p:nvPr/>
        </p:nvSpPr>
        <p:spPr bwMode="auto">
          <a:xfrm>
            <a:off x="168275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buClrTx/>
              <a:buSzTx/>
              <a:buFontTx/>
              <a:buNone/>
            </a:pPr>
            <a:endParaRPr lang="en-US" sz="1800" dirty="0">
              <a:cs typeface="Times New Roman" panose="02020603050405020304" pitchFamily="18" charset="0"/>
            </a:endParaRPr>
          </a:p>
        </p:txBody>
      </p:sp>
      <p:sp>
        <p:nvSpPr>
          <p:cNvPr id="2" name="TextBox 1"/>
          <p:cNvSpPr txBox="1"/>
          <p:nvPr/>
        </p:nvSpPr>
        <p:spPr>
          <a:xfrm>
            <a:off x="1528354" y="278815"/>
            <a:ext cx="8885645"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HA NOI UNIVERSITY OF SCIENCE AND TECHNOLOGY</a:t>
            </a:r>
          </a:p>
          <a:p>
            <a:pPr algn="ct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18F237BB-DCA2-4E62-9666-9F66BBDDA0DC}" type="datetime1">
              <a:rPr lang="en-US" smtClean="0">
                <a:cs typeface="Times New Roman" panose="02020603050405020304" pitchFamily="18" charset="0"/>
              </a:rPr>
              <a:t>5/9/2023</a:t>
            </a:fld>
            <a:endParaRPr lang="en-US">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32C8DEF3-7F50-486B-BD3A-CFDF88DB418B}" type="slidenum">
              <a:rPr lang="en-US" smtClean="0">
                <a:cs typeface="Times New Roman" panose="02020603050405020304" pitchFamily="18" charset="0"/>
              </a:rPr>
              <a:pPr>
                <a:defRPr/>
              </a:pPr>
              <a:t>1</a:t>
            </a:fld>
            <a:endParaRPr lang="en-US">
              <a:cs typeface="Times New Roman" panose="02020603050405020304" pitchFamily="18" charset="0"/>
            </a:endParaRPr>
          </a:p>
        </p:txBody>
      </p:sp>
    </p:spTree>
    <p:extLst>
      <p:ext uri="{BB962C8B-B14F-4D97-AF65-F5344CB8AC3E}">
        <p14:creationId xmlns:p14="http://schemas.microsoft.com/office/powerpoint/2010/main" val="61592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10</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4. Fuzzy Q-Charging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63858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 Network Model </a:t>
            </a:r>
          </a:p>
        </p:txBody>
      </p:sp>
      <mc:AlternateContent xmlns:mc="http://schemas.openxmlformats.org/markup-compatibility/2006" xmlns:a14="http://schemas.microsoft.com/office/drawing/2010/main">
        <mc:Choice Requires="a14">
          <p:sp>
            <p:nvSpPr>
              <p:cNvPr id="4" name="Rectangle 3"/>
              <p:cNvSpPr/>
              <p:nvPr/>
            </p:nvSpPr>
            <p:spPr>
              <a:xfrm>
                <a:off x="0" y="1591025"/>
                <a:ext cx="5818910" cy="4234877"/>
              </a:xfrm>
              <a:prstGeom prst="rect">
                <a:avLst/>
              </a:prstGeom>
            </p:spPr>
            <p:txBody>
              <a:bodyPr wrap="square">
                <a:spAutoFit/>
              </a:bodyPr>
              <a:lstStyle/>
              <a:p>
                <a:pPr>
                  <a:lnSpc>
                    <a:spcPct val="150000"/>
                  </a:lnSpc>
                </a:pPr>
                <a:r>
                  <a:rPr lang="en-US" sz="2200" dirty="0">
                    <a:latin typeface="Times New Roman" panose="02020603050405020304" pitchFamily="18" charset="0"/>
                    <a:cs typeface="Times New Roman" panose="02020603050405020304" pitchFamily="18" charset="0"/>
                  </a:rPr>
                  <a:t>The network has five primary components:</a:t>
                </a:r>
              </a:p>
              <a:p>
                <a:pPr marL="742950" lvl="1"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m targets </a:t>
                </a:r>
                <a14:m>
                  <m:oMath xmlns:m="http://schemas.openxmlformats.org/officeDocument/2006/math">
                    <m:sSub>
                      <m:sSubPr>
                        <m:ctrlPr>
                          <a:rPr lang="pt-BR"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𝑘</m:t>
                        </m:r>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200" i="1">
                            <a:latin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𝑇</m:t>
                            </m:r>
                          </m:e>
                          <m:sub>
                            <m:r>
                              <a:rPr lang="en-US" sz="2200" i="1">
                                <a:latin typeface="Cambria Math" panose="02040503050406030204" pitchFamily="18" charset="0"/>
                                <a:cs typeface="Times New Roman" panose="02020603050405020304" pitchFamily="18" charset="0"/>
                              </a:rPr>
                              <m:t>1</m:t>
                            </m:r>
                          </m:sub>
                        </m:sSub>
                        <m:r>
                          <m:rPr>
                            <m:nor/>
                          </m:rPr>
                          <a:rPr lang="en-US" sz="2200" dirty="0">
                            <a:latin typeface="Times New Roman" panose="02020603050405020304" pitchFamily="18" charset="0"/>
                            <a:cs typeface="Times New Roman" panose="02020603050405020304" pitchFamily="18" charset="0"/>
                          </a:rPr>
                          <m:t>, </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𝑇</m:t>
                            </m:r>
                          </m:e>
                          <m:sub>
                            <m:r>
                              <a:rPr lang="en-US" sz="2200" i="1">
                                <a:latin typeface="Cambria Math" panose="02040503050406030204" pitchFamily="18" charset="0"/>
                                <a:cs typeface="Times New Roman" panose="02020603050405020304" pitchFamily="18" charset="0"/>
                              </a:rPr>
                              <m:t>2</m:t>
                            </m:r>
                          </m:sub>
                        </m:sSub>
                        <m:r>
                          <m:rPr>
                            <m:nor/>
                          </m:rPr>
                          <a:rPr lang="en-US" sz="2200" dirty="0">
                            <a:latin typeface="Times New Roman" panose="02020603050405020304" pitchFamily="18" charset="0"/>
                            <a:cs typeface="Times New Roman" panose="02020603050405020304" pitchFamily="18" charset="0"/>
                          </a:rPr>
                          <m:t>, …, </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𝑇</m:t>
                            </m:r>
                          </m:e>
                          <m:sub>
                            <m:r>
                              <a:rPr lang="en-US" sz="2200" b="0" i="1" smtClean="0">
                                <a:latin typeface="Cambria Math" panose="02040503050406030204" pitchFamily="18" charset="0"/>
                                <a:cs typeface="Times New Roman" panose="02020603050405020304" pitchFamily="18" charset="0"/>
                              </a:rPr>
                              <m:t>𝑚</m:t>
                            </m:r>
                          </m:sub>
                        </m:sSub>
                      </m:e>
                    </m:d>
                  </m:oMath>
                </a14:m>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n sensors </a:t>
                </a:r>
                <a14:m>
                  <m:oMath xmlns:m="http://schemas.openxmlformats.org/officeDocument/2006/math">
                    <m:sSub>
                      <m:sSubPr>
                        <m:ctrlPr>
                          <a:rPr lang="pt-BR"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𝑗</m:t>
                        </m:r>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200" i="1">
                            <a:latin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cs typeface="Times New Roman" panose="02020603050405020304" pitchFamily="18" charset="0"/>
                              </a:rPr>
                              <m:t>1</m:t>
                            </m:r>
                          </m:sub>
                        </m:sSub>
                        <m:r>
                          <m:rPr>
                            <m:nor/>
                          </m:rPr>
                          <a:rPr lang="en-US" sz="2200" dirty="0">
                            <a:latin typeface="Times New Roman" panose="02020603050405020304" pitchFamily="18" charset="0"/>
                            <a:cs typeface="Times New Roman" panose="02020603050405020304" pitchFamily="18" charset="0"/>
                          </a:rPr>
                          <m:t>, </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cs typeface="Times New Roman" panose="02020603050405020304" pitchFamily="18" charset="0"/>
                              </a:rPr>
                              <m:t>2</m:t>
                            </m:r>
                          </m:sub>
                        </m:sSub>
                        <m:r>
                          <m:rPr>
                            <m:nor/>
                          </m:rPr>
                          <a:rPr lang="en-US" sz="2200" dirty="0">
                            <a:latin typeface="Times New Roman" panose="02020603050405020304" pitchFamily="18" charset="0"/>
                            <a:cs typeface="Times New Roman" panose="02020603050405020304" pitchFamily="18" charset="0"/>
                          </a:rPr>
                          <m:t>, …, </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cs typeface="Times New Roman" panose="02020603050405020304" pitchFamily="18" charset="0"/>
                              </a:rPr>
                              <m:t>𝑛</m:t>
                            </m:r>
                          </m:sub>
                        </m:sSub>
                      </m:e>
                    </m:d>
                  </m:oMath>
                </a14:m>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 defined charging locations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𝐷</m:t>
                        </m:r>
                      </m:e>
                      <m:sub>
                        <m:r>
                          <a:rPr lang="en-US" sz="2200" b="0" i="1" smtClean="0">
                            <a:latin typeface="Cambria Math" panose="02040503050406030204" pitchFamily="18" charset="0"/>
                            <a:cs typeface="Times New Roman" panose="02020603050405020304" pitchFamily="18" charset="0"/>
                          </a:rPr>
                          <m:t>𝑝</m:t>
                        </m:r>
                      </m:sub>
                    </m:sSub>
                    <m:r>
                      <a:rPr lang="en-US" sz="2200" b="0" i="1" smtClean="0">
                        <a:latin typeface="Cambria Math" panose="02040503050406030204" pitchFamily="18" charset="0"/>
                        <a:cs typeface="Times New Roman" panose="02020603050405020304" pitchFamily="18" charset="0"/>
                      </a:rPr>
                      <m:t>= </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𝐷</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𝐷</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m:t>
                        </m:r>
                        <m:r>
                          <a:rPr lang="en-US" sz="2200" b="0" i="1" dirty="0" smtClean="0">
                            <a:latin typeface="Cambria Math" panose="02040503050406030204" pitchFamily="18" charset="0"/>
                            <a:cs typeface="Times New Roman" panose="02020603050405020304" pitchFamily="18" charset="0"/>
                          </a:rPr>
                          <m:t> </m:t>
                        </m:r>
                        <m:sSub>
                          <m:sSubPr>
                            <m:ctrlPr>
                              <a:rPr lang="en-US" sz="2200" b="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𝐷</m:t>
                            </m:r>
                          </m:e>
                          <m:sub>
                            <m:r>
                              <a:rPr lang="en-US" sz="2200" b="0" i="1" dirty="0" smtClean="0">
                                <a:latin typeface="Cambria Math" panose="02040503050406030204" pitchFamily="18" charset="0"/>
                                <a:cs typeface="Times New Roman" panose="02020603050405020304" pitchFamily="18" charset="0"/>
                              </a:rPr>
                              <m:t>𝑘</m:t>
                            </m:r>
                          </m:sub>
                        </m:sSub>
                      </m:e>
                    </m:d>
                  </m:oMath>
                </a14:m>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Base station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𝑆</m:t>
                        </m:r>
                      </m:e>
                      <m:sub>
                        <m:r>
                          <a:rPr lang="en-US" sz="2200" b="0" i="1" smtClean="0">
                            <a:latin typeface="Cambria Math" panose="02040503050406030204" pitchFamily="18" charset="0"/>
                            <a:cs typeface="Times New Roman" panose="02020603050405020304" pitchFamily="18" charset="0"/>
                          </a:rPr>
                          <m:t>0</m:t>
                        </m:r>
                      </m:sub>
                    </m:sSub>
                  </m:oMath>
                </a14:m>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Mobile Charger (MC)</a:t>
                </a:r>
              </a:p>
              <a:p>
                <a:pPr marL="742950" lvl="1" indent="-285750">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0" y="1591025"/>
                <a:ext cx="5818910" cy="4234877"/>
              </a:xfrm>
              <a:prstGeom prst="rect">
                <a:avLst/>
              </a:prstGeom>
              <a:blipFill>
                <a:blip r:embed="rId2"/>
                <a:stretch>
                  <a:fillRect l="-136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532582" y="1591025"/>
            <a:ext cx="6392718" cy="4597339"/>
          </a:xfrm>
          <a:prstGeom prst="rect">
            <a:avLst/>
          </a:prstGeom>
        </p:spPr>
      </p:pic>
      <p:sp>
        <p:nvSpPr>
          <p:cNvPr id="7" name="TextBox 6"/>
          <p:cNvSpPr txBox="1"/>
          <p:nvPr/>
        </p:nvSpPr>
        <p:spPr>
          <a:xfrm>
            <a:off x="6910758" y="6188364"/>
            <a:ext cx="57892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10: Network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12</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4. Fuzzy Q-Charging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91838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Q-Charging Algorithm</a:t>
            </a:r>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t>13</a:t>
            </a:fld>
            <a:endParaRPr lang="en-US"/>
          </a:p>
        </p:txBody>
      </p:sp>
      <mc:AlternateContent xmlns:mc="http://schemas.openxmlformats.org/markup-compatibility/2006" xmlns:a14="http://schemas.microsoft.com/office/drawing/2010/main">
        <mc:Choice Requires="a14">
          <p:sp>
            <p:nvSpPr>
              <p:cNvPr id="6" name="Rectangle 5"/>
              <p:cNvSpPr/>
              <p:nvPr/>
            </p:nvSpPr>
            <p:spPr>
              <a:xfrm>
                <a:off x="286327" y="1774175"/>
                <a:ext cx="11905673" cy="4236288"/>
              </a:xfrm>
              <a:prstGeom prst="rect">
                <a:avLst/>
              </a:prstGeom>
            </p:spPr>
            <p:txBody>
              <a:bodyPr wrap="square">
                <a:spAutoFit/>
              </a:bodyPr>
              <a:lstStyle/>
              <a:p>
                <a:pPr marL="342900" indent="-3429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MC receive information about the sensors’ remaining energy and energy consumption rate from base station. The energy consumption rate of sensor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𝑆</m:t>
                        </m:r>
                      </m:e>
                      <m:sub>
                        <m:r>
                          <a:rPr lang="en-US" sz="2200" b="0" i="1" smtClean="0">
                            <a:latin typeface="Cambria Math" panose="02040503050406030204" pitchFamily="18" charset="0"/>
                            <a:cs typeface="Times New Roman" panose="02020603050405020304" pitchFamily="18" charset="0"/>
                          </a:rPr>
                          <m:t>𝑗</m:t>
                        </m:r>
                      </m:sub>
                    </m:sSub>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is defined by the average of its energy consumption rate at L timings in the past:</a:t>
                </a:r>
              </a:p>
              <a:p>
                <a:pPr marL="342900" indent="-34290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A sensor is inserted into the waiting list at the MC when its energy is below a predefined threshold </a:t>
                </a:r>
                <a14:m>
                  <m:oMath xmlns:m="http://schemas.openxmlformats.org/officeDocument/2006/math">
                    <m:sSub>
                      <m:sSubPr>
                        <m:ctrlPr>
                          <a:rPr lang="en-US" sz="220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𝐸</m:t>
                        </m:r>
                      </m:e>
                      <m:sub>
                        <m:r>
                          <a:rPr lang="en-US" sz="2200" b="0" i="1" dirty="0" smtClean="0">
                            <a:latin typeface="Cambria Math" panose="02040503050406030204" pitchFamily="18" charset="0"/>
                            <a:cs typeface="Times New Roman" panose="02020603050405020304" pitchFamily="18" charset="0"/>
                          </a:rPr>
                          <m:t>𝑡h</m:t>
                        </m:r>
                      </m:sub>
                    </m:sSub>
                  </m:oMath>
                </a14:m>
                <a:r>
                  <a:rPr lang="en-US" sz="2200" dirty="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2.   Then the MC leverages Fuzzy logic to calculate a so-called </a:t>
                </a:r>
                <a:r>
                  <a:rPr lang="en-US" sz="2200" b="1" i="1" dirty="0">
                    <a:latin typeface="Times New Roman" panose="02020603050405020304" pitchFamily="18" charset="0"/>
                    <a:cs typeface="Times New Roman" panose="02020603050405020304" pitchFamily="18" charset="0"/>
                  </a:rPr>
                  <a:t>safe energy level  </a:t>
                </a:r>
                <a:r>
                  <a:rPr lang="en-US" sz="2200" dirty="0">
                    <a:latin typeface="Times New Roman" panose="02020603050405020304" pitchFamily="18" charset="0"/>
                    <a:cs typeface="Times New Roman" panose="02020603050405020304" pitchFamily="18" charset="0"/>
                  </a:rPr>
                  <a:t>(denoted as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b="0" i="1" dirty="0" smtClean="0">
                            <a:latin typeface="Cambria Math" panose="02040503050406030204" pitchFamily="18" charset="0"/>
                            <a:cs typeface="Times New Roman" panose="02020603050405020304" pitchFamily="18" charset="0"/>
                          </a:rPr>
                          <m:t>𝑠𝑓</m:t>
                        </m:r>
                      </m:sub>
                    </m:sSub>
                  </m:oMath>
                </a14:m>
                <a:r>
                  <a:rPr lang="en-US" sz="2200" dirty="0">
                    <a:latin typeface="Times New Roman" panose="02020603050405020304" pitchFamily="18" charset="0"/>
                    <a:cs typeface="Times New Roman" panose="02020603050405020304" pitchFamily="18" charset="0"/>
                  </a:rPr>
                  <a:t>) which is used to determine the charging time at each charging location. </a:t>
                </a:r>
              </a:p>
            </p:txBody>
          </p:sp>
        </mc:Choice>
        <mc:Fallback xmlns="">
          <p:sp>
            <p:nvSpPr>
              <p:cNvPr id="6" name="Rectangle 5"/>
              <p:cNvSpPr>
                <a:spLocks noRot="1" noChangeAspect="1" noMove="1" noResize="1" noEditPoints="1" noAdjustHandles="1" noChangeArrowheads="1" noChangeShapeType="1" noTextEdit="1"/>
              </p:cNvSpPr>
              <p:nvPr/>
            </p:nvSpPr>
            <p:spPr>
              <a:xfrm>
                <a:off x="286327" y="1774175"/>
                <a:ext cx="11905673" cy="4236288"/>
              </a:xfrm>
              <a:prstGeom prst="rect">
                <a:avLst/>
              </a:prstGeom>
              <a:blipFill>
                <a:blip r:embed="rId2"/>
                <a:stretch>
                  <a:fillRect l="-666" r="-973" b="-71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3877513" y="3474915"/>
            <a:ext cx="2214275" cy="8348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Q-Charging Algorithm</a:t>
            </a:r>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t>14</a:t>
            </a:fld>
            <a:endParaRPr lang="en-US"/>
          </a:p>
        </p:txBody>
      </p:sp>
      <p:sp>
        <p:nvSpPr>
          <p:cNvPr id="6" name="Rectangle 5"/>
          <p:cNvSpPr/>
          <p:nvPr/>
        </p:nvSpPr>
        <p:spPr>
          <a:xfrm>
            <a:off x="101600" y="1866539"/>
            <a:ext cx="6068291" cy="4602029"/>
          </a:xfrm>
          <a:prstGeom prst="rect">
            <a:avLst/>
          </a:prstGeom>
        </p:spPr>
        <p:txBody>
          <a:bodyPr wrap="square">
            <a:spAutoFit/>
          </a:bodyPr>
          <a:lstStyle/>
          <a:p>
            <a:pPr marL="342900" indent="-342900">
              <a:lnSpc>
                <a:spcPct val="150000"/>
              </a:lnSpc>
              <a:buAutoNum type="arabicPeriod" startAt="3"/>
            </a:pPr>
            <a:r>
              <a:rPr lang="en-US" sz="2200" dirty="0">
                <a:latin typeface="Times New Roman" panose="02020603050405020304" pitchFamily="18" charset="0"/>
                <a:cs typeface="Times New Roman" panose="02020603050405020304" pitchFamily="18" charset="0"/>
              </a:rPr>
              <a:t>The MC calculates the reward of every charging location and updates the Q-table</a:t>
            </a:r>
          </a:p>
          <a:p>
            <a:pPr marL="342900" indent="-342900">
              <a:lnSpc>
                <a:spcPct val="150000"/>
              </a:lnSpc>
              <a:buAutoNum type="arabicPeriod" startAt="3"/>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3"/>
            </a:pPr>
            <a:r>
              <a:rPr lang="en-US" sz="2200" dirty="0">
                <a:latin typeface="Times New Roman" panose="02020603050405020304" pitchFamily="18" charset="0"/>
                <a:cs typeface="Times New Roman" panose="02020603050405020304" pitchFamily="18" charset="0"/>
              </a:rPr>
              <a:t>MC moves to the next charging location as the one with the highest Q-value and charges for the determined charging time.</a:t>
            </a:r>
          </a:p>
          <a:p>
            <a:pPr marL="342900" indent="-342900">
              <a:lnSpc>
                <a:spcPct val="150000"/>
              </a:lnSpc>
              <a:buAutoNum type="arabicPeriod" startAt="3"/>
            </a:pP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 When the energy of the MC goes below a threshold, it returns to the depot to recharge itself.</a:t>
            </a:r>
          </a:p>
        </p:txBody>
      </p:sp>
      <p:pic>
        <p:nvPicPr>
          <p:cNvPr id="4" name="Picture 3"/>
          <p:cNvPicPr>
            <a:picLocks noChangeAspect="1"/>
          </p:cNvPicPr>
          <p:nvPr/>
        </p:nvPicPr>
        <p:blipFill>
          <a:blip r:embed="rId2"/>
          <a:stretch>
            <a:fillRect/>
          </a:stretch>
        </p:blipFill>
        <p:spPr>
          <a:xfrm>
            <a:off x="6040582" y="1329539"/>
            <a:ext cx="6151418" cy="3771900"/>
          </a:xfrm>
          <a:prstGeom prst="rect">
            <a:avLst/>
          </a:prstGeom>
        </p:spPr>
      </p:pic>
      <p:sp>
        <p:nvSpPr>
          <p:cNvPr id="9" name="TextBox 8"/>
          <p:cNvSpPr txBox="1"/>
          <p:nvPr/>
        </p:nvSpPr>
        <p:spPr>
          <a:xfrm>
            <a:off x="7541853" y="5287818"/>
            <a:ext cx="3695360"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Figure 13: The flow of Fuzzy Q-Charging Algorithm </a:t>
            </a:r>
          </a:p>
        </p:txBody>
      </p:sp>
    </p:spTree>
    <p:extLst>
      <p:ext uri="{BB962C8B-B14F-4D97-AF65-F5344CB8AC3E}">
        <p14:creationId xmlns:p14="http://schemas.microsoft.com/office/powerpoint/2010/main" val="43332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Notations</a:t>
            </a:r>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t>15</a:t>
            </a:fld>
            <a:endParaRPr lang="en-US"/>
          </a:p>
        </p:txBody>
      </p:sp>
      <p:sp>
        <p:nvSpPr>
          <p:cNvPr id="7" name="Content Placeholder 2"/>
          <p:cNvSpPr>
            <a:spLocks noGrp="1"/>
          </p:cNvSpPr>
          <p:nvPr>
            <p:ph idx="1"/>
          </p:nvPr>
        </p:nvSpPr>
        <p:spPr>
          <a:xfrm>
            <a:off x="574766" y="1010676"/>
            <a:ext cx="11747863" cy="5716288"/>
          </a:xfrm>
        </p:spPr>
        <p:txBody>
          <a:bodyPr lIns="0" tIns="0" rIns="0" bIns="0"/>
          <a:lstStyle/>
          <a:p>
            <a:pPr marL="0" indent="0">
              <a:spcBef>
                <a:spcPts val="0"/>
              </a:spcBef>
              <a:spcAft>
                <a:spcPts val="600"/>
              </a:spcAft>
              <a:buNone/>
            </a:pPr>
            <a:endParaRPr lang="en-US" sz="2000" b="1" dirty="0">
              <a:cs typeface="Times New Roman" panose="02020603050405020304" pitchFamily="18" charset="0"/>
            </a:endParaRPr>
          </a:p>
          <a:p>
            <a:pPr marL="608012" lvl="1" indent="-342900">
              <a:spcBef>
                <a:spcPts val="300"/>
              </a:spcBef>
              <a:spcAft>
                <a:spcPts val="600"/>
              </a:spcAft>
              <a:buFont typeface="Wingdings" panose="05000000000000000000" pitchFamily="2" charset="2"/>
              <a:buChar char="q"/>
            </a:pPr>
            <a:endParaRPr lang="en-US" sz="2000" b="0" dirty="0">
              <a:ea typeface="Cambria Math" panose="02040503050406030204" pitchFamily="18" charset="0"/>
              <a:cs typeface="Times New Roman" panose="02020603050405020304" pitchFamily="18" charset="0"/>
            </a:endParaRPr>
          </a:p>
          <a:p>
            <a:pPr marL="265112" lvl="1" indent="0">
              <a:spcAft>
                <a:spcPts val="600"/>
              </a:spcAft>
              <a:buNone/>
            </a:pPr>
            <a:r>
              <a:rPr lang="en-US" sz="2000" baseline="-25000" dirty="0">
                <a:ea typeface="Cambria Math" panose="02040503050406030204" pitchFamily="18" charset="0"/>
                <a:cs typeface="Times New Roman" panose="02020603050405020304" pitchFamily="18" charset="0"/>
              </a:rPr>
              <a:t> </a:t>
            </a:r>
            <a:endParaRPr lang="en-US" sz="2000" b="0" baseline="-25000" dirty="0">
              <a:ea typeface="Cambria Math" panose="020405030504060302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08365" y="1302326"/>
            <a:ext cx="9494980" cy="5555673"/>
          </a:xfrm>
          <a:prstGeom prst="rect">
            <a:avLst/>
          </a:prstGeom>
        </p:spPr>
      </p:pic>
    </p:spTree>
    <p:extLst>
      <p:ext uri="{BB962C8B-B14F-4D97-AF65-F5344CB8AC3E}">
        <p14:creationId xmlns:p14="http://schemas.microsoft.com/office/powerpoint/2010/main" val="2021405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Fuzzy Phase</a:t>
            </a:r>
            <a:endParaRPr lang="en-US" sz="2600" dirty="0"/>
          </a:p>
        </p:txBody>
      </p:sp>
      <p:sp>
        <p:nvSpPr>
          <p:cNvPr id="5" name="Slide Number Placeholder 4"/>
          <p:cNvSpPr>
            <a:spLocks noGrp="1"/>
          </p:cNvSpPr>
          <p:nvPr>
            <p:ph type="sldNum" sz="quarter" idx="12"/>
          </p:nvPr>
        </p:nvSpPr>
        <p:spPr>
          <a:xfrm>
            <a:off x="9983914" y="6725410"/>
            <a:ext cx="619432" cy="206477"/>
          </a:xfrm>
        </p:spPr>
        <p:txBody>
          <a:bodyPr/>
          <a:lstStyle/>
          <a:p>
            <a:pPr>
              <a:defRPr/>
            </a:pPr>
            <a:r>
              <a:rPr lang="en-US"/>
              <a:t> </a:t>
            </a:r>
            <a:fld id="{EAEDAF39-F94B-43FC-BFB0-C56B5C80EF1E}" type="slidenum">
              <a:rPr lang="en-US" smtClean="0"/>
              <a:t>16</a:t>
            </a:fld>
            <a:endParaRPr lang="en-US"/>
          </a:p>
        </p:txBody>
      </p:sp>
      <p:sp>
        <p:nvSpPr>
          <p:cNvPr id="6" name="Content Placeholder 2"/>
          <p:cNvSpPr>
            <a:spLocks noGrp="1"/>
          </p:cNvSpPr>
          <p:nvPr>
            <p:ph idx="1"/>
          </p:nvPr>
        </p:nvSpPr>
        <p:spPr>
          <a:xfrm>
            <a:off x="379483" y="1564624"/>
            <a:ext cx="11747863" cy="5716288"/>
          </a:xfrm>
        </p:spPr>
        <p:txBody>
          <a:bodyPr lIns="0" tIns="0" rIns="0" bIns="0"/>
          <a:lstStyle/>
          <a:p>
            <a:pPr marL="0" indent="0">
              <a:spcBef>
                <a:spcPts val="0"/>
              </a:spcBef>
              <a:spcAft>
                <a:spcPts val="600"/>
              </a:spcAft>
              <a:buNone/>
            </a:pPr>
            <a:endParaRPr lang="en-US" sz="2000" b="1" dirty="0">
              <a:cs typeface="Times New Roman" panose="02020603050405020304" pitchFamily="18" charset="0"/>
            </a:endParaRPr>
          </a:p>
          <a:p>
            <a:pPr marL="265112" lvl="1" indent="0">
              <a:spcAft>
                <a:spcPts val="600"/>
              </a:spcAft>
              <a:buNone/>
            </a:pPr>
            <a:r>
              <a:rPr lang="en-US" sz="2000" baseline="-25000" dirty="0">
                <a:ea typeface="Cambria Math" panose="02040503050406030204" pitchFamily="18" charset="0"/>
                <a:cs typeface="Times New Roman" panose="02020603050405020304" pitchFamily="18" charset="0"/>
              </a:rPr>
              <a:t> </a:t>
            </a:r>
            <a:endParaRPr lang="en-US" sz="2000" b="0" baseline="-25000" dirty="0">
              <a:ea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47781" y="1581732"/>
                <a:ext cx="11979563" cy="1135054"/>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The safe energy level is defined: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dirty="0" smtClean="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b="0" i="1" dirty="0" smtClean="0">
                            <a:latin typeface="Cambria Math" panose="02040503050406030204" pitchFamily="18" charset="0"/>
                            <a:cs typeface="Times New Roman" panose="02020603050405020304" pitchFamily="18" charset="0"/>
                          </a:rPr>
                          <m:t>𝑡h</m:t>
                        </m:r>
                      </m:sub>
                    </m:sSub>
                    <m:r>
                      <a:rPr lang="en-US" sz="2200" b="0" i="1" dirty="0" smtClean="0">
                        <a:latin typeface="Cambria Math" panose="02040503050406030204" pitchFamily="18" charset="0"/>
                        <a:cs typeface="Times New Roman" panose="02020603050405020304" pitchFamily="18" charset="0"/>
                      </a:rPr>
                      <m:t>+ </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𝜃</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𝑚𝑎𝑥</m:t>
                        </m:r>
                      </m:sub>
                    </m:sSub>
                  </m:oMath>
                </a14:m>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θ is an adaptive parameter, named safe energy factor, which is determined by Fuzzy logic phase.</a:t>
                </a:r>
              </a:p>
              <a:p>
                <a:r>
                  <a:rPr lang="en-US" sz="2200" dirty="0">
                    <a:latin typeface="Times New Roman" panose="02020603050405020304" pitchFamily="18" charset="0"/>
                    <a:cs typeface="Times New Roman" panose="02020603050405020304" pitchFamily="18" charset="0"/>
                  </a:rPr>
                  <a:t> θ is a general parameter of all sensors.</a:t>
                </a:r>
              </a:p>
            </p:txBody>
          </p:sp>
        </mc:Choice>
        <mc:Fallback xmlns="">
          <p:sp>
            <p:nvSpPr>
              <p:cNvPr id="4" name="Rectangle 3"/>
              <p:cNvSpPr>
                <a:spLocks noRot="1" noChangeAspect="1" noMove="1" noResize="1" noEditPoints="1" noAdjustHandles="1" noChangeArrowheads="1" noChangeShapeType="1" noTextEdit="1"/>
              </p:cNvSpPr>
              <p:nvPr/>
            </p:nvSpPr>
            <p:spPr>
              <a:xfrm>
                <a:off x="147781" y="1581732"/>
                <a:ext cx="11979563" cy="1135054"/>
              </a:xfrm>
              <a:prstGeom prst="rect">
                <a:avLst/>
              </a:prstGeom>
              <a:blipFill>
                <a:blip r:embed="rId2"/>
                <a:stretch>
                  <a:fillRect l="-662" t="-3209" b="-10160"/>
                </a:stretch>
              </a:blipFill>
            </p:spPr>
            <p:txBody>
              <a:bodyPr/>
              <a:lstStyle/>
              <a:p>
                <a:r>
                  <a:rPr lang="en-US">
                    <a:noFill/>
                  </a:rPr>
                  <a:t> </a:t>
                </a:r>
              </a:p>
            </p:txBody>
          </p:sp>
        </mc:Fallback>
      </mc:AlternateContent>
      <p:sp>
        <p:nvSpPr>
          <p:cNvPr id="9" name="Rectangle 8"/>
          <p:cNvSpPr/>
          <p:nvPr/>
        </p:nvSpPr>
        <p:spPr bwMode="auto">
          <a:xfrm>
            <a:off x="90930" y="3261004"/>
            <a:ext cx="2560321" cy="59060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tx1"/>
                </a:solidFill>
                <a:effectLst/>
                <a:latin typeface="Tahoma" panose="020B0604030504040204" pitchFamily="34" charset="0"/>
                <a:cs typeface="Arial" panose="020B0604020202020204" pitchFamily="34" charset="0"/>
              </a:rPr>
              <a:t>Minimal Residual</a:t>
            </a:r>
            <a:r>
              <a:rPr kumimoji="0" lang="en-US" sz="1800" b="1" i="0" u="none" strike="noStrike" cap="none" normalizeH="0">
                <a:ln>
                  <a:noFill/>
                </a:ln>
                <a:solidFill>
                  <a:schemeClr val="tx1"/>
                </a:solidFill>
                <a:effectLst/>
                <a:latin typeface="Tahoma" panose="020B0604030504040204" pitchFamily="34" charset="0"/>
                <a:cs typeface="Arial" panose="020B0604020202020204" pitchFamily="34" charset="0"/>
              </a:rPr>
              <a:t> </a:t>
            </a:r>
            <a:r>
              <a:rPr kumimoji="0" lang="en-US" sz="1800" b="1" i="0" u="none" strike="noStrike" cap="none" normalizeH="0" dirty="0">
                <a:ln>
                  <a:noFill/>
                </a:ln>
                <a:solidFill>
                  <a:schemeClr val="tx1"/>
                </a:solidFill>
                <a:effectLst/>
                <a:latin typeface="Tahoma" panose="020B0604030504040204" pitchFamily="34" charset="0"/>
                <a:cs typeface="Arial" panose="020B0604020202020204" pitchFamily="34" charset="0"/>
              </a:rPr>
              <a:t>Energy</a:t>
            </a:r>
            <a:endParaRPr kumimoji="0" lang="vi-VN" sz="1800" b="1" i="0" u="none" strike="noStrike" cap="none" normalizeH="0" baseline="0" dirty="0">
              <a:ln>
                <a:noFill/>
              </a:ln>
              <a:solidFill>
                <a:schemeClr val="tx1"/>
              </a:solidFill>
              <a:effectLst/>
              <a:latin typeface="Tahoma" panose="020B0604030504040204" pitchFamily="34" charset="0"/>
              <a:cs typeface="Arial" panose="020B0604020202020204" pitchFamily="34" charset="0"/>
            </a:endParaRPr>
          </a:p>
        </p:txBody>
      </p:sp>
      <p:sp>
        <p:nvSpPr>
          <p:cNvPr id="10" name="Rectangle 9"/>
          <p:cNvSpPr/>
          <p:nvPr/>
        </p:nvSpPr>
        <p:spPr bwMode="auto">
          <a:xfrm>
            <a:off x="90930" y="5601107"/>
            <a:ext cx="2560321" cy="63044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fontAlgn="base">
              <a:spcBef>
                <a:spcPct val="0"/>
              </a:spcBef>
              <a:spcAft>
                <a:spcPct val="0"/>
              </a:spcAft>
            </a:pPr>
            <a:r>
              <a:rPr lang="en-US" b="1" dirty="0">
                <a:latin typeface="Tahoma" panose="020B0604030504040204" pitchFamily="34" charset="0"/>
                <a:cs typeface="Arial" panose="020B0604020202020204" pitchFamily="34" charset="0"/>
              </a:rPr>
              <a:t>The number of charging requests</a:t>
            </a:r>
            <a:endParaRPr kumimoji="0" lang="vi-VN" sz="1800" b="1" i="0" u="none" strike="noStrike" cap="none" normalizeH="0" baseline="0" dirty="0">
              <a:ln>
                <a:noFill/>
              </a:ln>
              <a:solidFill>
                <a:schemeClr val="tx1"/>
              </a:solidFill>
              <a:effectLst/>
              <a:latin typeface="Tahoma" panose="020B0604030504040204" pitchFamily="34" charset="0"/>
              <a:cs typeface="Arial" panose="020B0604020202020204" pitchFamily="34" charset="0"/>
            </a:endParaRPr>
          </a:p>
        </p:txBody>
      </p:sp>
      <p:sp>
        <p:nvSpPr>
          <p:cNvPr id="12" name="Rectangle 11"/>
          <p:cNvSpPr/>
          <p:nvPr/>
        </p:nvSpPr>
        <p:spPr bwMode="auto">
          <a:xfrm>
            <a:off x="6253414" y="4373961"/>
            <a:ext cx="1750422" cy="767399"/>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dirty="0">
                <a:ln>
                  <a:noFill/>
                </a:ln>
                <a:solidFill>
                  <a:schemeClr val="tx1"/>
                </a:solidFill>
                <a:effectLst/>
                <a:latin typeface="Tahoma" panose="020B0604030504040204" pitchFamily="34" charset="0"/>
                <a:cs typeface="Arial" panose="020B0604020202020204" pitchFamily="34" charset="0"/>
              </a:rPr>
              <a:t>FIS</a:t>
            </a:r>
            <a:endParaRPr kumimoji="0" lang="en-US" sz="1800" b="1" i="0" u="none" strike="noStrike" cap="none" normalizeH="0" dirty="0">
              <a:ln>
                <a:noFill/>
              </a:ln>
              <a:solidFill>
                <a:schemeClr val="tx1"/>
              </a:solidFill>
              <a:effectLst/>
              <a:latin typeface="Tahoma" panose="020B0604030504040204" pitchFamily="34" charset="0"/>
              <a:cs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Tx/>
              <a:buNone/>
            </a:pPr>
            <a:r>
              <a:rPr lang="en-US" b="1" baseline="0" dirty="0">
                <a:latin typeface="Tahoma" panose="020B0604030504040204" pitchFamily="34" charset="0"/>
                <a:cs typeface="Arial" panose="020B0604020202020204" pitchFamily="34" charset="0"/>
              </a:rPr>
              <a:t>9 Rules</a:t>
            </a:r>
            <a:endParaRPr kumimoji="0" lang="vi-VN" sz="1800" b="1" i="0" u="none" strike="noStrike" cap="none" normalizeH="0" baseline="0" dirty="0">
              <a:ln>
                <a:noFill/>
              </a:ln>
              <a:solidFill>
                <a:schemeClr val="tx1"/>
              </a:solidFill>
              <a:effectLst/>
              <a:latin typeface="Tahoma" panose="020B0604030504040204" pitchFamily="34" charset="0"/>
              <a:cs typeface="Arial" panose="020B0604020202020204" pitchFamily="34" charset="0"/>
            </a:endParaRPr>
          </a:p>
        </p:txBody>
      </p:sp>
      <p:cxnSp>
        <p:nvCxnSpPr>
          <p:cNvPr id="16" name="Straight Arrow Connector 15"/>
          <p:cNvCxnSpPr/>
          <p:nvPr/>
        </p:nvCxnSpPr>
        <p:spPr bwMode="auto">
          <a:xfrm flipV="1">
            <a:off x="2709251" y="3633543"/>
            <a:ext cx="1576421" cy="1785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7" name="Straight Arrow Connector 16"/>
          <p:cNvCxnSpPr>
            <a:stCxn id="10" idx="3"/>
          </p:cNvCxnSpPr>
          <p:nvPr/>
        </p:nvCxnSpPr>
        <p:spPr bwMode="auto">
          <a:xfrm>
            <a:off x="2651251" y="5916327"/>
            <a:ext cx="1634421" cy="1861"/>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19" name="Title 1"/>
              <p:cNvSpPr txBox="1">
                <a:spLocks/>
              </p:cNvSpPr>
              <p:nvPr/>
            </p:nvSpPr>
            <p:spPr bwMode="auto">
              <a:xfrm>
                <a:off x="4632805" y="4045026"/>
                <a:ext cx="598956" cy="39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pPr algn="ctr"/>
                <a14:m>
                  <m:oMathPara xmlns:m="http://schemas.openxmlformats.org/officeDocument/2006/math">
                    <m:oMathParaPr>
                      <m:jc m:val="centerGroup"/>
                    </m:oMathParaPr>
                    <m:oMath xmlns:m="http://schemas.openxmlformats.org/officeDocument/2006/math">
                      <m:sSub>
                        <m:sSubPr>
                          <m:ctrlPr>
                            <a:rPr lang="en-US" sz="1800" i="1" kern="0" smtClean="0">
                              <a:latin typeface="Cambria Math" panose="02040503050406030204" pitchFamily="18" charset="0"/>
                            </a:rPr>
                          </m:ctrlPr>
                        </m:sSubPr>
                        <m:e>
                          <m:r>
                            <a:rPr lang="en-US" sz="1800" b="1" i="1" kern="0" smtClean="0">
                              <a:latin typeface="Cambria Math" panose="02040503050406030204" pitchFamily="18" charset="0"/>
                            </a:rPr>
                            <m:t>𝑬</m:t>
                          </m:r>
                        </m:e>
                        <m:sub>
                          <m:r>
                            <a:rPr lang="en-US" sz="1800" b="1" i="1" kern="0" smtClean="0">
                              <a:latin typeface="Cambria Math" panose="02040503050406030204" pitchFamily="18" charset="0"/>
                            </a:rPr>
                            <m:t>𝒎𝒊𝒏</m:t>
                          </m:r>
                        </m:sub>
                      </m:sSub>
                    </m:oMath>
                  </m:oMathPara>
                </a14:m>
                <a:endParaRPr lang="en-US" sz="1800" kern="0" dirty="0"/>
              </a:p>
            </p:txBody>
          </p:sp>
        </mc:Choice>
        <mc:Fallback xmlns="">
          <p:sp>
            <p:nvSpPr>
              <p:cNvPr id="19" name="Title 1"/>
              <p:cNvSpPr txBox="1">
                <a:spLocks noRot="1" noChangeAspect="1" noMove="1" noResize="1" noEditPoints="1" noAdjustHandles="1" noChangeArrowheads="1" noChangeShapeType="1" noTextEdit="1"/>
              </p:cNvSpPr>
              <p:nvPr/>
            </p:nvSpPr>
            <p:spPr bwMode="auto">
              <a:xfrm>
                <a:off x="4632805" y="4045026"/>
                <a:ext cx="598956" cy="391886"/>
              </a:xfrm>
              <a:prstGeom prst="rect">
                <a:avLst/>
              </a:prstGeom>
              <a:blipFill>
                <a:blip r:embed="rId3"/>
                <a:stretch>
                  <a:fillRect l="-9184" b="-15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itle 1"/>
              <p:cNvSpPr txBox="1">
                <a:spLocks/>
              </p:cNvSpPr>
              <p:nvPr/>
            </p:nvSpPr>
            <p:spPr bwMode="auto">
              <a:xfrm>
                <a:off x="4686377" y="6445300"/>
                <a:ext cx="598956" cy="391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pPr algn="ctr"/>
                <a14:m>
                  <m:oMathPara xmlns:m="http://schemas.openxmlformats.org/officeDocument/2006/math">
                    <m:oMathParaPr>
                      <m:jc m:val="centerGroup"/>
                    </m:oMathParaPr>
                    <m:oMath xmlns:m="http://schemas.openxmlformats.org/officeDocument/2006/math">
                      <m:sSub>
                        <m:sSubPr>
                          <m:ctrlPr>
                            <a:rPr lang="en-US" sz="1800" i="1" kern="0" dirty="0" smtClean="0">
                              <a:latin typeface="Cambria Math" panose="02040503050406030204" pitchFamily="18" charset="0"/>
                            </a:rPr>
                          </m:ctrlPr>
                        </m:sSubPr>
                        <m:e>
                          <m:r>
                            <a:rPr lang="en-US" sz="1800" b="1" i="1" kern="0" dirty="0" smtClean="0">
                              <a:latin typeface="Cambria Math" panose="02040503050406030204" pitchFamily="18" charset="0"/>
                            </a:rPr>
                            <m:t>𝑳</m:t>
                          </m:r>
                        </m:e>
                        <m:sub>
                          <m:r>
                            <a:rPr lang="en-US" sz="1800" b="1" i="1" kern="0" dirty="0" smtClean="0">
                              <a:latin typeface="Cambria Math" panose="02040503050406030204" pitchFamily="18" charset="0"/>
                            </a:rPr>
                            <m:t>𝒓</m:t>
                          </m:r>
                        </m:sub>
                      </m:sSub>
                    </m:oMath>
                  </m:oMathPara>
                </a14:m>
                <a:endParaRPr lang="en-US" sz="1800" kern="0" dirty="0"/>
              </a:p>
            </p:txBody>
          </p:sp>
        </mc:Choice>
        <mc:Fallback xmlns="">
          <p:sp>
            <p:nvSpPr>
              <p:cNvPr id="20" name="Title 1"/>
              <p:cNvSpPr txBox="1">
                <a:spLocks noRot="1" noChangeAspect="1" noMove="1" noResize="1" noEditPoints="1" noAdjustHandles="1" noChangeArrowheads="1" noChangeShapeType="1" noTextEdit="1"/>
              </p:cNvSpPr>
              <p:nvPr/>
            </p:nvSpPr>
            <p:spPr bwMode="auto">
              <a:xfrm>
                <a:off x="4686377" y="6445300"/>
                <a:ext cx="598956" cy="391886"/>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2" name="Straight Arrow Connector 21"/>
          <p:cNvCxnSpPr>
            <a:endCxn id="12" idx="1"/>
          </p:cNvCxnSpPr>
          <p:nvPr/>
        </p:nvCxnSpPr>
        <p:spPr bwMode="auto">
          <a:xfrm flipV="1">
            <a:off x="5578895" y="4757661"/>
            <a:ext cx="674519" cy="116052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3" name="Straight Arrow Connector 22"/>
          <p:cNvCxnSpPr>
            <a:endCxn id="12" idx="1"/>
          </p:cNvCxnSpPr>
          <p:nvPr/>
        </p:nvCxnSpPr>
        <p:spPr bwMode="auto">
          <a:xfrm>
            <a:off x="5578894" y="3633543"/>
            <a:ext cx="674520" cy="1124118"/>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5" name="Rectangle 24"/>
          <p:cNvSpPr/>
          <p:nvPr/>
        </p:nvSpPr>
        <p:spPr bwMode="auto">
          <a:xfrm>
            <a:off x="10441578" y="4221360"/>
            <a:ext cx="1483722" cy="1075231"/>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fontAlgn="base">
              <a:spcBef>
                <a:spcPct val="0"/>
              </a:spcBef>
              <a:spcAft>
                <a:spcPct val="0"/>
              </a:spcAft>
            </a:pPr>
            <a:endParaRPr lang="en-US" b="1" dirty="0">
              <a:latin typeface="Tahoma" panose="020B0604030504040204" pitchFamily="34" charset="0"/>
              <a:cs typeface="Arial" panose="020B0604020202020204" pitchFamily="34" charset="0"/>
            </a:endParaRPr>
          </a:p>
          <a:p>
            <a:pPr algn="ctr" fontAlgn="base">
              <a:spcBef>
                <a:spcPct val="0"/>
              </a:spcBef>
              <a:spcAft>
                <a:spcPct val="0"/>
              </a:spcAft>
            </a:pPr>
            <a:r>
              <a:rPr lang="vi-VN" b="1" dirty="0">
                <a:latin typeface="Tahoma" panose="020B0604030504040204" pitchFamily="34" charset="0"/>
                <a:cs typeface="Arial" panose="020B0604020202020204" pitchFamily="34" charset="0"/>
              </a:rPr>
              <a:t>𝜃</a:t>
            </a:r>
            <a:endParaRPr kumimoji="0" lang="vi-VN" sz="1800" b="1" i="0" u="none" strike="noStrike" cap="none" normalizeH="0" baseline="0" dirty="0">
              <a:ln>
                <a:noFill/>
              </a:ln>
              <a:solidFill>
                <a:schemeClr val="tx1"/>
              </a:solidFill>
              <a:effectLst/>
              <a:latin typeface="Tahoma" panose="020B0604030504040204" pitchFamily="34" charset="0"/>
              <a:cs typeface="Arial" panose="020B0604020202020204" pitchFamily="34" charset="0"/>
            </a:endParaRPr>
          </a:p>
        </p:txBody>
      </p:sp>
      <p:sp>
        <p:nvSpPr>
          <p:cNvPr id="27" name="Title 1"/>
          <p:cNvSpPr txBox="1">
            <a:spLocks/>
          </p:cNvSpPr>
          <p:nvPr/>
        </p:nvSpPr>
        <p:spPr bwMode="auto">
          <a:xfrm>
            <a:off x="9244886" y="5524441"/>
            <a:ext cx="1794181" cy="39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pPr algn="ctr"/>
            <a:r>
              <a:rPr lang="en-US" sz="1800" kern="0" dirty="0"/>
              <a:t>Defuzzification</a:t>
            </a:r>
          </a:p>
        </p:txBody>
      </p:sp>
      <p:cxnSp>
        <p:nvCxnSpPr>
          <p:cNvPr id="28" name="Straight Arrow Connector 27"/>
          <p:cNvCxnSpPr>
            <a:endCxn id="25" idx="1"/>
          </p:cNvCxnSpPr>
          <p:nvPr/>
        </p:nvCxnSpPr>
        <p:spPr bwMode="auto">
          <a:xfrm>
            <a:off x="9842377" y="4757660"/>
            <a:ext cx="599201" cy="131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9" name="Straight Arrow Connector 28"/>
          <p:cNvCxnSpPr>
            <a:stCxn id="12" idx="3"/>
          </p:cNvCxnSpPr>
          <p:nvPr/>
        </p:nvCxnSpPr>
        <p:spPr bwMode="auto">
          <a:xfrm flipV="1">
            <a:off x="8003836" y="4757660"/>
            <a:ext cx="427753" cy="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0" name="Title 1"/>
          <p:cNvSpPr txBox="1">
            <a:spLocks/>
          </p:cNvSpPr>
          <p:nvPr/>
        </p:nvSpPr>
        <p:spPr bwMode="auto">
          <a:xfrm>
            <a:off x="2697553" y="3246866"/>
            <a:ext cx="1541815" cy="39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pPr algn="ctr"/>
            <a:r>
              <a:rPr lang="en-US" sz="1800" kern="0" dirty="0" err="1"/>
              <a:t>Fuzzification</a:t>
            </a:r>
            <a:endParaRPr lang="en-US" sz="1800" kern="0" dirty="0"/>
          </a:p>
        </p:txBody>
      </p:sp>
      <p:sp>
        <p:nvSpPr>
          <p:cNvPr id="31" name="Title 1"/>
          <p:cNvSpPr txBox="1">
            <a:spLocks/>
          </p:cNvSpPr>
          <p:nvPr/>
        </p:nvSpPr>
        <p:spPr bwMode="auto">
          <a:xfrm>
            <a:off x="2686958" y="5495070"/>
            <a:ext cx="1564906" cy="3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pPr algn="ctr"/>
            <a:r>
              <a:rPr lang="en-US" sz="1800" kern="0" dirty="0" err="1"/>
              <a:t>Fuzzification</a:t>
            </a:r>
            <a:endParaRPr lang="en-US" sz="1800" kern="0" dirty="0"/>
          </a:p>
        </p:txBody>
      </p:sp>
      <p:pic>
        <p:nvPicPr>
          <p:cNvPr id="84" name="Picture 83"/>
          <p:cNvPicPr>
            <a:picLocks noChangeAspect="1"/>
          </p:cNvPicPr>
          <p:nvPr/>
        </p:nvPicPr>
        <p:blipFill>
          <a:blip r:embed="rId5"/>
          <a:stretch>
            <a:fillRect/>
          </a:stretch>
        </p:blipFill>
        <p:spPr>
          <a:xfrm>
            <a:off x="4285672" y="2901510"/>
            <a:ext cx="1293221" cy="1239049"/>
          </a:xfrm>
          <a:prstGeom prst="rect">
            <a:avLst/>
          </a:prstGeom>
        </p:spPr>
      </p:pic>
      <p:pic>
        <p:nvPicPr>
          <p:cNvPr id="85" name="Picture 84"/>
          <p:cNvPicPr>
            <a:picLocks noChangeAspect="1"/>
          </p:cNvPicPr>
          <p:nvPr/>
        </p:nvPicPr>
        <p:blipFill>
          <a:blip r:embed="rId6"/>
          <a:stretch>
            <a:fillRect/>
          </a:stretch>
        </p:blipFill>
        <p:spPr>
          <a:xfrm>
            <a:off x="4285709" y="5243389"/>
            <a:ext cx="1352162" cy="1207052"/>
          </a:xfrm>
          <a:prstGeom prst="rect">
            <a:avLst/>
          </a:prstGeom>
        </p:spPr>
      </p:pic>
      <p:pic>
        <p:nvPicPr>
          <p:cNvPr id="86" name="Picture 85"/>
          <p:cNvPicPr>
            <a:picLocks noChangeAspect="1"/>
          </p:cNvPicPr>
          <p:nvPr/>
        </p:nvPicPr>
        <p:blipFill>
          <a:blip r:embed="rId7"/>
          <a:stretch>
            <a:fillRect/>
          </a:stretch>
        </p:blipFill>
        <p:spPr>
          <a:xfrm>
            <a:off x="8431590" y="4140560"/>
            <a:ext cx="1394446" cy="1271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Charging Time Determination</a:t>
            </a:r>
          </a:p>
        </p:txBody>
      </p:sp>
      <mc:AlternateContent xmlns:mc="http://schemas.openxmlformats.org/markup-compatibility/2006" xmlns:a14="http://schemas.microsoft.com/office/drawing/2010/main">
        <mc:Choice Requires="a14">
          <p:sp>
            <p:nvSpPr>
              <p:cNvPr id="14" name="Content Placeholder 2"/>
              <p:cNvSpPr>
                <a:spLocks noGrp="1"/>
              </p:cNvSpPr>
              <p:nvPr>
                <p:ph idx="1"/>
              </p:nvPr>
            </p:nvSpPr>
            <p:spPr>
              <a:xfrm>
                <a:off x="-1" y="1375954"/>
                <a:ext cx="6271491" cy="5482046"/>
              </a:xfrm>
            </p:spPr>
            <p:txBody>
              <a:bodyPr lIns="0" tIns="0" rIns="0" bIns="0"/>
              <a:lstStyle/>
              <a:p>
                <a:pPr>
                  <a:spcBef>
                    <a:spcPts val="0"/>
                  </a:spcBef>
                  <a:buClr>
                    <a:schemeClr val="tx1"/>
                  </a:buClr>
                  <a:buSzPct val="120000"/>
                  <a:buFont typeface="Arial" panose="020B0604020202020204" pitchFamily="34" charset="0"/>
                  <a:buChar char="•"/>
                </a:pP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r>
                  <a:rPr lang="en-US" sz="2200" dirty="0">
                    <a:cs typeface="Times New Roman" panose="02020603050405020304" pitchFamily="18" charset="0"/>
                  </a:rPr>
                  <a:t>A sensor node is a critical sensor if its remaining energy is smaller than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b="0" i="1" dirty="0">
                            <a:latin typeface="Cambria Math" panose="02040503050406030204" pitchFamily="18" charset="0"/>
                            <a:cs typeface="Times New Roman" panose="02020603050405020304" pitchFamily="18" charset="0"/>
                          </a:rPr>
                          <m:t>𝐸</m:t>
                        </m:r>
                      </m:e>
                      <m:sub>
                        <m:r>
                          <a:rPr lang="en-US" sz="2200" b="0" i="1" dirty="0" smtClean="0">
                            <a:latin typeface="Cambria Math" panose="02040503050406030204" pitchFamily="18" charset="0"/>
                            <a:cs typeface="Times New Roman" panose="02020603050405020304" pitchFamily="18" charset="0"/>
                          </a:rPr>
                          <m:t>𝑠𝑓</m:t>
                        </m:r>
                      </m:sub>
                    </m:sSub>
                  </m:oMath>
                </a14:m>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r>
                  <a:rPr lang="en-US" sz="2200" dirty="0"/>
                  <a:t>Otherwise, a sensor node is called a normal sensor</a:t>
                </a: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r>
                  <a:rPr lang="en-US" sz="2200" dirty="0"/>
                  <a:t>The per second energy that a sensor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𝑆</m:t>
                        </m:r>
                      </m:e>
                      <m:sub>
                        <m:r>
                          <a:rPr lang="en-US" sz="2200" b="0" i="1" dirty="0" smtClean="0">
                            <a:latin typeface="Cambria Math" panose="02040503050406030204" pitchFamily="18" charset="0"/>
                            <a:cs typeface="Times New Roman" panose="02020603050405020304" pitchFamily="18" charset="0"/>
                          </a:rPr>
                          <m:t>𝑗</m:t>
                        </m:r>
                      </m:sub>
                    </m:sSub>
                  </m:oMath>
                </a14:m>
                <a:r>
                  <a:rPr lang="en-US" sz="2200" dirty="0"/>
                  <a:t> is charged when the MC stays at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𝐷</m:t>
                        </m:r>
                      </m:e>
                      <m:sub>
                        <m:r>
                          <a:rPr lang="en-US" sz="2200" b="0" i="1" dirty="0" smtClean="0">
                            <a:latin typeface="Cambria Math" panose="02040503050406030204" pitchFamily="18" charset="0"/>
                            <a:cs typeface="Times New Roman" panose="02020603050405020304" pitchFamily="18" charset="0"/>
                          </a:rPr>
                          <m:t>𝑖</m:t>
                        </m:r>
                      </m:sub>
                    </m:sSub>
                  </m:oMath>
                </a14:m>
                <a:r>
                  <a:rPr lang="en-US" sz="2200" dirty="0"/>
                  <a:t> is given by:</a:t>
                </a: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endParaRPr lang="en-US" sz="2200" i="1" dirty="0">
                  <a:ea typeface="Cambria Math" panose="02040503050406030204" pitchFamily="18" charset="0"/>
                  <a:cs typeface="Times New Roman" panose="02020603050405020304" pitchFamily="18" charset="0"/>
                </a:endParaRPr>
              </a:p>
              <a:p>
                <a:pPr marL="608012" lvl="1" indent="-342900">
                  <a:spcBef>
                    <a:spcPts val="300"/>
                  </a:spcBef>
                  <a:buClr>
                    <a:schemeClr val="tx1"/>
                  </a:buClr>
                  <a:buSzPct val="120000"/>
                  <a:buFont typeface="Arial" panose="020B0604020202020204" pitchFamily="34" charset="0"/>
                  <a:buChar char="•"/>
                </a:pPr>
                <a:r>
                  <a:rPr lang="en-US" sz="2200" i="1" dirty="0">
                    <a:ea typeface="Cambria Math" panose="02040503050406030204" pitchFamily="18" charset="0"/>
                    <a:cs typeface="Times New Roman" panose="02020603050405020304" pitchFamily="18" charset="0"/>
                  </a:rPr>
                  <a:t> </a:t>
                </a:r>
                <a:r>
                  <a:rPr lang="en-US" sz="2200" dirty="0">
                    <a:ea typeface="Cambria Math" panose="02040503050406030204" pitchFamily="18" charset="0"/>
                    <a:cs typeface="Times New Roman" panose="02020603050405020304" pitchFamily="18" charset="0"/>
                  </a:rPr>
                  <a:t>The safety charging time of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oMath>
                </a14:m>
                <a:r>
                  <a:rPr lang="en-US" sz="2200" dirty="0">
                    <a:ea typeface="Cambria Math" panose="02040503050406030204" pitchFamily="18" charset="0"/>
                    <a:cs typeface="Times New Roman" panose="02020603050405020304" pitchFamily="18" charset="0"/>
                  </a:rPr>
                  <a:t>with respect to the charging location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ea typeface="Cambria Math" panose="02040503050406030204" pitchFamily="18" charset="0"/>
                    <a:cs typeface="Times New Roman" panose="02020603050405020304" pitchFamily="18" charset="0"/>
                  </a:rPr>
                  <a:t> and denoted as</a:t>
                </a:r>
              </a:p>
              <a:p>
                <a:pPr marL="265112" lvl="1" indent="0">
                  <a:spcBef>
                    <a:spcPts val="300"/>
                  </a:spcBef>
                  <a:buClr>
                    <a:schemeClr val="tx1"/>
                  </a:buClr>
                  <a:buSzPct val="12000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 </m:t>
                    </m:r>
                    <m:f>
                      <m:f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200" i="1" dirty="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𝐸</m:t>
                            </m:r>
                          </m:e>
                          <m:sub>
                            <m:r>
                              <a:rPr lang="en-US" sz="2200" b="0" i="1" dirty="0" smtClean="0">
                                <a:latin typeface="Cambria Math" panose="02040503050406030204" pitchFamily="18" charset="0"/>
                                <a:cs typeface="Times New Roman" panose="02020603050405020304" pitchFamily="18" charset="0"/>
                              </a:rPr>
                              <m:t>𝑠𝑓</m:t>
                            </m:r>
                          </m:sub>
                        </m:sSub>
                        <m:r>
                          <a:rPr lang="en-US" sz="2200" b="0" i="1" dirty="0" smtClean="0">
                            <a:latin typeface="Cambria Math" panose="02040503050406030204" pitchFamily="18" charset="0"/>
                            <a:cs typeface="Times New Roman" panose="02020603050405020304" pitchFamily="18" charset="0"/>
                          </a:rPr>
                          <m:t> −</m:t>
                        </m:r>
                        <m:sSub>
                          <m:sSubPr>
                            <m:ctrlPr>
                              <a:rPr lang="en-US" sz="2200" i="1" dirty="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𝑆</m:t>
                                </m:r>
                              </m:e>
                              <m:sub>
                                <m:r>
                                  <a:rPr lang="en-US" sz="2200" b="0" i="1" dirty="0" smtClean="0">
                                    <a:latin typeface="Cambria Math" panose="02040503050406030204" pitchFamily="18" charset="0"/>
                                    <a:cs typeface="Times New Roman" panose="02020603050405020304" pitchFamily="18" charset="0"/>
                                  </a:rPr>
                                  <m:t>𝑗</m:t>
                                </m:r>
                              </m:sub>
                            </m:sSub>
                          </m:sub>
                        </m:sSub>
                      </m:num>
                      <m:den>
                        <m:sSubSup>
                          <m:sSub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m:t>
                            </m:r>
                          </m:e>
                          <m:sub>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sub>
                        </m:sSub>
                      </m:den>
                    </m:f>
                  </m:oMath>
                </a14:m>
                <a:r>
                  <a:rPr lang="en-US" sz="2200" dirty="0">
                    <a:ea typeface="Cambria Math" panose="02040503050406030204" pitchFamily="18" charset="0"/>
                    <a:cs typeface="Times New Roman" panose="02020603050405020304" pitchFamily="18" charset="0"/>
                  </a:rPr>
                  <a:t> </a:t>
                </a:r>
              </a:p>
            </p:txBody>
          </p:sp>
        </mc:Choice>
        <mc:Fallback xmlns="">
          <p:sp>
            <p:nvSpPr>
              <p:cNvPr id="14" name="Content Placeholder 2"/>
              <p:cNvSpPr>
                <a:spLocks noGrp="1" noRot="1" noChangeAspect="1" noMove="1" noResize="1" noEditPoints="1" noAdjustHandles="1" noChangeArrowheads="1" noChangeShapeType="1" noTextEdit="1"/>
              </p:cNvSpPr>
              <p:nvPr>
                <p:ph idx="1"/>
              </p:nvPr>
            </p:nvSpPr>
            <p:spPr>
              <a:xfrm>
                <a:off x="-1" y="1375954"/>
                <a:ext cx="6271491" cy="5482046"/>
              </a:xfrm>
              <a:blipFill>
                <a:blip r:embed="rId2"/>
                <a:stretch>
                  <a:fillRect r="-213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271490" y="1405890"/>
            <a:ext cx="6151418" cy="3771900"/>
          </a:xfrm>
          <a:prstGeom prst="rect">
            <a:avLst/>
          </a:prstGeom>
        </p:spPr>
      </p:pic>
      <p:pic>
        <p:nvPicPr>
          <p:cNvPr id="2" name="Picture 1"/>
          <p:cNvPicPr>
            <a:picLocks noChangeAspect="1"/>
          </p:cNvPicPr>
          <p:nvPr/>
        </p:nvPicPr>
        <p:blipFill>
          <a:blip r:embed="rId4"/>
          <a:stretch>
            <a:fillRect/>
          </a:stretch>
        </p:blipFill>
        <p:spPr>
          <a:xfrm>
            <a:off x="1462089" y="3943795"/>
            <a:ext cx="2601913" cy="82094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6271490" y="5334544"/>
                <a:ext cx="6096000" cy="1107996"/>
              </a:xfrm>
              <a:prstGeom prst="rect">
                <a:avLst/>
              </a:prstGeom>
            </p:spPr>
            <p:txBody>
              <a:bodyPr>
                <a:spAutoFit/>
              </a:bodyPr>
              <a:lstStyle/>
              <a:p>
                <a:r>
                  <a:rPr lang="en-US" sz="2200" b="1" dirty="0">
                    <a:latin typeface="Times New Roman" panose="02020603050405020304" pitchFamily="18" charset="0"/>
                    <a:cs typeface="Times New Roman" panose="02020603050405020304" pitchFamily="18" charset="0"/>
                  </a:rPr>
                  <a:t>Objective of this phase: the number of sensors reaching a safe energy level is as big as possible when MC stops at </a:t>
                </a:r>
                <a14:m>
                  <m:oMath xmlns:m="http://schemas.openxmlformats.org/officeDocument/2006/math">
                    <m:sSub>
                      <m:sSubPr>
                        <m:ctrlPr>
                          <a:rPr lang="en-US" sz="2200" b="1" i="1" dirty="0">
                            <a:latin typeface="Cambria Math" panose="02040503050406030204" pitchFamily="18" charset="0"/>
                            <a:cs typeface="Times New Roman" panose="02020603050405020304" pitchFamily="18" charset="0"/>
                          </a:rPr>
                        </m:ctrlPr>
                      </m:sSubPr>
                      <m:e>
                        <m:r>
                          <a:rPr lang="en-US" sz="2200" b="1" i="1" dirty="0">
                            <a:latin typeface="Cambria Math" panose="02040503050406030204" pitchFamily="18" charset="0"/>
                            <a:cs typeface="Times New Roman" panose="02020603050405020304" pitchFamily="18" charset="0"/>
                          </a:rPr>
                          <m:t>𝑫</m:t>
                        </m:r>
                      </m:e>
                      <m:sub>
                        <m:r>
                          <a:rPr lang="en-US" sz="2200" b="1" i="1" dirty="0">
                            <a:latin typeface="Cambria Math" panose="02040503050406030204" pitchFamily="18" charset="0"/>
                            <a:cs typeface="Times New Roman" panose="02020603050405020304" pitchFamily="18" charset="0"/>
                          </a:rPr>
                          <m:t>𝒊</m:t>
                        </m:r>
                      </m:sub>
                    </m:sSub>
                  </m:oMath>
                </a14:m>
                <a:endParaRPr lang="en-US" sz="2200" b="1"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271490" y="5334544"/>
                <a:ext cx="6096000" cy="1107996"/>
              </a:xfrm>
              <a:prstGeom prst="rect">
                <a:avLst/>
              </a:prstGeom>
              <a:blipFill>
                <a:blip r:embed="rId5"/>
                <a:stretch>
                  <a:fillRect l="-1300" t="-3846" b="-10440"/>
                </a:stretch>
              </a:blipFill>
            </p:spPr>
            <p:txBody>
              <a:bodyPr/>
              <a:lstStyle/>
              <a:p>
                <a:r>
                  <a:rPr lang="en-US">
                    <a:noFill/>
                  </a:rPr>
                  <a:t> </a:t>
                </a:r>
              </a:p>
            </p:txBody>
          </p:sp>
        </mc:Fallback>
      </mc:AlternateContent>
    </p:spTree>
    <p:extLst>
      <p:ext uri="{BB962C8B-B14F-4D97-AF65-F5344CB8AC3E}">
        <p14:creationId xmlns:p14="http://schemas.microsoft.com/office/powerpoint/2010/main" val="425421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Charging Time Determination</a:t>
            </a:r>
          </a:p>
        </p:txBody>
      </p:sp>
      <mc:AlternateContent xmlns:mc="http://schemas.openxmlformats.org/markup-compatibility/2006" xmlns:a14="http://schemas.microsoft.com/office/drawing/2010/main">
        <mc:Choice Requires="a14">
          <p:sp>
            <p:nvSpPr>
              <p:cNvPr id="3" name="Rectangle 2"/>
              <p:cNvSpPr/>
              <p:nvPr/>
            </p:nvSpPr>
            <p:spPr>
              <a:xfrm>
                <a:off x="1136072" y="1708502"/>
                <a:ext cx="10649528" cy="4908460"/>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2200" dirty="0">
                    <a:latin typeface="Times New Roman" panose="02020603050405020304" pitchFamily="18" charset="0"/>
                    <a:ea typeface="Cambria Math" panose="02040503050406030204" pitchFamily="18" charset="0"/>
                    <a:cs typeface="Times New Roman" panose="02020603050405020304" pitchFamily="18" charset="0"/>
                  </a:rPr>
                  <a:t>The safety charging time of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with respect to the charging location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denoted as</a:t>
                </a:r>
              </a:p>
              <a:p>
                <a:pPr marL="265112" lvl="1" indent="0">
                  <a:spcBef>
                    <a:spcPts val="300"/>
                  </a:spcBef>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i="1">
                        <a:latin typeface="Cambria Math" panose="02040503050406030204" pitchFamily="18" charset="0"/>
                        <a:ea typeface="Cambria Math" panose="02040503050406030204" pitchFamily="18" charset="0"/>
                        <a:cs typeface="Times New Roman" panose="02020603050405020304" pitchFamily="18" charset="0"/>
                      </a:rPr>
                      <m:t> = </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r>
                          <a:rPr lang="en-US" sz="2200" i="1" dirty="0">
                            <a:latin typeface="Cambria Math" panose="02040503050406030204" pitchFamily="18" charset="0"/>
                            <a:cs typeface="Times New Roman" panose="02020603050405020304" pitchFamily="18" charset="0"/>
                          </a:rPr>
                          <m:t> −</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𝑆</m:t>
                                </m:r>
                              </m:e>
                              <m:sub>
                                <m:r>
                                  <a:rPr lang="en-US" sz="2200" i="1" dirty="0">
                                    <a:latin typeface="Cambria Math" panose="02040503050406030204" pitchFamily="18" charset="0"/>
                                    <a:cs typeface="Times New Roman" panose="02020603050405020304" pitchFamily="18" charset="0"/>
                                  </a:rPr>
                                  <m:t>𝑗</m:t>
                                </m:r>
                              </m:sub>
                            </m:sSub>
                          </m:sub>
                        </m:sSub>
                      </m:num>
                      <m:den>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sub>
                        </m:sSub>
                      </m:den>
                    </m:f>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t>
                </a:r>
              </a:p>
              <a:p>
                <a:pPr marL="265112" lvl="1" indent="0">
                  <a:spcBef>
                    <a:spcPts val="300"/>
                  </a:spcBef>
                  <a:buNone/>
                </a:pPr>
                <a:r>
                  <a:rPr lang="en-US" sz="2200" dirty="0">
                    <a:latin typeface="Times New Roman" panose="02020603050405020304" pitchFamily="18" charset="0"/>
                    <a:ea typeface="Cambria Math" panose="02040503050406030204" pitchFamily="18" charset="0"/>
                    <a:cs typeface="Times New Roman" panose="02020603050405020304" pitchFamily="18" charset="0"/>
                  </a:rPr>
                  <a:t>The sensors can be classified into four groups: </a:t>
                </a:r>
              </a:p>
              <a:p>
                <a:pPr marL="1065212" lvl="2" indent="-342900">
                  <a:spcBef>
                    <a:spcPts val="300"/>
                  </a:spcBef>
                  <a:buFont typeface="Arial" panose="020B0604020202020204" pitchFamily="34" charset="0"/>
                  <a:buChar char="•"/>
                </a:pPr>
                <a:r>
                  <a:rPr lang="en-US" sz="2200" dirty="0">
                    <a:latin typeface="Times New Roman" panose="02020603050405020304" pitchFamily="18" charset="0"/>
                    <a:ea typeface="Cambria Math" panose="02040503050406030204" pitchFamily="18" charset="0"/>
                    <a:cs typeface="Times New Roman" panose="02020603050405020304" pitchFamily="18" charset="0"/>
                  </a:rPr>
                  <a:t>The first and second ones contain normal sensors with positive energy gain </a:t>
                </a:r>
              </a:p>
              <a:p>
                <a:pPr marL="265112" lvl="1">
                  <a:spcBef>
                    <a:spcPts val="300"/>
                  </a:spcBef>
                </a:pPr>
                <a:r>
                  <a:rPr lang="en-US" sz="22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r>
                      <a:rPr lang="en-US" sz="2200" b="0" i="1" dirty="0" smtClean="0">
                        <a:latin typeface="Cambria Math" panose="02040503050406030204" pitchFamily="18" charset="0"/>
                        <a:cs typeface="Times New Roman" panose="02020603050405020304" pitchFamily="18" charset="0"/>
                      </a:rPr>
                      <m:t>&lt;</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𝑆</m:t>
                            </m:r>
                          </m:e>
                          <m:sub>
                            <m:r>
                              <a:rPr lang="en-US" sz="2200" i="1" dirty="0">
                                <a:latin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i="1">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critical sensors with negative energy gain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r>
                      <a:rPr lang="en-US" sz="2200" b="0" i="1" dirty="0" smtClean="0">
                        <a:latin typeface="Cambria Math" panose="02040503050406030204" pitchFamily="18" charset="0"/>
                        <a:cs typeface="Times New Roman" panose="02020603050405020304" pitchFamily="18" charset="0"/>
                      </a:rPr>
                      <m:t>&gt;</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𝑆</m:t>
                            </m:r>
                          </m:e>
                          <m:sub>
                            <m:r>
                              <a:rPr lang="en-US" sz="2200" i="1" dirty="0">
                                <a:latin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 respectively. They do not change their status no</a:t>
                </a:r>
              </a:p>
              <a:p>
                <a:pPr marL="265112" lvl="1">
                  <a:spcBef>
                    <a:spcPts val="300"/>
                  </a:spcBef>
                </a:pPr>
                <a:r>
                  <a:rPr lang="en-US" sz="2200" dirty="0">
                    <a:latin typeface="Times New Roman" panose="02020603050405020304" pitchFamily="18" charset="0"/>
                    <a:ea typeface="Cambria Math" panose="02040503050406030204" pitchFamily="18" charset="0"/>
                    <a:cs typeface="Times New Roman" panose="02020603050405020304" pitchFamily="18" charset="0"/>
                  </a:rPr>
                  <a:t>matter how long the MC charges at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a:t>
                </a:r>
              </a:p>
              <a:p>
                <a:pPr marL="265112" lvl="1">
                  <a:spcBef>
                    <a:spcPts val="300"/>
                  </a:spcBef>
                </a:pP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a:p>
                <a:pPr marL="1065212" lvl="2" indent="-342900">
                  <a:spcBef>
                    <a:spcPts val="300"/>
                  </a:spcBef>
                  <a:buFont typeface="Arial" panose="020B0604020202020204" pitchFamily="34" charset="0"/>
                  <a:buChar char="•"/>
                </a:pPr>
                <a:r>
                  <a:rPr lang="en-US" sz="2200" dirty="0">
                    <a:latin typeface="Times New Roman" panose="02020603050405020304" pitchFamily="18" charset="0"/>
                    <a:ea typeface="Cambria Math" panose="02040503050406030204" pitchFamily="18" charset="0"/>
                    <a:cs typeface="Times New Roman" panose="02020603050405020304" pitchFamily="18" charset="0"/>
                  </a:rPr>
                  <a:t>The third and fourth ones contain normal sensors with negative energy gain </a:t>
                </a:r>
              </a:p>
              <a:p>
                <a:pPr marL="265112" lvl="1">
                  <a:spcBef>
                    <a:spcPts val="300"/>
                  </a:spcBef>
                </a:pPr>
                <a:r>
                  <a:rPr lang="en-US" sz="22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r>
                      <a:rPr lang="en-US" sz="2200" i="1" dirty="0">
                        <a:latin typeface="Cambria Math" panose="02040503050406030204" pitchFamily="18" charset="0"/>
                        <a:cs typeface="Times New Roman" panose="02020603050405020304" pitchFamily="18" charset="0"/>
                      </a:rPr>
                      <m:t>&lt;</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𝑆</m:t>
                            </m:r>
                          </m:e>
                          <m:sub>
                            <m:r>
                              <a:rPr lang="en-US" sz="2200" i="1" dirty="0">
                                <a:latin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critical sensors with positive energy gain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r>
                          <a:rPr lang="en-US" sz="2200" i="1" dirty="0">
                            <a:latin typeface="Cambria Math" panose="02040503050406030204" pitchFamily="18" charset="0"/>
                            <a:cs typeface="Times New Roman" panose="02020603050405020304" pitchFamily="18" charset="0"/>
                          </a:rPr>
                          <m:t>𝑠𝑓</m:t>
                        </m:r>
                      </m:sub>
                    </m:sSub>
                    <m:r>
                      <a:rPr lang="en-US" sz="2200" i="1" dirty="0">
                        <a:latin typeface="Cambria Math" panose="02040503050406030204" pitchFamily="18" charset="0"/>
                        <a:cs typeface="Times New Roman" panose="02020603050405020304" pitchFamily="18" charset="0"/>
                      </a:rPr>
                      <m:t>&gt;</m:t>
                    </m:r>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𝐸</m:t>
                        </m:r>
                      </m:e>
                      <m:sub>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𝑆</m:t>
                            </m:r>
                          </m:e>
                          <m:sub>
                            <m:r>
                              <a:rPr lang="en-US" sz="2200" i="1" dirty="0">
                                <a:latin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Sub>
                      </m:sub>
                    </m:sSub>
                  </m:oMath>
                </a14:m>
                <a:r>
                  <a:rPr lang="en-US" sz="2200" dirty="0">
                    <a:latin typeface="Times New Roman" panose="02020603050405020304" pitchFamily="18" charset="0"/>
                    <a:ea typeface="Cambria Math" panose="02040503050406030204" pitchFamily="18" charset="0"/>
                    <a:cs typeface="Times New Roman" panose="02020603050405020304" pitchFamily="18" charset="0"/>
                  </a:rPr>
                  <a:t>) , respectively. </a:t>
                </a:r>
              </a:p>
            </p:txBody>
          </p:sp>
        </mc:Choice>
        <mc:Fallback xmlns="">
          <p:sp>
            <p:nvSpPr>
              <p:cNvPr id="3" name="Rectangle 2"/>
              <p:cNvSpPr>
                <a:spLocks noRot="1" noChangeAspect="1" noMove="1" noResize="1" noEditPoints="1" noAdjustHandles="1" noChangeArrowheads="1" noChangeShapeType="1" noTextEdit="1"/>
              </p:cNvSpPr>
              <p:nvPr/>
            </p:nvSpPr>
            <p:spPr>
              <a:xfrm>
                <a:off x="1136072" y="1708502"/>
                <a:ext cx="10649528" cy="4908460"/>
              </a:xfrm>
              <a:prstGeom prst="rect">
                <a:avLst/>
              </a:prstGeom>
              <a:blipFill>
                <a:blip r:embed="rId2"/>
                <a:stretch>
                  <a:fillRect t="-745" b="-248"/>
                </a:stretch>
              </a:blipFill>
            </p:spPr>
            <p:txBody>
              <a:bodyPr/>
              <a:lstStyle/>
              <a:p>
                <a:r>
                  <a:rPr lang="en-US">
                    <a:noFill/>
                  </a:rPr>
                  <a:t> </a:t>
                </a:r>
              </a:p>
            </p:txBody>
          </p:sp>
        </mc:Fallback>
      </mc:AlternateContent>
    </p:spTree>
    <p:extLst>
      <p:ext uri="{BB962C8B-B14F-4D97-AF65-F5344CB8AC3E}">
        <p14:creationId xmlns:p14="http://schemas.microsoft.com/office/powerpoint/2010/main" val="196095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Charging Time Determination</a:t>
            </a:r>
          </a:p>
        </p:txBody>
      </p:sp>
      <p:sp>
        <p:nvSpPr>
          <p:cNvPr id="3" name="Rectangle 2"/>
          <p:cNvSpPr/>
          <p:nvPr/>
        </p:nvSpPr>
        <p:spPr>
          <a:xfrm>
            <a:off x="1136072" y="1708502"/>
            <a:ext cx="9254837" cy="430887"/>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1136071" y="1708502"/>
                <a:ext cx="10520219" cy="4324645"/>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Let e1, e2 denote the number of sensors belonging to the third and fourth groups whose status changes after being charged.</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 the objective is to determine the optimal value of </a:t>
                </a:r>
                <a14:m>
                  <m:oMath xmlns:m="http://schemas.openxmlformats.org/officeDocument/2006/math">
                    <m:sSub>
                      <m:sSubPr>
                        <m:ctrlPr>
                          <a:rPr lang="en-US" sz="220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𝑇</m:t>
                        </m:r>
                      </m:e>
                      <m:sub>
                        <m:r>
                          <a:rPr lang="en-US" sz="2200" b="0" i="1" dirty="0" smtClean="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to maximize e1-e2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optimal solution to this problem would be as follow:</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combine the safety energy charging time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of all sensors in group 3 and 4 and sort by decreasing order: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b="0" i="0">
                        <a:latin typeface="Cambria Math" panose="02040503050406030204" pitchFamily="18" charset="0"/>
                        <a:ea typeface="Cambria Math" panose="02040503050406030204" pitchFamily="18" charset="0"/>
                        <a:cs typeface="Times New Roman" panose="02020603050405020304" pitchFamily="18" charset="0"/>
                      </a:rPr>
                      <m:t> </m:t>
                    </m:r>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oMath>
                </a14:m>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is an important observation that the value of (e1 − e2) does not change when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𝑇</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varies in the range from </a:t>
                </a:r>
                <a14:m>
                  <m:oMath xmlns:m="http://schemas.openxmlformats.org/officeDocument/2006/math">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r>
                      <a:rPr lang="en-US" sz="2200">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𝑡𝑜</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2200" i="1">
                            <a:latin typeface="Cambria Math" panose="02040503050406030204" pitchFamily="18" charset="0"/>
                            <a:ea typeface="Cambria Math" panose="02040503050406030204" pitchFamily="18" charset="0"/>
                            <a:cs typeface="Times New Roman" panose="02020603050405020304" pitchFamily="18" charset="0"/>
                          </a:rPr>
                          <m:t>𝑖</m:t>
                        </m:r>
                      </m:sup>
                    </m:sSubSup>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 the optimal value of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𝑇</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can be easily determined by brute force search.</a:t>
                </a:r>
              </a:p>
            </p:txBody>
          </p:sp>
        </mc:Choice>
        <mc:Fallback xmlns="">
          <p:sp>
            <p:nvSpPr>
              <p:cNvPr id="4" name="Rectangle 3"/>
              <p:cNvSpPr>
                <a:spLocks noRot="1" noChangeAspect="1" noMove="1" noResize="1" noEditPoints="1" noAdjustHandles="1" noChangeArrowheads="1" noChangeShapeType="1" noTextEdit="1"/>
              </p:cNvSpPr>
              <p:nvPr/>
            </p:nvSpPr>
            <p:spPr>
              <a:xfrm>
                <a:off x="1136071" y="1708502"/>
                <a:ext cx="10520219" cy="4324645"/>
              </a:xfrm>
              <a:prstGeom prst="rect">
                <a:avLst/>
              </a:prstGeom>
              <a:blipFill>
                <a:blip r:embed="rId2"/>
                <a:stretch>
                  <a:fillRect l="-753" t="-845" r="-637" b="-1972"/>
                </a:stretch>
              </a:blipFill>
            </p:spPr>
            <p:txBody>
              <a:bodyPr/>
              <a:lstStyle/>
              <a:p>
                <a:r>
                  <a:rPr lang="en-US">
                    <a:noFill/>
                  </a:rPr>
                  <a:t> </a:t>
                </a:r>
              </a:p>
            </p:txBody>
          </p:sp>
        </mc:Fallback>
      </mc:AlternateContent>
    </p:spTree>
    <p:extLst>
      <p:ext uri="{BB962C8B-B14F-4D97-AF65-F5344CB8AC3E}">
        <p14:creationId xmlns:p14="http://schemas.microsoft.com/office/powerpoint/2010/main" val="13110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2</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4. Fuzzy Q-Charging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525470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Reward function</a:t>
            </a:r>
          </a:p>
        </p:txBody>
      </p:sp>
      <p:sp>
        <p:nvSpPr>
          <p:cNvPr id="3" name="Rectangle 2"/>
          <p:cNvSpPr/>
          <p:nvPr/>
        </p:nvSpPr>
        <p:spPr>
          <a:xfrm>
            <a:off x="1136072" y="1708502"/>
            <a:ext cx="9254837" cy="430887"/>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4" name="Rectangle 3"/>
          <p:cNvSpPr/>
          <p:nvPr/>
        </p:nvSpPr>
        <p:spPr>
          <a:xfrm>
            <a:off x="1136071" y="1708502"/>
            <a:ext cx="10520219" cy="430887"/>
          </a:xfrm>
          <a:prstGeom prst="rect">
            <a:avLst/>
          </a:prstGeom>
        </p:spPr>
        <p:txBody>
          <a:bodyPr wrap="square">
            <a:spAutoFit/>
          </a:bodyPr>
          <a:lstStyle/>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1136069" y="1911261"/>
                <a:ext cx="10113821" cy="3381823"/>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The next charging location of MC should be selected to prioritize the following sensors:</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sensors with either high energy consumption rate or low level of remaining energy. So they define an energy severity index denoted as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m:rPr>
                            <m:nor/>
                          </m:rPr>
                          <a:rPr lang="el-GR" sz="2400"/>
                          <m:t>ξ</m:t>
                        </m:r>
                      </m:e>
                      <m:sub>
                        <m:r>
                          <a:rPr lang="en-US" sz="2200" b="0" i="1" smtClean="0">
                            <a:latin typeface="Cambria Math" panose="02040503050406030204" pitchFamily="18" charset="0"/>
                            <a:cs typeface="Times New Roman" panose="02020603050405020304" pitchFamily="18" charset="0"/>
                          </a:rPr>
                          <m:t>𝑗</m:t>
                        </m:r>
                      </m:sub>
                    </m:sSub>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𝑒</m:t>
                            </m:r>
                          </m:e>
                          <m:sub>
                            <m:r>
                              <a:rPr lang="en-US" sz="2200" b="0" i="1" smtClean="0">
                                <a:latin typeface="Cambria Math" panose="02040503050406030204" pitchFamily="18" charset="0"/>
                                <a:cs typeface="Times New Roman" panose="02020603050405020304" pitchFamily="18" charset="0"/>
                              </a:rPr>
                              <m:t>𝑗</m:t>
                            </m:r>
                          </m:sub>
                        </m:sSub>
                      </m:num>
                      <m:den>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𝑗</m:t>
                            </m:r>
                          </m:sub>
                        </m:sSub>
                      </m:den>
                    </m:f>
                  </m:oMath>
                </a14:m>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sensors either cover many targets or participate in many routing paths from target-covering sensors to the base station. So they define an  priority index </a:t>
                </a:r>
                <a14:m>
                  <m:oMath xmlns:m="http://schemas.openxmlformats.org/officeDocument/2006/math">
                    <m:sSub>
                      <m:sSubPr>
                        <m:ctrlPr>
                          <a:rPr lang="en-US" sz="220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𝑤</m:t>
                        </m:r>
                      </m:e>
                      <m:sub>
                        <m:r>
                          <a:rPr lang="en-US" sz="2200" b="0" i="1" dirty="0" smtClean="0">
                            <a:latin typeface="Cambria Math" panose="02040503050406030204" pitchFamily="18" charset="0"/>
                            <a:cs typeface="Times New Roman" panose="02020603050405020304" pitchFamily="18" charset="0"/>
                          </a:rPr>
                          <m:t>𝑗</m:t>
                        </m:r>
                      </m:sub>
                    </m:sSub>
                  </m:oMath>
                </a14:m>
                <a:r>
                  <a:rPr lang="en-US" sz="2200" dirty="0">
                    <a:latin typeface="Times New Roman" panose="02020603050405020304" pitchFamily="18" charset="0"/>
                    <a:cs typeface="Times New Roman" panose="02020603050405020304" pitchFamily="18" charset="0"/>
                  </a:rPr>
                  <a:t> as a sum of its covered target number and the routing-path number.</a:t>
                </a: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136069" y="1911261"/>
                <a:ext cx="10113821" cy="3381823"/>
              </a:xfrm>
              <a:prstGeom prst="rect">
                <a:avLst/>
              </a:prstGeom>
              <a:blipFill>
                <a:blip r:embed="rId2"/>
                <a:stretch>
                  <a:fillRect l="-784" t="-1264" r="-1025"/>
                </a:stretch>
              </a:blipFill>
            </p:spPr>
            <p:txBody>
              <a:bodyPr/>
              <a:lstStyle/>
              <a:p>
                <a:r>
                  <a:rPr lang="en-US">
                    <a:noFill/>
                  </a:rPr>
                  <a:t> </a:t>
                </a:r>
              </a:p>
            </p:txBody>
          </p:sp>
        </mc:Fallback>
      </mc:AlternateContent>
    </p:spTree>
    <p:extLst>
      <p:ext uri="{BB962C8B-B14F-4D97-AF65-F5344CB8AC3E}">
        <p14:creationId xmlns:p14="http://schemas.microsoft.com/office/powerpoint/2010/main" val="41590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Reward function</a:t>
            </a:r>
          </a:p>
        </p:txBody>
      </p:sp>
      <p:sp>
        <p:nvSpPr>
          <p:cNvPr id="3" name="Rectangle 2"/>
          <p:cNvSpPr/>
          <p:nvPr/>
        </p:nvSpPr>
        <p:spPr>
          <a:xfrm>
            <a:off x="1136072" y="1708502"/>
            <a:ext cx="9254837" cy="430887"/>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1136072" y="1496066"/>
                <a:ext cx="10113821" cy="3079817"/>
              </a:xfrm>
              <a:prstGeom prst="rect">
                <a:avLst/>
              </a:prstGeom>
            </p:spPr>
            <p:txBody>
              <a:bodyPr wrap="square">
                <a:spAutoFit/>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They design a reward function, which considers three factors energy factor, sensor priority factor, and target monitoring factor as follow:</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energy factor E(</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is defined by </a:t>
                </a:r>
                <a14:m>
                  <m:oMath xmlns:m="http://schemas.openxmlformats.org/officeDocument/2006/math">
                    <m:nary>
                      <m:naryPr>
                        <m:chr m:val="∑"/>
                        <m:ctrlPr>
                          <a:rPr lang="en-US" sz="220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𝑗</m:t>
                        </m:r>
                        <m:r>
                          <a:rPr lang="en-US" sz="2200" b="0" i="1" smtClean="0">
                            <a:latin typeface="Cambria Math" panose="02040503050406030204" pitchFamily="18" charset="0"/>
                            <a:cs typeface="Times New Roman" panose="02020603050405020304" pitchFamily="18" charset="0"/>
                          </a:rPr>
                          <m:t>=1</m:t>
                        </m:r>
                      </m:sub>
                      <m:sup>
                        <m:r>
                          <a:rPr lang="en-US" sz="2200" b="0" i="1" smtClean="0">
                            <a:latin typeface="Cambria Math" panose="02040503050406030204" pitchFamily="18" charset="0"/>
                            <a:cs typeface="Times New Roman" panose="02020603050405020304" pitchFamily="18" charset="0"/>
                          </a:rPr>
                          <m:t>𝑛</m:t>
                        </m:r>
                      </m:sup>
                      <m:e>
                        <m:sSubSup>
                          <m:sSubSupPr>
                            <m:ctrlPr>
                              <a:rPr lang="en-US" sz="220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𝑗</m:t>
                            </m:r>
                          </m:sub>
                          <m:sup>
                            <m:r>
                              <a:rPr lang="en-US" sz="2200" b="0" i="1" smtClean="0">
                                <a:latin typeface="Cambria Math" panose="02040503050406030204" pitchFamily="18" charset="0"/>
                                <a:cs typeface="Times New Roman" panose="02020603050405020304" pitchFamily="18" charset="0"/>
                              </a:rPr>
                              <m:t>𝑖</m:t>
                            </m:r>
                          </m:sup>
                        </m:sSubSup>
                      </m:e>
                    </m:nary>
                    <m:sSub>
                      <m:sSubPr>
                        <m:ctrlPr>
                          <a:rPr lang="en-US" sz="2200" i="1" smtClean="0">
                            <a:latin typeface="Cambria Math" panose="02040503050406030204" pitchFamily="18" charset="0"/>
                            <a:cs typeface="Times New Roman" panose="02020603050405020304" pitchFamily="18" charset="0"/>
                          </a:rPr>
                        </m:ctrlPr>
                      </m:sSubPr>
                      <m:e>
                        <m:r>
                          <m:rPr>
                            <m:nor/>
                          </m:rPr>
                          <a:rPr lang="el-GR" sz="2400"/>
                          <m:t>ξ</m:t>
                        </m:r>
                      </m:e>
                      <m:sub>
                        <m:r>
                          <a:rPr lang="en-US" sz="2200" i="1">
                            <a:latin typeface="Cambria Math" panose="02040503050406030204" pitchFamily="18" charset="0"/>
                            <a:cs typeface="Times New Roman" panose="02020603050405020304" pitchFamily="18" charset="0"/>
                          </a:rPr>
                          <m:t>𝑗</m:t>
                        </m:r>
                      </m:sub>
                    </m:sSub>
                  </m:oMath>
                </a14:m>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priority factor P(</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is calculated by </a:t>
                </a:r>
                <a14:m>
                  <m:oMath xmlns:m="http://schemas.openxmlformats.org/officeDocument/2006/math">
                    <m:nary>
                      <m:naryPr>
                        <m:chr m:val="∑"/>
                        <m:ctrlPr>
                          <a:rPr lang="en-US" sz="2200" i="1">
                            <a:latin typeface="Cambria Math" panose="02040503050406030204" pitchFamily="18" charset="0"/>
                            <a:cs typeface="Times New Roman" panose="02020603050405020304" pitchFamily="18" charset="0"/>
                          </a:rPr>
                        </m:ctrlPr>
                      </m:naryPr>
                      <m:sub>
                        <m:r>
                          <m:rPr>
                            <m:brk m:alnAt="23"/>
                          </m:rPr>
                          <a:rPr lang="en-US" sz="2200" i="1">
                            <a:latin typeface="Cambria Math" panose="02040503050406030204" pitchFamily="18" charset="0"/>
                            <a:cs typeface="Times New Roman" panose="02020603050405020304" pitchFamily="18" charset="0"/>
                          </a:rPr>
                          <m:t>𝑗</m:t>
                        </m:r>
                        <m:r>
                          <a:rPr lang="en-US" sz="2200" i="1">
                            <a:latin typeface="Cambria Math" panose="02040503050406030204" pitchFamily="18" charset="0"/>
                            <a:cs typeface="Times New Roman" panose="02020603050405020304" pitchFamily="18" charset="0"/>
                          </a:rPr>
                          <m:t>=1</m:t>
                        </m:r>
                      </m:sub>
                      <m:sup>
                        <m:r>
                          <a:rPr lang="en-US" sz="2200" i="1">
                            <a:latin typeface="Cambria Math" panose="02040503050406030204" pitchFamily="18" charset="0"/>
                            <a:cs typeface="Times New Roman" panose="02020603050405020304" pitchFamily="18" charset="0"/>
                          </a:rPr>
                          <m:t>𝑛</m:t>
                        </m:r>
                      </m:sup>
                      <m:e>
                        <m:sSubSup>
                          <m:sSubSupPr>
                            <m:ctrlPr>
                              <a:rPr lang="en-US" sz="2200" i="1">
                                <a:latin typeface="Cambria Math" panose="02040503050406030204" pitchFamily="18" charset="0"/>
                                <a:cs typeface="Times New Roman" panose="02020603050405020304" pitchFamily="18" charset="0"/>
                              </a:rPr>
                            </m:ctrlPr>
                          </m:sSubSupPr>
                          <m:e>
                            <m:r>
                              <a:rPr lang="en-US" sz="2200" i="1">
                                <a:latin typeface="Cambria Math" panose="02040503050406030204" pitchFamily="18" charset="0"/>
                                <a:cs typeface="Times New Roman" panose="02020603050405020304" pitchFamily="18" charset="0"/>
                              </a:rPr>
                              <m:t>𝑝</m:t>
                            </m:r>
                          </m:e>
                          <m:sub>
                            <m:r>
                              <a:rPr lang="en-US" sz="2200" i="1">
                                <a:latin typeface="Cambria Math" panose="02040503050406030204" pitchFamily="18" charset="0"/>
                                <a:cs typeface="Times New Roman" panose="02020603050405020304" pitchFamily="18" charset="0"/>
                              </a:rPr>
                              <m:t>𝑗</m:t>
                            </m:r>
                          </m:sub>
                          <m:sup>
                            <m:r>
                              <a:rPr lang="en-US" sz="2200" i="1">
                                <a:latin typeface="Cambria Math" panose="02040503050406030204" pitchFamily="18" charset="0"/>
                                <a:cs typeface="Times New Roman" panose="02020603050405020304" pitchFamily="18" charset="0"/>
                              </a:rPr>
                              <m:t>𝑖</m:t>
                            </m:r>
                          </m:sup>
                        </m:sSubSup>
                      </m:e>
                    </m:nary>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𝑤</m:t>
                        </m:r>
                      </m:e>
                      <m:sub>
                        <m:r>
                          <a:rPr lang="en-US" sz="2200" i="1" dirty="0">
                            <a:latin typeface="Cambria Math" panose="02040503050406030204" pitchFamily="18" charset="0"/>
                            <a:cs typeface="Times New Roman" panose="02020603050405020304" pitchFamily="18" charset="0"/>
                          </a:rPr>
                          <m:t>𝑗</m:t>
                        </m:r>
                      </m:sub>
                    </m:sSub>
                  </m:oMath>
                </a14:m>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target monitoring factor T(</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dirty="0" smtClean="0">
                            <a:latin typeface="Cambria Math" panose="02040503050406030204" pitchFamily="18" charset="0"/>
                            <a:cs typeface="Times New Roman" panose="02020603050405020304" pitchFamily="18" charset="0"/>
                          </a:rPr>
                        </m:ctrlPr>
                      </m:fPr>
                      <m:num>
                        <m:sSub>
                          <m:sSubPr>
                            <m:ctrlPr>
                              <a:rPr lang="en-US" sz="2200" i="1" dirty="0" smtClean="0">
                                <a:latin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cs typeface="Times New Roman" panose="02020603050405020304" pitchFamily="18" charset="0"/>
                              </a:rPr>
                              <m:t>𝑡</m:t>
                            </m:r>
                          </m:e>
                          <m:sub>
                            <m:r>
                              <a:rPr lang="en-US" sz="2200" b="0" i="1" dirty="0" smtClean="0">
                                <a:latin typeface="Cambria Math" panose="02040503050406030204" pitchFamily="18" charset="0"/>
                                <a:cs typeface="Times New Roman" panose="02020603050405020304" pitchFamily="18" charset="0"/>
                              </a:rPr>
                              <m:t>𝑖</m:t>
                            </m:r>
                          </m:sub>
                        </m:sSub>
                      </m:num>
                      <m:den>
                        <m:r>
                          <a:rPr lang="en-US" sz="2200" b="0" i="1" dirty="0" smtClean="0">
                            <a:latin typeface="Cambria Math" panose="02040503050406030204" pitchFamily="18" charset="0"/>
                            <a:cs typeface="Times New Roman" panose="02020603050405020304" pitchFamily="18" charset="0"/>
                          </a:rPr>
                          <m:t>𝑚</m:t>
                        </m:r>
                      </m:den>
                    </m:f>
                  </m:oMath>
                </a14:m>
                <a:r>
                  <a:rPr lang="en-US" sz="2200" dirty="0">
                    <a:latin typeface="Times New Roman" panose="02020603050405020304" pitchFamily="18" charset="0"/>
                    <a:cs typeface="Times New Roman" panose="02020603050405020304" pitchFamily="18" charset="0"/>
                  </a:rPr>
                  <a:t> depicts the ratio of the number of targets that are monitored (i.e.,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𝑡</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to the total number of the targets (i.e., m)</a:t>
                </a:r>
              </a:p>
              <a:p>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136072" y="1496066"/>
                <a:ext cx="10113821" cy="3079817"/>
              </a:xfrm>
              <a:prstGeom prst="rect">
                <a:avLst/>
              </a:prstGeom>
              <a:blipFill>
                <a:blip r:embed="rId2"/>
                <a:stretch>
                  <a:fillRect l="-7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29672" y="4575883"/>
                <a:ext cx="11314545" cy="769441"/>
              </a:xfrm>
              <a:prstGeom prst="rect">
                <a:avLst/>
              </a:prstGeom>
            </p:spPr>
            <p:txBody>
              <a:bodyPr wrap="square">
                <a:spAutoFit/>
              </a:bodyPr>
              <a:lstStyle/>
              <a:p>
                <a:pPr lvl="1"/>
                <a:r>
                  <a:rPr lang="en-US" sz="2200" dirty="0">
                    <a:latin typeface="Times New Roman" panose="02020603050405020304" pitchFamily="18" charset="0"/>
                    <a:cs typeface="Times New Roman" panose="02020603050405020304" pitchFamily="18" charset="0"/>
                  </a:rPr>
                  <a:t>The reward of a charging location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(denoted by r(</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cs typeface="Times New Roman" panose="02020603050405020304" pitchFamily="18" charset="0"/>
                          </a:rPr>
                          <m:t>𝐷</m:t>
                        </m:r>
                      </m:e>
                      <m:sub>
                        <m:r>
                          <a:rPr lang="en-US" sz="2200" i="1" dirty="0">
                            <a:latin typeface="Cambria Math" panose="02040503050406030204" pitchFamily="18" charset="0"/>
                            <a:cs typeface="Times New Roman" panose="02020603050405020304" pitchFamily="18" charset="0"/>
                          </a:rPr>
                          <m:t>𝑖</m:t>
                        </m:r>
                      </m:sub>
                    </m:sSub>
                  </m:oMath>
                </a14:m>
                <a:r>
                  <a:rPr lang="en-US" sz="2200" dirty="0">
                    <a:latin typeface="Times New Roman" panose="02020603050405020304" pitchFamily="18" charset="0"/>
                    <a:cs typeface="Times New Roman" panose="02020603050405020304" pitchFamily="18" charset="0"/>
                  </a:rPr>
                  <a:t>)) is the normalized sum of the three factors. </a:t>
                </a:r>
              </a:p>
            </p:txBody>
          </p:sp>
        </mc:Choice>
        <mc:Fallback xmlns="">
          <p:sp>
            <p:nvSpPr>
              <p:cNvPr id="5" name="Rectangle 4"/>
              <p:cNvSpPr>
                <a:spLocks noRot="1" noChangeAspect="1" noMove="1" noResize="1" noEditPoints="1" noAdjustHandles="1" noChangeArrowheads="1" noChangeShapeType="1" noTextEdit="1"/>
              </p:cNvSpPr>
              <p:nvPr/>
            </p:nvSpPr>
            <p:spPr>
              <a:xfrm>
                <a:off x="729672" y="4575883"/>
                <a:ext cx="11314545" cy="769441"/>
              </a:xfrm>
              <a:prstGeom prst="rect">
                <a:avLst/>
              </a:prstGeom>
              <a:blipFill>
                <a:blip r:embed="rId3"/>
                <a:stretch>
                  <a:fillRect t="-5556" b="-1507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825027" y="5144654"/>
            <a:ext cx="5876925" cy="1606937"/>
          </a:xfrm>
          <a:prstGeom prst="rect">
            <a:avLst/>
          </a:prstGeom>
        </p:spPr>
      </p:pic>
    </p:spTree>
    <p:extLst>
      <p:ext uri="{BB962C8B-B14F-4D97-AF65-F5344CB8AC3E}">
        <p14:creationId xmlns:p14="http://schemas.microsoft.com/office/powerpoint/2010/main" val="165052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Update Q table</a:t>
            </a:r>
          </a:p>
        </p:txBody>
      </p:sp>
      <p:sp>
        <p:nvSpPr>
          <p:cNvPr id="3" name="Rectangle 2"/>
          <p:cNvSpPr/>
          <p:nvPr/>
        </p:nvSpPr>
        <p:spPr>
          <a:xfrm>
            <a:off x="1136072" y="1708502"/>
            <a:ext cx="9254837" cy="430887"/>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2" name="Rectangle 1"/>
          <p:cNvSpPr/>
          <p:nvPr/>
        </p:nvSpPr>
        <p:spPr>
          <a:xfrm>
            <a:off x="1136072" y="2139389"/>
            <a:ext cx="10789228" cy="3139321"/>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network is considered the environment</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MC is the agent. </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state is defined by the current charging location of the MC.</a:t>
            </a:r>
          </a:p>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action is a move to the next charging location. Each MC maintains its own Q-table, which is a two dimensional array. Each row represents a state, and each column represents an action.</a:t>
            </a:r>
          </a:p>
        </p:txBody>
      </p:sp>
    </p:spTree>
    <p:extLst>
      <p:ext uri="{BB962C8B-B14F-4D97-AF65-F5344CB8AC3E}">
        <p14:creationId xmlns:p14="http://schemas.microsoft.com/office/powerpoint/2010/main" val="40336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Overview</a:t>
            </a:r>
          </a:p>
        </p:txBody>
      </p:sp>
      <p:sp>
        <p:nvSpPr>
          <p:cNvPr id="5" name="Slide Number Placeholder 4"/>
          <p:cNvSpPr>
            <a:spLocks noGrp="1"/>
          </p:cNvSpPr>
          <p:nvPr>
            <p:ph type="sldNum" sz="quarter" idx="12"/>
          </p:nvPr>
        </p:nvSpPr>
        <p:spPr/>
        <p:txBody>
          <a:bodyPr/>
          <a:lstStyle/>
          <a:p>
            <a:pPr>
              <a:defRPr/>
            </a:pPr>
            <a:fld id="{EAEDAF39-F94B-43FC-BFB0-C56B5C80EF1E}" type="slidenum">
              <a:rPr lang="en-US" sz="2200" smtClean="0">
                <a:cs typeface="Times New Roman" panose="02020603050405020304" pitchFamily="18" charset="0"/>
              </a:rPr>
              <a:t>23</a:t>
            </a:fld>
            <a:endParaRPr lang="en-US" sz="220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73815" y="1413165"/>
            <a:ext cx="4411233" cy="3311165"/>
          </a:xfrm>
          <a:prstGeom prst="rect">
            <a:avLst/>
          </a:prstGeom>
        </p:spPr>
      </p:pic>
      <p:sp>
        <p:nvSpPr>
          <p:cNvPr id="8" name="TextBox 7"/>
          <p:cNvSpPr txBox="1"/>
          <p:nvPr/>
        </p:nvSpPr>
        <p:spPr>
          <a:xfrm>
            <a:off x="8025585" y="5040716"/>
            <a:ext cx="385150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Figure 11: Q-Learning overview</a:t>
            </a:r>
          </a:p>
        </p:txBody>
      </p:sp>
      <p:sp>
        <p:nvSpPr>
          <p:cNvPr id="9" name="Rectangle 8"/>
          <p:cNvSpPr/>
          <p:nvPr/>
        </p:nvSpPr>
        <p:spPr>
          <a:xfrm>
            <a:off x="480291" y="1838036"/>
            <a:ext cx="6096000" cy="1107996"/>
          </a:xfrm>
          <a:prstGeom prst="rect">
            <a:avLst/>
          </a:prstGeom>
        </p:spPr>
        <p:txBody>
          <a:bodyPr>
            <a:spAutoFit/>
          </a:bodyPr>
          <a:lstStyle/>
          <a:p>
            <a:r>
              <a:rPr lang="en-US" sz="2200" dirty="0">
                <a:latin typeface="Times New Roman" panose="02020603050405020304" pitchFamily="18" charset="0"/>
                <a:cs typeface="Times New Roman" panose="02020603050405020304" pitchFamily="18" charset="0"/>
              </a:rPr>
              <a:t>Q-learning framework consists of four components: an environment, one or more agents, a state space, and an action space.</a:t>
            </a:r>
          </a:p>
        </p:txBody>
      </p:sp>
      <p:sp>
        <p:nvSpPr>
          <p:cNvPr id="10" name="Rectangle 9"/>
          <p:cNvSpPr/>
          <p:nvPr/>
        </p:nvSpPr>
        <p:spPr>
          <a:xfrm>
            <a:off x="480291" y="3089228"/>
            <a:ext cx="6096000" cy="1107996"/>
          </a:xfrm>
          <a:prstGeom prst="rect">
            <a:avLst/>
          </a:prstGeom>
        </p:spPr>
        <p:txBody>
          <a:bodyPr>
            <a:spAutoFit/>
          </a:bodyPr>
          <a:lstStyle/>
          <a:p>
            <a:r>
              <a:rPr lang="en-US" sz="2200" dirty="0">
                <a:latin typeface="Times New Roman" panose="02020603050405020304" pitchFamily="18" charset="0"/>
                <a:cs typeface="Times New Roman" panose="02020603050405020304" pitchFamily="18" charset="0"/>
              </a:rPr>
              <a:t>After performing an action, the agent modifies its policy to attain its goal. The Q-value is updated using the Bellman equation as follows:</a:t>
            </a:r>
          </a:p>
        </p:txBody>
      </p:sp>
      <p:pic>
        <p:nvPicPr>
          <p:cNvPr id="11" name="Picture 10"/>
          <p:cNvPicPr>
            <a:picLocks noChangeAspect="1"/>
          </p:cNvPicPr>
          <p:nvPr/>
        </p:nvPicPr>
        <p:blipFill>
          <a:blip r:embed="rId3"/>
          <a:stretch>
            <a:fillRect/>
          </a:stretch>
        </p:blipFill>
        <p:spPr>
          <a:xfrm>
            <a:off x="395775" y="4340420"/>
            <a:ext cx="6923232" cy="74295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480291" y="5083370"/>
                <a:ext cx="10492509" cy="1200329"/>
              </a:xfrm>
              <a:prstGeom prst="rect">
                <a:avLst/>
              </a:prstGeom>
            </p:spPr>
            <p:txBody>
              <a:bodyPr wrap="square">
                <a:spAutoFit/>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m:rPr>
                        <m:nor/>
                      </m:rPr>
                      <a:rPr lang="en-US" b="0" i="0" smtClean="0">
                        <a:latin typeface="Times New Roman" panose="02020603050405020304" pitchFamily="18" charset="0"/>
                        <a:cs typeface="Times New Roman" panose="02020603050405020304" pitchFamily="18" charset="0"/>
                      </a:rPr>
                      <m:t>is</m:t>
                    </m:r>
                    <m:r>
                      <m:rPr>
                        <m:nor/>
                      </m:rPr>
                      <a:rPr lang="en-US" b="0" i="0" smtClean="0">
                        <a:latin typeface="Times New Roman" panose="02020603050405020304" pitchFamily="18" charset="0"/>
                        <a:cs typeface="Times New Roman" panose="02020603050405020304" pitchFamily="18" charset="0"/>
                      </a:rPr>
                      <m:t> </m:t>
                    </m:r>
                    <m:r>
                      <m:rPr>
                        <m:nor/>
                      </m:rPr>
                      <a:rPr lang="en-US" b="0" i="0" smtClean="0">
                        <a:latin typeface="Times New Roman" panose="02020603050405020304" pitchFamily="18" charset="0"/>
                        <a:cs typeface="Times New Roman" panose="02020603050405020304" pitchFamily="18" charset="0"/>
                      </a:rPr>
                      <m:t>the</m:t>
                    </m:r>
                    <m:r>
                      <m:rPr>
                        <m:nor/>
                      </m:rPr>
                      <a:rPr lang="en-US" b="0" i="0" smtClean="0">
                        <a:latin typeface="Times New Roman" panose="02020603050405020304" pitchFamily="18" charset="0"/>
                        <a:cs typeface="Times New Roman" panose="02020603050405020304" pitchFamily="18" charset="0"/>
                      </a:rPr>
                      <m:t> </m:t>
                    </m:r>
                    <m:r>
                      <m:rPr>
                        <m:nor/>
                      </m:rPr>
                      <a:rPr lang="en-US" b="0" i="0" smtClean="0">
                        <a:latin typeface="Times New Roman" panose="02020603050405020304" pitchFamily="18" charset="0"/>
                        <a:cs typeface="Times New Roman" panose="02020603050405020304" pitchFamily="18" charset="0"/>
                      </a:rPr>
                      <m:t>Q</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value</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of</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action</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𝑡</m:t>
                        </m:r>
                      </m:sub>
                    </m:sSub>
                    <m:r>
                      <m:rPr>
                        <m:nor/>
                      </m:rPr>
                      <a:rPr lang="en-US" b="0" i="0" smtClean="0">
                        <a:latin typeface="Cambria Math" panose="02040503050406030204" pitchFamily="18" charset="0"/>
                        <a:ea typeface="Cambria Math" panose="020405030504060302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at</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given</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b="0" i="0" smtClean="0">
                        <a:latin typeface="Times New Roman" panose="02020603050405020304" pitchFamily="18" charset="0"/>
                        <a:ea typeface="Cambria Math" panose="02040503050406030204" pitchFamily="18" charset="0"/>
                        <a:cs typeface="Times New Roman" panose="02020603050405020304" pitchFamily="18" charset="0"/>
                      </a:rPr>
                      <m:t>state</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oMath>
                </a14:m>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𝑡</m:t>
                        </m:r>
                      </m:sub>
                    </m:sSub>
                  </m:oMath>
                </a14:m>
                <a:r>
                  <a:rPr lang="en-US" dirty="0">
                    <a:latin typeface="Times New Roman" panose="02020603050405020304" pitchFamily="18" charset="0"/>
                    <a:cs typeface="Times New Roman" panose="02020603050405020304" pitchFamily="18" charset="0"/>
                  </a:rPr>
                  <a:t> is the reward obtained if performing action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𝑡</m:t>
                        </m:r>
                      </m:sub>
                    </m:sSub>
                  </m:oMath>
                </a14:m>
                <a:r>
                  <a:rPr lang="en-US" dirty="0">
                    <a:latin typeface="Times New Roman" panose="02020603050405020304" pitchFamily="18" charset="0"/>
                    <a:cs typeface="Times New Roman" panose="02020603050405020304" pitchFamily="18" charset="0"/>
                  </a:rPr>
                  <a:t> in the state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sub>
                    </m:sSub>
                  </m:oMath>
                </a14:m>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latin typeface="Times New Roman" panose="02020603050405020304" pitchFamily="18" charset="0"/>
                    <a:cs typeface="Times New Roman" panose="02020603050405020304" pitchFamily="18" charset="0"/>
                  </a:rPr>
                  <a:t> is the maximum possible Q-value in the next state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α and γ are the learning rate and reward discount factor. </a:t>
                </a:r>
              </a:p>
            </p:txBody>
          </p:sp>
        </mc:Choice>
        <mc:Fallback xmlns="">
          <p:sp>
            <p:nvSpPr>
              <p:cNvPr id="3" name="Rectangle 2"/>
              <p:cNvSpPr>
                <a:spLocks noRot="1" noChangeAspect="1" noMove="1" noResize="1" noEditPoints="1" noAdjustHandles="1" noChangeArrowheads="1" noChangeShapeType="1" noTextEdit="1"/>
              </p:cNvSpPr>
              <p:nvPr/>
            </p:nvSpPr>
            <p:spPr>
              <a:xfrm>
                <a:off x="480291" y="5083370"/>
                <a:ext cx="10492509" cy="1200329"/>
              </a:xfrm>
              <a:prstGeom prst="rect">
                <a:avLst/>
              </a:prstGeom>
              <a:blipFill>
                <a:blip r:embed="rId4"/>
                <a:stretch>
                  <a:fillRect l="-407"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3322794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586895" y="214313"/>
            <a:ext cx="10338405" cy="1004887"/>
          </a:xfrm>
        </p:spPr>
        <p:txBody>
          <a:bodyPr/>
          <a:lstStyle/>
          <a:p>
            <a:r>
              <a:rPr lang="en-US" dirty="0"/>
              <a:t>Update Q table</a:t>
            </a:r>
          </a:p>
        </p:txBody>
      </p:sp>
      <p:sp>
        <p:nvSpPr>
          <p:cNvPr id="3" name="Rectangle 2"/>
          <p:cNvSpPr/>
          <p:nvPr/>
        </p:nvSpPr>
        <p:spPr>
          <a:xfrm>
            <a:off x="1136072" y="1708502"/>
            <a:ext cx="9254837" cy="430887"/>
          </a:xfrm>
          <a:prstGeom prst="rect">
            <a:avLst/>
          </a:prstGeom>
        </p:spPr>
        <p:txBody>
          <a:bodyPr wrap="square">
            <a:spAutoFit/>
          </a:bodyPr>
          <a:lstStyle/>
          <a:p>
            <a:pPr marL="530225" lvl="1" indent="-265113">
              <a:spcBef>
                <a:spcPts val="300"/>
              </a:spcBef>
            </a:pPr>
            <a:r>
              <a:rPr lang="en-US" sz="2200" i="1"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dirty="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923945"/>
            <a:ext cx="8229600" cy="4838700"/>
          </a:xfrm>
          <a:prstGeom prst="rect">
            <a:avLst/>
          </a:prstGeom>
        </p:spPr>
      </p:pic>
      <p:pic>
        <p:nvPicPr>
          <p:cNvPr id="2" name="Picture 1"/>
          <p:cNvPicPr>
            <a:picLocks noChangeAspect="1"/>
          </p:cNvPicPr>
          <p:nvPr/>
        </p:nvPicPr>
        <p:blipFill>
          <a:blip r:embed="rId3"/>
          <a:stretch>
            <a:fillRect/>
          </a:stretch>
        </p:blipFill>
        <p:spPr>
          <a:xfrm>
            <a:off x="4728441" y="1444749"/>
            <a:ext cx="6706177" cy="742950"/>
          </a:xfrm>
          <a:prstGeom prst="rect">
            <a:avLst/>
          </a:prstGeom>
        </p:spPr>
      </p:pic>
    </p:spTree>
    <p:extLst>
      <p:ext uri="{BB962C8B-B14F-4D97-AF65-F5344CB8AC3E}">
        <p14:creationId xmlns:p14="http://schemas.microsoft.com/office/powerpoint/2010/main" val="304341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25</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4. Fuzzy Q-Charging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234807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28" y="133481"/>
            <a:ext cx="10338405" cy="1004887"/>
          </a:xfrm>
        </p:spPr>
        <p:txBody>
          <a:bodyPr/>
          <a:lstStyle/>
          <a:p>
            <a:r>
              <a:rPr lang="en-US" dirty="0"/>
              <a:t>Performance Evaluation</a:t>
            </a:r>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26</a:t>
            </a:fld>
            <a:endParaRPr lang="en-US"/>
          </a:p>
        </p:txBody>
      </p:sp>
      <p:pic>
        <p:nvPicPr>
          <p:cNvPr id="3" name="Picture 2"/>
          <p:cNvPicPr>
            <a:picLocks noChangeAspect="1"/>
          </p:cNvPicPr>
          <p:nvPr/>
        </p:nvPicPr>
        <p:blipFill>
          <a:blip r:embed="rId2"/>
          <a:stretch>
            <a:fillRect/>
          </a:stretch>
        </p:blipFill>
        <p:spPr>
          <a:xfrm>
            <a:off x="1400464" y="1862138"/>
            <a:ext cx="9372600" cy="4381500"/>
          </a:xfrm>
          <a:prstGeom prst="rect">
            <a:avLst/>
          </a:prstGeom>
        </p:spPr>
      </p:pic>
    </p:spTree>
    <p:extLst>
      <p:ext uri="{BB962C8B-B14F-4D97-AF65-F5344CB8AC3E}">
        <p14:creationId xmlns:p14="http://schemas.microsoft.com/office/powerpoint/2010/main" val="428209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28" y="133481"/>
            <a:ext cx="10338405" cy="1004887"/>
          </a:xfrm>
        </p:spPr>
        <p:txBody>
          <a:bodyPr/>
          <a:lstStyle/>
          <a:p>
            <a:r>
              <a:rPr lang="en-US" dirty="0"/>
              <a:t>Performance Evaluation</a:t>
            </a:r>
          </a:p>
        </p:txBody>
      </p:sp>
      <p:sp>
        <p:nvSpPr>
          <p:cNvPr id="8" name="Slide Number Placeholder 4"/>
          <p:cNvSpPr>
            <a:spLocks noGrp="1"/>
          </p:cNvSpPr>
          <p:nvPr>
            <p:ph type="sldNum" sz="quarter" idx="12"/>
          </p:nvPr>
        </p:nvSpPr>
        <p:spPr>
          <a:xfrm>
            <a:off x="9389533" y="6243638"/>
            <a:ext cx="2540000" cy="457200"/>
          </a:xfrm>
        </p:spPr>
        <p:txBody>
          <a:bodyPr/>
          <a:lstStyle/>
          <a:p>
            <a:pPr>
              <a:defRPr/>
            </a:pPr>
            <a:fld id="{EAEDAF39-F94B-43FC-BFB0-C56B5C80EF1E}" type="slidenum">
              <a:rPr lang="en-US" smtClean="0"/>
              <a:pPr>
                <a:defRPr/>
              </a:pPr>
              <a:t>27</a:t>
            </a:fld>
            <a:endParaRPr lang="en-US"/>
          </a:p>
        </p:txBody>
      </p:sp>
      <p:pic>
        <p:nvPicPr>
          <p:cNvPr id="3" name="Picture 2"/>
          <p:cNvPicPr>
            <a:picLocks noChangeAspect="1"/>
          </p:cNvPicPr>
          <p:nvPr/>
        </p:nvPicPr>
        <p:blipFill>
          <a:blip r:embed="rId2"/>
          <a:stretch>
            <a:fillRect/>
          </a:stretch>
        </p:blipFill>
        <p:spPr>
          <a:xfrm>
            <a:off x="1838037" y="1672214"/>
            <a:ext cx="8142623" cy="4285240"/>
          </a:xfrm>
          <a:prstGeom prst="rect">
            <a:avLst/>
          </a:prstGeom>
        </p:spPr>
      </p:pic>
    </p:spTree>
    <p:extLst>
      <p:ext uri="{BB962C8B-B14F-4D97-AF65-F5344CB8AC3E}">
        <p14:creationId xmlns:p14="http://schemas.microsoft.com/office/powerpoint/2010/main" val="2477204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28" y="133481"/>
            <a:ext cx="10338405" cy="1004887"/>
          </a:xfrm>
        </p:spPr>
        <p:txBody>
          <a:bodyPr/>
          <a:lstStyle/>
          <a:p>
            <a:r>
              <a:rPr lang="en-US" dirty="0"/>
              <a:t>Performance Evaluation</a:t>
            </a:r>
          </a:p>
        </p:txBody>
      </p:sp>
      <p:sp>
        <p:nvSpPr>
          <p:cNvPr id="10" name="Slide Number Placeholder 4"/>
          <p:cNvSpPr>
            <a:spLocks noGrp="1"/>
          </p:cNvSpPr>
          <p:nvPr>
            <p:ph type="sldNum" sz="quarter" idx="12"/>
          </p:nvPr>
        </p:nvSpPr>
        <p:spPr>
          <a:xfrm>
            <a:off x="9652000" y="6282827"/>
            <a:ext cx="2540000" cy="457200"/>
          </a:xfrm>
        </p:spPr>
        <p:txBody>
          <a:bodyPr/>
          <a:lstStyle/>
          <a:p>
            <a:pPr>
              <a:defRPr/>
            </a:pPr>
            <a:fld id="{EAEDAF39-F94B-43FC-BFB0-C56B5C80EF1E}" type="slidenum">
              <a:rPr lang="en-US" smtClean="0"/>
              <a:pPr>
                <a:defRPr/>
              </a:pPr>
              <a:t>28</a:t>
            </a:fld>
            <a:endParaRPr lang="en-US" dirty="0"/>
          </a:p>
        </p:txBody>
      </p:sp>
      <p:pic>
        <p:nvPicPr>
          <p:cNvPr id="4" name="Picture 3"/>
          <p:cNvPicPr>
            <a:picLocks noChangeAspect="1"/>
          </p:cNvPicPr>
          <p:nvPr/>
        </p:nvPicPr>
        <p:blipFill>
          <a:blip r:embed="rId2"/>
          <a:stretch>
            <a:fillRect/>
          </a:stretch>
        </p:blipFill>
        <p:spPr>
          <a:xfrm>
            <a:off x="2460589" y="1692364"/>
            <a:ext cx="6868138" cy="4209672"/>
          </a:xfrm>
          <a:prstGeom prst="rect">
            <a:avLst/>
          </a:prstGeom>
        </p:spPr>
      </p:pic>
    </p:spTree>
    <p:extLst>
      <p:ext uri="{BB962C8B-B14F-4D97-AF65-F5344CB8AC3E}">
        <p14:creationId xmlns:p14="http://schemas.microsoft.com/office/powerpoint/2010/main" val="397194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28" y="133481"/>
            <a:ext cx="10338405" cy="1004887"/>
          </a:xfrm>
        </p:spPr>
        <p:txBody>
          <a:bodyPr/>
          <a:lstStyle/>
          <a:p>
            <a:r>
              <a:rPr lang="en-US" dirty="0"/>
              <a:t>Performance Evaluation</a:t>
            </a:r>
          </a:p>
        </p:txBody>
      </p:sp>
      <p:sp>
        <p:nvSpPr>
          <p:cNvPr id="10" name="Slide Number Placeholder 4"/>
          <p:cNvSpPr>
            <a:spLocks noGrp="1"/>
          </p:cNvSpPr>
          <p:nvPr>
            <p:ph type="sldNum" sz="quarter" idx="12"/>
          </p:nvPr>
        </p:nvSpPr>
        <p:spPr>
          <a:xfrm>
            <a:off x="9652000" y="6282827"/>
            <a:ext cx="2540000" cy="457200"/>
          </a:xfrm>
        </p:spPr>
        <p:txBody>
          <a:bodyPr/>
          <a:lstStyle/>
          <a:p>
            <a:pPr>
              <a:defRPr/>
            </a:pPr>
            <a:fld id="{EAEDAF39-F94B-43FC-BFB0-C56B5C80EF1E}" type="slidenum">
              <a:rPr lang="en-US" smtClean="0"/>
              <a:pPr>
                <a:defRPr/>
              </a:pPr>
              <a:t>29</a:t>
            </a:fld>
            <a:endParaRPr lang="en-US" dirty="0"/>
          </a:p>
        </p:txBody>
      </p:sp>
      <p:pic>
        <p:nvPicPr>
          <p:cNvPr id="3" name="Picture 2"/>
          <p:cNvPicPr>
            <a:picLocks noChangeAspect="1"/>
          </p:cNvPicPr>
          <p:nvPr/>
        </p:nvPicPr>
        <p:blipFill>
          <a:blip r:embed="rId2"/>
          <a:stretch>
            <a:fillRect/>
          </a:stretch>
        </p:blipFill>
        <p:spPr>
          <a:xfrm>
            <a:off x="2254671" y="1870075"/>
            <a:ext cx="6926274" cy="4004252"/>
          </a:xfrm>
          <a:prstGeom prst="rect">
            <a:avLst/>
          </a:prstGeom>
        </p:spPr>
      </p:pic>
    </p:spTree>
    <p:extLst>
      <p:ext uri="{BB962C8B-B14F-4D97-AF65-F5344CB8AC3E}">
        <p14:creationId xmlns:p14="http://schemas.microsoft.com/office/powerpoint/2010/main" val="2448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Times New Roman" panose="02020603050405020304" pitchFamily="18" charset="0"/>
              </a:rPr>
              <a:t>Wireless sensor network - WSN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051" y="1612900"/>
            <a:ext cx="7036183" cy="3873502"/>
          </a:xfrm>
        </p:spPr>
      </p:pic>
      <p:sp>
        <p:nvSpPr>
          <p:cNvPr id="4" name="Date Placeholder 3"/>
          <p:cNvSpPr>
            <a:spLocks noGrp="1"/>
          </p:cNvSpPr>
          <p:nvPr>
            <p:ph type="dt" sz="half" idx="10"/>
          </p:nvPr>
        </p:nvSpPr>
        <p:spPr/>
        <p:txBody>
          <a:bodyPr/>
          <a:lstStyle/>
          <a:p>
            <a:pPr>
              <a:defRPr/>
            </a:pPr>
            <a:fld id="{3A802C16-011C-4ADA-9652-48A13914675D}" type="datetime1">
              <a:rPr lang="en-US" smtClean="0">
                <a:cs typeface="Times New Roman" panose="02020603050405020304" pitchFamily="18" charset="0"/>
              </a:rPr>
              <a:t>5/9/2023</a:t>
            </a:fld>
            <a:endParaRPr lang="en-US">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cs typeface="Times New Roman" panose="02020603050405020304" pitchFamily="18" charset="0"/>
              </a:rPr>
              <a:pPr>
                <a:defRPr/>
              </a:pPr>
              <a:t>3</a:t>
            </a:fld>
            <a:endParaRPr lang="en-US">
              <a:cs typeface="Times New Roman" panose="02020603050405020304" pitchFamily="18" charset="0"/>
            </a:endParaRPr>
          </a:p>
        </p:txBody>
      </p:sp>
      <p:sp>
        <p:nvSpPr>
          <p:cNvPr id="8" name="TextBox 7"/>
          <p:cNvSpPr txBox="1"/>
          <p:nvPr/>
        </p:nvSpPr>
        <p:spPr>
          <a:xfrm>
            <a:off x="2431122" y="5634187"/>
            <a:ext cx="77235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Figure 1: Architecture of a simple Wireless Sensor Network</a:t>
            </a:r>
          </a:p>
        </p:txBody>
      </p:sp>
    </p:spTree>
    <p:extLst>
      <p:ext uri="{BB962C8B-B14F-4D97-AF65-F5344CB8AC3E}">
        <p14:creationId xmlns:p14="http://schemas.microsoft.com/office/powerpoint/2010/main" val="3038885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28" y="133481"/>
            <a:ext cx="10338405" cy="1004887"/>
          </a:xfrm>
        </p:spPr>
        <p:txBody>
          <a:bodyPr/>
          <a:lstStyle/>
          <a:p>
            <a:r>
              <a:rPr lang="en-US" dirty="0"/>
              <a:t>Performance Evaluation</a:t>
            </a:r>
          </a:p>
        </p:txBody>
      </p:sp>
      <p:sp>
        <p:nvSpPr>
          <p:cNvPr id="10" name="Slide Number Placeholder 4"/>
          <p:cNvSpPr>
            <a:spLocks noGrp="1"/>
          </p:cNvSpPr>
          <p:nvPr>
            <p:ph type="sldNum" sz="quarter" idx="12"/>
          </p:nvPr>
        </p:nvSpPr>
        <p:spPr>
          <a:xfrm>
            <a:off x="9652000" y="6282827"/>
            <a:ext cx="2540000" cy="457200"/>
          </a:xfrm>
        </p:spPr>
        <p:txBody>
          <a:bodyPr/>
          <a:lstStyle/>
          <a:p>
            <a:pPr>
              <a:defRPr/>
            </a:pPr>
            <a:fld id="{EAEDAF39-F94B-43FC-BFB0-C56B5C80EF1E}" type="slidenum">
              <a:rPr lang="en-US" smtClean="0"/>
              <a:pPr>
                <a:defRPr/>
              </a:pPr>
              <a:t>30</a:t>
            </a:fld>
            <a:endParaRPr lang="en-US" dirty="0"/>
          </a:p>
        </p:txBody>
      </p:sp>
      <p:pic>
        <p:nvPicPr>
          <p:cNvPr id="4" name="Picture 3"/>
          <p:cNvPicPr>
            <a:picLocks noChangeAspect="1"/>
          </p:cNvPicPr>
          <p:nvPr/>
        </p:nvPicPr>
        <p:blipFill>
          <a:blip r:embed="rId2"/>
          <a:stretch>
            <a:fillRect/>
          </a:stretch>
        </p:blipFill>
        <p:spPr>
          <a:xfrm>
            <a:off x="408420" y="1747405"/>
            <a:ext cx="11449050" cy="4305300"/>
          </a:xfrm>
          <a:prstGeom prst="rect">
            <a:avLst/>
          </a:prstGeom>
        </p:spPr>
      </p:pic>
    </p:spTree>
    <p:extLst>
      <p:ext uri="{BB962C8B-B14F-4D97-AF65-F5344CB8AC3E}">
        <p14:creationId xmlns:p14="http://schemas.microsoft.com/office/powerpoint/2010/main" val="1284203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31</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2">
                    <a:lumMod val="25000"/>
                    <a:lumOff val="75000"/>
                  </a:schemeClr>
                </a:solidFill>
              </a:rPr>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2">
                    <a:lumMod val="25000"/>
                    <a:lumOff val="75000"/>
                  </a:schemeClr>
                </a:solidFill>
              </a:rPr>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2">
                    <a:lumMod val="25000"/>
                    <a:lumOff val="75000"/>
                  </a:schemeClr>
                </a:solidFill>
              </a:rPr>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2">
                    <a:lumMod val="25000"/>
                    <a:lumOff val="75000"/>
                  </a:schemeClr>
                </a:solidFill>
              </a:rPr>
              <a:t>4. Proposed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2">
                    <a:lumMod val="25000"/>
                    <a:lumOff val="75000"/>
                  </a:schemeClr>
                </a:solidFill>
              </a:rPr>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591790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buClrTx/>
              <a:buSzTx/>
              <a:buFontTx/>
              <a:buNone/>
            </a:pPr>
            <a:fld id="{51469440-C8AA-48EF-A3F0-2DFFD24CAC94}" type="datetime1">
              <a:rPr lang="en-US" sz="1400"/>
              <a:t>5/9/2023</a:t>
            </a:fld>
            <a:endParaRPr lang="en-US" sz="1400"/>
          </a:p>
        </p:txBody>
      </p:sp>
      <p:sp>
        <p:nvSpPr>
          <p:cNvPr id="1126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buClrTx/>
              <a:buSzTx/>
              <a:buFontTx/>
              <a:buNone/>
            </a:pPr>
            <a:fld id="{26335738-660D-461A-A157-0C70C5FFC3B0}" type="slidenum">
              <a:rPr lang="en-US" sz="1400"/>
              <a:pPr>
                <a:spcBef>
                  <a:spcPct val="0"/>
                </a:spcBef>
                <a:buClrTx/>
                <a:buSzTx/>
                <a:buFontTx/>
                <a:buNone/>
              </a:pPr>
              <a:t>32</a:t>
            </a:fld>
            <a:endParaRPr lang="en-US" sz="1400"/>
          </a:p>
        </p:txBody>
      </p:sp>
      <p:pic>
        <p:nvPicPr>
          <p:cNvPr id="71682" name="Picture 2" descr="http://lizandravega.com/wp-content/uploads/2013/04/Thank-you-not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86638"/>
            <a:ext cx="8718115" cy="457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8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Applications</a:t>
            </a:r>
            <a:endParaRPr lang="en-US" dirty="0"/>
          </a:p>
        </p:txBody>
      </p:sp>
      <p:sp>
        <p:nvSpPr>
          <p:cNvPr id="4" name="Date Placeholder 3"/>
          <p:cNvSpPr>
            <a:spLocks noGrp="1"/>
          </p:cNvSpPr>
          <p:nvPr>
            <p:ph type="dt" sz="half" idx="10"/>
          </p:nvPr>
        </p:nvSpPr>
        <p:spPr/>
        <p:txBody>
          <a:bodyPr/>
          <a:lstStyle/>
          <a:p>
            <a:pPr>
              <a:defRPr/>
            </a:pPr>
            <a:fld id="{3A802C16-011C-4ADA-9652-48A13914675D}" type="datetime1">
              <a:rPr lang="en-US" smtClean="0"/>
              <a:t>5/9/2023</a:t>
            </a:fld>
            <a:endParaRPr lang="en-US"/>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9009" y="4143378"/>
            <a:ext cx="2943636" cy="16290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074" y="1900120"/>
            <a:ext cx="3324689" cy="1790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19" y="1909646"/>
            <a:ext cx="3515216" cy="1771897"/>
          </a:xfrm>
          <a:prstGeom prst="rect">
            <a:avLst/>
          </a:prstGeom>
        </p:spPr>
      </p:pic>
      <p:sp>
        <p:nvSpPr>
          <p:cNvPr id="9" name="Rectangle 8"/>
          <p:cNvSpPr/>
          <p:nvPr/>
        </p:nvSpPr>
        <p:spPr bwMode="auto">
          <a:xfrm>
            <a:off x="3543147" y="3691070"/>
            <a:ext cx="1994443" cy="2622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Figure 2: Smart agriculture</a:t>
            </a:r>
          </a:p>
        </p:txBody>
      </p:sp>
      <p:sp>
        <p:nvSpPr>
          <p:cNvPr id="10" name="Rectangle 9"/>
          <p:cNvSpPr/>
          <p:nvPr/>
        </p:nvSpPr>
        <p:spPr bwMode="auto">
          <a:xfrm>
            <a:off x="7033138" y="3732860"/>
            <a:ext cx="2544832" cy="2622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68580" tIns="34290" rIns="68580" bIns="34290" numCol="1" rtlCol="0" anchor="ctr" anchorCtr="0" compatLnSpc="1">
            <a:prstTxWarp prst="textNoShape">
              <a:avLst/>
            </a:prstTxWarp>
          </a:bodyPr>
          <a:lstStyle/>
          <a:p>
            <a:pPr algn="ctr" fontAlgn="base">
              <a:spcBef>
                <a:spcPct val="0"/>
              </a:spcBef>
              <a:spcAft>
                <a:spcPct val="0"/>
              </a:spcAft>
            </a:pP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Figure 4: Smart city</a:t>
            </a:r>
          </a:p>
        </p:txBody>
      </p:sp>
      <p:sp>
        <p:nvSpPr>
          <p:cNvPr id="11" name="Rectangle 10"/>
          <p:cNvSpPr/>
          <p:nvPr/>
        </p:nvSpPr>
        <p:spPr bwMode="auto">
          <a:xfrm>
            <a:off x="7486742" y="5920680"/>
            <a:ext cx="2091228" cy="2622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Figure 5: Military surveillance</a:t>
            </a:r>
          </a:p>
        </p:txBody>
      </p:sp>
      <p:pic>
        <p:nvPicPr>
          <p:cNvPr id="12" name="Picture 11"/>
          <p:cNvPicPr>
            <a:picLocks noChangeAspect="1"/>
          </p:cNvPicPr>
          <p:nvPr/>
        </p:nvPicPr>
        <p:blipFill>
          <a:blip r:embed="rId5"/>
          <a:stretch>
            <a:fillRect/>
          </a:stretch>
        </p:blipFill>
        <p:spPr>
          <a:xfrm>
            <a:off x="2700230" y="4032168"/>
            <a:ext cx="3471971" cy="1724025"/>
          </a:xfrm>
          <a:prstGeom prst="rect">
            <a:avLst/>
          </a:prstGeom>
        </p:spPr>
      </p:pic>
      <p:sp>
        <p:nvSpPr>
          <p:cNvPr id="13" name="Rectangle 12"/>
          <p:cNvSpPr/>
          <p:nvPr/>
        </p:nvSpPr>
        <p:spPr bwMode="auto">
          <a:xfrm>
            <a:off x="3494755" y="5868806"/>
            <a:ext cx="2091228" cy="2622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Figure 3: Environment Monitoring</a:t>
            </a:r>
          </a:p>
        </p:txBody>
      </p:sp>
    </p:spTree>
    <p:extLst>
      <p:ext uri="{BB962C8B-B14F-4D97-AF65-F5344CB8AC3E}">
        <p14:creationId xmlns:p14="http://schemas.microsoft.com/office/powerpoint/2010/main" val="12992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pPr lvl="1">
              <a:buClr>
                <a:schemeClr val="tx2"/>
              </a:buClr>
              <a:buSzPct val="100000"/>
              <a:buFont typeface="Arial" panose="020B0604020202020204" pitchFamily="34" charset="0"/>
              <a:buChar char="•"/>
            </a:pPr>
            <a:r>
              <a:rPr lang="en-US" sz="2400" b="1" dirty="0"/>
              <a:t>The energy of each Sensor Node is limited.</a:t>
            </a:r>
          </a:p>
          <a:p>
            <a:pPr lvl="1">
              <a:buClr>
                <a:schemeClr val="tx2"/>
              </a:buClr>
              <a:buSzPct val="100000"/>
              <a:buFont typeface="Arial" panose="020B0604020202020204" pitchFamily="34" charset="0"/>
              <a:buChar char="•"/>
            </a:pPr>
            <a:r>
              <a:rPr lang="en-US" sz="2400" dirty="0"/>
              <a:t>The security of  the Network.</a:t>
            </a:r>
          </a:p>
          <a:p>
            <a:pPr lvl="1">
              <a:buClr>
                <a:schemeClr val="tx2"/>
              </a:buClr>
              <a:buSzPct val="100000"/>
              <a:buFont typeface="Arial" panose="020B0604020202020204" pitchFamily="34" charset="0"/>
              <a:buChar char="•"/>
            </a:pPr>
            <a:r>
              <a:rPr lang="en-US" sz="2400" b="1" dirty="0"/>
              <a:t>Guaranteeing target coverage</a:t>
            </a:r>
          </a:p>
          <a:p>
            <a:pPr lvl="1">
              <a:buClr>
                <a:schemeClr val="tx2"/>
              </a:buClr>
              <a:buSzPct val="100000"/>
              <a:buFont typeface="Arial" panose="020B0604020202020204" pitchFamily="34" charset="0"/>
              <a:buChar char="•"/>
            </a:pPr>
            <a:r>
              <a:rPr lang="en-US" sz="2400" dirty="0"/>
              <a:t>Guaranteeing area coverage</a:t>
            </a:r>
          </a:p>
          <a:p>
            <a:pPr lvl="1">
              <a:buClr>
                <a:schemeClr val="tx2"/>
              </a:buClr>
              <a:buSzPct val="100000"/>
              <a:buFont typeface="Arial" panose="020B0604020202020204" pitchFamily="34" charset="0"/>
              <a:buChar char="•"/>
            </a:pPr>
            <a:endParaRPr lang="en-US" sz="2400" dirty="0"/>
          </a:p>
          <a:p>
            <a:pPr lvl="1">
              <a:buClr>
                <a:schemeClr val="tx2"/>
              </a:buClr>
              <a:buSzPct val="100000"/>
              <a:buFont typeface="Arial" panose="020B0604020202020204" pitchFamily="34" charset="0"/>
              <a:buChar char="•"/>
            </a:pPr>
            <a:endParaRPr lang="en-US" sz="2400" dirty="0"/>
          </a:p>
          <a:p>
            <a:pPr lvl="1">
              <a:buClr>
                <a:schemeClr val="tx2"/>
              </a:buClr>
              <a:buSzPct val="100000"/>
              <a:buFont typeface="Arial" panose="020B0604020202020204" pitchFamily="34" charset="0"/>
              <a:buChar char="•"/>
            </a:pPr>
            <a:endParaRPr lang="en-US" sz="2400" dirty="0"/>
          </a:p>
        </p:txBody>
      </p:sp>
      <p:sp>
        <p:nvSpPr>
          <p:cNvPr id="4" name="Date Placeholder 3"/>
          <p:cNvSpPr>
            <a:spLocks noGrp="1"/>
          </p:cNvSpPr>
          <p:nvPr>
            <p:ph type="dt" sz="half" idx="10"/>
          </p:nvPr>
        </p:nvSpPr>
        <p:spPr/>
        <p:txBody>
          <a:bodyPr/>
          <a:lstStyle/>
          <a:p>
            <a:pPr>
              <a:defRPr/>
            </a:pPr>
            <a:fld id="{3A802C16-011C-4ADA-9652-48A13914675D}" type="datetime1">
              <a:rPr lang="en-US" smtClean="0"/>
              <a:t>5/9/2023</a:t>
            </a:fld>
            <a:endParaRPr lang="en-US" dirty="0"/>
          </a:p>
        </p:txBody>
      </p:sp>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794" y="1451429"/>
            <a:ext cx="2433856" cy="1663375"/>
          </a:xfrm>
          <a:prstGeom prst="rect">
            <a:avLst/>
          </a:prstGeom>
        </p:spPr>
      </p:pic>
      <p:sp>
        <p:nvSpPr>
          <p:cNvPr id="8" name="Rectangle 5"/>
          <p:cNvSpPr>
            <a:spLocks noChangeArrowheads="1"/>
          </p:cNvSpPr>
          <p:nvPr/>
        </p:nvSpPr>
        <p:spPr bwMode="auto">
          <a:xfrm>
            <a:off x="2274478" y="3766329"/>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sz="2000"/>
          </a:p>
        </p:txBody>
      </p:sp>
      <p:grpSp>
        <p:nvGrpSpPr>
          <p:cNvPr id="9" name="Group 8"/>
          <p:cNvGrpSpPr/>
          <p:nvPr/>
        </p:nvGrpSpPr>
        <p:grpSpPr>
          <a:xfrm>
            <a:off x="2559391" y="3469460"/>
            <a:ext cx="4556371" cy="1900268"/>
            <a:chOff x="1875155" y="0"/>
            <a:chExt cx="3549193" cy="1014413"/>
          </a:xfrm>
        </p:grpSpPr>
        <p:pic>
          <p:nvPicPr>
            <p:cNvPr id="11" name="Picture 10"/>
            <p:cNvPicPr/>
            <p:nvPr/>
          </p:nvPicPr>
          <p:blipFill>
            <a:blip r:embed="rId3"/>
            <a:stretch>
              <a:fillRect/>
            </a:stretch>
          </p:blipFill>
          <p:spPr>
            <a:xfrm>
              <a:off x="1875155" y="0"/>
              <a:ext cx="1671638" cy="1014413"/>
            </a:xfrm>
            <a:prstGeom prst="rect">
              <a:avLst/>
            </a:prstGeom>
          </p:spPr>
        </p:pic>
        <p:pic>
          <p:nvPicPr>
            <p:cNvPr id="12" name="Picture 11"/>
            <p:cNvPicPr/>
            <p:nvPr/>
          </p:nvPicPr>
          <p:blipFill>
            <a:blip r:embed="rId4"/>
            <a:stretch>
              <a:fillRect/>
            </a:stretch>
          </p:blipFill>
          <p:spPr>
            <a:xfrm>
              <a:off x="3738423" y="0"/>
              <a:ext cx="1685925" cy="976313"/>
            </a:xfrm>
            <a:prstGeom prst="rect">
              <a:avLst/>
            </a:prstGeom>
          </p:spPr>
        </p:pic>
      </p:grpSp>
      <p:sp>
        <p:nvSpPr>
          <p:cNvPr id="13" name="Rectangle 6"/>
          <p:cNvSpPr>
            <a:spLocks noChangeArrowheads="1"/>
          </p:cNvSpPr>
          <p:nvPr/>
        </p:nvSpPr>
        <p:spPr bwMode="auto">
          <a:xfrm>
            <a:off x="1674115" y="5724384"/>
            <a:ext cx="9417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1pPr>
            <a:lvl2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2pPr>
            <a:lvl3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3pPr>
            <a:lvl4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4pPr>
            <a:lvl5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5pPr>
            <a:lvl6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6pPr>
            <a:lvl7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7pPr>
            <a:lvl8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8pPr>
            <a:lvl9pPr eaLnBrk="0" fontAlgn="base" hangingPunct="0">
              <a:spcBef>
                <a:spcPct val="0"/>
              </a:spcBef>
              <a:spcAft>
                <a:spcPct val="0"/>
              </a:spcAft>
              <a:tabLst>
                <a:tab pos="901700" algn="ctr"/>
                <a:tab pos="2771775" algn="ctr"/>
                <a:tab pos="4641850" algn="ctr"/>
              </a:tabLst>
              <a:defRPr>
                <a:solidFill>
                  <a:schemeClr val="tx1"/>
                </a:solidFill>
                <a:latin typeface="Arial" panose="020B0604020202020204" pitchFamily="34" charset="0"/>
              </a:defRPr>
            </a:lvl9pPr>
          </a:lstStyle>
          <a:p>
            <a:pPr lvl="0"/>
            <a:r>
              <a:rPr kumimoji="0" lang="vi-VN" altLang="vi-VN" b="0" i="0" u="none" strike="noStrike" cap="none" normalizeH="0" baseline="0" dirty="0">
                <a:ln>
                  <a:noFill/>
                </a:ln>
                <a:effectLst/>
                <a:ea typeface="Calibri" panose="020F0502020204030204" pitchFamily="34" charset="0"/>
                <a:cs typeface="Calibri" panose="020F0502020204030204" pitchFamily="34" charset="0"/>
              </a:rPr>
              <a:t>	           </a:t>
            </a:r>
            <a:r>
              <a:rPr kumimoji="0" lang="en-US" altLang="vi-VN" b="0" i="0" u="none" strike="noStrike" cap="none" normalizeH="0" baseline="0" dirty="0">
                <a:ln>
                  <a:noFill/>
                </a:ln>
                <a:effectLst/>
                <a:ea typeface="Calibri" panose="020F0502020204030204" pitchFamily="34" charset="0"/>
                <a:cs typeface="Calibri" panose="020F0502020204030204" pitchFamily="34" charset="0"/>
              </a:rPr>
              <a:t>     </a:t>
            </a:r>
            <a:r>
              <a:rPr kumimoji="0" lang="vi-VN" altLang="vi-VN" b="0" i="0" u="none" strike="noStrike" cap="none" normalizeH="0" baseline="0" dirty="0">
                <a:ln>
                  <a:noFill/>
                </a:ln>
                <a:effectLst/>
                <a:ea typeface="Calibri" panose="020F0502020204030204" pitchFamily="34" charset="0"/>
                <a:cs typeface="Calibri" panose="020F0502020204030204" pitchFamily="34" charset="0"/>
              </a:rPr>
              <a:t> Figure 7: Security     </a:t>
            </a:r>
            <a:r>
              <a:rPr kumimoji="0" lang="en-US" altLang="vi-VN" b="0" i="0" u="none" strike="noStrike" cap="none" normalizeH="0" baseline="0" dirty="0">
                <a:ln>
                  <a:noFill/>
                </a:ln>
                <a:effectLst/>
                <a:ea typeface="Calibri" panose="020F0502020204030204" pitchFamily="34" charset="0"/>
                <a:cs typeface="Calibri" panose="020F0502020204030204" pitchFamily="34" charset="0"/>
              </a:rPr>
              <a:t>    </a:t>
            </a:r>
            <a:r>
              <a:rPr kumimoji="0" lang="vi-VN" altLang="vi-VN" b="0" i="0" u="none" strike="noStrike" cap="none" normalizeH="0" baseline="0" dirty="0">
                <a:ln>
                  <a:noFill/>
                </a:ln>
                <a:effectLst/>
                <a:ea typeface="Calibri" panose="020F0502020204030204" pitchFamily="34" charset="0"/>
                <a:cs typeface="Calibri" panose="020F0502020204030204" pitchFamily="34" charset="0"/>
              </a:rPr>
              <a:t>Figure 8: Energy</a:t>
            </a:r>
            <a:r>
              <a:rPr kumimoji="0" lang="en-US" altLang="vi-VN" b="0" i="0" u="none" strike="noStrike" cap="none" normalizeH="0" baseline="0" dirty="0">
                <a:ln>
                  <a:noFill/>
                </a:ln>
                <a:effectLst/>
                <a:ea typeface="Calibri" panose="020F0502020204030204" pitchFamily="34" charset="0"/>
                <a:cs typeface="Calibri" panose="020F0502020204030204" pitchFamily="34" charset="0"/>
              </a:rPr>
              <a:t>        </a:t>
            </a:r>
            <a:r>
              <a:rPr lang="vi-VN" altLang="vi-VN" dirty="0">
                <a:ea typeface="Calibri" panose="020F0502020204030204" pitchFamily="34" charset="0"/>
                <a:cs typeface="Calibri" panose="020F0502020204030204" pitchFamily="34" charset="0"/>
              </a:rPr>
              <a:t>Figure </a:t>
            </a:r>
            <a:r>
              <a:rPr lang="en-US" altLang="vi-VN" dirty="0">
                <a:ea typeface="Calibri" panose="020F0502020204030204" pitchFamily="34" charset="0"/>
                <a:cs typeface="Calibri" panose="020F0502020204030204" pitchFamily="34" charset="0"/>
              </a:rPr>
              <a:t>9</a:t>
            </a:r>
            <a:r>
              <a:rPr lang="vi-VN" altLang="vi-VN" dirty="0">
                <a:ea typeface="Calibri" panose="020F0502020204030204" pitchFamily="34" charset="0"/>
                <a:cs typeface="Calibri" panose="020F0502020204030204" pitchFamily="34" charset="0"/>
              </a:rPr>
              <a:t>: </a:t>
            </a:r>
            <a:r>
              <a:rPr lang="en-US" altLang="vi-VN" dirty="0">
                <a:ea typeface="Calibri" panose="020F0502020204030204" pitchFamily="34" charset="0"/>
                <a:cs typeface="Calibri" panose="020F0502020204030204" pitchFamily="34" charset="0"/>
              </a:rPr>
              <a:t>Target coverage</a:t>
            </a:r>
            <a:r>
              <a:rPr lang="vi-VN" altLang="vi-VN" dirty="0">
                <a:ea typeface="Calibri" panose="020F0502020204030204" pitchFamily="34" charset="0"/>
                <a:cs typeface="Calibri" panose="020F0502020204030204" pitchFamily="34" charset="0"/>
              </a:rPr>
              <a:t> </a:t>
            </a:r>
            <a:r>
              <a:rPr kumimoji="0" lang="vi-VN" altLang="vi-VN" b="0" i="0" u="none" strike="noStrike" cap="none" normalizeH="0" baseline="0" dirty="0">
                <a:ln>
                  <a:noFill/>
                </a:ln>
                <a:effectLst/>
                <a:ea typeface="Calibri" panose="020F0502020204030204" pitchFamily="34" charset="0"/>
                <a:cs typeface="Calibri" panose="020F0502020204030204" pitchFamily="34" charset="0"/>
              </a:rPr>
              <a:t>	</a:t>
            </a:r>
            <a:endParaRPr kumimoji="0" lang="vi-VN" altLang="vi-VN" b="0" i="0" u="none" strike="noStrike" cap="none" normalizeH="0" baseline="0" dirty="0">
              <a:ln>
                <a:noFill/>
              </a:ln>
              <a:effectLst/>
            </a:endParaRPr>
          </a:p>
        </p:txBody>
      </p:sp>
      <p:pic>
        <p:nvPicPr>
          <p:cNvPr id="6" name="Picture 5"/>
          <p:cNvPicPr>
            <a:picLocks noChangeAspect="1"/>
          </p:cNvPicPr>
          <p:nvPr/>
        </p:nvPicPr>
        <p:blipFill>
          <a:blip r:embed="rId5"/>
          <a:stretch>
            <a:fillRect/>
          </a:stretch>
        </p:blipFill>
        <p:spPr>
          <a:xfrm>
            <a:off x="7413383" y="3522989"/>
            <a:ext cx="2502623" cy="1793210"/>
          </a:xfrm>
          <a:prstGeom prst="rect">
            <a:avLst/>
          </a:prstGeom>
          <a:effectLst>
            <a:glow rad="38100">
              <a:schemeClr val="accent4">
                <a:satMod val="175000"/>
                <a:alpha val="40000"/>
              </a:schemeClr>
            </a:glow>
            <a:softEdge rad="0"/>
          </a:effectLst>
        </p:spPr>
      </p:pic>
    </p:spTree>
    <p:extLst>
      <p:ext uri="{BB962C8B-B14F-4D97-AF65-F5344CB8AC3E}">
        <p14:creationId xmlns:p14="http://schemas.microsoft.com/office/powerpoint/2010/main" val="325917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cs typeface="Times New Roman" panose="02020603050405020304" pitchFamily="18" charset="0"/>
              </a:rPr>
              <a:t>Wireless Rechargeable Sensor Networks </a:t>
            </a:r>
            <a:endParaRPr lang="en-US" dirty="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3A802C16-011C-4ADA-9652-48A13914675D}" type="datetime1">
              <a:rPr lang="en-US" smtClean="0">
                <a:cs typeface="Times New Roman" panose="02020603050405020304" pitchFamily="18" charset="0"/>
              </a:rPr>
              <a:t>5/9/2023</a:t>
            </a:fld>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AEDAF39-F94B-43FC-BFB0-C56B5C80EF1E}" type="slidenum">
              <a:rPr lang="en-US" sz="1800" smtClean="0">
                <a:cs typeface="Times New Roman" panose="02020603050405020304" pitchFamily="18" charset="0"/>
              </a:rPr>
              <a:pPr>
                <a:defRPr/>
              </a:pPr>
              <a:t>6</a:t>
            </a:fld>
            <a:endParaRPr lang="en-US" sz="1800">
              <a:cs typeface="Times New Roman" panose="02020603050405020304" pitchFamily="18" charset="0"/>
            </a:endParaRPr>
          </a:p>
        </p:txBody>
      </p:sp>
      <p:sp>
        <p:nvSpPr>
          <p:cNvPr id="9" name="Rectangle 8"/>
          <p:cNvSpPr/>
          <p:nvPr/>
        </p:nvSpPr>
        <p:spPr>
          <a:xfrm>
            <a:off x="914400" y="1734062"/>
            <a:ext cx="4359564"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Wireless rechargeable sensor networks, which exploit wireless energy transfer technologies to address the energy constraint problem in traditional wireless sensor networks.</a:t>
            </a:r>
          </a:p>
        </p:txBody>
      </p:sp>
      <p:pic>
        <p:nvPicPr>
          <p:cNvPr id="8" name="Picture 7"/>
          <p:cNvPicPr>
            <a:picLocks noChangeAspect="1"/>
          </p:cNvPicPr>
          <p:nvPr/>
        </p:nvPicPr>
        <p:blipFill>
          <a:blip r:embed="rId3"/>
          <a:stretch>
            <a:fillRect/>
          </a:stretch>
        </p:blipFill>
        <p:spPr>
          <a:xfrm>
            <a:off x="5273964" y="1521573"/>
            <a:ext cx="6677892" cy="4419691"/>
          </a:xfrm>
          <a:prstGeom prst="rect">
            <a:avLst/>
          </a:prstGeom>
        </p:spPr>
      </p:pic>
      <p:sp>
        <p:nvSpPr>
          <p:cNvPr id="7" name="Rectangle 6"/>
          <p:cNvSpPr/>
          <p:nvPr/>
        </p:nvSpPr>
        <p:spPr>
          <a:xfrm>
            <a:off x="914400" y="3520289"/>
            <a:ext cx="4488873"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performance of a on-demand charging algorithm is decided by two important factors: </a:t>
            </a:r>
          </a:p>
          <a:p>
            <a:r>
              <a:rPr lang="en-US" dirty="0">
                <a:latin typeface="Times New Roman" panose="02020603050405020304" pitchFamily="18" charset="0"/>
                <a:cs typeface="Times New Roman" panose="02020603050405020304" pitchFamily="18" charset="0"/>
              </a:rPr>
              <a:t>     - The choice of the next optimal charging location.</a:t>
            </a:r>
          </a:p>
          <a:p>
            <a:r>
              <a:rPr lang="en-US" dirty="0">
                <a:latin typeface="Times New Roman" panose="02020603050405020304" pitchFamily="18" charset="0"/>
                <a:cs typeface="Times New Roman" panose="02020603050405020304" pitchFamily="18" charset="0"/>
              </a:rPr>
              <a:t>     - The optimal charging time at each charging location.</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76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pPr>
                <a:defRPr/>
              </a:pPr>
              <a:t>7</a:t>
            </a:fld>
            <a:endParaRPr lang="en-US"/>
          </a:p>
        </p:txBody>
      </p:sp>
      <p:sp>
        <p:nvSpPr>
          <p:cNvPr id="9" name="Title 1"/>
          <p:cNvSpPr txBox="1">
            <a:spLocks/>
          </p:cNvSpPr>
          <p:nvPr/>
        </p:nvSpPr>
        <p:spPr bwMode="auto">
          <a:xfrm>
            <a:off x="822961" y="1517595"/>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chemeClr val="bg1">
                    <a:lumMod val="65000"/>
                  </a:schemeClr>
                </a:solidFill>
              </a:rPr>
              <a:t>1. Introduction </a:t>
            </a:r>
          </a:p>
        </p:txBody>
      </p:sp>
      <p:sp>
        <p:nvSpPr>
          <p:cNvPr id="11" name="Title 1"/>
          <p:cNvSpPr txBox="1">
            <a:spLocks/>
          </p:cNvSpPr>
          <p:nvPr/>
        </p:nvSpPr>
        <p:spPr bwMode="auto">
          <a:xfrm>
            <a:off x="822961" y="2312128"/>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t>2. Related Works </a:t>
            </a:r>
          </a:p>
        </p:txBody>
      </p:sp>
      <p:sp>
        <p:nvSpPr>
          <p:cNvPr id="12" name="Title 1"/>
          <p:cNvSpPr txBox="1">
            <a:spLocks/>
          </p:cNvSpPr>
          <p:nvPr/>
        </p:nvSpPr>
        <p:spPr bwMode="auto">
          <a:xfrm>
            <a:off x="822961" y="3130644"/>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3. Problem Model</a:t>
            </a:r>
          </a:p>
        </p:txBody>
      </p:sp>
      <p:sp>
        <p:nvSpPr>
          <p:cNvPr id="13" name="Title 1"/>
          <p:cNvSpPr txBox="1">
            <a:spLocks/>
          </p:cNvSpPr>
          <p:nvPr/>
        </p:nvSpPr>
        <p:spPr bwMode="auto">
          <a:xfrm>
            <a:off x="822961" y="394916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4. Fuzzy Q-Charging Algorithm</a:t>
            </a:r>
          </a:p>
        </p:txBody>
      </p:sp>
      <p:sp>
        <p:nvSpPr>
          <p:cNvPr id="14" name="Title 1"/>
          <p:cNvSpPr txBox="1">
            <a:spLocks/>
          </p:cNvSpPr>
          <p:nvPr/>
        </p:nvSpPr>
        <p:spPr bwMode="auto">
          <a:xfrm>
            <a:off x="822961" y="4767676"/>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5. Performance Evaluation</a:t>
            </a:r>
          </a:p>
        </p:txBody>
      </p:sp>
      <p:sp>
        <p:nvSpPr>
          <p:cNvPr id="15" name="Title 1"/>
          <p:cNvSpPr txBox="1">
            <a:spLocks/>
          </p:cNvSpPr>
          <p:nvPr/>
        </p:nvSpPr>
        <p:spPr bwMode="auto">
          <a:xfrm>
            <a:off x="822961" y="5586192"/>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3800" kern="0" dirty="0">
                <a:solidFill>
                  <a:srgbClr val="C0C0C0"/>
                </a:solidFill>
              </a:rPr>
              <a:t>6. Conclusion</a:t>
            </a:r>
          </a:p>
        </p:txBody>
      </p:sp>
      <p:sp>
        <p:nvSpPr>
          <p:cNvPr id="16"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t>Catalogue</a:t>
            </a:r>
          </a:p>
        </p:txBody>
      </p:sp>
    </p:spTree>
    <p:extLst>
      <p:ext uri="{BB962C8B-B14F-4D97-AF65-F5344CB8AC3E}">
        <p14:creationId xmlns:p14="http://schemas.microsoft.com/office/powerpoint/2010/main" val="145726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AEDAF39-F94B-43FC-BFB0-C56B5C80EF1E}" type="slidenum">
              <a:rPr lang="en-US" smtClean="0">
                <a:cs typeface="Times New Roman" panose="02020603050405020304" pitchFamily="18" charset="0"/>
              </a:rPr>
              <a:pPr>
                <a:defRPr/>
              </a:pPr>
              <a:t>8</a:t>
            </a:fld>
            <a:endParaRPr lang="en-US">
              <a:cs typeface="Times New Roman" panose="02020603050405020304" pitchFamily="18" charset="0"/>
            </a:endParaRPr>
          </a:p>
        </p:txBody>
      </p:sp>
      <p:sp>
        <p:nvSpPr>
          <p:cNvPr id="12" name="Rectangle 11"/>
          <p:cNvSpPr/>
          <p:nvPr/>
        </p:nvSpPr>
        <p:spPr>
          <a:xfrm>
            <a:off x="628073" y="1556800"/>
            <a:ext cx="11563927"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 Xu et al. in [1] introduce a multi-chargers approximation model to increase the charging speed.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 C. Lin et al. derive a new energy transfer model, use linear programming to obtain the optimal solution based on fixed charging schedule.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authors in [17] studied how to optimize the serving order of the charging requests waiting in the queue using the gravitational search algorithm.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[15], X. Cao et al. use a deep reinforcement learning-based on-demand charging algorithm to maximize total reward.</a:t>
            </a:r>
            <a:endParaRPr lang="vi-VN" dirty="0">
              <a:latin typeface="Times New Roman" panose="02020603050405020304" pitchFamily="18" charset="0"/>
              <a:cs typeface="Times New Roman" panose="02020603050405020304" pitchFamily="18" charset="0"/>
            </a:endParaRPr>
          </a:p>
        </p:txBody>
      </p:sp>
      <p:sp>
        <p:nvSpPr>
          <p:cNvPr id="14" name="Title 1"/>
          <p:cNvSpPr txBox="1">
            <a:spLocks/>
          </p:cNvSpPr>
          <p:nvPr/>
        </p:nvSpPr>
        <p:spPr bwMode="auto">
          <a:xfrm>
            <a:off x="1589315" y="450891"/>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cs typeface="Times New Roman" panose="02020603050405020304" pitchFamily="18" charset="0"/>
              </a:rPr>
              <a:t>Related Works</a:t>
            </a:r>
          </a:p>
        </p:txBody>
      </p:sp>
      <p:cxnSp>
        <p:nvCxnSpPr>
          <p:cNvPr id="16" name="Straight Connector 15"/>
          <p:cNvCxnSpPr/>
          <p:nvPr/>
        </p:nvCxnSpPr>
        <p:spPr bwMode="auto">
          <a:xfrm>
            <a:off x="1178679" y="4247035"/>
            <a:ext cx="9834639" cy="1306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Rectangle 16"/>
          <p:cNvSpPr/>
          <p:nvPr/>
        </p:nvSpPr>
        <p:spPr>
          <a:xfrm>
            <a:off x="-1" y="4365010"/>
            <a:ext cx="12192000" cy="2492990"/>
          </a:xfrm>
          <a:prstGeom prst="rect">
            <a:avLst/>
          </a:prstGeom>
        </p:spPr>
        <p:txBody>
          <a:bodyPr wrap="square">
            <a:spAutoFit/>
          </a:bodyPr>
          <a:lstStyle/>
          <a:p>
            <a:r>
              <a:rPr lang="en-US" sz="1300" baseline="30000" dirty="0">
                <a:latin typeface="Times New Roman" panose="02020603050405020304" pitchFamily="18" charset="0"/>
                <a:cs typeface="Times New Roman" panose="02020603050405020304" pitchFamily="18" charset="0"/>
              </a:rPr>
              <a:t>1</a:t>
            </a:r>
            <a:r>
              <a:rPr lang="vi-V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Xu, W.; Liang, W.; </a:t>
            </a:r>
            <a:r>
              <a:rPr lang="en-US" sz="1300" dirty="0" err="1">
                <a:latin typeface="Times New Roman" panose="02020603050405020304" pitchFamily="18" charset="0"/>
                <a:cs typeface="Times New Roman" panose="02020603050405020304" pitchFamily="18" charset="0"/>
              </a:rPr>
              <a:t>Kan</a:t>
            </a:r>
            <a:r>
              <a:rPr lang="en-US" sz="1300" dirty="0">
                <a:latin typeface="Times New Roman" panose="02020603050405020304" pitchFamily="18" charset="0"/>
                <a:cs typeface="Times New Roman" panose="02020603050405020304" pitchFamily="18" charset="0"/>
              </a:rPr>
              <a:t>, H.; Xu, Y.; Zhang, X. Minimizing the Longest Charge Delay of Multiple Mobile Chargers for Wireless Rechargeable Sensor Networks by Charging Multiple Sensors Simultaneously. In Proceedings of the 2019 IEEE 39th International Conference on Distributed Computing Systems (ICDCS), Dallas, TX, USA, 7–10 July 2019; pp. 881–890.</a:t>
            </a:r>
            <a:r>
              <a:rPr lang="vi-VN" sz="1300" dirty="0">
                <a:latin typeface="Times New Roman" panose="02020603050405020304" pitchFamily="18" charset="0"/>
                <a:cs typeface="Times New Roman" panose="02020603050405020304" pitchFamily="18" charset="0"/>
              </a:rPr>
              <a:t> </a:t>
            </a:r>
          </a:p>
          <a:p>
            <a:endParaRPr lang="vi-VN" sz="1300" dirty="0">
              <a:latin typeface="Times New Roman" panose="02020603050405020304" pitchFamily="18" charset="0"/>
              <a:cs typeface="Times New Roman" panose="02020603050405020304" pitchFamily="18" charset="0"/>
            </a:endParaRPr>
          </a:p>
          <a:p>
            <a:r>
              <a:rPr lang="en-US" sz="1300" baseline="30000" dirty="0">
                <a:latin typeface="Times New Roman" panose="02020603050405020304" pitchFamily="18" charset="0"/>
                <a:cs typeface="Times New Roman" panose="02020603050405020304" pitchFamily="18" charset="0"/>
              </a:rPr>
              <a:t>2</a:t>
            </a:r>
            <a:r>
              <a:rPr lang="vi-VN" sz="1300" dirty="0">
                <a:latin typeface="Times New Roman" panose="02020603050405020304" pitchFamily="18" charset="0"/>
                <a:cs typeface="Times New Roman" panose="02020603050405020304" pitchFamily="18" charset="0"/>
              </a:rPr>
              <a:t> Lin, C.; Zhou, Y.; Ma, F.; Deng, J.; Wang, L.; Wu, G. Minimizing Charging Delay for Directional Charging in Wireless Rechargeable</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Sensor Networks. In Proceedings of the IEEE INFOCOM 2019-IEEE Conference on Computer</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Communications, Paris, France,</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29 April–2 May 2019; pp. 1819–1827. </a:t>
            </a:r>
          </a:p>
          <a:p>
            <a:endParaRPr lang="vi-VN" sz="1300" dirty="0">
              <a:latin typeface="Times New Roman" panose="02020603050405020304" pitchFamily="18" charset="0"/>
              <a:cs typeface="Times New Roman" panose="02020603050405020304" pitchFamily="18" charset="0"/>
            </a:endParaRPr>
          </a:p>
          <a:p>
            <a:r>
              <a:rPr lang="en-US" sz="1300" baseline="30000" dirty="0">
                <a:latin typeface="Times New Roman" panose="02020603050405020304" pitchFamily="18" charset="0"/>
                <a:cs typeface="Times New Roman" panose="02020603050405020304" pitchFamily="18" charset="0"/>
              </a:rPr>
              <a:t>3</a:t>
            </a:r>
            <a:r>
              <a:rPr lang="vi-VN" sz="1300" dirty="0">
                <a:latin typeface="Times New Roman" panose="02020603050405020304" pitchFamily="18" charset="0"/>
                <a:cs typeface="Times New Roman" panose="02020603050405020304" pitchFamily="18" charset="0"/>
              </a:rPr>
              <a:t> Kaswan, A.; Tomar, A.; Jana, P.K. An efficient scheduling scheme for mobile charger in on-demand wireless</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rechargeable sensor</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networks. J. Netw. Comput. Appl. 2018, 114, 123–134.</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baseline="30000" dirty="0">
                <a:latin typeface="Times New Roman" panose="02020603050405020304" pitchFamily="18" charset="0"/>
                <a:cs typeface="Times New Roman" panose="02020603050405020304" pitchFamily="18" charset="0"/>
              </a:rPr>
              <a:t>4</a:t>
            </a:r>
            <a:r>
              <a:rPr lang="vi-VN" sz="1300" dirty="0">
                <a:latin typeface="Times New Roman" panose="02020603050405020304" pitchFamily="18" charset="0"/>
                <a:cs typeface="Times New Roman" panose="02020603050405020304" pitchFamily="18" charset="0"/>
              </a:rPr>
              <a:t> Cao, X.; Xu, W.; Liu, X.; Peng, J.; Liu, T. A Deep Reinforcement Learning-Based On-Demand Charging Algorithm for Wireless</a:t>
            </a:r>
            <a:r>
              <a:rPr lang="en-US" sz="1300" dirty="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Rechargeable Sensor Networks. Ad Hoc Netw. 2020, 110, 102278</a:t>
            </a:r>
          </a:p>
        </p:txBody>
      </p:sp>
    </p:spTree>
    <p:extLst>
      <p:ext uri="{BB962C8B-B14F-4D97-AF65-F5344CB8AC3E}">
        <p14:creationId xmlns:p14="http://schemas.microsoft.com/office/powerpoint/2010/main" val="32367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76917" y="1720840"/>
            <a:ext cx="10363199"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Common limitations of previous works: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charging time problem has not been thoroughly considered (Most of them leverage either the fully charging approach).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existing work considering the target coverage and connectivity constraints concurrently.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charging model of this paper: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 the target coverage and connectivity constraints in charging schedule optimization.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Uniquely consider the optimization of charging time and charging location simultaneously by using Fuzzy logic and Q-learning in their proposal.</a:t>
            </a:r>
          </a:p>
          <a:p>
            <a:pPr marL="285750" indent="-285750">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bwMode="auto">
          <a:xfrm>
            <a:off x="1576917" y="433130"/>
            <a:ext cx="12252960" cy="81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600" b="1">
                <a:solidFill>
                  <a:schemeClr val="tx2"/>
                </a:solidFill>
                <a:latin typeface="Times New Roman" panose="02020603050405020304" pitchFamily="18" charset="0"/>
                <a:ea typeface="MS PGothic" panose="020B0600070205080204" pitchFamily="34" charset="-128"/>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MS PGothic" panose="020B0600070205080204" pitchFamily="34" charset="-128"/>
                <a:cs typeface="Arial" panose="020B060402020202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Arial" panose="020B0604020202020204" pitchFamily="34" charset="0"/>
              </a:defRPr>
            </a:lvl9pPr>
          </a:lstStyle>
          <a:p>
            <a:r>
              <a:rPr lang="en-US" sz="4000" kern="0" dirty="0">
                <a:cs typeface="Times New Roman" panose="02020603050405020304" pitchFamily="18" charset="0"/>
              </a:rPr>
              <a:t>Related Works</a:t>
            </a:r>
          </a:p>
        </p:txBody>
      </p:sp>
    </p:spTree>
    <p:extLst>
      <p:ext uri="{BB962C8B-B14F-4D97-AF65-F5344CB8AC3E}">
        <p14:creationId xmlns:p14="http://schemas.microsoft.com/office/powerpoint/2010/main" val="1835377305"/>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TotalTime>
  <Words>1769</Words>
  <Application>Microsoft Office PowerPoint</Application>
  <PresentationFormat>Widescreen</PresentationFormat>
  <Paragraphs>234</Paragraphs>
  <Slides>32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MS PGothic</vt:lpstr>
      <vt:lpstr>Arial</vt:lpstr>
      <vt:lpstr>Arial Black</vt:lpstr>
      <vt:lpstr>Calibri</vt:lpstr>
      <vt:lpstr>Cambria Math</vt:lpstr>
      <vt:lpstr>Tahoma</vt:lpstr>
      <vt:lpstr>Times New Roman</vt:lpstr>
      <vt:lpstr>Wingdings</vt:lpstr>
      <vt:lpstr>Blends</vt:lpstr>
      <vt:lpstr>An On-Demand Charging for Connected Target Coverage in WRSNs Using Fuzzy Logic and Q-Learning</vt:lpstr>
      <vt:lpstr>PowerPoint Presentation</vt:lpstr>
      <vt:lpstr>Wireless sensor network - WSN</vt:lpstr>
      <vt:lpstr>Applications</vt:lpstr>
      <vt:lpstr>Challenges</vt:lpstr>
      <vt:lpstr>Wireless Rechargeable Sensor Networks </vt:lpstr>
      <vt:lpstr>PowerPoint Presentation</vt:lpstr>
      <vt:lpstr>PowerPoint Presentation</vt:lpstr>
      <vt:lpstr>PowerPoint Presentation</vt:lpstr>
      <vt:lpstr>PowerPoint Presentation</vt:lpstr>
      <vt:lpstr> Network Model </vt:lpstr>
      <vt:lpstr>PowerPoint Presentation</vt:lpstr>
      <vt:lpstr>Fuzzy Q-Charging Algorithm</vt:lpstr>
      <vt:lpstr>Fuzzy Q-Charging Algorithm</vt:lpstr>
      <vt:lpstr>Notations</vt:lpstr>
      <vt:lpstr>Fuzzy Phase</vt:lpstr>
      <vt:lpstr>Charging Time Determination</vt:lpstr>
      <vt:lpstr>Charging Time Determination</vt:lpstr>
      <vt:lpstr>Charging Time Determination</vt:lpstr>
      <vt:lpstr>Reward function</vt:lpstr>
      <vt:lpstr>Reward function</vt:lpstr>
      <vt:lpstr>Update Q table</vt:lpstr>
      <vt:lpstr>Overview</vt:lpstr>
      <vt:lpstr>Update Q table</vt:lpstr>
      <vt:lpstr>PowerPoint Presentation</vt:lpstr>
      <vt:lpstr>Performance Evaluation</vt:lpstr>
      <vt:lpstr>Performance Evaluation</vt:lpstr>
      <vt:lpstr>Performance Evaluation</vt:lpstr>
      <vt:lpstr>Performance Evaluation</vt:lpstr>
      <vt:lpstr>Performance 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Tối ưu lược đồ sạc để tránh cạn kiệt năng lượng trong WRSNs </dc:title>
  <dc:creator>TGDD</dc:creator>
  <cp:lastModifiedBy>Le Quang Hieu 20210335</cp:lastModifiedBy>
  <cp:revision>136</cp:revision>
  <dcterms:created xsi:type="dcterms:W3CDTF">2020-12-21T09:35:00Z</dcterms:created>
  <dcterms:modified xsi:type="dcterms:W3CDTF">2023-05-10T04:14:00Z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2057-11.2.0.9747</vt:lpwstr>
  </property>
</Properties>
</file>