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10d3d571_19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10d3d571_19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010d3d571_19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010d3d571_19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010d3d571_1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010d3d571_1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010d3d571_1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010d3d571_1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010d3d571_1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010d3d571_1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8d8c6c2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8d8c6c2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08d8c6c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8d8c6c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08d8c6c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8d8c6c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8d8c6c2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8d8c6c2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08d8c6c2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08d8c6c2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010d3d571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010d3d571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010d3d571_1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010d3d571_1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010d3d571_1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010d3d571_1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vi.wikipedia.org/wiki/M%C3%A3_ngu%E1%BB%93n" TargetMode="External"/><Relationship Id="rId4" Type="http://schemas.openxmlformats.org/officeDocument/2006/relationships/hyperlink" Target="https://vi.wikipedia.org/wiki/L%E1%BA%ADp_tr%C3%ACnh_vi%C3%A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a:t>G</a:t>
            </a:r>
            <a:r>
              <a:rPr lang="vi"/>
              <a:t>it Tutorial</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Ph</a:t>
            </a:r>
            <a:r>
              <a:rPr lang="vi"/>
              <a:t>úc đẹp trai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57175" y="352825"/>
            <a:ext cx="51117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Create a new repository</a:t>
            </a:r>
            <a:endParaRPr/>
          </a:p>
        </p:txBody>
      </p:sp>
      <p:sp>
        <p:nvSpPr>
          <p:cNvPr id="190" name="Google Shape;190;p22"/>
          <p:cNvSpPr txBox="1"/>
          <p:nvPr/>
        </p:nvSpPr>
        <p:spPr>
          <a:xfrm>
            <a:off x="357175" y="1252775"/>
            <a:ext cx="2630100" cy="23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vi" sz="2000"/>
              <a:t>2. Tạo repository trên remote ( Github )</a:t>
            </a:r>
            <a:endParaRPr sz="2000"/>
          </a:p>
        </p:txBody>
      </p:sp>
      <p:pic>
        <p:nvPicPr>
          <p:cNvPr id="191" name="Google Shape;191;p22"/>
          <p:cNvPicPr preferRelativeResize="0"/>
          <p:nvPr/>
        </p:nvPicPr>
        <p:blipFill>
          <a:blip r:embed="rId3">
            <a:alphaModFix/>
          </a:blip>
          <a:stretch>
            <a:fillRect/>
          </a:stretch>
        </p:blipFill>
        <p:spPr>
          <a:xfrm>
            <a:off x="3077450" y="1007125"/>
            <a:ext cx="5403307" cy="385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530000" y="1007125"/>
            <a:ext cx="3674100" cy="5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sz="1800"/>
              <a:t>3. Cl</a:t>
            </a:r>
            <a:r>
              <a:rPr lang="vi" sz="1800"/>
              <a:t>one repository đã có.</a:t>
            </a:r>
            <a:endParaRPr sz="1800"/>
          </a:p>
        </p:txBody>
      </p:sp>
      <p:sp>
        <p:nvSpPr>
          <p:cNvPr id="197" name="Google Shape;197;p23"/>
          <p:cNvSpPr txBox="1"/>
          <p:nvPr>
            <p:ph type="title"/>
          </p:nvPr>
        </p:nvSpPr>
        <p:spPr>
          <a:xfrm>
            <a:off x="357175" y="352825"/>
            <a:ext cx="51117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Create a new repository</a:t>
            </a:r>
            <a:endParaRPr/>
          </a:p>
        </p:txBody>
      </p:sp>
      <p:sp>
        <p:nvSpPr>
          <p:cNvPr id="198" name="Google Shape;198;p23"/>
          <p:cNvSpPr txBox="1"/>
          <p:nvPr/>
        </p:nvSpPr>
        <p:spPr>
          <a:xfrm>
            <a:off x="602275" y="1762350"/>
            <a:ext cx="34692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t>Bước 1: Get link repository</a:t>
            </a:r>
            <a:endParaRPr sz="1800"/>
          </a:p>
        </p:txBody>
      </p:sp>
      <p:pic>
        <p:nvPicPr>
          <p:cNvPr id="199" name="Google Shape;199;p23"/>
          <p:cNvPicPr preferRelativeResize="0"/>
          <p:nvPr/>
        </p:nvPicPr>
        <p:blipFill>
          <a:blip r:embed="rId3">
            <a:alphaModFix/>
          </a:blip>
          <a:stretch>
            <a:fillRect/>
          </a:stretch>
        </p:blipFill>
        <p:spPr>
          <a:xfrm>
            <a:off x="4071475" y="1007125"/>
            <a:ext cx="4276750" cy="1983850"/>
          </a:xfrm>
          <a:prstGeom prst="rect">
            <a:avLst/>
          </a:prstGeom>
          <a:noFill/>
          <a:ln>
            <a:noFill/>
          </a:ln>
        </p:spPr>
      </p:pic>
      <p:sp>
        <p:nvSpPr>
          <p:cNvPr id="200" name="Google Shape;200;p23"/>
          <p:cNvSpPr txBox="1"/>
          <p:nvPr/>
        </p:nvSpPr>
        <p:spPr>
          <a:xfrm>
            <a:off x="602275" y="3112475"/>
            <a:ext cx="33006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t>Bước 2: Sử dụng lệnh:</a:t>
            </a:r>
            <a:endParaRPr sz="1800"/>
          </a:p>
          <a:p>
            <a:pPr indent="0" lvl="0" marL="0" rtl="0" algn="l">
              <a:spcBef>
                <a:spcPts val="0"/>
              </a:spcBef>
              <a:spcAft>
                <a:spcPts val="0"/>
              </a:spcAft>
              <a:buNone/>
            </a:pPr>
            <a:r>
              <a:rPr lang="vi" sz="1800">
                <a:solidFill>
                  <a:schemeClr val="accent2"/>
                </a:solidFill>
              </a:rPr>
              <a:t>git clone [link]</a:t>
            </a:r>
            <a:endParaRPr sz="1800">
              <a:solidFill>
                <a:schemeClr val="accent2"/>
              </a:solidFill>
            </a:endParaRPr>
          </a:p>
        </p:txBody>
      </p:sp>
      <p:pic>
        <p:nvPicPr>
          <p:cNvPr id="201" name="Google Shape;201;p23"/>
          <p:cNvPicPr preferRelativeResize="0"/>
          <p:nvPr/>
        </p:nvPicPr>
        <p:blipFill>
          <a:blip r:embed="rId4">
            <a:alphaModFix/>
          </a:blip>
          <a:stretch>
            <a:fillRect/>
          </a:stretch>
        </p:blipFill>
        <p:spPr>
          <a:xfrm>
            <a:off x="3477000" y="4329725"/>
            <a:ext cx="3244475" cy="424725"/>
          </a:xfrm>
          <a:prstGeom prst="rect">
            <a:avLst/>
          </a:prstGeom>
          <a:noFill/>
          <a:ln>
            <a:noFill/>
          </a:ln>
        </p:spPr>
      </p:pic>
      <p:pic>
        <p:nvPicPr>
          <p:cNvPr id="202" name="Google Shape;202;p23"/>
          <p:cNvPicPr preferRelativeResize="0"/>
          <p:nvPr/>
        </p:nvPicPr>
        <p:blipFill>
          <a:blip r:embed="rId5">
            <a:alphaModFix/>
          </a:blip>
          <a:stretch>
            <a:fillRect/>
          </a:stretch>
        </p:blipFill>
        <p:spPr>
          <a:xfrm>
            <a:off x="3167375" y="3091537"/>
            <a:ext cx="5658174" cy="113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457725" y="1007125"/>
            <a:ext cx="3180000" cy="3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800">
                <a:solidFill>
                  <a:srgbClr val="000000"/>
                </a:solidFill>
                <a:latin typeface="Arial"/>
                <a:ea typeface="Arial"/>
                <a:cs typeface="Arial"/>
                <a:sym typeface="Arial"/>
              </a:rPr>
              <a:t>Untracked</a:t>
            </a:r>
            <a:r>
              <a:rPr lang="vi" sz="1800">
                <a:solidFill>
                  <a:srgbClr val="000000"/>
                </a:solidFill>
                <a:latin typeface="Arial"/>
                <a:ea typeface="Arial"/>
                <a:cs typeface="Arial"/>
                <a:sym typeface="Arial"/>
              </a:rPr>
              <a:t>: File chưa được git quản lý.</a:t>
            </a:r>
            <a:endParaRPr sz="1800">
              <a:solidFill>
                <a:srgbClr val="000000"/>
              </a:solidFill>
              <a:latin typeface="Arial"/>
              <a:ea typeface="Arial"/>
              <a:cs typeface="Arial"/>
              <a:sym typeface="Arial"/>
            </a:endParaRPr>
          </a:p>
          <a:p>
            <a:pPr indent="0" lvl="0" marL="0" rtl="0" algn="l">
              <a:spcBef>
                <a:spcPts val="1600"/>
              </a:spcBef>
              <a:spcAft>
                <a:spcPts val="0"/>
              </a:spcAft>
              <a:buNone/>
            </a:pPr>
            <a:r>
              <a:rPr b="1" lang="vi" sz="1800">
                <a:solidFill>
                  <a:srgbClr val="000000"/>
                </a:solidFill>
                <a:latin typeface="Arial"/>
                <a:ea typeface="Arial"/>
                <a:cs typeface="Arial"/>
                <a:sym typeface="Arial"/>
              </a:rPr>
              <a:t>Unmodified</a:t>
            </a:r>
            <a:r>
              <a:rPr lang="vi" sz="1800">
                <a:solidFill>
                  <a:srgbClr val="000000"/>
                </a:solidFill>
                <a:latin typeface="Arial"/>
                <a:ea typeface="Arial"/>
                <a:cs typeface="Arial"/>
                <a:sym typeface="Arial"/>
              </a:rPr>
              <a:t>: File đã đưuọc git quản lý và đã được commit.</a:t>
            </a:r>
            <a:endParaRPr sz="1800">
              <a:solidFill>
                <a:srgbClr val="000000"/>
              </a:solidFill>
              <a:latin typeface="Arial"/>
              <a:ea typeface="Arial"/>
              <a:cs typeface="Arial"/>
              <a:sym typeface="Arial"/>
            </a:endParaRPr>
          </a:p>
          <a:p>
            <a:pPr indent="0" lvl="0" marL="0" rtl="0" algn="l">
              <a:spcBef>
                <a:spcPts val="1600"/>
              </a:spcBef>
              <a:spcAft>
                <a:spcPts val="0"/>
              </a:spcAft>
              <a:buNone/>
            </a:pPr>
            <a:r>
              <a:rPr b="1" lang="vi" sz="1800">
                <a:solidFill>
                  <a:srgbClr val="000000"/>
                </a:solidFill>
                <a:latin typeface="Arial"/>
                <a:ea typeface="Arial"/>
                <a:cs typeface="Arial"/>
                <a:sym typeface="Arial"/>
              </a:rPr>
              <a:t>Modified</a:t>
            </a:r>
            <a:r>
              <a:rPr lang="vi" sz="1800">
                <a:solidFill>
                  <a:srgbClr val="000000"/>
                </a:solidFill>
                <a:latin typeface="Arial"/>
                <a:ea typeface="Arial"/>
                <a:cs typeface="Arial"/>
                <a:sym typeface="Arial"/>
              </a:rPr>
              <a:t>: File đã được git quản lý là đã có sự thay đổi.</a:t>
            </a:r>
            <a:endParaRPr sz="1800">
              <a:solidFill>
                <a:srgbClr val="000000"/>
              </a:solidFill>
              <a:latin typeface="Arial"/>
              <a:ea typeface="Arial"/>
              <a:cs typeface="Arial"/>
              <a:sym typeface="Arial"/>
            </a:endParaRPr>
          </a:p>
          <a:p>
            <a:pPr indent="0" lvl="0" marL="0" rtl="0" algn="l">
              <a:spcBef>
                <a:spcPts val="1600"/>
              </a:spcBef>
              <a:spcAft>
                <a:spcPts val="1600"/>
              </a:spcAft>
              <a:buNone/>
            </a:pPr>
            <a:r>
              <a:rPr b="1" lang="vi" sz="1800">
                <a:solidFill>
                  <a:srgbClr val="000000"/>
                </a:solidFill>
                <a:latin typeface="Arial"/>
                <a:ea typeface="Arial"/>
                <a:cs typeface="Arial"/>
                <a:sym typeface="Arial"/>
              </a:rPr>
              <a:t>Staged</a:t>
            </a:r>
            <a:r>
              <a:rPr lang="vi" sz="1800">
                <a:solidFill>
                  <a:srgbClr val="000000"/>
                </a:solidFill>
                <a:latin typeface="Arial"/>
                <a:ea typeface="Arial"/>
                <a:cs typeface="Arial"/>
                <a:sym typeface="Arial"/>
              </a:rPr>
              <a:t>: File đã được git quản lý và chuẩn bị sẵn sàng cho commit tiếp theo.</a:t>
            </a:r>
            <a:endParaRPr sz="1800">
              <a:solidFill>
                <a:srgbClr val="000000"/>
              </a:solidFill>
              <a:latin typeface="Arial"/>
              <a:ea typeface="Arial"/>
              <a:cs typeface="Arial"/>
              <a:sym typeface="Arial"/>
            </a:endParaRPr>
          </a:p>
        </p:txBody>
      </p:sp>
      <p:sp>
        <p:nvSpPr>
          <p:cNvPr id="208" name="Google Shape;208;p24"/>
          <p:cNvSpPr txBox="1"/>
          <p:nvPr>
            <p:ph type="title"/>
          </p:nvPr>
        </p:nvSpPr>
        <p:spPr>
          <a:xfrm>
            <a:off x="357175" y="352825"/>
            <a:ext cx="35697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File Status Lifecycle</a:t>
            </a:r>
            <a:endParaRPr/>
          </a:p>
        </p:txBody>
      </p:sp>
      <p:pic>
        <p:nvPicPr>
          <p:cNvPr id="209" name="Google Shape;209;p24"/>
          <p:cNvPicPr preferRelativeResize="0"/>
          <p:nvPr/>
        </p:nvPicPr>
        <p:blipFill>
          <a:blip r:embed="rId3">
            <a:alphaModFix/>
          </a:blip>
          <a:stretch>
            <a:fillRect/>
          </a:stretch>
        </p:blipFill>
        <p:spPr>
          <a:xfrm>
            <a:off x="3637725" y="1007125"/>
            <a:ext cx="5044874" cy="2883625"/>
          </a:xfrm>
          <a:prstGeom prst="rect">
            <a:avLst/>
          </a:prstGeom>
          <a:noFill/>
          <a:ln>
            <a:noFill/>
          </a:ln>
        </p:spPr>
      </p:pic>
      <p:sp>
        <p:nvSpPr>
          <p:cNvPr id="210" name="Google Shape;210;p24"/>
          <p:cNvSpPr txBox="1"/>
          <p:nvPr/>
        </p:nvSpPr>
        <p:spPr>
          <a:xfrm>
            <a:off x="4702671" y="3987125"/>
            <a:ext cx="31800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t>Xem trạng thái của file:</a:t>
            </a:r>
            <a:endParaRPr sz="2000"/>
          </a:p>
          <a:p>
            <a:pPr indent="0" lvl="0" marL="0" rtl="0" algn="l">
              <a:spcBef>
                <a:spcPts val="0"/>
              </a:spcBef>
              <a:spcAft>
                <a:spcPts val="0"/>
              </a:spcAft>
              <a:buNone/>
            </a:pPr>
            <a:r>
              <a:rPr lang="vi" sz="2000"/>
              <a:t>	$</a:t>
            </a:r>
            <a:r>
              <a:rPr lang="vi" sz="2000">
                <a:solidFill>
                  <a:schemeClr val="accent2"/>
                </a:solidFill>
              </a:rPr>
              <a:t> git status</a:t>
            </a:r>
            <a:endParaRPr sz="20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357175" y="1007125"/>
            <a:ext cx="2931300" cy="343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vi" sz="1800">
                <a:solidFill>
                  <a:srgbClr val="000000"/>
                </a:solidFill>
                <a:latin typeface="Arial"/>
                <a:ea typeface="Arial"/>
                <a:cs typeface="Arial"/>
                <a:sym typeface="Arial"/>
              </a:rPr>
              <a:t>Remote repositories</a:t>
            </a:r>
            <a:r>
              <a:rPr lang="vi" sz="1800">
                <a:solidFill>
                  <a:srgbClr val="000000"/>
                </a:solidFill>
                <a:latin typeface="Arial"/>
                <a:ea typeface="Arial"/>
                <a:cs typeface="Arial"/>
                <a:sym typeface="Arial"/>
              </a:rPr>
              <a:t> là phiên bản của project được lưu trữ trên Internet hoặc mạng ở đâu đó.</a:t>
            </a:r>
            <a:endParaRPr sz="1800">
              <a:solidFill>
                <a:srgbClr val="000000"/>
              </a:solidFill>
              <a:latin typeface="Arial"/>
              <a:ea typeface="Arial"/>
              <a:cs typeface="Arial"/>
              <a:sym typeface="Arial"/>
            </a:endParaRPr>
          </a:p>
        </p:txBody>
      </p:sp>
      <p:sp>
        <p:nvSpPr>
          <p:cNvPr id="216" name="Google Shape;216;p25"/>
          <p:cNvSpPr txBox="1"/>
          <p:nvPr>
            <p:ph type="title"/>
          </p:nvPr>
        </p:nvSpPr>
        <p:spPr>
          <a:xfrm>
            <a:off x="357175" y="352825"/>
            <a:ext cx="44730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Working with Remotes</a:t>
            </a:r>
            <a:endParaRPr/>
          </a:p>
        </p:txBody>
      </p:sp>
      <p:pic>
        <p:nvPicPr>
          <p:cNvPr id="217" name="Google Shape;217;p25"/>
          <p:cNvPicPr preferRelativeResize="0"/>
          <p:nvPr/>
        </p:nvPicPr>
        <p:blipFill>
          <a:blip r:embed="rId3">
            <a:alphaModFix/>
          </a:blip>
          <a:stretch>
            <a:fillRect/>
          </a:stretch>
        </p:blipFill>
        <p:spPr>
          <a:xfrm>
            <a:off x="4428650" y="244400"/>
            <a:ext cx="4391325" cy="2470117"/>
          </a:xfrm>
          <a:prstGeom prst="rect">
            <a:avLst/>
          </a:prstGeom>
          <a:noFill/>
          <a:ln>
            <a:noFill/>
          </a:ln>
        </p:spPr>
      </p:pic>
      <p:pic>
        <p:nvPicPr>
          <p:cNvPr id="218" name="Google Shape;218;p25"/>
          <p:cNvPicPr preferRelativeResize="0"/>
          <p:nvPr/>
        </p:nvPicPr>
        <p:blipFill>
          <a:blip r:embed="rId4">
            <a:alphaModFix/>
          </a:blip>
          <a:stretch>
            <a:fillRect/>
          </a:stretch>
        </p:blipFill>
        <p:spPr>
          <a:xfrm>
            <a:off x="535225" y="2822950"/>
            <a:ext cx="4811026" cy="2103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289150" y="1007125"/>
            <a:ext cx="42828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0000"/>
                </a:solidFill>
                <a:latin typeface="Arial"/>
                <a:ea typeface="Arial"/>
                <a:cs typeface="Arial"/>
                <a:sym typeface="Arial"/>
              </a:rPr>
              <a:t>Showing Your Remotes</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vi" sz="1800">
                <a:solidFill>
                  <a:srgbClr val="000000"/>
                </a:solidFill>
                <a:latin typeface="Arial"/>
                <a:ea typeface="Arial"/>
                <a:cs typeface="Arial"/>
                <a:sym typeface="Arial"/>
              </a:rPr>
              <a:t>$ </a:t>
            </a:r>
            <a:r>
              <a:rPr lang="vi" sz="1800">
                <a:solidFill>
                  <a:schemeClr val="accent2"/>
                </a:solidFill>
                <a:latin typeface="Arial"/>
                <a:ea typeface="Arial"/>
                <a:cs typeface="Arial"/>
                <a:sym typeface="Arial"/>
              </a:rPr>
              <a:t>git remote -v</a:t>
            </a:r>
            <a:endParaRPr sz="1800">
              <a:solidFill>
                <a:schemeClr val="accent2"/>
              </a:solidFill>
              <a:latin typeface="Arial"/>
              <a:ea typeface="Arial"/>
              <a:cs typeface="Arial"/>
              <a:sym typeface="Arial"/>
            </a:endParaRPr>
          </a:p>
          <a:p>
            <a:pPr indent="0" lvl="0" marL="0" rtl="0" algn="l">
              <a:spcBef>
                <a:spcPts val="1600"/>
              </a:spcBef>
              <a:spcAft>
                <a:spcPts val="0"/>
              </a:spcAft>
              <a:buNone/>
            </a:pPr>
            <a:r>
              <a:rPr lang="vi" sz="1800">
                <a:solidFill>
                  <a:srgbClr val="000000"/>
                </a:solidFill>
                <a:latin typeface="Arial"/>
                <a:ea typeface="Arial"/>
                <a:cs typeface="Arial"/>
                <a:sym typeface="Arial"/>
              </a:rPr>
              <a:t>Adding Remote Repositories</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vi" sz="1800">
                <a:solidFill>
                  <a:srgbClr val="000000"/>
                </a:solidFill>
                <a:latin typeface="Arial"/>
                <a:ea typeface="Arial"/>
                <a:cs typeface="Arial"/>
                <a:sym typeface="Arial"/>
              </a:rPr>
              <a:t>$ </a:t>
            </a:r>
            <a:r>
              <a:rPr lang="vi" sz="1800">
                <a:solidFill>
                  <a:schemeClr val="accent2"/>
                </a:solidFill>
                <a:latin typeface="Arial"/>
                <a:ea typeface="Arial"/>
                <a:cs typeface="Arial"/>
                <a:sym typeface="Arial"/>
              </a:rPr>
              <a:t>git remote add pb https://github.com/paulboone/ticgit</a:t>
            </a:r>
            <a:endParaRPr sz="1800">
              <a:solidFill>
                <a:schemeClr val="accent2"/>
              </a:solidFill>
              <a:latin typeface="Arial"/>
              <a:ea typeface="Arial"/>
              <a:cs typeface="Arial"/>
              <a:sym typeface="Arial"/>
            </a:endParaRPr>
          </a:p>
          <a:p>
            <a:pPr indent="0" lvl="0" marL="0" rtl="0" algn="l">
              <a:spcBef>
                <a:spcPts val="1600"/>
              </a:spcBef>
              <a:spcAft>
                <a:spcPts val="0"/>
              </a:spcAft>
              <a:buNone/>
            </a:pPr>
            <a:r>
              <a:rPr lang="vi" sz="1800">
                <a:solidFill>
                  <a:srgbClr val="000000"/>
                </a:solidFill>
                <a:latin typeface="Arial"/>
                <a:ea typeface="Arial"/>
                <a:cs typeface="Arial"/>
                <a:sym typeface="Arial"/>
              </a:rPr>
              <a:t>Fetching and Pulling from Your Remotes</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vi" sz="1800">
                <a:solidFill>
                  <a:srgbClr val="000000"/>
                </a:solidFill>
                <a:latin typeface="Arial"/>
                <a:ea typeface="Arial"/>
                <a:cs typeface="Arial"/>
                <a:sym typeface="Arial"/>
              </a:rPr>
              <a:t>$ </a:t>
            </a:r>
            <a:r>
              <a:rPr lang="vi" sz="1800">
                <a:solidFill>
                  <a:schemeClr val="accent2"/>
                </a:solidFill>
                <a:latin typeface="Arial"/>
                <a:ea typeface="Arial"/>
                <a:cs typeface="Arial"/>
                <a:sym typeface="Arial"/>
              </a:rPr>
              <a:t>git fetch [remote-name]</a:t>
            </a:r>
            <a:endParaRPr sz="1800">
              <a:solidFill>
                <a:schemeClr val="accent2"/>
              </a:solidFill>
              <a:latin typeface="Arial"/>
              <a:ea typeface="Arial"/>
              <a:cs typeface="Arial"/>
              <a:sym typeface="Arial"/>
            </a:endParaRPr>
          </a:p>
          <a:p>
            <a:pPr indent="0" lvl="0" marL="0" rtl="0" algn="l">
              <a:spcBef>
                <a:spcPts val="1600"/>
              </a:spcBef>
              <a:spcAft>
                <a:spcPts val="1600"/>
              </a:spcAft>
              <a:buNone/>
            </a:pPr>
            <a:r>
              <a:t/>
            </a:r>
            <a:endParaRPr sz="1800">
              <a:solidFill>
                <a:srgbClr val="000000"/>
              </a:solidFill>
              <a:latin typeface="Arial"/>
              <a:ea typeface="Arial"/>
              <a:cs typeface="Arial"/>
              <a:sym typeface="Arial"/>
            </a:endParaRPr>
          </a:p>
        </p:txBody>
      </p:sp>
      <p:sp>
        <p:nvSpPr>
          <p:cNvPr id="224" name="Google Shape;224;p26"/>
          <p:cNvSpPr txBox="1"/>
          <p:nvPr>
            <p:ph type="title"/>
          </p:nvPr>
        </p:nvSpPr>
        <p:spPr>
          <a:xfrm>
            <a:off x="357175" y="352825"/>
            <a:ext cx="44730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Working with Remotes</a:t>
            </a:r>
            <a:endParaRPr/>
          </a:p>
        </p:txBody>
      </p:sp>
      <p:sp>
        <p:nvSpPr>
          <p:cNvPr id="225" name="Google Shape;225;p26"/>
          <p:cNvSpPr txBox="1"/>
          <p:nvPr/>
        </p:nvSpPr>
        <p:spPr>
          <a:xfrm>
            <a:off x="4830175" y="1007125"/>
            <a:ext cx="3661800" cy="3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800"/>
              <a:t>Pushing to Your Remotes</a:t>
            </a:r>
            <a:endParaRPr sz="1800"/>
          </a:p>
          <a:p>
            <a:pPr indent="0" lvl="0" marL="0" rtl="0" algn="l">
              <a:lnSpc>
                <a:spcPct val="115000"/>
              </a:lnSpc>
              <a:spcBef>
                <a:spcPts val="1600"/>
              </a:spcBef>
              <a:spcAft>
                <a:spcPts val="0"/>
              </a:spcAft>
              <a:buNone/>
            </a:pPr>
            <a:r>
              <a:rPr lang="vi" sz="1800"/>
              <a:t>$ </a:t>
            </a:r>
            <a:r>
              <a:rPr lang="vi" sz="1800">
                <a:solidFill>
                  <a:schemeClr val="accent2"/>
                </a:solidFill>
              </a:rPr>
              <a:t>git push origin master</a:t>
            </a:r>
            <a:endParaRPr sz="1800">
              <a:solidFill>
                <a:schemeClr val="accent2"/>
              </a:solidFill>
            </a:endParaRPr>
          </a:p>
          <a:p>
            <a:pPr indent="0" lvl="0" marL="0" rtl="0" algn="l">
              <a:lnSpc>
                <a:spcPct val="115000"/>
              </a:lnSpc>
              <a:spcBef>
                <a:spcPts val="1600"/>
              </a:spcBef>
              <a:spcAft>
                <a:spcPts val="0"/>
              </a:spcAft>
              <a:buNone/>
            </a:pPr>
            <a:r>
              <a:rPr lang="vi" sz="1800"/>
              <a:t>Inspecting a Remote</a:t>
            </a:r>
            <a:endParaRPr sz="1800"/>
          </a:p>
          <a:p>
            <a:pPr indent="0" lvl="0" marL="0" rtl="0" algn="l">
              <a:lnSpc>
                <a:spcPct val="115000"/>
              </a:lnSpc>
              <a:spcBef>
                <a:spcPts val="1600"/>
              </a:spcBef>
              <a:spcAft>
                <a:spcPts val="0"/>
              </a:spcAft>
              <a:buNone/>
            </a:pPr>
            <a:r>
              <a:rPr lang="vi" sz="1800"/>
              <a:t>$ </a:t>
            </a:r>
            <a:r>
              <a:rPr lang="vi" sz="1800">
                <a:solidFill>
                  <a:schemeClr val="accent2"/>
                </a:solidFill>
              </a:rPr>
              <a:t>git remote show origin</a:t>
            </a:r>
            <a:endParaRPr sz="1800">
              <a:solidFill>
                <a:schemeClr val="accent2"/>
              </a:solidFill>
            </a:endParaRPr>
          </a:p>
          <a:p>
            <a:pPr indent="0" lvl="0" marL="0" rtl="0" algn="l">
              <a:lnSpc>
                <a:spcPct val="115000"/>
              </a:lnSpc>
              <a:spcBef>
                <a:spcPts val="1600"/>
              </a:spcBef>
              <a:spcAft>
                <a:spcPts val="0"/>
              </a:spcAft>
              <a:buNone/>
            </a:pPr>
            <a:r>
              <a:rPr lang="vi" sz="1800"/>
              <a:t>Removing and Renaming Remotes</a:t>
            </a:r>
            <a:endParaRPr sz="1800"/>
          </a:p>
          <a:p>
            <a:pPr indent="0" lvl="0" marL="0" rtl="0" algn="l">
              <a:lnSpc>
                <a:spcPct val="115000"/>
              </a:lnSpc>
              <a:spcBef>
                <a:spcPts val="1600"/>
              </a:spcBef>
              <a:spcAft>
                <a:spcPts val="0"/>
              </a:spcAft>
              <a:buNone/>
            </a:pPr>
            <a:r>
              <a:rPr lang="vi" sz="1800"/>
              <a:t>$ </a:t>
            </a:r>
            <a:r>
              <a:rPr lang="vi" sz="1800">
                <a:solidFill>
                  <a:schemeClr val="accent2"/>
                </a:solidFill>
              </a:rPr>
              <a:t>git remote rename pb paul</a:t>
            </a:r>
            <a:endParaRPr sz="1800">
              <a:solidFill>
                <a:schemeClr val="accent2"/>
              </a:solidFill>
            </a:endParaRPr>
          </a:p>
          <a:p>
            <a:pPr indent="0" lvl="0" marL="0" rtl="0" algn="l">
              <a:lnSpc>
                <a:spcPct val="115000"/>
              </a:lnSpc>
              <a:spcBef>
                <a:spcPts val="1600"/>
              </a:spcBef>
              <a:spcAft>
                <a:spcPts val="0"/>
              </a:spcAft>
              <a:buNone/>
            </a:pPr>
            <a:r>
              <a:t/>
            </a:r>
            <a:endParaRPr sz="1800"/>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97400" y="450825"/>
            <a:ext cx="6316200" cy="9522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vi" sz="2400">
                <a:solidFill>
                  <a:srgbClr val="000000"/>
                </a:solidFill>
                <a:latin typeface="Arial"/>
                <a:ea typeface="Arial"/>
                <a:cs typeface="Arial"/>
                <a:sym typeface="Arial"/>
              </a:rPr>
              <a:t>Version Control System</a:t>
            </a:r>
            <a:endParaRPr sz="2400">
              <a:latin typeface="Arial"/>
              <a:ea typeface="Arial"/>
              <a:cs typeface="Arial"/>
              <a:sym typeface="Arial"/>
            </a:endParaRPr>
          </a:p>
        </p:txBody>
      </p:sp>
      <p:sp>
        <p:nvSpPr>
          <p:cNvPr id="135" name="Google Shape;135;p14"/>
          <p:cNvSpPr txBox="1"/>
          <p:nvPr>
            <p:ph idx="1" type="body"/>
          </p:nvPr>
        </p:nvSpPr>
        <p:spPr>
          <a:xfrm>
            <a:off x="597400" y="1403025"/>
            <a:ext cx="3094200" cy="3078600"/>
          </a:xfrm>
          <a:prstGeom prst="rect">
            <a:avLst/>
          </a:prstGeom>
        </p:spPr>
        <p:txBody>
          <a:bodyPr anchorCtr="0" anchor="t" bIns="91425" lIns="91425" spcFirstLastPara="1" rIns="91425" wrap="square" tIns="91425">
            <a:noAutofit/>
          </a:bodyPr>
          <a:lstStyle/>
          <a:p>
            <a:pPr indent="0" lvl="0" marL="89999" rtl="0" algn="l">
              <a:spcBef>
                <a:spcPts val="0"/>
              </a:spcBef>
              <a:spcAft>
                <a:spcPts val="0"/>
              </a:spcAft>
              <a:buNone/>
            </a:pPr>
            <a:r>
              <a:rPr lang="vi" sz="1600">
                <a:solidFill>
                  <a:srgbClr val="000000"/>
                </a:solidFill>
                <a:latin typeface="Arial"/>
                <a:ea typeface="Arial"/>
                <a:cs typeface="Arial"/>
                <a:sym typeface="Arial"/>
              </a:rPr>
              <a:t>- Là một hệ thống lưu giữ các phiên bản của </a:t>
            </a:r>
            <a:r>
              <a:rPr lang="vi" sz="1600" u="sng">
                <a:solidFill>
                  <a:srgbClr val="1155CC"/>
                </a:solidFill>
                <a:latin typeface="Arial"/>
                <a:ea typeface="Arial"/>
                <a:cs typeface="Arial"/>
                <a:sym typeface="Arial"/>
                <a:hlinkClick r:id="rId3"/>
              </a:rPr>
              <a:t>mã nguồn</a:t>
            </a:r>
            <a:r>
              <a:rPr lang="vi" sz="1600">
                <a:solidFill>
                  <a:srgbClr val="000000"/>
                </a:solidFill>
                <a:latin typeface="Arial"/>
                <a:ea typeface="Arial"/>
                <a:cs typeface="Arial"/>
                <a:sym typeface="Arial"/>
              </a:rPr>
              <a:t> của sản phẩm phần mềm, giúp các </a:t>
            </a:r>
            <a:r>
              <a:rPr lang="vi" sz="1600" u="sng">
                <a:solidFill>
                  <a:srgbClr val="1155CC"/>
                </a:solidFill>
                <a:latin typeface="Arial"/>
                <a:ea typeface="Arial"/>
                <a:cs typeface="Arial"/>
                <a:sym typeface="Arial"/>
                <a:hlinkClick r:id="rId4"/>
              </a:rPr>
              <a:t>lập trình viên</a:t>
            </a:r>
            <a:r>
              <a:rPr lang="vi" sz="1600">
                <a:solidFill>
                  <a:srgbClr val="000000"/>
                </a:solidFill>
                <a:latin typeface="Arial"/>
                <a:ea typeface="Arial"/>
                <a:cs typeface="Arial"/>
                <a:sym typeface="Arial"/>
              </a:rPr>
              <a:t> có thể dễ dàng lấy lại phiên bản mong muốn.</a:t>
            </a:r>
            <a:endParaRPr sz="1600">
              <a:solidFill>
                <a:srgbClr val="000000"/>
              </a:solidFill>
              <a:latin typeface="Arial"/>
              <a:ea typeface="Arial"/>
              <a:cs typeface="Arial"/>
              <a:sym typeface="Arial"/>
            </a:endParaRPr>
          </a:p>
          <a:p>
            <a:pPr indent="0" lvl="0" marL="89999" rtl="0" algn="l">
              <a:spcBef>
                <a:spcPts val="0"/>
              </a:spcBef>
              <a:spcAft>
                <a:spcPts val="0"/>
              </a:spcAft>
              <a:buNone/>
            </a:pPr>
            <a:r>
              <a:rPr lang="vi" sz="1600">
                <a:solidFill>
                  <a:srgbClr val="000000"/>
                </a:solidFill>
                <a:latin typeface="Arial"/>
                <a:ea typeface="Arial"/>
                <a:cs typeface="Arial"/>
                <a:sym typeface="Arial"/>
              </a:rPr>
              <a:t>- Sử dụng Hệ thống kiểm soát phiên bản (VCS), bạn có thể dễ dàng khôi phục lại các phiên bản.</a:t>
            </a:r>
            <a:endParaRPr sz="1600">
              <a:latin typeface="Arial"/>
              <a:ea typeface="Arial"/>
              <a:cs typeface="Arial"/>
              <a:sym typeface="Arial"/>
            </a:endParaRPr>
          </a:p>
        </p:txBody>
      </p:sp>
      <p:sp>
        <p:nvSpPr>
          <p:cNvPr id="136" name="Google Shape;136;p14"/>
          <p:cNvSpPr txBox="1"/>
          <p:nvPr/>
        </p:nvSpPr>
        <p:spPr>
          <a:xfrm>
            <a:off x="4572000" y="1403025"/>
            <a:ext cx="3753000" cy="30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600"/>
              <a:t>- VCS cho phép: </a:t>
            </a:r>
            <a:endParaRPr sz="1600"/>
          </a:p>
          <a:p>
            <a:pPr indent="0" lvl="0" marL="457200" rtl="0" algn="l">
              <a:spcBef>
                <a:spcPts val="0"/>
              </a:spcBef>
              <a:spcAft>
                <a:spcPts val="0"/>
              </a:spcAft>
              <a:buNone/>
            </a:pPr>
            <a:r>
              <a:rPr lang="vi" sz="1600"/>
              <a:t>- Khôi phục lại phiên bản cũ của các file. </a:t>
            </a:r>
            <a:endParaRPr sz="1600"/>
          </a:p>
          <a:p>
            <a:pPr indent="0" lvl="0" marL="457200" rtl="0" algn="l">
              <a:spcBef>
                <a:spcPts val="0"/>
              </a:spcBef>
              <a:spcAft>
                <a:spcPts val="0"/>
              </a:spcAft>
              <a:buNone/>
            </a:pPr>
            <a:r>
              <a:rPr lang="vi" sz="1600"/>
              <a:t>- Khôi phục lại phiên bản cũ của toàn bộ dự án.</a:t>
            </a:r>
            <a:endParaRPr sz="1600"/>
          </a:p>
          <a:p>
            <a:pPr indent="0" lvl="0" marL="457200" rtl="0" algn="l">
              <a:spcBef>
                <a:spcPts val="0"/>
              </a:spcBef>
              <a:spcAft>
                <a:spcPts val="0"/>
              </a:spcAft>
              <a:buNone/>
            </a:pPr>
            <a:r>
              <a:rPr lang="vi" sz="1600"/>
              <a:t> - Xem lại các thay đổi đã được thực hiện theo thời gian,.</a:t>
            </a:r>
            <a:endParaRPr sz="1600"/>
          </a:p>
          <a:p>
            <a:pPr indent="0" lvl="0" marL="457200" rtl="0" algn="l">
              <a:spcBef>
                <a:spcPts val="0"/>
              </a:spcBef>
              <a:spcAft>
                <a:spcPts val="0"/>
              </a:spcAft>
              <a:buNone/>
            </a:pPr>
            <a:r>
              <a:rPr lang="vi" sz="1600"/>
              <a:t>- Xem ai là người thực hiện thay đổi cuối cùng có thể gây ra sự cố. </a:t>
            </a:r>
            <a:endParaRPr sz="1600"/>
          </a:p>
          <a:p>
            <a:pPr indent="0" lvl="0" marL="457200" rtl="0" algn="l">
              <a:spcBef>
                <a:spcPts val="0"/>
              </a:spcBef>
              <a:spcAft>
                <a:spcPts val="0"/>
              </a:spcAft>
              <a:buNone/>
            </a:pPr>
            <a:r>
              <a:rPr lang="vi" sz="1600"/>
              <a:t>- Xem ai là người đã gây ra sự cố đó.</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440850" y="336875"/>
            <a:ext cx="75057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About Version Control (Các nền tảng)</a:t>
            </a:r>
            <a:endParaRPr/>
          </a:p>
        </p:txBody>
      </p:sp>
      <p:pic>
        <p:nvPicPr>
          <p:cNvPr id="142" name="Google Shape;142;p15"/>
          <p:cNvPicPr preferRelativeResize="0"/>
          <p:nvPr/>
        </p:nvPicPr>
        <p:blipFill>
          <a:blip r:embed="rId3">
            <a:alphaModFix/>
          </a:blip>
          <a:stretch>
            <a:fillRect/>
          </a:stretch>
        </p:blipFill>
        <p:spPr>
          <a:xfrm>
            <a:off x="4757025" y="1056575"/>
            <a:ext cx="3742500" cy="3548024"/>
          </a:xfrm>
          <a:prstGeom prst="rect">
            <a:avLst/>
          </a:prstGeom>
          <a:noFill/>
          <a:ln>
            <a:noFill/>
          </a:ln>
        </p:spPr>
      </p:pic>
      <p:sp>
        <p:nvSpPr>
          <p:cNvPr id="143" name="Google Shape;143;p15"/>
          <p:cNvSpPr txBox="1"/>
          <p:nvPr/>
        </p:nvSpPr>
        <p:spPr>
          <a:xfrm>
            <a:off x="366425" y="1056575"/>
            <a:ext cx="4081500" cy="18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200"/>
              <a:t>Local Version Control Systems</a:t>
            </a:r>
            <a:endParaRPr b="1" sz="2200"/>
          </a:p>
          <a:p>
            <a:pPr indent="0" lvl="0" marL="457200" rtl="0" algn="l">
              <a:spcBef>
                <a:spcPts val="0"/>
              </a:spcBef>
              <a:spcAft>
                <a:spcPts val="0"/>
              </a:spcAft>
              <a:buNone/>
            </a:pPr>
            <a:r>
              <a:t/>
            </a:r>
            <a:endParaRPr sz="1800"/>
          </a:p>
          <a:p>
            <a:pPr indent="0" lvl="0" marL="457200" rtl="0" algn="l">
              <a:spcBef>
                <a:spcPts val="0"/>
              </a:spcBef>
              <a:spcAft>
                <a:spcPts val="0"/>
              </a:spcAft>
              <a:buNone/>
            </a:pPr>
            <a:r>
              <a:rPr lang="vi" sz="1800"/>
              <a:t>- Mỗi khi project có thay đổi, sẽ log và lưu lại trên máy local.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506075" y="362975"/>
            <a:ext cx="61857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About Version Control</a:t>
            </a:r>
            <a:endParaRPr/>
          </a:p>
          <a:p>
            <a:pPr indent="0" lvl="0" marL="0" rtl="0" algn="l">
              <a:spcBef>
                <a:spcPts val="0"/>
              </a:spcBef>
              <a:spcAft>
                <a:spcPts val="0"/>
              </a:spcAft>
              <a:buNone/>
            </a:pPr>
            <a:r>
              <a:t/>
            </a:r>
            <a:endParaRPr/>
          </a:p>
        </p:txBody>
      </p:sp>
      <p:pic>
        <p:nvPicPr>
          <p:cNvPr id="149" name="Google Shape;149;p16"/>
          <p:cNvPicPr preferRelativeResize="0"/>
          <p:nvPr/>
        </p:nvPicPr>
        <p:blipFill>
          <a:blip r:embed="rId3">
            <a:alphaModFix/>
          </a:blip>
          <a:stretch>
            <a:fillRect/>
          </a:stretch>
        </p:blipFill>
        <p:spPr>
          <a:xfrm>
            <a:off x="5062804" y="1056575"/>
            <a:ext cx="3762550" cy="3424775"/>
          </a:xfrm>
          <a:prstGeom prst="rect">
            <a:avLst/>
          </a:prstGeom>
          <a:noFill/>
          <a:ln>
            <a:noFill/>
          </a:ln>
        </p:spPr>
      </p:pic>
      <p:sp>
        <p:nvSpPr>
          <p:cNvPr id="150" name="Google Shape;150;p16"/>
          <p:cNvSpPr txBox="1"/>
          <p:nvPr/>
        </p:nvSpPr>
        <p:spPr>
          <a:xfrm>
            <a:off x="0" y="1056575"/>
            <a:ext cx="5062800" cy="31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200"/>
              <a:t>Centralized Version Control Systems</a:t>
            </a:r>
            <a:endParaRPr b="1" sz="2200"/>
          </a:p>
          <a:p>
            <a:pPr indent="0" lvl="0" marL="457200" rtl="0" algn="l">
              <a:spcBef>
                <a:spcPts val="0"/>
              </a:spcBef>
              <a:spcAft>
                <a:spcPts val="0"/>
              </a:spcAft>
              <a:buNone/>
            </a:pPr>
            <a:r>
              <a:t/>
            </a:r>
            <a:endParaRPr sz="1800"/>
          </a:p>
          <a:p>
            <a:pPr indent="0" lvl="0" marL="457200" rtl="0" algn="l">
              <a:spcBef>
                <a:spcPts val="0"/>
              </a:spcBef>
              <a:spcAft>
                <a:spcPts val="0"/>
              </a:spcAft>
              <a:buNone/>
            </a:pPr>
            <a:r>
              <a:rPr lang="vi" sz="1800"/>
              <a:t>- C</a:t>
            </a:r>
            <a:r>
              <a:rPr lang="vi" sz="1800"/>
              <a:t>ác developers cộng tác với nhau trên một server.</a:t>
            </a:r>
            <a:endParaRPr sz="1800"/>
          </a:p>
          <a:p>
            <a:pPr indent="0" lvl="0" marL="457200" rtl="0" algn="l">
              <a:spcBef>
                <a:spcPts val="0"/>
              </a:spcBef>
              <a:spcAft>
                <a:spcPts val="0"/>
              </a:spcAft>
              <a:buNone/>
            </a:pPr>
            <a:r>
              <a:rPr lang="vi" sz="1800"/>
              <a:t>- Một server lưu trữ tất cả phiên bản của project. Các developers sử dụng </a:t>
            </a:r>
            <a:r>
              <a:rPr lang="vi" sz="1800">
                <a:highlight>
                  <a:srgbClr val="FFFFFF"/>
                </a:highlight>
              </a:rPr>
              <a:t>network</a:t>
            </a:r>
            <a:r>
              <a:rPr lang="vi" sz="1800"/>
              <a:t> để kết nối đến server và làm việc trực tiếp ở trên server.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7"/>
          <p:cNvPicPr preferRelativeResize="0"/>
          <p:nvPr/>
        </p:nvPicPr>
        <p:blipFill>
          <a:blip r:embed="rId3">
            <a:alphaModFix/>
          </a:blip>
          <a:stretch>
            <a:fillRect/>
          </a:stretch>
        </p:blipFill>
        <p:spPr>
          <a:xfrm>
            <a:off x="5434025" y="947125"/>
            <a:ext cx="3421075" cy="3725926"/>
          </a:xfrm>
          <a:prstGeom prst="rect">
            <a:avLst/>
          </a:prstGeom>
          <a:noFill/>
          <a:ln>
            <a:noFill/>
          </a:ln>
        </p:spPr>
      </p:pic>
      <p:sp>
        <p:nvSpPr>
          <p:cNvPr id="156" name="Google Shape;156;p17"/>
          <p:cNvSpPr txBox="1"/>
          <p:nvPr>
            <p:ph type="title"/>
          </p:nvPr>
        </p:nvSpPr>
        <p:spPr>
          <a:xfrm>
            <a:off x="506075" y="362975"/>
            <a:ext cx="61857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About Version Control</a:t>
            </a:r>
            <a:endParaRPr/>
          </a:p>
          <a:p>
            <a:pPr indent="0" lvl="0" marL="0" rtl="0" algn="l">
              <a:spcBef>
                <a:spcPts val="0"/>
              </a:spcBef>
              <a:spcAft>
                <a:spcPts val="0"/>
              </a:spcAft>
              <a:buNone/>
            </a:pPr>
            <a:r>
              <a:t/>
            </a:r>
            <a:endParaRPr/>
          </a:p>
        </p:txBody>
      </p:sp>
      <p:sp>
        <p:nvSpPr>
          <p:cNvPr id="157" name="Google Shape;157;p17"/>
          <p:cNvSpPr txBox="1"/>
          <p:nvPr/>
        </p:nvSpPr>
        <p:spPr>
          <a:xfrm>
            <a:off x="180675" y="1056575"/>
            <a:ext cx="5083200" cy="372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200"/>
              <a:t>Distributed Version Control Systems</a:t>
            </a:r>
            <a:endParaRPr b="1" sz="2200"/>
          </a:p>
          <a:p>
            <a:pPr indent="0" lvl="0" marL="457200" rtl="0" algn="l">
              <a:spcBef>
                <a:spcPts val="0"/>
              </a:spcBef>
              <a:spcAft>
                <a:spcPts val="0"/>
              </a:spcAft>
              <a:buNone/>
            </a:pPr>
            <a:r>
              <a:t/>
            </a:r>
            <a:endParaRPr sz="1800">
              <a:highlight>
                <a:srgbClr val="FFFFFF"/>
              </a:highlight>
            </a:endParaRPr>
          </a:p>
          <a:p>
            <a:pPr indent="0" lvl="0" marL="457200" rtl="0" algn="l">
              <a:spcBef>
                <a:spcPts val="0"/>
              </a:spcBef>
              <a:spcAft>
                <a:spcPts val="0"/>
              </a:spcAft>
              <a:buNone/>
            </a:pPr>
            <a:r>
              <a:rPr lang="vi" sz="1800">
                <a:highlight>
                  <a:srgbClr val="FFFFFF"/>
                </a:highlight>
              </a:rPr>
              <a:t>- Mỗi thành viên tham gia dự án sẽ có 1 local repository tại máy cá nhân của mình, mỗi người đều có thể tạo ra các branch, commit code, gộp code tại máy riêng của mình mà không ảnh hưởng gì đến central repository, không cần đến network.</a:t>
            </a:r>
            <a:endParaRPr sz="1800">
              <a:highlight>
                <a:srgbClr val="FFFFFF"/>
              </a:highlight>
            </a:endParaRPr>
          </a:p>
          <a:p>
            <a:pPr indent="0" lvl="0" marL="457200" rtl="0" algn="l">
              <a:spcBef>
                <a:spcPts val="0"/>
              </a:spcBef>
              <a:spcAft>
                <a:spcPts val="0"/>
              </a:spcAft>
              <a:buNone/>
            </a:pPr>
            <a:r>
              <a:rPr lang="vi" sz="1800">
                <a:highlight>
                  <a:srgbClr val="FFFFFF"/>
                </a:highlight>
              </a:rPr>
              <a:t> </a:t>
            </a:r>
            <a:endParaRPr sz="1800"/>
          </a:p>
          <a:p>
            <a:pPr indent="0" lvl="0" marL="457200" rtl="0" algn="l">
              <a:spcBef>
                <a:spcPts val="0"/>
              </a:spcBef>
              <a:spcAft>
                <a:spcPts val="0"/>
              </a:spcAft>
              <a:buNone/>
            </a:pPr>
            <a:r>
              <a:rPr lang="vi" sz="1800">
                <a:highlight>
                  <a:srgbClr val="FFFFFF"/>
                </a:highlight>
              </a:rPr>
              <a:t>- Sau đó, các thành viên có thể gộp local repository và central repository lại thành một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357175" y="352825"/>
            <a:ext cx="27129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About Git</a:t>
            </a:r>
            <a:endParaRPr/>
          </a:p>
        </p:txBody>
      </p:sp>
      <p:sp>
        <p:nvSpPr>
          <p:cNvPr id="163" name="Google Shape;163;p18"/>
          <p:cNvSpPr txBox="1"/>
          <p:nvPr>
            <p:ph idx="1" type="body"/>
          </p:nvPr>
        </p:nvSpPr>
        <p:spPr>
          <a:xfrm>
            <a:off x="429025" y="1007125"/>
            <a:ext cx="7505700" cy="3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rgbClr val="000000"/>
                </a:solidFill>
                <a:latin typeface="Arial"/>
                <a:ea typeface="Arial"/>
                <a:cs typeface="Arial"/>
                <a:sym typeface="Arial"/>
              </a:rPr>
              <a:t>- </a:t>
            </a:r>
            <a:r>
              <a:rPr lang="vi" sz="1600">
                <a:solidFill>
                  <a:srgbClr val="000000"/>
                </a:solidFill>
                <a:latin typeface="Arial"/>
                <a:ea typeface="Arial"/>
                <a:cs typeface="Arial"/>
                <a:sym typeface="Arial"/>
              </a:rPr>
              <a:t>Git là phần mềm quản lý mã nguồn phân tán được phát triển bởi </a:t>
            </a:r>
            <a:r>
              <a:rPr b="1" lang="vi" sz="1600">
                <a:solidFill>
                  <a:srgbClr val="000000"/>
                </a:solidFill>
                <a:latin typeface="Arial"/>
                <a:ea typeface="Arial"/>
                <a:cs typeface="Arial"/>
                <a:sym typeface="Arial"/>
              </a:rPr>
              <a:t>Linus Torvalds</a:t>
            </a:r>
            <a:r>
              <a:rPr lang="vi" sz="1600">
                <a:solidFill>
                  <a:srgbClr val="000000"/>
                </a:solidFill>
                <a:latin typeface="Arial"/>
                <a:ea typeface="Arial"/>
                <a:cs typeface="Arial"/>
                <a:sym typeface="Arial"/>
              </a:rPr>
              <a:t> vào năm 2005.</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vi" sz="1600">
                <a:solidFill>
                  <a:srgbClr val="000000"/>
                </a:solidFill>
                <a:latin typeface="Arial"/>
                <a:ea typeface="Arial"/>
                <a:cs typeface="Arial"/>
                <a:sym typeface="Arial"/>
              </a:rPr>
              <a:t>- Mục tiêu của Git:</a:t>
            </a:r>
            <a:endParaRPr sz="1600">
              <a:solidFill>
                <a:srgbClr val="000000"/>
              </a:solidFill>
              <a:latin typeface="Arial"/>
              <a:ea typeface="Arial"/>
              <a:cs typeface="Arial"/>
              <a:sym typeface="Arial"/>
            </a:endParaRPr>
          </a:p>
          <a:p>
            <a:pPr indent="457200" lvl="0" marL="0" rtl="0" algn="l">
              <a:spcBef>
                <a:spcPts val="1600"/>
              </a:spcBef>
              <a:spcAft>
                <a:spcPts val="0"/>
              </a:spcAft>
              <a:buNone/>
            </a:pPr>
            <a:r>
              <a:rPr lang="vi" sz="1600">
                <a:solidFill>
                  <a:srgbClr val="000000"/>
                </a:solidFill>
                <a:latin typeface="Arial"/>
                <a:ea typeface="Arial"/>
                <a:cs typeface="Arial"/>
                <a:sym typeface="Arial"/>
              </a:rPr>
              <a:t>● </a:t>
            </a:r>
            <a:r>
              <a:rPr lang="vi" sz="1600">
                <a:solidFill>
                  <a:srgbClr val="000000"/>
                </a:solidFill>
                <a:latin typeface="Arial"/>
                <a:ea typeface="Arial"/>
                <a:cs typeface="Arial"/>
                <a:sym typeface="Arial"/>
              </a:rPr>
              <a:t>Tốc độ.</a:t>
            </a:r>
            <a:endParaRPr sz="1600">
              <a:solidFill>
                <a:srgbClr val="000000"/>
              </a:solidFill>
              <a:latin typeface="Arial"/>
              <a:ea typeface="Arial"/>
              <a:cs typeface="Arial"/>
              <a:sym typeface="Arial"/>
            </a:endParaRPr>
          </a:p>
          <a:p>
            <a:pPr indent="457200" lvl="0" marL="0" rtl="0" algn="l">
              <a:spcBef>
                <a:spcPts val="1600"/>
              </a:spcBef>
              <a:spcAft>
                <a:spcPts val="0"/>
              </a:spcAft>
              <a:buNone/>
            </a:pPr>
            <a:r>
              <a:rPr lang="vi" sz="1600">
                <a:solidFill>
                  <a:srgbClr val="000000"/>
                </a:solidFill>
                <a:latin typeface="Arial"/>
                <a:ea typeface="Arial"/>
                <a:cs typeface="Arial"/>
                <a:sym typeface="Arial"/>
              </a:rPr>
              <a:t>● Thiết kế đơn giản.</a:t>
            </a:r>
            <a:endParaRPr sz="1600">
              <a:solidFill>
                <a:srgbClr val="000000"/>
              </a:solidFill>
              <a:latin typeface="Arial"/>
              <a:ea typeface="Arial"/>
              <a:cs typeface="Arial"/>
              <a:sym typeface="Arial"/>
            </a:endParaRPr>
          </a:p>
          <a:p>
            <a:pPr indent="0" lvl="0" marL="457200" rtl="0" algn="l">
              <a:spcBef>
                <a:spcPts val="1600"/>
              </a:spcBef>
              <a:spcAft>
                <a:spcPts val="0"/>
              </a:spcAft>
              <a:buNone/>
            </a:pPr>
            <a:r>
              <a:rPr lang="vi" sz="1600">
                <a:solidFill>
                  <a:srgbClr val="000000"/>
                </a:solidFill>
                <a:latin typeface="Arial"/>
                <a:ea typeface="Arial"/>
                <a:cs typeface="Arial"/>
                <a:sym typeface="Arial"/>
              </a:rPr>
              <a:t>● Hỗ trợ mạnh mẽ cho phát triển phi tuyến tính (hàng ngàn nhánh song song) </a:t>
            </a:r>
            <a:endParaRPr sz="1600">
              <a:solidFill>
                <a:srgbClr val="000000"/>
              </a:solidFill>
              <a:latin typeface="Arial"/>
              <a:ea typeface="Arial"/>
              <a:cs typeface="Arial"/>
              <a:sym typeface="Arial"/>
            </a:endParaRPr>
          </a:p>
          <a:p>
            <a:pPr indent="0" lvl="0" marL="457200" rtl="0" algn="l">
              <a:spcBef>
                <a:spcPts val="1600"/>
              </a:spcBef>
              <a:spcAft>
                <a:spcPts val="1600"/>
              </a:spcAft>
              <a:buNone/>
            </a:pPr>
            <a:r>
              <a:rPr lang="vi" sz="1600">
                <a:solidFill>
                  <a:srgbClr val="000000"/>
                </a:solidFill>
                <a:latin typeface="Arial"/>
                <a:ea typeface="Arial"/>
                <a:cs typeface="Arial"/>
                <a:sym typeface="Arial"/>
              </a:rPr>
              <a:t>● Có thể xử lý các dự án lớn một cách hiệu quả (tốc độ và kích thước dữ liệu)</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357175" y="886100"/>
            <a:ext cx="2712900" cy="405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sz="1600">
                <a:solidFill>
                  <a:srgbClr val="000000"/>
                </a:solidFill>
                <a:highlight>
                  <a:srgbClr val="FCFCFA"/>
                </a:highlight>
                <a:latin typeface="Arial"/>
                <a:ea typeface="Arial"/>
                <a:cs typeface="Arial"/>
                <a:sym typeface="Arial"/>
              </a:rPr>
              <a:t>Git workflow:</a:t>
            </a:r>
            <a:endParaRPr sz="1600">
              <a:solidFill>
                <a:srgbClr val="000000"/>
              </a:solidFill>
              <a:highlight>
                <a:srgbClr val="FCFCFA"/>
              </a:highlight>
              <a:latin typeface="Arial"/>
              <a:ea typeface="Arial"/>
              <a:cs typeface="Arial"/>
              <a:sym typeface="Arial"/>
            </a:endParaRPr>
          </a:p>
          <a:p>
            <a:pPr indent="-330200" lvl="0" marL="457200" rtl="0" algn="l">
              <a:lnSpc>
                <a:spcPct val="100000"/>
              </a:lnSpc>
              <a:spcBef>
                <a:spcPts val="1600"/>
              </a:spcBef>
              <a:spcAft>
                <a:spcPts val="0"/>
              </a:spcAft>
              <a:buClr>
                <a:srgbClr val="000000"/>
              </a:buClr>
              <a:buSzPts val="1600"/>
              <a:buFont typeface="Arial"/>
              <a:buAutoNum type="arabicPeriod"/>
            </a:pPr>
            <a:r>
              <a:rPr lang="vi" sz="1600">
                <a:solidFill>
                  <a:srgbClr val="000000"/>
                </a:solidFill>
                <a:highlight>
                  <a:srgbClr val="FCFCFA"/>
                </a:highlight>
                <a:latin typeface="Arial"/>
                <a:ea typeface="Arial"/>
                <a:cs typeface="Arial"/>
                <a:sym typeface="Arial"/>
              </a:rPr>
              <a:t>Làm việc trên </a:t>
            </a:r>
            <a:r>
              <a:rPr b="1" lang="vi" sz="1600">
                <a:solidFill>
                  <a:srgbClr val="000000"/>
                </a:solidFill>
                <a:highlight>
                  <a:srgbClr val="FCFCFA"/>
                </a:highlight>
                <a:latin typeface="Arial"/>
                <a:ea typeface="Arial"/>
                <a:cs typeface="Arial"/>
                <a:sym typeface="Arial"/>
              </a:rPr>
              <a:t>Working Directory.</a:t>
            </a:r>
            <a:endParaRPr b="1" sz="1600">
              <a:solidFill>
                <a:srgbClr val="000000"/>
              </a:solidFill>
              <a:highlight>
                <a:srgbClr val="FCFCFA"/>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vi" sz="1600">
                <a:solidFill>
                  <a:srgbClr val="000000"/>
                </a:solidFill>
                <a:highlight>
                  <a:srgbClr val="FCFCFA"/>
                </a:highlight>
                <a:latin typeface="Arial"/>
                <a:ea typeface="Arial"/>
                <a:cs typeface="Arial"/>
                <a:sym typeface="Arial"/>
              </a:rPr>
              <a:t>Chọn những thay đổi cần thiết cho </a:t>
            </a:r>
            <a:r>
              <a:rPr b="1" lang="vi" sz="1600">
                <a:solidFill>
                  <a:srgbClr val="000000"/>
                </a:solidFill>
                <a:highlight>
                  <a:srgbClr val="FCFCFA"/>
                </a:highlight>
                <a:latin typeface="Arial"/>
                <a:ea typeface="Arial"/>
                <a:cs typeface="Arial"/>
                <a:sym typeface="Arial"/>
              </a:rPr>
              <a:t>commit</a:t>
            </a:r>
            <a:r>
              <a:rPr lang="vi" sz="1600">
                <a:solidFill>
                  <a:srgbClr val="000000"/>
                </a:solidFill>
                <a:highlight>
                  <a:srgbClr val="FCFCFA"/>
                </a:highlight>
                <a:latin typeface="Arial"/>
                <a:ea typeface="Arial"/>
                <a:cs typeface="Arial"/>
                <a:sym typeface="Arial"/>
              </a:rPr>
              <a:t> tiếp theo. Thêm vào </a:t>
            </a:r>
            <a:r>
              <a:rPr b="1" lang="vi" sz="1600">
                <a:solidFill>
                  <a:srgbClr val="000000"/>
                </a:solidFill>
                <a:highlight>
                  <a:srgbClr val="FCFCFA"/>
                </a:highlight>
                <a:latin typeface="Arial"/>
                <a:ea typeface="Arial"/>
                <a:cs typeface="Arial"/>
                <a:sym typeface="Arial"/>
              </a:rPr>
              <a:t>Staging Area</a:t>
            </a:r>
            <a:r>
              <a:rPr lang="vi" sz="1600">
                <a:solidFill>
                  <a:srgbClr val="000000"/>
                </a:solidFill>
                <a:highlight>
                  <a:srgbClr val="FCFCFA"/>
                </a:highlight>
                <a:latin typeface="Arial"/>
                <a:ea typeface="Arial"/>
                <a:cs typeface="Arial"/>
                <a:sym typeface="Arial"/>
              </a:rPr>
              <a:t>.</a:t>
            </a:r>
            <a:endParaRPr sz="1600">
              <a:solidFill>
                <a:srgbClr val="000000"/>
              </a:solidFill>
              <a:highlight>
                <a:srgbClr val="FCFCFA"/>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vi" sz="1600">
                <a:solidFill>
                  <a:srgbClr val="000000"/>
                </a:solidFill>
                <a:highlight>
                  <a:srgbClr val="FCFCFA"/>
                </a:highlight>
                <a:latin typeface="Arial"/>
                <a:ea typeface="Arial"/>
                <a:cs typeface="Arial"/>
                <a:sym typeface="Arial"/>
              </a:rPr>
              <a:t>Thực hiện một </a:t>
            </a:r>
            <a:r>
              <a:rPr b="1" lang="vi" sz="1600">
                <a:solidFill>
                  <a:srgbClr val="000000"/>
                </a:solidFill>
                <a:highlight>
                  <a:srgbClr val="FCFCFA"/>
                </a:highlight>
                <a:latin typeface="Arial"/>
                <a:ea typeface="Arial"/>
                <a:cs typeface="Arial"/>
                <a:sym typeface="Arial"/>
              </a:rPr>
              <a:t>commit</a:t>
            </a:r>
            <a:r>
              <a:rPr lang="vi" sz="1600">
                <a:solidFill>
                  <a:srgbClr val="000000"/>
                </a:solidFill>
                <a:highlight>
                  <a:srgbClr val="FCFCFA"/>
                </a:highlight>
                <a:latin typeface="Arial"/>
                <a:ea typeface="Arial"/>
                <a:cs typeface="Arial"/>
                <a:sym typeface="Arial"/>
              </a:rPr>
              <a:t>, sẽ lấy tất cả các file tại </a:t>
            </a:r>
            <a:r>
              <a:rPr b="1" lang="vi" sz="1600">
                <a:solidFill>
                  <a:srgbClr val="000000"/>
                </a:solidFill>
                <a:highlight>
                  <a:srgbClr val="FCFCFA"/>
                </a:highlight>
                <a:latin typeface="Arial"/>
                <a:ea typeface="Arial"/>
                <a:cs typeface="Arial"/>
                <a:sym typeface="Arial"/>
              </a:rPr>
              <a:t>Staging Area</a:t>
            </a:r>
            <a:r>
              <a:rPr lang="vi" sz="1600">
                <a:solidFill>
                  <a:srgbClr val="000000"/>
                </a:solidFill>
                <a:highlight>
                  <a:srgbClr val="FCFCFA"/>
                </a:highlight>
                <a:latin typeface="Arial"/>
                <a:ea typeface="Arial"/>
                <a:cs typeface="Arial"/>
                <a:sym typeface="Arial"/>
              </a:rPr>
              <a:t> lưu trữ vào thư mục </a:t>
            </a:r>
            <a:r>
              <a:rPr b="1" lang="vi" sz="1600">
                <a:solidFill>
                  <a:srgbClr val="000000"/>
                </a:solidFill>
                <a:highlight>
                  <a:srgbClr val="FCFCFA"/>
                </a:highlight>
                <a:latin typeface="Arial"/>
                <a:ea typeface="Arial"/>
                <a:cs typeface="Arial"/>
                <a:sym typeface="Arial"/>
              </a:rPr>
              <a:t>.git</a:t>
            </a:r>
            <a:endParaRPr b="1" sz="1600">
              <a:solidFill>
                <a:srgbClr val="000000"/>
              </a:solidFill>
              <a:highlight>
                <a:srgbClr val="FCFCFA"/>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vi" sz="1600">
                <a:solidFill>
                  <a:srgbClr val="000000"/>
                </a:solidFill>
                <a:highlight>
                  <a:srgbClr val="FCFCFA"/>
                </a:highlight>
                <a:latin typeface="Arial"/>
                <a:ea typeface="Arial"/>
                <a:cs typeface="Arial"/>
                <a:sym typeface="Arial"/>
              </a:rPr>
              <a:t>Đẩy các </a:t>
            </a:r>
            <a:r>
              <a:rPr b="1" lang="vi" sz="1600">
                <a:solidFill>
                  <a:srgbClr val="000000"/>
                </a:solidFill>
                <a:highlight>
                  <a:srgbClr val="FCFCFA"/>
                </a:highlight>
                <a:latin typeface="Arial"/>
                <a:ea typeface="Arial"/>
                <a:cs typeface="Arial"/>
                <a:sym typeface="Arial"/>
              </a:rPr>
              <a:t>commit</a:t>
            </a:r>
            <a:r>
              <a:rPr lang="vi" sz="1600">
                <a:solidFill>
                  <a:srgbClr val="000000"/>
                </a:solidFill>
                <a:highlight>
                  <a:srgbClr val="FCFCFA"/>
                </a:highlight>
                <a:latin typeface="Arial"/>
                <a:ea typeface="Arial"/>
                <a:cs typeface="Arial"/>
                <a:sym typeface="Arial"/>
              </a:rPr>
              <a:t> lên </a:t>
            </a:r>
            <a:r>
              <a:rPr b="1" lang="vi" sz="1600">
                <a:solidFill>
                  <a:srgbClr val="000000"/>
                </a:solidFill>
                <a:highlight>
                  <a:srgbClr val="FCFCFA"/>
                </a:highlight>
                <a:latin typeface="Arial"/>
                <a:ea typeface="Arial"/>
                <a:cs typeface="Arial"/>
                <a:sym typeface="Arial"/>
              </a:rPr>
              <a:t>remote repo</a:t>
            </a:r>
            <a:r>
              <a:rPr lang="vi" sz="1600">
                <a:solidFill>
                  <a:srgbClr val="000000"/>
                </a:solidFill>
                <a:highlight>
                  <a:srgbClr val="FCFCFA"/>
                </a:highlight>
                <a:latin typeface="Arial"/>
                <a:ea typeface="Arial"/>
                <a:cs typeface="Arial"/>
                <a:sym typeface="Arial"/>
              </a:rPr>
              <a:t> (</a:t>
            </a:r>
            <a:r>
              <a:rPr b="1" lang="vi" sz="1600">
                <a:solidFill>
                  <a:srgbClr val="000000"/>
                </a:solidFill>
                <a:highlight>
                  <a:srgbClr val="FCFCFA"/>
                </a:highlight>
                <a:latin typeface="Arial"/>
                <a:ea typeface="Arial"/>
                <a:cs typeface="Arial"/>
                <a:sym typeface="Arial"/>
              </a:rPr>
              <a:t>Github</a:t>
            </a:r>
            <a:r>
              <a:rPr lang="vi" sz="1600">
                <a:solidFill>
                  <a:srgbClr val="000000"/>
                </a:solidFill>
                <a:highlight>
                  <a:srgbClr val="FCFCFA"/>
                </a:highlight>
                <a:latin typeface="Arial"/>
                <a:ea typeface="Arial"/>
                <a:cs typeface="Arial"/>
                <a:sym typeface="Arial"/>
              </a:rPr>
              <a:t>,...)</a:t>
            </a:r>
            <a:endParaRPr sz="1600">
              <a:solidFill>
                <a:srgbClr val="000000"/>
              </a:solidFill>
              <a:highlight>
                <a:srgbClr val="FCFCFA"/>
              </a:highlight>
              <a:latin typeface="Arial"/>
              <a:ea typeface="Arial"/>
              <a:cs typeface="Arial"/>
              <a:sym typeface="Arial"/>
            </a:endParaRPr>
          </a:p>
        </p:txBody>
      </p:sp>
      <p:sp>
        <p:nvSpPr>
          <p:cNvPr id="169" name="Google Shape;169;p19"/>
          <p:cNvSpPr txBox="1"/>
          <p:nvPr>
            <p:ph type="title"/>
          </p:nvPr>
        </p:nvSpPr>
        <p:spPr>
          <a:xfrm>
            <a:off x="357175" y="352825"/>
            <a:ext cx="27129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Git St</a:t>
            </a:r>
            <a:r>
              <a:rPr lang="vi"/>
              <a:t>ates</a:t>
            </a:r>
            <a:endParaRPr/>
          </a:p>
        </p:txBody>
      </p:sp>
      <p:pic>
        <p:nvPicPr>
          <p:cNvPr id="170" name="Google Shape;170;p19"/>
          <p:cNvPicPr preferRelativeResize="0"/>
          <p:nvPr/>
        </p:nvPicPr>
        <p:blipFill>
          <a:blip r:embed="rId3">
            <a:alphaModFix/>
          </a:blip>
          <a:stretch>
            <a:fillRect/>
          </a:stretch>
        </p:blipFill>
        <p:spPr>
          <a:xfrm>
            <a:off x="3070075" y="421600"/>
            <a:ext cx="5694726" cy="4300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433650" y="1007125"/>
            <a:ext cx="3216300" cy="40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400">
                <a:latin typeface="Arial"/>
                <a:ea typeface="Arial"/>
                <a:cs typeface="Arial"/>
                <a:sym typeface="Arial"/>
              </a:rPr>
              <a:t>Repository</a:t>
            </a:r>
            <a:r>
              <a:rPr lang="vi" sz="1400">
                <a:latin typeface="Arial"/>
                <a:ea typeface="Arial"/>
                <a:cs typeface="Arial"/>
                <a:sym typeface="Arial"/>
              </a:rPr>
              <a:t> hay còn gọi là </a:t>
            </a:r>
            <a:r>
              <a:rPr b="1" lang="vi" sz="1400">
                <a:latin typeface="Arial"/>
                <a:ea typeface="Arial"/>
                <a:cs typeface="Arial"/>
                <a:sym typeface="Arial"/>
              </a:rPr>
              <a:t>Repo</a:t>
            </a:r>
            <a:r>
              <a:rPr lang="vi" sz="1400">
                <a:latin typeface="Arial"/>
                <a:ea typeface="Arial"/>
                <a:cs typeface="Arial"/>
                <a:sym typeface="Arial"/>
              </a:rPr>
              <a:t>, đây chính là nơi chứa tất cả mã nguồn cho một dự án được quản lý bởi </a:t>
            </a:r>
            <a:r>
              <a:rPr b="1" lang="vi" sz="1400">
                <a:latin typeface="Arial"/>
                <a:ea typeface="Arial"/>
                <a:cs typeface="Arial"/>
                <a:sym typeface="Arial"/>
              </a:rPr>
              <a:t>Git</a:t>
            </a:r>
            <a:r>
              <a:rPr lang="vi" sz="1400">
                <a:latin typeface="Arial"/>
                <a:ea typeface="Arial"/>
                <a:cs typeface="Arial"/>
                <a:sym typeface="Arial"/>
              </a:rPr>
              <a:t>.</a:t>
            </a:r>
            <a:endParaRPr sz="1400">
              <a:latin typeface="Arial"/>
              <a:ea typeface="Arial"/>
              <a:cs typeface="Arial"/>
              <a:sym typeface="Arial"/>
            </a:endParaRPr>
          </a:p>
          <a:p>
            <a:pPr indent="0" lvl="0" marL="0" rtl="0" algn="l">
              <a:spcBef>
                <a:spcPts val="1600"/>
              </a:spcBef>
              <a:spcAft>
                <a:spcPts val="0"/>
              </a:spcAft>
              <a:buNone/>
            </a:pPr>
            <a:r>
              <a:rPr lang="vi" sz="1400">
                <a:latin typeface="Arial"/>
                <a:ea typeface="Arial"/>
                <a:cs typeface="Arial"/>
                <a:sym typeface="Arial"/>
              </a:rPr>
              <a:t>Có lại loại </a:t>
            </a:r>
            <a:r>
              <a:rPr b="1" lang="vi" sz="1400">
                <a:latin typeface="Arial"/>
                <a:ea typeface="Arial"/>
                <a:cs typeface="Arial"/>
                <a:sym typeface="Arial"/>
              </a:rPr>
              <a:t>repository</a:t>
            </a:r>
            <a:r>
              <a:rPr lang="vi" sz="1400">
                <a:latin typeface="Arial"/>
                <a:ea typeface="Arial"/>
                <a:cs typeface="Arial"/>
                <a:sym typeface="Arial"/>
              </a:rPr>
              <a:t> đó là </a:t>
            </a:r>
            <a:r>
              <a:rPr b="1" lang="vi" sz="1400">
                <a:latin typeface="Arial"/>
                <a:ea typeface="Arial"/>
                <a:cs typeface="Arial"/>
                <a:sym typeface="Arial"/>
              </a:rPr>
              <a:t>local repository </a:t>
            </a:r>
            <a:r>
              <a:rPr lang="vi" sz="1400">
                <a:latin typeface="Arial"/>
                <a:ea typeface="Arial"/>
                <a:cs typeface="Arial"/>
                <a:sym typeface="Arial"/>
              </a:rPr>
              <a:t>và remote repository. </a:t>
            </a:r>
            <a:endParaRPr sz="1400">
              <a:latin typeface="Arial"/>
              <a:ea typeface="Arial"/>
              <a:cs typeface="Arial"/>
              <a:sym typeface="Arial"/>
            </a:endParaRPr>
          </a:p>
          <a:p>
            <a:pPr indent="-317500" lvl="0" marL="457200" rtl="0" algn="l">
              <a:spcBef>
                <a:spcPts val="1600"/>
              </a:spcBef>
              <a:spcAft>
                <a:spcPts val="0"/>
              </a:spcAft>
              <a:buSzPts val="1400"/>
              <a:buAutoNum type="arabicPeriod"/>
            </a:pPr>
            <a:r>
              <a:rPr b="1" lang="vi" sz="1400">
                <a:latin typeface="Arial"/>
                <a:ea typeface="Arial"/>
                <a:cs typeface="Arial"/>
                <a:sym typeface="Arial"/>
              </a:rPr>
              <a:t>Local repository</a:t>
            </a:r>
            <a:r>
              <a:rPr lang="vi" sz="1400">
                <a:latin typeface="Arial"/>
                <a:ea typeface="Arial"/>
                <a:cs typeface="Arial"/>
                <a:sym typeface="Arial"/>
              </a:rPr>
              <a:t>: Là repo được cài đặt trên máy tính của lập trình viên, repo này sẽ đồng bộ hóa với remote repo bằng các lệnh của git. </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b="1" lang="vi" sz="1400">
                <a:latin typeface="Arial"/>
                <a:ea typeface="Arial"/>
                <a:cs typeface="Arial"/>
                <a:sym typeface="Arial"/>
              </a:rPr>
              <a:t>Remote repository</a:t>
            </a:r>
            <a:r>
              <a:rPr lang="vi" sz="1400">
                <a:latin typeface="Arial"/>
                <a:ea typeface="Arial"/>
                <a:cs typeface="Arial"/>
                <a:sym typeface="Arial"/>
              </a:rPr>
              <a:t>: Là repo được cài đặt trên server chuyên dụng, điển hình hiện nay là </a:t>
            </a:r>
            <a:r>
              <a:rPr b="1" lang="vi" sz="1400">
                <a:latin typeface="Arial"/>
                <a:ea typeface="Arial"/>
                <a:cs typeface="Arial"/>
                <a:sym typeface="Arial"/>
              </a:rPr>
              <a:t>Github</a:t>
            </a:r>
            <a:r>
              <a:rPr lang="vi" sz="1400">
                <a:latin typeface="Arial"/>
                <a:ea typeface="Arial"/>
                <a:cs typeface="Arial"/>
                <a:sym typeface="Arial"/>
              </a:rPr>
              <a:t>.</a:t>
            </a:r>
            <a:endParaRPr sz="1400">
              <a:latin typeface="Arial"/>
              <a:ea typeface="Arial"/>
              <a:cs typeface="Arial"/>
              <a:sym typeface="Arial"/>
            </a:endParaRPr>
          </a:p>
        </p:txBody>
      </p:sp>
      <p:sp>
        <p:nvSpPr>
          <p:cNvPr id="176" name="Google Shape;176;p20"/>
          <p:cNvSpPr txBox="1"/>
          <p:nvPr>
            <p:ph type="title"/>
          </p:nvPr>
        </p:nvSpPr>
        <p:spPr>
          <a:xfrm>
            <a:off x="357175" y="352825"/>
            <a:ext cx="27129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Git repository</a:t>
            </a:r>
            <a:endParaRPr/>
          </a:p>
        </p:txBody>
      </p:sp>
      <p:pic>
        <p:nvPicPr>
          <p:cNvPr id="177" name="Google Shape;177;p20"/>
          <p:cNvPicPr preferRelativeResize="0"/>
          <p:nvPr/>
        </p:nvPicPr>
        <p:blipFill>
          <a:blip r:embed="rId3">
            <a:alphaModFix/>
          </a:blip>
          <a:stretch>
            <a:fillRect/>
          </a:stretch>
        </p:blipFill>
        <p:spPr>
          <a:xfrm>
            <a:off x="3857524" y="562788"/>
            <a:ext cx="4767174" cy="4017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915475" y="1007125"/>
            <a:ext cx="7323600" cy="183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sz="2000">
                <a:solidFill>
                  <a:srgbClr val="000000"/>
                </a:solidFill>
                <a:latin typeface="Arial"/>
                <a:ea typeface="Arial"/>
                <a:cs typeface="Arial"/>
                <a:sym typeface="Arial"/>
              </a:rPr>
              <a:t>1. Kh</a:t>
            </a:r>
            <a:r>
              <a:rPr lang="vi" sz="2000">
                <a:solidFill>
                  <a:srgbClr val="000000"/>
                </a:solidFill>
                <a:latin typeface="Arial"/>
                <a:ea typeface="Arial"/>
                <a:cs typeface="Arial"/>
                <a:sym typeface="Arial"/>
              </a:rPr>
              <a:t>ởi tạo repository tại thư mục hiện có:</a:t>
            </a:r>
            <a:endParaRPr sz="20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vi" sz="2000">
                <a:solidFill>
                  <a:srgbClr val="000000"/>
                </a:solidFill>
                <a:latin typeface="Arial"/>
                <a:ea typeface="Arial"/>
                <a:cs typeface="Arial"/>
                <a:sym typeface="Arial"/>
              </a:rPr>
              <a:t>	</a:t>
            </a:r>
            <a:r>
              <a:rPr lang="vi" sz="2000">
                <a:solidFill>
                  <a:schemeClr val="accent2"/>
                </a:solidFill>
                <a:latin typeface="Arial"/>
                <a:ea typeface="Arial"/>
                <a:cs typeface="Arial"/>
                <a:sym typeface="Arial"/>
              </a:rPr>
              <a:t>git init</a:t>
            </a:r>
            <a:endParaRPr sz="2000">
              <a:solidFill>
                <a:schemeClr val="accent2"/>
              </a:solidFill>
              <a:latin typeface="Arial"/>
              <a:ea typeface="Arial"/>
              <a:cs typeface="Arial"/>
              <a:sym typeface="Arial"/>
            </a:endParaRPr>
          </a:p>
          <a:p>
            <a:pPr indent="0" lvl="0" marL="0" rtl="0" algn="l">
              <a:lnSpc>
                <a:spcPct val="100000"/>
              </a:lnSpc>
              <a:spcBef>
                <a:spcPts val="1600"/>
              </a:spcBef>
              <a:spcAft>
                <a:spcPts val="0"/>
              </a:spcAft>
              <a:buNone/>
            </a:pPr>
            <a:r>
              <a:rPr lang="vi" sz="2000">
                <a:solidFill>
                  <a:srgbClr val="000000"/>
                </a:solidFill>
                <a:latin typeface="Arial"/>
                <a:ea typeface="Arial"/>
                <a:cs typeface="Arial"/>
                <a:sym typeface="Arial"/>
              </a:rPr>
              <a:t>Lệnh trên sẽ tạo thêm thư mục .</a:t>
            </a:r>
            <a:r>
              <a:rPr b="1" lang="vi" sz="2000">
                <a:solidFill>
                  <a:srgbClr val="000000"/>
                </a:solidFill>
                <a:latin typeface="Arial"/>
                <a:ea typeface="Arial"/>
                <a:cs typeface="Arial"/>
                <a:sym typeface="Arial"/>
              </a:rPr>
              <a:t>git</a:t>
            </a:r>
            <a:r>
              <a:rPr lang="vi" sz="2000">
                <a:solidFill>
                  <a:srgbClr val="000000"/>
                </a:solidFill>
                <a:latin typeface="Arial"/>
                <a:ea typeface="Arial"/>
                <a:cs typeface="Arial"/>
                <a:sym typeface="Arial"/>
              </a:rPr>
              <a:t> trong thư mục hiện tại. Lưu trữ và quản lý </a:t>
            </a:r>
            <a:r>
              <a:rPr b="1" lang="vi" sz="2000">
                <a:solidFill>
                  <a:srgbClr val="000000"/>
                </a:solidFill>
                <a:latin typeface="Arial"/>
                <a:ea typeface="Arial"/>
                <a:cs typeface="Arial"/>
                <a:sym typeface="Arial"/>
              </a:rPr>
              <a:t>repository</a:t>
            </a:r>
            <a:endParaRPr b="1" sz="20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t/>
            </a:r>
            <a:endParaRPr sz="20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vi"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t/>
            </a:r>
            <a:endParaRPr sz="2000">
              <a:solidFill>
                <a:srgbClr val="000000"/>
              </a:solidFill>
              <a:latin typeface="Arial"/>
              <a:ea typeface="Arial"/>
              <a:cs typeface="Arial"/>
              <a:sym typeface="Arial"/>
            </a:endParaRPr>
          </a:p>
        </p:txBody>
      </p:sp>
      <p:sp>
        <p:nvSpPr>
          <p:cNvPr id="183" name="Google Shape;183;p21"/>
          <p:cNvSpPr txBox="1"/>
          <p:nvPr>
            <p:ph type="title"/>
          </p:nvPr>
        </p:nvSpPr>
        <p:spPr>
          <a:xfrm>
            <a:off x="357175" y="352825"/>
            <a:ext cx="5111700" cy="6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Create a new repository</a:t>
            </a:r>
            <a:endParaRPr/>
          </a:p>
        </p:txBody>
      </p:sp>
      <p:pic>
        <p:nvPicPr>
          <p:cNvPr id="184" name="Google Shape;184;p21"/>
          <p:cNvPicPr preferRelativeResize="0"/>
          <p:nvPr/>
        </p:nvPicPr>
        <p:blipFill>
          <a:blip r:embed="rId3">
            <a:alphaModFix/>
          </a:blip>
          <a:stretch>
            <a:fillRect/>
          </a:stretch>
        </p:blipFill>
        <p:spPr>
          <a:xfrm>
            <a:off x="357175" y="2846929"/>
            <a:ext cx="8786825" cy="13208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