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6" r:id="rId2"/>
    <p:sldId id="267" r:id="rId3"/>
    <p:sldId id="268" r:id="rId4"/>
    <p:sldId id="266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03CB87E-4591-47A1-9046-CF63F17215EF}" type="datetime2">
              <a:rPr lang="en-US" smtClean="0"/>
              <a:t>Monday, July 27,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08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July 27,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757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July 27,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536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July 27,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878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July 27,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057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July 27,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470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July 27,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044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Monday, July 27,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4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Monday, July 27,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1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70B-B772-416E-A790-995760B1742E}" type="datetime2">
              <a:rPr lang="en-US" smtClean="0"/>
              <a:t>Monday, July 27,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74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Monday, July 27,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6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Monday, July 27,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29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9161-23B8-4738-9069-73EBE8884FDD}" type="datetime2">
              <a:rPr lang="en-US" smtClean="0"/>
              <a:t>Monday, July 27,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8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Monday, July 27,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6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Monday, July 27,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162C-A7C1-4263-9453-1BAFF8C39559}" type="datetime2">
              <a:rPr lang="en-US" smtClean="0"/>
              <a:t>Monday, July 27,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49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6793-3458-4587-8168-65F0C37A92D2}" type="datetime2">
              <a:rPr lang="en-US" smtClean="0"/>
              <a:t>Monday, July 27,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352ED3-3C46-4C9A-9738-67B2D875E7E2}" type="datetime2">
              <a:rPr lang="en-US" smtClean="0"/>
              <a:pPr/>
              <a:t>Monday, July 27,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21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DDB6-CDEA-446C-B81F-F86F7C5F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881964"/>
          </a:xfrm>
        </p:spPr>
        <p:txBody>
          <a:bodyPr anchor="b">
            <a:normAutofit/>
          </a:bodyPr>
          <a:lstStyle/>
          <a:p>
            <a:pPr algn="ctr"/>
            <a:r>
              <a:rPr lang="en-US" sz="4800" b="1" dirty="0" err="1">
                <a:solidFill>
                  <a:srgbClr val="FFFF00"/>
                </a:solidFill>
              </a:rPr>
              <a:t>Diem+Insert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48B98-0CC1-43B6-BFCA-B4F8B4D5A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2092341"/>
          </a:xfrm>
        </p:spPr>
        <p:txBody>
          <a:bodyPr anchor="b">
            <a:norm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Name: </a:t>
            </a:r>
            <a:r>
              <a:rPr lang="en-US" sz="2200" dirty="0">
                <a:solidFill>
                  <a:srgbClr val="FFFFFF"/>
                </a:solidFill>
              </a:rPr>
              <a:t>Lê </a:t>
            </a:r>
            <a:r>
              <a:rPr lang="en-US" sz="2200" dirty="0" err="1">
                <a:solidFill>
                  <a:srgbClr val="FFFFFF"/>
                </a:solidFill>
              </a:rPr>
              <a:t>Hoàng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Bảo</a:t>
            </a:r>
            <a:r>
              <a:rPr lang="en-US" sz="2200" dirty="0">
                <a:solidFill>
                  <a:srgbClr val="FFFFFF"/>
                </a:solidFill>
              </a:rPr>
              <a:t> Chung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Class: </a:t>
            </a:r>
            <a:r>
              <a:rPr lang="en-US" sz="2200" dirty="0">
                <a:solidFill>
                  <a:srgbClr val="FFFFFF"/>
                </a:solidFill>
              </a:rPr>
              <a:t>60tH3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ID: </a:t>
            </a:r>
            <a:r>
              <a:rPr lang="en-US" sz="2200" dirty="0">
                <a:solidFill>
                  <a:srgbClr val="FFFFFF"/>
                </a:solidFill>
              </a:rPr>
              <a:t>1851061805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CONTENT: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Diem+INSERT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68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DDB6-CDEA-446C-B81F-F86F7C5F49A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07963"/>
            <a:ext cx="10131425" cy="858837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</a:rPr>
              <a:t>theoretical 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2713F-AB86-4BBB-AA9D-0AE456ACB561}"/>
              </a:ext>
            </a:extLst>
          </p:cNvPr>
          <p:cNvSpPr txBox="1"/>
          <p:nvPr/>
        </p:nvSpPr>
        <p:spPr>
          <a:xfrm>
            <a:off x="360608" y="1880315"/>
            <a:ext cx="116954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u="sng" dirty="0">
                <a:solidFill>
                  <a:srgbClr val="FF0000"/>
                </a:solidFill>
              </a:rPr>
              <a:t>Create a JSP application (webform)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i="1" u="sng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u="sng" dirty="0">
                <a:solidFill>
                  <a:srgbClr val="FF0000"/>
                </a:solidFill>
              </a:rPr>
              <a:t>Design webforms: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i="1" u="sng" dirty="0">
              <a:solidFill>
                <a:srgbClr val="FF0000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Table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Text Input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Button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242126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DDB6-CDEA-446C-B81F-F86F7C5F49A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07963"/>
            <a:ext cx="10131425" cy="858837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</a:rPr>
              <a:t>theoretical 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2713F-AB86-4BBB-AA9D-0AE456ACB561}"/>
              </a:ext>
            </a:extLst>
          </p:cNvPr>
          <p:cNvSpPr txBox="1"/>
          <p:nvPr/>
        </p:nvSpPr>
        <p:spPr>
          <a:xfrm>
            <a:off x="360608" y="1880315"/>
            <a:ext cx="116954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u="sng" dirty="0">
                <a:solidFill>
                  <a:srgbClr val="FF0000"/>
                </a:solidFill>
              </a:rPr>
              <a:t>Create a package contains: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i="1" u="sng" dirty="0">
              <a:solidFill>
                <a:srgbClr val="FF0000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Objects class: diem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Connecting class: </a:t>
            </a:r>
            <a:r>
              <a:rPr lang="en-US" sz="2800" dirty="0" err="1"/>
              <a:t>DB_Connection</a:t>
            </a:r>
            <a:endParaRPr lang="en-US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Processing class: </a:t>
            </a:r>
            <a:r>
              <a:rPr lang="en-US" sz="2800" dirty="0" err="1"/>
              <a:t>DB_Process</a:t>
            </a:r>
            <a:endParaRPr lang="en-US" sz="2800" dirty="0"/>
          </a:p>
          <a:p>
            <a:pPr lvl="2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234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DDB6-CDEA-446C-B81F-F86F7C5F49A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07963"/>
            <a:ext cx="10131425" cy="858837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</a:rPr>
              <a:t>theoretical 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2713F-AB86-4BBB-AA9D-0AE456ACB561}"/>
              </a:ext>
            </a:extLst>
          </p:cNvPr>
          <p:cNvSpPr txBox="1"/>
          <p:nvPr/>
        </p:nvSpPr>
        <p:spPr>
          <a:xfrm>
            <a:off x="360608" y="1880315"/>
            <a:ext cx="1169540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u="sng" dirty="0">
                <a:solidFill>
                  <a:srgbClr val="FF0000"/>
                </a:solidFill>
              </a:rPr>
              <a:t>Create a connection method to MySQL (in </a:t>
            </a:r>
            <a:r>
              <a:rPr lang="en-US" sz="3200" b="1" i="1" u="sng" dirty="0" err="1">
                <a:solidFill>
                  <a:srgbClr val="FF0000"/>
                </a:solidFill>
              </a:rPr>
              <a:t>DB_Connection</a:t>
            </a:r>
            <a:r>
              <a:rPr lang="en-US" sz="3200" b="1" i="1" u="sng" dirty="0">
                <a:solidFill>
                  <a:srgbClr val="FF0000"/>
                </a:solidFill>
              </a:rPr>
              <a:t> class):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i="1" u="sng" dirty="0">
              <a:solidFill>
                <a:srgbClr val="FF0000"/>
              </a:solidFill>
            </a:endParaRPr>
          </a:p>
          <a:p>
            <a:pPr lvl="2"/>
            <a:r>
              <a:rPr lang="en-US" sz="2800" dirty="0"/>
              <a:t>public static Connection </a:t>
            </a:r>
            <a:r>
              <a:rPr lang="en-US" sz="2800" dirty="0" err="1"/>
              <a:t>getCon</a:t>
            </a:r>
            <a:r>
              <a:rPr lang="en-US" sz="2800" dirty="0"/>
              <a:t>()</a:t>
            </a:r>
            <a:endParaRPr lang="en-US" sz="3200" b="1" i="1" u="sng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i="1" u="sng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u="sng" dirty="0">
                <a:solidFill>
                  <a:srgbClr val="FF0000"/>
                </a:solidFill>
              </a:rPr>
              <a:t>Create a method to insert Diem into table (in </a:t>
            </a:r>
            <a:r>
              <a:rPr lang="en-US" sz="3200" b="1" i="1" u="sng" dirty="0" err="1">
                <a:solidFill>
                  <a:srgbClr val="FF0000"/>
                </a:solidFill>
              </a:rPr>
              <a:t>DB_Process</a:t>
            </a:r>
            <a:r>
              <a:rPr lang="en-US" sz="3200" b="1" i="1" u="sng" dirty="0">
                <a:solidFill>
                  <a:srgbClr val="FF0000"/>
                </a:solidFill>
              </a:rPr>
              <a:t> class):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u="sng" dirty="0">
              <a:solidFill>
                <a:srgbClr val="FF0000"/>
              </a:solidFill>
            </a:endParaRPr>
          </a:p>
          <a:p>
            <a:pPr lvl="1"/>
            <a:r>
              <a:rPr lang="en-US" sz="2800" dirty="0"/>
              <a:t>	&lt;modifiers&gt; </a:t>
            </a:r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db_Insert</a:t>
            </a:r>
            <a:r>
              <a:rPr lang="en-US" sz="2800" dirty="0"/>
              <a:t>_&lt;table name&gt; (parameters)</a:t>
            </a:r>
            <a:endParaRPr lang="en-US" sz="2800" cap="small" baseline="-25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28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DDB6-CDEA-446C-B81F-F86F7C5F49A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07963"/>
            <a:ext cx="10131425" cy="858837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</a:rPr>
              <a:t>theoretical 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2713F-AB86-4BBB-AA9D-0AE456ACB561}"/>
              </a:ext>
            </a:extLst>
          </p:cNvPr>
          <p:cNvSpPr txBox="1"/>
          <p:nvPr/>
        </p:nvSpPr>
        <p:spPr>
          <a:xfrm>
            <a:off x="360608" y="1880315"/>
            <a:ext cx="1169540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u="sng" dirty="0">
                <a:solidFill>
                  <a:srgbClr val="FF0000"/>
                </a:solidFill>
              </a:rPr>
              <a:t>Declare connection variable: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u="sng" dirty="0">
              <a:solidFill>
                <a:srgbClr val="FF0000"/>
              </a:solidFill>
            </a:endParaRPr>
          </a:p>
          <a:p>
            <a:pPr lvl="1"/>
            <a:r>
              <a:rPr lang="en-US" sz="2800" dirty="0"/>
              <a:t>Connection </a:t>
            </a:r>
            <a:r>
              <a:rPr lang="en-US" sz="2800" dirty="0" err="1"/>
              <a:t>cn</a:t>
            </a:r>
            <a:r>
              <a:rPr lang="en-US" sz="2800" dirty="0"/>
              <a:t> = </a:t>
            </a:r>
            <a:r>
              <a:rPr lang="en-US" sz="2800" dirty="0" err="1"/>
              <a:t>DB_Connection.getCon</a:t>
            </a:r>
            <a:r>
              <a:rPr lang="en-US" sz="2800" dirty="0"/>
              <a:t>();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u="sng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u="sng" dirty="0">
                <a:solidFill>
                  <a:srgbClr val="FF0000"/>
                </a:solidFill>
              </a:rPr>
              <a:t>Declare SQL query: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u="sng" dirty="0">
              <a:solidFill>
                <a:srgbClr val="FF0000"/>
              </a:solidFill>
            </a:endParaRPr>
          </a:p>
          <a:p>
            <a:pPr lvl="1"/>
            <a:r>
              <a:rPr lang="en-US" sz="2800" dirty="0"/>
              <a:t>String </a:t>
            </a:r>
            <a:r>
              <a:rPr lang="en-US" sz="2800" dirty="0" err="1"/>
              <a:t>sql</a:t>
            </a:r>
            <a:r>
              <a:rPr lang="en-US" sz="2800" dirty="0"/>
              <a:t> = “Insert into diem values (‘”+</a:t>
            </a:r>
            <a:r>
              <a:rPr lang="en-US" sz="2800" dirty="0" err="1"/>
              <a:t>MaSV</a:t>
            </a:r>
            <a:r>
              <a:rPr lang="en-US" sz="2800" dirty="0"/>
              <a:t>+”’, ‘”+</a:t>
            </a:r>
            <a:r>
              <a:rPr lang="en-US" sz="2800" dirty="0" err="1"/>
              <a:t>MaHP</a:t>
            </a:r>
            <a:r>
              <a:rPr lang="en-US" sz="2800" dirty="0"/>
              <a:t>+”’, “+Diem+”)”;</a:t>
            </a:r>
          </a:p>
        </p:txBody>
      </p:sp>
    </p:spTree>
    <p:extLst>
      <p:ext uri="{BB962C8B-B14F-4D97-AF65-F5344CB8AC3E}">
        <p14:creationId xmlns:p14="http://schemas.microsoft.com/office/powerpoint/2010/main" val="372249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DDB6-CDEA-446C-B81F-F86F7C5F49A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07963"/>
            <a:ext cx="10131425" cy="858837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</a:rPr>
              <a:t>theoretical 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2713F-AB86-4BBB-AA9D-0AE456ACB561}"/>
              </a:ext>
            </a:extLst>
          </p:cNvPr>
          <p:cNvSpPr txBox="1"/>
          <p:nvPr/>
        </p:nvSpPr>
        <p:spPr>
          <a:xfrm>
            <a:off x="360608" y="1880315"/>
            <a:ext cx="116954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u="sng" dirty="0">
                <a:solidFill>
                  <a:srgbClr val="FF0000"/>
                </a:solidFill>
              </a:rPr>
              <a:t>Declare the execution commands: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u="sng" dirty="0">
              <a:solidFill>
                <a:srgbClr val="FF0000"/>
              </a:solidFill>
            </a:endParaRPr>
          </a:p>
          <a:p>
            <a:pPr lvl="1"/>
            <a:r>
              <a:rPr lang="en-US" sz="2800" dirty="0"/>
              <a:t>try {</a:t>
            </a:r>
          </a:p>
          <a:p>
            <a:pPr lvl="1"/>
            <a:r>
              <a:rPr lang="en-US" sz="2800" dirty="0"/>
              <a:t>        </a:t>
            </a:r>
            <a:r>
              <a:rPr lang="en-US" sz="2800" dirty="0" err="1"/>
              <a:t>PreparedStatement</a:t>
            </a:r>
            <a:r>
              <a:rPr lang="en-US" sz="2800" dirty="0"/>
              <a:t> </a:t>
            </a:r>
            <a:r>
              <a:rPr lang="en-US" sz="2800" dirty="0" err="1"/>
              <a:t>ps</a:t>
            </a:r>
            <a:r>
              <a:rPr lang="en-US" sz="2800" dirty="0"/>
              <a:t> = (</a:t>
            </a:r>
            <a:r>
              <a:rPr lang="en-US" sz="2800" dirty="0" err="1"/>
              <a:t>PreparedStatement</a:t>
            </a:r>
            <a:r>
              <a:rPr lang="en-US" sz="2800" dirty="0"/>
              <a:t>)</a:t>
            </a:r>
            <a:r>
              <a:rPr lang="en-US" sz="2800" dirty="0" err="1"/>
              <a:t>cn.prepareStatement</a:t>
            </a:r>
            <a:r>
              <a:rPr lang="en-US" sz="2800" dirty="0"/>
              <a:t>(</a:t>
            </a:r>
            <a:r>
              <a:rPr lang="en-US" sz="2800" dirty="0" err="1"/>
              <a:t>sql</a:t>
            </a:r>
            <a:r>
              <a:rPr lang="en-US" sz="2800" dirty="0"/>
              <a:t>);</a:t>
            </a:r>
          </a:p>
          <a:p>
            <a:pPr lvl="2"/>
            <a:r>
              <a:rPr lang="en-US" sz="2800" dirty="0"/>
              <a:t>  </a:t>
            </a:r>
            <a:r>
              <a:rPr lang="en-US" sz="2800" dirty="0" err="1"/>
              <a:t>ps.executeUpdate</a:t>
            </a:r>
            <a:r>
              <a:rPr lang="en-US" sz="2800" dirty="0"/>
              <a:t>();</a:t>
            </a:r>
          </a:p>
          <a:p>
            <a:pPr lvl="2"/>
            <a:r>
              <a:rPr lang="en-US" sz="2800" dirty="0"/>
              <a:t>  </a:t>
            </a:r>
            <a:r>
              <a:rPr lang="en-US" sz="2800" dirty="0" err="1"/>
              <a:t>cn.close</a:t>
            </a:r>
            <a:r>
              <a:rPr lang="en-US" sz="2800" dirty="0"/>
              <a:t>();</a:t>
            </a:r>
          </a:p>
          <a:p>
            <a:pPr lvl="1"/>
            <a:r>
              <a:rPr lang="en-US" sz="2800" dirty="0"/>
              <a:t>}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catch (</a:t>
            </a:r>
            <a:r>
              <a:rPr lang="en-US" sz="2800" dirty="0" err="1"/>
              <a:t>SQLException</a:t>
            </a:r>
            <a:r>
              <a:rPr lang="en-US" sz="2800" dirty="0"/>
              <a:t> e) {}</a:t>
            </a:r>
            <a:endParaRPr lang="en-US" sz="2800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52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DDB6-CDEA-446C-B81F-F86F7C5F49A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07963"/>
            <a:ext cx="10131425" cy="858837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</a:rPr>
              <a:t>theoretical 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2713F-AB86-4BBB-AA9D-0AE456ACB561}"/>
              </a:ext>
            </a:extLst>
          </p:cNvPr>
          <p:cNvSpPr txBox="1"/>
          <p:nvPr/>
        </p:nvSpPr>
        <p:spPr>
          <a:xfrm>
            <a:off x="360608" y="1880315"/>
            <a:ext cx="1169540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u="sng" dirty="0">
                <a:solidFill>
                  <a:srgbClr val="FF0000"/>
                </a:solidFill>
              </a:rPr>
              <a:t>Embed Java code in JSP file: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i="1" u="sng" dirty="0">
              <a:solidFill>
                <a:srgbClr val="FF0000"/>
              </a:solidFill>
            </a:endParaRPr>
          </a:p>
          <a:p>
            <a:pPr lvl="1"/>
            <a:r>
              <a:rPr lang="en-US" sz="2800" dirty="0"/>
              <a:t>	&lt;%</a:t>
            </a:r>
          </a:p>
          <a:p>
            <a:pPr lvl="1"/>
            <a:r>
              <a:rPr lang="en-US" sz="2800" dirty="0"/>
              <a:t>		(Java code)</a:t>
            </a:r>
          </a:p>
          <a:p>
            <a:pPr lvl="1"/>
            <a:r>
              <a:rPr lang="en-US" sz="2800" dirty="0"/>
              <a:t>	%&gt;</a:t>
            </a:r>
          </a:p>
          <a:p>
            <a:pPr lvl="1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u="sng" dirty="0">
                <a:solidFill>
                  <a:srgbClr val="FF0000"/>
                </a:solidFill>
              </a:rPr>
              <a:t>Get the value of a method in Java: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	&lt;%= &lt;database name&gt;.&lt;method&gt;.(parameters) %&gt;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693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DDB6-CDEA-446C-B81F-F86F7C5F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124" y="2685244"/>
            <a:ext cx="3680885" cy="1487509"/>
          </a:xfrm>
          <a:noFill/>
        </p:spPr>
        <p:txBody>
          <a:bodyPr anchor="b">
            <a:no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</a:rPr>
              <a:t>The Design of webform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7AF6A3-3CEA-4C4C-A630-01CFF6BC2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91" y="375449"/>
            <a:ext cx="6578219" cy="61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2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0734E4E-C899-4D3B-9B18-8C0C5CA7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322" y="1264121"/>
            <a:ext cx="12226322" cy="300783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CB84091-04F9-47D0-AD29-CF6141E23E92}"/>
              </a:ext>
            </a:extLst>
          </p:cNvPr>
          <p:cNvSpPr txBox="1">
            <a:spLocks/>
          </p:cNvSpPr>
          <p:nvPr/>
        </p:nvSpPr>
        <p:spPr>
          <a:xfrm>
            <a:off x="1038868" y="201904"/>
            <a:ext cx="10131425" cy="858837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rgbClr val="FFFF00"/>
                </a:solidFill>
              </a:rPr>
              <a:t>The Result of webform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0B83A0-FF91-409A-9ABA-4C2CD3DF9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48715"/>
            <a:ext cx="12209162" cy="16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18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440</TotalTime>
  <Words>232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Diem+Insert</vt:lpstr>
      <vt:lpstr>theoretical content</vt:lpstr>
      <vt:lpstr>theoretical content</vt:lpstr>
      <vt:lpstr>theoretical content</vt:lpstr>
      <vt:lpstr>theoretical content</vt:lpstr>
      <vt:lpstr>theoretical content</vt:lpstr>
      <vt:lpstr>theoretical content</vt:lpstr>
      <vt:lpstr>The Design of webform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Diem+Insert</dc:title>
  <dc:creator>Asus</dc:creator>
  <cp:lastModifiedBy>Asus</cp:lastModifiedBy>
  <cp:revision>24</cp:revision>
  <dcterms:created xsi:type="dcterms:W3CDTF">2020-07-26T13:09:03Z</dcterms:created>
  <dcterms:modified xsi:type="dcterms:W3CDTF">2020-07-27T13:12:25Z</dcterms:modified>
</cp:coreProperties>
</file>