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12192000" cy="6858000"/>
  <p:notesSz cx="9144000" cy="6858000"/>
  <p:embeddedFontLs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Georgia" panose="02040502050405020303" pitchFamily="18" charset="0"/>
      <p:regular r:id="rId63"/>
      <p:bold r:id="rId64"/>
      <p:italic r:id="rId65"/>
      <p:boldItalic r:id="rId66"/>
    </p:embeddedFont>
    <p:embeddedFont>
      <p:font typeface="Gill Sans MT" panose="020B0502020104020203" pitchFamily="34" charset="0"/>
      <p:regular r:id="rId67"/>
      <p:bold r:id="rId68"/>
      <p:italic r:id="rId69"/>
      <p:boldItalic r:id="rId70"/>
    </p:embeddedFont>
    <p:embeddedFont>
      <p:font typeface="Tahoma" panose="020B0604030504040204" pitchFamily="34" charset="0"/>
      <p:regular r:id="rId71"/>
      <p:bold r:id="rId72"/>
    </p:embeddedFont>
    <p:embeddedFont>
      <p:font typeface="Wingdings 2" panose="05020102010507070707" pitchFamily="18" charset="2"/>
      <p:regular r:id="rId7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32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DF484D-963E-40AE-8866-FC82DEBC4F20}" v="5" dt="2024-10-13T16:50:43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14" y="204"/>
      </p:cViewPr>
      <p:guideLst>
        <p:guide orient="horz" pos="3168"/>
        <p:guide pos="3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8.fntdata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font" Target="fonts/font15.fntdata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F0DF484D-963E-40AE-8866-FC82DEBC4F20}"/>
    <pc:docChg chg="undo custSel delSld modSld sldOrd modMainMaster">
      <pc:chgData name="Le Nhat Tung" userId="77b0905b33e1f80d" providerId="LiveId" clId="{F0DF484D-963E-40AE-8866-FC82DEBC4F20}" dt="2024-10-13T16:50:34.345" v="7" actId="478"/>
      <pc:docMkLst>
        <pc:docMk/>
      </pc:docMkLst>
      <pc:sldChg chg="del">
        <pc:chgData name="Le Nhat Tung" userId="77b0905b33e1f80d" providerId="LiveId" clId="{F0DF484D-963E-40AE-8866-FC82DEBC4F20}" dt="2024-10-13T16:48:30.746" v="0" actId="47"/>
        <pc:sldMkLst>
          <pc:docMk/>
          <pc:sldMk cId="0" sldId="256"/>
        </pc:sldMkLst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57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7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7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7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7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7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7"/>
            <ac:spMk id="7" creationId="{00000000-0000-0000-0000-000000000000}"/>
          </ac:spMkLst>
        </pc:spChg>
      </pc:sldChg>
      <pc:sldChg chg="delSp modSp mod">
        <pc:chgData name="Le Nhat Tung" userId="77b0905b33e1f80d" providerId="LiveId" clId="{F0DF484D-963E-40AE-8866-FC82DEBC4F20}" dt="2024-10-13T16:50:29.245" v="6" actId="478"/>
        <pc:sldMkLst>
          <pc:docMk/>
          <pc:sldMk cId="0" sldId="258"/>
        </pc:sldMkLst>
        <pc:spChg chg="del mod">
          <ac:chgData name="Le Nhat Tung" userId="77b0905b33e1f80d" providerId="LiveId" clId="{F0DF484D-963E-40AE-8866-FC82DEBC4F20}" dt="2024-10-13T16:50:29.245" v="6" actId="478"/>
          <ac:spMkLst>
            <pc:docMk/>
            <pc:sldMk cId="0" sldId="258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8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8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8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8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8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8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8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8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8"/>
            <ac:spMk id="11" creationId="{00000000-0000-0000-0000-000000000000}"/>
          </ac:spMkLst>
        </pc:spChg>
      </pc:sldChg>
      <pc:sldChg chg="delSp modSp mod">
        <pc:chgData name="Le Nhat Tung" userId="77b0905b33e1f80d" providerId="LiveId" clId="{F0DF484D-963E-40AE-8866-FC82DEBC4F20}" dt="2024-10-13T16:50:34.345" v="7" actId="478"/>
        <pc:sldMkLst>
          <pc:docMk/>
          <pc:sldMk cId="0" sldId="259"/>
        </pc:sldMkLst>
        <pc:spChg chg="del mod">
          <ac:chgData name="Le Nhat Tung" userId="77b0905b33e1f80d" providerId="LiveId" clId="{F0DF484D-963E-40AE-8866-FC82DEBC4F20}" dt="2024-10-13T16:50:34.345" v="7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9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9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9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9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9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9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9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9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9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59"/>
            <ac:spMk id="12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60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1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1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1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1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1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1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1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1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2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2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0"/>
            <ac:spMk id="22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61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1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1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1"/>
            <ac:spMk id="4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62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2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2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2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2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2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2"/>
            <ac:spMk id="7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63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3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3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3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3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3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3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3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3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3"/>
            <ac:spMk id="10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64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4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4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4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4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4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4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4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4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4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4"/>
            <ac:spMk id="11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65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5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5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5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5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5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5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5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5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5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5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5"/>
            <ac:spMk id="1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5"/>
            <ac:spMk id="13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66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6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6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6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6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6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6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6"/>
            <ac:spMk id="8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67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7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7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7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7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7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7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7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7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7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7"/>
            <ac:spMk id="11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68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8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8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8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8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8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8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8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8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8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8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8"/>
            <ac:spMk id="1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8"/>
            <ac:spMk id="1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8"/>
            <ac:spMk id="14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69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9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9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9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9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9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9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9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9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9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9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69"/>
            <ac:spMk id="12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70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0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0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0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0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0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0"/>
            <ac:spMk id="7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71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1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1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1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1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1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1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1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1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1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1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1"/>
            <ac:spMk id="12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72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2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2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2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2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2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2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2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2"/>
            <ac:spMk id="9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73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3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3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3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3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3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3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3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3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3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3"/>
            <ac:spMk id="11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74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4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4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4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4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4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4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4"/>
            <ac:spMk id="8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75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5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5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5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5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5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5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5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5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5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5"/>
            <ac:spMk id="11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76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6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6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6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6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6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6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6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6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6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6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6"/>
            <ac:spMk id="12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77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7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7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7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7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7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7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7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7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7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7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7"/>
            <ac:spMk id="1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7"/>
            <ac:spMk id="1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7"/>
            <ac:spMk id="1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7"/>
            <ac:spMk id="15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78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8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8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8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8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8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8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8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8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8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8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8"/>
            <ac:spMk id="12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79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9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9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80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0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0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0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0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0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0"/>
            <ac:spMk id="7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81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1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1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1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1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1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1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1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1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1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1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1"/>
            <ac:spMk id="1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1"/>
            <ac:spMk id="13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82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2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2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2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2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2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2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2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2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2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2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2"/>
            <ac:spMk id="1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2"/>
            <ac:spMk id="13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83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3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3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3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3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3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3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3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3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3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3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3"/>
            <ac:spMk id="1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3"/>
            <ac:spMk id="1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3"/>
            <ac:spMk id="1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3"/>
            <ac:spMk id="1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3"/>
            <ac:spMk id="16" creationId="{00000000-0000-0000-0000-000000000000}"/>
          </ac:spMkLst>
        </pc:spChg>
      </pc:sldChg>
      <pc:sldChg chg="delSp modSp mod">
        <pc:chgData name="Le Nhat Tung" userId="77b0905b33e1f80d" providerId="LiveId" clId="{F0DF484D-963E-40AE-8866-FC82DEBC4F20}" dt="2024-10-13T16:50:20.415" v="5" actId="478"/>
        <pc:sldMkLst>
          <pc:docMk/>
          <pc:sldMk cId="0" sldId="284"/>
        </pc:sldMkLst>
        <pc:spChg chg="del mod">
          <ac:chgData name="Le Nhat Tung" userId="77b0905b33e1f80d" providerId="LiveId" clId="{F0DF484D-963E-40AE-8866-FC82DEBC4F20}" dt="2024-10-13T16:50:20.415" v="5" actId="478"/>
          <ac:spMkLst>
            <pc:docMk/>
            <pc:sldMk cId="0" sldId="284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4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4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4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4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4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4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4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4"/>
            <ac:spMk id="10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85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5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5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5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5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5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5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5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5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5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5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5"/>
            <ac:spMk id="1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5"/>
            <ac:spMk id="13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86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6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6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6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6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6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6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6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6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6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6"/>
            <ac:spMk id="12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87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7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7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7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7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7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7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7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7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7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7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7"/>
            <ac:spMk id="1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7"/>
            <ac:spMk id="1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7"/>
            <ac:spMk id="1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7"/>
            <ac:spMk id="1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7"/>
            <ac:spMk id="16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88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8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8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8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8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8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8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8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8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8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8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8"/>
            <ac:spMk id="12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89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9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9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9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9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9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9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9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9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9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89"/>
            <ac:spMk id="11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90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0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0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0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0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0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0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0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0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0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0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0"/>
            <ac:spMk id="1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0"/>
            <ac:spMk id="13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91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1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1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1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1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1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1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1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1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1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1"/>
            <ac:spMk id="11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92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2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2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2"/>
            <ac:spMk id="4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93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3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3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3"/>
            <ac:spMk id="4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94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4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4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4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4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4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4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4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4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4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4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4"/>
            <ac:spMk id="1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4"/>
            <ac:spMk id="1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4"/>
            <ac:spMk id="1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4"/>
            <ac:spMk id="1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4"/>
            <ac:spMk id="1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4"/>
            <ac:spMk id="1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4"/>
            <ac:spMk id="18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95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5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5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5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5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5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5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5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5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5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5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5"/>
            <ac:spMk id="1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5"/>
            <ac:spMk id="1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5"/>
            <ac:spMk id="1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5"/>
            <ac:spMk id="1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5"/>
            <ac:spMk id="16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96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6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6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6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6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6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6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6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6"/>
            <ac:spMk id="9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97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7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7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7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7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7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7"/>
            <ac:spMk id="7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98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8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8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8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8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8"/>
            <ac:spMk id="6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299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9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9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9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9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9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9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9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9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9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9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9"/>
            <ac:spMk id="1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299"/>
            <ac:spMk id="13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300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0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0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0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0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0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0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0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0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0"/>
            <ac:spMk id="10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301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1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1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1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1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1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1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1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1"/>
            <ac:spMk id="9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302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2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2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2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2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2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2"/>
            <ac:spMk id="7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303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3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3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3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3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3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3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3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3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3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3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3"/>
            <ac:spMk id="1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3"/>
            <ac:spMk id="13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304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4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4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4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4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4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4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4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4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4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4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4"/>
            <ac:spMk id="1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4"/>
            <ac:spMk id="13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305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5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5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5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5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5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5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5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5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5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5"/>
            <ac:spMk id="11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306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6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6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6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6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6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6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6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6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6"/>
            <ac:spMk id="10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307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7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7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7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7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7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7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7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7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7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7"/>
            <ac:spMk id="11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308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8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8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8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8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8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8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8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8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8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8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8"/>
            <ac:spMk id="1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8"/>
            <ac:spMk id="13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309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9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9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9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9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9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09"/>
            <ac:spMk id="7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310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0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0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0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0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0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0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0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0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0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0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0"/>
            <ac:spMk id="1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0"/>
            <ac:spMk id="13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311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1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1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1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1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1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1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1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1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1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1"/>
            <ac:spMk id="11" creationId="{00000000-0000-0000-0000-000000000000}"/>
          </ac:spMkLst>
        </pc:spChg>
      </pc:sldChg>
      <pc:sldChg chg="modSp">
        <pc:chgData name="Le Nhat Tung" userId="77b0905b33e1f80d" providerId="LiveId" clId="{F0DF484D-963E-40AE-8866-FC82DEBC4F20}" dt="2024-10-13T16:50:05.341" v="4"/>
        <pc:sldMkLst>
          <pc:docMk/>
          <pc:sldMk cId="0" sldId="312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2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2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2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2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2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2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2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2"/>
            <ac:spMk id="9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2"/>
            <ac:spMk id="10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2"/>
            <ac:spMk id="11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2"/>
            <ac:spMk id="12" creationId="{00000000-0000-0000-0000-000000000000}"/>
          </ac:spMkLst>
        </pc:spChg>
      </pc:sldChg>
      <pc:sldChg chg="modSp ord">
        <pc:chgData name="Le Nhat Tung" userId="77b0905b33e1f80d" providerId="LiveId" clId="{F0DF484D-963E-40AE-8866-FC82DEBC4F20}" dt="2024-10-13T16:50:05.341" v="4"/>
        <pc:sldMkLst>
          <pc:docMk/>
          <pc:sldMk cId="0" sldId="313"/>
        </pc:sldMkLst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3"/>
            <ac:spMk id="2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3"/>
            <ac:spMk id="3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3"/>
            <ac:spMk id="4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3"/>
            <ac:spMk id="5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3"/>
            <ac:spMk id="6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3"/>
            <ac:spMk id="7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3"/>
            <ac:spMk id="8" creationId="{00000000-0000-0000-0000-000000000000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k cId="0" sldId="313"/>
            <ac:spMk id="9" creationId="{00000000-0000-0000-0000-000000000000}"/>
          </ac:spMkLst>
        </pc:spChg>
      </pc:sldChg>
      <pc:sldMasterChg chg="modSp modSldLayout">
        <pc:chgData name="Le Nhat Tung" userId="77b0905b33e1f80d" providerId="LiveId" clId="{F0DF484D-963E-40AE-8866-FC82DEBC4F20}" dt="2024-10-13T16:50:05.341" v="4"/>
        <pc:sldMasterMkLst>
          <pc:docMk/>
          <pc:sldMasterMk cId="3440260100" sldId="2147483663"/>
        </pc:sldMasterMkLst>
        <pc:spChg chg="mod">
          <ac:chgData name="Le Nhat Tung" userId="77b0905b33e1f80d" providerId="LiveId" clId="{F0DF484D-963E-40AE-8866-FC82DEBC4F20}" dt="2024-10-13T16:50:05.341" v="4"/>
          <ac:spMkLst>
            <pc:docMk/>
            <pc:sldMasterMk cId="3440260100" sldId="2147483663"/>
            <ac:spMk id="2" creationId="{8204A4B6-3DD9-AE46-8B31-B145692FD1D9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asterMk cId="3440260100" sldId="2147483663"/>
            <ac:spMk id="3" creationId="{930D1E8F-9124-7E02-4D1D-138FC2A85CD5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asterMk cId="3440260100" sldId="2147483663"/>
            <ac:spMk id="4" creationId="{6573E378-0A0D-C010-7446-F3AE952B082C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asterMk cId="3440260100" sldId="2147483663"/>
            <ac:spMk id="5" creationId="{7913A246-81E3-53F4-D584-3D4426D23149}"/>
          </ac:spMkLst>
        </pc:spChg>
        <pc:spChg chg="mod">
          <ac:chgData name="Le Nhat Tung" userId="77b0905b33e1f80d" providerId="LiveId" clId="{F0DF484D-963E-40AE-8866-FC82DEBC4F20}" dt="2024-10-13T16:50:05.341" v="4"/>
          <ac:spMkLst>
            <pc:docMk/>
            <pc:sldMasterMk cId="3440260100" sldId="2147483663"/>
            <ac:spMk id="6" creationId="{4B71E925-F2DD-D235-E8FA-B344DA330DC9}"/>
          </ac:spMkLst>
        </pc:spChg>
        <pc:sldLayoutChg chg="modSp">
          <pc:chgData name="Le Nhat Tung" userId="77b0905b33e1f80d" providerId="LiveId" clId="{F0DF484D-963E-40AE-8866-FC82DEBC4F20}" dt="2024-10-13T16:50:05.341" v="4"/>
          <pc:sldLayoutMkLst>
            <pc:docMk/>
            <pc:sldMasterMk cId="3440260100" sldId="2147483663"/>
            <pc:sldLayoutMk cId="1490963408" sldId="2147483664"/>
          </pc:sldLayoutMkLst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1490963408" sldId="2147483664"/>
              <ac:spMk id="2" creationId="{351C1336-3E44-5FEF-1C97-BBE56D7590A2}"/>
            </ac:spMkLst>
          </pc:spChg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1490963408" sldId="2147483664"/>
              <ac:spMk id="3" creationId="{EEB12BA5-05D3-5F01-8431-669E120CD574}"/>
            </ac:spMkLst>
          </pc:spChg>
        </pc:sldLayoutChg>
        <pc:sldLayoutChg chg="modSp">
          <pc:chgData name="Le Nhat Tung" userId="77b0905b33e1f80d" providerId="LiveId" clId="{F0DF484D-963E-40AE-8866-FC82DEBC4F20}" dt="2024-10-13T16:50:05.341" v="4"/>
          <pc:sldLayoutMkLst>
            <pc:docMk/>
            <pc:sldMasterMk cId="3440260100" sldId="2147483663"/>
            <pc:sldLayoutMk cId="539785086" sldId="2147483666"/>
          </pc:sldLayoutMkLst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539785086" sldId="2147483666"/>
              <ac:spMk id="2" creationId="{5270C2F2-CE4E-980D-1A51-86D020A1FCB4}"/>
            </ac:spMkLst>
          </pc:spChg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539785086" sldId="2147483666"/>
              <ac:spMk id="3" creationId="{17D22E46-A8CA-EDB7-D0D2-A78AF967C08C}"/>
            </ac:spMkLst>
          </pc:spChg>
        </pc:sldLayoutChg>
        <pc:sldLayoutChg chg="modSp">
          <pc:chgData name="Le Nhat Tung" userId="77b0905b33e1f80d" providerId="LiveId" clId="{F0DF484D-963E-40AE-8866-FC82DEBC4F20}" dt="2024-10-13T16:50:05.341" v="4"/>
          <pc:sldLayoutMkLst>
            <pc:docMk/>
            <pc:sldMasterMk cId="3440260100" sldId="2147483663"/>
            <pc:sldLayoutMk cId="3679226955" sldId="2147483667"/>
          </pc:sldLayoutMkLst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3679226955" sldId="2147483667"/>
              <ac:spMk id="3" creationId="{41DC16ED-1A59-25A0-EBCD-285C098D9FB0}"/>
            </ac:spMkLst>
          </pc:spChg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3679226955" sldId="2147483667"/>
              <ac:spMk id="4" creationId="{E6DAA3BC-6032-FE40-CBCF-7898B34B1D0D}"/>
            </ac:spMkLst>
          </pc:spChg>
        </pc:sldLayoutChg>
        <pc:sldLayoutChg chg="modSp">
          <pc:chgData name="Le Nhat Tung" userId="77b0905b33e1f80d" providerId="LiveId" clId="{F0DF484D-963E-40AE-8866-FC82DEBC4F20}" dt="2024-10-13T16:50:05.341" v="4"/>
          <pc:sldLayoutMkLst>
            <pc:docMk/>
            <pc:sldMasterMk cId="3440260100" sldId="2147483663"/>
            <pc:sldLayoutMk cId="2568512286" sldId="2147483668"/>
          </pc:sldLayoutMkLst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2568512286" sldId="2147483668"/>
              <ac:spMk id="2" creationId="{8FFA1EA4-DFC7-7030-7ED8-AFCF5305F033}"/>
            </ac:spMkLst>
          </pc:spChg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2568512286" sldId="2147483668"/>
              <ac:spMk id="3" creationId="{ADF4E450-6C82-C323-6D6F-B3537E50B1B9}"/>
            </ac:spMkLst>
          </pc:spChg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2568512286" sldId="2147483668"/>
              <ac:spMk id="4" creationId="{3A66A3B8-1452-26B9-45BA-95C8693C19C3}"/>
            </ac:spMkLst>
          </pc:spChg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2568512286" sldId="2147483668"/>
              <ac:spMk id="5" creationId="{234D8F66-1E63-671C-560C-D738EA058628}"/>
            </ac:spMkLst>
          </pc:spChg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2568512286" sldId="2147483668"/>
              <ac:spMk id="6" creationId="{6AFADD6B-61A2-4CFF-29D5-0277FB0121C3}"/>
            </ac:spMkLst>
          </pc:spChg>
        </pc:sldLayoutChg>
        <pc:sldLayoutChg chg="modSp">
          <pc:chgData name="Le Nhat Tung" userId="77b0905b33e1f80d" providerId="LiveId" clId="{F0DF484D-963E-40AE-8866-FC82DEBC4F20}" dt="2024-10-13T16:50:05.341" v="4"/>
          <pc:sldLayoutMkLst>
            <pc:docMk/>
            <pc:sldMasterMk cId="3440260100" sldId="2147483663"/>
            <pc:sldLayoutMk cId="969493235" sldId="2147483671"/>
          </pc:sldLayoutMkLst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969493235" sldId="2147483671"/>
              <ac:spMk id="2" creationId="{505EF574-C49A-77C5-89B4-771C3AAD9176}"/>
            </ac:spMkLst>
          </pc:spChg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969493235" sldId="2147483671"/>
              <ac:spMk id="3" creationId="{69A63179-9D28-3665-D8D8-F8A9772A8F32}"/>
            </ac:spMkLst>
          </pc:spChg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969493235" sldId="2147483671"/>
              <ac:spMk id="4" creationId="{BE000DAF-5496-30F8-56DA-A2C729AAC2AF}"/>
            </ac:spMkLst>
          </pc:spChg>
        </pc:sldLayoutChg>
        <pc:sldLayoutChg chg="modSp">
          <pc:chgData name="Le Nhat Tung" userId="77b0905b33e1f80d" providerId="LiveId" clId="{F0DF484D-963E-40AE-8866-FC82DEBC4F20}" dt="2024-10-13T16:50:05.341" v="4"/>
          <pc:sldLayoutMkLst>
            <pc:docMk/>
            <pc:sldMasterMk cId="3440260100" sldId="2147483663"/>
            <pc:sldLayoutMk cId="1884299415" sldId="2147483672"/>
          </pc:sldLayoutMkLst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1884299415" sldId="2147483672"/>
              <ac:spMk id="2" creationId="{C646E3CB-F1B6-5AC5-7635-658DF42F561D}"/>
            </ac:spMkLst>
          </pc:spChg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1884299415" sldId="2147483672"/>
              <ac:spMk id="3" creationId="{8FEDAA15-FD92-1E7A-9D91-0498B2767351}"/>
            </ac:spMkLst>
          </pc:spChg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1884299415" sldId="2147483672"/>
              <ac:spMk id="4" creationId="{EC13642B-9997-C925-286E-85140DF183ED}"/>
            </ac:spMkLst>
          </pc:spChg>
        </pc:sldLayoutChg>
        <pc:sldLayoutChg chg="modSp">
          <pc:chgData name="Le Nhat Tung" userId="77b0905b33e1f80d" providerId="LiveId" clId="{F0DF484D-963E-40AE-8866-FC82DEBC4F20}" dt="2024-10-13T16:50:05.341" v="4"/>
          <pc:sldLayoutMkLst>
            <pc:docMk/>
            <pc:sldMasterMk cId="3440260100" sldId="2147483663"/>
            <pc:sldLayoutMk cId="3995166180" sldId="2147483674"/>
          </pc:sldLayoutMkLst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3995166180" sldId="2147483674"/>
              <ac:spMk id="2" creationId="{BA9EE200-61B4-2993-74AD-373C6936D506}"/>
            </ac:spMkLst>
          </pc:spChg>
          <pc:spChg chg="mod">
            <ac:chgData name="Le Nhat Tung" userId="77b0905b33e1f80d" providerId="LiveId" clId="{F0DF484D-963E-40AE-8866-FC82DEBC4F20}" dt="2024-10-13T16:50:05.341" v="4"/>
            <ac:spMkLst>
              <pc:docMk/>
              <pc:sldMasterMk cId="3440260100" sldId="2147483663"/>
              <pc:sldLayoutMk cId="3995166180" sldId="2147483674"/>
              <ac:spMk id="3" creationId="{F773385A-4DB7-0227-17A7-63875479D059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0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9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5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13/10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7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0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40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06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67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8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74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neo4j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60442" y="437920"/>
            <a:ext cx="1815445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Nội dung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40196" y="1156259"/>
            <a:ext cx="26581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7" y="1522270"/>
            <a:ext cx="1591480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Giới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thiệu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7"/>
            <a:ext cx="314204" cy="26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56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8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7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7" y="1978391"/>
            <a:ext cx="4979440" cy="2275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Quản trị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cơ bản CSDL</a:t>
            </a:r>
          </a:p>
          <a:p>
            <a:pPr>
              <a:lnSpc>
                <a:spcPts val="3260"/>
              </a:lnSpc>
              <a:spcBef>
                <a:spcPts val="278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Tạo, đọc,</a:t>
            </a:r>
            <a:r>
              <a:rPr sz="270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cập nhật, xóa (CRUD)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– PHP</a:t>
            </a:r>
          </a:p>
          <a:p>
            <a:pPr>
              <a:lnSpc>
                <a:spcPts val="3260"/>
              </a:lnSpc>
              <a:spcBef>
                <a:spcPts val="327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– Java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–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74158" y="437920"/>
            <a:ext cx="2586422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Cơ sở dữ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9603" y="1156259"/>
            <a:ext cx="32688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7" y="1522270"/>
            <a:ext cx="4476744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Hiển thị danh sách các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CSDL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7"/>
            <a:ext cx="3142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7" y="2066840"/>
            <a:ext cx="1851254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&gt;show dbs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7" y="2522605"/>
            <a:ext cx="3739554" cy="837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local     0.78125GB</a:t>
            </a:r>
          </a:p>
          <a:p>
            <a:pPr>
              <a:lnSpc>
                <a:spcPts val="2701"/>
              </a:lnSpc>
              <a:spcBef>
                <a:spcPts val="890"/>
              </a:spcBef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test      0.23012GB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74158" y="437920"/>
            <a:ext cx="2586422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Cơ sở dữ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5556" y="1156259"/>
            <a:ext cx="35311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7" y="1271000"/>
            <a:ext cx="1624052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Xóa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CSDL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327356"/>
            <a:ext cx="314204" cy="171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839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8" y="1815202"/>
            <a:ext cx="3362511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db.dropDatabase()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7" y="2638638"/>
            <a:ext cx="921792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Ví dụ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197" y="3183208"/>
            <a:ext cx="1851254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&gt;show dbs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197" y="3637882"/>
            <a:ext cx="3739554" cy="174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local     0.78125GB</a:t>
            </a:r>
          </a:p>
          <a:p>
            <a:pPr>
              <a:lnSpc>
                <a:spcPts val="2701"/>
              </a:lnSpc>
              <a:spcBef>
                <a:spcPts val="887"/>
              </a:spcBef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mydb      0.23012GB</a:t>
            </a:r>
          </a:p>
          <a:p>
            <a:pPr>
              <a:lnSpc>
                <a:spcPts val="2701"/>
              </a:lnSpc>
              <a:spcBef>
                <a:spcPts val="890"/>
              </a:spcBef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test      0.23012GB</a:t>
            </a:r>
          </a:p>
          <a:p>
            <a:pPr>
              <a:lnSpc>
                <a:spcPts val="2701"/>
              </a:lnSpc>
              <a:spcBef>
                <a:spcPts val="887"/>
              </a:spcBef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&gt;use</a:t>
            </a: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 mydb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88198" y="5461640"/>
            <a:ext cx="6383997" cy="1292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switched to db mydb</a:t>
            </a:r>
          </a:p>
          <a:p>
            <a:pPr>
              <a:lnSpc>
                <a:spcPts val="2701"/>
              </a:lnSpc>
              <a:spcBef>
                <a:spcPts val="887"/>
              </a:spcBef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&gt;db.dropDatabase()</a:t>
            </a:r>
          </a:p>
          <a:p>
            <a:pPr>
              <a:lnSpc>
                <a:spcPts val="2701"/>
              </a:lnSpc>
              <a:spcBef>
                <a:spcPts val="887"/>
              </a:spcBef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&gt;{ "dropped" : "mydb", "ok" : 1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20045" y="437920"/>
            <a:ext cx="3893446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Quản trị người dùng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7004" y="1156259"/>
            <a:ext cx="35166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8" y="1414269"/>
            <a:ext cx="5669603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Tạo người dùng</a:t>
            </a:r>
            <a:r>
              <a:rPr sz="2700" spc="-19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b="1" dirty="0">
                <a:solidFill>
                  <a:srgbClr val="000000"/>
                </a:solidFill>
                <a:latin typeface="Tahoma"/>
                <a:cs typeface="Tahoma"/>
              </a:rPr>
              <a:t>root</a:t>
            </a:r>
            <a:r>
              <a:rPr sz="2700" b="1" spc="36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có</a:t>
            </a:r>
            <a:r>
              <a:rPr sz="270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quyền </a:t>
            </a:r>
            <a:r>
              <a:rPr sz="2700" b="1" dirty="0">
                <a:solidFill>
                  <a:srgbClr val="000000"/>
                </a:solidFill>
                <a:latin typeface="Tahoma"/>
                <a:cs typeface="Tahoma"/>
              </a:rPr>
              <a:t>root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472086"/>
            <a:ext cx="3142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7" y="1958839"/>
            <a:ext cx="2040290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&gt;use admin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7" y="2414604"/>
            <a:ext cx="2984440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&gt;db.createUser(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198" y="2870725"/>
            <a:ext cx="1096663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    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198" y="3326491"/>
            <a:ext cx="4496519" cy="1749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      user: "root",</a:t>
            </a:r>
          </a:p>
          <a:p>
            <a:pPr>
              <a:lnSpc>
                <a:spcPts val="2701"/>
              </a:lnSpc>
              <a:spcBef>
                <a:spcPts val="890"/>
              </a:spcBef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      pwd: "passwd",</a:t>
            </a:r>
          </a:p>
          <a:p>
            <a:pPr>
              <a:lnSpc>
                <a:spcPts val="2701"/>
              </a:lnSpc>
              <a:spcBef>
                <a:spcPts val="887"/>
              </a:spcBef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      roles: [ "root" ]</a:t>
            </a:r>
          </a:p>
          <a:p>
            <a:pPr>
              <a:lnSpc>
                <a:spcPts val="2701"/>
              </a:lnSpc>
              <a:spcBef>
                <a:spcPts val="890"/>
              </a:spcBef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88198" y="5149168"/>
            <a:ext cx="341025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88198" y="5516472"/>
            <a:ext cx="6639781" cy="85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Cần soạn</a:t>
            </a:r>
            <a:r>
              <a:rPr sz="270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thảo</a:t>
            </a:r>
            <a:r>
              <a:rPr sz="2700" spc="-1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lại tập tin /etc/mongod.conf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security: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15325" y="5572840"/>
            <a:ext cx="3142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01684" y="6428357"/>
            <a:ext cx="3529910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authorization: enabled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20045" y="437920"/>
            <a:ext cx="3893446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Quản trị người dùng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5555" y="1156259"/>
            <a:ext cx="35434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8" y="1451353"/>
            <a:ext cx="8175119" cy="82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Tạo người dùng</a:t>
            </a:r>
            <a:r>
              <a:rPr sz="2700" spc="-19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b="1" dirty="0">
                <a:solidFill>
                  <a:srgbClr val="000000"/>
                </a:solidFill>
                <a:latin typeface="Tahoma"/>
                <a:cs typeface="Tahoma"/>
              </a:rPr>
              <a:t>user1</a:t>
            </a:r>
            <a:r>
              <a:rPr sz="2700" b="1" spc="44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có</a:t>
            </a:r>
            <a:r>
              <a:rPr sz="270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quyền </a:t>
            </a:r>
            <a:r>
              <a:rPr sz="2700" b="1" dirty="0">
                <a:solidFill>
                  <a:srgbClr val="000000"/>
                </a:solidFill>
                <a:latin typeface="Tahoma"/>
                <a:cs typeface="Tahoma"/>
              </a:rPr>
              <a:t>đọc/ghi</a:t>
            </a:r>
            <a:r>
              <a:rPr sz="2700" b="1" spc="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trên CSDL</a:t>
            </a:r>
          </a:p>
          <a:p>
            <a:pPr>
              <a:lnSpc>
                <a:spcPts val="2908"/>
              </a:lnSpc>
            </a:pPr>
            <a:r>
              <a:rPr sz="2700" b="1" dirty="0">
                <a:solidFill>
                  <a:srgbClr val="000000"/>
                </a:solidFill>
                <a:latin typeface="Tahoma"/>
                <a:cs typeface="Tahoma"/>
              </a:rPr>
              <a:t>mydb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07722"/>
            <a:ext cx="3142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7" y="2365290"/>
            <a:ext cx="2984440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&gt;db.createUser(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8" y="2821042"/>
            <a:ext cx="530061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{ 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197" y="3277163"/>
            <a:ext cx="2984440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user: "user1", 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197" y="3732928"/>
            <a:ext cx="2418362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pwd: "xxx", 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88197" y="4189048"/>
            <a:ext cx="8272296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roles: [{ role: "readWrite", db: "mydb" }] 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88198" y="4643721"/>
            <a:ext cx="341025" cy="836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>
              <a:lnSpc>
                <a:spcPts val="2701"/>
              </a:lnSpc>
              <a:spcBef>
                <a:spcPts val="887"/>
              </a:spcBef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60442" y="437920"/>
            <a:ext cx="1815445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Nội dung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9519" y="1156259"/>
            <a:ext cx="34690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7" y="1522270"/>
            <a:ext cx="1591480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Giới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thiệu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7"/>
            <a:ext cx="314204" cy="26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56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8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7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7" y="1978391"/>
            <a:ext cx="5524690" cy="2275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Quản trị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cơ bản CSDL</a:t>
            </a:r>
          </a:p>
          <a:p>
            <a:pPr>
              <a:lnSpc>
                <a:spcPts val="3260"/>
              </a:lnSpc>
              <a:spcBef>
                <a:spcPts val="278"/>
              </a:spcBef>
            </a:pPr>
            <a:r>
              <a:rPr sz="2700" b="1" dirty="0">
                <a:solidFill>
                  <a:srgbClr val="000000"/>
                </a:solidFill>
                <a:latin typeface="Tahoma"/>
                <a:cs typeface="Tahoma"/>
              </a:rPr>
              <a:t>Tạo, đọc, cập nhật, xóa (CRUD)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– PHP</a:t>
            </a:r>
          </a:p>
          <a:p>
            <a:pPr>
              <a:lnSpc>
                <a:spcPts val="3260"/>
              </a:lnSpc>
              <a:spcBef>
                <a:spcPts val="327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– Java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– Python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00475" y="437920"/>
            <a:ext cx="5132570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Tạo bộ sưu tập (collection)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5555" y="1156259"/>
            <a:ext cx="35454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8" y="1522270"/>
            <a:ext cx="3719975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Cú pháp tạo bộ sưu tập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6"/>
            <a:ext cx="314204" cy="1712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8386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8" y="2066840"/>
            <a:ext cx="6574715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db.createCollection</a:t>
            </a: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(name, options)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7" y="2890276"/>
            <a:ext cx="921792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Ví dụ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197" y="3434478"/>
            <a:ext cx="1851254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&gt;use mydb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198" y="3890599"/>
            <a:ext cx="6950075" cy="1293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switched to db mydb</a:t>
            </a:r>
          </a:p>
          <a:p>
            <a:pPr>
              <a:lnSpc>
                <a:spcPts val="2701"/>
              </a:lnSpc>
              <a:spcBef>
                <a:spcPts val="887"/>
              </a:spcBef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&gt;db.createCollection("mycollection")</a:t>
            </a:r>
          </a:p>
          <a:p>
            <a:pPr>
              <a:lnSpc>
                <a:spcPts val="2701"/>
              </a:lnSpc>
              <a:spcBef>
                <a:spcPts val="890"/>
              </a:spcBef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{ "ok" : 1 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88198" y="5257170"/>
            <a:ext cx="3362511" cy="836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&gt;show collections</a:t>
            </a:r>
          </a:p>
          <a:p>
            <a:pPr>
              <a:lnSpc>
                <a:spcPts val="2701"/>
              </a:lnSpc>
              <a:spcBef>
                <a:spcPts val="887"/>
              </a:spcBef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mycollection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88198" y="6169042"/>
            <a:ext cx="2795405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system.indexes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87684" y="437920"/>
            <a:ext cx="2960670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Tạo bộ sưu tập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2045" y="1156259"/>
            <a:ext cx="34165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7" y="1522271"/>
            <a:ext cx="7139110" cy="1381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có thể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tự động tạo ra bộ sưu tập</a:t>
            </a:r>
          </a:p>
          <a:p>
            <a:pPr>
              <a:lnSpc>
                <a:spcPts val="2701"/>
              </a:lnSpc>
              <a:spcBef>
                <a:spcPts val="1027"/>
              </a:spcBef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&gt;db.tut.insert({"name" : "tutorial"})</a:t>
            </a:r>
          </a:p>
          <a:p>
            <a:pPr>
              <a:lnSpc>
                <a:spcPts val="2701"/>
              </a:lnSpc>
              <a:spcBef>
                <a:spcPts val="887"/>
              </a:spcBef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&gt;show collections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7"/>
            <a:ext cx="3142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7" y="2978726"/>
            <a:ext cx="2418362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mycollection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8" y="3434478"/>
            <a:ext cx="2795405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system.indexes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198" y="3890598"/>
            <a:ext cx="719097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tut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88764" y="437920"/>
            <a:ext cx="2958157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Xóa bộ sưu tập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1962" y="1156259"/>
            <a:ext cx="36075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7" y="1522270"/>
            <a:ext cx="3774524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Cú pháp xóa bộ sưu tập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6"/>
            <a:ext cx="314204" cy="1712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8386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7" y="2066840"/>
            <a:ext cx="4872740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db.COLLECTION_NAME.drop()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7" y="2890276"/>
            <a:ext cx="921792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Ví dụ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197" y="3434478"/>
            <a:ext cx="1851254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&gt;use mydb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198" y="3890599"/>
            <a:ext cx="4495697" cy="1293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switched to db mydb</a:t>
            </a:r>
          </a:p>
          <a:p>
            <a:pPr>
              <a:lnSpc>
                <a:spcPts val="2701"/>
              </a:lnSpc>
              <a:spcBef>
                <a:spcPts val="887"/>
              </a:spcBef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&gt;db.mycollection.drop()</a:t>
            </a:r>
          </a:p>
          <a:p>
            <a:pPr>
              <a:lnSpc>
                <a:spcPts val="2701"/>
              </a:lnSpc>
              <a:spcBef>
                <a:spcPts val="890"/>
              </a:spcBef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true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88198" y="5257169"/>
            <a:ext cx="3362511" cy="129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&gt;show collections</a:t>
            </a:r>
          </a:p>
          <a:p>
            <a:pPr>
              <a:lnSpc>
                <a:spcPts val="2701"/>
              </a:lnSpc>
              <a:spcBef>
                <a:spcPts val="887"/>
              </a:spcBef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system.indexes</a:t>
            </a:r>
          </a:p>
          <a:p>
            <a:pPr>
              <a:lnSpc>
                <a:spcPts val="2701"/>
              </a:lnSpc>
              <a:spcBef>
                <a:spcPts val="890"/>
              </a:spcBef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tut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97285" y="437920"/>
            <a:ext cx="2340866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Kiểu dữ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5555" y="1156259"/>
            <a:ext cx="35454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8" y="1522271"/>
            <a:ext cx="3152551" cy="1820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Chuỗi UTF-8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Số nguyên</a:t>
            </a:r>
          </a:p>
          <a:p>
            <a:pPr>
              <a:lnSpc>
                <a:spcPts val="3260"/>
              </a:lnSpc>
              <a:spcBef>
                <a:spcPts val="278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Luận lý (true/ false)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Số thực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7"/>
            <a:ext cx="314204" cy="444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56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8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7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17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8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8" y="3346028"/>
            <a:ext cx="977763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Mảng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8" y="3802149"/>
            <a:ext cx="5270925" cy="22745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Timestamp − ctimestamp, Date</a:t>
            </a:r>
          </a:p>
          <a:p>
            <a:pPr>
              <a:lnSpc>
                <a:spcPts val="3260"/>
              </a:lnSpc>
              <a:spcBef>
                <a:spcPts val="278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Đối tượng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Object</a:t>
            </a:r>
            <a:r>
              <a:rPr sz="2700" spc="-16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ID</a:t>
            </a:r>
          </a:p>
          <a:p>
            <a:pPr>
              <a:lnSpc>
                <a:spcPts val="3260"/>
              </a:lnSpc>
              <a:spcBef>
                <a:spcPts val="319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Binary data</a:t>
            </a:r>
          </a:p>
          <a:p>
            <a:pPr>
              <a:lnSpc>
                <a:spcPts val="3260"/>
              </a:lnSpc>
              <a:spcBef>
                <a:spcPts val="327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Null, Symbol, giá trị Min/ Max, etc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91157" y="437920"/>
            <a:ext cx="7747745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Thêm tài liệu (document) vào bộ sưu</a:t>
            </a:r>
            <a:r>
              <a:rPr sz="3300" spc="-14" dirty="0">
                <a:solidFill>
                  <a:srgbClr val="7B9899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tập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76480" y="1156259"/>
            <a:ext cx="39043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7" y="1522270"/>
            <a:ext cx="5767464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Cú pháp thêm tài liệu vào bộ sưu tập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6"/>
            <a:ext cx="314204" cy="1712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8386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8" y="2066840"/>
            <a:ext cx="6761039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db.COLLECTION_NAME.insert(document)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7" y="2890276"/>
            <a:ext cx="921792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Ví dụ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198" y="3429713"/>
            <a:ext cx="3169979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&gt;db.mycol.insert({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198" y="3845143"/>
            <a:ext cx="7696347" cy="2415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_id: ObjectId('5816baa0a2b7a9f009f2f2b7'),</a:t>
            </a:r>
          </a:p>
          <a:p>
            <a:pPr>
              <a:lnSpc>
                <a:spcPts val="2400"/>
              </a:lnSpc>
              <a:spcBef>
                <a:spcPts val="858"/>
              </a:spcBef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title: 'MongoDB Overview', </a:t>
            </a:r>
          </a:p>
          <a:p>
            <a:pPr>
              <a:lnSpc>
                <a:spcPts val="2400"/>
              </a:lnSpc>
              <a:spcBef>
                <a:spcPts val="820"/>
              </a:spcBef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description: 'MongoDB is no sql database',</a:t>
            </a:r>
          </a:p>
          <a:p>
            <a:pPr>
              <a:lnSpc>
                <a:spcPts val="2400"/>
              </a:lnSpc>
              <a:spcBef>
                <a:spcPts val="858"/>
              </a:spcBef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by: 'tutorials point',</a:t>
            </a:r>
          </a:p>
          <a:p>
            <a:pPr>
              <a:lnSpc>
                <a:spcPts val="2400"/>
              </a:lnSpc>
              <a:spcBef>
                <a:spcPts val="867"/>
              </a:spcBef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tags: ['mongodb', 'database', 'NoSQL'],</a:t>
            </a:r>
          </a:p>
          <a:p>
            <a:pPr>
              <a:lnSpc>
                <a:spcPts val="2400"/>
              </a:lnSpc>
              <a:spcBef>
                <a:spcPts val="808"/>
              </a:spcBef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likes: 100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88197" y="6333111"/>
            <a:ext cx="487686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})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10759" y="437920"/>
            <a:ext cx="1913450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Giới thiệu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40196" y="1156259"/>
            <a:ext cx="26442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8" y="1522271"/>
            <a:ext cx="8423315" cy="85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= Hu</a:t>
            </a:r>
            <a:r>
              <a:rPr sz="2700" b="1" dirty="0">
                <a:solidFill>
                  <a:srgbClr val="000000"/>
                </a:solidFill>
                <a:latin typeface="Tahoma"/>
                <a:cs typeface="Tahoma"/>
              </a:rPr>
              <a:t>mongo</a:t>
            </a:r>
            <a:r>
              <a:rPr sz="2700" spc="-14" dirty="0">
                <a:solidFill>
                  <a:srgbClr val="000000"/>
                </a:solidFill>
                <a:latin typeface="Tahoma"/>
                <a:cs typeface="Tahoma"/>
              </a:rPr>
              <a:t>us</a:t>
            </a:r>
            <a:r>
              <a:rPr sz="2700" spc="1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b="1" dirty="0">
                <a:solidFill>
                  <a:srgbClr val="000000"/>
                </a:solidFill>
                <a:latin typeface="Tahoma"/>
                <a:cs typeface="Tahoma"/>
              </a:rPr>
              <a:t>DB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: huge, monstrous (data)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Nguồn mở với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giấy phép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7"/>
            <a:ext cx="31420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8" y="2434156"/>
            <a:ext cx="7290097" cy="1311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server và</a:t>
            </a:r>
            <a:r>
              <a:rPr sz="2700" spc="-14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tools: GNU AGPL v3.0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Trình điều khiển (drivers): Apache License v2.0</a:t>
            </a:r>
          </a:p>
          <a:p>
            <a:pPr>
              <a:lnSpc>
                <a:spcPts val="3260"/>
              </a:lnSpc>
              <a:spcBef>
                <a:spcPts val="277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Tài liệu: Creative Commons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7" y="3802150"/>
            <a:ext cx="8210652" cy="1733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Hiệu năng cao, tính sẵn dùng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cao, </a:t>
            </a:r>
            <a:r>
              <a:rPr sz="2700" spc="-12" dirty="0">
                <a:solidFill>
                  <a:srgbClr val="000000"/>
                </a:solidFill>
                <a:latin typeface="Tahoma"/>
                <a:cs typeface="Tahoma"/>
              </a:rPr>
              <a:t>dễ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 dàng</a:t>
            </a:r>
            <a:r>
              <a:rPr sz="2700" spc="-14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co giãn</a:t>
            </a:r>
          </a:p>
          <a:p>
            <a:pPr>
              <a:lnSpc>
                <a:spcPts val="3260"/>
              </a:lnSpc>
              <a:spcBef>
                <a:spcPts val="278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Ngôn ngữ truy vấn mềm dẽo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Nền: Redhat, CentOS, Fedora, Debian, Ubuntu, Linux</a:t>
            </a:r>
          </a:p>
          <a:p>
            <a:pPr>
              <a:lnSpc>
                <a:spcPts val="2908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khác, Unix, OS X,</a:t>
            </a:r>
            <a:r>
              <a:rPr sz="2700" spc="-13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Windows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15325" y="3858518"/>
            <a:ext cx="314204" cy="1257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7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197" y="5539509"/>
            <a:ext cx="8272274" cy="82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Trình điều khiển: C/C++, Java, Javascript, .NET, Perl,</a:t>
            </a:r>
          </a:p>
          <a:p>
            <a:pPr>
              <a:lnSpc>
                <a:spcPts val="2908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PHP, Python, Ruby, Scala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15325" y="5595878"/>
            <a:ext cx="3142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32721" y="437920"/>
            <a:ext cx="5464834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Thêm tài liệu vào bộ</a:t>
            </a:r>
            <a:r>
              <a:rPr sz="3300" spc="-12" dirty="0">
                <a:solidFill>
                  <a:srgbClr val="7B9899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sưu tập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5556" y="1156259"/>
            <a:ext cx="3530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8" y="1522270"/>
            <a:ext cx="7662375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tự tạo ra trường </a:t>
            </a:r>
            <a:r>
              <a:rPr sz="2700" b="1" dirty="0">
                <a:solidFill>
                  <a:srgbClr val="000000"/>
                </a:solidFill>
                <a:latin typeface="Tahoma"/>
                <a:cs typeface="Tahoma"/>
              </a:rPr>
              <a:t>_id</a:t>
            </a:r>
            <a:r>
              <a:rPr sz="2700" b="1" spc="54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có giá trị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duy nhất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7"/>
            <a:ext cx="3142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7" y="2063511"/>
            <a:ext cx="3002336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&gt;db.post.insert([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8" y="2477505"/>
            <a:ext cx="822973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198" y="2892591"/>
            <a:ext cx="8199277" cy="2001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title: 'MongoDB Overview', </a:t>
            </a:r>
          </a:p>
          <a:p>
            <a:pPr>
              <a:lnSpc>
                <a:spcPts val="2400"/>
              </a:lnSpc>
              <a:spcBef>
                <a:spcPts val="858"/>
              </a:spcBef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description: 'MongoDB is no sql database',</a:t>
            </a:r>
          </a:p>
          <a:p>
            <a:pPr>
              <a:lnSpc>
                <a:spcPts val="2400"/>
              </a:lnSpc>
              <a:spcBef>
                <a:spcPts val="820"/>
              </a:spcBef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by: 'tutorials point',</a:t>
            </a:r>
          </a:p>
          <a:p>
            <a:pPr>
              <a:lnSpc>
                <a:spcPts val="2400"/>
              </a:lnSpc>
              <a:spcBef>
                <a:spcPts val="858"/>
              </a:spcBef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tags: ['mongodb', 'database', 'NoSQL'],</a:t>
            </a:r>
          </a:p>
          <a:p>
            <a:pPr>
              <a:lnSpc>
                <a:spcPts val="2400"/>
              </a:lnSpc>
              <a:spcBef>
                <a:spcPts val="870"/>
              </a:spcBef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likes: 100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197" y="4965473"/>
            <a:ext cx="990616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},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88198" y="5380548"/>
            <a:ext cx="822973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{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88197" y="5795989"/>
            <a:ext cx="8534564" cy="1172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title: 'NoSQL Database', </a:t>
            </a:r>
          </a:p>
          <a:p>
            <a:pPr>
              <a:lnSpc>
                <a:spcPts val="2400"/>
              </a:lnSpc>
              <a:spcBef>
                <a:spcPts val="858"/>
              </a:spcBef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description: 'NoSQL db doesn't have tables',</a:t>
            </a:r>
          </a:p>
          <a:p>
            <a:pPr>
              <a:lnSpc>
                <a:spcPts val="2400"/>
              </a:lnSpc>
              <a:spcBef>
                <a:spcPts val="817"/>
              </a:spcBef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32721" y="437920"/>
            <a:ext cx="5464834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Thêm tài liệu vào bộ</a:t>
            </a:r>
            <a:r>
              <a:rPr sz="3300" spc="-12" dirty="0">
                <a:solidFill>
                  <a:srgbClr val="7B9899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sưu tập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2957" y="1156259"/>
            <a:ext cx="37922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15845" y="1499389"/>
            <a:ext cx="4846412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by: 'tutorials point',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15846" y="1913384"/>
            <a:ext cx="7696347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tags: ['mongodb', 'database', 'NoSQL'],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15845" y="2328826"/>
            <a:ext cx="3002336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likes: 20,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15845" y="2742834"/>
            <a:ext cx="3002336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comments: [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15846" y="3158263"/>
            <a:ext cx="1828833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   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15845" y="3572271"/>
            <a:ext cx="4343482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      user:'user1',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15846" y="3987344"/>
            <a:ext cx="6858131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      message: 'My first comment',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15846" y="4402787"/>
            <a:ext cx="8702207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      dateCreated: new Date(2013,11,10,2,35),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15845" y="4816795"/>
            <a:ext cx="3505266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      like: 0 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15846" y="5231869"/>
            <a:ext cx="1828833" cy="1172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   }</a:t>
            </a:r>
          </a:p>
          <a:p>
            <a:pPr>
              <a:lnSpc>
                <a:spcPts val="2400"/>
              </a:lnSpc>
              <a:spcBef>
                <a:spcPts val="858"/>
              </a:spcBef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   ]</a:t>
            </a:r>
          </a:p>
          <a:p>
            <a:pPr>
              <a:lnSpc>
                <a:spcPts val="2400"/>
              </a:lnSpc>
              <a:spcBef>
                <a:spcPts val="820"/>
              </a:spcBef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 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15845" y="6475313"/>
            <a:ext cx="487686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])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4797" y="437920"/>
            <a:ext cx="3144579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Truy vấn tài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4405" y="1156259"/>
            <a:ext cx="3778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7" y="1343352"/>
            <a:ext cx="3444100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Phương thức truy vấn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399722"/>
            <a:ext cx="314204" cy="211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11661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8" y="1886024"/>
            <a:ext cx="4689991" cy="335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9"/>
              </a:lnSpc>
            </a:pPr>
            <a:r>
              <a:rPr sz="2600" b="1" dirty="0">
                <a:solidFill>
                  <a:srgbClr val="000000"/>
                </a:solidFill>
                <a:latin typeface="Consolas"/>
                <a:cs typeface="Consolas"/>
              </a:rPr>
              <a:t>db.COLLECTION_NAME.find()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7" y="2327743"/>
            <a:ext cx="5234502" cy="335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9"/>
              </a:lnSpc>
            </a:pPr>
            <a:r>
              <a:rPr sz="2600" b="1" dirty="0">
                <a:solidFill>
                  <a:srgbClr val="000000"/>
                </a:solidFill>
                <a:latin typeface="Consolas"/>
                <a:cs typeface="Consolas"/>
              </a:rPr>
              <a:t>db.COLLECTION_NAME.findOne()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198" y="3126795"/>
            <a:ext cx="894721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Ví dụ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198" y="3645242"/>
            <a:ext cx="3653729" cy="617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&gt;db.mycol.find().pretty()</a:t>
            </a:r>
          </a:p>
          <a:p>
            <a:pPr>
              <a:lnSpc>
                <a:spcPts val="2001"/>
              </a:lnSpc>
              <a:spcBef>
                <a:spcPts val="830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88198" y="4365597"/>
            <a:ext cx="6734303" cy="209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   "_id": ObjectId("5816baa0a2b7a9f009f2f2b7"),</a:t>
            </a:r>
          </a:p>
          <a:p>
            <a:pPr>
              <a:lnSpc>
                <a:spcPts val="2001"/>
              </a:lnSpc>
              <a:spcBef>
                <a:spcPts val="827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   "title": "MongoDB Overview", </a:t>
            </a:r>
          </a:p>
          <a:p>
            <a:pPr>
              <a:lnSpc>
                <a:spcPts val="2001"/>
              </a:lnSpc>
              <a:spcBef>
                <a:spcPts val="877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   "description": "MongoDB is no sql database",</a:t>
            </a:r>
          </a:p>
          <a:p>
            <a:pPr>
              <a:lnSpc>
                <a:spcPts val="2001"/>
              </a:lnSpc>
              <a:spcBef>
                <a:spcPts val="838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   "by": "tutorials point",</a:t>
            </a:r>
          </a:p>
          <a:p>
            <a:pPr>
              <a:lnSpc>
                <a:spcPts val="2001"/>
              </a:lnSpc>
              <a:spcBef>
                <a:spcPts val="830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   "tags": ["mongodb", "database", "NoSQL"],</a:t>
            </a:r>
          </a:p>
          <a:p>
            <a:pPr>
              <a:lnSpc>
                <a:spcPts val="2001"/>
              </a:lnSpc>
              <a:spcBef>
                <a:spcPts val="886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   "likes": "100"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88198" y="6524521"/>
            <a:ext cx="292141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4797" y="437920"/>
            <a:ext cx="3144579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Truy vấn tài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2957" y="1156259"/>
            <a:ext cx="38051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spc="-14" dirty="0">
                <a:solidFill>
                  <a:srgbClr val="7B9899"/>
                </a:solidFill>
                <a:latin typeface="Georgia"/>
                <a:cs typeface="Georgia"/>
              </a:rPr>
              <a:t>24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4797" y="437921"/>
            <a:ext cx="3144579" cy="987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Truy vấn tài liệu</a:t>
            </a:r>
          </a:p>
          <a:p>
            <a:pPr marL="1392123">
              <a:lnSpc>
                <a:spcPts val="1816"/>
              </a:lnSpc>
              <a:spcBef>
                <a:spcPts val="1673"/>
              </a:spcBef>
            </a:pPr>
            <a:r>
              <a:rPr sz="1600" spc="-14" dirty="0">
                <a:solidFill>
                  <a:srgbClr val="7B9899"/>
                </a:solidFill>
                <a:latin typeface="Georgia"/>
                <a:cs typeface="Georgia"/>
              </a:rPr>
              <a:t>25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88198" y="1451354"/>
            <a:ext cx="6505027" cy="91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Lọc các trường</a:t>
            </a:r>
            <a:r>
              <a:rPr sz="2700" spc="-13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(1: quan tâm, 0: bỏ qua)</a:t>
            </a:r>
          </a:p>
          <a:p>
            <a:pPr>
              <a:lnSpc>
                <a:spcPts val="2599"/>
              </a:lnSpc>
              <a:spcBef>
                <a:spcPts val="1009"/>
              </a:spcBef>
            </a:pPr>
            <a:r>
              <a:rPr sz="2600" b="1" dirty="0">
                <a:solidFill>
                  <a:srgbClr val="000000"/>
                </a:solidFill>
                <a:latin typeface="Consolas"/>
                <a:cs typeface="Consolas"/>
              </a:rPr>
              <a:t>db.COLLECTION_NAME.find({},{KEY:1})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15325" y="1507722"/>
            <a:ext cx="314204" cy="1674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8180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88198" y="2792722"/>
            <a:ext cx="894721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Ví dụ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8" y="3311523"/>
            <a:ext cx="6454627" cy="1371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&gt;db.mycol.find({},{title: 1, _id:0}).pretty()</a:t>
            </a:r>
          </a:p>
          <a:p>
            <a:pPr>
              <a:lnSpc>
                <a:spcPts val="2001"/>
              </a:lnSpc>
              <a:spcBef>
                <a:spcPts val="827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{ "title" : "MongoDB Overview" }</a:t>
            </a:r>
          </a:p>
          <a:p>
            <a:pPr>
              <a:lnSpc>
                <a:spcPts val="2001"/>
              </a:lnSpc>
              <a:spcBef>
                <a:spcPts val="877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{ "title" : "NoSQL Overview" }</a:t>
            </a:r>
          </a:p>
          <a:p>
            <a:pPr>
              <a:lnSpc>
                <a:spcPts val="2001"/>
              </a:lnSpc>
              <a:spcBef>
                <a:spcPts val="838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{ "title" : "Neo4j Overview"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4797" y="437920"/>
            <a:ext cx="3144579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Truy vấn tài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2958" y="1156259"/>
            <a:ext cx="38071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spc="-14" dirty="0">
                <a:solidFill>
                  <a:srgbClr val="7B9899"/>
                </a:solidFill>
                <a:latin typeface="Georgia"/>
                <a:cs typeface="Georgia"/>
              </a:rPr>
              <a:t>26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7" y="1343353"/>
            <a:ext cx="2499406" cy="1296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Toán tử AND</a:t>
            </a:r>
          </a:p>
          <a:p>
            <a:pPr>
              <a:lnSpc>
                <a:spcPts val="2400"/>
              </a:lnSpc>
              <a:spcBef>
                <a:spcPts val="989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db.mycol.find(</a:t>
            </a:r>
          </a:p>
          <a:p>
            <a:pPr>
              <a:lnSpc>
                <a:spcPts val="2400"/>
              </a:lnSpc>
              <a:spcBef>
                <a:spcPts val="809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   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399722"/>
            <a:ext cx="3142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8" y="2712227"/>
            <a:ext cx="2331763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      $and: [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7" y="3126234"/>
            <a:ext cx="6522844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         {key1: value1}, {key2:value2}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198" y="3541663"/>
            <a:ext cx="1325903" cy="758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      ]</a:t>
            </a:r>
          </a:p>
          <a:p>
            <a:pPr>
              <a:lnSpc>
                <a:spcPts val="2400"/>
              </a:lnSpc>
              <a:spcBef>
                <a:spcPts val="870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   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198" y="4371113"/>
            <a:ext cx="1828833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).pretty()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88198" y="5146032"/>
            <a:ext cx="894721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Ví dụ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15326" y="5201381"/>
            <a:ext cx="30801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88197" y="5663398"/>
            <a:ext cx="8134150" cy="540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&gt;db.mycol.find({$and:[{"by":"tutorials point"},{"title": </a:t>
            </a:r>
          </a:p>
          <a:p>
            <a:pPr>
              <a:lnSpc>
                <a:spcPts val="2001"/>
              </a:lnSpc>
              <a:spcBef>
                <a:spcPts val="158"/>
              </a:spcBef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"MongoDB Overview"}]}).pretty()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4797" y="437920"/>
            <a:ext cx="3144579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Truy vấn tài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9435" y="1156259"/>
            <a:ext cx="36782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spc="-14" dirty="0">
                <a:solidFill>
                  <a:srgbClr val="7B9899"/>
                </a:solidFill>
                <a:latin typeface="Georgia"/>
                <a:cs typeface="Georgia"/>
              </a:rPr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7" y="1343353"/>
            <a:ext cx="2499406" cy="1296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Toán tử OR</a:t>
            </a:r>
          </a:p>
          <a:p>
            <a:pPr>
              <a:lnSpc>
                <a:spcPts val="2400"/>
              </a:lnSpc>
              <a:spcBef>
                <a:spcPts val="989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db.mycol.find(</a:t>
            </a:r>
          </a:p>
          <a:p>
            <a:pPr>
              <a:lnSpc>
                <a:spcPts val="2400"/>
              </a:lnSpc>
              <a:spcBef>
                <a:spcPts val="809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   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399722"/>
            <a:ext cx="3142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8" y="2712227"/>
            <a:ext cx="2164119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      $or: [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7" y="3126234"/>
            <a:ext cx="6522844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         {key1: value1}, {key2:value2}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198" y="3541663"/>
            <a:ext cx="1325903" cy="758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      ]</a:t>
            </a:r>
          </a:p>
          <a:p>
            <a:pPr>
              <a:lnSpc>
                <a:spcPts val="2400"/>
              </a:lnSpc>
              <a:spcBef>
                <a:spcPts val="870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   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198" y="4371113"/>
            <a:ext cx="1828833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).pretty()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88198" y="5146032"/>
            <a:ext cx="894721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Ví dụ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15326" y="5201381"/>
            <a:ext cx="30801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88198" y="5663398"/>
            <a:ext cx="7994613" cy="540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&gt;db.mycol.find({$or:[{"by":"tutorials point"},{"title": </a:t>
            </a:r>
          </a:p>
          <a:p>
            <a:pPr>
              <a:lnSpc>
                <a:spcPts val="2001"/>
              </a:lnSpc>
              <a:spcBef>
                <a:spcPts val="158"/>
              </a:spcBef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"MongoDB Overview"}]}).pretty()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4797" y="437920"/>
            <a:ext cx="3144579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Truy vấn tài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78995" y="1156259"/>
            <a:ext cx="38686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28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8" y="1343352"/>
            <a:ext cx="1399013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Giới</a:t>
            </a:r>
            <a:r>
              <a:rPr sz="270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hạn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5" y="1399722"/>
            <a:ext cx="3142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8" y="1883145"/>
            <a:ext cx="6690487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db.COLLECTION_NAME.find().limit(NUMBER)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7" y="2297153"/>
            <a:ext cx="8869850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db.COLLECTION_NAME.find().limit(NUMBER).skip(NUMBER)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7" y="3072071"/>
            <a:ext cx="4204066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Bộ sưu tập</a:t>
            </a:r>
            <a:r>
              <a:rPr sz="260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000000"/>
                </a:solidFill>
                <a:latin typeface="Tahoma"/>
                <a:cs typeface="Tahoma"/>
              </a:rPr>
              <a:t>mycol</a:t>
            </a:r>
            <a:r>
              <a:rPr sz="2600" b="1" spc="58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bao</a:t>
            </a:r>
            <a:r>
              <a:rPr sz="2600" spc="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gồm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6726" y="3127419"/>
            <a:ext cx="308017" cy="1909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10070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8518" y="3584204"/>
            <a:ext cx="8859509" cy="51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b="1" dirty="0">
                <a:solidFill>
                  <a:srgbClr val="000000"/>
                </a:solidFill>
                <a:latin typeface="Consolas"/>
                <a:cs typeface="Consolas"/>
              </a:rPr>
              <a:t>{ "_id" : ObjectId("5816bed4a2b7a9f009f2f2bb"), "title" : "MongoDB Overview" }</a:t>
            </a:r>
          </a:p>
          <a:p>
            <a:pPr>
              <a:lnSpc>
                <a:spcPts val="1598"/>
              </a:lnSpc>
              <a:spcBef>
                <a:spcPts val="791"/>
              </a:spcBef>
            </a:pPr>
            <a:r>
              <a:rPr sz="1600" b="1" dirty="0">
                <a:solidFill>
                  <a:srgbClr val="000000"/>
                </a:solidFill>
                <a:latin typeface="Consolas"/>
                <a:cs typeface="Consolas"/>
              </a:rPr>
              <a:t>{ "_id" : ObjectId("5816bed4a2b7a9f009f2f2bc"), "title" : "NoSQL Overview" 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58517" y="4192611"/>
            <a:ext cx="8524620" cy="89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b="1" dirty="0">
                <a:solidFill>
                  <a:srgbClr val="000000"/>
                </a:solidFill>
                <a:latin typeface="Consolas"/>
                <a:cs typeface="Consolas"/>
              </a:rPr>
              <a:t>{ "_id" : ObjectId("5816bed4a2b7a9f009f2f2bd"), "title" : "Tutorials Point </a:t>
            </a:r>
          </a:p>
          <a:p>
            <a:pPr>
              <a:lnSpc>
                <a:spcPts val="1598"/>
              </a:lnSpc>
              <a:spcBef>
                <a:spcPts val="130"/>
              </a:spcBef>
            </a:pPr>
            <a:r>
              <a:rPr sz="1600" b="1" dirty="0">
                <a:solidFill>
                  <a:srgbClr val="000000"/>
                </a:solidFill>
                <a:latin typeface="Consolas"/>
                <a:cs typeface="Consolas"/>
              </a:rPr>
              <a:t>Overview" }</a:t>
            </a:r>
          </a:p>
          <a:p>
            <a:pPr>
              <a:lnSpc>
                <a:spcPts val="3137"/>
              </a:lnSpc>
              <a:spcBef>
                <a:spcPts val="297"/>
              </a:spcBef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Ví</a:t>
            </a:r>
            <a:r>
              <a:rPr sz="260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dụ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58518" y="5164440"/>
            <a:ext cx="6454627" cy="565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&gt;db.mycol.find({},{"title":1,_id:0}).limit(2)</a:t>
            </a:r>
          </a:p>
          <a:p>
            <a:pPr>
              <a:lnSpc>
                <a:spcPts val="1598"/>
              </a:lnSpc>
              <a:spcBef>
                <a:spcPts val="786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{"title":"MongoDB Overview"}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58517" y="5823405"/>
            <a:ext cx="3054768" cy="20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{"title":"NoSQL Overview"}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58518" y="6133196"/>
            <a:ext cx="7574733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&gt;db.mycol.find({},{"title":1,_id:0}).limit(2).skip(1)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58517" y="6487615"/>
            <a:ext cx="3054768" cy="20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{"title":"NoSQL Overview"}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94797" y="437920"/>
            <a:ext cx="3144579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Truy vấn tài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2958" y="1156259"/>
            <a:ext cx="38071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spc="-14" dirty="0">
                <a:solidFill>
                  <a:srgbClr val="7B9899"/>
                </a:solidFill>
                <a:latin typeface="Georgia"/>
                <a:cs typeface="Georgia"/>
              </a:rPr>
              <a:t>29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8" y="1451353"/>
            <a:ext cx="6690487" cy="882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Sắp xếp (1: thứ tự</a:t>
            </a:r>
            <a:r>
              <a:rPr sz="2700" spc="-14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tăng, -1: thứ tự giảm)</a:t>
            </a:r>
          </a:p>
          <a:p>
            <a:pPr>
              <a:lnSpc>
                <a:spcPts val="2400"/>
              </a:lnSpc>
              <a:spcBef>
                <a:spcPts val="989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db.COLLECTION_NAME.find().sort({KEY:1})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5" y="1507722"/>
            <a:ext cx="314204" cy="1647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7970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7" y="2766078"/>
            <a:ext cx="895382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Ví</a:t>
            </a:r>
            <a:r>
              <a:rPr sz="260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dụ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8" y="3283443"/>
            <a:ext cx="7855077" cy="565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&gt;db.mycol.find({},{"title":1,_id:0}).sort({"title":-1})</a:t>
            </a:r>
          </a:p>
          <a:p>
            <a:pPr>
              <a:lnSpc>
                <a:spcPts val="1598"/>
              </a:lnSpc>
              <a:spcBef>
                <a:spcPts val="786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{"title":"Tutorials Point Overview"}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7" y="3941328"/>
            <a:ext cx="3054768" cy="20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{"title":"NoSQL Overview"}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8518" y="4245887"/>
            <a:ext cx="3278027" cy="20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{"title":"MongoDB Overview"}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80763" y="437920"/>
            <a:ext cx="3173074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Cập nhật tài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77915" y="1156259"/>
            <a:ext cx="38904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30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8" y="1343352"/>
            <a:ext cx="1509777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Cập nhật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5" y="1399722"/>
            <a:ext cx="314204" cy="1948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10290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7" y="1883144"/>
            <a:ext cx="7863990" cy="643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db.COLLECTION_NAME.update(SELECTION_CRITERIA, </a:t>
            </a:r>
          </a:p>
          <a:p>
            <a:pPr>
              <a:lnSpc>
                <a:spcPts val="2400"/>
              </a:lnSpc>
              <a:spcBef>
                <a:spcPts val="187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UPDATED_DATA)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7" y="2959041"/>
            <a:ext cx="895382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Ví</a:t>
            </a:r>
            <a:r>
              <a:rPr sz="260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dụ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7" y="3477843"/>
            <a:ext cx="7435196" cy="540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&gt;db.mycol.update({'title':'MongoDB Overview'},{$set:</a:t>
            </a:r>
          </a:p>
          <a:p>
            <a:pPr>
              <a:lnSpc>
                <a:spcPts val="2001"/>
              </a:lnSpc>
              <a:spcBef>
                <a:spcPts val="158"/>
              </a:spcBef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{'title':'New MongoDB Tutorial'}})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8518" y="4111432"/>
            <a:ext cx="2392815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&gt;db.mycol.find()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8518" y="4465495"/>
            <a:ext cx="8078101" cy="42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 "_id" : ObjectId("5816bed4a2b7a9f009f2f2bb"), "title" : "New MongoDB </a:t>
            </a:r>
          </a:p>
          <a:p>
            <a:pPr>
              <a:lnSpc>
                <a:spcPts val="1598"/>
              </a:lnSpc>
              <a:spcBef>
                <a:spcPts val="121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Tutorial" 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58517" y="4988926"/>
            <a:ext cx="8636250" cy="20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 "_id" : ObjectId("5816bed4a2b7a9f009f2f2bc"), "title" : "NoSQL Overview" 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58517" y="5293853"/>
            <a:ext cx="8524620" cy="42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 "_id" : ObjectId("5816bed4a2b7a9f009f2f2bd"), "title" : "Tutorials Point </a:t>
            </a:r>
          </a:p>
          <a:p>
            <a:pPr>
              <a:lnSpc>
                <a:spcPts val="1598"/>
              </a:lnSpc>
              <a:spcBef>
                <a:spcPts val="119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Overview"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10759" y="437920"/>
            <a:ext cx="1913450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Giới thiệu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8761" y="1156259"/>
            <a:ext cx="26710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8" y="1522270"/>
            <a:ext cx="8225883" cy="1279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Hướng tài liệu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Tài liệu được lưu</a:t>
            </a:r>
            <a:r>
              <a:rPr sz="270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theo</a:t>
            </a:r>
            <a:r>
              <a:rPr sz="270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dạng BSON (Binary-encoded</a:t>
            </a:r>
          </a:p>
          <a:p>
            <a:pPr>
              <a:lnSpc>
                <a:spcPts val="2919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serialization of JSON-like), gồm các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cặp trường-giá trị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7"/>
            <a:ext cx="31420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7" y="2804957"/>
            <a:ext cx="3563214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Bộ</a:t>
            </a:r>
            <a:r>
              <a:rPr sz="2700" spc="-16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sưu tập (collection)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15325" y="2861327"/>
            <a:ext cx="3142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198" y="3259631"/>
            <a:ext cx="6263771" cy="1311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Tương</a:t>
            </a:r>
            <a:r>
              <a:rPr sz="2700" spc="-14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tự</a:t>
            </a:r>
            <a:r>
              <a:rPr sz="2700" spc="-14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như bảng trong CSDL quan hệ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Có tập chỉ mục chung</a:t>
            </a:r>
          </a:p>
          <a:p>
            <a:pPr>
              <a:lnSpc>
                <a:spcPts val="3260"/>
              </a:lnSpc>
              <a:spcBef>
                <a:spcPts val="278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Tập</a:t>
            </a:r>
            <a:r>
              <a:rPr sz="2700" spc="-13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các tài liệu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197" y="4627637"/>
            <a:ext cx="7315340" cy="85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Các</a:t>
            </a:r>
            <a:r>
              <a:rPr sz="270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tài liệu có</a:t>
            </a:r>
            <a:r>
              <a:rPr sz="270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thể có</a:t>
            </a:r>
            <a:r>
              <a:rPr sz="270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cấu</a:t>
            </a:r>
            <a:r>
              <a:rPr sz="2700" spc="-1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trúc không đồng nhất</a:t>
            </a:r>
          </a:p>
          <a:p>
            <a:pPr>
              <a:lnSpc>
                <a:spcPts val="3260"/>
              </a:lnSpc>
              <a:spcBef>
                <a:spcPts val="277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Cơ sở</a:t>
            </a:r>
            <a:r>
              <a:rPr sz="2700" spc="1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dữ liệu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15325" y="5139758"/>
            <a:ext cx="3142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88197" y="5539509"/>
            <a:ext cx="3857892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Chứa tập các bộ sưu tập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80763" y="437920"/>
            <a:ext cx="3173074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Cập nhật tài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7004" y="1156259"/>
            <a:ext cx="35166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31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8" y="1451353"/>
            <a:ext cx="8564535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Mặc định</a:t>
            </a:r>
            <a:r>
              <a:rPr sz="270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chỉ cập nhật một tài liệu, nếu muốn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5" y="1507721"/>
            <a:ext cx="314204" cy="1575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7350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7" y="1820720"/>
            <a:ext cx="7317842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cập nhật nhiều tài liệu cần sử dụng</a:t>
            </a:r>
            <a:r>
              <a:rPr sz="2700" spc="-18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b="1" dirty="0">
                <a:solidFill>
                  <a:srgbClr val="000000"/>
                </a:solidFill>
                <a:latin typeface="Tahoma"/>
                <a:cs typeface="Tahoma"/>
              </a:rPr>
              <a:t>multi:true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7" y="2693713"/>
            <a:ext cx="895382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Ví</a:t>
            </a:r>
            <a:r>
              <a:rPr sz="260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dụ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7" y="3211078"/>
            <a:ext cx="7995026" cy="1012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&gt;db.mycol.update({'title':'MongoDB Overview'},</a:t>
            </a:r>
          </a:p>
          <a:p>
            <a:pPr>
              <a:lnSpc>
                <a:spcPts val="2001"/>
              </a:lnSpc>
              <a:spcBef>
                <a:spcPts val="839"/>
              </a:spcBef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   {$set:{'title':'New MongoDB Tutorial'}},{multi:true})</a:t>
            </a:r>
          </a:p>
          <a:p>
            <a:pPr>
              <a:lnSpc>
                <a:spcPts val="2001"/>
              </a:lnSpc>
              <a:spcBef>
                <a:spcPts val="877"/>
              </a:spcBef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&gt;db.mycol.find()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8518" y="4285485"/>
            <a:ext cx="8078101" cy="42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 "_id" : ObjectId("5816bed4a2b7a9f009f2f2bb"), "title" : "New MongoDB </a:t>
            </a:r>
          </a:p>
          <a:p>
            <a:pPr>
              <a:lnSpc>
                <a:spcPts val="1598"/>
              </a:lnSpc>
              <a:spcBef>
                <a:spcPts val="119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Tutorial" 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8517" y="4808573"/>
            <a:ext cx="8636250" cy="20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 "_id" : ObjectId("5816bed4a2b7a9f009f2f2bc"), "title" : "NoSQL Overview" 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58517" y="5113488"/>
            <a:ext cx="8524620" cy="42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 "_id" : ObjectId("5816bed4a2b7a9f009f2f2bd"), "title" : "Tutorials Point </a:t>
            </a:r>
          </a:p>
          <a:p>
            <a:pPr>
              <a:lnSpc>
                <a:spcPts val="1598"/>
              </a:lnSpc>
              <a:spcBef>
                <a:spcPts val="119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Overview"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80763" y="437920"/>
            <a:ext cx="3173074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Cập nhật tài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4405" y="1156259"/>
            <a:ext cx="3778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spc="-13" dirty="0">
                <a:solidFill>
                  <a:srgbClr val="7B9899"/>
                </a:solidFill>
                <a:latin typeface="Georgia"/>
                <a:cs typeface="Georgia"/>
              </a:rPr>
              <a:t>32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7" y="1343352"/>
            <a:ext cx="2596698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Thay thế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tài liệu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5" y="1399722"/>
            <a:ext cx="314204" cy="1619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7749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7" y="1883145"/>
            <a:ext cx="8534564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db.COLLECTION_NAME.save({_id:ObjectId(),NEW_DATA})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7" y="2629997"/>
            <a:ext cx="895382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Ví</a:t>
            </a:r>
            <a:r>
              <a:rPr sz="260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dụ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8" y="3147363"/>
            <a:ext cx="2253279" cy="617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&gt;db.mycol.save(</a:t>
            </a:r>
          </a:p>
          <a:p>
            <a:pPr>
              <a:lnSpc>
                <a:spcPts val="2001"/>
              </a:lnSpc>
              <a:spcBef>
                <a:spcPts val="838"/>
              </a:spcBef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8517" y="3867720"/>
            <a:ext cx="8555262" cy="540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 "_id" : ObjectId("5816bed4a2b7a9f009f2f2bb"), "title":"New </a:t>
            </a:r>
          </a:p>
          <a:p>
            <a:pPr>
              <a:lnSpc>
                <a:spcPts val="2001"/>
              </a:lnSpc>
              <a:spcBef>
                <a:spcPts val="158"/>
              </a:spcBef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Topic", "by":"Tutorials Point"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8518" y="4502757"/>
            <a:ext cx="432907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58518" y="4862040"/>
            <a:ext cx="292141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58518" y="5222758"/>
            <a:ext cx="2392815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&gt;db.mycol.find()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58518" y="5575729"/>
            <a:ext cx="8859509" cy="42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 "_id" : ObjectId("5816bed4a2b7a9f009f2f2bb"), "title" : "New Topic", "by" : </a:t>
            </a:r>
          </a:p>
          <a:p>
            <a:pPr>
              <a:lnSpc>
                <a:spcPts val="1598"/>
              </a:lnSpc>
              <a:spcBef>
                <a:spcPts val="130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"Tutorials Point" 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58517" y="6100252"/>
            <a:ext cx="8636250" cy="20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 "_id" : ObjectId("5816bed4a2b7a9f009f2f2bc"), "title" : "NoSQL Overview" 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58517" y="6403731"/>
            <a:ext cx="8524620" cy="42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 "_id" : ObjectId("5816bed4a2b7a9f009f2f2bd"), "title" : "Tutorials Point </a:t>
            </a:r>
          </a:p>
          <a:p>
            <a:pPr>
              <a:lnSpc>
                <a:spcPts val="1598"/>
              </a:lnSpc>
              <a:spcBef>
                <a:spcPts val="130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Overview"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64595" y="437920"/>
            <a:ext cx="2203843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Xóa tài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4405" y="1156259"/>
            <a:ext cx="37645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33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8" y="1343352"/>
            <a:ext cx="1830605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Xóa tài liệu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5" y="1399722"/>
            <a:ext cx="314204" cy="1619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7749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7" y="1883145"/>
            <a:ext cx="7528704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db.COLLECTION_NAME.remove(DELETION_CRITERIA)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7" y="2629997"/>
            <a:ext cx="895382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Ví</a:t>
            </a:r>
            <a:r>
              <a:rPr sz="260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dụ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7" y="3147362"/>
            <a:ext cx="5614866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&gt;db.mycol.remove({'title':'New Topic'})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8518" y="3508080"/>
            <a:ext cx="2392815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&gt;db.mycol.find()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8517" y="3861052"/>
            <a:ext cx="8636250" cy="20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 "_id" : ObjectId("5816bed4a2b7a9f009f2f2bc"), "title" : "NoSQL Overview" 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58517" y="4165965"/>
            <a:ext cx="8524620" cy="42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 "_id" : ObjectId("5816bed4a2b7a9f009f2f2bd"), "title" : "Tutorials Point </a:t>
            </a:r>
          </a:p>
          <a:p>
            <a:pPr>
              <a:lnSpc>
                <a:spcPts val="1598"/>
              </a:lnSpc>
              <a:spcBef>
                <a:spcPts val="130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Overview" 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64595" y="437920"/>
            <a:ext cx="2203843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Xóa tài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2957" y="1156259"/>
            <a:ext cx="37912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34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7" y="1343352"/>
            <a:ext cx="2123936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Xóa 1 tài liệu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5" y="1399722"/>
            <a:ext cx="314204" cy="2891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7749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7681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7" y="1883145"/>
            <a:ext cx="7863990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db.COLLECTION_NAME.remove(DELETION_CRITERIA,1)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8" y="2629997"/>
            <a:ext cx="2701159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Xóa tất cả tài liệu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7" y="3154314"/>
            <a:ext cx="4678768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db.COLLECTION_NAME.remove()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8517" y="3901521"/>
            <a:ext cx="895382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Ví</a:t>
            </a:r>
            <a:r>
              <a:rPr sz="260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dụ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8518" y="4419954"/>
            <a:ext cx="2673159" cy="617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&gt;db.mycol.remove()</a:t>
            </a:r>
          </a:p>
          <a:p>
            <a:pPr>
              <a:lnSpc>
                <a:spcPts val="2001"/>
              </a:lnSpc>
              <a:spcBef>
                <a:spcPts val="830"/>
              </a:spcBef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&gt;db.mycol.find()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26394" y="437920"/>
            <a:ext cx="3282024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Tổng hợp tài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6921" y="1156259"/>
            <a:ext cx="37169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35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2882" y="1597512"/>
            <a:ext cx="6196973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Bộ sưu tập</a:t>
            </a:r>
            <a:r>
              <a:rPr sz="2600" spc="2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000000"/>
                </a:solidFill>
                <a:latin typeface="Tahoma"/>
                <a:cs typeface="Tahoma"/>
              </a:rPr>
              <a:t>mycol</a:t>
            </a:r>
            <a:r>
              <a:rPr sz="2600" b="1" spc="6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có các tài liệu như sau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9642" y="1652861"/>
            <a:ext cx="30801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22882" y="2108566"/>
            <a:ext cx="264029" cy="20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22881" y="2413493"/>
            <a:ext cx="8971138" cy="642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_id: ObjectId('…'), title: 'MongoDB Overview', description: 'MongoDB is no sql </a:t>
            </a:r>
          </a:p>
          <a:p>
            <a:pPr>
              <a:lnSpc>
                <a:spcPts val="1598"/>
              </a:lnSpc>
              <a:spcBef>
                <a:spcPts val="119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database', by_user: 'tutorials point', url: '</a:t>
            </a:r>
            <a:r>
              <a:rPr sz="1600" dirty="0">
                <a:solidFill>
                  <a:srgbClr val="000080"/>
                </a:solidFill>
                <a:latin typeface="Consolas"/>
                <a:cs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http://www.tutorialspoint.com</a:t>
            </a: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', </a:t>
            </a:r>
          </a:p>
          <a:p>
            <a:pPr>
              <a:lnSpc>
                <a:spcPts val="1598"/>
              </a:lnSpc>
              <a:spcBef>
                <a:spcPts val="133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tags: ['mongodb', 'database', 'NoSQL'], likes: 100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22882" y="3155097"/>
            <a:ext cx="375659" cy="51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},</a:t>
            </a:r>
          </a:p>
          <a:p>
            <a:pPr>
              <a:lnSpc>
                <a:spcPts val="1598"/>
              </a:lnSpc>
              <a:spcBef>
                <a:spcPts val="799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22881" y="3764570"/>
            <a:ext cx="8971138" cy="642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_id: ObjectId('…'), title: 'NoSQL Overview', description: 'No sql database is </a:t>
            </a:r>
          </a:p>
          <a:p>
            <a:pPr>
              <a:lnSpc>
                <a:spcPts val="1598"/>
              </a:lnSpc>
              <a:spcBef>
                <a:spcPts val="121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very fast', by_user: 'tutorials point', url: 'http://www.tutorialspoint.com',  </a:t>
            </a:r>
          </a:p>
          <a:p>
            <a:pPr>
              <a:lnSpc>
                <a:spcPts val="1598"/>
              </a:lnSpc>
              <a:spcBef>
                <a:spcPts val="130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tags: ['mongodb', 'database', 'NoSQL'],likes: 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22882" y="4506174"/>
            <a:ext cx="375659" cy="51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},</a:t>
            </a:r>
          </a:p>
          <a:p>
            <a:pPr>
              <a:lnSpc>
                <a:spcPts val="1598"/>
              </a:lnSpc>
              <a:spcBef>
                <a:spcPts val="802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22881" y="5116015"/>
            <a:ext cx="8524620" cy="642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_id: ObjectId('…'), title: 'Neo4j Overview', description: 'Neo4j is no sql </a:t>
            </a:r>
          </a:p>
          <a:p>
            <a:pPr>
              <a:lnSpc>
                <a:spcPts val="1598"/>
              </a:lnSpc>
              <a:spcBef>
                <a:spcPts val="119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database', by_user: 'Neo4j', url: '</a:t>
            </a:r>
            <a:r>
              <a:rPr sz="1600" dirty="0">
                <a:solidFill>
                  <a:srgbClr val="000080"/>
                </a:solidFill>
                <a:latin typeface="Consolas"/>
                <a:cs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http://www.neo4j.com</a:t>
            </a: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', tags: ['neo4j', </a:t>
            </a:r>
          </a:p>
          <a:p>
            <a:pPr>
              <a:lnSpc>
                <a:spcPts val="1598"/>
              </a:lnSpc>
              <a:spcBef>
                <a:spcPts val="133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'database', 'NoSQL'], likes: 750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22882" y="5858686"/>
            <a:ext cx="264029" cy="20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26394" y="437920"/>
            <a:ext cx="3282024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Tổng hợp tài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2958" y="1156259"/>
            <a:ext cx="37932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36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7" y="1489511"/>
            <a:ext cx="451783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Phương thức</a:t>
            </a:r>
            <a:r>
              <a:rPr sz="26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tổng hợp tài liệu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6" y="1544860"/>
            <a:ext cx="308017" cy="160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7681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7" y="2012393"/>
            <a:ext cx="8366920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db.COLLECTION_NAME.aggregate(AGGREGATE_OPERATION)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7" y="2761036"/>
            <a:ext cx="8255590" cy="756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Ví</a:t>
            </a:r>
            <a:r>
              <a:rPr sz="260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dụ nhóm các tài</a:t>
            </a:r>
            <a:r>
              <a:rPr sz="2600" spc="1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liệu theo</a:t>
            </a:r>
            <a:r>
              <a:rPr sz="2600" spc="74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000000"/>
                </a:solidFill>
                <a:latin typeface="Tahoma"/>
                <a:cs typeface="Tahoma"/>
              </a:rPr>
              <a:t>by_user</a:t>
            </a:r>
            <a:r>
              <a:rPr sz="2600" b="1" spc="58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(sử dụng toán tử</a:t>
            </a:r>
          </a:p>
          <a:p>
            <a:pPr>
              <a:lnSpc>
                <a:spcPts val="2797"/>
              </a:lnSpc>
            </a:pPr>
            <a:r>
              <a:rPr sz="2600" b="1" dirty="0">
                <a:solidFill>
                  <a:srgbClr val="000000"/>
                </a:solidFill>
                <a:latin typeface="Tahoma"/>
                <a:cs typeface="Tahoma"/>
              </a:rPr>
              <a:t>$group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) và đếm số</a:t>
            </a:r>
            <a:r>
              <a:rPr sz="260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tài liệu (sử dụng toán tử</a:t>
            </a:r>
            <a:r>
              <a:rPr sz="2600" spc="76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000000"/>
                </a:solidFill>
                <a:latin typeface="Tahoma"/>
                <a:cs typeface="Tahoma"/>
              </a:rPr>
              <a:t>$sum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8" y="3635158"/>
            <a:ext cx="7154853" cy="540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&gt;db.mycol.aggregate([{$group : {_id : "$by_user", </a:t>
            </a:r>
          </a:p>
          <a:p>
            <a:pPr>
              <a:lnSpc>
                <a:spcPts val="2001"/>
              </a:lnSpc>
              <a:spcBef>
                <a:spcPts val="158"/>
              </a:spcBef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num_tutorial : {$sum : 1}}}])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8518" y="4262448"/>
            <a:ext cx="4505953" cy="20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 "_id" : "Neo4j", "num_tutorial" : 1 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8517" y="4567375"/>
            <a:ext cx="5622250" cy="20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 "_id" : "tutorials point", "num_tutorial" : 2 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26394" y="437920"/>
            <a:ext cx="3282024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Tổng hợp tài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9435" y="1156259"/>
            <a:ext cx="36643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37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26394" y="437920"/>
            <a:ext cx="3282024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Tổng hợp tài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0443" y="1156259"/>
            <a:ext cx="38547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38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26394" y="437920"/>
            <a:ext cx="3282024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Tổng hợp tài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2958" y="1156259"/>
            <a:ext cx="37932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39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7" y="1489511"/>
            <a:ext cx="7104746" cy="781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Kết hợp các bước xử lý dạng ống dẫn (pipeline)</a:t>
            </a:r>
          </a:p>
          <a:p>
            <a:pPr>
              <a:lnSpc>
                <a:spcPts val="1800"/>
              </a:lnSpc>
              <a:spcBef>
                <a:spcPts val="968"/>
              </a:spcBef>
            </a:pPr>
            <a:r>
              <a:rPr b="1" dirty="0">
                <a:solidFill>
                  <a:srgbClr val="000000"/>
                </a:solidFill>
                <a:latin typeface="Consolas"/>
                <a:cs typeface="Consolas"/>
              </a:rPr>
              <a:t>$project:</a:t>
            </a: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 chọn vài trường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6" y="1544860"/>
            <a:ext cx="30801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7" y="2335819"/>
            <a:ext cx="3168848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b="1" dirty="0">
                <a:solidFill>
                  <a:srgbClr val="000000"/>
                </a:solidFill>
                <a:latin typeface="Consolas"/>
                <a:cs typeface="Consolas"/>
              </a:rPr>
              <a:t>$match:</a:t>
            </a: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 lọc các tài liệu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8" y="2668826"/>
            <a:ext cx="3294533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b="1" dirty="0">
                <a:solidFill>
                  <a:srgbClr val="000000"/>
                </a:solidFill>
                <a:latin typeface="Consolas"/>
                <a:cs typeface="Consolas"/>
              </a:rPr>
              <a:t>$group:</a:t>
            </a: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 nhóm các tài liệu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8" y="3000030"/>
            <a:ext cx="3043163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b="1" dirty="0">
                <a:solidFill>
                  <a:srgbClr val="000000"/>
                </a:solidFill>
                <a:latin typeface="Consolas"/>
                <a:cs typeface="Consolas"/>
              </a:rPr>
              <a:t>$sort:</a:t>
            </a: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 sắp xếp tài liệu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8518" y="3333024"/>
            <a:ext cx="3420219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b="1" dirty="0">
                <a:solidFill>
                  <a:srgbClr val="000000"/>
                </a:solidFill>
                <a:latin typeface="Consolas"/>
                <a:cs typeface="Consolas"/>
              </a:rPr>
              <a:t>$skip:</a:t>
            </a: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 bỏ qua các tài liệu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8517" y="3665662"/>
            <a:ext cx="4300016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b="1" dirty="0">
                <a:solidFill>
                  <a:srgbClr val="000000"/>
                </a:solidFill>
                <a:latin typeface="Consolas"/>
                <a:cs typeface="Consolas"/>
              </a:rPr>
              <a:t>$limit:</a:t>
            </a: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 lấy các tài liệu top đầu 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58517" y="4256841"/>
            <a:ext cx="895382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Ví</a:t>
            </a:r>
            <a:r>
              <a:rPr sz="260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dụ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86726" y="4312533"/>
            <a:ext cx="30801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58518" y="4774563"/>
            <a:ext cx="2953503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&gt;db.mycol.aggregate(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58517" y="5134913"/>
            <a:ext cx="713704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   [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58517" y="5494564"/>
            <a:ext cx="8695390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    {$group : {_id : "$by_user", num_tutorial : {$sum : 1}}},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58517" y="5855282"/>
            <a:ext cx="4634848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    {$sort: {num_tutorial : -1}}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58517" y="6214553"/>
            <a:ext cx="713704" cy="617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   ]</a:t>
            </a:r>
          </a:p>
          <a:p>
            <a:pPr>
              <a:lnSpc>
                <a:spcPts val="2001"/>
              </a:lnSpc>
              <a:spcBef>
                <a:spcPts val="839"/>
              </a:spcBef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31834" y="437920"/>
            <a:ext cx="7667322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Biểu thức chính quy (regular expression)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76481" y="1156259"/>
            <a:ext cx="39171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8" y="1236794"/>
            <a:ext cx="2557765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Toán tử</a:t>
            </a:r>
            <a:r>
              <a:rPr sz="2600" spc="2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000000"/>
                </a:solidFill>
                <a:latin typeface="Tahoma"/>
                <a:cs typeface="Tahoma"/>
              </a:rPr>
              <a:t>$regex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6" y="1292129"/>
            <a:ext cx="308017" cy="1829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9491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7" y="1754516"/>
            <a:ext cx="6174284" cy="617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{$regex: "pattern-matching"}</a:t>
            </a:r>
          </a:p>
          <a:p>
            <a:pPr>
              <a:lnSpc>
                <a:spcPts val="2001"/>
              </a:lnSpc>
              <a:spcBef>
                <a:spcPts val="836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{$regex: "pattern-matching", $options: 'i'}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7" y="2731521"/>
            <a:ext cx="895382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Ví</a:t>
            </a:r>
            <a:r>
              <a:rPr sz="260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dụ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8" y="3249242"/>
            <a:ext cx="2253279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&gt;db.mycol.find(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8518" y="3609960"/>
            <a:ext cx="8835645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{title : {$regex : "nosql", $options : 'i'}}, {title:1, _id:0}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8517" y="3969243"/>
            <a:ext cx="1553054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).pretty()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58518" y="4323293"/>
            <a:ext cx="3501287" cy="20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 "title" : "NoSQL Overview" 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58518" y="4938355"/>
            <a:ext cx="2253279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&gt;db.mycol.find(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58517" y="5299073"/>
            <a:ext cx="8694840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{title : {$regex : /over/, $options : 'i'}}, {title:1, _id:0}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58517" y="5658356"/>
            <a:ext cx="1553054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b="1" dirty="0">
                <a:solidFill>
                  <a:srgbClr val="000000"/>
                </a:solidFill>
                <a:latin typeface="Consolas"/>
                <a:cs typeface="Consolas"/>
              </a:rPr>
              <a:t>).pretty()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58517" y="6012407"/>
            <a:ext cx="3724546" cy="849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 "title" : "MongoDB Overview" }</a:t>
            </a:r>
          </a:p>
          <a:p>
            <a:pPr>
              <a:lnSpc>
                <a:spcPts val="1598"/>
              </a:lnSpc>
              <a:spcBef>
                <a:spcPts val="790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 "title" : "NoSQL Overview" }</a:t>
            </a:r>
          </a:p>
          <a:p>
            <a:pPr>
              <a:lnSpc>
                <a:spcPts val="1598"/>
              </a:lnSpc>
              <a:spcBef>
                <a:spcPts val="802"/>
              </a:spcBef>
            </a:pPr>
            <a:r>
              <a:rPr sz="1600" dirty="0">
                <a:solidFill>
                  <a:srgbClr val="000000"/>
                </a:solidFill>
                <a:latin typeface="Consolas"/>
                <a:cs typeface="Consolas"/>
              </a:rPr>
              <a:t>{ "title" : "Neo4j Overview"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10759" y="437920"/>
            <a:ext cx="1913450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Giới thiệu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42724" y="1156259"/>
            <a:ext cx="25966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8" y="1378989"/>
            <a:ext cx="2154093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Ví dụ tài liệu: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435358"/>
            <a:ext cx="3142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7" y="1902642"/>
            <a:ext cx="250176" cy="180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7" y="2180569"/>
            <a:ext cx="4161224" cy="180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_id: ObjectId('5816bed4a2b7a9f009f2f2bb')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198" y="2457404"/>
            <a:ext cx="2792357" cy="180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title: 'MongoDB Overview', 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197" y="2734238"/>
            <a:ext cx="1227938" cy="180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by: 'John',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88197" y="3011086"/>
            <a:ext cx="1325714" cy="180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likes: 100, 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88197" y="3289368"/>
            <a:ext cx="1227938" cy="180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comments: [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88198" y="3566203"/>
            <a:ext cx="836833" cy="180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      {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88197" y="3843050"/>
            <a:ext cx="2303476" cy="180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         user:'user1',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88197" y="4121320"/>
            <a:ext cx="3770120" cy="180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         message: 'My first comment',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88198" y="4398167"/>
            <a:ext cx="1814595" cy="180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         like: 0 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88198" y="4675002"/>
            <a:ext cx="934609" cy="180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      },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88198" y="4951849"/>
            <a:ext cx="836833" cy="180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      {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88197" y="5229763"/>
            <a:ext cx="2303476" cy="180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         user:'user2',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88197" y="5506610"/>
            <a:ext cx="3965672" cy="180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         message: 'My second comments',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88198" y="5783445"/>
            <a:ext cx="1716819" cy="180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         like: 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88198" y="6060279"/>
            <a:ext cx="836833" cy="771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      }</a:t>
            </a:r>
          </a:p>
          <a:p>
            <a:pPr>
              <a:lnSpc>
                <a:spcPts val="1400"/>
              </a:lnSpc>
              <a:spcBef>
                <a:spcPts val="790"/>
              </a:spcBef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   ]</a:t>
            </a:r>
          </a:p>
          <a:p>
            <a:pPr>
              <a:lnSpc>
                <a:spcPts val="1400"/>
              </a:lnSpc>
              <a:spcBef>
                <a:spcPts val="779"/>
              </a:spcBef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5721" y="437920"/>
            <a:ext cx="3183050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Các</a:t>
            </a:r>
            <a:r>
              <a:rPr sz="3300" spc="11" dirty="0">
                <a:solidFill>
                  <a:srgbClr val="7B9899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chủ đề khác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5555" y="1156259"/>
            <a:ext cx="35434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41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8" y="1381510"/>
            <a:ext cx="3417593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Nhân bản (replication)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6" y="1437215"/>
            <a:ext cx="308017" cy="2543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1197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1150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1150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1147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1150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8" y="1823597"/>
            <a:ext cx="8508405" cy="2561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Lưu dự</a:t>
            </a:r>
            <a:r>
              <a:rPr sz="260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phòng (backup)</a:t>
            </a:r>
          </a:p>
          <a:p>
            <a:pPr>
              <a:lnSpc>
                <a:spcPts val="3137"/>
              </a:lnSpc>
              <a:spcBef>
                <a:spcPts val="393"/>
              </a:spcBef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MongoDB trên PC cluster</a:t>
            </a:r>
          </a:p>
          <a:p>
            <a:pPr>
              <a:lnSpc>
                <a:spcPts val="3137"/>
              </a:lnSpc>
              <a:spcBef>
                <a:spcPts val="390"/>
              </a:spcBef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Xử lý giao dịch (transaction)</a:t>
            </a:r>
          </a:p>
          <a:p>
            <a:pPr>
              <a:lnSpc>
                <a:spcPts val="3137"/>
              </a:lnSpc>
              <a:spcBef>
                <a:spcPts val="393"/>
              </a:spcBef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Map reduce</a:t>
            </a:r>
          </a:p>
          <a:p>
            <a:pPr>
              <a:lnSpc>
                <a:spcPts val="3137"/>
              </a:lnSpc>
              <a:spcBef>
                <a:spcPts val="393"/>
              </a:spcBef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Lưu trữ</a:t>
            </a:r>
            <a:r>
              <a:rPr sz="260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đối tượng nhị phân như ảnh, âm thanh, văn bản,</a:t>
            </a:r>
          </a:p>
          <a:p>
            <a:pPr>
              <a:lnSpc>
                <a:spcPts val="2809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vidéo (GridFS)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8" y="4390394"/>
            <a:ext cx="2372323" cy="878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Tìm kiếm chuỗi</a:t>
            </a:r>
          </a:p>
          <a:p>
            <a:pPr>
              <a:lnSpc>
                <a:spcPts val="3137"/>
              </a:lnSpc>
              <a:spcBef>
                <a:spcPts val="390"/>
              </a:spcBef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Tạo chỉ mục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86726" y="4445731"/>
            <a:ext cx="308017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1150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60442" y="437920"/>
            <a:ext cx="1815445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Nội dung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2957" y="1156259"/>
            <a:ext cx="38051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42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7" y="1522270"/>
            <a:ext cx="1591480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Giới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thiệu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7"/>
            <a:ext cx="314204" cy="26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56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8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7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7" y="1978391"/>
            <a:ext cx="4979440" cy="2275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Quản trị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cơ bản CSDL</a:t>
            </a:r>
          </a:p>
          <a:p>
            <a:pPr>
              <a:lnSpc>
                <a:spcPts val="3260"/>
              </a:lnSpc>
              <a:spcBef>
                <a:spcPts val="278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Tạo, đọc,</a:t>
            </a:r>
            <a:r>
              <a:rPr sz="270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cập nhật, xóa (CRUD)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b="1" dirty="0">
                <a:solidFill>
                  <a:srgbClr val="000000"/>
                </a:solidFill>
                <a:latin typeface="Tahoma"/>
                <a:cs typeface="Tahoma"/>
              </a:rPr>
              <a:t>MongoDB – PHP</a:t>
            </a:r>
          </a:p>
          <a:p>
            <a:pPr>
              <a:lnSpc>
                <a:spcPts val="3260"/>
              </a:lnSpc>
              <a:spcBef>
                <a:spcPts val="327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– Java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– Python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25403" y="437920"/>
            <a:ext cx="3084930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MongoDB - PHP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2957" y="1156259"/>
            <a:ext cx="37912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43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8" y="1452796"/>
            <a:ext cx="4349379" cy="2205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Thực</a:t>
            </a:r>
            <a:r>
              <a:rPr sz="26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hiện kết nối đến</a:t>
            </a:r>
            <a:r>
              <a:rPr sz="2600" spc="1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server</a:t>
            </a:r>
          </a:p>
          <a:p>
            <a:pPr>
              <a:lnSpc>
                <a:spcPts val="3137"/>
              </a:lnSpc>
              <a:spcBef>
                <a:spcPts val="393"/>
              </a:spcBef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Chọn CSDL</a:t>
            </a:r>
          </a:p>
          <a:p>
            <a:pPr>
              <a:lnSpc>
                <a:spcPts val="3137"/>
              </a:lnSpc>
              <a:spcBef>
                <a:spcPts val="390"/>
              </a:spcBef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Thực</a:t>
            </a:r>
            <a:r>
              <a:rPr sz="26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hiện thao tác CRUD</a:t>
            </a:r>
          </a:p>
          <a:p>
            <a:pPr>
              <a:lnSpc>
                <a:spcPts val="3137"/>
              </a:lnSpc>
              <a:spcBef>
                <a:spcPts val="354"/>
              </a:spcBef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Xử lý kết</a:t>
            </a:r>
            <a:r>
              <a:rPr sz="2600" spc="14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quả</a:t>
            </a:r>
          </a:p>
          <a:p>
            <a:pPr>
              <a:lnSpc>
                <a:spcPts val="3137"/>
              </a:lnSpc>
              <a:spcBef>
                <a:spcPts val="390"/>
              </a:spcBef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Đóng kết nối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6" y="1508131"/>
            <a:ext cx="308017" cy="2103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1150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1150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1158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1197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25403" y="437920"/>
            <a:ext cx="3084930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MongoDB - PHP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1879" y="1156259"/>
            <a:ext cx="38180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44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8" y="1452796"/>
            <a:ext cx="4349379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Thực</a:t>
            </a:r>
            <a:r>
              <a:rPr sz="26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hiện kết nối đến</a:t>
            </a:r>
            <a:r>
              <a:rPr sz="2600" spc="1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server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6" y="1508132"/>
            <a:ext cx="308017" cy="196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10540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8" y="1977111"/>
            <a:ext cx="7696347" cy="643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$connection = new MongoDB\Driver\Manager </a:t>
            </a:r>
          </a:p>
          <a:p>
            <a:pPr>
              <a:lnSpc>
                <a:spcPts val="2400"/>
              </a:lnSpc>
              <a:spcBef>
                <a:spcPts val="187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("mongodb://username:password@hostname:port")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8" y="3081075"/>
            <a:ext cx="6867985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Chọn CSDL,</a:t>
            </a:r>
            <a:r>
              <a:rPr sz="2600" spc="23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bộ sưu tập, và thực hiện truy vấn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8" y="3647150"/>
            <a:ext cx="6355201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$query = new MongoDB\Driver\Query(); 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8517" y="4097872"/>
            <a:ext cx="8031634" cy="708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$rows = $connection→executeQuery("mydb.mycol", </a:t>
            </a:r>
          </a:p>
          <a:p>
            <a:pPr>
              <a:lnSpc>
                <a:spcPts val="2400"/>
              </a:lnSpc>
              <a:spcBef>
                <a:spcPts val="479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$query);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8517" y="5288234"/>
            <a:ext cx="873124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Thực</a:t>
            </a:r>
            <a:r>
              <a:rPr sz="26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hiện thao tác CRUD,</a:t>
            </a:r>
            <a:r>
              <a:rPr sz="2600" spc="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chú ý các tham số ở dạng mảng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86726" y="5338541"/>
            <a:ext cx="30801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58518" y="5684601"/>
            <a:ext cx="3170887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array(‘key’=&gt;‘val’)</a:t>
            </a: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41406" y="437920"/>
            <a:ext cx="2654355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Ví dụ: p1.php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5484" y="1156259"/>
            <a:ext cx="3743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45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8" y="1528444"/>
            <a:ext cx="852829" cy="617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&lt;?php</a:t>
            </a:r>
          </a:p>
          <a:p>
            <a:pPr>
              <a:lnSpc>
                <a:spcPts val="2001"/>
              </a:lnSpc>
              <a:spcBef>
                <a:spcPts val="836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try 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58518" y="2248444"/>
            <a:ext cx="3654279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    // connect to mongodb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8" y="2609161"/>
            <a:ext cx="8141111" cy="1012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    $m = new MongoDB\Driver\Manager("mongodb://user:pass@</a:t>
            </a:r>
          </a:p>
          <a:p>
            <a:pPr>
              <a:lnSpc>
                <a:spcPts val="2001"/>
              </a:lnSpc>
              <a:spcBef>
                <a:spcPts val="827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                                  ip-server:27017");</a:t>
            </a:r>
          </a:p>
          <a:p>
            <a:pPr>
              <a:lnSpc>
                <a:spcPts val="2001"/>
              </a:lnSpc>
              <a:spcBef>
                <a:spcPts val="889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    // query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8" y="3688433"/>
            <a:ext cx="7294941" cy="101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    $query = new MongoDB\Driver\Query([]); </a:t>
            </a:r>
          </a:p>
          <a:p>
            <a:pPr>
              <a:lnSpc>
                <a:spcPts val="2001"/>
              </a:lnSpc>
              <a:spcBef>
                <a:spcPts val="838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    $rows = $m-&gt;executeQuery("mydb.mycol", $query);</a:t>
            </a:r>
          </a:p>
          <a:p>
            <a:pPr>
              <a:lnSpc>
                <a:spcPts val="2001"/>
              </a:lnSpc>
              <a:spcBef>
                <a:spcPts val="880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    // show results in table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8" y="4769152"/>
            <a:ext cx="4354503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    echo "&lt;table border='1'&gt;";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8518" y="5128805"/>
            <a:ext cx="8975733" cy="617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    echo "&lt;tr&gt;&lt;th&gt;Title&lt;/th&gt; &lt;th&gt;Description&lt;/th&gt; &lt;th&gt;By&lt;/th&gt;  </a:t>
            </a:r>
          </a:p>
          <a:p>
            <a:pPr>
              <a:lnSpc>
                <a:spcPts val="2001"/>
              </a:lnSpc>
              <a:spcBef>
                <a:spcPts val="839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          &lt;th&gt;Likes&lt;/th&gt; &lt;/tr&gt;";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41406" y="437920"/>
            <a:ext cx="2654355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Ví dụ: p1.php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8517" y="1156260"/>
            <a:ext cx="6734972" cy="1384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3360"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46</a:t>
            </a:r>
          </a:p>
          <a:p>
            <a:pPr>
              <a:lnSpc>
                <a:spcPts val="2001"/>
              </a:lnSpc>
              <a:spcBef>
                <a:spcPts val="1114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// iterate cursor to display title of documents</a:t>
            </a:r>
          </a:p>
          <a:p>
            <a:pPr>
              <a:lnSpc>
                <a:spcPts val="2001"/>
              </a:lnSpc>
              <a:spcBef>
                <a:spcPts val="886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foreach ($rows as $row) {</a:t>
            </a:r>
          </a:p>
          <a:p>
            <a:pPr marL="641159">
              <a:lnSpc>
                <a:spcPts val="2001"/>
              </a:lnSpc>
              <a:spcBef>
                <a:spcPts val="830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echo "&lt;tr&gt;";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99678" y="2609161"/>
            <a:ext cx="6034747" cy="1732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echo "&lt;td&gt;" . $row-&gt;title . "&lt;/td&gt;";</a:t>
            </a:r>
          </a:p>
          <a:p>
            <a:pPr>
              <a:lnSpc>
                <a:spcPts val="2001"/>
              </a:lnSpc>
              <a:spcBef>
                <a:spcPts val="827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echo "&lt;td&gt;" . $row-&gt;description . "&lt;/td&gt;";</a:t>
            </a:r>
          </a:p>
          <a:p>
            <a:pPr>
              <a:lnSpc>
                <a:spcPts val="2001"/>
              </a:lnSpc>
              <a:spcBef>
                <a:spcPts val="889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echo "&lt;td&gt;" . $row-&gt;by . "&lt;/td&gt;";</a:t>
            </a:r>
          </a:p>
          <a:p>
            <a:pPr>
              <a:lnSpc>
                <a:spcPts val="2001"/>
              </a:lnSpc>
              <a:spcBef>
                <a:spcPts val="827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echo "&lt;td&gt;" . $row-&gt;likes . "&lt;/td&gt;";</a:t>
            </a:r>
          </a:p>
          <a:p>
            <a:pPr>
              <a:lnSpc>
                <a:spcPts val="2001"/>
              </a:lnSpc>
              <a:spcBef>
                <a:spcPts val="838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echo "&lt;/tr&gt;";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58518" y="4408803"/>
            <a:ext cx="292141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8" y="4769152"/>
            <a:ext cx="2392815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echo "&lt;/table&gt;";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7" y="5128805"/>
            <a:ext cx="7015316" cy="1012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} catch (MongoDB\Driver\Exception\Exception $e) {</a:t>
            </a:r>
          </a:p>
          <a:p>
            <a:pPr>
              <a:lnSpc>
                <a:spcPts val="2001"/>
              </a:lnSpc>
              <a:spcBef>
                <a:spcPts val="839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    echo "Exception:", $e-&gt;getMessage(), "\n";</a:t>
            </a:r>
          </a:p>
          <a:p>
            <a:pPr>
              <a:lnSpc>
                <a:spcPts val="2001"/>
              </a:lnSpc>
              <a:spcBef>
                <a:spcPts val="877"/>
              </a:spcBef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7" y="6208075"/>
            <a:ext cx="432948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1"/>
              </a:lnSpc>
            </a:pPr>
            <a:r>
              <a:rPr sz="2000" dirty="0">
                <a:solidFill>
                  <a:srgbClr val="000000"/>
                </a:solidFill>
                <a:latin typeface="Consolas"/>
                <a:cs typeface="Consolas"/>
              </a:rPr>
              <a:t>?&gt;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60442" y="437920"/>
            <a:ext cx="1815445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Nội dung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8000" y="1156259"/>
            <a:ext cx="36911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47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7" y="1522270"/>
            <a:ext cx="1591480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Giới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thiệu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7"/>
            <a:ext cx="314204" cy="26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56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8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7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7" y="1978391"/>
            <a:ext cx="4979440" cy="2275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Quản trị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cơ bản CSDL</a:t>
            </a:r>
          </a:p>
          <a:p>
            <a:pPr>
              <a:lnSpc>
                <a:spcPts val="3260"/>
              </a:lnSpc>
              <a:spcBef>
                <a:spcPts val="278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Tạo, đọc,</a:t>
            </a:r>
            <a:r>
              <a:rPr sz="270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cập nhật, xóa (CRUD)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– PHP</a:t>
            </a:r>
          </a:p>
          <a:p>
            <a:pPr>
              <a:lnSpc>
                <a:spcPts val="3260"/>
              </a:lnSpc>
              <a:spcBef>
                <a:spcPts val="327"/>
              </a:spcBef>
            </a:pPr>
            <a:r>
              <a:rPr sz="2700" b="1" dirty="0">
                <a:solidFill>
                  <a:srgbClr val="000000"/>
                </a:solidFill>
                <a:latin typeface="Tahoma"/>
                <a:cs typeface="Tahoma"/>
              </a:rPr>
              <a:t>MongoDB – Java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– Python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33964" y="437920"/>
            <a:ext cx="3265677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MongoDB - 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78994" y="1156259"/>
            <a:ext cx="38815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48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8" y="1452796"/>
            <a:ext cx="4349379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Thực</a:t>
            </a:r>
            <a:r>
              <a:rPr sz="26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hiện kết nối đến</a:t>
            </a:r>
            <a:r>
              <a:rPr sz="2600" spc="1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server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6" y="1508132"/>
            <a:ext cx="30801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7" y="1977111"/>
            <a:ext cx="8869850" cy="643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MongoClientURI uri = new MongoClientURI("mongodb:// </a:t>
            </a:r>
          </a:p>
          <a:p>
            <a:pPr>
              <a:lnSpc>
                <a:spcPts val="2400"/>
              </a:lnSpc>
              <a:spcBef>
                <a:spcPts val="187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username:password@hostname:port/?authSource=admin");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7" y="2721231"/>
            <a:ext cx="8031634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MongoClient mongoClient = new MongoClient(uri);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7" y="3496150"/>
            <a:ext cx="1772832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Chọn CSDL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6726" y="3551497"/>
            <a:ext cx="308017" cy="1748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8859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8518" y="4061145"/>
            <a:ext cx="6355201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 db = mongoClient.getDB("dbname");</a:t>
            </a: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58518" y="4915997"/>
            <a:ext cx="2570139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Chọn bộ sưu tập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58517" y="5475950"/>
            <a:ext cx="8031634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DBCollection col = db.getCollection("colname");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33964" y="437920"/>
            <a:ext cx="3265677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MongoDB - 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1879" y="1156259"/>
            <a:ext cx="38200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49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8" y="1452796"/>
            <a:ext cx="4349379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Thực</a:t>
            </a:r>
            <a:r>
              <a:rPr sz="26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hiện kết nối đến</a:t>
            </a:r>
            <a:r>
              <a:rPr sz="2600" spc="1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server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6" y="1508132"/>
            <a:ext cx="30801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7" y="1977111"/>
            <a:ext cx="8869850" cy="643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MongoClientURI uri = new MongoClientURI("mongodb:// </a:t>
            </a:r>
          </a:p>
          <a:p>
            <a:pPr>
              <a:lnSpc>
                <a:spcPts val="2400"/>
              </a:lnSpc>
              <a:spcBef>
                <a:spcPts val="187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username:password@hostname:port/?authSource=admin");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7" y="2721231"/>
            <a:ext cx="8031634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MongoClient mongoClient = new MongoClient(uri);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7" y="3496150"/>
            <a:ext cx="1772832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Chọn CSDL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6726" y="3551497"/>
            <a:ext cx="308017" cy="1748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8859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8518" y="4061145"/>
            <a:ext cx="6355201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 db = mongoClient.getDB("dbname");</a:t>
            </a: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58518" y="4915997"/>
            <a:ext cx="3274293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Tạo, chọn bộ sưu tập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58517" y="5475949"/>
            <a:ext cx="8534564" cy="7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DBCollection col = db.createCollection("colname");</a:t>
            </a:r>
          </a:p>
          <a:p>
            <a:pPr>
              <a:lnSpc>
                <a:spcPts val="2400"/>
              </a:lnSpc>
              <a:spcBef>
                <a:spcPts val="1159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DBCollection col = db.getCollection("colname");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33964" y="437920"/>
            <a:ext cx="3265677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MongoDB - 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0442" y="1156259"/>
            <a:ext cx="38428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50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8" y="1452796"/>
            <a:ext cx="3841937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Thực</a:t>
            </a:r>
            <a:r>
              <a:rPr sz="26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hiện thao tác CRUD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6" y="1508132"/>
            <a:ext cx="30801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8" y="1977111"/>
            <a:ext cx="6858131" cy="758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BasicDBObject doc = new BasicDBObject();</a:t>
            </a:r>
          </a:p>
          <a:p>
            <a:pPr>
              <a:lnSpc>
                <a:spcPts val="2400"/>
              </a:lnSpc>
              <a:spcBef>
                <a:spcPts val="867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doc.put("key1", "val1");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7" y="2806193"/>
            <a:ext cx="4846412" cy="758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doc.put("key2", "val2"); ...</a:t>
            </a:r>
          </a:p>
          <a:p>
            <a:pPr>
              <a:lnSpc>
                <a:spcPts val="2400"/>
              </a:lnSpc>
              <a:spcBef>
                <a:spcPts val="870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col.insert(doc);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8" y="4051073"/>
            <a:ext cx="5014055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DBCursor cursor = col.find();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8517" y="4880142"/>
            <a:ext cx="6522844" cy="757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BasicDBObject q = new BasicDBObject();</a:t>
            </a:r>
          </a:p>
          <a:p>
            <a:pPr>
              <a:lnSpc>
                <a:spcPts val="2400"/>
              </a:lnSpc>
              <a:spcBef>
                <a:spcPts val="858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q.put("key", "val");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8517" y="5709592"/>
            <a:ext cx="5181698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DBCursor cursor = col.find(q);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10759" y="437920"/>
            <a:ext cx="1913450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Giới thiệu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8762" y="1156259"/>
            <a:ext cx="26730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6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33964" y="437920"/>
            <a:ext cx="3265677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MongoDB - 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9519" y="1156259"/>
            <a:ext cx="34690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51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8" y="1452796"/>
            <a:ext cx="3841937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Thực</a:t>
            </a:r>
            <a:r>
              <a:rPr sz="26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hiện thao tác CRUD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6" y="1508132"/>
            <a:ext cx="30801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7" y="1977111"/>
            <a:ext cx="3840552" cy="758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doc.put("key", "val");</a:t>
            </a:r>
          </a:p>
          <a:p>
            <a:pPr>
              <a:lnSpc>
                <a:spcPts val="2400"/>
              </a:lnSpc>
              <a:spcBef>
                <a:spcPts val="867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doc.get("key");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7" y="2806194"/>
            <a:ext cx="2834692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col.update(doc);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8" y="3635631"/>
            <a:ext cx="2331763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col.remove();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8517" y="4051073"/>
            <a:ext cx="2834692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col.remove(doc);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70326" y="437920"/>
            <a:ext cx="4993487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Ví dụ: MongoDBJDBC.java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6921" y="1156259"/>
            <a:ext cx="37308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spc="-16" dirty="0">
                <a:solidFill>
                  <a:srgbClr val="7B9899"/>
                </a:solidFill>
                <a:latin typeface="Georgia"/>
                <a:cs typeface="Georgia"/>
              </a:rPr>
              <a:t>52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7" y="1525826"/>
            <a:ext cx="4048646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import com.mongodb.MongoClient;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58517" y="1858466"/>
            <a:ext cx="4425702" cy="930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import com.mongodb.MongoClientURI;</a:t>
            </a:r>
          </a:p>
          <a:p>
            <a:pPr>
              <a:lnSpc>
                <a:spcPts val="1800"/>
              </a:lnSpc>
              <a:spcBef>
                <a:spcPts val="810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import com.mongodb.MongoException;</a:t>
            </a:r>
          </a:p>
          <a:p>
            <a:pPr>
              <a:lnSpc>
                <a:spcPts val="1800"/>
              </a:lnSpc>
              <a:spcBef>
                <a:spcPts val="819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import com.mongodb.DB;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8" y="2855302"/>
            <a:ext cx="4174331" cy="930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import com.mongodb.DBCollection;</a:t>
            </a:r>
          </a:p>
          <a:p>
            <a:pPr>
              <a:lnSpc>
                <a:spcPts val="1800"/>
              </a:lnSpc>
              <a:spcBef>
                <a:spcPts val="810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import com.mongodb.DBObject;</a:t>
            </a:r>
          </a:p>
          <a:p>
            <a:pPr>
              <a:lnSpc>
                <a:spcPts val="1800"/>
              </a:lnSpc>
              <a:spcBef>
                <a:spcPts val="819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import com.mongodb.DBCursor;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8" y="4183709"/>
            <a:ext cx="5787511" cy="930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public class MongoDBJDBC {</a:t>
            </a:r>
          </a:p>
          <a:p>
            <a:pPr marL="641159">
              <a:lnSpc>
                <a:spcPts val="1800"/>
              </a:lnSpc>
              <a:spcBef>
                <a:spcPts val="822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public static void main(String args[]) {</a:t>
            </a:r>
          </a:p>
          <a:p>
            <a:pPr marL="641159">
              <a:lnSpc>
                <a:spcPts val="1800"/>
              </a:lnSpc>
              <a:spcBef>
                <a:spcPts val="807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try{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14077" y="5180899"/>
            <a:ext cx="4048646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// To connect to mongodb server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14078" y="5513550"/>
            <a:ext cx="6562353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MongoClientURI uri = new MongoClientURI("mongodb://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8517" y="5845109"/>
            <a:ext cx="7944892" cy="565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                user:pass@ip-server:27017/?authSource=admin");</a:t>
            </a:r>
          </a:p>
          <a:p>
            <a:pPr marL="1555559">
              <a:lnSpc>
                <a:spcPts val="1800"/>
              </a:lnSpc>
              <a:spcBef>
                <a:spcPts val="819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MongoClient mongoClient = new MongoClient(uri);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70326" y="437920"/>
            <a:ext cx="4993487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Ví dụ: MongoDBJDBC.java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6921" y="1156259"/>
            <a:ext cx="37169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53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14077" y="1525826"/>
            <a:ext cx="5933926" cy="1596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// Now connect to your databases</a:t>
            </a:r>
          </a:p>
          <a:p>
            <a:pPr>
              <a:lnSpc>
                <a:spcPts val="1800"/>
              </a:lnSpc>
              <a:spcBef>
                <a:spcPts val="819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DB db = mongoClient.getDB("mydb");</a:t>
            </a:r>
          </a:p>
          <a:p>
            <a:pPr>
              <a:lnSpc>
                <a:spcPts val="1800"/>
              </a:lnSpc>
              <a:spcBef>
                <a:spcPts val="810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DBCollection coll = db.getCollection("mycol");</a:t>
            </a:r>
          </a:p>
          <a:p>
            <a:pPr>
              <a:lnSpc>
                <a:spcPts val="1800"/>
              </a:lnSpc>
              <a:spcBef>
                <a:spcPts val="819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DBCursor cursor = coll.find();</a:t>
            </a:r>
          </a:p>
          <a:p>
            <a:pPr>
              <a:lnSpc>
                <a:spcPts val="1800"/>
              </a:lnSpc>
              <a:spcBef>
                <a:spcPts val="869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while (cursor.hasNext()) {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28478" y="3186859"/>
            <a:ext cx="3797275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DBObject doc = cursor.next();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8" y="3519498"/>
            <a:ext cx="5808241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                    System.out.println(doc);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14078" y="3852149"/>
            <a:ext cx="278085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99678" y="4183708"/>
            <a:ext cx="2917477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} catch(Exception e) 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8518" y="4516702"/>
            <a:ext cx="7693521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         System.err.println(e.getClass().getName() + ": " + 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8518" y="4847905"/>
            <a:ext cx="5808241" cy="565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                            e.getMessage() );</a:t>
            </a:r>
          </a:p>
          <a:p>
            <a:pPr marL="641159">
              <a:lnSpc>
                <a:spcPts val="1800"/>
              </a:lnSpc>
              <a:spcBef>
                <a:spcPts val="821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99677" y="5845109"/>
            <a:ext cx="1283568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} // main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58518" y="6177747"/>
            <a:ext cx="1409253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} // class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60442" y="437920"/>
            <a:ext cx="1815445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Nội dung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5484" y="1156259"/>
            <a:ext cx="3743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54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7" y="1522270"/>
            <a:ext cx="1591480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Giới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thiệu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7"/>
            <a:ext cx="314204" cy="26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56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8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7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7" y="1978391"/>
            <a:ext cx="4979440" cy="2275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Quản trị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cơ bản CSDL</a:t>
            </a:r>
          </a:p>
          <a:p>
            <a:pPr>
              <a:lnSpc>
                <a:spcPts val="3260"/>
              </a:lnSpc>
              <a:spcBef>
                <a:spcPts val="278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Tạo, đọc,</a:t>
            </a:r>
            <a:r>
              <a:rPr sz="270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cập nhật, xóa (CRUD)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– PHP</a:t>
            </a:r>
          </a:p>
          <a:p>
            <a:pPr>
              <a:lnSpc>
                <a:spcPts val="3260"/>
              </a:lnSpc>
              <a:spcBef>
                <a:spcPts val="327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– Java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b="1" dirty="0">
                <a:solidFill>
                  <a:srgbClr val="000000"/>
                </a:solidFill>
                <a:latin typeface="Tahoma"/>
                <a:cs typeface="Tahoma"/>
              </a:rPr>
              <a:t>MongoDB – Python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61154" y="437920"/>
            <a:ext cx="3613062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MongoDB - 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9434" y="1156259"/>
            <a:ext cx="3669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55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8" y="1452796"/>
            <a:ext cx="4349379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Thực</a:t>
            </a:r>
            <a:r>
              <a:rPr sz="26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hiện kết nối đến</a:t>
            </a:r>
            <a:r>
              <a:rPr sz="2600" spc="1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server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6" y="1508132"/>
            <a:ext cx="308017" cy="196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10540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8" y="1977111"/>
            <a:ext cx="7696347" cy="643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connection = MongoClient </a:t>
            </a:r>
          </a:p>
          <a:p>
            <a:pPr>
              <a:lnSpc>
                <a:spcPts val="2400"/>
              </a:lnSpc>
              <a:spcBef>
                <a:spcPts val="187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("mongodb://username:password@hostname:port")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7" y="3081075"/>
            <a:ext cx="1772832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Chọn CSDL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8" y="3647150"/>
            <a:ext cx="4512249" cy="809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 = connection["dbname"]</a:t>
            </a: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  <a:p>
            <a:pPr>
              <a:lnSpc>
                <a:spcPts val="3137"/>
              </a:lnSpc>
              <a:spcBef>
                <a:spcPts val="581"/>
              </a:spcBef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hoặc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8517" y="4580625"/>
            <a:ext cx="3840552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db = connection.dbname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8518" y="5434398"/>
            <a:ext cx="2570139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Chọn bộ sưu tập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86726" y="5484692"/>
            <a:ext cx="30801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58517" y="5995431"/>
            <a:ext cx="4343482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collection = db.colname</a:t>
            </a:r>
            <a:r>
              <a:rPr sz="24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61154" y="437920"/>
            <a:ext cx="3613062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MongoDB - 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5484" y="1156259"/>
            <a:ext cx="3745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56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8" y="1452796"/>
            <a:ext cx="3841937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Thực</a:t>
            </a:r>
            <a:r>
              <a:rPr sz="26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hiện thao tác CRUD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6" y="1508132"/>
            <a:ext cx="30801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7" y="1977111"/>
            <a:ext cx="8031634" cy="643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collection.insert_one({"key1": "val1", "key2": </a:t>
            </a:r>
          </a:p>
          <a:p>
            <a:pPr>
              <a:lnSpc>
                <a:spcPts val="2400"/>
              </a:lnSpc>
              <a:spcBef>
                <a:spcPts val="187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"val2", …})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7" y="2721231"/>
            <a:ext cx="3002336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collection.find()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8517" y="3135225"/>
            <a:ext cx="8869850" cy="643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collection.update_one({"key": "criteria"}, {"$set": </a:t>
            </a:r>
          </a:p>
          <a:p>
            <a:pPr>
              <a:lnSpc>
                <a:spcPts val="2400"/>
              </a:lnSpc>
              <a:spcBef>
                <a:spcPts val="189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{"key1": "val1", "key2": "val2", …}})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8518" y="3879344"/>
            <a:ext cx="7194247" cy="31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collection.delete_one({"key": "criteria"})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8518" y="4708794"/>
            <a:ext cx="4175839" cy="1172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collection.insert_many()</a:t>
            </a:r>
          </a:p>
          <a:p>
            <a:pPr>
              <a:lnSpc>
                <a:spcPts val="2400"/>
              </a:lnSpc>
              <a:spcBef>
                <a:spcPts val="870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collection.update_many()</a:t>
            </a:r>
          </a:p>
          <a:p>
            <a:pPr>
              <a:lnSpc>
                <a:spcPts val="2400"/>
              </a:lnSpc>
              <a:spcBef>
                <a:spcPts val="808"/>
              </a:spcBef>
            </a:pPr>
            <a:r>
              <a:rPr sz="2400" b="1" dirty="0">
                <a:solidFill>
                  <a:srgbClr val="000000"/>
                </a:solidFill>
                <a:latin typeface="Consolas"/>
                <a:cs typeface="Consolas"/>
              </a:rPr>
              <a:t>collection.delete_many()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8235" y="437920"/>
            <a:ext cx="3179958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Ví dụ: Mongo.py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1962" y="1156259"/>
            <a:ext cx="36168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7" y="1417825"/>
            <a:ext cx="4048646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from pymongo import MongoClient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58518" y="2082023"/>
            <a:ext cx="4547215" cy="578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try:</a:t>
            </a:r>
          </a:p>
          <a:p>
            <a:pPr marL="275399">
              <a:lnSpc>
                <a:spcPts val="1800"/>
              </a:lnSpc>
              <a:spcBef>
                <a:spcPts val="938"/>
              </a:spcBef>
            </a:pPr>
            <a:r>
              <a:rPr dirty="0">
                <a:solidFill>
                  <a:srgbClr val="646B86"/>
                </a:solidFill>
                <a:latin typeface="Consolas"/>
                <a:cs typeface="Consolas"/>
              </a:rPr>
              <a:t>   # To connect to mongodb server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8" y="2758818"/>
            <a:ext cx="6535947" cy="1263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159"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connection = MongoClient('mongodb://user:pass@</a:t>
            </a:r>
          </a:p>
          <a:p>
            <a:pPr>
              <a:lnSpc>
                <a:spcPts val="1800"/>
              </a:lnSpc>
              <a:spcBef>
                <a:spcPts val="819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                               ip-server:27017')</a:t>
            </a:r>
          </a:p>
          <a:p>
            <a:pPr>
              <a:lnSpc>
                <a:spcPts val="1800"/>
              </a:lnSpc>
              <a:spcBef>
                <a:spcPts val="810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     # Now connect to your databases</a:t>
            </a:r>
          </a:p>
          <a:p>
            <a:pPr marL="641159">
              <a:lnSpc>
                <a:spcPts val="1800"/>
              </a:lnSpc>
              <a:spcBef>
                <a:spcPts val="819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db = connection.mydb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8" y="4088661"/>
            <a:ext cx="2289051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     # Exec query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99677" y="4419864"/>
            <a:ext cx="2791792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collection = db.mycol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99678" y="4752858"/>
            <a:ext cx="3420219" cy="565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result = collection.find()</a:t>
            </a:r>
          </a:p>
          <a:p>
            <a:pPr>
              <a:lnSpc>
                <a:spcPts val="1800"/>
              </a:lnSpc>
              <a:spcBef>
                <a:spcPts val="807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for doc in result: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14077" y="5417068"/>
            <a:ext cx="1283568" cy="2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print doc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58518" y="6081266"/>
            <a:ext cx="2666107" cy="565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except Exception, e:</a:t>
            </a:r>
          </a:p>
          <a:p>
            <a:pPr>
              <a:lnSpc>
                <a:spcPts val="1800"/>
              </a:lnSpc>
              <a:spcBef>
                <a:spcPts val="819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    print str(e)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76280" y="437920"/>
            <a:ext cx="3581362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Tài liệu</a:t>
            </a:r>
            <a:r>
              <a:rPr sz="3300" spc="-11" dirty="0">
                <a:solidFill>
                  <a:srgbClr val="7B9899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tham khảo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2958" y="1156259"/>
            <a:ext cx="38071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517" y="1560796"/>
            <a:ext cx="8403030" cy="756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E. Plugge, D. Hows and P. Membrey, </a:t>
            </a:r>
            <a:r>
              <a:rPr sz="2600" spc="11" dirty="0">
                <a:solidFill>
                  <a:srgbClr val="000000"/>
                </a:solidFill>
                <a:latin typeface="Tahoma"/>
                <a:cs typeface="Tahoma"/>
              </a:rPr>
              <a:t>"MongoDB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 Basics",</a:t>
            </a:r>
          </a:p>
          <a:p>
            <a:pPr>
              <a:lnSpc>
                <a:spcPts val="2809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Apress, 2014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6726" y="1616132"/>
            <a:ext cx="308017" cy="1575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7490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8517" y="2801714"/>
            <a:ext cx="8840508" cy="756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K. Banker,</a:t>
            </a:r>
            <a:r>
              <a:rPr sz="2600" spc="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P. Bakkum, S. Verch,</a:t>
            </a:r>
            <a:r>
              <a:rPr sz="2600" spc="1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D. Garrett and T. Hawkins,</a:t>
            </a:r>
          </a:p>
          <a:p>
            <a:pPr>
              <a:lnSpc>
                <a:spcPts val="2809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"MongoDB in Action", Manning Publications, 2016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517" y="4042275"/>
            <a:ext cx="6158550" cy="132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37"/>
              </a:lnSpc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Tutorialspoint, "MongoDB Tutorial", 2016</a:t>
            </a:r>
          </a:p>
          <a:p>
            <a:pPr>
              <a:lnSpc>
                <a:spcPts val="3137"/>
              </a:lnSpc>
              <a:spcBef>
                <a:spcPts val="3871"/>
              </a:spcBef>
            </a:pPr>
            <a:r>
              <a:rPr sz="2600" dirty="0">
                <a:solidFill>
                  <a:srgbClr val="000000"/>
                </a:solidFill>
                <a:latin typeface="Tahoma"/>
                <a:cs typeface="Tahoma"/>
              </a:rPr>
              <a:t>MongoDB, https://www.mongodb.com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86726" y="4097611"/>
            <a:ext cx="308017" cy="1218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330"/>
              </a:lnSpc>
              <a:spcBef>
                <a:spcPts val="4681"/>
              </a:spcBef>
            </a:pPr>
            <a:r>
              <a:rPr sz="22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60442" y="437920"/>
            <a:ext cx="1815445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Nội dung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45239" y="1156259"/>
            <a:ext cx="25441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7" y="1522270"/>
            <a:ext cx="1591480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Giới</a:t>
            </a:r>
            <a:r>
              <a:rPr sz="27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thiệu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7"/>
            <a:ext cx="314204" cy="26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56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8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5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1167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7" y="1978391"/>
            <a:ext cx="4979440" cy="2275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b="1" dirty="0">
                <a:solidFill>
                  <a:srgbClr val="000000"/>
                </a:solidFill>
                <a:latin typeface="Tahoma"/>
                <a:cs typeface="Tahoma"/>
              </a:rPr>
              <a:t>Quản trị</a:t>
            </a:r>
            <a:r>
              <a:rPr sz="2700" b="1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b="1" dirty="0">
                <a:solidFill>
                  <a:srgbClr val="000000"/>
                </a:solidFill>
                <a:latin typeface="Tahoma"/>
                <a:cs typeface="Tahoma"/>
              </a:rPr>
              <a:t>cơ bản CSDL</a:t>
            </a:r>
          </a:p>
          <a:p>
            <a:pPr>
              <a:lnSpc>
                <a:spcPts val="3260"/>
              </a:lnSpc>
              <a:spcBef>
                <a:spcPts val="278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Tạo, đọc,</a:t>
            </a:r>
            <a:r>
              <a:rPr sz="270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cập nhật, xóa (CRUD)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– PHP</a:t>
            </a:r>
          </a:p>
          <a:p>
            <a:pPr>
              <a:lnSpc>
                <a:spcPts val="3260"/>
              </a:lnSpc>
              <a:spcBef>
                <a:spcPts val="327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– Java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– Python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28605" y="437920"/>
            <a:ext cx="4078502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Môi trường MongoDB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6235" y="1156259"/>
            <a:ext cx="27344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8" y="1522270"/>
            <a:ext cx="2639835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server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6"/>
            <a:ext cx="314204" cy="1712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8386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7" y="2066840"/>
            <a:ext cx="7897270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sudo service mongodb</a:t>
            </a: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 [start|stop|restart]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8" y="2890276"/>
            <a:ext cx="3555667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client (shell)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198" y="3434479"/>
            <a:ext cx="8461159" cy="1121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mongo</a:t>
            </a: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 --username &lt;user&gt; --password &lt;pass&gt; --</a:t>
            </a:r>
          </a:p>
          <a:p>
            <a:pPr>
              <a:lnSpc>
                <a:spcPts val="2701"/>
              </a:lnSpc>
              <a:spcBef>
                <a:spcPts val="209"/>
              </a:spcBef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host &lt;host&gt; --port &lt;port&gt; --</a:t>
            </a:r>
          </a:p>
          <a:p>
            <a:pPr>
              <a:lnSpc>
                <a:spcPts val="2701"/>
              </a:lnSpc>
              <a:spcBef>
                <a:spcPts val="218"/>
              </a:spcBef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authenticationDatabase &lt;admindb&gt;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197" y="5085441"/>
            <a:ext cx="8084116" cy="720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mongo</a:t>
            </a: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 -u &lt;user&gt; -p &lt;pass&gt; --host &lt;host&gt; --</a:t>
            </a:r>
          </a:p>
          <a:p>
            <a:pPr>
              <a:lnSpc>
                <a:spcPts val="2701"/>
              </a:lnSpc>
              <a:spcBef>
                <a:spcPts val="218"/>
              </a:spcBef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port &lt;port&gt;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28605" y="437920"/>
            <a:ext cx="4078502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Môi trường MongoDB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8762" y="1156259"/>
            <a:ext cx="26730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8" y="1522270"/>
            <a:ext cx="3555667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MongoDB client (shell)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7"/>
            <a:ext cx="3142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8" y="2066840"/>
            <a:ext cx="6384853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mongo</a:t>
            </a: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 script-file.js -u &lt;user&gt; -p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7" y="2978726"/>
            <a:ext cx="5440704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mongo</a:t>
            </a: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 --eval  '&lt;javascript&gt;'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198" y="3890598"/>
            <a:ext cx="7895081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mongo</a:t>
            </a: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 (mặc định là localhost, cổng 27017)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198" y="4346364"/>
            <a:ext cx="3362511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dấu nhắc lệnh là: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88198" y="4802484"/>
            <a:ext cx="341025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59199" y="437920"/>
            <a:ext cx="4015418" cy="47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2"/>
              </a:lnSpc>
            </a:pPr>
            <a:r>
              <a:rPr sz="3300" dirty="0">
                <a:solidFill>
                  <a:srgbClr val="7B9899"/>
                </a:solidFill>
                <a:latin typeface="Tahoma"/>
                <a:cs typeface="Tahoma"/>
              </a:rPr>
              <a:t>Cơ sở dữ liệu (CSDL)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0514" y="1156259"/>
            <a:ext cx="36425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6"/>
              </a:lnSpc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8198" y="1522271"/>
            <a:ext cx="2792333" cy="85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Tạo CSDL</a:t>
            </a:r>
          </a:p>
          <a:p>
            <a:pPr>
              <a:lnSpc>
                <a:spcPts val="3260"/>
              </a:lnSpc>
              <a:spcBef>
                <a:spcPts val="330"/>
              </a:spcBef>
            </a:pPr>
            <a:r>
              <a:rPr sz="2700" b="1" dirty="0">
                <a:solidFill>
                  <a:srgbClr val="000000"/>
                </a:solidFill>
                <a:latin typeface="Tahoma"/>
                <a:cs typeface="Tahoma"/>
              </a:rPr>
              <a:t>use</a:t>
            </a:r>
            <a:r>
              <a:rPr sz="2700" b="1" spc="9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&lt;DBNAME&gt;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5325" y="1580086"/>
            <a:ext cx="314204" cy="1712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  <a:p>
            <a:pPr>
              <a:lnSpc>
                <a:spcPts val="2423"/>
              </a:lnSpc>
              <a:spcBef>
                <a:spcPts val="8386"/>
              </a:spcBef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197" y="2890276"/>
            <a:ext cx="921792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Ví dụ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8197" y="3434478"/>
            <a:ext cx="1852806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&gt;use</a:t>
            </a: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 mydb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197" y="3890598"/>
            <a:ext cx="3739554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switched to db mydb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198" y="4714034"/>
            <a:ext cx="2557587" cy="3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700" dirty="0">
                <a:solidFill>
                  <a:srgbClr val="000000"/>
                </a:solidFill>
                <a:latin typeface="Tahoma"/>
                <a:cs typeface="Tahoma"/>
              </a:rPr>
              <a:t>CSDL hiện hành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15325" y="4770403"/>
            <a:ext cx="3142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sz="2300" dirty="0">
                <a:solidFill>
                  <a:srgbClr val="D16349"/>
                </a:solidFill>
                <a:latin typeface="Wingdings 2"/>
                <a:cs typeface="Wingdings 2"/>
              </a:rPr>
              <a:t>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88198" y="5257169"/>
            <a:ext cx="719097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b="1" dirty="0">
                <a:solidFill>
                  <a:srgbClr val="000000"/>
                </a:solidFill>
                <a:latin typeface="Consolas"/>
                <a:cs typeface="Consolas"/>
              </a:rPr>
              <a:t>&gt;db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88197" y="5712921"/>
            <a:ext cx="907104" cy="34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1"/>
              </a:lnSpc>
            </a:pPr>
            <a:r>
              <a:rPr sz="2700" dirty="0">
                <a:solidFill>
                  <a:srgbClr val="000000"/>
                </a:solidFill>
                <a:latin typeface="Consolas"/>
                <a:cs typeface="Consolas"/>
              </a:rPr>
              <a:t>mydb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3984</Words>
  <Application>Microsoft Office PowerPoint</Application>
  <PresentationFormat>Widescreen</PresentationFormat>
  <Paragraphs>777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Gill Sans MT</vt:lpstr>
      <vt:lpstr>Wingdings 2</vt:lpstr>
      <vt:lpstr>Tahoma</vt:lpstr>
      <vt:lpstr>Arial</vt:lpstr>
      <vt:lpstr>Georgia</vt:lpstr>
      <vt:lpstr>Consolas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tungi</dc:creator>
  <cp:lastModifiedBy>Le Nhat Tung</cp:lastModifiedBy>
  <cp:revision>1</cp:revision>
  <dcterms:modified xsi:type="dcterms:W3CDTF">2024-10-13T16:50:45Z</dcterms:modified>
</cp:coreProperties>
</file>