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Lst>
  <p:notesMasterIdLst>
    <p:notesMasterId r:id="rId47"/>
  </p:notesMasterIdLst>
  <p:handoutMasterIdLst>
    <p:handoutMasterId r:id="rId48"/>
  </p:handoutMasterIdLst>
  <p:sldIdLst>
    <p:sldId id="310" r:id="rId2"/>
    <p:sldId id="257" r:id="rId3"/>
    <p:sldId id="258" r:id="rId4"/>
    <p:sldId id="311" r:id="rId5"/>
    <p:sldId id="262" r:id="rId6"/>
    <p:sldId id="312" r:id="rId7"/>
    <p:sldId id="313" r:id="rId8"/>
    <p:sldId id="268" r:id="rId9"/>
    <p:sldId id="263" r:id="rId10"/>
    <p:sldId id="314" r:id="rId11"/>
    <p:sldId id="269" r:id="rId12"/>
    <p:sldId id="315" r:id="rId13"/>
    <p:sldId id="270" r:id="rId14"/>
    <p:sldId id="316" r:id="rId15"/>
    <p:sldId id="304" r:id="rId16"/>
    <p:sldId id="271" r:id="rId17"/>
    <p:sldId id="317" r:id="rId18"/>
    <p:sldId id="318" r:id="rId19"/>
    <p:sldId id="319" r:id="rId20"/>
    <p:sldId id="320" r:id="rId21"/>
    <p:sldId id="321" r:id="rId22"/>
    <p:sldId id="267" r:id="rId23"/>
    <p:sldId id="272" r:id="rId24"/>
    <p:sldId id="295" r:id="rId25"/>
    <p:sldId id="273" r:id="rId26"/>
    <p:sldId id="274" r:id="rId27"/>
    <p:sldId id="322" r:id="rId28"/>
    <p:sldId id="323" r:id="rId29"/>
    <p:sldId id="275" r:id="rId30"/>
    <p:sldId id="324" r:id="rId31"/>
    <p:sldId id="296" r:id="rId32"/>
    <p:sldId id="325" r:id="rId33"/>
    <p:sldId id="326" r:id="rId34"/>
    <p:sldId id="277" r:id="rId35"/>
    <p:sldId id="327" r:id="rId36"/>
    <p:sldId id="293" r:id="rId37"/>
    <p:sldId id="281" r:id="rId38"/>
    <p:sldId id="279" r:id="rId39"/>
    <p:sldId id="280" r:id="rId40"/>
    <p:sldId id="287" r:id="rId41"/>
    <p:sldId id="302" r:id="rId42"/>
    <p:sldId id="328" r:id="rId43"/>
    <p:sldId id="291" r:id="rId44"/>
    <p:sldId id="308" r:id="rId45"/>
    <p:sldId id="3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4E81C-CDE8-4E0C-B7A0-7368B386131D}" v="30" dt="2024-10-13T16:39:40.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3372" autoAdjust="0"/>
  </p:normalViewPr>
  <p:slideViewPr>
    <p:cSldViewPr snapToGrid="0" snapToObjects="1">
      <p:cViewPr varScale="1">
        <p:scale>
          <a:sx n="109" d="100"/>
          <a:sy n="109" d="100"/>
        </p:scale>
        <p:origin x="678" y="108"/>
      </p:cViewPr>
      <p:guideLst>
        <p:guide orient="horz" pos="2160"/>
        <p:guide pos="384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A44E81C-CDE8-4E0C-B7A0-7368B386131D}"/>
    <pc:docChg chg="undo custSel addSld delSld modSld">
      <pc:chgData name="Le Nhat Tung" userId="77b0905b33e1f80d" providerId="LiveId" clId="{1A44E81C-CDE8-4E0C-B7A0-7368B386131D}" dt="2024-10-13T16:44:05.471" v="149" actId="2696"/>
      <pc:docMkLst>
        <pc:docMk/>
      </pc:docMkLst>
      <pc:sldChg chg="modSp mod modAnim">
        <pc:chgData name="Le Nhat Tung" userId="77b0905b33e1f80d" providerId="LiveId" clId="{1A44E81C-CDE8-4E0C-B7A0-7368B386131D}" dt="2024-10-13T16:32:43.882" v="15" actId="123"/>
        <pc:sldMkLst>
          <pc:docMk/>
          <pc:sldMk cId="1014428668" sldId="277"/>
        </pc:sldMkLst>
        <pc:spChg chg="mod">
          <ac:chgData name="Le Nhat Tung" userId="77b0905b33e1f80d" providerId="LiveId" clId="{1A44E81C-CDE8-4E0C-B7A0-7368B386131D}" dt="2024-10-13T16:32:43.882" v="15" actId="123"/>
          <ac:spMkLst>
            <pc:docMk/>
            <pc:sldMk cId="1014428668" sldId="277"/>
            <ac:spMk id="4" creationId="{00000000-0000-0000-0000-000000000000}"/>
          </ac:spMkLst>
        </pc:spChg>
        <pc:spChg chg="mod">
          <ac:chgData name="Le Nhat Tung" userId="77b0905b33e1f80d" providerId="LiveId" clId="{1A44E81C-CDE8-4E0C-B7A0-7368B386131D}" dt="2024-10-13T16:31:54.446" v="7"/>
          <ac:spMkLst>
            <pc:docMk/>
            <pc:sldMk cId="1014428668" sldId="277"/>
            <ac:spMk id="38913" creationId="{00000000-0000-0000-0000-000000000000}"/>
          </ac:spMkLst>
        </pc:spChg>
      </pc:sldChg>
      <pc:sldChg chg="modSp mod">
        <pc:chgData name="Le Nhat Tung" userId="77b0905b33e1f80d" providerId="LiveId" clId="{1A44E81C-CDE8-4E0C-B7A0-7368B386131D}" dt="2024-10-13T16:36:12.349" v="46" actId="123"/>
        <pc:sldMkLst>
          <pc:docMk/>
          <pc:sldMk cId="1796403755" sldId="281"/>
        </pc:sldMkLst>
        <pc:spChg chg="mod">
          <ac:chgData name="Le Nhat Tung" userId="77b0905b33e1f80d" providerId="LiveId" clId="{1A44E81C-CDE8-4E0C-B7A0-7368B386131D}" dt="2024-10-13T16:36:12.349" v="46" actId="123"/>
          <ac:spMkLst>
            <pc:docMk/>
            <pc:sldMk cId="1796403755" sldId="281"/>
            <ac:spMk id="3" creationId="{00000000-0000-0000-0000-000000000000}"/>
          </ac:spMkLst>
        </pc:spChg>
      </pc:sldChg>
      <pc:sldChg chg="modSp mod">
        <pc:chgData name="Le Nhat Tung" userId="77b0905b33e1f80d" providerId="LiveId" clId="{1A44E81C-CDE8-4E0C-B7A0-7368B386131D}" dt="2024-10-13T16:37:54.146" v="55" actId="20577"/>
        <pc:sldMkLst>
          <pc:docMk/>
          <pc:sldMk cId="2318736286" sldId="287"/>
        </pc:sldMkLst>
        <pc:spChg chg="mod">
          <ac:chgData name="Le Nhat Tung" userId="77b0905b33e1f80d" providerId="LiveId" clId="{1A44E81C-CDE8-4E0C-B7A0-7368B386131D}" dt="2024-10-13T16:36:37.597" v="47"/>
          <ac:spMkLst>
            <pc:docMk/>
            <pc:sldMk cId="2318736286" sldId="287"/>
            <ac:spMk id="37889" creationId="{00000000-0000-0000-0000-000000000000}"/>
          </ac:spMkLst>
        </pc:spChg>
        <pc:spChg chg="mod">
          <ac:chgData name="Le Nhat Tung" userId="77b0905b33e1f80d" providerId="LiveId" clId="{1A44E81C-CDE8-4E0C-B7A0-7368B386131D}" dt="2024-10-13T16:37:54.146" v="55" actId="20577"/>
          <ac:spMkLst>
            <pc:docMk/>
            <pc:sldMk cId="2318736286" sldId="287"/>
            <ac:spMk id="37890" creationId="{00000000-0000-0000-0000-000000000000}"/>
          </ac:spMkLst>
        </pc:spChg>
      </pc:sldChg>
      <pc:sldChg chg="addSp delSp modSp mod">
        <pc:chgData name="Le Nhat Tung" userId="77b0905b33e1f80d" providerId="LiveId" clId="{1A44E81C-CDE8-4E0C-B7A0-7368B386131D}" dt="2024-10-13T16:40:59.890" v="109" actId="1076"/>
        <pc:sldMkLst>
          <pc:docMk/>
          <pc:sldMk cId="2216848594" sldId="291"/>
        </pc:sldMkLst>
        <pc:spChg chg="add del mod">
          <ac:chgData name="Le Nhat Tung" userId="77b0905b33e1f80d" providerId="LiveId" clId="{1A44E81C-CDE8-4E0C-B7A0-7368B386131D}" dt="2024-10-13T16:40:42.553" v="104" actId="478"/>
          <ac:spMkLst>
            <pc:docMk/>
            <pc:sldMk cId="2216848594" sldId="291"/>
            <ac:spMk id="3" creationId="{A883B649-1F90-6F7F-B0B0-11661CC01C52}"/>
          </ac:spMkLst>
        </pc:spChg>
        <pc:spChg chg="add mod">
          <ac:chgData name="Le Nhat Tung" userId="77b0905b33e1f80d" providerId="LiveId" clId="{1A44E81C-CDE8-4E0C-B7A0-7368B386131D}" dt="2024-10-13T16:40:59.890" v="109" actId="1076"/>
          <ac:spMkLst>
            <pc:docMk/>
            <pc:sldMk cId="2216848594" sldId="291"/>
            <ac:spMk id="5" creationId="{FBF3891A-057B-F8B5-9942-017440C55AE4}"/>
          </ac:spMkLst>
        </pc:spChg>
        <pc:spChg chg="mod">
          <ac:chgData name="Le Nhat Tung" userId="77b0905b33e1f80d" providerId="LiveId" clId="{1A44E81C-CDE8-4E0C-B7A0-7368B386131D}" dt="2024-10-13T16:40:07.390" v="100" actId="14100"/>
          <ac:spMkLst>
            <pc:docMk/>
            <pc:sldMk cId="2216848594" sldId="291"/>
            <ac:spMk id="37889" creationId="{00000000-0000-0000-0000-000000000000}"/>
          </ac:spMkLst>
        </pc:spChg>
        <pc:spChg chg="del mod">
          <ac:chgData name="Le Nhat Tung" userId="77b0905b33e1f80d" providerId="LiveId" clId="{1A44E81C-CDE8-4E0C-B7A0-7368B386131D}" dt="2024-10-13T16:40:40.161" v="103" actId="478"/>
          <ac:spMkLst>
            <pc:docMk/>
            <pc:sldMk cId="2216848594" sldId="291"/>
            <ac:spMk id="37890" creationId="{00000000-0000-0000-0000-000000000000}"/>
          </ac:spMkLst>
        </pc:spChg>
      </pc:sldChg>
      <pc:sldChg chg="modSp mod">
        <pc:chgData name="Le Nhat Tung" userId="77b0905b33e1f80d" providerId="LiveId" clId="{1A44E81C-CDE8-4E0C-B7A0-7368B386131D}" dt="2024-10-13T16:35:00.494" v="36" actId="255"/>
        <pc:sldMkLst>
          <pc:docMk/>
          <pc:sldMk cId="2768704163" sldId="293"/>
        </pc:sldMkLst>
        <pc:spChg chg="mod">
          <ac:chgData name="Le Nhat Tung" userId="77b0905b33e1f80d" providerId="LiveId" clId="{1A44E81C-CDE8-4E0C-B7A0-7368B386131D}" dt="2024-10-13T16:33:35.635" v="24"/>
          <ac:spMkLst>
            <pc:docMk/>
            <pc:sldMk cId="2768704163" sldId="293"/>
            <ac:spMk id="34818" creationId="{00000000-0000-0000-0000-000000000000}"/>
          </ac:spMkLst>
        </pc:spChg>
        <pc:spChg chg="mod">
          <ac:chgData name="Le Nhat Tung" userId="77b0905b33e1f80d" providerId="LiveId" clId="{1A44E81C-CDE8-4E0C-B7A0-7368B386131D}" dt="2024-10-13T16:35:00.494" v="36" actId="255"/>
          <ac:spMkLst>
            <pc:docMk/>
            <pc:sldMk cId="2768704163" sldId="293"/>
            <ac:spMk id="34819" creationId="{00000000-0000-0000-0000-000000000000}"/>
          </ac:spMkLst>
        </pc:spChg>
      </pc:sldChg>
      <pc:sldChg chg="addSp delSp modSp mod">
        <pc:chgData name="Le Nhat Tung" userId="77b0905b33e1f80d" providerId="LiveId" clId="{1A44E81C-CDE8-4E0C-B7A0-7368B386131D}" dt="2024-10-13T16:39:22.892" v="72" actId="1076"/>
        <pc:sldMkLst>
          <pc:docMk/>
          <pc:sldMk cId="2993270163" sldId="302"/>
        </pc:sldMkLst>
        <pc:spChg chg="mod">
          <ac:chgData name="Le Nhat Tung" userId="77b0905b33e1f80d" providerId="LiveId" clId="{1A44E81C-CDE8-4E0C-B7A0-7368B386131D}" dt="2024-10-13T16:38:31.090" v="58"/>
          <ac:spMkLst>
            <pc:docMk/>
            <pc:sldMk cId="2993270163" sldId="302"/>
            <ac:spMk id="2" creationId="{00000000-0000-0000-0000-000000000000}"/>
          </ac:spMkLst>
        </pc:spChg>
        <pc:spChg chg="del mod">
          <ac:chgData name="Le Nhat Tung" userId="77b0905b33e1f80d" providerId="LiveId" clId="{1A44E81C-CDE8-4E0C-B7A0-7368B386131D}" dt="2024-10-13T16:38:54.508" v="61" actId="478"/>
          <ac:spMkLst>
            <pc:docMk/>
            <pc:sldMk cId="2993270163" sldId="302"/>
            <ac:spMk id="8" creationId="{00000000-0000-0000-0000-000000000000}"/>
          </ac:spMkLst>
        </pc:spChg>
        <pc:spChg chg="add">
          <ac:chgData name="Le Nhat Tung" userId="77b0905b33e1f80d" providerId="LiveId" clId="{1A44E81C-CDE8-4E0C-B7A0-7368B386131D}" dt="2024-10-13T16:38:46.919" v="59"/>
          <ac:spMkLst>
            <pc:docMk/>
            <pc:sldMk cId="2993270163" sldId="302"/>
            <ac:spMk id="9" creationId="{127D0DE7-4402-D8A7-C094-3AF5E895451E}"/>
          </ac:spMkLst>
        </pc:spChg>
        <pc:spChg chg="add mod">
          <ac:chgData name="Le Nhat Tung" userId="77b0905b33e1f80d" providerId="LiveId" clId="{1A44E81C-CDE8-4E0C-B7A0-7368B386131D}" dt="2024-10-13T16:39:22.892" v="72" actId="1076"/>
          <ac:spMkLst>
            <pc:docMk/>
            <pc:sldMk cId="2993270163" sldId="302"/>
            <ac:spMk id="10" creationId="{4F05EBFB-4E08-1886-6DCC-81395E02BC5B}"/>
          </ac:spMkLst>
        </pc:spChg>
        <pc:grpChg chg="mod">
          <ac:chgData name="Le Nhat Tung" userId="77b0905b33e1f80d" providerId="LiveId" clId="{1A44E81C-CDE8-4E0C-B7A0-7368B386131D}" dt="2024-10-13T16:39:19.526" v="71" actId="1076"/>
          <ac:grpSpMkLst>
            <pc:docMk/>
            <pc:sldMk cId="2993270163" sldId="302"/>
            <ac:grpSpMk id="3" creationId="{00000000-0000-0000-0000-000000000000}"/>
          </ac:grpSpMkLst>
        </pc:grpChg>
      </pc:sldChg>
      <pc:sldChg chg="del">
        <pc:chgData name="Le Nhat Tung" userId="77b0905b33e1f80d" providerId="LiveId" clId="{1A44E81C-CDE8-4E0C-B7A0-7368B386131D}" dt="2024-10-13T16:44:05.471" v="149" actId="2696"/>
        <pc:sldMkLst>
          <pc:docMk/>
          <pc:sldMk cId="1448677985" sldId="306"/>
        </pc:sldMkLst>
      </pc:sldChg>
      <pc:sldChg chg="modSp mod">
        <pc:chgData name="Le Nhat Tung" userId="77b0905b33e1f80d" providerId="LiveId" clId="{1A44E81C-CDE8-4E0C-B7A0-7368B386131D}" dt="2024-10-13T16:43:51.017" v="148" actId="27636"/>
        <pc:sldMkLst>
          <pc:docMk/>
          <pc:sldMk cId="1791928957" sldId="307"/>
        </pc:sldMkLst>
        <pc:spChg chg="mod">
          <ac:chgData name="Le Nhat Tung" userId="77b0905b33e1f80d" providerId="LiveId" clId="{1A44E81C-CDE8-4E0C-B7A0-7368B386131D}" dt="2024-10-13T16:43:02.814" v="132" actId="404"/>
          <ac:spMkLst>
            <pc:docMk/>
            <pc:sldMk cId="1791928957" sldId="307"/>
            <ac:spMk id="46082" creationId="{00000000-0000-0000-0000-000000000000}"/>
          </ac:spMkLst>
        </pc:spChg>
        <pc:spChg chg="mod">
          <ac:chgData name="Le Nhat Tung" userId="77b0905b33e1f80d" providerId="LiveId" clId="{1A44E81C-CDE8-4E0C-B7A0-7368B386131D}" dt="2024-10-13T16:43:51.017" v="148" actId="27636"/>
          <ac:spMkLst>
            <pc:docMk/>
            <pc:sldMk cId="1791928957" sldId="307"/>
            <ac:spMk id="46083" creationId="{00000000-0000-0000-0000-000000000000}"/>
          </ac:spMkLst>
        </pc:spChg>
      </pc:sldChg>
      <pc:sldChg chg="modSp mod modNotesTx">
        <pc:chgData name="Le Nhat Tung" userId="77b0905b33e1f80d" providerId="LiveId" clId="{1A44E81C-CDE8-4E0C-B7A0-7368B386131D}" dt="2024-10-13T16:42:27.762" v="125"/>
        <pc:sldMkLst>
          <pc:docMk/>
          <pc:sldMk cId="3355440452" sldId="308"/>
        </pc:sldMkLst>
        <pc:spChg chg="mod">
          <ac:chgData name="Le Nhat Tung" userId="77b0905b33e1f80d" providerId="LiveId" clId="{1A44E81C-CDE8-4E0C-B7A0-7368B386131D}" dt="2024-10-13T16:41:22.734" v="112"/>
          <ac:spMkLst>
            <pc:docMk/>
            <pc:sldMk cId="3355440452" sldId="308"/>
            <ac:spMk id="71682" creationId="{00000000-0000-0000-0000-000000000000}"/>
          </ac:spMkLst>
        </pc:spChg>
        <pc:spChg chg="mod">
          <ac:chgData name="Le Nhat Tung" userId="77b0905b33e1f80d" providerId="LiveId" clId="{1A44E81C-CDE8-4E0C-B7A0-7368B386131D}" dt="2024-10-13T16:42:04.306" v="124" actId="14100"/>
          <ac:spMkLst>
            <pc:docMk/>
            <pc:sldMk cId="3355440452" sldId="308"/>
            <ac:spMk id="71683" creationId="{00000000-0000-0000-0000-000000000000}"/>
          </ac:spMkLst>
        </pc:spChg>
      </pc:sldChg>
      <pc:sldChg chg="del">
        <pc:chgData name="Le Nhat Tung" userId="77b0905b33e1f80d" providerId="LiveId" clId="{1A44E81C-CDE8-4E0C-B7A0-7368B386131D}" dt="2024-10-13T16:44:05.471" v="149" actId="2696"/>
        <pc:sldMkLst>
          <pc:docMk/>
          <pc:sldMk cId="4242069353" sldId="309"/>
        </pc:sldMkLst>
      </pc:sldChg>
      <pc:sldChg chg="modSp add mod">
        <pc:chgData name="Le Nhat Tung" userId="77b0905b33e1f80d" providerId="LiveId" clId="{1A44E81C-CDE8-4E0C-B7A0-7368B386131D}" dt="2024-10-13T16:33:12.090" v="22" actId="12"/>
        <pc:sldMkLst>
          <pc:docMk/>
          <pc:sldMk cId="4098207666" sldId="327"/>
        </pc:sldMkLst>
        <pc:spChg chg="mod">
          <ac:chgData name="Le Nhat Tung" userId="77b0905b33e1f80d" providerId="LiveId" clId="{1A44E81C-CDE8-4E0C-B7A0-7368B386131D}" dt="2024-10-13T16:33:12.090" v="22" actId="12"/>
          <ac:spMkLst>
            <pc:docMk/>
            <pc:sldMk cId="4098207666" sldId="327"/>
            <ac:spMk id="4" creationId="{00000000-0000-0000-0000-000000000000}"/>
          </ac:spMkLst>
        </pc:spChg>
      </pc:sldChg>
      <pc:sldChg chg="addSp delSp modSp add mod">
        <pc:chgData name="Le Nhat Tung" userId="77b0905b33e1f80d" providerId="LiveId" clId="{1A44E81C-CDE8-4E0C-B7A0-7368B386131D}" dt="2024-10-13T16:39:56.251" v="80" actId="1076"/>
        <pc:sldMkLst>
          <pc:docMk/>
          <pc:sldMk cId="3747986652" sldId="328"/>
        </pc:sldMkLst>
        <pc:spChg chg="add mod">
          <ac:chgData name="Le Nhat Tung" userId="77b0905b33e1f80d" providerId="LiveId" clId="{1A44E81C-CDE8-4E0C-B7A0-7368B386131D}" dt="2024-10-13T16:39:56.251" v="80" actId="1076"/>
          <ac:spMkLst>
            <pc:docMk/>
            <pc:sldMk cId="3747986652" sldId="328"/>
            <ac:spMk id="9" creationId="{D9FACBC5-44DC-F745-F5BB-EBBEC44E46ED}"/>
          </ac:spMkLst>
        </pc:spChg>
        <pc:spChg chg="del">
          <ac:chgData name="Le Nhat Tung" userId="77b0905b33e1f80d" providerId="LiveId" clId="{1A44E81C-CDE8-4E0C-B7A0-7368B386131D}" dt="2024-10-13T16:39:40.165" v="74" actId="478"/>
          <ac:spMkLst>
            <pc:docMk/>
            <pc:sldMk cId="3747986652" sldId="328"/>
            <ac:spMk id="10" creationId="{4F05EBFB-4E08-1886-6DCC-81395E02BC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13/10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13/10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3</a:t>
            </a:fld>
            <a:endParaRPr lang="en-US"/>
          </a:p>
        </p:txBody>
      </p:sp>
    </p:spTree>
    <p:extLst>
      <p:ext uri="{BB962C8B-B14F-4D97-AF65-F5344CB8AC3E}">
        <p14:creationId xmlns:p14="http://schemas.microsoft.com/office/powerpoint/2010/main" val="6784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DADDA-2AF6-46C0-8634-145BB9920610}" type="slidenum">
              <a:rPr lang="en-US" altLang="en-US"/>
              <a:pPr/>
              <a:t>45</a:t>
            </a:fld>
            <a:endParaRPr lang="en-US" altLang="en-US"/>
          </a:p>
        </p:txBody>
      </p:sp>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8451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4F38C2-4548-F541-8261-4C1D96E7A166}" type="slidenum">
              <a:rPr lang="en-US" smtClean="0"/>
              <a:pPr/>
              <a:t>4</a:t>
            </a:fld>
            <a:endParaRPr lang="en-US"/>
          </a:p>
        </p:txBody>
      </p:sp>
    </p:spTree>
    <p:extLst>
      <p:ext uri="{BB962C8B-B14F-4D97-AF65-F5344CB8AC3E}">
        <p14:creationId xmlns:p14="http://schemas.microsoft.com/office/powerpoint/2010/main" val="56619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74544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274672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352463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5EC8C6-D30A-4A9D-9B8E-9527491544EF}" type="slidenum">
              <a:rPr lang="en-US" altLang="en-US"/>
              <a:pPr/>
              <a:t>15</a:t>
            </a:fld>
            <a:endParaRPr lang="en-US" altLang="en-US"/>
          </a:p>
        </p:txBody>
      </p:sp>
      <p:sp>
        <p:nvSpPr>
          <p:cNvPr id="20482" name="Rectangle 2"/>
          <p:cNvSpPr>
            <a:spLocks noGrp="1" noRot="1" noChangeAspect="1" noChangeArrowheads="1" noTextEdit="1"/>
          </p:cNvSpPr>
          <p:nvPr>
            <p:ph type="sldImg"/>
          </p:nvPr>
        </p:nvSpPr>
        <p:spPr>
          <a:xfrm>
            <a:off x="381000" y="685800"/>
            <a:ext cx="6096000" cy="3429000"/>
          </a:xfrm>
          <a:ln/>
        </p:spPr>
      </p:sp>
      <p:sp>
        <p:nvSpPr>
          <p:cNvPr id="20483" name="Rectangle 3"/>
          <p:cNvSpPr>
            <a:spLocks noGrp="1" noChangeArrowheads="1"/>
          </p:cNvSpPr>
          <p:nvPr>
            <p:ph type="body" idx="1"/>
          </p:nvPr>
        </p:nvSpPr>
        <p:spPr/>
        <p:txBody>
          <a:bodyPr/>
          <a:lstStyle/>
          <a:p>
            <a:pPr>
              <a:lnSpc>
                <a:spcPct val="90000"/>
              </a:lnSpc>
            </a:pPr>
            <a:endParaRPr lang="en-US" altLang="en-US" dirty="0"/>
          </a:p>
        </p:txBody>
      </p:sp>
    </p:spTree>
    <p:extLst>
      <p:ext uri="{BB962C8B-B14F-4D97-AF65-F5344CB8AC3E}">
        <p14:creationId xmlns:p14="http://schemas.microsoft.com/office/powerpoint/2010/main" val="262492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41</a:t>
            </a:fld>
            <a:endParaRPr lang="en-US"/>
          </a:p>
        </p:txBody>
      </p:sp>
    </p:spTree>
    <p:extLst>
      <p:ext uri="{BB962C8B-B14F-4D97-AF65-F5344CB8AC3E}">
        <p14:creationId xmlns:p14="http://schemas.microsoft.com/office/powerpoint/2010/main" val="4236510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42</a:t>
            </a:fld>
            <a:endParaRPr lang="en-US"/>
          </a:p>
        </p:txBody>
      </p:sp>
    </p:spTree>
    <p:extLst>
      <p:ext uri="{BB962C8B-B14F-4D97-AF65-F5344CB8AC3E}">
        <p14:creationId xmlns:p14="http://schemas.microsoft.com/office/powerpoint/2010/main" val="340429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1E64E-A08B-4D2A-A147-497AD044FFC0}" type="slidenum">
              <a:rPr lang="en-US" altLang="en-US"/>
              <a:pPr/>
              <a:t>44</a:t>
            </a:fld>
            <a:endParaRPr lang="en-US" altLang="en-US"/>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r>
              <a:rPr lang="vi-VN"/>
              <a:t>Có một tập hợp lớn dữ liệu không được kiểm soát và không có cấu trúc mà bạn đang cố gắng đưa vào RDBMS có thể gặp nhiều thách thức. Dưới đây là một số tình huống mà bạn có thể gặp phải:</a:t>
            </a:r>
          </a:p>
          <a:p>
            <a:r>
              <a:rPr lang="vi-VN" b="1"/>
              <a:t>Các Tình Huống Gặp Phải:</a:t>
            </a:r>
          </a:p>
          <a:p>
            <a:pPr>
              <a:buFont typeface="+mj-lt"/>
              <a:buAutoNum type="arabicPeriod"/>
            </a:pPr>
            <a:r>
              <a:rPr lang="vi-VN" b="1"/>
              <a:t>Phân Tích Nhật Ký (Log Analysis):</a:t>
            </a:r>
            <a:endParaRPr lang="vi-VN"/>
          </a:p>
          <a:p>
            <a:pPr marL="742950" lvl="1" indent="-285750">
              <a:buFont typeface="+mj-lt"/>
              <a:buAutoNum type="arabicPeriod"/>
            </a:pPr>
            <a:r>
              <a:rPr lang="vi-VN"/>
              <a:t>Dữ liệu nhật ký thường không có cấu trúc và chứa nhiều thông tin phong phú, nhưng lại khó lưu trữ và truy vấn trong RDBMS. Việc xử lý và phân tích dữ liệu nhật ký yêu cầu công cụ chuyên dụng như Elasticsearch hoặc Hadoop.</a:t>
            </a:r>
          </a:p>
          <a:p>
            <a:pPr>
              <a:buFont typeface="+mj-lt"/>
              <a:buAutoNum type="arabicPeriod"/>
            </a:pPr>
            <a:r>
              <a:rPr lang="vi-VN" b="1"/>
              <a:t>Nguồn Cấp Dữ Liệu Mạng Xã Hội:</a:t>
            </a:r>
            <a:endParaRPr lang="vi-VN"/>
          </a:p>
          <a:p>
            <a:pPr marL="742950" lvl="1" indent="-285750">
              <a:buFont typeface="+mj-lt"/>
              <a:buAutoNum type="arabicPeriod"/>
            </a:pPr>
            <a:r>
              <a:rPr lang="vi-VN"/>
              <a:t>Nhiều công ty sử dụng dữ liệu từ Facebook hoặc Twitter để phân tích hành vi khách hàng. Dữ liệu từ mạng xã hội thường không có cấu trúc và rất lớn, do đó, việc tích hợp vào RDBMS có thể khó khăn. Thay vào đó, bạn có thể cần sử dụng NoSQL hoặc các công cụ ETL để xử lý dữ liệu trước khi đưa vào RDBMS.</a:t>
            </a:r>
          </a:p>
          <a:p>
            <a:pPr>
              <a:buFont typeface="+mj-lt"/>
              <a:buAutoNum type="arabicPeriod"/>
            </a:pPr>
            <a:r>
              <a:rPr lang="vi-VN" b="1"/>
              <a:t>Nguồn Cấp Dữ Liệu Bên Ngoài Từ Các Đối Tác:</a:t>
            </a:r>
            <a:endParaRPr lang="vi-VN"/>
          </a:p>
          <a:p>
            <a:pPr marL="742950" lvl="1" indent="-285750">
              <a:buFont typeface="+mj-lt"/>
              <a:buAutoNum type="arabicPeriod"/>
            </a:pPr>
            <a:r>
              <a:rPr lang="vi-VN"/>
              <a:t>Dữ liệu từ các đối tác có thể có định dạng khác nhau và không nhất quán. Để tích hợp dữ liệu này vào RDBMS, cần có quy trình làm sạch và chuyển đổi dữ liệu. NoSQL có thể là lựa chọn tốt hơn cho việc lưu trữ và xử lý trước dữ liệu này.</a:t>
            </a:r>
          </a:p>
          <a:p>
            <a:pPr>
              <a:buFont typeface="+mj-lt"/>
              <a:buAutoNum type="arabicPeriod"/>
            </a:pPr>
            <a:r>
              <a:rPr lang="vi-VN" b="1"/>
              <a:t>Dữ Liệu Theo Thời Gian:</a:t>
            </a:r>
            <a:endParaRPr lang="vi-VN"/>
          </a:p>
          <a:p>
            <a:pPr marL="742950" lvl="1" indent="-285750">
              <a:buFont typeface="+mj-lt"/>
              <a:buAutoNum type="arabicPeriod"/>
            </a:pPr>
            <a:r>
              <a:rPr lang="vi-VN"/>
              <a:t>Dữ liệu thời gian (time-series data) thường rất lớn và yêu cầu xử lý liên tục. RDBMS không được tối ưu hóa để lưu trữ và truy vấn dữ liệu theo thời gian, vì vậy bạn có thể cần xem xét các giải pháp chuyên dụng như InfluxDB hoặc TimescaleDB.</a:t>
            </a:r>
          </a:p>
          <a:p>
            <a:pPr>
              <a:buFont typeface="+mj-lt"/>
              <a:buAutoNum type="arabicPeriod"/>
            </a:pPr>
            <a:r>
              <a:rPr lang="vi-VN" b="1"/>
              <a:t>Xử Lý Dữ Liệu Lớn Trước Khi Đưa Vào RDBMS:</a:t>
            </a:r>
            <a:endParaRPr lang="vi-VN"/>
          </a:p>
          <a:p>
            <a:pPr marL="742950" lvl="1" indent="-285750">
              <a:buFont typeface="+mj-lt"/>
              <a:buAutoNum type="arabicPeriod"/>
            </a:pPr>
            <a:r>
              <a:rPr lang="vi-VN"/>
              <a:t>Đối với các nguồn cấp dữ liệu lớn, việc xử lý và làm sạch dữ liệu là cần thiết trước khi đưa vào RDBMS. Điều này có thể bao gồm việc loại bỏ dữ liệu trùng lặp, chuẩn hóa dữ liệu, và phân tích dữ liệu. Công cụ ETL (Extract, Transform, Load) như Apache NiFi hoặc Talend có thể giúp trong quá trình này.</a:t>
            </a:r>
          </a:p>
          <a:p>
            <a:r>
              <a:rPr lang="vi-VN" b="1"/>
              <a:t>Giải Pháp Đề Xuất:</a:t>
            </a:r>
          </a:p>
          <a:p>
            <a:pPr>
              <a:buFont typeface="Arial" panose="020B0604020202020204" pitchFamily="34" charset="0"/>
              <a:buChar char="•"/>
            </a:pPr>
            <a:r>
              <a:rPr lang="vi-VN" b="1"/>
              <a:t>Sử Dụng NoSQL:</a:t>
            </a:r>
            <a:endParaRPr lang="vi-VN"/>
          </a:p>
          <a:p>
            <a:pPr marL="742950" lvl="1" indent="-285750">
              <a:buFont typeface="Arial" panose="020B0604020202020204" pitchFamily="34" charset="0"/>
              <a:buChar char="•"/>
            </a:pPr>
            <a:r>
              <a:rPr lang="vi-VN"/>
              <a:t>Xem xét sử dụng cơ sở dữ liệu NoSQL cho dữ liệu không có cấu trúc hoặc bán cấu trúc, như MongoDB hoặc Cassandra, để lưu trữ và xử lý trước khi đưa vào RDBMS.</a:t>
            </a:r>
          </a:p>
          <a:p>
            <a:pPr>
              <a:buFont typeface="Arial" panose="020B0604020202020204" pitchFamily="34" charset="0"/>
              <a:buChar char="•"/>
            </a:pPr>
            <a:r>
              <a:rPr lang="vi-VN" b="1"/>
              <a:t>Công Cụ ETL:</a:t>
            </a:r>
            <a:endParaRPr lang="vi-VN"/>
          </a:p>
          <a:p>
            <a:pPr marL="742950" lvl="1" indent="-285750">
              <a:buFont typeface="Arial" panose="020B0604020202020204" pitchFamily="34" charset="0"/>
              <a:buChar char="•"/>
            </a:pPr>
            <a:r>
              <a:rPr lang="vi-VN"/>
              <a:t>Sử dụng các công cụ ETL để thu thập, làm sạch và chuyển đổi dữ liệu từ các nguồn khác nhau trước khi nhập vào RDBMS.</a:t>
            </a:r>
          </a:p>
          <a:p>
            <a:pPr>
              <a:buFont typeface="Arial" panose="020B0604020202020204" pitchFamily="34" charset="0"/>
              <a:buChar char="•"/>
            </a:pPr>
            <a:r>
              <a:rPr lang="vi-VN" b="1"/>
              <a:t>Xử Lý Dữ Liệu Theo Thời Gian:</a:t>
            </a:r>
            <a:endParaRPr lang="vi-VN"/>
          </a:p>
          <a:p>
            <a:pPr marL="742950" lvl="1" indent="-285750">
              <a:buFont typeface="Arial" panose="020B0604020202020204" pitchFamily="34" charset="0"/>
              <a:buChar char="•"/>
            </a:pPr>
            <a:r>
              <a:rPr lang="vi-VN"/>
              <a:t>Đối với dữ liệu thời gian, hãy sử dụng các cơ sở dữ liệu chuyên dụng để quản lý dữ liệu này và sau đó có thể tổng hợp kết quả vào RDBMS nếu cần.</a:t>
            </a:r>
          </a:p>
          <a:p>
            <a:r>
              <a:rPr lang="vi-VN" b="1"/>
              <a:t>Tóm lại:</a:t>
            </a:r>
          </a:p>
          <a:p>
            <a:r>
              <a:rPr lang="vi-VN"/>
              <a:t>Đối với các tập dữ liệu lớn, không cấu trúc và không kiểm soát, việc đưa vào RDBMS có thể gặp nhiều khó khăn. Bạn nên xem xét sử dụng các giải pháp NoSQL, công cụ ETL và cơ sở dữ liệu chuyên dụng để xử lý và phân tích dữ liệu hiệu quả hơn.</a:t>
            </a:r>
          </a:p>
          <a:p>
            <a:endParaRPr lang="en-US" altLang="en-US" dirty="0"/>
          </a:p>
        </p:txBody>
      </p:sp>
    </p:spTree>
    <p:extLst>
      <p:ext uri="{BB962C8B-B14F-4D97-AF65-F5344CB8AC3E}">
        <p14:creationId xmlns:p14="http://schemas.microsoft.com/office/powerpoint/2010/main" val="228445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FF1B-667A-F549-2D53-E1140D8E6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C4C4B-3D52-EBD6-6150-A0FBB0592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87F56-C994-43F9-957B-91A1F2A8BFA5}"/>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A774CC81-92A8-2793-1125-0E02E09487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AC2FE-9DF9-029C-71F0-7FB68EE12D06}"/>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868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C837-BB72-5FE6-2348-E12ADA1D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48163-BA99-C482-8FCF-595BDD31D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6CCBF-A7C9-9626-A37F-313FA37CD6C9}"/>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1B2BE3B4-6750-8F91-66EC-BCE30C205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3125A9-98CE-F3E6-E83F-D587AF9F8857}"/>
              </a:ext>
            </a:extLst>
          </p:cNvPr>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73119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10779-8844-BF42-E273-A810EEF2D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F7D34-53C2-679E-FB62-C183D5B6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59A5-2408-A457-3A60-809088D89489}"/>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46C8A06F-98BF-DF0D-7C41-69375210F2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87CA7-2EFD-3ED7-AE7C-11599EAE7180}"/>
              </a:ext>
            </a:extLst>
          </p:cNvPr>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46418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FDA1-273C-262F-96A2-B03E51D82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7FC0C-AC6B-8925-AB81-4412E5DEB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D37E0-39EE-9856-B6E8-3E0FD3F80E17}"/>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04D4E5E2-5A74-1C46-DEF8-DD7E7AC2C9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499396-CDDC-A0FA-7D9F-A2F577667E67}"/>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83262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49DE-FA28-C513-4749-C72EF51F3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A1C5-4269-92F1-497A-C3F751AB0A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EA845-637B-B843-7C40-EAA31754C4B8}"/>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48B22384-BF4F-A69B-4459-4EE45A2108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D8EC2F-9041-2447-8A7B-C7EC06BCD611}"/>
              </a:ext>
            </a:extLst>
          </p:cNvPr>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69432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AF29-2CE2-3682-5052-2A91E6090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E8044-633C-5329-854A-64DAB553F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E723C-F91A-FB22-4BD8-8E1A54251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858C4-E3F0-3F36-4C7F-84A43CC56EA4}"/>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6" name="Footer Placeholder 5">
            <a:extLst>
              <a:ext uri="{FF2B5EF4-FFF2-40B4-BE49-F238E27FC236}">
                <a16:creationId xmlns:a16="http://schemas.microsoft.com/office/drawing/2014/main" id="{8FE33333-F29C-41FD-7596-5403750A04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A86D5C-EF90-4879-B6F9-55941570B794}"/>
              </a:ext>
            </a:extLst>
          </p:cNvPr>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13560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C52-1E37-0753-1AAC-C8F410B4AC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D2DFA-3E88-A099-C114-6A55B59A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CF966-2DC2-D8E5-749D-7C2B2700F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1DF0F-DB96-A961-4A16-320FD43B8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7B7E8-9E1B-BAB5-E6A1-CD925EF2B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2AE43-5446-C052-B7C8-F76D78471C1B}"/>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8" name="Footer Placeholder 7">
            <a:extLst>
              <a:ext uri="{FF2B5EF4-FFF2-40B4-BE49-F238E27FC236}">
                <a16:creationId xmlns:a16="http://schemas.microsoft.com/office/drawing/2014/main" id="{291F961C-F6EA-11A9-FD1D-0E8A8817875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CB6B9E-BC89-172F-9030-B5FA809B0161}"/>
              </a:ext>
            </a:extLst>
          </p:cNvPr>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0796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4274-0890-4E1E-B148-CDF1BEB4F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D7144-4815-9B40-D428-FCCFC83834EF}"/>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4" name="Footer Placeholder 3">
            <a:extLst>
              <a:ext uri="{FF2B5EF4-FFF2-40B4-BE49-F238E27FC236}">
                <a16:creationId xmlns:a16="http://schemas.microsoft.com/office/drawing/2014/main" id="{19E4AC4C-095F-A08E-1513-9FADA7CEC9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A07DB0-DA7F-6289-5E97-856F83E976EC}"/>
              </a:ext>
            </a:extLst>
          </p:cNvPr>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36199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2F753-6A2E-6843-FF07-1995DE5E9BE7}"/>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3" name="Footer Placeholder 2">
            <a:extLst>
              <a:ext uri="{FF2B5EF4-FFF2-40B4-BE49-F238E27FC236}">
                <a16:creationId xmlns:a16="http://schemas.microsoft.com/office/drawing/2014/main" id="{1C8D7307-41B9-DEB7-F824-A30E0F38A8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932809-F456-5DEC-EBFC-BB29A5737CE4}"/>
              </a:ext>
            </a:extLst>
          </p:cNvPr>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21369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E0F6-D40F-9EF2-430F-E9A174EB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B13E06-57D3-A6C9-4DF6-C7DE5520B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EC188-97D0-C3C9-338F-060F4CAF8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D6E7F-E7ED-0C6A-532E-A134B9D49C7B}"/>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6" name="Footer Placeholder 5">
            <a:extLst>
              <a:ext uri="{FF2B5EF4-FFF2-40B4-BE49-F238E27FC236}">
                <a16:creationId xmlns:a16="http://schemas.microsoft.com/office/drawing/2014/main" id="{F16B4DFD-0D22-5D66-B252-DD6F0F0342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510500-F85D-AF84-3824-DE7BFD48EC40}"/>
              </a:ext>
            </a:extLst>
          </p:cNvPr>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48288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8473-BD62-0A69-B0DC-38040FC95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B82BF-5290-897D-F6EF-895F698BC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1B219-10FD-7A4F-72F5-26E706977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332A2-82B6-B4B5-8FBB-FAC5880EAB35}"/>
              </a:ext>
            </a:extLst>
          </p:cNvPr>
          <p:cNvSpPr>
            <a:spLocks noGrp="1"/>
          </p:cNvSpPr>
          <p:nvPr>
            <p:ph type="dt" sz="half" idx="10"/>
          </p:nvPr>
        </p:nvSpPr>
        <p:spPr/>
        <p:txBody>
          <a:bodyPr/>
          <a:lstStyle/>
          <a:p>
            <a:fld id="{C764DE79-268F-4C1A-8933-263129D2AF90}" type="datetimeFigureOut">
              <a:rPr lang="en-US" smtClean="0"/>
              <a:t>13/10</a:t>
            </a:fld>
            <a:endParaRPr lang="en-US" dirty="0"/>
          </a:p>
        </p:txBody>
      </p:sp>
      <p:sp>
        <p:nvSpPr>
          <p:cNvPr id="6" name="Footer Placeholder 5">
            <a:extLst>
              <a:ext uri="{FF2B5EF4-FFF2-40B4-BE49-F238E27FC236}">
                <a16:creationId xmlns:a16="http://schemas.microsoft.com/office/drawing/2014/main" id="{D1F76B11-AE27-0EA6-4C9D-A4EFCCE2AD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697FD8-07E7-698C-6D2B-9CB70D47C170}"/>
              </a:ext>
            </a:extLst>
          </p:cNvPr>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60898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A609-9AA6-9D1F-F2CB-3F0CBD1B4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B7441-C45F-DDCA-A745-290BD4D2C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6051E-2645-86B8-DF3E-4C685B3B7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smtClean="0"/>
              <a:t>13/10</a:t>
            </a:fld>
            <a:endParaRPr lang="en-US" dirty="0"/>
          </a:p>
        </p:txBody>
      </p:sp>
      <p:sp>
        <p:nvSpPr>
          <p:cNvPr id="5" name="Footer Placeholder 4">
            <a:extLst>
              <a:ext uri="{FF2B5EF4-FFF2-40B4-BE49-F238E27FC236}">
                <a16:creationId xmlns:a16="http://schemas.microsoft.com/office/drawing/2014/main" id="{BFCAD8F6-93C3-D07D-6FAA-1DF01D163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847BC2D-C6E3-8A37-0006-B6ECEFF69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58FAFAF4-868A-72A1-5B83-F898AC41C6D3}"/>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472252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a:bodyPr>
          <a:lstStyle/>
          <a:p>
            <a:r>
              <a:rPr lang="en-US"/>
              <a:t>Bài 04.</a:t>
            </a:r>
            <a:br>
              <a:rPr lang="en-US"/>
            </a:br>
            <a:r>
              <a:rPr lang="en-US"/>
              <a:t>CƠ SỞ DỮ LIỆU NoSQL</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SQL Databases: Empowering Modern Data Management">
            <a:extLst>
              <a:ext uri="{FF2B5EF4-FFF2-40B4-BE49-F238E27FC236}">
                <a16:creationId xmlns:a16="http://schemas.microsoft.com/office/drawing/2014/main" id="{24DE30B8-369F-FCE7-1D6F-1068066EE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332" y="4745297"/>
            <a:ext cx="2350335" cy="18555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577606"/>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A6C2-74FB-86FB-5E95-FB1A5733F1CF}"/>
              </a:ext>
            </a:extLst>
          </p:cNvPr>
          <p:cNvSpPr>
            <a:spLocks noGrp="1"/>
          </p:cNvSpPr>
          <p:nvPr>
            <p:ph type="title"/>
          </p:nvPr>
        </p:nvSpPr>
        <p:spPr/>
        <p:txBody>
          <a:bodyPr/>
          <a:lstStyle/>
          <a:p>
            <a:r>
              <a:rPr lang="en-US"/>
              <a:t>Định nghĩa về NoSQL</a:t>
            </a:r>
          </a:p>
        </p:txBody>
      </p:sp>
      <p:sp>
        <p:nvSpPr>
          <p:cNvPr id="3" name="Content Placeholder 2">
            <a:extLst>
              <a:ext uri="{FF2B5EF4-FFF2-40B4-BE49-F238E27FC236}">
                <a16:creationId xmlns:a16="http://schemas.microsoft.com/office/drawing/2014/main" id="{1FAD3385-80BE-C591-69B3-2F3CF2540151}"/>
              </a:ext>
            </a:extLst>
          </p:cNvPr>
          <p:cNvSpPr>
            <a:spLocks noGrp="1"/>
          </p:cNvSpPr>
          <p:nvPr>
            <p:ph idx="1"/>
          </p:nvPr>
        </p:nvSpPr>
        <p:spPr/>
        <p:txBody>
          <a:bodyPr>
            <a:normAutofit fontScale="92500"/>
          </a:bodyPr>
          <a:lstStyle/>
          <a:p>
            <a:pPr marL="0" indent="0" algn="just">
              <a:lnSpc>
                <a:spcPct val="170000"/>
              </a:lnSpc>
              <a:buNone/>
            </a:pPr>
            <a:r>
              <a:rPr lang="vi-VN" sz="1800"/>
              <a:t>Một số đặc điểm thường thấy ở các cơ sở dữ liệu thế hệ tiếp theo bao gồm:</a:t>
            </a:r>
          </a:p>
          <a:p>
            <a:pPr algn="just">
              <a:lnSpc>
                <a:spcPct val="170000"/>
              </a:lnSpc>
              <a:buFont typeface="Arial" panose="020B0604020202020204" pitchFamily="34" charset="0"/>
              <a:buChar char="•"/>
            </a:pPr>
            <a:r>
              <a:rPr lang="vi-VN" sz="1800" b="1"/>
              <a:t>Không có schema (schema-free): </a:t>
            </a:r>
            <a:r>
              <a:rPr lang="vi-VN" sz="1800"/>
              <a:t>Không yêu cầu định nghĩa cấu trúc dữ liệu cố định trước.</a:t>
            </a:r>
          </a:p>
          <a:p>
            <a:pPr algn="just">
              <a:lnSpc>
                <a:spcPct val="170000"/>
              </a:lnSpc>
              <a:buFont typeface="Arial" panose="020B0604020202020204" pitchFamily="34" charset="0"/>
              <a:buChar char="•"/>
            </a:pPr>
            <a:r>
              <a:rPr lang="vi-VN" sz="1800" b="1"/>
              <a:t>Hỗ trợ sao chép dễ dàng: </a:t>
            </a:r>
            <a:r>
              <a:rPr lang="vi-VN" sz="1800"/>
              <a:t>Cho phép sao chép dữ liệu một cách nhanh chóng và hiệu quả.</a:t>
            </a:r>
          </a:p>
          <a:p>
            <a:pPr algn="just">
              <a:lnSpc>
                <a:spcPct val="170000"/>
              </a:lnSpc>
              <a:buFont typeface="Arial" panose="020B0604020202020204" pitchFamily="34" charset="0"/>
              <a:buChar char="•"/>
            </a:pPr>
            <a:r>
              <a:rPr lang="vi-VN" sz="1800" b="1"/>
              <a:t>API đơn giản: </a:t>
            </a:r>
            <a:r>
              <a:rPr lang="vi-VN" sz="1800"/>
              <a:t>Cung cấp giao diện lập trình ứng dụng dễ sử dụng.</a:t>
            </a:r>
          </a:p>
          <a:p>
            <a:pPr algn="just">
              <a:lnSpc>
                <a:spcPct val="170000"/>
              </a:lnSpc>
              <a:buFont typeface="Arial" panose="020B0604020202020204" pitchFamily="34" charset="0"/>
              <a:buChar char="•"/>
            </a:pPr>
            <a:r>
              <a:rPr lang="vi-VN" sz="1800" b="1"/>
              <a:t>Tính nhất quán cuối cùng (eventually consistent) / BASE:</a:t>
            </a:r>
            <a:r>
              <a:rPr lang="vi-VN" sz="1800"/>
              <a:t> Khác với các giao dịch ACID truyền thống, các hệ thống NoSQL thường sử dụng mô hình BASE, cho phép độ nhất quán dữ liệu đạt được sau một thời gian.</a:t>
            </a:r>
          </a:p>
          <a:p>
            <a:pPr algn="just">
              <a:lnSpc>
                <a:spcPct val="170000"/>
              </a:lnSpc>
              <a:buFont typeface="Arial" panose="020B0604020202020204" pitchFamily="34" charset="0"/>
              <a:buChar char="•"/>
            </a:pPr>
            <a:r>
              <a:rPr lang="vi-VN" sz="1800" b="1"/>
              <a:t>Khả năng xử lý khối lượng dữ liệu lớn: </a:t>
            </a:r>
            <a:r>
              <a:rPr lang="vi-VN" sz="1800"/>
              <a:t>Được thiết kế để quản lý và lưu trữ lượng dữ liệu khổng lồ.</a:t>
            </a:r>
            <a:endParaRPr lang="en-US" sz="1800"/>
          </a:p>
        </p:txBody>
      </p:sp>
    </p:spTree>
    <p:extLst>
      <p:ext uri="{BB962C8B-B14F-4D97-AF65-F5344CB8AC3E}">
        <p14:creationId xmlns:p14="http://schemas.microsoft.com/office/powerpoint/2010/main" val="180619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NoSQL bắt nguồn từ đâu?</a:t>
            </a:r>
            <a:endParaRPr lang="es-ES_tradnl" dirty="0"/>
          </a:p>
        </p:txBody>
      </p:sp>
      <p:sp>
        <p:nvSpPr>
          <p:cNvPr id="3" name="Content Placeholder 2"/>
          <p:cNvSpPr>
            <a:spLocks noGrp="1"/>
          </p:cNvSpPr>
          <p:nvPr>
            <p:ph idx="1"/>
          </p:nvPr>
        </p:nvSpPr>
        <p:spPr/>
        <p:txBody>
          <a:bodyPr>
            <a:normAutofit/>
          </a:bodyPr>
          <a:lstStyle/>
          <a:p>
            <a:pPr algn="just">
              <a:lnSpc>
                <a:spcPct val="150000"/>
              </a:lnSpc>
            </a:pPr>
            <a:r>
              <a:rPr lang="vi-VN"/>
              <a:t>Hệ quản trị cơ sở dữ liệu phi quan hệ (Non-relational DBMS) không phải là một khái niệm mới, nhưng NoSQL đại diện cho một hình thức mới của nó. Sự phát triển này diễn ra chủ yếu nhờ vào nhu cầu của các ứng dụng Internet quy mô lớn, dựa trên các mô hình tính toán phân tán và song song.</a:t>
            </a:r>
            <a:endParaRPr lang="es-ES_tradnl" dirty="0"/>
          </a:p>
        </p:txBody>
      </p:sp>
    </p:spTree>
    <p:extLst>
      <p:ext uri="{BB962C8B-B14F-4D97-AF65-F5344CB8AC3E}">
        <p14:creationId xmlns:p14="http://schemas.microsoft.com/office/powerpoint/2010/main" val="330366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phát triển</a:t>
            </a:r>
            <a:endParaRPr lang="es-ES_tradnl" dirty="0"/>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vi-VN"/>
              <a:t>Bắt đầu với Google: Công ty này đã tiên phong trong việc phát triển các công nghệ hỗ trợ cho NoSQL.</a:t>
            </a:r>
            <a:endParaRPr lang="en-US"/>
          </a:p>
          <a:p>
            <a:pPr algn="just">
              <a:lnSpc>
                <a:spcPct val="150000"/>
              </a:lnSpc>
            </a:pPr>
            <a:r>
              <a:rPr lang="vi-VN"/>
              <a:t>Bài báo nghiên cứu đầu tiên được công bố vào năm 2003, đánh dấu bước khởi đầu cho phong trào NoSQL.</a:t>
            </a:r>
            <a:endParaRPr lang="en-US"/>
          </a:p>
          <a:p>
            <a:pPr algn="just">
              <a:lnSpc>
                <a:spcPct val="150000"/>
              </a:lnSpc>
            </a:pPr>
            <a:r>
              <a:rPr lang="vi-VN"/>
              <a:t>Tiếp nối phát triển nhờ vào các dự án như Lucene của Apache (Hadoop) và Amazon (Dynamo), tạo nền tảng cho nhiều ứng dụng NoSQL.</a:t>
            </a:r>
            <a:endParaRPr lang="en-US"/>
          </a:p>
          <a:p>
            <a:pPr algn="just">
              <a:lnSpc>
                <a:spcPct val="150000"/>
              </a:lnSpc>
            </a:pPr>
            <a:r>
              <a:rPr lang="vi-VN"/>
              <a:t>Nhiều sản phẩm và sự quan tâm đã xuất hiện từ các công ty lớn như Facebook, Netflix, Yahoo, eBay, Hulu, IBM và nhiều công ty khác.</a:t>
            </a:r>
            <a:endParaRPr lang="es-ES_tradnl" dirty="0"/>
          </a:p>
        </p:txBody>
      </p:sp>
    </p:spTree>
    <p:extLst>
      <p:ext uri="{BB962C8B-B14F-4D97-AF65-F5344CB8AC3E}">
        <p14:creationId xmlns:p14="http://schemas.microsoft.com/office/powerpoint/2010/main" val="291567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err="1"/>
              <a:t>NoSQL</a:t>
            </a:r>
            <a:r>
              <a:rPr lang="es-ES_tradnl"/>
              <a:t> và </a:t>
            </a:r>
            <a:r>
              <a:rPr lang="es-ES_tradnl" dirty="0"/>
              <a:t>Big Data</a:t>
            </a:r>
          </a:p>
        </p:txBody>
      </p:sp>
      <p:sp>
        <p:nvSpPr>
          <p:cNvPr id="3" name="Content Placeholder 2"/>
          <p:cNvSpPr>
            <a:spLocks noGrp="1"/>
          </p:cNvSpPr>
          <p:nvPr>
            <p:ph idx="1"/>
          </p:nvPr>
        </p:nvSpPr>
        <p:spPr/>
        <p:txBody>
          <a:bodyPr>
            <a:normAutofit/>
          </a:bodyPr>
          <a:lstStyle/>
          <a:p>
            <a:pPr>
              <a:lnSpc>
                <a:spcPct val="150000"/>
              </a:lnSpc>
            </a:pPr>
            <a:r>
              <a:rPr lang="vi-VN" sz="2400"/>
              <a:t>NoSQL xuất phát từ Internet, vì vậy nó thường liên quan đến khái niệm "</a:t>
            </a:r>
            <a:r>
              <a:rPr lang="vi-VN" sz="2400" b="1"/>
              <a:t>dữ liệu lớn</a:t>
            </a:r>
            <a:r>
              <a:rPr lang="vi-VN" sz="2400"/>
              <a:t>" (big data).</a:t>
            </a:r>
            <a:r>
              <a:rPr lang="en-US" sz="2400"/>
              <a:t> </a:t>
            </a:r>
            <a:endParaRPr lang="en-US" sz="2400" dirty="0"/>
          </a:p>
          <a:p>
            <a:pPr>
              <a:lnSpc>
                <a:spcPct val="150000"/>
              </a:lnSpc>
            </a:pPr>
            <a:r>
              <a:rPr lang="fr-FR" sz="2400"/>
              <a:t>Dữ liệu lớn là gì?</a:t>
            </a:r>
          </a:p>
          <a:p>
            <a:pPr lvl="1">
              <a:lnSpc>
                <a:spcPct val="150000"/>
              </a:lnSpc>
            </a:pPr>
            <a:r>
              <a:rPr lang="vi-VN"/>
              <a:t>Khối lượng: Dữ liệu lớn thường được định nghĩa là các tập dữ liệu có kích thước từ vài terabyte trở lên, đủ lớn để cần phải sử dụng nhiều đơn vị lưu trữ khác nhau.</a:t>
            </a:r>
            <a:endParaRPr lang="es-ES_tradnl" dirty="0"/>
          </a:p>
        </p:txBody>
      </p:sp>
    </p:spTree>
    <p:extLst>
      <p:ext uri="{BB962C8B-B14F-4D97-AF65-F5344CB8AC3E}">
        <p14:creationId xmlns:p14="http://schemas.microsoft.com/office/powerpoint/2010/main" val="23713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err="1"/>
              <a:t>NoSQL</a:t>
            </a:r>
            <a:r>
              <a:rPr lang="es-ES_tradnl"/>
              <a:t> và </a:t>
            </a:r>
            <a:r>
              <a:rPr lang="es-ES_tradnl" dirty="0"/>
              <a:t>Big Data</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t>Những thách thức của dữ liệu lớn:  </a:t>
            </a:r>
            <a:endParaRPr lang="en-US" dirty="0"/>
          </a:p>
          <a:p>
            <a:pPr lvl="1">
              <a:lnSpc>
                <a:spcPct val="150000"/>
              </a:lnSpc>
            </a:pPr>
            <a:r>
              <a:rPr lang="vi-VN" b="1"/>
              <a:t>Lưu trữ và truy xuất dữ liệu hiệu quả:</a:t>
            </a:r>
            <a:r>
              <a:rPr lang="vi-VN"/>
              <a:t> Khó khăn trong việc lưu trữ và truy xuất một lượng lớn dữ liệu, đồng thời đảm bảo tính chịu lỗi và khả năng sao lưu.</a:t>
            </a:r>
            <a:endParaRPr lang="en-US"/>
          </a:p>
          <a:p>
            <a:pPr lvl="1">
              <a:lnSpc>
                <a:spcPct val="150000"/>
              </a:lnSpc>
            </a:pPr>
            <a:r>
              <a:rPr lang="vi-VN" b="1"/>
              <a:t>Xử lý các tập dữ liệu lớn: </a:t>
            </a:r>
            <a:r>
              <a:rPr lang="vi-VN"/>
              <a:t>Cần thực hiện các quá trình song song rất lớn để thao tác với dữ liệu, yêu cầu tối ưu hóa và quản lý tài nguyên hiệu quả.</a:t>
            </a:r>
            <a:endParaRPr lang="en-US"/>
          </a:p>
          <a:p>
            <a:pPr lvl="1">
              <a:lnSpc>
                <a:spcPct val="150000"/>
              </a:lnSpc>
            </a:pPr>
            <a:r>
              <a:rPr lang="vi-VN" b="1"/>
              <a:t>Quản lý schema và metadata liên tục: </a:t>
            </a:r>
            <a:r>
              <a:rPr lang="vi-VN"/>
              <a:t>Khó khăn trong việc quản lý cấu trúc dữ liệu và siêu dữ liệu cho dữ liệu bán cấu trúc và phi cấu trúc, đặc biệt khi yêu cầu thay đổi cấu trúc thường xuyên.</a:t>
            </a:r>
            <a:endParaRPr lang="es-ES_tradnl" dirty="0"/>
          </a:p>
        </p:txBody>
      </p:sp>
    </p:spTree>
    <p:extLst>
      <p:ext uri="{BB962C8B-B14F-4D97-AF65-F5344CB8AC3E}">
        <p14:creationId xmlns:p14="http://schemas.microsoft.com/office/powerpoint/2010/main" val="233027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Nguồn gốc của dữ liệu lớn hiện nay?</a:t>
            </a:r>
          </a:p>
        </p:txBody>
      </p:sp>
      <p:sp>
        <p:nvSpPr>
          <p:cNvPr id="19459" name="Rectangle 3"/>
          <p:cNvSpPr>
            <a:spLocks noGrp="1" noChangeArrowheads="1"/>
          </p:cNvSpPr>
          <p:nvPr>
            <p:ph idx="1"/>
          </p:nvPr>
        </p:nvSpPr>
        <p:spPr>
          <a:xfrm>
            <a:off x="738555" y="1503485"/>
            <a:ext cx="10884876" cy="5249007"/>
          </a:xfrm>
        </p:spPr>
        <p:txBody>
          <a:bodyPr>
            <a:normAutofit fontScale="92500" lnSpcReduction="10000"/>
          </a:bodyPr>
          <a:lstStyle/>
          <a:p>
            <a:pPr marL="0" indent="0" algn="just">
              <a:lnSpc>
                <a:spcPct val="170000"/>
              </a:lnSpc>
              <a:buNone/>
            </a:pPr>
            <a:r>
              <a:rPr lang="vi-VN" altLang="en-US" sz="2000" b="1"/>
              <a:t>Bùng nổ các trang mạng xã hội:</a:t>
            </a:r>
            <a:r>
              <a:rPr lang="vi-VN" altLang="en-US" sz="2000"/>
              <a:t> Sự phát triển mạnh mẽ của các trang mạng xã hội như Facebook và Twitter đã tạo ra nhu cầu lưu trữ và xử lý dữ liệu lớn.</a:t>
            </a:r>
            <a:endParaRPr lang="en-US" altLang="en-US" sz="2000"/>
          </a:p>
          <a:p>
            <a:pPr marL="0" indent="0" algn="just">
              <a:lnSpc>
                <a:spcPct val="170000"/>
              </a:lnSpc>
              <a:buNone/>
            </a:pPr>
            <a:r>
              <a:rPr lang="vi-VN" altLang="en-US" sz="2000" b="1"/>
              <a:t>Sự gia tăng của các giải pháp dựa trên đám mây:</a:t>
            </a:r>
            <a:r>
              <a:rPr lang="vi-VN" altLang="en-US" sz="2000"/>
              <a:t> Các dịch vụ lưu trữ dựa trên đám mây như Amazon S3 (Simple Storage Service) đã cung cấp khả năng lưu trữ linh hoạt và mở rộng cho khối lượng dữ liệu khổng lồ.</a:t>
            </a:r>
            <a:endParaRPr lang="en-US" altLang="en-US" sz="2000"/>
          </a:p>
          <a:p>
            <a:pPr marL="0" indent="0" algn="just">
              <a:lnSpc>
                <a:spcPct val="170000"/>
              </a:lnSpc>
              <a:buNone/>
            </a:pPr>
            <a:r>
              <a:rPr lang="vi-VN" altLang="en-US" sz="2000" b="1"/>
              <a:t>Chuyển dịch sang dữ liệu có kiểu động:</a:t>
            </a:r>
            <a:r>
              <a:rPr lang="vi-VN" altLang="en-US" sz="2000"/>
              <a:t> Tương tự như việc chuyển sang các ngôn ngữ lập trình kiểu động như Python, Ruby và Groovy, chúng ta cũng đang chứng kiến một sự chuyển dịch sang dữ liệu có kiểu động với sự thay đổi cấu trúc thường xuyên.</a:t>
            </a:r>
            <a:endParaRPr lang="en-US" altLang="en-US" sz="2000"/>
          </a:p>
          <a:p>
            <a:pPr marL="0" indent="0" algn="just">
              <a:lnSpc>
                <a:spcPct val="170000"/>
              </a:lnSpc>
              <a:buNone/>
            </a:pPr>
            <a:r>
              <a:rPr lang="vi-VN" altLang="en-US" sz="2000" b="1"/>
              <a:t>Cộng đồng mã nguồn mở:</a:t>
            </a:r>
            <a:r>
              <a:rPr lang="vi-VN" altLang="en-US" sz="2000"/>
              <a:t> Sự phát triển của cộng đồng mã nguồn mở đã thúc đẩy việc phát triển và chia sẻ các công nghệ mới, hỗ trợ sự ra đời của các giải pháp NoSQL để quản lý dữ liệu lớn.</a:t>
            </a:r>
            <a:endParaRPr lang="en-US" altLang="en-US" sz="2000" dirty="0"/>
          </a:p>
        </p:txBody>
      </p:sp>
    </p:spTree>
    <p:extLst>
      <p:ext uri="{BB962C8B-B14F-4D97-AF65-F5344CB8AC3E}">
        <p14:creationId xmlns:p14="http://schemas.microsoft.com/office/powerpoint/2010/main" val="382958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200"/>
              <a:t>Tại sao RDBMS không phù hợp cho Dữ liệu lớn (Big Data)?</a:t>
            </a:r>
            <a:endParaRPr lang="es-ES_tradnl" sz="3200" dirty="0"/>
          </a:p>
        </p:txBody>
      </p:sp>
      <p:sp>
        <p:nvSpPr>
          <p:cNvPr id="3" name="Content Placeholder 2"/>
          <p:cNvSpPr>
            <a:spLocks noGrp="1"/>
          </p:cNvSpPr>
          <p:nvPr>
            <p:ph idx="1"/>
          </p:nvPr>
        </p:nvSpPr>
        <p:spPr>
          <a:xfrm>
            <a:off x="838200" y="1617785"/>
            <a:ext cx="10515600" cy="4559178"/>
          </a:xfrm>
        </p:spPr>
        <p:txBody>
          <a:bodyPr/>
          <a:lstStyle/>
          <a:p>
            <a:pPr algn="just">
              <a:lnSpc>
                <a:spcPct val="150000"/>
              </a:lnSpc>
            </a:pPr>
            <a:r>
              <a:rPr lang="en-US"/>
              <a:t>Giả định về dữ liệu:</a:t>
            </a:r>
          </a:p>
          <a:p>
            <a:pPr lvl="1" algn="just">
              <a:lnSpc>
                <a:spcPct val="150000"/>
              </a:lnSpc>
            </a:pPr>
            <a:r>
              <a:rPr lang="vi-VN" b="1"/>
              <a:t>Dữ liệu dày đặc (Dense Data):</a:t>
            </a:r>
            <a:r>
              <a:rPr lang="vi-VN"/>
              <a:t> RDBMS giả định rằng dữ liệu được lưu trữ một cách dày đặc, nghĩa là mỗi bảng có nhiều bản ghi và sử dụng không gian lưu trữ hiệu quả.</a:t>
            </a:r>
            <a:endParaRPr lang="en-US"/>
          </a:p>
          <a:p>
            <a:pPr lvl="1" algn="just">
              <a:lnSpc>
                <a:spcPct val="150000"/>
              </a:lnSpc>
            </a:pPr>
            <a:r>
              <a:rPr lang="vi-VN" b="1"/>
              <a:t>Dữ liệu đồng nhất (Uniform Data): </a:t>
            </a:r>
            <a:r>
              <a:rPr lang="vi-VN"/>
              <a:t>RDBMS thường chỉ xử lý dữ liệu có cấu trúc (Structured Data), yêu cầu một cấu trúc cố định (schema) trước khi lưu trữ.</a:t>
            </a:r>
            <a:endParaRPr lang="es-ES_tradnl" dirty="0"/>
          </a:p>
        </p:txBody>
      </p:sp>
    </p:spTree>
    <p:extLst>
      <p:ext uri="{BB962C8B-B14F-4D97-AF65-F5344CB8AC3E}">
        <p14:creationId xmlns:p14="http://schemas.microsoft.com/office/powerpoint/2010/main" val="135683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200"/>
              <a:t>Tại sao RDBMS không phù hợp cho Dữ liệu lớn (Big Data)?</a:t>
            </a:r>
            <a:endParaRPr lang="es-ES_tradnl" sz="3200" dirty="0"/>
          </a:p>
        </p:txBody>
      </p:sp>
      <p:sp>
        <p:nvSpPr>
          <p:cNvPr id="3" name="Content Placeholder 2"/>
          <p:cNvSpPr>
            <a:spLocks noGrp="1"/>
          </p:cNvSpPr>
          <p:nvPr>
            <p:ph idx="1"/>
          </p:nvPr>
        </p:nvSpPr>
        <p:spPr>
          <a:xfrm>
            <a:off x="838200" y="1617785"/>
            <a:ext cx="10515600" cy="4559178"/>
          </a:xfrm>
        </p:spPr>
        <p:txBody>
          <a:bodyPr>
            <a:normAutofit lnSpcReduction="10000"/>
          </a:bodyPr>
          <a:lstStyle/>
          <a:p>
            <a:pPr algn="just">
              <a:lnSpc>
                <a:spcPct val="150000"/>
              </a:lnSpc>
            </a:pPr>
            <a:r>
              <a:rPr lang="en-US"/>
              <a:t>Dữ liệu từ Internet:</a:t>
            </a:r>
          </a:p>
          <a:p>
            <a:pPr lvl="1" algn="just">
              <a:lnSpc>
                <a:spcPct val="150000"/>
              </a:lnSpc>
            </a:pPr>
            <a:r>
              <a:rPr lang="vi-VN" b="1"/>
              <a:t>Khối lượng lớn và thưa thớt (Massive and Sparse Data): </a:t>
            </a:r>
            <a:r>
              <a:rPr lang="vi-VN"/>
              <a:t>Dữ liệu từ Internet thường rất lớn nhưng không dày đặc, với nhiều bản ghi thiếu dữ liệu hoặc không liên quan đến nhau.</a:t>
            </a:r>
            <a:endParaRPr lang="en-US"/>
          </a:p>
          <a:p>
            <a:pPr lvl="1" algn="just">
              <a:lnSpc>
                <a:spcPct val="150000"/>
              </a:lnSpc>
            </a:pPr>
            <a:r>
              <a:rPr lang="vi-VN" b="1"/>
              <a:t>Dữ liệu bán cấu trúc hoặc phi cấu trúc (Semi-structured or Unstructured Data): </a:t>
            </a:r>
            <a:r>
              <a:rPr lang="vi-VN"/>
              <a:t>Dữ liệu này thường không tuân theo một cấu trúc cố định, ví dụ như dữ liệu JSON, XML, hay các định dạng văn bản, hình ảnh.</a:t>
            </a:r>
            <a:endParaRPr lang="es-ES_tradnl" dirty="0"/>
          </a:p>
        </p:txBody>
      </p:sp>
    </p:spTree>
    <p:extLst>
      <p:ext uri="{BB962C8B-B14F-4D97-AF65-F5344CB8AC3E}">
        <p14:creationId xmlns:p14="http://schemas.microsoft.com/office/powerpoint/2010/main" val="64779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200"/>
              <a:t>Tại sao RDBMS không phù hợp cho Dữ liệu lớn (Big Data)?</a:t>
            </a:r>
            <a:endParaRPr lang="es-ES_tradnl" sz="3200" dirty="0"/>
          </a:p>
        </p:txBody>
      </p:sp>
      <p:sp>
        <p:nvSpPr>
          <p:cNvPr id="3" name="Content Placeholder 2"/>
          <p:cNvSpPr>
            <a:spLocks noGrp="1"/>
          </p:cNvSpPr>
          <p:nvPr>
            <p:ph idx="1"/>
          </p:nvPr>
        </p:nvSpPr>
        <p:spPr>
          <a:xfrm>
            <a:off x="838200" y="1617785"/>
            <a:ext cx="10515600" cy="4559178"/>
          </a:xfrm>
        </p:spPr>
        <p:txBody>
          <a:bodyPr>
            <a:normAutofit/>
          </a:bodyPr>
          <a:lstStyle/>
          <a:p>
            <a:pPr algn="just">
              <a:lnSpc>
                <a:spcPct val="150000"/>
              </a:lnSpc>
            </a:pPr>
            <a:r>
              <a:rPr lang="en-US"/>
              <a:t>Giới hạn của RDBMS:</a:t>
            </a:r>
          </a:p>
          <a:p>
            <a:pPr lvl="1" algn="just">
              <a:lnSpc>
                <a:spcPct val="150000"/>
              </a:lnSpc>
            </a:pPr>
            <a:r>
              <a:rPr lang="vi-VN"/>
              <a:t>Khi phải xử lý các tập dữ liệu lớn và thưa thớt, các phương pháp lưu trữ và truy xuất thông thường của RDBMS không còn hiệu quả, dẫn đến khó khăn trong việc quản lý và khai thác dữ liệu.</a:t>
            </a:r>
            <a:endParaRPr lang="es-ES_tradnl" dirty="0"/>
          </a:p>
        </p:txBody>
      </p:sp>
    </p:spTree>
    <p:extLst>
      <p:ext uri="{BB962C8B-B14F-4D97-AF65-F5344CB8AC3E}">
        <p14:creationId xmlns:p14="http://schemas.microsoft.com/office/powerpoint/2010/main" val="225073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3F55-49FC-88F7-52D9-3D98F512FEA3}"/>
              </a:ext>
            </a:extLst>
          </p:cNvPr>
          <p:cNvSpPr>
            <a:spLocks noGrp="1"/>
          </p:cNvSpPr>
          <p:nvPr>
            <p:ph type="title"/>
          </p:nvPr>
        </p:nvSpPr>
        <p:spPr/>
        <p:txBody>
          <a:bodyPr/>
          <a:lstStyle/>
          <a:p>
            <a:r>
              <a:rPr lang="en-US"/>
              <a:t>Đặc điểm nổi bật của NoSQL</a:t>
            </a:r>
          </a:p>
        </p:txBody>
      </p:sp>
      <p:sp>
        <p:nvSpPr>
          <p:cNvPr id="3" name="Content Placeholder 2">
            <a:extLst>
              <a:ext uri="{FF2B5EF4-FFF2-40B4-BE49-F238E27FC236}">
                <a16:creationId xmlns:a16="http://schemas.microsoft.com/office/drawing/2014/main" id="{7845961F-CC33-1003-207B-37723024B7C1}"/>
              </a:ext>
            </a:extLst>
          </p:cNvPr>
          <p:cNvSpPr>
            <a:spLocks noGrp="1"/>
          </p:cNvSpPr>
          <p:nvPr>
            <p:ph idx="1"/>
          </p:nvPr>
        </p:nvSpPr>
        <p:spPr>
          <a:xfrm>
            <a:off x="838200" y="1573823"/>
            <a:ext cx="10515600" cy="4603140"/>
          </a:xfrm>
        </p:spPr>
        <p:txBody>
          <a:bodyPr>
            <a:noAutofit/>
          </a:bodyPr>
          <a:lstStyle/>
          <a:p>
            <a:pPr>
              <a:lnSpc>
                <a:spcPct val="150000"/>
              </a:lnSpc>
            </a:pPr>
            <a:r>
              <a:rPr lang="vi-VN" sz="2000"/>
              <a:t>Khối lượng dữ liệu lớn:</a:t>
            </a:r>
            <a:endParaRPr lang="en-US" sz="2000"/>
          </a:p>
          <a:p>
            <a:pPr lvl="1">
              <a:lnSpc>
                <a:spcPct val="150000"/>
              </a:lnSpc>
            </a:pPr>
            <a:r>
              <a:rPr lang="vi-VN" sz="1800"/>
              <a:t>NoSQL được thiết kế để xử lý các tập dữ liệu khổng lồ, như khái niệm “dữ liệu lớn” (big data) của Google.</a:t>
            </a:r>
            <a:endParaRPr lang="en-US" sz="1800"/>
          </a:p>
          <a:p>
            <a:pPr>
              <a:lnSpc>
                <a:spcPct val="150000"/>
              </a:lnSpc>
            </a:pPr>
            <a:r>
              <a:rPr lang="vi-VN" sz="2000"/>
              <a:t>Khả năng mở rộng và phân phối:</a:t>
            </a:r>
            <a:endParaRPr lang="en-US" sz="2000"/>
          </a:p>
          <a:p>
            <a:pPr lvl="1">
              <a:lnSpc>
                <a:spcPct val="150000"/>
              </a:lnSpc>
            </a:pPr>
            <a:r>
              <a:rPr lang="vi-VN" sz="1800"/>
              <a:t>Hệ thống NoSQL có thể mở rộng dễ dàng, có khả năng chạy trên hàng nghìn máy chủ.</a:t>
            </a:r>
            <a:endParaRPr lang="en-US" sz="1800"/>
          </a:p>
          <a:p>
            <a:pPr lvl="1">
              <a:lnSpc>
                <a:spcPct val="150000"/>
              </a:lnSpc>
            </a:pPr>
            <a:r>
              <a:rPr lang="vi-VN" sz="1800"/>
              <a:t>Dữ liệu có thể được phân phối trên nhiều máy chủ nằm rải rác trên toàn cầu.</a:t>
            </a:r>
            <a:endParaRPr lang="en-US" sz="1800"/>
          </a:p>
          <a:p>
            <a:pPr>
              <a:lnSpc>
                <a:spcPct val="150000"/>
              </a:lnSpc>
            </a:pPr>
            <a:r>
              <a:rPr lang="vi-VN" sz="2000"/>
              <a:t>Truy vấn nhanh:</a:t>
            </a:r>
            <a:endParaRPr lang="en-US" sz="2000"/>
          </a:p>
          <a:p>
            <a:pPr lvl="1">
              <a:lnSpc>
                <a:spcPct val="150000"/>
              </a:lnSpc>
            </a:pPr>
            <a:r>
              <a:rPr lang="vi-VN" sz="1800"/>
              <a:t>NoSQL được tối ưu hóa để trả về kết quả truy vấn một cách nhanh chóng.</a:t>
            </a:r>
            <a:endParaRPr lang="en-US" sz="1800"/>
          </a:p>
          <a:p>
            <a:pPr lvl="1">
              <a:lnSpc>
                <a:spcPct val="150000"/>
              </a:lnSpc>
            </a:pPr>
            <a:r>
              <a:rPr lang="vi-VN" sz="1800"/>
              <a:t>Chủ yếu tập trung vào các truy vấn (queries), trong khi số lượng cập nhật (updates) ít hơn.</a:t>
            </a:r>
            <a:endParaRPr lang="en-US" sz="1800"/>
          </a:p>
        </p:txBody>
      </p:sp>
    </p:spTree>
    <p:extLst>
      <p:ext uri="{BB962C8B-B14F-4D97-AF65-F5344CB8AC3E}">
        <p14:creationId xmlns:p14="http://schemas.microsoft.com/office/powerpoint/2010/main" val="164661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59423" y="365125"/>
            <a:ext cx="10694377" cy="1325563"/>
          </a:xfrm>
        </p:spPr>
        <p:txBody>
          <a:bodyPr/>
          <a:lstStyle/>
          <a:p>
            <a:r>
              <a:rPr lang="en-US" altLang="en-US" dirty="0">
                <a:latin typeface="Garamond" panose="02020404030301010803" pitchFamily="18" charset="0"/>
              </a:rPr>
              <a:t>NoSQL!</a:t>
            </a:r>
          </a:p>
        </p:txBody>
      </p:sp>
      <p:sp>
        <p:nvSpPr>
          <p:cNvPr id="25602" name="Content Placeholder 2"/>
          <p:cNvSpPr>
            <a:spLocks noGrp="1"/>
          </p:cNvSpPr>
          <p:nvPr>
            <p:ph idx="1"/>
          </p:nvPr>
        </p:nvSpPr>
        <p:spPr>
          <a:xfrm>
            <a:off x="659423" y="1564367"/>
            <a:ext cx="7877908" cy="4351338"/>
          </a:xfrm>
        </p:spPr>
        <p:txBody>
          <a:bodyPr/>
          <a:lstStyle/>
          <a:p>
            <a:pPr algn="just"/>
            <a:r>
              <a:rPr lang="vi-VN"/>
              <a:t>Cơ sở dữ liệu NoSQL hiện đang là một chủ đề nóng trong một số lĩnh vực của ngành công nghệ thông tin, với hơn một trăm cơ sở dữ liệu NoSQL khác nhau.</a:t>
            </a:r>
          </a:p>
        </p:txBody>
      </p:sp>
      <p:pic>
        <p:nvPicPr>
          <p:cNvPr id="2" name="Picture 1"/>
          <p:cNvPicPr>
            <a:picLocks noChangeAspect="1"/>
          </p:cNvPicPr>
          <p:nvPr/>
        </p:nvPicPr>
        <p:blipFill>
          <a:blip r:embed="rId2"/>
          <a:stretch>
            <a:fillRect/>
          </a:stretch>
        </p:blipFill>
        <p:spPr>
          <a:xfrm>
            <a:off x="8689766" y="1508037"/>
            <a:ext cx="2977625" cy="4407668"/>
          </a:xfrm>
          <a:prstGeom prst="rect">
            <a:avLst/>
          </a:prstGeom>
        </p:spPr>
      </p:pic>
      <p:pic>
        <p:nvPicPr>
          <p:cNvPr id="4" name="Picture 3">
            <a:extLst>
              <a:ext uri="{FF2B5EF4-FFF2-40B4-BE49-F238E27FC236}">
                <a16:creationId xmlns:a16="http://schemas.microsoft.com/office/drawing/2014/main" id="{CF6B1814-64E8-4BF6-8A19-3AE250BE8361}"/>
              </a:ext>
            </a:extLst>
          </p:cNvPr>
          <p:cNvPicPr>
            <a:picLocks noChangeAspect="1"/>
          </p:cNvPicPr>
          <p:nvPr/>
        </p:nvPicPr>
        <p:blipFill>
          <a:blip r:embed="rId3"/>
          <a:stretch>
            <a:fillRect/>
          </a:stretch>
        </p:blipFill>
        <p:spPr>
          <a:xfrm>
            <a:off x="976107" y="3230139"/>
            <a:ext cx="4032949" cy="2935133"/>
          </a:xfrm>
          <a:prstGeom prst="rect">
            <a:avLst/>
          </a:prstGeom>
        </p:spPr>
      </p:pic>
    </p:spTree>
    <p:extLst>
      <p:ext uri="{BB962C8B-B14F-4D97-AF65-F5344CB8AC3E}">
        <p14:creationId xmlns:p14="http://schemas.microsoft.com/office/powerpoint/2010/main" val="1045104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3F55-49FC-88F7-52D9-3D98F512FEA3}"/>
              </a:ext>
            </a:extLst>
          </p:cNvPr>
          <p:cNvSpPr>
            <a:spLocks noGrp="1"/>
          </p:cNvSpPr>
          <p:nvPr>
            <p:ph type="title"/>
          </p:nvPr>
        </p:nvSpPr>
        <p:spPr/>
        <p:txBody>
          <a:bodyPr/>
          <a:lstStyle/>
          <a:p>
            <a:r>
              <a:rPr lang="en-US"/>
              <a:t>Đặc điểm nổi bật của NoSQL</a:t>
            </a:r>
          </a:p>
        </p:txBody>
      </p:sp>
      <p:sp>
        <p:nvSpPr>
          <p:cNvPr id="3" name="Content Placeholder 2">
            <a:extLst>
              <a:ext uri="{FF2B5EF4-FFF2-40B4-BE49-F238E27FC236}">
                <a16:creationId xmlns:a16="http://schemas.microsoft.com/office/drawing/2014/main" id="{7845961F-CC33-1003-207B-37723024B7C1}"/>
              </a:ext>
            </a:extLst>
          </p:cNvPr>
          <p:cNvSpPr>
            <a:spLocks noGrp="1"/>
          </p:cNvSpPr>
          <p:nvPr>
            <p:ph idx="1"/>
          </p:nvPr>
        </p:nvSpPr>
        <p:spPr>
          <a:xfrm>
            <a:off x="838200" y="1573823"/>
            <a:ext cx="10515600" cy="4603140"/>
          </a:xfrm>
        </p:spPr>
        <p:txBody>
          <a:bodyPr>
            <a:noAutofit/>
          </a:bodyPr>
          <a:lstStyle/>
          <a:p>
            <a:pPr>
              <a:lnSpc>
                <a:spcPct val="150000"/>
              </a:lnSpc>
            </a:pPr>
            <a:r>
              <a:rPr lang="vi-VN" sz="2400"/>
              <a:t>Chèn và cập nhật không đồng bộ:</a:t>
            </a:r>
            <a:endParaRPr lang="en-US" sz="2400"/>
          </a:p>
          <a:p>
            <a:pPr lvl="1">
              <a:lnSpc>
                <a:spcPct val="150000"/>
              </a:lnSpc>
            </a:pPr>
            <a:r>
              <a:rPr lang="vi-VN" sz="1800"/>
              <a:t>Hỗ trợ các hoạt động chèn và cập nhật dữ liệu không đồng bộ, cho phép cải thiện hiệu suất.</a:t>
            </a:r>
            <a:endParaRPr lang="en-US" sz="1800"/>
          </a:p>
          <a:p>
            <a:pPr>
              <a:lnSpc>
                <a:spcPct val="150000"/>
              </a:lnSpc>
            </a:pPr>
            <a:r>
              <a:rPr lang="vi-VN" sz="2400"/>
              <a:t>Không cần cấu trúc (Schema-less):</a:t>
            </a:r>
            <a:endParaRPr lang="en-US" sz="2400"/>
          </a:p>
          <a:p>
            <a:pPr lvl="1">
              <a:lnSpc>
                <a:spcPct val="150000"/>
              </a:lnSpc>
            </a:pPr>
            <a:r>
              <a:rPr lang="vi-VN" sz="1800"/>
              <a:t>NoSQL cho phép lưu trữ dữ liệu mà không yêu cầu một cấu trúc cố định, mang lại sự linh hoạt trong việc quản lý dữ liệu.K</a:t>
            </a:r>
            <a:endParaRPr lang="en-US" sz="1800"/>
          </a:p>
          <a:p>
            <a:pPr>
              <a:lnSpc>
                <a:spcPct val="150000"/>
              </a:lnSpc>
            </a:pPr>
            <a:r>
              <a:rPr lang="en-US" sz="2400"/>
              <a:t>K</a:t>
            </a:r>
            <a:r>
              <a:rPr lang="vi-VN" sz="2400"/>
              <a:t>hông cần thuộc tính giao dịch ACID – Chấp nhận BASE:</a:t>
            </a:r>
            <a:endParaRPr lang="en-US" sz="2400"/>
          </a:p>
          <a:p>
            <a:pPr lvl="1">
              <a:lnSpc>
                <a:spcPct val="150000"/>
              </a:lnSpc>
            </a:pPr>
            <a:r>
              <a:rPr lang="vi-VN" sz="1800"/>
              <a:t>Thay vì đảm bảo các thuộc tính giao dịch ACID (Atomicity, Consistency, Isolation, Durability), NoSQL chấp nhận mô hình BASE (Basically Available, Soft state, Eventually consistent).</a:t>
            </a:r>
            <a:endParaRPr lang="en-US" sz="1800"/>
          </a:p>
        </p:txBody>
      </p:sp>
    </p:spTree>
    <p:extLst>
      <p:ext uri="{BB962C8B-B14F-4D97-AF65-F5344CB8AC3E}">
        <p14:creationId xmlns:p14="http://schemas.microsoft.com/office/powerpoint/2010/main" val="205399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3F55-49FC-88F7-52D9-3D98F512FEA3}"/>
              </a:ext>
            </a:extLst>
          </p:cNvPr>
          <p:cNvSpPr>
            <a:spLocks noGrp="1"/>
          </p:cNvSpPr>
          <p:nvPr>
            <p:ph type="title"/>
          </p:nvPr>
        </p:nvSpPr>
        <p:spPr/>
        <p:txBody>
          <a:bodyPr/>
          <a:lstStyle/>
          <a:p>
            <a:r>
              <a:rPr lang="en-US"/>
              <a:t>Đặc điểm nổi bật của NoSQL</a:t>
            </a:r>
          </a:p>
        </p:txBody>
      </p:sp>
      <p:sp>
        <p:nvSpPr>
          <p:cNvPr id="3" name="Content Placeholder 2">
            <a:extLst>
              <a:ext uri="{FF2B5EF4-FFF2-40B4-BE49-F238E27FC236}">
                <a16:creationId xmlns:a16="http://schemas.microsoft.com/office/drawing/2014/main" id="{7845961F-CC33-1003-207B-37723024B7C1}"/>
              </a:ext>
            </a:extLst>
          </p:cNvPr>
          <p:cNvSpPr>
            <a:spLocks noGrp="1"/>
          </p:cNvSpPr>
          <p:nvPr>
            <p:ph idx="1"/>
          </p:nvPr>
        </p:nvSpPr>
        <p:spPr>
          <a:xfrm>
            <a:off x="838200" y="1573823"/>
            <a:ext cx="10515600" cy="4603140"/>
          </a:xfrm>
        </p:spPr>
        <p:txBody>
          <a:bodyPr>
            <a:noAutofit/>
          </a:bodyPr>
          <a:lstStyle/>
          <a:p>
            <a:pPr>
              <a:lnSpc>
                <a:spcPct val="150000"/>
              </a:lnSpc>
            </a:pPr>
            <a:r>
              <a:rPr lang="vi-VN" sz="2400"/>
              <a:t>Định lý CAP:</a:t>
            </a:r>
            <a:endParaRPr lang="en-US" sz="2400"/>
          </a:p>
          <a:p>
            <a:pPr lvl="1">
              <a:lnSpc>
                <a:spcPct val="150000"/>
              </a:lnSpc>
            </a:pPr>
            <a:r>
              <a:rPr lang="vi-VN" sz="2000"/>
              <a:t>NoSQL thường hoạt động trong khuôn khổ của định lý CAP, cân bằng giữa tính nhất quán (Consistency), tính khả dụng (Availability), và tính chịu phân vùng (Partition tolerance).</a:t>
            </a:r>
            <a:endParaRPr lang="en-US" sz="2000"/>
          </a:p>
          <a:p>
            <a:pPr>
              <a:lnSpc>
                <a:spcPct val="150000"/>
              </a:lnSpc>
            </a:pPr>
            <a:r>
              <a:rPr lang="vi-VN" sz="2400"/>
              <a:t>Phát triển mã nguồn mở:</a:t>
            </a:r>
            <a:endParaRPr lang="en-US" sz="2400"/>
          </a:p>
          <a:p>
            <a:pPr lvl="1">
              <a:lnSpc>
                <a:spcPct val="150000"/>
              </a:lnSpc>
            </a:pPr>
            <a:r>
              <a:rPr lang="vi-VN" sz="2000"/>
              <a:t>Nhiều giải pháp NoSQL được phát triển dưới dạng mã nguồn mở, cho phép cộng đồng tham gia vào việc cải tiến và phát triển công nghệ.</a:t>
            </a:r>
            <a:endParaRPr lang="en-US" sz="1400"/>
          </a:p>
        </p:txBody>
      </p:sp>
    </p:spTree>
    <p:extLst>
      <p:ext uri="{BB962C8B-B14F-4D97-AF65-F5344CB8AC3E}">
        <p14:creationId xmlns:p14="http://schemas.microsoft.com/office/powerpoint/2010/main" val="2827289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vi-VN"/>
              <a:t>Các loại cơ sở dữ liệu NoSQL</a:t>
            </a:r>
            <a:endParaRPr lang="en-US" altLang="en-US">
              <a:latin typeface="Garamond" panose="02020404030301010803" pitchFamily="18" charset="0"/>
            </a:endParaRPr>
          </a:p>
        </p:txBody>
      </p:sp>
      <p:pic>
        <p:nvPicPr>
          <p:cNvPr id="2" name="Picture 1"/>
          <p:cNvPicPr>
            <a:picLocks noChangeAspect="1"/>
          </p:cNvPicPr>
          <p:nvPr/>
        </p:nvPicPr>
        <p:blipFill>
          <a:blip r:embed="rId2"/>
          <a:stretch>
            <a:fillRect/>
          </a:stretch>
        </p:blipFill>
        <p:spPr>
          <a:xfrm>
            <a:off x="8232501" y="1648835"/>
            <a:ext cx="3580804" cy="3580804"/>
          </a:xfrm>
          <a:prstGeom prst="rect">
            <a:avLst/>
          </a:prstGeom>
        </p:spPr>
      </p:pic>
      <p:sp>
        <p:nvSpPr>
          <p:cNvPr id="3" name="Rectangle 1">
            <a:extLst>
              <a:ext uri="{FF2B5EF4-FFF2-40B4-BE49-F238E27FC236}">
                <a16:creationId xmlns:a16="http://schemas.microsoft.com/office/drawing/2014/main" id="{E53B1D0B-735B-D837-3F84-EC47ED46675E}"/>
              </a:ext>
            </a:extLst>
          </p:cNvPr>
          <p:cNvSpPr>
            <a:spLocks noGrp="1" noChangeArrowheads="1"/>
          </p:cNvSpPr>
          <p:nvPr>
            <p:ph idx="1"/>
          </p:nvPr>
        </p:nvSpPr>
        <p:spPr bwMode="auto">
          <a:xfrm>
            <a:off x="465993" y="1440853"/>
            <a:ext cx="7710854"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1800" b="1" i="0" u="none" strike="noStrike" cap="none" normalizeH="0" baseline="0">
                <a:ln>
                  <a:noFill/>
                </a:ln>
                <a:solidFill>
                  <a:schemeClr val="tx1"/>
                </a:solidFill>
                <a:effectLst/>
                <a:latin typeface="Arial" panose="020B0604020202020204" pitchFamily="34" charset="0"/>
              </a:rPr>
              <a:t>Cơ sở dữ liệu Key-Value</a:t>
            </a:r>
            <a:r>
              <a:rPr kumimoji="0" lang="en-US" altLang="en-US" sz="1800" b="0" i="0" u="none" strike="noStrike" cap="none" normalizeH="0" baseline="0">
                <a:ln>
                  <a:noFill/>
                </a:ln>
                <a:solidFill>
                  <a:schemeClr val="tx1"/>
                </a:solidFill>
                <a:effectLst/>
                <a:latin typeface="Arial" panose="020B0604020202020204" pitchFamily="34" charset="0"/>
              </a:rPr>
              <a:t>: Lưu trữ dữ liệu dưới dạng cặp khóa-giá trị, phù hợp cho các ứng dụng cần truy cập nhanh.</a:t>
            </a:r>
          </a:p>
          <a:p>
            <a:pPr algn="just" eaLnBrk="0" fontAlgn="base" hangingPunct="0">
              <a:lnSpc>
                <a:spcPct val="150000"/>
              </a:lnSpc>
              <a:spcBef>
                <a:spcPct val="0"/>
              </a:spcBef>
              <a:spcAft>
                <a:spcPct val="0"/>
              </a:spcAft>
            </a:pPr>
            <a:r>
              <a:rPr kumimoji="0" lang="en-US" altLang="en-US" sz="1800" b="1" i="0" u="none" strike="noStrike" cap="none" normalizeH="0" baseline="0">
                <a:ln>
                  <a:noFill/>
                </a:ln>
                <a:solidFill>
                  <a:schemeClr val="tx1"/>
                </a:solidFill>
                <a:effectLst/>
                <a:latin typeface="Arial" panose="020B0604020202020204" pitchFamily="34" charset="0"/>
              </a:rPr>
              <a:t>Cơ sở dữ liệu Document</a:t>
            </a:r>
            <a:r>
              <a:rPr kumimoji="0" lang="en-US" altLang="en-US" sz="1800" b="0" i="0" u="none" strike="noStrike" cap="none" normalizeH="0" baseline="0">
                <a:ln>
                  <a:noFill/>
                </a:ln>
                <a:solidFill>
                  <a:schemeClr val="tx1"/>
                </a:solidFill>
                <a:effectLst/>
                <a:latin typeface="Arial" panose="020B0604020202020204" pitchFamily="34" charset="0"/>
              </a:rPr>
              <a:t>: Lưu trữ dữ liệu dưới dạng tài liệu (documents), thường là JSON hoặc XML, cho phép linh hoạt trong cấu trúc dữ liệu.</a:t>
            </a:r>
          </a:p>
          <a:p>
            <a:pPr algn="just" eaLnBrk="0" fontAlgn="base" hangingPunct="0">
              <a:lnSpc>
                <a:spcPct val="150000"/>
              </a:lnSpc>
              <a:spcBef>
                <a:spcPct val="0"/>
              </a:spcBef>
              <a:spcAft>
                <a:spcPct val="0"/>
              </a:spcAft>
            </a:pPr>
            <a:r>
              <a:rPr kumimoji="0" lang="en-US" altLang="en-US" sz="1800" b="1" i="0" u="none" strike="noStrike" cap="none" normalizeH="0" baseline="0">
                <a:ln>
                  <a:noFill/>
                </a:ln>
                <a:solidFill>
                  <a:schemeClr val="tx1"/>
                </a:solidFill>
                <a:effectLst/>
                <a:latin typeface="Arial" panose="020B0604020202020204" pitchFamily="34" charset="0"/>
              </a:rPr>
              <a:t>Cơ sở dữ liệu Column-Family</a:t>
            </a:r>
            <a:r>
              <a:rPr kumimoji="0" lang="en-US" altLang="en-US" sz="1800" b="0" i="0" u="none" strike="noStrike" cap="none" normalizeH="0" baseline="0">
                <a:ln>
                  <a:noFill/>
                </a:ln>
                <a:solidFill>
                  <a:schemeClr val="tx1"/>
                </a:solidFill>
                <a:effectLst/>
                <a:latin typeface="Arial" panose="020B0604020202020204" pitchFamily="34" charset="0"/>
              </a:rPr>
              <a:t>: Lưu trữ dữ liệu theo cột, tối ưu hóa cho các truy vấn có tính toán trên các cột cụ thể.</a:t>
            </a:r>
          </a:p>
          <a:p>
            <a:pPr algn="just" eaLnBrk="0" fontAlgn="base" hangingPunct="0">
              <a:lnSpc>
                <a:spcPct val="150000"/>
              </a:lnSpc>
              <a:spcBef>
                <a:spcPct val="0"/>
              </a:spcBef>
              <a:spcAft>
                <a:spcPct val="0"/>
              </a:spcAft>
            </a:pPr>
            <a:r>
              <a:rPr kumimoji="0" lang="en-US" altLang="en-US" sz="1800" b="1" i="0" u="none" strike="noStrike" cap="none" normalizeH="0" baseline="0">
                <a:ln>
                  <a:noFill/>
                </a:ln>
                <a:solidFill>
                  <a:schemeClr val="tx1"/>
                </a:solidFill>
                <a:effectLst/>
                <a:latin typeface="Arial" panose="020B0604020202020204" pitchFamily="34" charset="0"/>
              </a:rPr>
              <a:t>Cơ sở dữ liệu Graph</a:t>
            </a:r>
            <a:r>
              <a:rPr kumimoji="0" lang="en-US" altLang="en-US" sz="1800" b="0" i="0" u="none" strike="noStrike" cap="none" normalizeH="0" baseline="0">
                <a:ln>
                  <a:noFill/>
                </a:ln>
                <a:solidFill>
                  <a:schemeClr val="tx1"/>
                </a:solidFill>
                <a:effectLst/>
                <a:latin typeface="Arial" panose="020B0604020202020204" pitchFamily="34" charset="0"/>
              </a:rPr>
              <a:t>: Tập trung vào việc lưu trữ và truy vấn dữ liệu liên quan đến mối quan hệ, lý tưởng cho các ứng dụng như mạng xã hội.</a:t>
            </a:r>
          </a:p>
        </p:txBody>
      </p:sp>
    </p:spTree>
    <p:extLst>
      <p:ext uri="{BB962C8B-B14F-4D97-AF65-F5344CB8AC3E}">
        <p14:creationId xmlns:p14="http://schemas.microsoft.com/office/powerpoint/2010/main" val="222926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vi-VN"/>
              <a:t>Cơ sở dữ liệu tài liệu (Document Databases)</a:t>
            </a:r>
            <a:endParaRPr lang="en-US" altLang="en-US" dirty="0">
              <a:latin typeface="Garamond" panose="02020404030301010803" pitchFamily="18" charset="0"/>
            </a:endParaRPr>
          </a:p>
        </p:txBody>
      </p:sp>
      <p:sp>
        <p:nvSpPr>
          <p:cNvPr id="38914" name="Content Placeholder 2"/>
          <p:cNvSpPr>
            <a:spLocks noGrp="1"/>
          </p:cNvSpPr>
          <p:nvPr>
            <p:ph idx="1"/>
          </p:nvPr>
        </p:nvSpPr>
        <p:spPr>
          <a:xfrm>
            <a:off x="838200" y="1362808"/>
            <a:ext cx="10515600" cy="4814155"/>
          </a:xfrm>
        </p:spPr>
        <p:txBody>
          <a:bodyPr>
            <a:noAutofit/>
          </a:bodyPr>
          <a:lstStyle/>
          <a:p>
            <a:pPr algn="just">
              <a:lnSpc>
                <a:spcPct val="170000"/>
              </a:lnSpc>
            </a:pPr>
            <a:r>
              <a:rPr lang="en-US" sz="2000" b="1" dirty="0"/>
              <a:t>Documents</a:t>
            </a:r>
            <a:r>
              <a:rPr lang="en-US" sz="2000" dirty="0"/>
              <a:t> </a:t>
            </a:r>
          </a:p>
          <a:p>
            <a:pPr lvl="1" algn="just">
              <a:lnSpc>
                <a:spcPct val="170000"/>
              </a:lnSpc>
            </a:pPr>
            <a:r>
              <a:rPr lang="vi-VN" sz="1600"/>
              <a:t>Tài liệu bao gồm các tập hợp key/value được cấu trúc lỏng lẻo, chẳng hạn như XML, JSON, hoặc BSON.</a:t>
            </a:r>
            <a:endParaRPr lang="en-US" sz="1600"/>
          </a:p>
          <a:p>
            <a:pPr lvl="1" algn="just">
              <a:lnSpc>
                <a:spcPct val="170000"/>
              </a:lnSpc>
            </a:pPr>
            <a:r>
              <a:rPr lang="vi-VN" sz="1600"/>
              <a:t>Dữ liệu được bao bọc và mã hóa theo các định dạng hoặc mã hóa tiêu chuẩn.</a:t>
            </a:r>
            <a:endParaRPr lang="en-US" sz="1600"/>
          </a:p>
          <a:p>
            <a:pPr lvl="1" algn="just">
              <a:lnSpc>
                <a:spcPct val="170000"/>
              </a:lnSpc>
            </a:pPr>
            <a:r>
              <a:rPr lang="vi-VN" sz="1600"/>
              <a:t>Tài liệu được truy cập trong cơ sở dữ liệu thông qua một khóa duy nhất.</a:t>
            </a:r>
            <a:endParaRPr lang="en-US" sz="1600"/>
          </a:p>
          <a:p>
            <a:pPr lvl="1" algn="just">
              <a:lnSpc>
                <a:spcPct val="170000"/>
              </a:lnSpc>
            </a:pPr>
            <a:r>
              <a:rPr lang="vi-VN" sz="1600"/>
              <a:t>Tài liệu được coi là một khối thống nhất, không tách rời thành các cặp tên/giá trị riêng lẻ.</a:t>
            </a:r>
            <a:endParaRPr lang="en-US" sz="1600"/>
          </a:p>
          <a:p>
            <a:pPr algn="just">
              <a:lnSpc>
                <a:spcPct val="170000"/>
              </a:lnSpc>
            </a:pPr>
            <a:r>
              <a:rPr lang="en-US" sz="2000"/>
              <a:t>Cho phép truy vấn tài liệu bằng cách sử dụng khóa hoặc nội dung của tài liệu.</a:t>
            </a:r>
            <a:endParaRPr lang="en-US" sz="2000" dirty="0"/>
          </a:p>
          <a:p>
            <a:pPr algn="just">
              <a:lnSpc>
                <a:spcPct val="170000"/>
              </a:lnSpc>
            </a:pPr>
            <a:r>
              <a:rPr lang="en-US" sz="2000"/>
              <a:t>Một số cơ sở dữ liệu dạng Documents: </a:t>
            </a:r>
            <a:endParaRPr lang="en-US" sz="2000" dirty="0"/>
          </a:p>
          <a:p>
            <a:pPr lvl="1" algn="just">
              <a:lnSpc>
                <a:spcPct val="170000"/>
              </a:lnSpc>
            </a:pPr>
            <a:r>
              <a:rPr lang="en-US" sz="1600" b="1"/>
              <a:t>MongoDB</a:t>
            </a:r>
            <a:r>
              <a:rPr lang="en-US" sz="1600"/>
              <a:t> (FourSquare</a:t>
            </a:r>
            <a:r>
              <a:rPr lang="en-US" sz="1600" dirty="0"/>
              <a:t>, </a:t>
            </a:r>
            <a:r>
              <a:rPr lang="en-US" sz="1600" dirty="0" err="1"/>
              <a:t>Github</a:t>
            </a:r>
            <a:r>
              <a:rPr lang="en-US" sz="1600"/>
              <a:t>, … đang sử dụng) </a:t>
            </a:r>
            <a:endParaRPr lang="en-US" sz="1600" dirty="0"/>
          </a:p>
          <a:p>
            <a:pPr lvl="1" algn="just">
              <a:lnSpc>
                <a:spcPct val="170000"/>
              </a:lnSpc>
            </a:pPr>
            <a:r>
              <a:rPr lang="en-US" sz="1600" b="1" err="1"/>
              <a:t>CouchDB</a:t>
            </a:r>
            <a:r>
              <a:rPr lang="en-US" sz="1600"/>
              <a:t> (Apple</a:t>
            </a:r>
            <a:r>
              <a:rPr lang="en-US" sz="1600" dirty="0"/>
              <a:t>, BBC, Canonical, </a:t>
            </a:r>
            <a:r>
              <a:rPr lang="en-US" sz="1600" dirty="0" err="1"/>
              <a:t>Cern</a:t>
            </a:r>
            <a:r>
              <a:rPr lang="en-US" sz="1600"/>
              <a:t>, … đang sử dụng)</a:t>
            </a:r>
            <a:endParaRPr lang="en-US" altLang="en-US" sz="1600" dirty="0"/>
          </a:p>
        </p:txBody>
      </p:sp>
    </p:spTree>
    <p:extLst>
      <p:ext uri="{BB962C8B-B14F-4D97-AF65-F5344CB8AC3E}">
        <p14:creationId xmlns:p14="http://schemas.microsoft.com/office/powerpoint/2010/main" val="42537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5880"/>
            <a:ext cx="10515600" cy="4845596"/>
          </a:xfrm>
        </p:spPr>
        <p:txBody>
          <a:bodyPr/>
          <a:lstStyle/>
          <a:p>
            <a:pPr algn="just">
              <a:lnSpc>
                <a:spcPct val="150000"/>
              </a:lnSpc>
            </a:pPr>
            <a:r>
              <a:rPr lang="vi-VN" sz="2000"/>
              <a:t>Trong cơ sở dữ liệu NoSQL, tài liệu là đơn vị dữ liệu cơ bản, tương đương với một hàng trong cơ sở dữ liệu quan hệ. </a:t>
            </a:r>
            <a:endParaRPr lang="en-US" sz="2000"/>
          </a:p>
          <a:p>
            <a:pPr algn="just">
              <a:lnSpc>
                <a:spcPct val="150000"/>
              </a:lnSpc>
            </a:pPr>
            <a:r>
              <a:rPr lang="vi-VN" sz="2000"/>
              <a:t>Mỗi tài liệu được cấu trúc dưới dạng các cặp khóa-giá trị, linh hoạt và không tuân theo một schema cố định như trong các cơ sở dữ liệu quan hệ. </a:t>
            </a:r>
            <a:endParaRPr lang="en-US" sz="2000"/>
          </a:p>
          <a:p>
            <a:pPr algn="just">
              <a:lnSpc>
                <a:spcPct val="150000"/>
              </a:lnSpc>
            </a:pPr>
            <a:r>
              <a:rPr lang="vi-VN" sz="2000"/>
              <a:t>Tài liệu thường được lưu trữ ở các định dạng tiêu chuẩn như JSON hoặc BSON, cho phép biểu diễn dữ liệu có cấu trúc phức tạp một cách hiệu quả.</a:t>
            </a:r>
            <a:endParaRPr lang="en-US" sz="2000" dirty="0"/>
          </a:p>
        </p:txBody>
      </p:sp>
      <p:sp>
        <p:nvSpPr>
          <p:cNvPr id="4" name="Slide Number Placeholder 3"/>
          <p:cNvSpPr>
            <a:spLocks noGrp="1"/>
          </p:cNvSpPr>
          <p:nvPr>
            <p:ph type="sldNum" sz="quarter" idx="12"/>
          </p:nvPr>
        </p:nvSpPr>
        <p:spPr/>
        <p:txBody>
          <a:bodyPr/>
          <a:lstStyle/>
          <a:p>
            <a:fld id="{9485C949-E312-42A6-8A71-0F147AD974F5}" type="slidenum">
              <a:rPr lang="nb-NO" smtClean="0"/>
              <a:pPr/>
              <a:t>24</a:t>
            </a:fld>
            <a:endParaRPr lang="nb-NO"/>
          </a:p>
        </p:txBody>
      </p:sp>
      <p:sp>
        <p:nvSpPr>
          <p:cNvPr id="8" name="Title 1">
            <a:extLst>
              <a:ext uri="{FF2B5EF4-FFF2-40B4-BE49-F238E27FC236}">
                <a16:creationId xmlns:a16="http://schemas.microsoft.com/office/drawing/2014/main" id="{0D17B4FC-A5C9-A540-6613-A41E7B016BEF}"/>
              </a:ext>
            </a:extLst>
          </p:cNvPr>
          <p:cNvSpPr>
            <a:spLocks noGrp="1"/>
          </p:cNvSpPr>
          <p:nvPr>
            <p:ph type="title"/>
          </p:nvPr>
        </p:nvSpPr>
        <p:spPr>
          <a:xfrm>
            <a:off x="838200" y="365125"/>
            <a:ext cx="10515600" cy="1325563"/>
          </a:xfrm>
        </p:spPr>
        <p:txBody>
          <a:bodyPr/>
          <a:lstStyle/>
          <a:p>
            <a:r>
              <a:rPr lang="vi-VN"/>
              <a:t>Cơ sở dữ liệu tài liệu (Document Databases)</a:t>
            </a:r>
            <a:endParaRPr lang="en-US" altLang="en-US" dirty="0">
              <a:latin typeface="Garamond" panose="02020404030301010803" pitchFamily="18" charset="0"/>
            </a:endParaRPr>
          </a:p>
        </p:txBody>
      </p:sp>
    </p:spTree>
    <p:extLst>
      <p:ext uri="{BB962C8B-B14F-4D97-AF65-F5344CB8AC3E}">
        <p14:creationId xmlns:p14="http://schemas.microsoft.com/office/powerpoint/2010/main" val="3505024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a:latin typeface="Garamond" panose="02020404030301010803" pitchFamily="18" charset="0"/>
              </a:rPr>
              <a:t>Document Databases, JSON</a:t>
            </a:r>
          </a:p>
        </p:txBody>
      </p:sp>
      <p:pic>
        <p:nvPicPr>
          <p:cNvPr id="5" name="Picture 4">
            <a:extLst>
              <a:ext uri="{FF2B5EF4-FFF2-40B4-BE49-F238E27FC236}">
                <a16:creationId xmlns:a16="http://schemas.microsoft.com/office/drawing/2014/main" id="{D473AB7D-11FA-13DB-79C4-8D64E1B8A50E}"/>
              </a:ext>
            </a:extLst>
          </p:cNvPr>
          <p:cNvPicPr>
            <a:picLocks noChangeAspect="1"/>
          </p:cNvPicPr>
          <p:nvPr/>
        </p:nvPicPr>
        <p:blipFill>
          <a:blip r:embed="rId2"/>
          <a:stretch>
            <a:fillRect/>
          </a:stretch>
        </p:blipFill>
        <p:spPr>
          <a:xfrm>
            <a:off x="606669" y="1585454"/>
            <a:ext cx="10930532" cy="4191091"/>
          </a:xfrm>
          <a:prstGeom prst="rect">
            <a:avLst/>
          </a:prstGeom>
        </p:spPr>
      </p:pic>
    </p:spTree>
    <p:extLst>
      <p:ext uri="{BB962C8B-B14F-4D97-AF65-F5344CB8AC3E}">
        <p14:creationId xmlns:p14="http://schemas.microsoft.com/office/powerpoint/2010/main" val="77257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Garamond" panose="02020404030301010803" pitchFamily="18" charset="0"/>
              </a:rPr>
              <a:t>CSDL dạng Key/Value</a:t>
            </a:r>
            <a:endParaRPr lang="en-US" altLang="en-US" dirty="0">
              <a:latin typeface="Garamond" panose="02020404030301010803" pitchFamily="18" charset="0"/>
            </a:endParaRPr>
          </a:p>
        </p:txBody>
      </p:sp>
      <p:sp>
        <p:nvSpPr>
          <p:cNvPr id="38914" name="Content Placeholder 2"/>
          <p:cNvSpPr>
            <a:spLocks noGrp="1"/>
          </p:cNvSpPr>
          <p:nvPr>
            <p:ph idx="1"/>
          </p:nvPr>
        </p:nvSpPr>
        <p:spPr>
          <a:xfrm>
            <a:off x="495300" y="1808262"/>
            <a:ext cx="6348047" cy="3241475"/>
          </a:xfrm>
        </p:spPr>
        <p:txBody>
          <a:bodyPr>
            <a:noAutofit/>
          </a:bodyPr>
          <a:lstStyle/>
          <a:p>
            <a:pPr algn="just">
              <a:lnSpc>
                <a:spcPct val="150000"/>
              </a:lnSpc>
            </a:pPr>
            <a:r>
              <a:rPr lang="vi-VN" sz="2400"/>
              <a:t>Cơ sở dữ liệu NoSQL Key-Value là một loại hệ thống lưu trữ dữ liệu mà trong đó dữ liệu được lưu trữ dưới dạng các cặp khóa-giá trị. Mỗi khóa (key) là duy nhất và được sử dụng để truy cập giá trị (value) tương ứng.</a:t>
            </a:r>
            <a:endParaRPr lang="en-US" altLang="en-US" sz="2000" dirty="0"/>
          </a:p>
        </p:txBody>
      </p:sp>
      <p:pic>
        <p:nvPicPr>
          <p:cNvPr id="3" name="Picture 2"/>
          <p:cNvPicPr>
            <a:picLocks noChangeAspect="1"/>
          </p:cNvPicPr>
          <p:nvPr/>
        </p:nvPicPr>
        <p:blipFill>
          <a:blip r:embed="rId2"/>
          <a:stretch>
            <a:fillRect/>
          </a:stretch>
        </p:blipFill>
        <p:spPr>
          <a:xfrm>
            <a:off x="7190644" y="1690688"/>
            <a:ext cx="4030962" cy="3493500"/>
          </a:xfrm>
          <a:prstGeom prst="rect">
            <a:avLst/>
          </a:prstGeom>
        </p:spPr>
      </p:pic>
    </p:spTree>
    <p:extLst>
      <p:ext uri="{BB962C8B-B14F-4D97-AF65-F5344CB8AC3E}">
        <p14:creationId xmlns:p14="http://schemas.microsoft.com/office/powerpoint/2010/main" val="174120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Garamond" panose="02020404030301010803" pitchFamily="18" charset="0"/>
              </a:rPr>
              <a:t>CSDL dạng Key/Value</a:t>
            </a:r>
            <a:endParaRPr lang="en-US" altLang="en-US" dirty="0">
              <a:latin typeface="Garamond" panose="02020404030301010803" pitchFamily="18" charset="0"/>
            </a:endParaRPr>
          </a:p>
        </p:txBody>
      </p:sp>
      <p:sp>
        <p:nvSpPr>
          <p:cNvPr id="38914" name="Content Placeholder 2"/>
          <p:cNvSpPr>
            <a:spLocks noGrp="1"/>
          </p:cNvSpPr>
          <p:nvPr>
            <p:ph idx="1"/>
          </p:nvPr>
        </p:nvSpPr>
        <p:spPr>
          <a:xfrm>
            <a:off x="495300" y="1808262"/>
            <a:ext cx="11040208" cy="3241475"/>
          </a:xfrm>
        </p:spPr>
        <p:txBody>
          <a:bodyPr>
            <a:noAutofit/>
          </a:bodyPr>
          <a:lstStyle/>
          <a:p>
            <a:pPr algn="just">
              <a:lnSpc>
                <a:spcPct val="150000"/>
              </a:lnSpc>
            </a:pPr>
            <a:r>
              <a:rPr lang="vi-VN" sz="2400"/>
              <a:t>Dữ liệu được lưu trữ theo cách rất đơn giản, cho phép truy cập nhanh và hiệu quả.</a:t>
            </a:r>
            <a:endParaRPr lang="en-US" sz="2400"/>
          </a:p>
          <a:p>
            <a:pPr algn="just">
              <a:lnSpc>
                <a:spcPct val="150000"/>
              </a:lnSpc>
            </a:pPr>
            <a:r>
              <a:rPr lang="vi-VN" sz="2400"/>
              <a:t>Giá trị có thể là bất kỳ kiểu dữ liệu nào, từ chuỗi (string), số nguyên (integer), đến các cấu trúc dữ liệu phức tạp hơn như danh sách hoặc bản đồ.</a:t>
            </a:r>
            <a:endParaRPr lang="en-US" sz="2400"/>
          </a:p>
          <a:p>
            <a:pPr algn="just">
              <a:lnSpc>
                <a:spcPct val="150000"/>
              </a:lnSpc>
            </a:pPr>
            <a:r>
              <a:rPr lang="vi-VN" sz="2400"/>
              <a:t>Cơ sở dữ liệu Key-Value được tối ưu hóa cho tốc độ, thường cho phép truy cập nhanh hơn so với các loại cơ sở dữ liệu khác.</a:t>
            </a:r>
            <a:endParaRPr lang="en-US" sz="2400"/>
          </a:p>
          <a:p>
            <a:pPr algn="just">
              <a:lnSpc>
                <a:spcPct val="150000"/>
              </a:lnSpc>
            </a:pPr>
            <a:r>
              <a:rPr lang="vi-VN" sz="2400"/>
              <a:t>Nhiều hệ thống Key-Value có khả năng phân phối, cho phép dữ liệu được lưu trữ trên nhiều máy chủ và dễ dàng mở rộng.</a:t>
            </a:r>
            <a:endParaRPr lang="en-US" altLang="en-US" sz="2000" dirty="0"/>
          </a:p>
        </p:txBody>
      </p:sp>
    </p:spTree>
    <p:extLst>
      <p:ext uri="{BB962C8B-B14F-4D97-AF65-F5344CB8AC3E}">
        <p14:creationId xmlns:p14="http://schemas.microsoft.com/office/powerpoint/2010/main" val="16486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a:latin typeface="Garamond" panose="02020404030301010803" pitchFamily="18" charset="0"/>
              </a:rPr>
              <a:t>CSDL dạng Key/Value</a:t>
            </a:r>
            <a:endParaRPr lang="en-US" altLang="en-US" dirty="0">
              <a:latin typeface="Garamond" panose="02020404030301010803" pitchFamily="18" charset="0"/>
            </a:endParaRPr>
          </a:p>
        </p:txBody>
      </p:sp>
      <p:sp>
        <p:nvSpPr>
          <p:cNvPr id="38914" name="Content Placeholder 2"/>
          <p:cNvSpPr>
            <a:spLocks noGrp="1"/>
          </p:cNvSpPr>
          <p:nvPr>
            <p:ph idx="1"/>
          </p:nvPr>
        </p:nvSpPr>
        <p:spPr>
          <a:xfrm>
            <a:off x="495300" y="1808262"/>
            <a:ext cx="11040208" cy="3241475"/>
          </a:xfrm>
        </p:spPr>
        <p:txBody>
          <a:bodyPr>
            <a:noAutofit/>
          </a:bodyPr>
          <a:lstStyle/>
          <a:p>
            <a:pPr algn="just">
              <a:lnSpc>
                <a:spcPct val="150000"/>
              </a:lnSpc>
            </a:pPr>
            <a:r>
              <a:rPr lang="vi-VN" sz="2400"/>
              <a:t>Các hệ thống này thường thiết kế để đảm bảo khả năng phục hồi và khả dụng cao, ngay cả khi có sự cố với một hoặc nhiều máy chủ.</a:t>
            </a:r>
            <a:endParaRPr lang="en-US" sz="2400"/>
          </a:p>
          <a:p>
            <a:pPr algn="just">
              <a:lnSpc>
                <a:spcPct val="150000"/>
              </a:lnSpc>
            </a:pPr>
            <a:r>
              <a:rPr lang="vi-VN" sz="2400"/>
              <a:t>Các cơ sở dữ liệu Key-Value thường được sử dụng trong các ứng dụng cần lưu trữ và truy cập dữ liệu nhanh chóng, như cache, lưu trữ phiên người dùng, và quản lý cấu hình.</a:t>
            </a:r>
            <a:endParaRPr lang="en-US" altLang="en-US" sz="2000" dirty="0"/>
          </a:p>
        </p:txBody>
      </p:sp>
      <p:sp>
        <p:nvSpPr>
          <p:cNvPr id="3" name="TextBox 2">
            <a:extLst>
              <a:ext uri="{FF2B5EF4-FFF2-40B4-BE49-F238E27FC236}">
                <a16:creationId xmlns:a16="http://schemas.microsoft.com/office/drawing/2014/main" id="{D7363D58-23AF-FB5A-A7FA-A3882E9EF8E9}"/>
              </a:ext>
            </a:extLst>
          </p:cNvPr>
          <p:cNvSpPr txBox="1"/>
          <p:nvPr/>
        </p:nvSpPr>
        <p:spPr>
          <a:xfrm>
            <a:off x="838200" y="5086833"/>
            <a:ext cx="10599859" cy="646331"/>
          </a:xfrm>
          <a:prstGeom prst="rect">
            <a:avLst/>
          </a:prstGeom>
          <a:noFill/>
        </p:spPr>
        <p:txBody>
          <a:bodyPr wrap="square">
            <a:spAutoFit/>
          </a:bodyPr>
          <a:lstStyle/>
          <a:p>
            <a:r>
              <a:rPr lang="vi-VN" b="1"/>
              <a:t>Ví dụ</a:t>
            </a:r>
            <a:r>
              <a:rPr lang="vi-VN"/>
              <a:t>: Một số hệ thống cơ sở dữ liệu Key-Value phổ biến bao gồm Redis, Amazon DynamoDB, và Riak.</a:t>
            </a:r>
            <a:endParaRPr lang="en-US"/>
          </a:p>
        </p:txBody>
      </p:sp>
    </p:spTree>
    <p:extLst>
      <p:ext uri="{BB962C8B-B14F-4D97-AF65-F5344CB8AC3E}">
        <p14:creationId xmlns:p14="http://schemas.microsoft.com/office/powerpoint/2010/main" val="12291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vi-VN"/>
              <a:t>Cơ sở dữ liệu định hướng cột có sắp xếp</a:t>
            </a:r>
            <a:endParaRPr lang="en-US" altLang="en-US" dirty="0">
              <a:latin typeface="Garamond" panose="02020404030301010803" pitchFamily="18" charset="0"/>
            </a:endParaRPr>
          </a:p>
        </p:txBody>
      </p:sp>
      <p:pic>
        <p:nvPicPr>
          <p:cNvPr id="3" name="Picture 2"/>
          <p:cNvPicPr>
            <a:picLocks noChangeAspect="1"/>
          </p:cNvPicPr>
          <p:nvPr/>
        </p:nvPicPr>
        <p:blipFill>
          <a:blip r:embed="rId2"/>
          <a:stretch>
            <a:fillRect/>
          </a:stretch>
        </p:blipFill>
        <p:spPr>
          <a:xfrm>
            <a:off x="7618088" y="2495183"/>
            <a:ext cx="3894146" cy="2534017"/>
          </a:xfrm>
          <a:prstGeom prst="rect">
            <a:avLst/>
          </a:prstGeom>
        </p:spPr>
      </p:pic>
      <p:sp>
        <p:nvSpPr>
          <p:cNvPr id="2" name="Content Placeholder 1">
            <a:extLst>
              <a:ext uri="{FF2B5EF4-FFF2-40B4-BE49-F238E27FC236}">
                <a16:creationId xmlns:a16="http://schemas.microsoft.com/office/drawing/2014/main" id="{8CC5F9E5-3BDF-2080-EC57-6F1C0D0D4092}"/>
              </a:ext>
            </a:extLst>
          </p:cNvPr>
          <p:cNvSpPr>
            <a:spLocks noGrp="1" noChangeArrowheads="1"/>
          </p:cNvSpPr>
          <p:nvPr>
            <p:ph idx="1"/>
          </p:nvPr>
        </p:nvSpPr>
        <p:spPr bwMode="auto">
          <a:xfrm>
            <a:off x="679766" y="1820088"/>
            <a:ext cx="6793695" cy="388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Lưu trữ dữ liệu theo cột:</a:t>
            </a:r>
            <a:r>
              <a:rPr kumimoji="0" lang="en-US" altLang="en-US" sz="1800" b="0" i="0" u="none" strike="noStrike" cap="none" normalizeH="0" baseline="0">
                <a:ln>
                  <a:noFill/>
                </a:ln>
                <a:solidFill>
                  <a:schemeClr val="tx1"/>
                </a:solidFill>
                <a:effectLst/>
                <a:latin typeface="Arial" panose="020B0604020202020204" pitchFamily="34" charset="0"/>
              </a:rPr>
              <a:t> Dữ liệu được tổ chức và lưu trữ theo cột thay vì theo hàng như trong các cơ sở dữ liệu quan hệ truyền thống. </a:t>
            </a: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a:ln>
                  <a:noFill/>
                </a:ln>
                <a:solidFill>
                  <a:schemeClr val="tx1"/>
                </a:solidFill>
                <a:effectLst/>
                <a:latin typeface="Arial" panose="020B0604020202020204" pitchFamily="34" charset="0"/>
              </a:rPr>
              <a:t>Tối ưu hóa không gian:</a:t>
            </a:r>
            <a:r>
              <a:rPr kumimoji="0" lang="en-US" altLang="en-US" sz="1400" b="0" i="0" u="none" strike="noStrike" cap="none" normalizeH="0" baseline="0">
                <a:ln>
                  <a:noFill/>
                </a:ln>
                <a:solidFill>
                  <a:schemeClr val="tx1"/>
                </a:solidFill>
                <a:effectLst/>
                <a:latin typeface="Arial" panose="020B0604020202020204" pitchFamily="34" charset="0"/>
              </a:rPr>
              <a:t> </a:t>
            </a: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a:ln>
                  <a:noFill/>
                </a:ln>
                <a:solidFill>
                  <a:schemeClr val="tx1"/>
                </a:solidFill>
                <a:effectLst/>
                <a:latin typeface="Arial" panose="020B0604020202020204" pitchFamily="34" charset="0"/>
              </a:rPr>
              <a:t>Tránh lãng phí không gian cho các giá trị null:</a:t>
            </a:r>
            <a:r>
              <a:rPr kumimoji="0" lang="en-US" altLang="en-US" sz="1400" b="0" i="0" u="none" strike="noStrike" cap="none" normalizeH="0" baseline="0">
                <a:ln>
                  <a:noFill/>
                </a:ln>
                <a:solidFill>
                  <a:schemeClr val="tx1"/>
                </a:solidFill>
                <a:effectLst/>
                <a:latin typeface="Arial" panose="020B0604020202020204" pitchFamily="34" charset="0"/>
              </a:rPr>
              <a:t> Chỉ lưu trữ các giá trị không null, giúp tiết kiệm dung lượng. </a:t>
            </a: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a:ln>
                  <a:noFill/>
                </a:ln>
                <a:solidFill>
                  <a:schemeClr val="tx1"/>
                </a:solidFill>
                <a:effectLst/>
                <a:latin typeface="Arial" panose="020B0604020202020204" pitchFamily="34" charset="0"/>
              </a:rPr>
              <a:t>Nén dữ liệu hiệu quả:</a:t>
            </a:r>
            <a:r>
              <a:rPr kumimoji="0" lang="en-US" altLang="en-US" sz="1400" b="0" i="0" u="none" strike="noStrike" cap="none" normalizeH="0" baseline="0">
                <a:ln>
                  <a:noFill/>
                </a:ln>
                <a:solidFill>
                  <a:schemeClr val="tx1"/>
                </a:solidFill>
                <a:effectLst/>
                <a:latin typeface="Arial" panose="020B0604020202020204" pitchFamily="34" charset="0"/>
              </a:rPr>
              <a:t> Do các giá trị trong cùng một cột thường có cùng kiểu dữ liệu, nên việc nén dữ liệu trở nên hiệu quả hơn. </a:t>
            </a: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a:ln>
                  <a:noFill/>
                </a:ln>
                <a:solidFill>
                  <a:schemeClr val="tx1"/>
                </a:solidFill>
                <a:effectLst/>
                <a:latin typeface="Arial" panose="020B0604020202020204" pitchFamily="34" charset="0"/>
              </a:rPr>
              <a:t>Tổ chức dữ liệu theo nhóm cột (column families):</a:t>
            </a:r>
            <a:r>
              <a:rPr kumimoji="0" lang="en-US" altLang="en-US" sz="1400" b="0" i="0" u="none" strike="noStrike" cap="none" normalizeH="0" baseline="0">
                <a:ln>
                  <a:noFill/>
                </a:ln>
                <a:solidFill>
                  <a:schemeClr val="tx1"/>
                </a:solidFill>
                <a:effectLst/>
                <a:latin typeface="Arial" panose="020B0604020202020204" pitchFamily="34" charset="0"/>
              </a:rPr>
              <a:t> Các cột có liên quan với nhau được nhóm lại thành các "gia đình cột" để quản lý và truy vấn dễ dàng hơn. </a:t>
            </a:r>
          </a:p>
        </p:txBody>
      </p:sp>
    </p:spTree>
    <p:extLst>
      <p:ext uri="{BB962C8B-B14F-4D97-AF65-F5344CB8AC3E}">
        <p14:creationId xmlns:p14="http://schemas.microsoft.com/office/powerpoint/2010/main" val="135616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t>Đặc điểm của RDBMS</a:t>
            </a:r>
            <a:endParaRPr lang="en-US" altLang="en-US" dirty="0">
              <a:latin typeface="Garamond" panose="02020404030301010803" pitchFamily="18" charset="0"/>
            </a:endParaRPr>
          </a:p>
        </p:txBody>
      </p:sp>
      <p:sp>
        <p:nvSpPr>
          <p:cNvPr id="2" name="Rectangle 1">
            <a:extLst>
              <a:ext uri="{FF2B5EF4-FFF2-40B4-BE49-F238E27FC236}">
                <a16:creationId xmlns:a16="http://schemas.microsoft.com/office/drawing/2014/main" id="{AEB2A56E-46A7-3BB5-7511-505328969143}"/>
              </a:ext>
            </a:extLst>
          </p:cNvPr>
          <p:cNvSpPr>
            <a:spLocks noChangeArrowheads="1"/>
          </p:cNvSpPr>
          <p:nvPr/>
        </p:nvSpPr>
        <p:spPr bwMode="auto">
          <a:xfrm>
            <a:off x="838200" y="1337323"/>
            <a:ext cx="9097362"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Dữ liệu được lưu trữ trong các cột và bảng.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Mối quan hệ được thể hiện thông qua dữ liệu.</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Ngôn ngữ thao tác dữ liệu (DML).</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Ngôn ngữ định nghĩa dữ liệu (DDL).</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Hỗ trợ giao dịch (Transactions).Tính trừu tượng khỏi lớp vật lý.</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Các ứng dụng chỉ xác định "cái gì", không phải "cách nào".</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Lớp vật lý có thể thay đổi mà không cần sửa đổi các ứng dụng.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Tạo chỉ mục để hỗ trợ truy vấn.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Arial" panose="020B0604020202020204" pitchFamily="34" charset="0"/>
              </a:rPr>
              <a:t>Cơ sở dữ liệu trong bộ nhớ (In-Memory databases). </a:t>
            </a:r>
          </a:p>
        </p:txBody>
      </p:sp>
    </p:spTree>
    <p:extLst>
      <p:ext uri="{BB962C8B-B14F-4D97-AF65-F5344CB8AC3E}">
        <p14:creationId xmlns:p14="http://schemas.microsoft.com/office/powerpoint/2010/main" val="81447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vi-VN"/>
              <a:t>Cơ sở dữ liệu định hướng cột có sắp xếp</a:t>
            </a:r>
            <a:endParaRPr lang="en-US" altLang="en-US" dirty="0">
              <a:latin typeface="Garamond" panose="02020404030301010803" pitchFamily="18" charset="0"/>
            </a:endParaRPr>
          </a:p>
        </p:txBody>
      </p:sp>
      <p:sp>
        <p:nvSpPr>
          <p:cNvPr id="2" name="Content Placeholder 1">
            <a:extLst>
              <a:ext uri="{FF2B5EF4-FFF2-40B4-BE49-F238E27FC236}">
                <a16:creationId xmlns:a16="http://schemas.microsoft.com/office/drawing/2014/main" id="{8CC5F9E5-3BDF-2080-EC57-6F1C0D0D4092}"/>
              </a:ext>
            </a:extLst>
          </p:cNvPr>
          <p:cNvSpPr>
            <a:spLocks noGrp="1" noChangeArrowheads="1"/>
          </p:cNvSpPr>
          <p:nvPr>
            <p:ph idx="1"/>
          </p:nvPr>
        </p:nvSpPr>
        <p:spPr bwMode="auto">
          <a:xfrm>
            <a:off x="978705" y="2218178"/>
            <a:ext cx="6248572" cy="30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a:ln>
                  <a:noFill/>
                </a:ln>
                <a:solidFill>
                  <a:schemeClr val="tx1"/>
                </a:solidFill>
                <a:effectLst/>
                <a:latin typeface="Arial" panose="020B0604020202020204" pitchFamily="34" charset="0"/>
              </a:rPr>
              <a:t>Ví dụ:</a:t>
            </a:r>
          </a:p>
          <a:p>
            <a:pPr marL="0" marR="0" lvl="0" indent="0" algn="just" defTabSz="914400" rtl="0" eaLnBrk="0" fontAlgn="base" latinLnBrk="0" hangingPunct="0">
              <a:lnSpc>
                <a:spcPct val="150000"/>
              </a:lnSpc>
              <a:spcBef>
                <a:spcPct val="0"/>
              </a:spcBef>
              <a:spcAft>
                <a:spcPct val="0"/>
              </a:spcAft>
              <a:buClrTx/>
              <a:buSzTx/>
              <a:buNone/>
              <a:tabLst/>
            </a:pPr>
            <a:r>
              <a:rPr kumimoji="0" lang="vi-VN" altLang="en-US" sz="1800" b="1" i="0" u="none" strike="noStrike" cap="none" normalizeH="0" baseline="0">
                <a:ln>
                  <a:noFill/>
                </a:ln>
                <a:solidFill>
                  <a:schemeClr val="tx1"/>
                </a:solidFill>
                <a:effectLst/>
                <a:latin typeface="Arial" panose="020B0604020202020204" pitchFamily="34" charset="0"/>
              </a:rPr>
              <a:t>Google's Bigtable: </a:t>
            </a:r>
            <a:r>
              <a:rPr kumimoji="0" lang="vi-VN" altLang="en-US" sz="1800" b="0" i="0" u="none" strike="noStrike" cap="none" normalizeH="0" baseline="0">
                <a:ln>
                  <a:noFill/>
                </a:ln>
                <a:solidFill>
                  <a:schemeClr val="tx1"/>
                </a:solidFill>
                <a:effectLst/>
                <a:latin typeface="Arial" panose="020B0604020202020204" pitchFamily="34" charset="0"/>
              </a:rPr>
              <a:t>Được sử dụng rộng rãi trong các dịch vụ của Google để lưu trữ và xử lý lượng dữ liệu khổng lồ.</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vi-VN" altLang="en-US" sz="1800" b="1" i="0" u="none" strike="noStrike" cap="none" normalizeH="0" baseline="0">
                <a:ln>
                  <a:noFill/>
                </a:ln>
                <a:solidFill>
                  <a:schemeClr val="tx1"/>
                </a:solidFill>
                <a:effectLst/>
                <a:latin typeface="Arial" panose="020B0604020202020204" pitchFamily="34" charset="0"/>
              </a:rPr>
              <a:t>HBase: </a:t>
            </a:r>
            <a:r>
              <a:rPr kumimoji="0" lang="vi-VN" altLang="en-US" sz="1800" b="0" i="0" u="none" strike="noStrike" cap="none" normalizeH="0" baseline="0">
                <a:ln>
                  <a:noFill/>
                </a:ln>
                <a:solidFill>
                  <a:schemeClr val="tx1"/>
                </a:solidFill>
                <a:effectLst/>
                <a:latin typeface="Arial" panose="020B0604020202020204" pitchFamily="34" charset="0"/>
              </a:rPr>
              <a:t>Được phát triển bởi Apache Software Foundation, được sử dụng bởi nhiều công ty lớn như Facebook, StumbleUpon, Hulu, Yahoo! để xây dựng các hệ thống phân tán lớn.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7" name="Picture 3" descr="Introduction to Google Cloud Bigtable - GeeksforGeeks">
            <a:extLst>
              <a:ext uri="{FF2B5EF4-FFF2-40B4-BE49-F238E27FC236}">
                <a16:creationId xmlns:a16="http://schemas.microsoft.com/office/drawing/2014/main" id="{9E169289-A2BD-8711-1FDB-7225C61BD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745" y="3050931"/>
            <a:ext cx="3869550" cy="193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379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3200" dirty="0"/>
              <a:t>Graph Databases</a:t>
            </a:r>
          </a:p>
        </p:txBody>
      </p:sp>
      <p:sp>
        <p:nvSpPr>
          <p:cNvPr id="3" name="Plassholder for innhold 2"/>
          <p:cNvSpPr>
            <a:spLocks noGrp="1"/>
          </p:cNvSpPr>
          <p:nvPr>
            <p:ph idx="1"/>
          </p:nvPr>
        </p:nvSpPr>
        <p:spPr>
          <a:xfrm>
            <a:off x="430823" y="1825625"/>
            <a:ext cx="6752492" cy="4351338"/>
          </a:xfrm>
        </p:spPr>
        <p:txBody>
          <a:bodyPr>
            <a:normAutofit fontScale="77500" lnSpcReduction="20000"/>
          </a:bodyPr>
          <a:lstStyle/>
          <a:p>
            <a:pPr algn="just">
              <a:lnSpc>
                <a:spcPct val="160000"/>
              </a:lnSpc>
            </a:pPr>
            <a:r>
              <a:rPr lang="vi-VN"/>
              <a:t>Hướng đồ thị</a:t>
            </a:r>
            <a:endParaRPr lang="en-US"/>
          </a:p>
          <a:p>
            <a:pPr algn="just">
              <a:lnSpc>
                <a:spcPct val="160000"/>
              </a:lnSpc>
            </a:pPr>
            <a:r>
              <a:rPr lang="vi-VN"/>
              <a:t>Mọi thứ được lưu trữ dưới dạng một cạnh (edge), một nút (node) hoặc một thuộc tính (attribute).</a:t>
            </a:r>
            <a:endParaRPr lang="en-US"/>
          </a:p>
          <a:p>
            <a:pPr algn="just">
              <a:lnSpc>
                <a:spcPct val="160000"/>
              </a:lnSpc>
            </a:pPr>
            <a:r>
              <a:rPr lang="vi-VN"/>
              <a:t>Mỗi nút và cạnh có thể có bất kỳ số lượng thuộc tính nào.</a:t>
            </a:r>
            <a:endParaRPr lang="en-US"/>
          </a:p>
          <a:p>
            <a:pPr algn="just">
              <a:lnSpc>
                <a:spcPct val="160000"/>
              </a:lnSpc>
            </a:pPr>
            <a:r>
              <a:rPr lang="vi-VN"/>
              <a:t>Cả nút và cạnh đều có thể được gán nhãn (label).</a:t>
            </a:r>
            <a:endParaRPr lang="en-US"/>
          </a:p>
          <a:p>
            <a:pPr algn="just">
              <a:lnSpc>
                <a:spcPct val="160000"/>
              </a:lnSpc>
            </a:pPr>
            <a:r>
              <a:rPr lang="vi-VN"/>
              <a:t>Nhãn có thể được sử dụng để thu hẹp các tìm kiếm.</a:t>
            </a:r>
            <a:endParaRPr lang="nb-NO" dirty="0"/>
          </a:p>
        </p:txBody>
      </p:sp>
      <p:sp>
        <p:nvSpPr>
          <p:cNvPr id="4" name="Plassholder for lysbildenummer 3"/>
          <p:cNvSpPr>
            <a:spLocks noGrp="1"/>
          </p:cNvSpPr>
          <p:nvPr>
            <p:ph type="sldNum" sz="quarter" idx="12"/>
          </p:nvPr>
        </p:nvSpPr>
        <p:spPr/>
        <p:txBody>
          <a:bodyPr/>
          <a:lstStyle/>
          <a:p>
            <a:fld id="{9485C949-E312-42A6-8A71-0F147AD974F5}" type="slidenum">
              <a:rPr lang="nb-NO" smtClean="0"/>
              <a:pPr/>
              <a:t>31</a:t>
            </a:fld>
            <a:endParaRPr lang="nb-NO"/>
          </a:p>
        </p:txBody>
      </p:sp>
      <p:pic>
        <p:nvPicPr>
          <p:cNvPr id="5" name="Picture 4"/>
          <p:cNvPicPr>
            <a:picLocks noChangeAspect="1"/>
          </p:cNvPicPr>
          <p:nvPr/>
        </p:nvPicPr>
        <p:blipFill>
          <a:blip r:embed="rId2"/>
          <a:stretch>
            <a:fillRect/>
          </a:stretch>
        </p:blipFill>
        <p:spPr>
          <a:xfrm>
            <a:off x="7351111" y="2104997"/>
            <a:ext cx="4002689" cy="2648005"/>
          </a:xfrm>
          <a:prstGeom prst="rect">
            <a:avLst/>
          </a:prstGeom>
        </p:spPr>
      </p:pic>
    </p:spTree>
    <p:extLst>
      <p:ext uri="{BB962C8B-B14F-4D97-AF65-F5344CB8AC3E}">
        <p14:creationId xmlns:p14="http://schemas.microsoft.com/office/powerpoint/2010/main" val="857917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7E06-EDA0-21E8-6108-36762C811FEE}"/>
              </a:ext>
            </a:extLst>
          </p:cNvPr>
          <p:cNvSpPr>
            <a:spLocks noGrp="1"/>
          </p:cNvSpPr>
          <p:nvPr>
            <p:ph type="title"/>
          </p:nvPr>
        </p:nvSpPr>
        <p:spPr/>
        <p:txBody>
          <a:bodyPr>
            <a:normAutofit/>
          </a:bodyPr>
          <a:lstStyle/>
          <a:p>
            <a:r>
              <a:rPr lang="vi-VN" sz="4000"/>
              <a:t>Ứng dụng thực tế của cơ sở dữ liệu dạng đồ thị</a:t>
            </a:r>
            <a:endParaRPr lang="en-US" sz="4000"/>
          </a:p>
        </p:txBody>
      </p:sp>
      <p:sp>
        <p:nvSpPr>
          <p:cNvPr id="3" name="Content Placeholder 2">
            <a:extLst>
              <a:ext uri="{FF2B5EF4-FFF2-40B4-BE49-F238E27FC236}">
                <a16:creationId xmlns:a16="http://schemas.microsoft.com/office/drawing/2014/main" id="{552F820E-ADCE-FCF7-83CD-CA26995AE6CE}"/>
              </a:ext>
            </a:extLst>
          </p:cNvPr>
          <p:cNvSpPr>
            <a:spLocks noGrp="1"/>
          </p:cNvSpPr>
          <p:nvPr>
            <p:ph idx="1"/>
          </p:nvPr>
        </p:nvSpPr>
        <p:spPr/>
        <p:txBody>
          <a:bodyPr>
            <a:normAutofit fontScale="70000" lnSpcReduction="20000"/>
          </a:bodyPr>
          <a:lstStyle/>
          <a:p>
            <a:pPr algn="just">
              <a:lnSpc>
                <a:spcPct val="160000"/>
              </a:lnSpc>
            </a:pPr>
            <a:r>
              <a:rPr lang="vi-VN"/>
              <a:t>Mạng xã hội: Cơ sở dữ liệu đồ thị được sử dụng để lưu trữ và quản lý các mối quan hệ giữa người dùng, bài viết, và các tương tác trong các nền tảng mạng xã hội như Facebook và LinkedIn.</a:t>
            </a:r>
            <a:endParaRPr lang="en-US"/>
          </a:p>
          <a:p>
            <a:pPr algn="just">
              <a:lnSpc>
                <a:spcPct val="160000"/>
              </a:lnSpc>
            </a:pPr>
            <a:r>
              <a:rPr lang="vi-VN"/>
              <a:t>Hệ thống khuyến nghị: Nhiều hệ thống khuyến nghị, như Netflix và Amazon, sử dụng cơ sở dữ liệu đồ thị để phân tích mối quan hệ giữa người dùng, sản phẩm và các yếu tố khác nhằm cung cấp đề xuất chính xác hơn.</a:t>
            </a:r>
            <a:endParaRPr lang="en-US"/>
          </a:p>
          <a:p>
            <a:pPr algn="just">
              <a:lnSpc>
                <a:spcPct val="160000"/>
              </a:lnSpc>
            </a:pPr>
            <a:r>
              <a:rPr lang="vi-VN"/>
              <a:t>Phân tích dữ liệu lớn: Cơ sở dữ liệu đồ thị được áp dụng trong phân tích dữ liệu lớn để tìm ra các mẫu và mối quan hệ ẩn giữa các yếu tố khác nhau trong một tập dữ liệu lớn.</a:t>
            </a:r>
            <a:endParaRPr lang="en-US"/>
          </a:p>
        </p:txBody>
      </p:sp>
    </p:spTree>
    <p:extLst>
      <p:ext uri="{BB962C8B-B14F-4D97-AF65-F5344CB8AC3E}">
        <p14:creationId xmlns:p14="http://schemas.microsoft.com/office/powerpoint/2010/main" val="410026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7E06-EDA0-21E8-6108-36762C811FEE}"/>
              </a:ext>
            </a:extLst>
          </p:cNvPr>
          <p:cNvSpPr>
            <a:spLocks noGrp="1"/>
          </p:cNvSpPr>
          <p:nvPr>
            <p:ph type="title"/>
          </p:nvPr>
        </p:nvSpPr>
        <p:spPr/>
        <p:txBody>
          <a:bodyPr>
            <a:normAutofit/>
          </a:bodyPr>
          <a:lstStyle/>
          <a:p>
            <a:r>
              <a:rPr lang="vi-VN" sz="4000"/>
              <a:t>Ứng dụng thực tế của cơ sở dữ liệu dạng đồ thị</a:t>
            </a:r>
            <a:endParaRPr lang="en-US" sz="4000"/>
          </a:p>
        </p:txBody>
      </p:sp>
      <p:sp>
        <p:nvSpPr>
          <p:cNvPr id="3" name="Content Placeholder 2">
            <a:extLst>
              <a:ext uri="{FF2B5EF4-FFF2-40B4-BE49-F238E27FC236}">
                <a16:creationId xmlns:a16="http://schemas.microsoft.com/office/drawing/2014/main" id="{552F820E-ADCE-FCF7-83CD-CA26995AE6CE}"/>
              </a:ext>
            </a:extLst>
          </p:cNvPr>
          <p:cNvSpPr>
            <a:spLocks noGrp="1"/>
          </p:cNvSpPr>
          <p:nvPr>
            <p:ph idx="1"/>
          </p:nvPr>
        </p:nvSpPr>
        <p:spPr/>
        <p:txBody>
          <a:bodyPr>
            <a:normAutofit fontScale="77500" lnSpcReduction="20000"/>
          </a:bodyPr>
          <a:lstStyle/>
          <a:p>
            <a:pPr algn="just">
              <a:lnSpc>
                <a:spcPct val="160000"/>
              </a:lnSpc>
            </a:pPr>
            <a:r>
              <a:rPr lang="vi-VN"/>
              <a:t>Quản lý chuỗi cung ứng: Cơ sở dữ liệu đồ thị có thể được sử dụng để mô hình hóa và tối ưu hóa các mối quan hệ trong chuỗi cung ứng, giúp theo dõi hàng hóa, nhà cung cấp, và khách hàng.</a:t>
            </a:r>
            <a:endParaRPr lang="en-US"/>
          </a:p>
          <a:p>
            <a:pPr algn="just">
              <a:lnSpc>
                <a:spcPct val="160000"/>
              </a:lnSpc>
            </a:pPr>
            <a:r>
              <a:rPr lang="vi-VN"/>
              <a:t>Phát hiện gian lận: Các tổ chức tài chính sử dụng cơ sở dữ liệu đồ thị để phát hiện các mẫu giao dịch bất thường và mối quan hệ gian lận giữa các tài khoản.</a:t>
            </a:r>
            <a:endParaRPr lang="en-US"/>
          </a:p>
          <a:p>
            <a:pPr algn="just">
              <a:lnSpc>
                <a:spcPct val="160000"/>
              </a:lnSpc>
            </a:pPr>
            <a:r>
              <a:rPr lang="vi-VN"/>
              <a:t>Quản lý hạ tầng mạng: Cơ sở dữ liệu đồ thị có thể được sử dụng để theo dõi và quản lý các mối quan hệ giữa các thiết bị trong một mạng lưới, giúp tối ưu hóa hiệu suất và bảo mật mạng.</a:t>
            </a:r>
            <a:endParaRPr lang="en-US"/>
          </a:p>
        </p:txBody>
      </p:sp>
    </p:spTree>
    <p:extLst>
      <p:ext uri="{BB962C8B-B14F-4D97-AF65-F5344CB8AC3E}">
        <p14:creationId xmlns:p14="http://schemas.microsoft.com/office/powerpoint/2010/main" val="3508343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Xử lý Dữ liệu Lớn và Khả năng Mở rộng</a:t>
            </a:r>
            <a:endParaRPr lang="en-US" altLang="en-US" dirty="0">
              <a:latin typeface="Garamond" panose="02020404030301010803" pitchFamily="18" charset="0"/>
            </a:endParaRPr>
          </a:p>
        </p:txBody>
      </p:sp>
      <p:sp>
        <p:nvSpPr>
          <p:cNvPr id="4" name="Content Placeholder 2"/>
          <p:cNvSpPr>
            <a:spLocks noGrp="1"/>
          </p:cNvSpPr>
          <p:nvPr>
            <p:ph idx="1"/>
          </p:nvPr>
        </p:nvSpPr>
        <p:spPr>
          <a:xfrm>
            <a:off x="764931" y="1541540"/>
            <a:ext cx="10955215" cy="4351338"/>
          </a:xfrm>
        </p:spPr>
        <p:txBody>
          <a:bodyPr>
            <a:noAutofit/>
          </a:bodyPr>
          <a:lstStyle/>
          <a:p>
            <a:pPr algn="just"/>
            <a:r>
              <a:rPr lang="vi-VN" altLang="en-US" sz="2400"/>
              <a:t>Hệ quản trị cơ sở dữ liệu quan hệ (RDBMS) không được thiết kế để phân tán.</a:t>
            </a:r>
            <a:endParaRPr lang="en-US" altLang="en-US" sz="2400"/>
          </a:p>
          <a:p>
            <a:pPr algn="just"/>
            <a:r>
              <a:rPr lang="vi-VN" altLang="en-US" sz="2400"/>
              <a:t>Các hệ quản trị cơ sở dữ liệu truyền thống được thiết kế tối ưu để chạy trên một máy duy nhất.</a:t>
            </a:r>
            <a:endParaRPr lang="en-US" altLang="en-US" sz="2400"/>
          </a:p>
          <a:p>
            <a:pPr algn="just"/>
            <a:r>
              <a:rPr lang="vi-VN" altLang="en-US" sz="2400"/>
              <a:t>Khi khối lượng dữ liệu hoặc số lượng thao tác lớn hơn, cần nâng cấp máy chủ với CPU nhanh hơn hoặc thêm bộ nhớ, được gọi là "mở rộng quy mô dọc" (vertical scaling).</a:t>
            </a:r>
            <a:endParaRPr lang="en-US" altLang="en-US" sz="2400"/>
          </a:p>
          <a:p>
            <a:pPr algn="just"/>
            <a:r>
              <a:rPr lang="vi-VN" altLang="en-US" sz="2400"/>
              <a:t>Giải pháp NoSQL được thiết kế để chạy trên các cụm máy chủ (cluster) hoặc các hệ cơ sở dữ liệu nhiều node.</a:t>
            </a:r>
            <a:endParaRPr lang="en-US" altLang="en-US" sz="2400"/>
          </a:p>
          <a:p>
            <a:pPr algn="just"/>
            <a:r>
              <a:rPr lang="vi-VN" altLang="en-US" sz="2400"/>
              <a:t>Khi khối lượng dữ liệu hoặc số lượng thao tác lớn hơn, cần thêm nhiều máy vào cụm, được gọi là "mở rộng quy mô ngang" (horizontal scaling).</a:t>
            </a:r>
            <a:endParaRPr lang="en-US" altLang="en-US" sz="1800" dirty="0"/>
          </a:p>
        </p:txBody>
      </p:sp>
    </p:spTree>
    <p:extLst>
      <p:ext uri="{BB962C8B-B14F-4D97-AF65-F5344CB8AC3E}">
        <p14:creationId xmlns:p14="http://schemas.microsoft.com/office/powerpoint/2010/main" val="101442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Xử lý Dữ liệu Lớn và Khả năng Mở rộng</a:t>
            </a:r>
            <a:endParaRPr lang="en-US" altLang="en-US" dirty="0">
              <a:latin typeface="Garamond" panose="02020404030301010803" pitchFamily="18" charset="0"/>
            </a:endParaRPr>
          </a:p>
        </p:txBody>
      </p:sp>
      <p:sp>
        <p:nvSpPr>
          <p:cNvPr id="4" name="Content Placeholder 2"/>
          <p:cNvSpPr>
            <a:spLocks noGrp="1"/>
          </p:cNvSpPr>
          <p:nvPr>
            <p:ph idx="1"/>
          </p:nvPr>
        </p:nvSpPr>
        <p:spPr>
          <a:xfrm>
            <a:off x="764931" y="1541540"/>
            <a:ext cx="10955215" cy="4351338"/>
          </a:xfrm>
        </p:spPr>
        <p:txBody>
          <a:bodyPr>
            <a:noAutofit/>
          </a:bodyPr>
          <a:lstStyle/>
          <a:p>
            <a:pPr algn="just"/>
            <a:r>
              <a:rPr lang="vi-VN" altLang="en-US" sz="2400"/>
              <a:t>Các cách tiếp cận khác nhau bao gồm:</a:t>
            </a:r>
            <a:endParaRPr lang="en-US" altLang="en-US" sz="2400"/>
          </a:p>
          <a:p>
            <a:pPr lvl="1" algn="just"/>
            <a:r>
              <a:rPr lang="vi-VN" altLang="en-US" sz="2000"/>
              <a:t>Mô hình chủ - tớ (Master-slave)</a:t>
            </a:r>
            <a:endParaRPr lang="en-US" altLang="en-US" sz="2000"/>
          </a:p>
          <a:p>
            <a:pPr lvl="1" algn="just"/>
            <a:r>
              <a:rPr lang="vi-VN" altLang="en-US" sz="2000"/>
              <a:t>Phân mảnh (Sharding)</a:t>
            </a:r>
            <a:endParaRPr lang="en-US" altLang="en-US" sz="1400" dirty="0"/>
          </a:p>
        </p:txBody>
      </p:sp>
    </p:spTree>
    <p:extLst>
      <p:ext uri="{BB962C8B-B14F-4D97-AF65-F5344CB8AC3E}">
        <p14:creationId xmlns:p14="http://schemas.microsoft.com/office/powerpoint/2010/main" val="409820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Scaling RDBMS</a:t>
            </a:r>
            <a:endParaRPr lang="en-US" altLang="en-US" dirty="0"/>
          </a:p>
        </p:txBody>
      </p:sp>
      <p:sp>
        <p:nvSpPr>
          <p:cNvPr id="34819" name="Rectangle 3"/>
          <p:cNvSpPr>
            <a:spLocks noGrp="1" noChangeArrowheads="1"/>
          </p:cNvSpPr>
          <p:nvPr>
            <p:ph idx="1"/>
          </p:nvPr>
        </p:nvSpPr>
        <p:spPr/>
        <p:txBody>
          <a:bodyPr>
            <a:noAutofit/>
          </a:bodyPr>
          <a:lstStyle/>
          <a:p>
            <a:pPr algn="just"/>
            <a:r>
              <a:rPr lang="en-US" altLang="en-US" sz="2000" dirty="0"/>
              <a:t>Master-Slave</a:t>
            </a:r>
          </a:p>
          <a:p>
            <a:pPr lvl="1" algn="just"/>
            <a:r>
              <a:rPr lang="vi-VN" altLang="en-US" sz="2000"/>
              <a:t>Trong mô hình Master-Slave, tất cả các thao tác ghi (writes) được thực hiện trên máy chủ chính (master). </a:t>
            </a:r>
            <a:endParaRPr lang="en-US" altLang="en-US" sz="2000"/>
          </a:p>
          <a:p>
            <a:pPr lvl="1" algn="just"/>
            <a:r>
              <a:rPr lang="vi-VN" altLang="en-US" sz="2000"/>
              <a:t>Sau đó, dữ liệu sẽ được nhân bản và sao chép tới các máy chủ phụ (slaves).</a:t>
            </a:r>
            <a:endParaRPr lang="en-US" altLang="en-US" sz="2000"/>
          </a:p>
          <a:p>
            <a:pPr lvl="1" algn="just"/>
            <a:r>
              <a:rPr lang="vi-VN" altLang="en-US" sz="2000"/>
              <a:t>Các thao tác đọc (reads) được thực hiện trên các máy chủ phụ, giúp giảm tải cho máy chủ chính và tăng khả năng đáp ứng cho hệ thống.</a:t>
            </a:r>
            <a:endParaRPr lang="en-US" altLang="en-US" sz="2000"/>
          </a:p>
          <a:p>
            <a:pPr algn="just"/>
            <a:r>
              <a:rPr lang="en-US" altLang="en-US" sz="2000"/>
              <a:t>Sharding</a:t>
            </a:r>
            <a:endParaRPr lang="en-US" altLang="en-US" sz="2000" dirty="0"/>
          </a:p>
          <a:p>
            <a:pPr lvl="1" algn="just"/>
            <a:r>
              <a:rPr lang="vi-VN" sz="2000"/>
              <a:t>Khi một cơ sở dữ liệu được phân tán trên nhiều máy (nodes), điều quan trọng là phải biết dữ liệu nào được lưu trữ trên máy nào. Hệ thống cần xác định vị trí chính xác của một đoạn dữ liệu để truy vấn hoặc cập nhật, nếu không, quá trình truy xuất sẽ bị chậm hoặc không hiệu quả.</a:t>
            </a:r>
            <a:endParaRPr lang="en-US" sz="2000"/>
          </a:p>
          <a:p>
            <a:pPr lvl="1" algn="just"/>
            <a:r>
              <a:rPr lang="vi-VN" sz="2000"/>
              <a:t>Để giải quyết vấn đề này, một hệ thống sharding (phân mảnh dữ liệu) được sử dụng, nơi dữ liệu được chia thành các mảnh nhỏ hơn (shards) và lưu trữ trên các máy khác nhau.</a:t>
            </a:r>
            <a:endParaRPr lang="en-US" sz="2000" dirty="0"/>
          </a:p>
        </p:txBody>
      </p:sp>
    </p:spTree>
    <p:extLst>
      <p:ext uri="{BB962C8B-B14F-4D97-AF65-F5344CB8AC3E}">
        <p14:creationId xmlns:p14="http://schemas.microsoft.com/office/powerpoint/2010/main" val="2768704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dirty="0">
                <a:latin typeface="Garamond" panose="02020404030301010803" pitchFamily="18" charset="0"/>
              </a:rPr>
              <a:t>NoSQL, No ACID</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vi-VN"/>
              <a:t>Nhiều cơ sở dữ liệu NoSQL không tuân theo đầy đủ các thuộc tính ACID, thay vào đó, họ áp dụng nguyên tắc </a:t>
            </a:r>
            <a:r>
              <a:rPr lang="vi-VN" b="1"/>
              <a:t>BASE</a:t>
            </a:r>
            <a:r>
              <a:rPr lang="vi-VN"/>
              <a:t> để ưu tiên khả năng mở rộng và hiệu suất:</a:t>
            </a:r>
            <a:r>
              <a:rPr lang="vi-VN" b="1"/>
              <a:t>Basically Available (Khả dụng cơ bản):</a:t>
            </a:r>
            <a:r>
              <a:rPr lang="vi-VN"/>
              <a:t> Hệ thống sẽ luôn phản hồi (dù có thể trả về kết quả không đầy đủ).</a:t>
            </a:r>
          </a:p>
          <a:p>
            <a:pPr algn="just">
              <a:buFont typeface="Arial" panose="020B0604020202020204" pitchFamily="34" charset="0"/>
              <a:buChar char="•"/>
            </a:pPr>
            <a:r>
              <a:rPr lang="vi-VN" b="1"/>
              <a:t>Soft state (Trạng thái mềm):</a:t>
            </a:r>
            <a:r>
              <a:rPr lang="vi-VN"/>
              <a:t> Trạng thái của hệ thống có thể thay đổi theo thời gian, ngay cả khi không có đầu vào thêm.</a:t>
            </a:r>
          </a:p>
          <a:p>
            <a:pPr algn="just">
              <a:buFont typeface="Arial" panose="020B0604020202020204" pitchFamily="34" charset="0"/>
              <a:buChar char="•"/>
            </a:pPr>
            <a:r>
              <a:rPr lang="vi-VN" b="1"/>
              <a:t>Eventual consistency (Nhất quán dần dần):</a:t>
            </a:r>
            <a:r>
              <a:rPr lang="vi-VN"/>
              <a:t> Dữ liệu cuối cùng sẽ nhất quán sau một khoảng thời gian nào đó, nhưng không phải ngay lập tức.</a:t>
            </a:r>
          </a:p>
          <a:p>
            <a:pPr algn="just">
              <a:lnSpc>
                <a:spcPct val="70000"/>
              </a:lnSpc>
            </a:pPr>
            <a:endParaRPr lang="en-US" altLang="en-US" sz="4000" dirty="0"/>
          </a:p>
        </p:txBody>
      </p:sp>
    </p:spTree>
    <p:extLst>
      <p:ext uri="{BB962C8B-B14F-4D97-AF65-F5344CB8AC3E}">
        <p14:creationId xmlns:p14="http://schemas.microsoft.com/office/powerpoint/2010/main" val="1796403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latin typeface="Garamond" panose="02020404030301010803" pitchFamily="18" charset="0"/>
              </a:rPr>
              <a:t>BASE Transactions</a:t>
            </a:r>
          </a:p>
        </p:txBody>
      </p:sp>
      <p:sp>
        <p:nvSpPr>
          <p:cNvPr id="3" name="Content Placeholder 2"/>
          <p:cNvSpPr>
            <a:spLocks noGrp="1"/>
          </p:cNvSpPr>
          <p:nvPr>
            <p:ph idx="1"/>
          </p:nvPr>
        </p:nvSpPr>
        <p:spPr/>
        <p:txBody>
          <a:bodyPr>
            <a:normAutofit/>
          </a:bodyPr>
          <a:lstStyle/>
          <a:p>
            <a:pPr>
              <a:lnSpc>
                <a:spcPct val="70000"/>
              </a:lnSpc>
            </a:pPr>
            <a:r>
              <a:rPr lang="en-US" altLang="en-US" sz="2800" dirty="0"/>
              <a:t>Acronym contrived to be the opposite of ACID</a:t>
            </a:r>
          </a:p>
          <a:p>
            <a:pPr lvl="1">
              <a:lnSpc>
                <a:spcPct val="70000"/>
              </a:lnSpc>
            </a:pPr>
            <a:r>
              <a:rPr lang="en-US" altLang="en-US" sz="2400" b="1" dirty="0"/>
              <a:t>B</a:t>
            </a:r>
            <a:r>
              <a:rPr lang="en-US" altLang="en-US" sz="2400" dirty="0"/>
              <a:t>asically </a:t>
            </a:r>
            <a:r>
              <a:rPr lang="en-US" altLang="en-US" sz="2400" b="1" dirty="0"/>
              <a:t>A</a:t>
            </a:r>
            <a:r>
              <a:rPr lang="en-US" altLang="en-US" sz="2400" dirty="0"/>
              <a:t>vailable, </a:t>
            </a:r>
          </a:p>
          <a:p>
            <a:pPr lvl="1">
              <a:lnSpc>
                <a:spcPct val="70000"/>
              </a:lnSpc>
            </a:pPr>
            <a:r>
              <a:rPr lang="en-US" altLang="en-US" sz="2400" b="1" dirty="0"/>
              <a:t>S</a:t>
            </a:r>
            <a:r>
              <a:rPr lang="en-US" altLang="en-US" sz="2400" dirty="0"/>
              <a:t>oft state,</a:t>
            </a:r>
          </a:p>
          <a:p>
            <a:pPr lvl="1">
              <a:lnSpc>
                <a:spcPct val="70000"/>
              </a:lnSpc>
            </a:pPr>
            <a:r>
              <a:rPr lang="en-US" altLang="en-US" sz="2400" b="1" dirty="0"/>
              <a:t>E</a:t>
            </a:r>
            <a:r>
              <a:rPr lang="en-US" altLang="en-US" sz="2400" dirty="0"/>
              <a:t>ventually Consistent</a:t>
            </a:r>
          </a:p>
          <a:p>
            <a:pPr>
              <a:lnSpc>
                <a:spcPct val="70000"/>
              </a:lnSpc>
            </a:pPr>
            <a:r>
              <a:rPr lang="en-US" altLang="en-US" sz="2800" dirty="0"/>
              <a:t>Characteristics</a:t>
            </a:r>
          </a:p>
          <a:p>
            <a:pPr lvl="1">
              <a:lnSpc>
                <a:spcPct val="70000"/>
              </a:lnSpc>
            </a:pPr>
            <a:r>
              <a:rPr lang="en-US" altLang="en-US" sz="2400" dirty="0"/>
              <a:t>Weak consistency – stale data OK</a:t>
            </a:r>
          </a:p>
          <a:p>
            <a:pPr lvl="1">
              <a:lnSpc>
                <a:spcPct val="70000"/>
              </a:lnSpc>
            </a:pPr>
            <a:r>
              <a:rPr lang="en-US" altLang="en-US" sz="2400" dirty="0"/>
              <a:t>Availability first</a:t>
            </a:r>
          </a:p>
          <a:p>
            <a:pPr lvl="1">
              <a:lnSpc>
                <a:spcPct val="70000"/>
              </a:lnSpc>
            </a:pPr>
            <a:r>
              <a:rPr lang="en-US" altLang="en-US" sz="2400" dirty="0"/>
              <a:t>Best effort</a:t>
            </a:r>
          </a:p>
          <a:p>
            <a:pPr lvl="1">
              <a:lnSpc>
                <a:spcPct val="70000"/>
              </a:lnSpc>
            </a:pPr>
            <a:r>
              <a:rPr lang="en-US" altLang="en-US" sz="2400" dirty="0"/>
              <a:t>Approximate answers OK</a:t>
            </a:r>
          </a:p>
          <a:p>
            <a:pPr lvl="1">
              <a:lnSpc>
                <a:spcPct val="70000"/>
              </a:lnSpc>
            </a:pPr>
            <a:r>
              <a:rPr lang="en-US" altLang="en-US" sz="2400" dirty="0"/>
              <a:t>Aggressive (optimistic)</a:t>
            </a:r>
          </a:p>
          <a:p>
            <a:pPr lvl="1">
              <a:lnSpc>
                <a:spcPct val="70000"/>
              </a:lnSpc>
            </a:pPr>
            <a:r>
              <a:rPr lang="en-US" altLang="en-US" sz="2400" dirty="0"/>
              <a:t>Simpler and faster</a:t>
            </a:r>
          </a:p>
        </p:txBody>
      </p:sp>
    </p:spTree>
    <p:extLst>
      <p:ext uri="{BB962C8B-B14F-4D97-AF65-F5344CB8AC3E}">
        <p14:creationId xmlns:p14="http://schemas.microsoft.com/office/powerpoint/2010/main" val="391242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ja-JP" dirty="0">
                <a:latin typeface="Garamond" panose="02020404030301010803" pitchFamily="18" charset="0"/>
              </a:rPr>
              <a:t>CAP Theorem</a:t>
            </a:r>
            <a:endParaRPr lang="en-US" altLang="en-US" dirty="0">
              <a:latin typeface="Garamond" panose="02020404030301010803" pitchFamily="18" charset="0"/>
            </a:endParaRPr>
          </a:p>
        </p:txBody>
      </p:sp>
      <p:sp>
        <p:nvSpPr>
          <p:cNvPr id="37890" name="Content Placeholder 2"/>
          <p:cNvSpPr>
            <a:spLocks noGrp="1"/>
          </p:cNvSpPr>
          <p:nvPr>
            <p:ph idx="1"/>
          </p:nvPr>
        </p:nvSpPr>
        <p:spPr>
          <a:xfrm>
            <a:off x="1966219" y="1577050"/>
            <a:ext cx="7886700" cy="5010181"/>
          </a:xfrm>
        </p:spPr>
        <p:txBody>
          <a:bodyPr>
            <a:normAutofit/>
          </a:bodyPr>
          <a:lstStyle/>
          <a:p>
            <a:pPr marL="0" indent="0">
              <a:buNone/>
            </a:pPr>
            <a:r>
              <a:rPr lang="en-US" sz="2000" dirty="0"/>
              <a:t>A congruent and logical way for assessing the problems involved in assuring ACID-like guarantees in distributed systems is provided by the CAP theorem </a:t>
            </a:r>
          </a:p>
          <a:p>
            <a:pPr marL="0" indent="0">
              <a:buNone/>
            </a:pPr>
            <a:r>
              <a:rPr lang="en-US" sz="2000" dirty="0"/>
              <a:t>At most two of the following three can be maximized at one time </a:t>
            </a:r>
          </a:p>
          <a:p>
            <a:r>
              <a:rPr lang="en-US" sz="1600" dirty="0"/>
              <a:t>Consistency </a:t>
            </a:r>
          </a:p>
          <a:p>
            <a:pPr lvl="1"/>
            <a:r>
              <a:rPr lang="en-US" sz="1200" dirty="0"/>
              <a:t>Each client has the same view of the </a:t>
            </a:r>
            <a:br>
              <a:rPr lang="en-US" sz="1200" dirty="0"/>
            </a:br>
            <a:r>
              <a:rPr lang="en-US" sz="1200" dirty="0"/>
              <a:t>data </a:t>
            </a:r>
          </a:p>
          <a:p>
            <a:r>
              <a:rPr lang="en-US" sz="1600" dirty="0"/>
              <a:t>Availability </a:t>
            </a:r>
          </a:p>
          <a:p>
            <a:pPr lvl="1"/>
            <a:r>
              <a:rPr lang="en-US" sz="1200" dirty="0"/>
              <a:t>Each client can always read and write </a:t>
            </a:r>
          </a:p>
          <a:p>
            <a:r>
              <a:rPr lang="en-US" sz="1600" dirty="0"/>
              <a:t>Partition tolerance </a:t>
            </a:r>
          </a:p>
          <a:p>
            <a:pPr lvl="1"/>
            <a:r>
              <a:rPr lang="en-US" sz="1200" dirty="0"/>
              <a:t>System works well across distributed </a:t>
            </a:r>
            <a:br>
              <a:rPr lang="en-US" sz="1200" dirty="0"/>
            </a:br>
            <a:r>
              <a:rPr lang="en-US" sz="1200" dirty="0"/>
              <a:t>physical networks</a:t>
            </a:r>
            <a:endParaRPr lang="en-US" altLang="en-US" sz="1200" dirty="0"/>
          </a:p>
        </p:txBody>
      </p:sp>
      <p:pic>
        <p:nvPicPr>
          <p:cNvPr id="3" name="Picture 2"/>
          <p:cNvPicPr>
            <a:picLocks noChangeAspect="1"/>
          </p:cNvPicPr>
          <p:nvPr/>
        </p:nvPicPr>
        <p:blipFill>
          <a:blip r:embed="rId2"/>
          <a:stretch>
            <a:fillRect/>
          </a:stretch>
        </p:blipFill>
        <p:spPr>
          <a:xfrm>
            <a:off x="5090161" y="2826588"/>
            <a:ext cx="4590731" cy="3985692"/>
          </a:xfrm>
          <a:prstGeom prst="rect">
            <a:avLst/>
          </a:prstGeom>
        </p:spPr>
      </p:pic>
    </p:spTree>
    <p:extLst>
      <p:ext uri="{BB962C8B-B14F-4D97-AF65-F5344CB8AC3E}">
        <p14:creationId xmlns:p14="http://schemas.microsoft.com/office/powerpoint/2010/main" val="53868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Garamond" panose="02020404030301010803" pitchFamily="18" charset="0"/>
              </a:rPr>
              <a:t>Transactions – ACID Properties</a:t>
            </a:r>
          </a:p>
        </p:txBody>
      </p:sp>
      <p:sp>
        <p:nvSpPr>
          <p:cNvPr id="3" name="Content Placeholder 2"/>
          <p:cNvSpPr>
            <a:spLocks noGrp="1"/>
          </p:cNvSpPr>
          <p:nvPr>
            <p:ph idx="1"/>
          </p:nvPr>
        </p:nvSpPr>
        <p:spPr>
          <a:xfrm>
            <a:off x="589085" y="1571349"/>
            <a:ext cx="10937630" cy="4605615"/>
          </a:xfrm>
        </p:spPr>
        <p:txBody>
          <a:bodyPr>
            <a:normAutofit lnSpcReduction="10000"/>
          </a:bodyPr>
          <a:lstStyle/>
          <a:p>
            <a:pPr algn="just">
              <a:lnSpc>
                <a:spcPct val="150000"/>
              </a:lnSpc>
            </a:pPr>
            <a:r>
              <a:rPr lang="vi-VN" altLang="en-US" b="1" i="1"/>
              <a:t>Tính nguyên tử (Atomic): </a:t>
            </a:r>
            <a:r>
              <a:rPr lang="vi-VN" altLang="en-US"/>
              <a:t>Tất cả các bước trong một giao dịch phải hoàn thành (commit) hoặc không có bước nào được hoàn thành. </a:t>
            </a:r>
            <a:endParaRPr lang="en-US" altLang="en-US"/>
          </a:p>
          <a:p>
            <a:pPr marL="0" indent="0" algn="just">
              <a:lnSpc>
                <a:spcPct val="150000"/>
              </a:lnSpc>
              <a:buNone/>
            </a:pPr>
            <a:r>
              <a:rPr lang="en-US" altLang="en-US" b="1"/>
              <a:t>	</a:t>
            </a:r>
            <a:r>
              <a:rPr lang="vi-VN" altLang="en-US" b="1"/>
              <a:t>Ví dụ,</a:t>
            </a:r>
            <a:r>
              <a:rPr lang="vi-VN" altLang="en-US"/>
              <a:t> khi chuyển tiền từ tài khoản này sang tài khoản khác, bạn phải thực hiện cả hai thao tác: rút tiền từ tài khoản đầu tiên và gửi tiền vào tài khoản thứ hai. Nếu thao tác gửi tiền không thành công, thì thao tác rút tiền cũng không nên diễn ra.</a:t>
            </a:r>
            <a:endParaRPr lang="en-US" altLang="en-US" dirty="0"/>
          </a:p>
        </p:txBody>
      </p:sp>
    </p:spTree>
    <p:extLst>
      <p:ext uri="{BB962C8B-B14F-4D97-AF65-F5344CB8AC3E}">
        <p14:creationId xmlns:p14="http://schemas.microsoft.com/office/powerpoint/2010/main" val="4085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ja-JP">
                <a:latin typeface="Garamond" panose="02020404030301010803" pitchFamily="18" charset="0"/>
              </a:rPr>
              <a:t>Định lý CAP: Chỉ Có Thể Chọn Hai trong Ba</a:t>
            </a:r>
            <a:endParaRPr lang="en-US" altLang="en-US" dirty="0">
              <a:latin typeface="Garamond" panose="02020404030301010803" pitchFamily="18" charset="0"/>
            </a:endParaRPr>
          </a:p>
        </p:txBody>
      </p:sp>
      <p:sp>
        <p:nvSpPr>
          <p:cNvPr id="37890" name="Content Placeholder 2"/>
          <p:cNvSpPr>
            <a:spLocks noGrp="1"/>
          </p:cNvSpPr>
          <p:nvPr>
            <p:ph idx="1"/>
          </p:nvPr>
        </p:nvSpPr>
        <p:spPr>
          <a:xfrm>
            <a:off x="527538" y="1577050"/>
            <a:ext cx="11016762" cy="5010181"/>
          </a:xfrm>
        </p:spPr>
        <p:txBody>
          <a:bodyPr>
            <a:normAutofit/>
          </a:bodyPr>
          <a:lstStyle/>
          <a:p>
            <a:pPr algn="just"/>
            <a:r>
              <a:rPr lang="en-US" b="1"/>
              <a:t>Định lý CAP</a:t>
            </a:r>
            <a:r>
              <a:rPr lang="en-US"/>
              <a:t> (Consistency, Availability, Partition Tolerance) phát biểu rằng trong một hệ thống phân tán, chỉ có thể đảm bảo </a:t>
            </a:r>
            <a:r>
              <a:rPr lang="en-US" b="1"/>
              <a:t>hai</a:t>
            </a:r>
            <a:r>
              <a:rPr lang="en-US"/>
              <a:t> trong ba yếu tố sau đây đồng thời:</a:t>
            </a:r>
            <a:endParaRPr lang="en-US" dirty="0"/>
          </a:p>
          <a:p>
            <a:pPr marL="457200" indent="-457200" algn="just">
              <a:buAutoNum type="arabicPeriod"/>
            </a:pPr>
            <a:r>
              <a:rPr lang="vi-VN"/>
              <a:t>Tính khả dụng bị hy sinh, nhưng tính nhất quán và khả năng chịu phân hoạch được ưu tiên hơn.</a:t>
            </a:r>
            <a:endParaRPr lang="en-US"/>
          </a:p>
          <a:p>
            <a:pPr marL="457200" indent="-457200" algn="just">
              <a:buAutoNum type="arabicPeriod"/>
            </a:pPr>
            <a:r>
              <a:rPr lang="vi-VN"/>
              <a:t>Hệ thống có ít hoặc không có khả năng chịu phân hoạch. Tính nhất quán và tính khả dụng được ưu tiên.</a:t>
            </a:r>
            <a:endParaRPr lang="en-US"/>
          </a:p>
          <a:p>
            <a:pPr marL="457200" indent="-457200" algn="just">
              <a:buAutoNum type="arabicPeriod"/>
            </a:pPr>
            <a:r>
              <a:rPr lang="vi-VN"/>
              <a:t>Tính nhất quán bị hy sinh, nhưng hệ thống luôn khả dụng và có thể hoạt động khi một phần của nó bị phân hoạch.</a:t>
            </a:r>
            <a:endParaRPr lang="en-US" altLang="en-US" sz="1800" dirty="0"/>
          </a:p>
        </p:txBody>
      </p:sp>
    </p:spTree>
    <p:extLst>
      <p:ext uri="{BB962C8B-B14F-4D97-AF65-F5344CB8AC3E}">
        <p14:creationId xmlns:p14="http://schemas.microsoft.com/office/powerpoint/2010/main" val="2318736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8" y="427487"/>
            <a:ext cx="9666220" cy="955257"/>
          </a:xfrm>
        </p:spPr>
        <p:txBody>
          <a:bodyPr>
            <a:normAutofit/>
          </a:bodyPr>
          <a:lstStyle/>
          <a:p>
            <a:r>
              <a:rPr lang="en-US"/>
              <a:t>Consistency hay Availability?</a:t>
            </a:r>
            <a:endParaRPr lang="en-US" dirty="0"/>
          </a:p>
        </p:txBody>
      </p:sp>
      <p:grpSp>
        <p:nvGrpSpPr>
          <p:cNvPr id="3" name="Group 2"/>
          <p:cNvGrpSpPr/>
          <p:nvPr/>
        </p:nvGrpSpPr>
        <p:grpSpPr>
          <a:xfrm>
            <a:off x="8183871" y="2361768"/>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2">
            <a:extLst>
              <a:ext uri="{FF2B5EF4-FFF2-40B4-BE49-F238E27FC236}">
                <a16:creationId xmlns:a16="http://schemas.microsoft.com/office/drawing/2014/main" id="{4F05EBFB-4E08-1886-6DCC-81395E02BC5B}"/>
              </a:ext>
            </a:extLst>
          </p:cNvPr>
          <p:cNvSpPr>
            <a:spLocks noChangeArrowheads="1"/>
          </p:cNvSpPr>
          <p:nvPr/>
        </p:nvSpPr>
        <p:spPr bwMode="auto">
          <a:xfrm>
            <a:off x="517898" y="1779846"/>
            <a:ext cx="841292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Consistency (Tính nhất quán):</a:t>
            </a:r>
            <a:endParaRPr kumimoji="0" lang="en-US" altLang="en-US" sz="1800" b="0" i="0" u="none" strike="noStrike" cap="none" normalizeH="0" baseline="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a:ln>
                  <a:noFill/>
                </a:ln>
                <a:solidFill>
                  <a:schemeClr val="tx1"/>
                </a:solidFill>
                <a:effectLst/>
                <a:latin typeface="Arial" panose="020B0604020202020204" pitchFamily="34" charset="0"/>
              </a:rPr>
              <a:t>Mọi thao tác đọc sẽ trả về dữ liệu chính xác và cập nhật mới nhất từ mọi nút trong hệ thống.</a:t>
            </a:r>
          </a:p>
          <a:p>
            <a:pPr lvl="1" eaLnBrk="0" fontAlgn="base" hangingPunct="0">
              <a:spcBef>
                <a:spcPct val="0"/>
              </a:spcBef>
              <a:spcAft>
                <a:spcPct val="0"/>
              </a:spcAft>
              <a:buFontTx/>
              <a:buChar char="•"/>
            </a:pPr>
            <a:r>
              <a:rPr kumimoji="0" lang="en-US" altLang="en-US" b="1" i="0" u="none" strike="noStrike" cap="none" normalizeH="0" baseline="0">
                <a:ln>
                  <a:noFill/>
                </a:ln>
                <a:solidFill>
                  <a:schemeClr val="tx1"/>
                </a:solidFill>
                <a:effectLst/>
                <a:latin typeface="Arial" panose="020B0604020202020204" pitchFamily="34" charset="0"/>
              </a:rPr>
              <a:t>Ưu tiên tính nhất quán</a:t>
            </a:r>
            <a:r>
              <a:rPr kumimoji="0" lang="en-US" altLang="en-US" b="0" i="0" u="none" strike="noStrike" cap="none" normalizeH="0" baseline="0">
                <a:ln>
                  <a:noFill/>
                </a:ln>
                <a:solidFill>
                  <a:schemeClr val="tx1"/>
                </a:solidFill>
                <a:effectLst/>
                <a:latin typeface="Arial" panose="020B0604020202020204" pitchFamily="34" charset="0"/>
              </a:rPr>
              <a:t> thường cần thiết cho các hệ thống mà dữ liệu phải hoàn toàn chính xác và không thể chấp nhận được sự không nhất quán tạm thời. Ví dụ: các hệ thống ngân hàng hoặc giao dịch tài chính.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Availability (Tính khả dụng):</a:t>
            </a:r>
            <a:endParaRPr kumimoji="0" lang="en-US" altLang="en-US" sz="1800" b="0" i="0" u="none" strike="noStrike" cap="none" normalizeH="0" baseline="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a:ln>
                  <a:noFill/>
                </a:ln>
                <a:solidFill>
                  <a:schemeClr val="tx1"/>
                </a:solidFill>
                <a:effectLst/>
                <a:latin typeface="Arial" panose="020B0604020202020204" pitchFamily="34" charset="0"/>
              </a:rPr>
              <a:t>Hệ thống luôn có thể phản hồi yêu cầu, bất kể có lỗi mạng hay các vấn đề phân hoạch.</a:t>
            </a:r>
          </a:p>
          <a:p>
            <a:pPr lvl="1" eaLnBrk="0" fontAlgn="base" hangingPunct="0">
              <a:spcBef>
                <a:spcPct val="0"/>
              </a:spcBef>
              <a:spcAft>
                <a:spcPct val="0"/>
              </a:spcAft>
              <a:buFontTx/>
              <a:buChar char="•"/>
            </a:pPr>
            <a:r>
              <a:rPr kumimoji="0" lang="en-US" altLang="en-US" b="1" i="0" u="none" strike="noStrike" cap="none" normalizeH="0" baseline="0">
                <a:ln>
                  <a:noFill/>
                </a:ln>
                <a:solidFill>
                  <a:schemeClr val="tx1"/>
                </a:solidFill>
                <a:effectLst/>
                <a:latin typeface="Arial" panose="020B0604020202020204" pitchFamily="34" charset="0"/>
              </a:rPr>
              <a:t>Ưu tiên tính khả dụng</a:t>
            </a:r>
            <a:r>
              <a:rPr kumimoji="0" lang="en-US" altLang="en-US" b="0" i="0" u="none" strike="noStrike" cap="none" normalizeH="0" baseline="0">
                <a:ln>
                  <a:noFill/>
                </a:ln>
                <a:solidFill>
                  <a:schemeClr val="tx1"/>
                </a:solidFill>
                <a:effectLst/>
                <a:latin typeface="Arial" panose="020B0604020202020204" pitchFamily="34" charset="0"/>
              </a:rPr>
              <a:t> phù hợp cho các hệ thống yêu cầu tính liên tục trong dịch vụ và khả năng phục vụ không bị gián đoạn, ngay cả khi dữ liệu có thể không hoàn toàn nhất quán ngay lập tức. Ví dụ: các mạng xã hội hoặc dịch vụ web trực tuyến.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3270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8" y="427487"/>
            <a:ext cx="9666220" cy="955257"/>
          </a:xfrm>
        </p:spPr>
        <p:txBody>
          <a:bodyPr>
            <a:normAutofit/>
          </a:bodyPr>
          <a:lstStyle/>
          <a:p>
            <a:r>
              <a:rPr lang="en-US"/>
              <a:t>Consistency hay Availability?</a:t>
            </a:r>
            <a:endParaRPr lang="en-US" dirty="0"/>
          </a:p>
        </p:txBody>
      </p:sp>
      <p:grpSp>
        <p:nvGrpSpPr>
          <p:cNvPr id="3" name="Group 2"/>
          <p:cNvGrpSpPr/>
          <p:nvPr/>
        </p:nvGrpSpPr>
        <p:grpSpPr>
          <a:xfrm>
            <a:off x="8183871" y="2361768"/>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D9FACBC5-44DC-F745-F5BB-EBBEC44E46ED}"/>
              </a:ext>
            </a:extLst>
          </p:cNvPr>
          <p:cNvSpPr txBox="1"/>
          <p:nvPr/>
        </p:nvSpPr>
        <p:spPr>
          <a:xfrm>
            <a:off x="637249" y="1831204"/>
            <a:ext cx="6097464" cy="3791872"/>
          </a:xfrm>
          <a:prstGeom prst="rect">
            <a:avLst/>
          </a:prstGeom>
          <a:noFill/>
        </p:spPr>
        <p:txBody>
          <a:bodyPr wrap="square">
            <a:spAutoFit/>
          </a:bodyPr>
          <a:lstStyle/>
          <a:p>
            <a:pPr>
              <a:lnSpc>
                <a:spcPct val="150000"/>
              </a:lnSpc>
            </a:pPr>
            <a:r>
              <a:rPr lang="en-US" b="1"/>
              <a:t>Chọn tính nhất quán (Consistency):</a:t>
            </a:r>
          </a:p>
          <a:p>
            <a:pPr lvl="1">
              <a:lnSpc>
                <a:spcPct val="150000"/>
              </a:lnSpc>
              <a:buFont typeface="Arial" panose="020B0604020202020204" pitchFamily="34" charset="0"/>
              <a:buChar char="•"/>
            </a:pPr>
            <a:r>
              <a:rPr lang="en-US"/>
              <a:t>Khi yêu cầu dữ liệu phải chính xác tại mọi thời điểm.</a:t>
            </a:r>
          </a:p>
          <a:p>
            <a:pPr lvl="1">
              <a:lnSpc>
                <a:spcPct val="150000"/>
              </a:lnSpc>
              <a:buFont typeface="Arial" panose="020B0604020202020204" pitchFamily="34" charset="0"/>
              <a:buChar char="•"/>
            </a:pPr>
            <a:r>
              <a:rPr lang="en-US"/>
              <a:t>Thích hợp với các hệ thống mà sai lệch dữ liệu có thể gây ra hậu quả nghiêm trọng.</a:t>
            </a:r>
          </a:p>
          <a:p>
            <a:pPr>
              <a:lnSpc>
                <a:spcPct val="150000"/>
              </a:lnSpc>
            </a:pPr>
            <a:r>
              <a:rPr lang="en-US" b="1"/>
              <a:t>Chọn tính khả dụng (Availability):</a:t>
            </a:r>
          </a:p>
          <a:p>
            <a:pPr lvl="1">
              <a:lnSpc>
                <a:spcPct val="150000"/>
              </a:lnSpc>
              <a:buFont typeface="Arial" panose="020B0604020202020204" pitchFamily="34" charset="0"/>
              <a:buChar char="•"/>
            </a:pPr>
            <a:r>
              <a:rPr lang="en-US"/>
              <a:t>Khi yêu cầu hệ thống luôn sẵn sàng và không bị ngắt quãng, ngay cả khi dữ liệu không ngay lập tức đồng bộ.</a:t>
            </a:r>
          </a:p>
          <a:p>
            <a:pPr lvl="1">
              <a:lnSpc>
                <a:spcPct val="150000"/>
              </a:lnSpc>
              <a:buFont typeface="Arial" panose="020B0604020202020204" pitchFamily="34" charset="0"/>
              <a:buChar char="•"/>
            </a:pPr>
            <a:r>
              <a:rPr lang="en-US"/>
              <a:t>Phù hợp với các ứng dụng yêu cầu tính liên tục và có thể chấp nhận sự không nhất quán tạm thời.</a:t>
            </a:r>
          </a:p>
        </p:txBody>
      </p:sp>
    </p:spTree>
    <p:extLst>
      <p:ext uri="{BB962C8B-B14F-4D97-AF65-F5344CB8AC3E}">
        <p14:creationId xmlns:p14="http://schemas.microsoft.com/office/powerpoint/2010/main" val="3747986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553916" y="365127"/>
            <a:ext cx="9485436" cy="1325563"/>
          </a:xfrm>
        </p:spPr>
        <p:txBody>
          <a:bodyPr/>
          <a:lstStyle/>
          <a:p>
            <a:r>
              <a:rPr lang="en-US" altLang="ja-JP">
                <a:latin typeface="Garamond" panose="02020404030301010803" pitchFamily="18" charset="0"/>
              </a:rPr>
              <a:t>Hiệu năng</a:t>
            </a:r>
            <a:endParaRPr lang="en-US" altLang="en-US" dirty="0">
              <a:latin typeface="Garamond" panose="02020404030301010803" pitchFamily="18" charset="0"/>
            </a:endParaRPr>
          </a:p>
        </p:txBody>
      </p:sp>
      <p:sp>
        <p:nvSpPr>
          <p:cNvPr id="5" name="TextBox 4">
            <a:extLst>
              <a:ext uri="{FF2B5EF4-FFF2-40B4-BE49-F238E27FC236}">
                <a16:creationId xmlns:a16="http://schemas.microsoft.com/office/drawing/2014/main" id="{FBF3891A-057B-F8B5-9942-017440C55AE4}"/>
              </a:ext>
            </a:extLst>
          </p:cNvPr>
          <p:cNvSpPr txBox="1"/>
          <p:nvPr/>
        </p:nvSpPr>
        <p:spPr>
          <a:xfrm>
            <a:off x="553916" y="1668475"/>
            <a:ext cx="10007844" cy="4196020"/>
          </a:xfrm>
          <a:prstGeom prst="rect">
            <a:avLst/>
          </a:prstGeom>
          <a:noFill/>
        </p:spPr>
        <p:txBody>
          <a:bodyPr wrap="square">
            <a:spAutoFit/>
          </a:bodyPr>
          <a:lstStyle/>
          <a:p>
            <a:pPr>
              <a:lnSpc>
                <a:spcPct val="150000"/>
              </a:lnSpc>
            </a:pPr>
            <a:r>
              <a:rPr lang="vi-VN"/>
              <a:t>Không có cơ sở dữ liệu NoSQL nào hoàn hảo.</a:t>
            </a:r>
            <a:br>
              <a:rPr lang="vi-VN"/>
            </a:br>
            <a:r>
              <a:rPr lang="vi-VN"/>
              <a:t>Mỗi cơ sở dữ liệu đều có ưu và nhược điểm riêng.</a:t>
            </a:r>
            <a:br>
              <a:rPr lang="vi-VN"/>
            </a:br>
            <a:r>
              <a:rPr lang="vi-VN"/>
              <a:t>Tùy thuộc vào loại nhiệm vụ (và sở thích) cần thực hiện.</a:t>
            </a:r>
            <a:br>
              <a:rPr lang="vi-VN"/>
            </a:br>
            <a:r>
              <a:rPr lang="vi-VN"/>
              <a:t>NoSQL là một tập hợp các khái niệm, ý tưởng, công nghệ, và phần mềm giải quyết:</a:t>
            </a:r>
          </a:p>
          <a:p>
            <a:pPr>
              <a:lnSpc>
                <a:spcPct val="150000"/>
              </a:lnSpc>
              <a:buFont typeface="Arial" panose="020B0604020202020204" pitchFamily="34" charset="0"/>
              <a:buChar char="•"/>
            </a:pPr>
            <a:r>
              <a:rPr lang="vi-VN"/>
              <a:t>Dữ liệu lớn (Big Data)</a:t>
            </a:r>
          </a:p>
          <a:p>
            <a:pPr>
              <a:lnSpc>
                <a:spcPct val="150000"/>
              </a:lnSpc>
              <a:buFont typeface="Arial" panose="020B0604020202020204" pitchFamily="34" charset="0"/>
              <a:buChar char="•"/>
            </a:pPr>
            <a:r>
              <a:rPr lang="vi-VN"/>
              <a:t>Dữ liệu thưa thớt, không có cấu trúc hoặc bán cấu trúc</a:t>
            </a:r>
          </a:p>
          <a:p>
            <a:pPr>
              <a:lnSpc>
                <a:spcPct val="150000"/>
              </a:lnSpc>
              <a:buFont typeface="Arial" panose="020B0604020202020204" pitchFamily="34" charset="0"/>
              <a:buChar char="•"/>
            </a:pPr>
            <a:r>
              <a:rPr lang="vi-VN"/>
              <a:t>Khả năng mở rộng ngang cao</a:t>
            </a:r>
          </a:p>
          <a:p>
            <a:pPr>
              <a:lnSpc>
                <a:spcPct val="150000"/>
              </a:lnSpc>
              <a:buFont typeface="Arial" panose="020B0604020202020204" pitchFamily="34" charset="0"/>
              <a:buChar char="•"/>
            </a:pPr>
            <a:r>
              <a:rPr lang="vi-VN"/>
              <a:t>Xử lý song song khổng lồ</a:t>
            </a:r>
            <a:br>
              <a:rPr lang="vi-VN"/>
            </a:br>
            <a:r>
              <a:rPr lang="vi-VN"/>
              <a:t>Các ứng dụng, mục tiêu, đối tượng, và phương pháp khác nhau đòi hỏi các giải pháp NoSQL khác nhau.</a:t>
            </a:r>
          </a:p>
        </p:txBody>
      </p:sp>
    </p:spTree>
    <p:extLst>
      <p:ext uri="{BB962C8B-B14F-4D97-AF65-F5344CB8AC3E}">
        <p14:creationId xmlns:p14="http://schemas.microsoft.com/office/powerpoint/2010/main" val="2216848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vi-VN" altLang="en-US"/>
              <a:t>Khi nào sử dụng cơ sở dữ liệu NoSQL? </a:t>
            </a:r>
            <a:endParaRPr lang="en-US" altLang="en-US"/>
          </a:p>
        </p:txBody>
      </p:sp>
      <p:sp>
        <p:nvSpPr>
          <p:cNvPr id="71683" name="Rectangle 3"/>
          <p:cNvSpPr>
            <a:spLocks noGrp="1" noChangeArrowheads="1"/>
          </p:cNvSpPr>
          <p:nvPr>
            <p:ph idx="1"/>
          </p:nvPr>
        </p:nvSpPr>
        <p:spPr>
          <a:xfrm>
            <a:off x="404446" y="1884219"/>
            <a:ext cx="11289323" cy="3955472"/>
          </a:xfrm>
        </p:spPr>
        <p:txBody>
          <a:bodyPr>
            <a:normAutofit fontScale="92500"/>
          </a:bodyPr>
          <a:lstStyle/>
          <a:p>
            <a:pPr lvl="1">
              <a:lnSpc>
                <a:spcPct val="150000"/>
              </a:lnSpc>
            </a:pPr>
            <a:r>
              <a:rPr lang="vi-VN" altLang="en-US" sz="2200"/>
              <a:t>Bạn có một tập hợp lớn dữ liệu không được kiểm soát, không có cấu trúc mà bạn đang cố gắng đưa vào RDBMS không?</a:t>
            </a:r>
            <a:endParaRPr lang="en-US" altLang="en-US" sz="2200"/>
          </a:p>
          <a:p>
            <a:pPr lvl="1">
              <a:lnSpc>
                <a:spcPct val="150000"/>
              </a:lnSpc>
            </a:pPr>
            <a:r>
              <a:rPr lang="vi-VN" altLang="en-US" sz="2200"/>
              <a:t>Phân tích nhật ký</a:t>
            </a:r>
            <a:endParaRPr lang="en-US" altLang="en-US" sz="2200"/>
          </a:p>
          <a:p>
            <a:pPr lvl="1">
              <a:lnSpc>
                <a:spcPct val="150000"/>
              </a:lnSpc>
            </a:pPr>
            <a:r>
              <a:rPr lang="vi-VN" altLang="en-US" sz="2200"/>
              <a:t>Nguồn cấp dữ liệu mạng xã hội (nhiều công ty kết nối thông qua Facebook hoặc Twitter)</a:t>
            </a:r>
            <a:endParaRPr lang="en-US" altLang="en-US" sz="2200"/>
          </a:p>
          <a:p>
            <a:pPr lvl="1">
              <a:lnSpc>
                <a:spcPct val="150000"/>
              </a:lnSpc>
            </a:pPr>
            <a:r>
              <a:rPr lang="vi-VN" altLang="en-US" sz="2200"/>
              <a:t>Nguồn cấp dữ liệu bên ngoài từ các đối tác</a:t>
            </a:r>
            <a:endParaRPr lang="en-US" altLang="en-US" sz="2200"/>
          </a:p>
          <a:p>
            <a:pPr lvl="1">
              <a:lnSpc>
                <a:spcPct val="150000"/>
              </a:lnSpc>
            </a:pPr>
            <a:r>
              <a:rPr lang="vi-VN" altLang="en-US" sz="2200"/>
              <a:t>Dữ liệu không dễ phân tích trong RDBMS như dữ liệu theo thời gianNguồn cấp dữ liệu lớn cần được xử lý trước khi đưa vào RDBMS</a:t>
            </a:r>
            <a:endParaRPr lang="en-US" altLang="en-US" sz="2200" dirty="0"/>
          </a:p>
        </p:txBody>
      </p:sp>
    </p:spTree>
    <p:extLst>
      <p:ext uri="{BB962C8B-B14F-4D97-AF65-F5344CB8AC3E}">
        <p14:creationId xmlns:p14="http://schemas.microsoft.com/office/powerpoint/2010/main" val="3355440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vi-VN" sz="3200"/>
              <a:t>Đừng quên vai trò của DBA (Quản trị viên cơ sở dữ liệu)</a:t>
            </a:r>
            <a:endParaRPr lang="en-US" altLang="en-US" sz="3200"/>
          </a:p>
        </p:txBody>
      </p:sp>
      <p:sp>
        <p:nvSpPr>
          <p:cNvPr id="46083" name="Rectangle 3"/>
          <p:cNvSpPr>
            <a:spLocks noGrp="1" noChangeArrowheads="1"/>
          </p:cNvSpPr>
          <p:nvPr>
            <p:ph idx="1"/>
          </p:nvPr>
        </p:nvSpPr>
        <p:spPr>
          <a:xfrm>
            <a:off x="838200" y="1447801"/>
            <a:ext cx="10618177" cy="5036127"/>
          </a:xfrm>
        </p:spPr>
        <p:txBody>
          <a:bodyPr>
            <a:normAutofit fontScale="92500" lnSpcReduction="20000"/>
          </a:bodyPr>
          <a:lstStyle/>
          <a:p>
            <a:pPr>
              <a:lnSpc>
                <a:spcPct val="150000"/>
              </a:lnSpc>
            </a:pPr>
            <a:r>
              <a:rPr lang="vi-VN" sz="3200"/>
              <a:t>Không quan trọng liệu dữ liệu được triển khai trên nền tảng NoSQL hay RDBMS.</a:t>
            </a:r>
            <a:br>
              <a:rPr lang="vi-VN" sz="3200"/>
            </a:br>
            <a:r>
              <a:rPr lang="vi-VN" sz="3200"/>
              <a:t>Vẫn cần phải giải quyết các vấn đề sau:</a:t>
            </a:r>
          </a:p>
          <a:p>
            <a:pPr lvl="1">
              <a:lnSpc>
                <a:spcPct val="150000"/>
              </a:lnSpc>
            </a:pPr>
            <a:r>
              <a:rPr lang="vi-VN" sz="2800"/>
              <a:t>Sao lưu và phục hồi</a:t>
            </a:r>
          </a:p>
          <a:p>
            <a:pPr lvl="1">
              <a:lnSpc>
                <a:spcPct val="150000"/>
              </a:lnSpc>
            </a:pPr>
            <a:r>
              <a:rPr lang="vi-VN" sz="2800"/>
              <a:t>Lập kế hoạch dung lượng</a:t>
            </a:r>
          </a:p>
          <a:p>
            <a:pPr lvl="1">
              <a:lnSpc>
                <a:spcPct val="150000"/>
              </a:lnSpc>
            </a:pPr>
            <a:r>
              <a:rPr lang="vi-VN" sz="2800"/>
              <a:t>Giám sát hiệu suất</a:t>
            </a:r>
          </a:p>
          <a:p>
            <a:pPr lvl="1">
              <a:lnSpc>
                <a:spcPct val="150000"/>
              </a:lnSpc>
            </a:pPr>
            <a:r>
              <a:rPr lang="vi-VN" sz="2800"/>
              <a:t>Tích hợp dữ liệu</a:t>
            </a:r>
          </a:p>
          <a:p>
            <a:pPr lvl="1">
              <a:lnSpc>
                <a:spcPct val="150000"/>
              </a:lnSpc>
            </a:pPr>
            <a:r>
              <a:rPr lang="vi-VN" sz="2800"/>
              <a:t>Tinh chỉnh và tối ưu hóa</a:t>
            </a:r>
          </a:p>
        </p:txBody>
      </p:sp>
    </p:spTree>
    <p:extLst>
      <p:ext uri="{BB962C8B-B14F-4D97-AF65-F5344CB8AC3E}">
        <p14:creationId xmlns:p14="http://schemas.microsoft.com/office/powerpoint/2010/main" val="179192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Garamond" panose="02020404030301010803" pitchFamily="18" charset="0"/>
              </a:rPr>
              <a:t>Transactions – ACID Properties</a:t>
            </a:r>
          </a:p>
        </p:txBody>
      </p:sp>
      <p:sp>
        <p:nvSpPr>
          <p:cNvPr id="3" name="Content Placeholder 2"/>
          <p:cNvSpPr>
            <a:spLocks noGrp="1"/>
          </p:cNvSpPr>
          <p:nvPr>
            <p:ph idx="1"/>
          </p:nvPr>
        </p:nvSpPr>
        <p:spPr>
          <a:xfrm>
            <a:off x="589085" y="1571349"/>
            <a:ext cx="10937630" cy="4605615"/>
          </a:xfrm>
        </p:spPr>
        <p:txBody>
          <a:bodyPr>
            <a:normAutofit/>
          </a:bodyPr>
          <a:lstStyle/>
          <a:p>
            <a:pPr algn="just">
              <a:lnSpc>
                <a:spcPct val="150000"/>
              </a:lnSpc>
            </a:pPr>
            <a:r>
              <a:rPr lang="vi-VN" altLang="en-US" b="1" i="1"/>
              <a:t>Tính nhất quán (Consistent): </a:t>
            </a:r>
            <a:r>
              <a:rPr lang="vi-VN" altLang="en-US"/>
              <a:t>Một giao dịch phải đảm bảo rằng cơ sở dữ liệu chuyển từ một trạng thái hợp lệ sang một trạng thái hợp lệ khác. Tính nhất quán được đảm bảo bởi các ràng buộc của cơ sở dữ liệu. </a:t>
            </a:r>
            <a:endParaRPr lang="en-US" altLang="en-US"/>
          </a:p>
          <a:p>
            <a:pPr marL="0" indent="0" algn="just">
              <a:lnSpc>
                <a:spcPct val="150000"/>
              </a:lnSpc>
              <a:buNone/>
            </a:pPr>
            <a:r>
              <a:rPr lang="en-US" altLang="en-US"/>
              <a:t>	</a:t>
            </a:r>
            <a:r>
              <a:rPr lang="vi-VN" altLang="en-US" b="1"/>
              <a:t>Ví dụ,</a:t>
            </a:r>
            <a:r>
              <a:rPr lang="vi-VN" altLang="en-US"/>
              <a:t> trong một cơ sở dữ liệu theo dõi tài khoản séc, mỗi giao dịch chỉ được phép có một số séc duy nhất.</a:t>
            </a:r>
            <a:endParaRPr lang="en-US" altLang="en-US" dirty="0"/>
          </a:p>
        </p:txBody>
      </p:sp>
    </p:spTree>
    <p:extLst>
      <p:ext uri="{BB962C8B-B14F-4D97-AF65-F5344CB8AC3E}">
        <p14:creationId xmlns:p14="http://schemas.microsoft.com/office/powerpoint/2010/main" val="49555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Garamond" panose="02020404030301010803" pitchFamily="18" charset="0"/>
              </a:rPr>
              <a:t>Transactions – ACID Properties</a:t>
            </a:r>
          </a:p>
        </p:txBody>
      </p:sp>
      <p:sp>
        <p:nvSpPr>
          <p:cNvPr id="3" name="Content Placeholder 2"/>
          <p:cNvSpPr>
            <a:spLocks noGrp="1"/>
          </p:cNvSpPr>
          <p:nvPr>
            <p:ph idx="1"/>
          </p:nvPr>
        </p:nvSpPr>
        <p:spPr>
          <a:xfrm>
            <a:off x="589085" y="1571349"/>
            <a:ext cx="10937630" cy="4605615"/>
          </a:xfrm>
        </p:spPr>
        <p:txBody>
          <a:bodyPr>
            <a:normAutofit lnSpcReduction="10000"/>
          </a:bodyPr>
          <a:lstStyle/>
          <a:p>
            <a:pPr algn="just">
              <a:lnSpc>
                <a:spcPct val="150000"/>
              </a:lnSpc>
            </a:pPr>
            <a:r>
              <a:rPr lang="vi-VN" altLang="en-US" b="1" i="1"/>
              <a:t>Tính cách ly (Isolated): </a:t>
            </a:r>
            <a:r>
              <a:rPr lang="vi-VN" altLang="en-US"/>
              <a:t>Kết quả của các thay đổi trong một giao dịch không được hiển thị cho đến khi giao dịch đó đã được hoàn tất. </a:t>
            </a:r>
            <a:endParaRPr lang="en-US" altLang="en-US"/>
          </a:p>
          <a:p>
            <a:pPr marL="0" indent="0" algn="just">
              <a:lnSpc>
                <a:spcPct val="150000"/>
              </a:lnSpc>
              <a:buNone/>
            </a:pPr>
            <a:r>
              <a:rPr lang="en-US" altLang="en-US" b="1"/>
              <a:t>	</a:t>
            </a:r>
            <a:r>
              <a:rPr lang="vi-VN" altLang="en-US" b="1"/>
              <a:t>Ví dụ, </a:t>
            </a:r>
            <a:r>
              <a:rPr lang="vi-VN" altLang="en-US"/>
              <a:t>khi một giao dịch viên kiểm tra số dư tài khoản, họ phải được cách ly khỏi một giao dịch khác đang rút tiền từ cùng tài khoản đó. Chỉ khi giao dịch rút tiền hoàn thành và giao dịch viên kiểm tra số dư lại, số dư mới sẽ được cập nhật.</a:t>
            </a:r>
            <a:endParaRPr lang="en-US" altLang="en-US" dirty="0"/>
          </a:p>
        </p:txBody>
      </p:sp>
    </p:spTree>
    <p:extLst>
      <p:ext uri="{BB962C8B-B14F-4D97-AF65-F5344CB8AC3E}">
        <p14:creationId xmlns:p14="http://schemas.microsoft.com/office/powerpoint/2010/main" val="272022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Garamond" panose="02020404030301010803" pitchFamily="18" charset="0"/>
              </a:rPr>
              <a:t>Transactions – ACID Properties</a:t>
            </a:r>
          </a:p>
        </p:txBody>
      </p:sp>
      <p:sp>
        <p:nvSpPr>
          <p:cNvPr id="3" name="Content Placeholder 2"/>
          <p:cNvSpPr>
            <a:spLocks noGrp="1"/>
          </p:cNvSpPr>
          <p:nvPr>
            <p:ph idx="1"/>
          </p:nvPr>
        </p:nvSpPr>
        <p:spPr>
          <a:xfrm>
            <a:off x="589085" y="1571349"/>
            <a:ext cx="10937630" cy="4605615"/>
          </a:xfrm>
        </p:spPr>
        <p:txBody>
          <a:bodyPr>
            <a:normAutofit/>
          </a:bodyPr>
          <a:lstStyle/>
          <a:p>
            <a:pPr algn="just">
              <a:lnSpc>
                <a:spcPct val="150000"/>
              </a:lnSpc>
            </a:pPr>
            <a:r>
              <a:rPr lang="vi-VN" altLang="en-US" b="1" i="1"/>
              <a:t>Tính bền vững (Durable): </a:t>
            </a:r>
            <a:r>
              <a:rPr lang="vi-VN" altLang="en-US"/>
              <a:t>Kết quả của một giao dịch đã được hoàn tất sẽ tồn tại ngay cả khi có sự cố xảy ra. Điều này có nghĩa là hệ thống không được phép mất kết quả của giao dịch hoặc dữ liệu trong cơ sở dữ liệu. Tính bền vững thường được đảm bảo thông qua các nhật ký giao dịch, cho phép "tái tạo" lại các giao dịch từ một thời điểm cụ thể (giống như sao lưu).</a:t>
            </a:r>
            <a:endParaRPr lang="en-US" altLang="en-US" dirty="0"/>
          </a:p>
        </p:txBody>
      </p:sp>
    </p:spTree>
    <p:extLst>
      <p:ext uri="{BB962C8B-B14F-4D97-AF65-F5344CB8AC3E}">
        <p14:creationId xmlns:p14="http://schemas.microsoft.com/office/powerpoint/2010/main" val="733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No SQL là gì?</a:t>
            </a:r>
            <a:endParaRPr lang="es-ES_tradnl" dirty="0"/>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vi-VN" sz="2400"/>
              <a:t>NoSQL là viết tắt của:</a:t>
            </a:r>
            <a:endParaRPr lang="en-US" sz="2400"/>
          </a:p>
          <a:p>
            <a:pPr lvl="1">
              <a:lnSpc>
                <a:spcPct val="150000"/>
              </a:lnSpc>
            </a:pPr>
            <a:r>
              <a:rPr lang="vi-VN"/>
              <a:t>No Relational: Không quan hệ.</a:t>
            </a:r>
            <a:endParaRPr lang="en-US"/>
          </a:p>
          <a:p>
            <a:pPr lvl="1">
              <a:lnSpc>
                <a:spcPct val="150000"/>
              </a:lnSpc>
            </a:pPr>
            <a:r>
              <a:rPr lang="vi-VN"/>
              <a:t>No RDBMS: Không phải RDBMS (Hệ quản trị cơ sở dữ liệu quan hệ).</a:t>
            </a:r>
            <a:endParaRPr lang="en-US"/>
          </a:p>
          <a:p>
            <a:pPr lvl="1">
              <a:lnSpc>
                <a:spcPct val="150000"/>
              </a:lnSpc>
            </a:pPr>
            <a:r>
              <a:rPr lang="vi-VN"/>
              <a:t>Not Only SQL: Không chỉ là SQL.</a:t>
            </a:r>
            <a:endParaRPr lang="en-US"/>
          </a:p>
          <a:p>
            <a:pPr marL="0" indent="0">
              <a:lnSpc>
                <a:spcPct val="150000"/>
              </a:lnSpc>
              <a:buNone/>
            </a:pPr>
            <a:r>
              <a:rPr lang="vi-VN" sz="2400"/>
              <a:t>NoSQL là một thuật ngữ chung cho tất cả các loại cơ sở dữ liệu và kho dữ liệu không tuân theo các nguyên tắc của RDBMS.</a:t>
            </a:r>
            <a:endParaRPr lang="en-US" sz="2400"/>
          </a:p>
          <a:p>
            <a:pPr lvl="1">
              <a:lnSpc>
                <a:spcPct val="150000"/>
              </a:lnSpc>
            </a:pPr>
            <a:r>
              <a:rPr lang="vi-VN"/>
              <a:t>Đây là một nhóm sản phẩm.</a:t>
            </a:r>
            <a:endParaRPr lang="en-US"/>
          </a:p>
          <a:p>
            <a:pPr lvl="1">
              <a:lnSpc>
                <a:spcPct val="150000"/>
              </a:lnSpc>
            </a:pPr>
            <a:r>
              <a:rPr lang="vi-VN"/>
              <a:t>Nó bao gồm một tập hợp các khái niệm liên quan về lưu trữ và thao tác dữ liệu.</a:t>
            </a:r>
            <a:endParaRPr lang="en-US"/>
          </a:p>
          <a:p>
            <a:pPr lvl="1">
              <a:lnSpc>
                <a:spcPct val="150000"/>
              </a:lnSpc>
            </a:pPr>
            <a:r>
              <a:rPr lang="vi-VN"/>
              <a:t>Thường liên quan đến các tập dữ liệu lớn.</a:t>
            </a:r>
            <a:endParaRPr lang="es-ES_tradnl" dirty="0"/>
          </a:p>
        </p:txBody>
      </p:sp>
    </p:spTree>
    <p:extLst>
      <p:ext uri="{BB962C8B-B14F-4D97-AF65-F5344CB8AC3E}">
        <p14:creationId xmlns:p14="http://schemas.microsoft.com/office/powerpoint/2010/main" val="1384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91166" y="1536376"/>
            <a:ext cx="3664947" cy="5185264"/>
          </a:xfrm>
          <a:prstGeom prst="rect">
            <a:avLst/>
          </a:prstGeom>
        </p:spPr>
      </p:pic>
      <p:sp>
        <p:nvSpPr>
          <p:cNvPr id="32769" name="Title 1"/>
          <p:cNvSpPr>
            <a:spLocks noGrp="1"/>
          </p:cNvSpPr>
          <p:nvPr>
            <p:ph type="title"/>
          </p:nvPr>
        </p:nvSpPr>
        <p:spPr/>
        <p:txBody>
          <a:bodyPr/>
          <a:lstStyle/>
          <a:p>
            <a:r>
              <a:rPr lang="en-US"/>
              <a:t>Định nghĩa về NoSQL</a:t>
            </a:r>
            <a:endParaRPr lang="en-US" altLang="en-US">
              <a:latin typeface="Garamond" panose="02020404030301010803" pitchFamily="18" charset="0"/>
            </a:endParaRPr>
          </a:p>
        </p:txBody>
      </p:sp>
      <p:sp>
        <p:nvSpPr>
          <p:cNvPr id="32770" name="Content Placeholder 2"/>
          <p:cNvSpPr>
            <a:spLocks noGrp="1"/>
          </p:cNvSpPr>
          <p:nvPr>
            <p:ph idx="1"/>
          </p:nvPr>
        </p:nvSpPr>
        <p:spPr>
          <a:xfrm>
            <a:off x="562709" y="1536376"/>
            <a:ext cx="6652966" cy="4351338"/>
          </a:xfrm>
        </p:spPr>
        <p:txBody>
          <a:bodyPr>
            <a:normAutofit fontScale="70000" lnSpcReduction="20000"/>
          </a:bodyPr>
          <a:lstStyle/>
          <a:p>
            <a:pPr marL="0" indent="0">
              <a:lnSpc>
                <a:spcPct val="160000"/>
              </a:lnSpc>
              <a:buNone/>
            </a:pPr>
            <a:r>
              <a:rPr lang="en-US" altLang="en-US" sz="2800" dirty="0">
                <a:latin typeface="Arial" panose="020B0604020202020204" pitchFamily="34" charset="0"/>
                <a:cs typeface="Arial" panose="020B0604020202020204" pitchFamily="34" charset="0"/>
              </a:rPr>
              <a:t>From www.nosql-database.org:</a:t>
            </a:r>
          </a:p>
          <a:p>
            <a:pPr marL="400050" lvl="1" indent="0" algn="just">
              <a:lnSpc>
                <a:spcPct val="160000"/>
              </a:lnSpc>
              <a:buNone/>
            </a:pPr>
            <a:r>
              <a:rPr lang="vi-VN" altLang="en-US" sz="2400">
                <a:latin typeface="Arial" panose="020B0604020202020204" pitchFamily="34" charset="0"/>
                <a:cs typeface="Arial" panose="020B0604020202020204" pitchFamily="34" charset="0"/>
              </a:rPr>
              <a:t>Cơ sở dữ liệu thế hệ tiếp theo chủ yếu giải quyết một số điểm: không quan hệ, phân tán, mã nguồn mở và có thể mở rộng theo chiều ngang. Ý định ban đầu là cơ sở dữ liệu quy mô web hiện đại. </a:t>
            </a:r>
            <a:endParaRPr lang="en-US" altLang="en-US" sz="2400">
              <a:latin typeface="Arial" panose="020B0604020202020204" pitchFamily="34" charset="0"/>
              <a:cs typeface="Arial" panose="020B0604020202020204" pitchFamily="34" charset="0"/>
            </a:endParaRPr>
          </a:p>
          <a:p>
            <a:pPr marL="400050" lvl="1" indent="0" algn="just">
              <a:lnSpc>
                <a:spcPct val="160000"/>
              </a:lnSpc>
              <a:buNone/>
            </a:pPr>
            <a:r>
              <a:rPr lang="vi-VN" altLang="en-US" sz="2400">
                <a:latin typeface="Arial" panose="020B0604020202020204" pitchFamily="34" charset="0"/>
                <a:cs typeface="Arial" panose="020B0604020202020204" pitchFamily="34" charset="0"/>
              </a:rPr>
              <a:t>Phong trào này bắt đầu vào đầu năm 2009 và đang phát triển nhanh chóng. Thường có nhiều đặc điểm hơn được áp dụng như: không có lược đồ, hỗ trợ sao chép dễ dàng, API đơn giản, cuối cùng là nhất quán / BASE (không phải ACID), lượng dữ liệu khổng lồ và nhiều hơn nữa.</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15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14568</TotalTime>
  <Words>5254</Words>
  <Application>Microsoft Office PowerPoint</Application>
  <PresentationFormat>Widescreen</PresentationFormat>
  <Paragraphs>274</Paragraphs>
  <Slides>45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Aptos Display</vt:lpstr>
      <vt:lpstr>Arial</vt:lpstr>
      <vt:lpstr>Calibri</vt:lpstr>
      <vt:lpstr>Garamond</vt:lpstr>
      <vt:lpstr>Office Theme</vt:lpstr>
      <vt:lpstr>Bài 04. CƠ SỞ DỮ LIỆU NoSQL</vt:lpstr>
      <vt:lpstr>NoSQL!</vt:lpstr>
      <vt:lpstr>Đặc điểm của RDBMS</vt:lpstr>
      <vt:lpstr>Transactions – ACID Properties</vt:lpstr>
      <vt:lpstr>Transactions – ACID Properties</vt:lpstr>
      <vt:lpstr>Transactions – ACID Properties</vt:lpstr>
      <vt:lpstr>Transactions – ACID Properties</vt:lpstr>
      <vt:lpstr>No SQL là gì?</vt:lpstr>
      <vt:lpstr>Định nghĩa về NoSQL</vt:lpstr>
      <vt:lpstr>Định nghĩa về NoSQL</vt:lpstr>
      <vt:lpstr>NoSQL bắt nguồn từ đâu?</vt:lpstr>
      <vt:lpstr>Lịch sử phát triển</vt:lpstr>
      <vt:lpstr>NoSQL và Big Data</vt:lpstr>
      <vt:lpstr>NoSQL và Big Data</vt:lpstr>
      <vt:lpstr>Nguồn gốc của dữ liệu lớn hiện nay?</vt:lpstr>
      <vt:lpstr>Tại sao RDBMS không phù hợp cho Dữ liệu lớn (Big Data)?</vt:lpstr>
      <vt:lpstr>Tại sao RDBMS không phù hợp cho Dữ liệu lớn (Big Data)?</vt:lpstr>
      <vt:lpstr>Tại sao RDBMS không phù hợp cho Dữ liệu lớn (Big Data)?</vt:lpstr>
      <vt:lpstr>Đặc điểm nổi bật của NoSQL</vt:lpstr>
      <vt:lpstr>Đặc điểm nổi bật của NoSQL</vt:lpstr>
      <vt:lpstr>Đặc điểm nổi bật của NoSQL</vt:lpstr>
      <vt:lpstr>Các loại cơ sở dữ liệu NoSQL</vt:lpstr>
      <vt:lpstr>Cơ sở dữ liệu tài liệu (Document Databases)</vt:lpstr>
      <vt:lpstr>Cơ sở dữ liệu tài liệu (Document Databases)</vt:lpstr>
      <vt:lpstr>Document Databases, JSON</vt:lpstr>
      <vt:lpstr>CSDL dạng Key/Value</vt:lpstr>
      <vt:lpstr>CSDL dạng Key/Value</vt:lpstr>
      <vt:lpstr>CSDL dạng Key/Value</vt:lpstr>
      <vt:lpstr>Cơ sở dữ liệu định hướng cột có sắp xếp</vt:lpstr>
      <vt:lpstr>Cơ sở dữ liệu định hướng cột có sắp xếp</vt:lpstr>
      <vt:lpstr>Graph Databases</vt:lpstr>
      <vt:lpstr>Ứng dụng thực tế của cơ sở dữ liệu dạng đồ thị</vt:lpstr>
      <vt:lpstr>Ứng dụng thực tế của cơ sở dữ liệu dạng đồ thị</vt:lpstr>
      <vt:lpstr>Xử lý Dữ liệu Lớn và Khả năng Mở rộng</vt:lpstr>
      <vt:lpstr>Xử lý Dữ liệu Lớn và Khả năng Mở rộng</vt:lpstr>
      <vt:lpstr>Scaling RDBMS</vt:lpstr>
      <vt:lpstr>NoSQL, No ACID</vt:lpstr>
      <vt:lpstr>BASE Transactions</vt:lpstr>
      <vt:lpstr>CAP Theorem</vt:lpstr>
      <vt:lpstr>Định lý CAP: Chỉ Có Thể Chọn Hai trong Ba</vt:lpstr>
      <vt:lpstr>Consistency hay Availability?</vt:lpstr>
      <vt:lpstr>Consistency hay Availability?</vt:lpstr>
      <vt:lpstr>Hiệu năng</vt:lpstr>
      <vt:lpstr>Khi nào sử dụng cơ sở dữ liệu NoSQL? </vt:lpstr>
      <vt:lpstr>Đừng quên vai trò của DBA (Quản trị viên cơ sở dữ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dc:creator>
  <cp:lastModifiedBy>Le Nhat Tung</cp:lastModifiedBy>
  <cp:revision>483</cp:revision>
  <dcterms:created xsi:type="dcterms:W3CDTF">2009-12-29T10:39:27Z</dcterms:created>
  <dcterms:modified xsi:type="dcterms:W3CDTF">2024-10-13T16:44:07Z</dcterms:modified>
</cp:coreProperties>
</file>