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Source Serif Pro" charset="1" panose="02040603050405020204"/>
      <p:regular r:id="rId14"/>
    </p:embeddedFont>
    <p:embeddedFont>
      <p:font typeface="Source Serif Pro Bold" charset="1" panose="02040803050405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courses.uit.edu.vn/course/view.php?id=11167" TargetMode="External" Type="http://schemas.openxmlformats.org/officeDocument/2006/relationships/hyperlink"/><Relationship Id="rId4" Target="https://courses.uit.edu.vn/user/view.php?id=11704&amp;course=1" TargetMode="External" Type="http://schemas.openxmlformats.org/officeDocument/2006/relationships/hyperlink"/><Relationship Id="rId5" Target="https://courses.uit.edu.vn/user/view.php?id=5433&amp;course=1" TargetMode="External" Type="http://schemas.openxmlformats.org/officeDocument/2006/relationships/hyperlink"/><Relationship Id="rId6" Target="https://courses.uit.edu.vn/user/view.php?id=21873&amp;course=1" TargetMode="External" Type="http://schemas.openxmlformats.org/officeDocument/2006/relationships/hyperlink"/></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9F5"/>
        </a:solidFill>
      </p:bgPr>
    </p:bg>
    <p:spTree>
      <p:nvGrpSpPr>
        <p:cNvPr id="1" name=""/>
        <p:cNvGrpSpPr/>
        <p:nvPr/>
      </p:nvGrpSpPr>
      <p:grpSpPr>
        <a:xfrm>
          <a:off x="0" y="0"/>
          <a:ext cx="0" cy="0"/>
          <a:chOff x="0" y="0"/>
          <a:chExt cx="0" cy="0"/>
        </a:xfrm>
      </p:grpSpPr>
      <p:sp>
        <p:nvSpPr>
          <p:cNvPr name="Freeform 2" id="2"/>
          <p:cNvSpPr/>
          <p:nvPr/>
        </p:nvSpPr>
        <p:spPr>
          <a:xfrm flipH="false" flipV="false" rot="0">
            <a:off x="14870158" y="3011700"/>
            <a:ext cx="2079004" cy="1680528"/>
          </a:xfrm>
          <a:custGeom>
            <a:avLst/>
            <a:gdLst/>
            <a:ahLst/>
            <a:cxnLst/>
            <a:rect r="r" b="b" t="t" l="l"/>
            <a:pathLst>
              <a:path h="1680528" w="2079004">
                <a:moveTo>
                  <a:pt x="0" y="0"/>
                </a:moveTo>
                <a:lnTo>
                  <a:pt x="2079004" y="0"/>
                </a:lnTo>
                <a:lnTo>
                  <a:pt x="2079004" y="1680527"/>
                </a:lnTo>
                <a:lnTo>
                  <a:pt x="0" y="1680527"/>
                </a:lnTo>
                <a:lnTo>
                  <a:pt x="0" y="0"/>
                </a:lnTo>
                <a:close/>
              </a:path>
            </a:pathLst>
          </a:custGeom>
          <a:blipFill>
            <a:blip r:embed="rId2"/>
            <a:stretch>
              <a:fillRect l="0" t="0" r="0" b="0"/>
            </a:stretch>
          </a:blipFill>
        </p:spPr>
      </p:sp>
      <p:sp>
        <p:nvSpPr>
          <p:cNvPr name="TextBox 3" id="3"/>
          <p:cNvSpPr txBox="true"/>
          <p:nvPr/>
        </p:nvSpPr>
        <p:spPr>
          <a:xfrm rot="0">
            <a:off x="1575020" y="352425"/>
            <a:ext cx="15137960" cy="676275"/>
          </a:xfrm>
          <a:prstGeom prst="rect">
            <a:avLst/>
          </a:prstGeom>
        </p:spPr>
        <p:txBody>
          <a:bodyPr anchor="t" rtlCol="false" tIns="0" lIns="0" bIns="0" rIns="0">
            <a:spAutoFit/>
          </a:bodyPr>
          <a:lstStyle/>
          <a:p>
            <a:pPr>
              <a:lnSpc>
                <a:spcPts val="5174"/>
              </a:lnSpc>
            </a:pPr>
            <a:r>
              <a:rPr lang="en-US" sz="4500">
                <a:solidFill>
                  <a:srgbClr val="0F5EB4"/>
                </a:solidFill>
                <a:latin typeface="Roboto Bold"/>
                <a:hlinkClick r:id="rId3" tooltip="https://courses.uit.edu.vn/course/view.php?id=11167"/>
              </a:rPr>
              <a:t>HỆ THỐNG THÔNG TIN ĐỊA LÝ 3 CHIỀU - IE402.O11.CNCL</a:t>
            </a:r>
          </a:p>
        </p:txBody>
      </p:sp>
      <p:sp>
        <p:nvSpPr>
          <p:cNvPr name="TextBox 4" id="4"/>
          <p:cNvSpPr txBox="true"/>
          <p:nvPr/>
        </p:nvSpPr>
        <p:spPr>
          <a:xfrm rot="0">
            <a:off x="10880104" y="6313277"/>
            <a:ext cx="6069058" cy="4641850"/>
          </a:xfrm>
          <a:prstGeom prst="rect">
            <a:avLst/>
          </a:prstGeom>
        </p:spPr>
        <p:txBody>
          <a:bodyPr anchor="t" rtlCol="false" tIns="0" lIns="0" bIns="0" rIns="0">
            <a:spAutoFit/>
          </a:bodyPr>
          <a:lstStyle/>
          <a:p>
            <a:pPr>
              <a:lnSpc>
                <a:spcPts val="9000"/>
              </a:lnSpc>
            </a:pPr>
            <a:r>
              <a:rPr lang="en-US" sz="4500">
                <a:solidFill>
                  <a:srgbClr val="000000"/>
                </a:solidFill>
                <a:latin typeface="Roboto Bold"/>
              </a:rPr>
              <a:t>Giáo viên Hướng Dẫn :</a:t>
            </a:r>
          </a:p>
          <a:p>
            <a:pPr>
              <a:lnSpc>
                <a:spcPts val="7000"/>
              </a:lnSpc>
            </a:pPr>
            <a:r>
              <a:rPr lang="en-US" sz="3500">
                <a:solidFill>
                  <a:srgbClr val="000000"/>
                </a:solidFill>
                <a:latin typeface="Roboto"/>
              </a:rPr>
              <a:t>      </a:t>
            </a:r>
            <a:r>
              <a:rPr lang="en-US" sz="3500">
                <a:solidFill>
                  <a:srgbClr val="000000"/>
                </a:solidFill>
                <a:latin typeface="Roboto"/>
                <a:hlinkClick r:id="rId4" tooltip="https://courses.uit.edu.vn/user/view.php?id=11704&amp;course=1"/>
              </a:rPr>
              <a:t>Lưu Thanh Sơ</a:t>
            </a:r>
            <a:r>
              <a:rPr lang="en-US" sz="3500">
                <a:solidFill>
                  <a:srgbClr val="000000"/>
                </a:solidFill>
                <a:latin typeface="Roboto"/>
              </a:rPr>
              <a:t>n</a:t>
            </a:r>
          </a:p>
          <a:p>
            <a:pPr>
              <a:lnSpc>
                <a:spcPts val="7000"/>
              </a:lnSpc>
            </a:pPr>
            <a:r>
              <a:rPr lang="en-US" sz="3500">
                <a:solidFill>
                  <a:srgbClr val="000000"/>
                </a:solidFill>
                <a:latin typeface="Roboto"/>
              </a:rPr>
              <a:t>      </a:t>
            </a:r>
            <a:r>
              <a:rPr lang="en-US" sz="3500">
                <a:solidFill>
                  <a:srgbClr val="000000"/>
                </a:solidFill>
                <a:latin typeface="Roboto"/>
                <a:hlinkClick r:id="rId5" tooltip="https://courses.uit.edu.vn/user/view.php?id=5433&amp;course=1"/>
              </a:rPr>
              <a:t>Nguyễn Gia Tuấn Anh</a:t>
            </a:r>
          </a:p>
          <a:p>
            <a:pPr>
              <a:lnSpc>
                <a:spcPts val="7000"/>
              </a:lnSpc>
            </a:pPr>
            <a:r>
              <a:rPr lang="en-US" sz="3500">
                <a:solidFill>
                  <a:srgbClr val="000000"/>
                </a:solidFill>
                <a:latin typeface="Roboto"/>
              </a:rPr>
              <a:t>      </a:t>
            </a:r>
            <a:r>
              <a:rPr lang="en-US" sz="3500">
                <a:solidFill>
                  <a:srgbClr val="000000"/>
                </a:solidFill>
                <a:latin typeface="Roboto"/>
                <a:hlinkClick r:id="rId6" tooltip="https://courses.uit.edu.vn/user/view.php?id=21873&amp;course=1"/>
              </a:rPr>
              <a:t>Phạm Vĩ</a:t>
            </a:r>
          </a:p>
          <a:p>
            <a:pPr>
              <a:lnSpc>
                <a:spcPts val="7000"/>
              </a:lnSpc>
            </a:pPr>
          </a:p>
        </p:txBody>
      </p:sp>
      <p:sp>
        <p:nvSpPr>
          <p:cNvPr name="TextBox 5" id="5"/>
          <p:cNvSpPr txBox="true"/>
          <p:nvPr/>
        </p:nvSpPr>
        <p:spPr>
          <a:xfrm rot="0">
            <a:off x="3825648" y="2475601"/>
            <a:ext cx="10636705" cy="2533650"/>
          </a:xfrm>
          <a:prstGeom prst="rect">
            <a:avLst/>
          </a:prstGeom>
        </p:spPr>
        <p:txBody>
          <a:bodyPr anchor="t" rtlCol="false" tIns="0" lIns="0" bIns="0" rIns="0">
            <a:spAutoFit/>
          </a:bodyPr>
          <a:lstStyle/>
          <a:p>
            <a:pPr algn="ctr">
              <a:lnSpc>
                <a:spcPts val="11250"/>
              </a:lnSpc>
            </a:pPr>
            <a:r>
              <a:rPr lang="en-US" sz="7500">
                <a:solidFill>
                  <a:srgbClr val="000000"/>
                </a:solidFill>
                <a:latin typeface="Roboto Bold"/>
              </a:rPr>
              <a:t>BÁO CÁO CUỐI KÌ</a:t>
            </a:r>
          </a:p>
          <a:p>
            <a:pPr algn="ctr">
              <a:lnSpc>
                <a:spcPts val="9000"/>
              </a:lnSpc>
            </a:pPr>
            <a:r>
              <a:rPr lang="en-US" sz="6000">
                <a:solidFill>
                  <a:srgbClr val="000000"/>
                </a:solidFill>
                <a:latin typeface="Roboto Bold"/>
              </a:rPr>
              <a:t>TRỰC QUAN HOÁ TOÀ E UIT </a:t>
            </a:r>
          </a:p>
        </p:txBody>
      </p:sp>
      <p:grpSp>
        <p:nvGrpSpPr>
          <p:cNvPr name="Group 6" id="6"/>
          <p:cNvGrpSpPr/>
          <p:nvPr/>
        </p:nvGrpSpPr>
        <p:grpSpPr>
          <a:xfrm rot="0">
            <a:off x="865840" y="7164177"/>
            <a:ext cx="7071824" cy="2711450"/>
            <a:chOff x="0" y="0"/>
            <a:chExt cx="9429098" cy="3615266"/>
          </a:xfrm>
        </p:grpSpPr>
        <p:sp>
          <p:nvSpPr>
            <p:cNvPr name="TextBox 7" id="7"/>
            <p:cNvSpPr txBox="true"/>
            <p:nvPr/>
          </p:nvSpPr>
          <p:spPr>
            <a:xfrm rot="0">
              <a:off x="0" y="28575"/>
              <a:ext cx="5565789" cy="885825"/>
            </a:xfrm>
            <a:prstGeom prst="rect">
              <a:avLst/>
            </a:prstGeom>
          </p:spPr>
          <p:txBody>
            <a:bodyPr anchor="t" rtlCol="false" tIns="0" lIns="0" bIns="0" rIns="0">
              <a:spAutoFit/>
            </a:bodyPr>
            <a:lstStyle/>
            <a:p>
              <a:pPr algn="ctr">
                <a:lnSpc>
                  <a:spcPts val="5174"/>
                </a:lnSpc>
                <a:spcBef>
                  <a:spcPct val="0"/>
                </a:spcBef>
              </a:pPr>
              <a:r>
                <a:rPr lang="en-US" sz="4500">
                  <a:solidFill>
                    <a:srgbClr val="000000"/>
                  </a:solidFill>
                  <a:latin typeface="Source Serif Pro Bold"/>
                </a:rPr>
                <a:t>THÀNH VIÊN :</a:t>
              </a:r>
            </a:p>
          </p:txBody>
        </p:sp>
        <p:sp>
          <p:nvSpPr>
            <p:cNvPr name="TextBox 8" id="8"/>
            <p:cNvSpPr txBox="true"/>
            <p:nvPr/>
          </p:nvSpPr>
          <p:spPr>
            <a:xfrm rot="0">
              <a:off x="367394" y="1460500"/>
              <a:ext cx="5646178" cy="2154766"/>
            </a:xfrm>
            <a:prstGeom prst="rect">
              <a:avLst/>
            </a:prstGeom>
          </p:spPr>
          <p:txBody>
            <a:bodyPr anchor="t" rtlCol="false" tIns="0" lIns="0" bIns="0" rIns="0">
              <a:spAutoFit/>
            </a:bodyPr>
            <a:lstStyle/>
            <a:p>
              <a:pPr>
                <a:lnSpc>
                  <a:spcPts val="7000"/>
                </a:lnSpc>
              </a:pPr>
              <a:r>
                <a:rPr lang="en-US" sz="3500">
                  <a:solidFill>
                    <a:srgbClr val="000000"/>
                  </a:solidFill>
                  <a:latin typeface="Source Serif Pro"/>
                </a:rPr>
                <a:t>Lê Hoàng Huy</a:t>
              </a:r>
            </a:p>
            <a:p>
              <a:pPr>
                <a:lnSpc>
                  <a:spcPts val="7000"/>
                </a:lnSpc>
              </a:pPr>
              <a:r>
                <a:rPr lang="en-US" sz="3500">
                  <a:solidFill>
                    <a:srgbClr val="000000"/>
                  </a:solidFill>
                  <a:latin typeface="Source Serif Pro"/>
                </a:rPr>
                <a:t>Đỗ Văn Hưởng</a:t>
              </a:r>
            </a:p>
          </p:txBody>
        </p:sp>
        <p:sp>
          <p:nvSpPr>
            <p:cNvPr name="TextBox 9" id="9"/>
            <p:cNvSpPr txBox="true"/>
            <p:nvPr/>
          </p:nvSpPr>
          <p:spPr>
            <a:xfrm rot="0">
              <a:off x="6863702" y="1460500"/>
              <a:ext cx="2565396" cy="2154766"/>
            </a:xfrm>
            <a:prstGeom prst="rect">
              <a:avLst/>
            </a:prstGeom>
          </p:spPr>
          <p:txBody>
            <a:bodyPr anchor="t" rtlCol="false" tIns="0" lIns="0" bIns="0" rIns="0">
              <a:spAutoFit/>
            </a:bodyPr>
            <a:lstStyle/>
            <a:p>
              <a:pPr algn="ctr">
                <a:lnSpc>
                  <a:spcPts val="7000"/>
                </a:lnSpc>
              </a:pPr>
              <a:r>
                <a:rPr lang="en-US" sz="3500">
                  <a:solidFill>
                    <a:srgbClr val="000000"/>
                  </a:solidFill>
                  <a:latin typeface="Source Serif Pro"/>
                </a:rPr>
                <a:t>20521392</a:t>
              </a:r>
            </a:p>
            <a:p>
              <a:pPr algn="ctr">
                <a:lnSpc>
                  <a:spcPts val="7000"/>
                </a:lnSpc>
              </a:pPr>
              <a:r>
                <a:rPr lang="en-US" sz="3500">
                  <a:solidFill>
                    <a:srgbClr val="000000"/>
                  </a:solidFill>
                  <a:latin typeface="Source Serif Pro"/>
                </a:rPr>
                <a:t>20521380</a:t>
              </a:r>
            </a:p>
          </p:txBody>
        </p:sp>
      </p:grpSp>
      <p:sp>
        <p:nvSpPr>
          <p:cNvPr name="Freeform 10" id="10"/>
          <p:cNvSpPr/>
          <p:nvPr/>
        </p:nvSpPr>
        <p:spPr>
          <a:xfrm flipH="false" flipV="false" rot="0">
            <a:off x="1422620" y="3011700"/>
            <a:ext cx="2079004" cy="1680528"/>
          </a:xfrm>
          <a:custGeom>
            <a:avLst/>
            <a:gdLst/>
            <a:ahLst/>
            <a:cxnLst/>
            <a:rect r="r" b="b" t="t" l="l"/>
            <a:pathLst>
              <a:path h="1680528" w="2079004">
                <a:moveTo>
                  <a:pt x="0" y="0"/>
                </a:moveTo>
                <a:lnTo>
                  <a:pt x="2079003" y="0"/>
                </a:lnTo>
                <a:lnTo>
                  <a:pt x="2079003" y="1680527"/>
                </a:lnTo>
                <a:lnTo>
                  <a:pt x="0" y="1680527"/>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9F5"/>
        </a:solidFill>
      </p:bgPr>
    </p:bg>
    <p:spTree>
      <p:nvGrpSpPr>
        <p:cNvPr id="1" name=""/>
        <p:cNvGrpSpPr/>
        <p:nvPr/>
      </p:nvGrpSpPr>
      <p:grpSpPr>
        <a:xfrm>
          <a:off x="0" y="0"/>
          <a:ext cx="0" cy="0"/>
          <a:chOff x="0" y="0"/>
          <a:chExt cx="0" cy="0"/>
        </a:xfrm>
      </p:grpSpPr>
      <p:sp>
        <p:nvSpPr>
          <p:cNvPr name="Freeform 2" id="2"/>
          <p:cNvSpPr/>
          <p:nvPr/>
        </p:nvSpPr>
        <p:spPr>
          <a:xfrm flipH="false" flipV="false" rot="0">
            <a:off x="2602803" y="1028700"/>
            <a:ext cx="13347201" cy="5673852"/>
          </a:xfrm>
          <a:custGeom>
            <a:avLst/>
            <a:gdLst/>
            <a:ahLst/>
            <a:cxnLst/>
            <a:rect r="r" b="b" t="t" l="l"/>
            <a:pathLst>
              <a:path h="5673852" w="13347201">
                <a:moveTo>
                  <a:pt x="0" y="0"/>
                </a:moveTo>
                <a:lnTo>
                  <a:pt x="13347201" y="0"/>
                </a:lnTo>
                <a:lnTo>
                  <a:pt x="13347201" y="5673852"/>
                </a:lnTo>
                <a:lnTo>
                  <a:pt x="0" y="5673852"/>
                </a:lnTo>
                <a:lnTo>
                  <a:pt x="0" y="0"/>
                </a:lnTo>
                <a:close/>
              </a:path>
            </a:pathLst>
          </a:custGeom>
          <a:blipFill>
            <a:blip r:embed="rId2"/>
            <a:stretch>
              <a:fillRect l="0" t="0" r="0" b="0"/>
            </a:stretch>
          </a:blipFill>
        </p:spPr>
      </p:sp>
      <p:sp>
        <p:nvSpPr>
          <p:cNvPr name="TextBox 3" id="3"/>
          <p:cNvSpPr txBox="true"/>
          <p:nvPr/>
        </p:nvSpPr>
        <p:spPr>
          <a:xfrm rot="0">
            <a:off x="6157906" y="7721176"/>
            <a:ext cx="5474232" cy="765175"/>
          </a:xfrm>
          <a:prstGeom prst="rect">
            <a:avLst/>
          </a:prstGeom>
        </p:spPr>
        <p:txBody>
          <a:bodyPr anchor="t" rtlCol="false" tIns="0" lIns="0" bIns="0" rIns="0">
            <a:spAutoFit/>
          </a:bodyPr>
          <a:lstStyle/>
          <a:p>
            <a:pPr>
              <a:lnSpc>
                <a:spcPts val="6050"/>
              </a:lnSpc>
            </a:pPr>
            <a:r>
              <a:rPr lang="en-US" sz="5000" spc="150">
                <a:solidFill>
                  <a:srgbClr val="57424A"/>
                </a:solidFill>
                <a:latin typeface="Roboto Bold"/>
              </a:rPr>
              <a:t>Kết quả thực hiện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E0E6">
                <a:alpha val="100000"/>
              </a:srgbClr>
            </a:gs>
            <a:gs pos="100000">
              <a:srgbClr val="004AA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891040" y="2488547"/>
            <a:ext cx="13571644" cy="5309906"/>
          </a:xfrm>
          <a:custGeom>
            <a:avLst/>
            <a:gdLst/>
            <a:ahLst/>
            <a:cxnLst/>
            <a:rect r="r" b="b" t="t" l="l"/>
            <a:pathLst>
              <a:path h="5309906" w="13571644">
                <a:moveTo>
                  <a:pt x="0" y="0"/>
                </a:moveTo>
                <a:lnTo>
                  <a:pt x="13571644" y="0"/>
                </a:lnTo>
                <a:lnTo>
                  <a:pt x="13571644" y="5309906"/>
                </a:lnTo>
                <a:lnTo>
                  <a:pt x="0" y="5309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942830" y="4101613"/>
            <a:ext cx="5468064" cy="1539875"/>
          </a:xfrm>
          <a:prstGeom prst="rect">
            <a:avLst/>
          </a:prstGeom>
        </p:spPr>
        <p:txBody>
          <a:bodyPr anchor="t" rtlCol="false" tIns="0" lIns="0" bIns="0" rIns="0">
            <a:spAutoFit/>
          </a:bodyPr>
          <a:lstStyle/>
          <a:p>
            <a:pPr>
              <a:lnSpc>
                <a:spcPts val="12099"/>
              </a:lnSpc>
            </a:pPr>
            <a:r>
              <a:rPr lang="en-US" sz="9999" spc="299">
                <a:solidFill>
                  <a:srgbClr val="000000"/>
                </a:solidFill>
                <a:latin typeface="Roboto Bold"/>
              </a:rPr>
              <a:t>III</a:t>
            </a:r>
            <a:r>
              <a:rPr lang="en-US" sz="9999" spc="299">
                <a:solidFill>
                  <a:srgbClr val="000000"/>
                </a:solidFill>
                <a:latin typeface="Roboto Bold"/>
              </a:rPr>
              <a:t>. Demo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9F5"/>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795939"/>
            <a:ext cx="16230600" cy="6695122"/>
          </a:xfrm>
          <a:custGeom>
            <a:avLst/>
            <a:gdLst/>
            <a:ahLst/>
            <a:cxnLst/>
            <a:rect r="r" b="b" t="t" l="l"/>
            <a:pathLst>
              <a:path h="6695122" w="16230600">
                <a:moveTo>
                  <a:pt x="0" y="0"/>
                </a:moveTo>
                <a:lnTo>
                  <a:pt x="16230600" y="0"/>
                </a:lnTo>
                <a:lnTo>
                  <a:pt x="16230600" y="6695122"/>
                </a:lnTo>
                <a:lnTo>
                  <a:pt x="0" y="6695122"/>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9F5"/>
        </a:solidFill>
      </p:bgPr>
    </p:bg>
    <p:spTree>
      <p:nvGrpSpPr>
        <p:cNvPr id="1" name=""/>
        <p:cNvGrpSpPr/>
        <p:nvPr/>
      </p:nvGrpSpPr>
      <p:grpSpPr>
        <a:xfrm>
          <a:off x="0" y="0"/>
          <a:ext cx="0" cy="0"/>
          <a:chOff x="0" y="0"/>
          <a:chExt cx="0" cy="0"/>
        </a:xfrm>
      </p:grpSpPr>
      <p:sp>
        <p:nvSpPr>
          <p:cNvPr name="Freeform 2" id="2"/>
          <p:cNvSpPr/>
          <p:nvPr/>
        </p:nvSpPr>
        <p:spPr>
          <a:xfrm flipH="false" flipV="false" rot="-5464383">
            <a:off x="6624497" y="2514600"/>
            <a:ext cx="1803031" cy="4114800"/>
          </a:xfrm>
          <a:custGeom>
            <a:avLst/>
            <a:gdLst/>
            <a:ahLst/>
            <a:cxnLst/>
            <a:rect r="r" b="b" t="t" l="l"/>
            <a:pathLst>
              <a:path h="4114800" w="1803031">
                <a:moveTo>
                  <a:pt x="0" y="0"/>
                </a:moveTo>
                <a:lnTo>
                  <a:pt x="1803030" y="0"/>
                </a:lnTo>
                <a:lnTo>
                  <a:pt x="18030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64383">
            <a:off x="6624497" y="838323"/>
            <a:ext cx="1803031" cy="4114800"/>
          </a:xfrm>
          <a:custGeom>
            <a:avLst/>
            <a:gdLst/>
            <a:ahLst/>
            <a:cxnLst/>
            <a:rect r="r" b="b" t="t" l="l"/>
            <a:pathLst>
              <a:path h="4114800" w="1803031">
                <a:moveTo>
                  <a:pt x="0" y="0"/>
                </a:moveTo>
                <a:lnTo>
                  <a:pt x="1803030" y="0"/>
                </a:lnTo>
                <a:lnTo>
                  <a:pt x="18030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64383">
            <a:off x="6624497" y="4277931"/>
            <a:ext cx="1803031" cy="4114800"/>
          </a:xfrm>
          <a:custGeom>
            <a:avLst/>
            <a:gdLst/>
            <a:ahLst/>
            <a:cxnLst/>
            <a:rect r="r" b="b" t="t" l="l"/>
            <a:pathLst>
              <a:path h="4114800" w="1803031">
                <a:moveTo>
                  <a:pt x="0" y="0"/>
                </a:moveTo>
                <a:lnTo>
                  <a:pt x="1803030" y="0"/>
                </a:lnTo>
                <a:lnTo>
                  <a:pt x="18030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64383">
            <a:off x="6624497" y="5945505"/>
            <a:ext cx="1803031" cy="4114800"/>
          </a:xfrm>
          <a:custGeom>
            <a:avLst/>
            <a:gdLst/>
            <a:ahLst/>
            <a:cxnLst/>
            <a:rect r="r" b="b" t="t" l="l"/>
            <a:pathLst>
              <a:path h="4114800" w="1803031">
                <a:moveTo>
                  <a:pt x="0" y="0"/>
                </a:moveTo>
                <a:lnTo>
                  <a:pt x="1803030" y="0"/>
                </a:lnTo>
                <a:lnTo>
                  <a:pt x="180303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rot="0">
            <a:off x="1028700" y="1028700"/>
            <a:ext cx="7787247" cy="8229600"/>
          </a:xfrm>
          <a:prstGeom prst="rect">
            <a:avLst/>
          </a:prstGeom>
          <a:gradFill rotWithShape="true">
            <a:gsLst>
              <a:gs pos="0">
                <a:srgbClr val="5DE0E6">
                  <a:alpha val="100000"/>
                </a:srgbClr>
              </a:gs>
              <a:gs pos="100000">
                <a:srgbClr val="004AAD">
                  <a:alpha val="100000"/>
                </a:srgbClr>
              </a:gs>
            </a:gsLst>
            <a:lin ang="0"/>
          </a:gradFill>
          <a:ln w="180975" cap="rnd">
            <a:solidFill>
              <a:srgbClr val="000000"/>
            </a:solidFill>
            <a:prstDash val="solid"/>
            <a:round/>
          </a:ln>
        </p:spPr>
      </p:sp>
      <p:sp>
        <p:nvSpPr>
          <p:cNvPr name="TextBox 7" id="7"/>
          <p:cNvSpPr txBox="true"/>
          <p:nvPr/>
        </p:nvSpPr>
        <p:spPr>
          <a:xfrm rot="0">
            <a:off x="2441686" y="4562475"/>
            <a:ext cx="5590274" cy="1152525"/>
          </a:xfrm>
          <a:prstGeom prst="rect">
            <a:avLst/>
          </a:prstGeom>
        </p:spPr>
        <p:txBody>
          <a:bodyPr anchor="t" rtlCol="false" tIns="0" lIns="0" bIns="0" rIns="0">
            <a:spAutoFit/>
          </a:bodyPr>
          <a:lstStyle/>
          <a:p>
            <a:pPr>
              <a:lnSpc>
                <a:spcPts val="9075"/>
              </a:lnSpc>
            </a:pPr>
            <a:r>
              <a:rPr lang="en-US" sz="7500" spc="225">
                <a:solidFill>
                  <a:srgbClr val="FFF9F5"/>
                </a:solidFill>
                <a:latin typeface="Roboto Bold"/>
              </a:rPr>
              <a:t>NỘI DUNG</a:t>
            </a:r>
          </a:p>
        </p:txBody>
      </p:sp>
      <p:sp>
        <p:nvSpPr>
          <p:cNvPr name="TextBox 8" id="8"/>
          <p:cNvSpPr txBox="true"/>
          <p:nvPr/>
        </p:nvSpPr>
        <p:spPr>
          <a:xfrm rot="0">
            <a:off x="10313225" y="2433638"/>
            <a:ext cx="6803200" cy="892175"/>
          </a:xfrm>
          <a:prstGeom prst="rect">
            <a:avLst/>
          </a:prstGeom>
        </p:spPr>
        <p:txBody>
          <a:bodyPr anchor="t" rtlCol="false" tIns="0" lIns="0" bIns="0" rIns="0">
            <a:spAutoFit/>
          </a:bodyPr>
          <a:lstStyle/>
          <a:p>
            <a:pPr>
              <a:lnSpc>
                <a:spcPts val="7300"/>
              </a:lnSpc>
            </a:pPr>
            <a:r>
              <a:rPr lang="en-US" sz="5000" spc="500">
                <a:solidFill>
                  <a:srgbClr val="57424A"/>
                </a:solidFill>
                <a:latin typeface="Roboto Bold"/>
              </a:rPr>
              <a:t>I. TỔNG QUÁT</a:t>
            </a:r>
          </a:p>
        </p:txBody>
      </p:sp>
      <p:sp>
        <p:nvSpPr>
          <p:cNvPr name="TextBox 9" id="9"/>
          <p:cNvSpPr txBox="true"/>
          <p:nvPr/>
        </p:nvSpPr>
        <p:spPr>
          <a:xfrm rot="0">
            <a:off x="10313225" y="7210425"/>
            <a:ext cx="7406775" cy="892175"/>
          </a:xfrm>
          <a:prstGeom prst="rect">
            <a:avLst/>
          </a:prstGeom>
        </p:spPr>
        <p:txBody>
          <a:bodyPr anchor="t" rtlCol="false" tIns="0" lIns="0" bIns="0" rIns="0">
            <a:spAutoFit/>
          </a:bodyPr>
          <a:lstStyle/>
          <a:p>
            <a:pPr>
              <a:lnSpc>
                <a:spcPts val="7300"/>
              </a:lnSpc>
            </a:pPr>
            <a:r>
              <a:rPr lang="en-US" sz="5000" spc="500">
                <a:solidFill>
                  <a:srgbClr val="57424A"/>
                </a:solidFill>
                <a:latin typeface="Roboto Bold"/>
              </a:rPr>
              <a:t>III. DEMO ỨNG DỤNG</a:t>
            </a:r>
          </a:p>
        </p:txBody>
      </p:sp>
      <p:sp>
        <p:nvSpPr>
          <p:cNvPr name="TextBox 10" id="10"/>
          <p:cNvSpPr txBox="true"/>
          <p:nvPr/>
        </p:nvSpPr>
        <p:spPr>
          <a:xfrm rot="0">
            <a:off x="10313225" y="4822825"/>
            <a:ext cx="8928834" cy="892175"/>
          </a:xfrm>
          <a:prstGeom prst="rect">
            <a:avLst/>
          </a:prstGeom>
        </p:spPr>
        <p:txBody>
          <a:bodyPr anchor="t" rtlCol="false" tIns="0" lIns="0" bIns="0" rIns="0">
            <a:spAutoFit/>
          </a:bodyPr>
          <a:lstStyle/>
          <a:p>
            <a:pPr>
              <a:lnSpc>
                <a:spcPts val="7300"/>
              </a:lnSpc>
            </a:pPr>
            <a:r>
              <a:rPr lang="en-US" sz="5000" spc="500">
                <a:solidFill>
                  <a:srgbClr val="57424A"/>
                </a:solidFill>
                <a:latin typeface="Roboto Bold"/>
              </a:rPr>
              <a:t>II. HƯỚNG THỰC HIỆN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E0E6">
                <a:alpha val="100000"/>
              </a:srgbClr>
            </a:gs>
            <a:gs pos="100000">
              <a:srgbClr val="004AA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170556" y="2395314"/>
            <a:ext cx="15316175" cy="5992454"/>
          </a:xfrm>
          <a:custGeom>
            <a:avLst/>
            <a:gdLst/>
            <a:ahLst/>
            <a:cxnLst/>
            <a:rect r="r" b="b" t="t" l="l"/>
            <a:pathLst>
              <a:path h="5992454" w="15316175">
                <a:moveTo>
                  <a:pt x="0" y="0"/>
                </a:moveTo>
                <a:lnTo>
                  <a:pt x="15316176" y="0"/>
                </a:lnTo>
                <a:lnTo>
                  <a:pt x="15316176" y="5992454"/>
                </a:lnTo>
                <a:lnTo>
                  <a:pt x="0" y="5992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25725" y="4364037"/>
            <a:ext cx="8605838" cy="1539875"/>
          </a:xfrm>
          <a:prstGeom prst="rect">
            <a:avLst/>
          </a:prstGeom>
        </p:spPr>
        <p:txBody>
          <a:bodyPr anchor="t" rtlCol="false" tIns="0" lIns="0" bIns="0" rIns="0">
            <a:spAutoFit/>
          </a:bodyPr>
          <a:lstStyle/>
          <a:p>
            <a:pPr>
              <a:lnSpc>
                <a:spcPts val="12099"/>
              </a:lnSpc>
            </a:pPr>
            <a:r>
              <a:rPr lang="en-US" sz="9999" spc="299">
                <a:solidFill>
                  <a:srgbClr val="000000"/>
                </a:solidFill>
                <a:latin typeface="Roboto Bold"/>
              </a:rPr>
              <a:t>I. TỔNG QUÁT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E2FF"/>
        </a:solidFill>
      </p:bgPr>
    </p:bg>
    <p:spTree>
      <p:nvGrpSpPr>
        <p:cNvPr id="1" name=""/>
        <p:cNvGrpSpPr/>
        <p:nvPr/>
      </p:nvGrpSpPr>
      <p:grpSpPr>
        <a:xfrm>
          <a:off x="0" y="0"/>
          <a:ext cx="0" cy="0"/>
          <a:chOff x="0" y="0"/>
          <a:chExt cx="0" cy="0"/>
        </a:xfrm>
      </p:grpSpPr>
      <p:sp>
        <p:nvSpPr>
          <p:cNvPr name="AutoShape 2" id="2"/>
          <p:cNvSpPr/>
          <p:nvPr/>
        </p:nvSpPr>
        <p:spPr>
          <a:xfrm rot="0">
            <a:off x="0" y="0"/>
            <a:ext cx="9423642" cy="10287000"/>
          </a:xfrm>
          <a:prstGeom prst="rect">
            <a:avLst/>
          </a:prstGeom>
          <a:solidFill>
            <a:srgbClr val="F8DADD">
              <a:alpha val="26667"/>
            </a:srgbClr>
          </a:solidFill>
        </p:spPr>
      </p:sp>
      <p:sp>
        <p:nvSpPr>
          <p:cNvPr name="TextBox 3" id="3"/>
          <p:cNvSpPr txBox="true"/>
          <p:nvPr/>
        </p:nvSpPr>
        <p:spPr>
          <a:xfrm rot="0">
            <a:off x="0" y="1816208"/>
            <a:ext cx="10642627" cy="8239125"/>
          </a:xfrm>
          <a:prstGeom prst="rect">
            <a:avLst/>
          </a:prstGeom>
        </p:spPr>
        <p:txBody>
          <a:bodyPr anchor="t" rtlCol="false" tIns="0" lIns="0" bIns="0" rIns="0">
            <a:spAutoFit/>
          </a:bodyPr>
          <a:lstStyle/>
          <a:p>
            <a:pPr algn="just" marL="863599" indent="-431800" lvl="1">
              <a:lnSpc>
                <a:spcPts val="5999"/>
              </a:lnSpc>
              <a:buFont typeface="Arial"/>
              <a:buChar char="•"/>
            </a:pPr>
            <a:r>
              <a:rPr lang="en-US" sz="3999" spc="399">
                <a:solidFill>
                  <a:srgbClr val="57424A"/>
                </a:solidFill>
                <a:latin typeface="Roboto"/>
              </a:rPr>
              <a:t>Quan sát và Phân Tích: Trực quan hóa tòa nhà giúp sinh viên quan sát, phân tích và hiểu rõ hơn về cấu trúc, thiết kế và chức năng của tòa nhà từ góc độ kiến trúc, kỹ thuật, và không gian. </a:t>
            </a:r>
          </a:p>
          <a:p>
            <a:pPr algn="just" marL="863599" indent="-431800" lvl="1">
              <a:lnSpc>
                <a:spcPts val="5999"/>
              </a:lnSpc>
              <a:buFont typeface="Arial"/>
              <a:buChar char="•"/>
            </a:pPr>
            <a:r>
              <a:rPr lang="en-US" sz="3999" spc="399">
                <a:solidFill>
                  <a:srgbClr val="57424A"/>
                </a:solidFill>
                <a:latin typeface="Roboto"/>
              </a:rPr>
              <a:t>Giúp mọi người có cái nhìn tổng quan hơn về kiến trúc, thiết kế của Toà E </a:t>
            </a:r>
          </a:p>
          <a:p>
            <a:pPr algn="just" marL="863599" indent="-431800" lvl="1">
              <a:lnSpc>
                <a:spcPts val="5999"/>
              </a:lnSpc>
              <a:buFont typeface="Arial"/>
              <a:buChar char="•"/>
            </a:pPr>
            <a:r>
              <a:rPr lang="en-US" sz="3999" spc="399">
                <a:solidFill>
                  <a:srgbClr val="57424A"/>
                </a:solidFill>
                <a:latin typeface="Roboto"/>
              </a:rPr>
              <a:t>Có những thử thách nâng cao kỹ năng xây dựng website </a:t>
            </a:r>
          </a:p>
        </p:txBody>
      </p:sp>
      <p:sp>
        <p:nvSpPr>
          <p:cNvPr name="Freeform 4" id="4"/>
          <p:cNvSpPr/>
          <p:nvPr/>
        </p:nvSpPr>
        <p:spPr>
          <a:xfrm flipH="false" flipV="false" rot="0">
            <a:off x="10982666" y="2876161"/>
            <a:ext cx="7457448" cy="7410839"/>
          </a:xfrm>
          <a:custGeom>
            <a:avLst/>
            <a:gdLst/>
            <a:ahLst/>
            <a:cxnLst/>
            <a:rect r="r" b="b" t="t" l="l"/>
            <a:pathLst>
              <a:path h="7410839" w="7457448">
                <a:moveTo>
                  <a:pt x="0" y="0"/>
                </a:moveTo>
                <a:lnTo>
                  <a:pt x="7457449" y="0"/>
                </a:lnTo>
                <a:lnTo>
                  <a:pt x="7457449" y="7410839"/>
                </a:lnTo>
                <a:lnTo>
                  <a:pt x="0" y="74108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971038" y="266700"/>
            <a:ext cx="10345924" cy="1333500"/>
          </a:xfrm>
          <a:prstGeom prst="rect">
            <a:avLst/>
          </a:prstGeom>
        </p:spPr>
        <p:txBody>
          <a:bodyPr anchor="t" rtlCol="false" tIns="0" lIns="0" bIns="0" rIns="0">
            <a:spAutoFit/>
          </a:bodyPr>
          <a:lstStyle/>
          <a:p>
            <a:pPr>
              <a:lnSpc>
                <a:spcPts val="10950"/>
              </a:lnSpc>
            </a:pPr>
            <a:r>
              <a:rPr lang="en-US" sz="7500" spc="750">
                <a:solidFill>
                  <a:srgbClr val="57424A"/>
                </a:solidFill>
                <a:latin typeface="Roboto Bold"/>
              </a:rPr>
              <a:t>LÝ DO CHỌN ĐỀ TÀI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39515" y="2255534"/>
            <a:ext cx="4997247" cy="4275887"/>
          </a:xfrm>
          <a:custGeom>
            <a:avLst/>
            <a:gdLst/>
            <a:ahLst/>
            <a:cxnLst/>
            <a:rect r="r" b="b" t="t" l="l"/>
            <a:pathLst>
              <a:path h="4275887" w="4997247">
                <a:moveTo>
                  <a:pt x="0" y="0"/>
                </a:moveTo>
                <a:lnTo>
                  <a:pt x="4997247" y="0"/>
                </a:lnTo>
                <a:lnTo>
                  <a:pt x="4997247" y="4275887"/>
                </a:lnTo>
                <a:lnTo>
                  <a:pt x="0" y="4275887"/>
                </a:lnTo>
                <a:lnTo>
                  <a:pt x="0" y="0"/>
                </a:lnTo>
                <a:close/>
              </a:path>
            </a:pathLst>
          </a:custGeom>
          <a:blipFill>
            <a:blip r:embed="rId2"/>
            <a:stretch>
              <a:fillRect l="0" t="0" r="0" b="0"/>
            </a:stretch>
          </a:blipFill>
        </p:spPr>
      </p:sp>
      <p:sp>
        <p:nvSpPr>
          <p:cNvPr name="Freeform 3" id="3"/>
          <p:cNvSpPr/>
          <p:nvPr/>
        </p:nvSpPr>
        <p:spPr>
          <a:xfrm flipH="false" flipV="false" rot="0">
            <a:off x="10154270" y="5823964"/>
            <a:ext cx="5694838" cy="3796558"/>
          </a:xfrm>
          <a:custGeom>
            <a:avLst/>
            <a:gdLst/>
            <a:ahLst/>
            <a:cxnLst/>
            <a:rect r="r" b="b" t="t" l="l"/>
            <a:pathLst>
              <a:path h="3796558" w="5694838">
                <a:moveTo>
                  <a:pt x="0" y="0"/>
                </a:moveTo>
                <a:lnTo>
                  <a:pt x="5694838" y="0"/>
                </a:lnTo>
                <a:lnTo>
                  <a:pt x="5694838" y="3796558"/>
                </a:lnTo>
                <a:lnTo>
                  <a:pt x="0" y="3796558"/>
                </a:lnTo>
                <a:lnTo>
                  <a:pt x="0" y="0"/>
                </a:lnTo>
                <a:close/>
              </a:path>
            </a:pathLst>
          </a:custGeom>
          <a:blipFill>
            <a:blip r:embed="rId3"/>
            <a:stretch>
              <a:fillRect l="0" t="0" r="0" b="0"/>
            </a:stretch>
          </a:blipFill>
        </p:spPr>
      </p:sp>
      <p:sp>
        <p:nvSpPr>
          <p:cNvPr name="Freeform 4" id="4"/>
          <p:cNvSpPr/>
          <p:nvPr/>
        </p:nvSpPr>
        <p:spPr>
          <a:xfrm flipH="false" flipV="false" rot="0">
            <a:off x="10254815" y="2617992"/>
            <a:ext cx="5493748" cy="2891809"/>
          </a:xfrm>
          <a:custGeom>
            <a:avLst/>
            <a:gdLst/>
            <a:ahLst/>
            <a:cxnLst/>
            <a:rect r="r" b="b" t="t" l="l"/>
            <a:pathLst>
              <a:path h="2891809" w="5493748">
                <a:moveTo>
                  <a:pt x="0" y="0"/>
                </a:moveTo>
                <a:lnTo>
                  <a:pt x="5493748" y="0"/>
                </a:lnTo>
                <a:lnTo>
                  <a:pt x="5493748" y="2891810"/>
                </a:lnTo>
                <a:lnTo>
                  <a:pt x="0" y="2891810"/>
                </a:lnTo>
                <a:lnTo>
                  <a:pt x="0" y="0"/>
                </a:lnTo>
                <a:close/>
              </a:path>
            </a:pathLst>
          </a:custGeom>
          <a:blipFill>
            <a:blip r:embed="rId4"/>
            <a:stretch>
              <a:fillRect l="0" t="0" r="0" b="0"/>
            </a:stretch>
          </a:blipFill>
        </p:spPr>
      </p:sp>
      <p:sp>
        <p:nvSpPr>
          <p:cNvPr name="Freeform 5" id="5"/>
          <p:cNvSpPr/>
          <p:nvPr/>
        </p:nvSpPr>
        <p:spPr>
          <a:xfrm flipH="false" flipV="false" rot="0">
            <a:off x="-611272" y="-6253667"/>
            <a:ext cx="19510544" cy="8726534"/>
          </a:xfrm>
          <a:custGeom>
            <a:avLst/>
            <a:gdLst/>
            <a:ahLst/>
            <a:cxnLst/>
            <a:rect r="r" b="b" t="t" l="l"/>
            <a:pathLst>
              <a:path h="8726534" w="19510544">
                <a:moveTo>
                  <a:pt x="0" y="0"/>
                </a:moveTo>
                <a:lnTo>
                  <a:pt x="19510544" y="0"/>
                </a:lnTo>
                <a:lnTo>
                  <a:pt x="19510544" y="8726534"/>
                </a:lnTo>
                <a:lnTo>
                  <a:pt x="0" y="87265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561470" y="6531421"/>
            <a:ext cx="4153337" cy="3755579"/>
          </a:xfrm>
          <a:custGeom>
            <a:avLst/>
            <a:gdLst/>
            <a:ahLst/>
            <a:cxnLst/>
            <a:rect r="r" b="b" t="t" l="l"/>
            <a:pathLst>
              <a:path h="3755579" w="4153337">
                <a:moveTo>
                  <a:pt x="0" y="0"/>
                </a:moveTo>
                <a:lnTo>
                  <a:pt x="4153337" y="0"/>
                </a:lnTo>
                <a:lnTo>
                  <a:pt x="4153337" y="3755579"/>
                </a:lnTo>
                <a:lnTo>
                  <a:pt x="0" y="3755579"/>
                </a:lnTo>
                <a:lnTo>
                  <a:pt x="0" y="0"/>
                </a:lnTo>
                <a:close/>
              </a:path>
            </a:pathLst>
          </a:custGeom>
          <a:blipFill>
            <a:blip r:embed="rId7"/>
            <a:stretch>
              <a:fillRect l="0" t="0" r="0" b="0"/>
            </a:stretch>
          </a:blipFill>
        </p:spPr>
      </p:sp>
      <p:sp>
        <p:nvSpPr>
          <p:cNvPr name="TextBox 7" id="7"/>
          <p:cNvSpPr txBox="true"/>
          <p:nvPr/>
        </p:nvSpPr>
        <p:spPr>
          <a:xfrm rot="0">
            <a:off x="840815" y="360222"/>
            <a:ext cx="17447185" cy="1369695"/>
          </a:xfrm>
          <a:prstGeom prst="rect">
            <a:avLst/>
          </a:prstGeom>
        </p:spPr>
        <p:txBody>
          <a:bodyPr anchor="t" rtlCol="false" tIns="0" lIns="0" bIns="0" rIns="0">
            <a:spAutoFit/>
          </a:bodyPr>
          <a:lstStyle/>
          <a:p>
            <a:pPr>
              <a:lnSpc>
                <a:spcPts val="10890"/>
              </a:lnSpc>
            </a:pPr>
            <a:r>
              <a:rPr lang="en-US" sz="9000" spc="270">
                <a:solidFill>
                  <a:srgbClr val="57424A"/>
                </a:solidFill>
                <a:latin typeface="Source Serif Pro Bold"/>
              </a:rPr>
              <a:t>Công nghệ và công cụ sử dụng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25529" y="0"/>
            <a:ext cx="13462471" cy="10267573"/>
          </a:xfrm>
          <a:custGeom>
            <a:avLst/>
            <a:gdLst/>
            <a:ahLst/>
            <a:cxnLst/>
            <a:rect r="r" b="b" t="t" l="l"/>
            <a:pathLst>
              <a:path h="10267573" w="13462471">
                <a:moveTo>
                  <a:pt x="0" y="0"/>
                </a:moveTo>
                <a:lnTo>
                  <a:pt x="13462471" y="0"/>
                </a:lnTo>
                <a:lnTo>
                  <a:pt x="13462471" y="10267573"/>
                </a:lnTo>
                <a:lnTo>
                  <a:pt x="0" y="10267573"/>
                </a:lnTo>
                <a:lnTo>
                  <a:pt x="0" y="0"/>
                </a:lnTo>
                <a:close/>
              </a:path>
            </a:pathLst>
          </a:custGeom>
          <a:blipFill>
            <a:blip r:embed="rId2"/>
            <a:stretch>
              <a:fillRect l="0" t="0" r="0" b="0"/>
            </a:stretch>
          </a:blipFill>
        </p:spPr>
      </p:sp>
      <p:sp>
        <p:nvSpPr>
          <p:cNvPr name="TextBox 3" id="3"/>
          <p:cNvSpPr txBox="true"/>
          <p:nvPr/>
        </p:nvSpPr>
        <p:spPr>
          <a:xfrm rot="0">
            <a:off x="447179" y="7607427"/>
            <a:ext cx="7916595" cy="1816100"/>
          </a:xfrm>
          <a:prstGeom prst="rect">
            <a:avLst/>
          </a:prstGeom>
        </p:spPr>
        <p:txBody>
          <a:bodyPr anchor="t" rtlCol="false" tIns="0" lIns="0" bIns="0" rIns="0">
            <a:spAutoFit/>
          </a:bodyPr>
          <a:lstStyle/>
          <a:p>
            <a:pPr>
              <a:lnSpc>
                <a:spcPts val="7300"/>
              </a:lnSpc>
            </a:pPr>
            <a:r>
              <a:rPr lang="en-US" sz="5000" spc="500">
                <a:solidFill>
                  <a:srgbClr val="57424A"/>
                </a:solidFill>
                <a:latin typeface="Roboto Bold"/>
              </a:rPr>
              <a:t>Cấu trúc và chức năng trang web</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5DE0E6">
                <a:alpha val="100000"/>
              </a:srgbClr>
            </a:gs>
            <a:gs pos="100000">
              <a:srgbClr val="004AA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5912" y="2147273"/>
            <a:ext cx="15316175" cy="5992454"/>
          </a:xfrm>
          <a:custGeom>
            <a:avLst/>
            <a:gdLst/>
            <a:ahLst/>
            <a:cxnLst/>
            <a:rect r="r" b="b" t="t" l="l"/>
            <a:pathLst>
              <a:path h="5992454" w="15316175">
                <a:moveTo>
                  <a:pt x="0" y="0"/>
                </a:moveTo>
                <a:lnTo>
                  <a:pt x="15316176" y="0"/>
                </a:lnTo>
                <a:lnTo>
                  <a:pt x="15316176" y="5992454"/>
                </a:lnTo>
                <a:lnTo>
                  <a:pt x="0" y="5992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83803" y="4364037"/>
            <a:ext cx="11649313" cy="1539875"/>
          </a:xfrm>
          <a:prstGeom prst="rect">
            <a:avLst/>
          </a:prstGeom>
        </p:spPr>
        <p:txBody>
          <a:bodyPr anchor="t" rtlCol="false" tIns="0" lIns="0" bIns="0" rIns="0">
            <a:spAutoFit/>
          </a:bodyPr>
          <a:lstStyle/>
          <a:p>
            <a:pPr>
              <a:lnSpc>
                <a:spcPts val="12099"/>
              </a:lnSpc>
            </a:pPr>
            <a:r>
              <a:rPr lang="en-US" sz="9999" spc="299">
                <a:solidFill>
                  <a:srgbClr val="000000"/>
                </a:solidFill>
                <a:latin typeface="Roboto Bold"/>
              </a:rPr>
              <a:t>II</a:t>
            </a:r>
            <a:r>
              <a:rPr lang="en-US" sz="9999" spc="299">
                <a:solidFill>
                  <a:srgbClr val="000000"/>
                </a:solidFill>
                <a:latin typeface="Roboto Bold"/>
              </a:rPr>
              <a:t>. Hướng thực hiện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37740" y="1028700"/>
            <a:ext cx="13541806" cy="6181911"/>
          </a:xfrm>
          <a:custGeom>
            <a:avLst/>
            <a:gdLst/>
            <a:ahLst/>
            <a:cxnLst/>
            <a:rect r="r" b="b" t="t" l="l"/>
            <a:pathLst>
              <a:path h="6181911" w="13541806">
                <a:moveTo>
                  <a:pt x="0" y="0"/>
                </a:moveTo>
                <a:lnTo>
                  <a:pt x="13541806" y="0"/>
                </a:lnTo>
                <a:lnTo>
                  <a:pt x="13541806" y="6181911"/>
                </a:lnTo>
                <a:lnTo>
                  <a:pt x="0" y="6181911"/>
                </a:lnTo>
                <a:lnTo>
                  <a:pt x="0" y="0"/>
                </a:lnTo>
                <a:close/>
              </a:path>
            </a:pathLst>
          </a:custGeom>
          <a:blipFill>
            <a:blip r:embed="rId2"/>
            <a:stretch>
              <a:fillRect l="0" t="-2143" r="-3635" b="-2143"/>
            </a:stretch>
          </a:blipFill>
        </p:spPr>
      </p:sp>
      <p:sp>
        <p:nvSpPr>
          <p:cNvPr name="TextBox 3" id="3"/>
          <p:cNvSpPr txBox="true"/>
          <p:nvPr/>
        </p:nvSpPr>
        <p:spPr>
          <a:xfrm rot="0">
            <a:off x="1931156" y="7699109"/>
            <a:ext cx="14754974" cy="765175"/>
          </a:xfrm>
          <a:prstGeom prst="rect">
            <a:avLst/>
          </a:prstGeom>
        </p:spPr>
        <p:txBody>
          <a:bodyPr anchor="t" rtlCol="false" tIns="0" lIns="0" bIns="0" rIns="0">
            <a:spAutoFit/>
          </a:bodyPr>
          <a:lstStyle/>
          <a:p>
            <a:pPr>
              <a:lnSpc>
                <a:spcPts val="6050"/>
              </a:lnSpc>
            </a:pPr>
            <a:r>
              <a:rPr lang="en-US" sz="5000" spc="150">
                <a:solidFill>
                  <a:srgbClr val="57424A"/>
                </a:solidFill>
                <a:latin typeface="Roboto Bold"/>
              </a:rPr>
              <a:t>Chọn vị trí địa lý và ghim địa điểm cần trực quan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9F5"/>
        </a:solidFill>
      </p:bgPr>
    </p:bg>
    <p:spTree>
      <p:nvGrpSpPr>
        <p:cNvPr id="1" name=""/>
        <p:cNvGrpSpPr/>
        <p:nvPr/>
      </p:nvGrpSpPr>
      <p:grpSpPr>
        <a:xfrm>
          <a:off x="0" y="0"/>
          <a:ext cx="0" cy="0"/>
          <a:chOff x="0" y="0"/>
          <a:chExt cx="0" cy="0"/>
        </a:xfrm>
      </p:grpSpPr>
      <p:sp>
        <p:nvSpPr>
          <p:cNvPr name="Freeform 2" id="2"/>
          <p:cNvSpPr/>
          <p:nvPr/>
        </p:nvSpPr>
        <p:spPr>
          <a:xfrm flipH="false" flipV="false" rot="0">
            <a:off x="2106898" y="1028700"/>
            <a:ext cx="13456320" cy="6163682"/>
          </a:xfrm>
          <a:custGeom>
            <a:avLst/>
            <a:gdLst/>
            <a:ahLst/>
            <a:cxnLst/>
            <a:rect r="r" b="b" t="t" l="l"/>
            <a:pathLst>
              <a:path h="6163682" w="13456320">
                <a:moveTo>
                  <a:pt x="0" y="0"/>
                </a:moveTo>
                <a:lnTo>
                  <a:pt x="13456320" y="0"/>
                </a:lnTo>
                <a:lnTo>
                  <a:pt x="13456320" y="6163682"/>
                </a:lnTo>
                <a:lnTo>
                  <a:pt x="0" y="6163682"/>
                </a:lnTo>
                <a:lnTo>
                  <a:pt x="0" y="0"/>
                </a:lnTo>
                <a:close/>
              </a:path>
            </a:pathLst>
          </a:custGeom>
          <a:blipFill>
            <a:blip r:embed="rId2"/>
            <a:stretch>
              <a:fillRect l="0" t="0" r="0" b="0"/>
            </a:stretch>
          </a:blipFill>
        </p:spPr>
      </p:sp>
      <p:sp>
        <p:nvSpPr>
          <p:cNvPr name="TextBox 3" id="3"/>
          <p:cNvSpPr txBox="true"/>
          <p:nvPr/>
        </p:nvSpPr>
        <p:spPr>
          <a:xfrm rot="0">
            <a:off x="1457571" y="7853580"/>
            <a:ext cx="15801729" cy="765175"/>
          </a:xfrm>
          <a:prstGeom prst="rect">
            <a:avLst/>
          </a:prstGeom>
        </p:spPr>
        <p:txBody>
          <a:bodyPr anchor="t" rtlCol="false" tIns="0" lIns="0" bIns="0" rIns="0">
            <a:spAutoFit/>
          </a:bodyPr>
          <a:lstStyle/>
          <a:p>
            <a:pPr>
              <a:lnSpc>
                <a:spcPts val="6050"/>
              </a:lnSpc>
            </a:pPr>
            <a:r>
              <a:rPr lang="en-US" sz="5000" spc="150">
                <a:solidFill>
                  <a:srgbClr val="57424A"/>
                </a:solidFill>
                <a:latin typeface="Roboto Bold"/>
              </a:rPr>
              <a:t>Trực quan theo nền đất và xây dựng từ nền lên trên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DAF4vw3n-ms</dc:identifier>
  <dcterms:modified xsi:type="dcterms:W3CDTF">2011-08-01T06:04:30Z</dcterms:modified>
  <cp:revision>1</cp:revision>
  <dc:title>Pink and Cream Basic Presentation Template</dc:title>
</cp:coreProperties>
</file>