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Dosis Light"/>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g9BE44O1C/ajthQFiZgwUFlVgT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506884-9215-4A1B-ACB3-F5B2A196C7A5}">
  <a:tblStyle styleId="{54506884-9215-4A1B-ACB3-F5B2A196C7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DosisLight-bold.fntdata"/><Relationship Id="rId41" Type="http://schemas.openxmlformats.org/officeDocument/2006/relationships/font" Target="fonts/DosisLight-regular.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Nhóm em xin được trình bày khóa luận của nhóm mình. Đề tài khóa luận của nhóm em là</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100"/>
              <a:buNone/>
            </a:pPr>
            <a:r>
              <a:rPr lang="en"/>
              <a:t>Sparsemax: giúp cho mô hình “Tabnet” có khả năng lựa chọn đặc trưng quan trọng ở mỗi bước quyết định.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100"/>
              <a:buNone/>
            </a:pPr>
            <a:r>
              <a:rPr b="0" i="0" lang="en" sz="1100" u="none" cap="none" strike="noStrike">
                <a:solidFill>
                  <a:srgbClr val="000000"/>
                </a:solidFill>
                <a:latin typeface="Arial"/>
                <a:ea typeface="Arial"/>
                <a:cs typeface="Arial"/>
                <a:sym typeface="Arial"/>
              </a:rPr>
              <a:t>Lý do cần có bước quyết định chia sẽ:  Để giúp cho hiệu quả và mạnh mẽ, nên có các tầng shared across decision steps, những đặc trưng giống nhau sẽ được đưa vào các bước quyết định khác nhau</a:t>
            </a:r>
            <a:endParaRPr b="0" i="0" sz="1100" u="none" cap="none" strike="noStrike">
              <a:solidFill>
                <a:srgbClr val="000000"/>
              </a:solidFill>
              <a:latin typeface="Arial"/>
              <a:ea typeface="Arial"/>
              <a:cs typeface="Arial"/>
              <a:sym typeface="Arial"/>
            </a:endParaRPr>
          </a:p>
          <a:p>
            <a:pPr indent="0" lvl="0" marL="0" rtl="0" algn="l">
              <a:lnSpc>
                <a:spcPct val="100000"/>
              </a:lnSpc>
              <a:spcBef>
                <a:spcPts val="1600"/>
              </a:spcBef>
              <a:spcAft>
                <a:spcPts val="0"/>
              </a:spcAft>
              <a:buSzPts val="1100"/>
              <a:buNone/>
            </a:pPr>
            <a:r>
              <a:t/>
            </a:r>
            <a:endParaRPr/>
          </a:p>
          <a:p>
            <a:pPr indent="0" lvl="0" marL="0" rtl="0" algn="l">
              <a:lnSpc>
                <a:spcPct val="100000"/>
              </a:lnSpc>
              <a:spcBef>
                <a:spcPts val="1600"/>
              </a:spcBef>
              <a:spcAft>
                <a:spcPts val="0"/>
              </a:spcAft>
              <a:buSzPts val="1100"/>
              <a:buNone/>
            </a:pPr>
            <a:r>
              <a:t/>
            </a:r>
            <a:endParaRPr/>
          </a:p>
          <a:p>
            <a:pPr indent="0" lvl="0" marL="0" rtl="0" algn="l">
              <a:lnSpc>
                <a:spcPct val="100000"/>
              </a:lnSpc>
              <a:spcBef>
                <a:spcPts val="1600"/>
              </a:spcBef>
              <a:spcAft>
                <a:spcPts val="0"/>
              </a:spcAft>
              <a:buSzPts val="1100"/>
              <a:buNone/>
            </a:pPr>
            <a:r>
              <a:rPr lang="en"/>
              <a:t>Rì dí chu ô</a:t>
            </a:r>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Đầu ra được tạo bởi một tập con các đặc trưng.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9f5130c7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39f5130c7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9f5130c7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39f5130c7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9f5130c7f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39f5130c7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Để đánh giá mô hình chúng em cài đặt, chúng em so sánh kết quả mô hình tabnet của chúng với kết quả bài báo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9f5130c7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39f5130c7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bfbacc6a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3bfbacc6a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a0b454da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3a0b454da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a19638b3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3a19638b3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bfbacc6a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3bfbacc6a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a18602e96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3a18602e96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a18602e96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3a18602e96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a0b454da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3a0b454da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a163b5a38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3a163b5a3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a358183ee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3a358183ee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a358183ee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3a358183ee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a34e14734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3a34e1473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a358183ee_1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3a358183ee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9f5130c7f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39f5130c7f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9f5130c7f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39f5130c7f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Em xin được trình bày sơ lược về đài tài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Hậu xử lý (ví dụ để diễn giải mô hình XGBoost thì người dùng cần phải sử dụng thêm một trong các gói xgboostExplainer, SHAP,...)</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Sờ tây kha tịch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a0b454da4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3a0b454da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6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 name="Shape 17"/>
        <p:cNvGrpSpPr/>
        <p:nvPr/>
      </p:nvGrpSpPr>
      <p:grpSpPr>
        <a:xfrm>
          <a:off x="0" y="0"/>
          <a:ext cx="0" cy="0"/>
          <a:chOff x="0" y="0"/>
          <a:chExt cx="0" cy="0"/>
        </a:xfrm>
      </p:grpSpPr>
      <p:sp>
        <p:nvSpPr>
          <p:cNvPr id="18" name="Google Shape;18;p5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 name="Google Shape;19;p5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 name="Shape 21"/>
        <p:cNvGrpSpPr/>
        <p:nvPr/>
      </p:nvGrpSpPr>
      <p:grpSpPr>
        <a:xfrm>
          <a:off x="0" y="0"/>
          <a:ext cx="0" cy="0"/>
          <a:chOff x="0" y="0"/>
          <a:chExt cx="0" cy="0"/>
        </a:xfrm>
      </p:grpSpPr>
      <p:sp>
        <p:nvSpPr>
          <p:cNvPr id="22" name="Google Shape;22;p5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3" name="Google Shape;2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6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6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6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674EA7"/>
              </a:buClr>
              <a:buSzPts val="2800"/>
              <a:buFont typeface="Arial"/>
              <a:buNone/>
              <a:defRPr b="0" i="0" sz="2800" u="none" cap="none" strike="noStrike">
                <a:solidFill>
                  <a:srgbClr val="674EA7"/>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towardsdatascience.com/better-features-for-a-tree-based-model-d3b21247cdf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070171"/>
            <a:ext cx="8520600" cy="217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 sz="3000">
                <a:solidFill>
                  <a:srgbClr val="674EA7"/>
                </a:solidFill>
              </a:rPr>
              <a:t>MÔ HÌNH HỌC SÂU CHO BÀI TOÁN HỌC CÓ GIÁM SÁT VỚI DỮ LIỆU DẠNG BẢNG </a:t>
            </a:r>
            <a:endParaRPr b="1" sz="3000">
              <a:solidFill>
                <a:srgbClr val="674EA7"/>
              </a:solidFill>
            </a:endParaRPr>
          </a:p>
          <a:p>
            <a:pPr indent="0" lvl="0" marL="0" rtl="0" algn="ctr">
              <a:lnSpc>
                <a:spcPct val="100000"/>
              </a:lnSpc>
              <a:spcBef>
                <a:spcPts val="0"/>
              </a:spcBef>
              <a:spcAft>
                <a:spcPts val="0"/>
              </a:spcAft>
              <a:buSzPts val="5200"/>
              <a:buNone/>
            </a:pPr>
            <a:r>
              <a:t/>
            </a:r>
            <a:endParaRPr b="1" sz="3200">
              <a:solidFill>
                <a:srgbClr val="674EA7"/>
              </a:solidFill>
            </a:endParaRPr>
          </a:p>
        </p:txBody>
      </p:sp>
      <p:sp>
        <p:nvSpPr>
          <p:cNvPr id="55" name="Google Shape;55;p1"/>
          <p:cNvSpPr txBox="1"/>
          <p:nvPr>
            <p:ph idx="1" type="subTitle"/>
          </p:nvPr>
        </p:nvSpPr>
        <p:spPr>
          <a:xfrm>
            <a:off x="311700" y="3734763"/>
            <a:ext cx="8520600" cy="1081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2800"/>
              <a:buNone/>
            </a:pPr>
            <a:r>
              <a:rPr lang="en" sz="1600"/>
              <a:t>     </a:t>
            </a:r>
            <a:r>
              <a:rPr b="1" lang="en" sz="1600"/>
              <a:t>Sinh viên thực hiện: </a:t>
            </a:r>
            <a:endParaRPr b="1"/>
          </a:p>
          <a:p>
            <a:pPr indent="-342900" lvl="0" marL="457200" rtl="0" algn="l">
              <a:lnSpc>
                <a:spcPct val="100000"/>
              </a:lnSpc>
              <a:spcBef>
                <a:spcPts val="0"/>
              </a:spcBef>
              <a:spcAft>
                <a:spcPts val="0"/>
              </a:spcAft>
              <a:buSzPts val="2800"/>
              <a:buNone/>
            </a:pPr>
            <a:r>
              <a:rPr b="1" lang="en" sz="1600"/>
              <a:t>            Lê Hoàng Phương Nhi - 18120496</a:t>
            </a:r>
            <a:endParaRPr b="1"/>
          </a:p>
          <a:p>
            <a:pPr indent="-342900" lvl="0" marL="457200" rtl="0" algn="l">
              <a:lnSpc>
                <a:spcPct val="100000"/>
              </a:lnSpc>
              <a:spcBef>
                <a:spcPts val="0"/>
              </a:spcBef>
              <a:spcAft>
                <a:spcPts val="0"/>
              </a:spcAft>
              <a:buSzPts val="2800"/>
              <a:buNone/>
            </a:pPr>
            <a:r>
              <a:rPr b="1" lang="en" sz="1600"/>
              <a:t>            Lê Thị Như Quỳnh - 18120530</a:t>
            </a:r>
            <a:endParaRPr b="1"/>
          </a:p>
          <a:p>
            <a:pPr indent="-342900" lvl="0" marL="457200" rtl="0" algn="l">
              <a:lnSpc>
                <a:spcPct val="100000"/>
              </a:lnSpc>
              <a:spcBef>
                <a:spcPts val="0"/>
              </a:spcBef>
              <a:spcAft>
                <a:spcPts val="0"/>
              </a:spcAft>
              <a:buSzPts val="2800"/>
              <a:buNone/>
            </a:pPr>
            <a:r>
              <a:rPr b="1" lang="en" sz="1600"/>
              <a:t>    Giáo viên hướng dẫn: Thầy Trần Trung Kiên</a:t>
            </a:r>
            <a:endParaRPr b="1"/>
          </a:p>
          <a:p>
            <a:pPr indent="-342900" lvl="0" marL="457200" rtl="0" algn="l">
              <a:lnSpc>
                <a:spcPct val="100000"/>
              </a:lnSpc>
              <a:spcBef>
                <a:spcPts val="0"/>
              </a:spcBef>
              <a:spcAft>
                <a:spcPts val="0"/>
              </a:spcAft>
              <a:buSzPts val="2800"/>
              <a:buNone/>
            </a:pPr>
            <a:br>
              <a:rPr lang="en" sz="1600"/>
            </a:br>
            <a:endParaRPr sz="1600"/>
          </a:p>
        </p:txBody>
      </p:sp>
      <p:sp>
        <p:nvSpPr>
          <p:cNvPr id="56" name="Google Shape;5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311700" y="14757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Quy ước</a:t>
            </a:r>
            <a:endParaRPr b="1"/>
          </a:p>
        </p:txBody>
      </p:sp>
      <p:sp>
        <p:nvSpPr>
          <p:cNvPr id="120" name="Google Shape;120;p10"/>
          <p:cNvSpPr txBox="1"/>
          <p:nvPr>
            <p:ph idx="1" type="body"/>
          </p:nvPr>
        </p:nvSpPr>
        <p:spPr>
          <a:xfrm>
            <a:off x="373675" y="1193764"/>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n</a:t>
            </a:r>
            <a:r>
              <a:rPr baseline="-25000" lang="en" sz="2000">
                <a:highlight>
                  <a:srgbClr val="FFFFFF"/>
                </a:highlight>
              </a:rPr>
              <a:t>features </a:t>
            </a:r>
            <a:r>
              <a:rPr lang="en" sz="2000">
                <a:highlight>
                  <a:srgbClr val="FFFFFF"/>
                </a:highlight>
              </a:rPr>
              <a:t>: số lượng đặc trưng đầu vào.</a:t>
            </a:r>
            <a:endParaRPr sz="2000"/>
          </a:p>
          <a:p>
            <a:pPr indent="-355600" lvl="0" marL="457200" rtl="0" algn="just">
              <a:lnSpc>
                <a:spcPct val="150000"/>
              </a:lnSpc>
              <a:spcBef>
                <a:spcPts val="0"/>
              </a:spcBef>
              <a:spcAft>
                <a:spcPts val="0"/>
              </a:spcAft>
              <a:buSzPts val="2000"/>
              <a:buChar char="●"/>
            </a:pPr>
            <a:r>
              <a:rPr lang="en" sz="2000"/>
              <a:t>n</a:t>
            </a:r>
            <a:r>
              <a:rPr baseline="-25000" lang="en" sz="2000"/>
              <a:t>a </a:t>
            </a:r>
            <a:r>
              <a:rPr lang="en" sz="2000"/>
              <a:t>: kích thước đầu vào của khối Attentive Transformer.</a:t>
            </a:r>
            <a:endParaRPr sz="2000"/>
          </a:p>
          <a:p>
            <a:pPr indent="-355600" lvl="0" marL="457200" rtl="0" algn="just">
              <a:lnSpc>
                <a:spcPct val="150000"/>
              </a:lnSpc>
              <a:spcBef>
                <a:spcPts val="0"/>
              </a:spcBef>
              <a:spcAft>
                <a:spcPts val="0"/>
              </a:spcAft>
              <a:buSzPts val="2000"/>
              <a:buChar char="●"/>
            </a:pPr>
            <a:r>
              <a:rPr lang="en" sz="2000"/>
              <a:t>n</a:t>
            </a:r>
            <a:r>
              <a:rPr baseline="-25000" lang="en" sz="2000"/>
              <a:t>d </a:t>
            </a:r>
            <a:r>
              <a:rPr lang="en" sz="2000"/>
              <a:t>: kích thước đầu vào của khối quyết định (khối dự đoán).</a:t>
            </a:r>
            <a:endParaRPr sz="2000"/>
          </a:p>
          <a:p>
            <a:pPr indent="-355600" lvl="0" marL="457200" rtl="0" algn="just">
              <a:lnSpc>
                <a:spcPct val="150000"/>
              </a:lnSpc>
              <a:spcBef>
                <a:spcPts val="0"/>
              </a:spcBef>
              <a:spcAft>
                <a:spcPts val="0"/>
              </a:spcAft>
              <a:buSzPts val="2000"/>
              <a:buChar char="●"/>
            </a:pPr>
            <a:r>
              <a:rPr lang="en" sz="2000"/>
              <a:t>B: kích thước batch (batch size).</a:t>
            </a:r>
            <a:endParaRPr sz="2000"/>
          </a:p>
        </p:txBody>
      </p:sp>
      <p:sp>
        <p:nvSpPr>
          <p:cNvPr id="121" name="Google Shape;12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472350" y="70600"/>
            <a:ext cx="48441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Attentive Transformer</a:t>
            </a:r>
            <a:endParaRPr b="1"/>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8" name="Google Shape;128;p11"/>
          <p:cNvSpPr txBox="1"/>
          <p:nvPr/>
        </p:nvSpPr>
        <p:spPr>
          <a:xfrm>
            <a:off x="4288325" y="1512075"/>
            <a:ext cx="220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1"/>
          <p:cNvSpPr txBox="1"/>
          <p:nvPr/>
        </p:nvSpPr>
        <p:spPr>
          <a:xfrm>
            <a:off x="3381594" y="661012"/>
            <a:ext cx="5365214" cy="5292474"/>
          </a:xfrm>
          <a:prstGeom prst="rect">
            <a:avLst/>
          </a:prstGeom>
          <a:blipFill rotWithShape="1">
            <a:blip r:embed="rId3">
              <a:alphaModFix/>
            </a:blip>
            <a:stretch>
              <a:fillRect b="0" l="0" r="-113" t="-161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latin typeface="Arial"/>
                <a:ea typeface="Arial"/>
                <a:cs typeface="Arial"/>
                <a:sym typeface="Arial"/>
              </a:rPr>
              <a:t> </a:t>
            </a:r>
            <a:endParaRPr/>
          </a:p>
        </p:txBody>
      </p:sp>
      <p:pic>
        <p:nvPicPr>
          <p:cNvPr id="130" name="Google Shape;130;p11"/>
          <p:cNvPicPr preferRelativeResize="0"/>
          <p:nvPr/>
        </p:nvPicPr>
        <p:blipFill>
          <a:blip r:embed="rId4">
            <a:alphaModFix/>
          </a:blip>
          <a:stretch>
            <a:fillRect/>
          </a:stretch>
        </p:blipFill>
        <p:spPr>
          <a:xfrm>
            <a:off x="228600" y="616000"/>
            <a:ext cx="3196543" cy="4068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type="title"/>
          </p:nvPr>
        </p:nvSpPr>
        <p:spPr>
          <a:xfrm>
            <a:off x="472350" y="70600"/>
            <a:ext cx="48441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Feature Transformer</a:t>
            </a:r>
            <a:endParaRPr b="1"/>
          </a:p>
        </p:txBody>
      </p:sp>
      <p:sp>
        <p:nvSpPr>
          <p:cNvPr id="136" name="Google Shape;136;p12"/>
          <p:cNvSpPr txBox="1"/>
          <p:nvPr/>
        </p:nvSpPr>
        <p:spPr>
          <a:xfrm>
            <a:off x="665258" y="487135"/>
            <a:ext cx="7807200" cy="933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chemeClr val="dk2"/>
              </a:solidFill>
              <a:latin typeface="Arial"/>
              <a:ea typeface="Arial"/>
              <a:cs typeface="Arial"/>
              <a:sym typeface="Arial"/>
            </a:endParaRPr>
          </a:p>
          <a:p>
            <a:pPr indent="0" lvl="0" marL="10160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37" name="Google Shape;13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8" name="Google Shape;138;p12"/>
          <p:cNvSpPr txBox="1"/>
          <p:nvPr/>
        </p:nvSpPr>
        <p:spPr>
          <a:xfrm>
            <a:off x="4194675" y="1115300"/>
            <a:ext cx="5018700" cy="2628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Arial"/>
                <a:ea typeface="Arial"/>
                <a:cs typeface="Arial"/>
                <a:sym typeface="Arial"/>
              </a:rPr>
              <a:t>Mỗi khối </a:t>
            </a:r>
            <a:r>
              <a:rPr lang="en" sz="1500">
                <a:solidFill>
                  <a:schemeClr val="dk2"/>
                </a:solidFill>
              </a:rPr>
              <a:t>F</a:t>
            </a:r>
            <a:r>
              <a:rPr b="0" i="0" lang="en" sz="1500" u="none" cap="none" strike="noStrike">
                <a:solidFill>
                  <a:schemeClr val="dk2"/>
                </a:solidFill>
                <a:latin typeface="Arial"/>
                <a:ea typeface="Arial"/>
                <a:cs typeface="Arial"/>
                <a:sym typeface="Arial"/>
              </a:rPr>
              <a:t>eature </a:t>
            </a:r>
            <a:r>
              <a:rPr lang="en" sz="1500">
                <a:solidFill>
                  <a:schemeClr val="dk2"/>
                </a:solidFill>
              </a:rPr>
              <a:t>T</a:t>
            </a:r>
            <a:r>
              <a:rPr b="0" i="0" lang="en" sz="1500" u="none" cap="none" strike="noStrike">
                <a:solidFill>
                  <a:schemeClr val="dk2"/>
                </a:solidFill>
                <a:latin typeface="Arial"/>
                <a:ea typeface="Arial"/>
                <a:cs typeface="Arial"/>
                <a:sym typeface="Arial"/>
              </a:rPr>
              <a:t>ransformer sẽ bao gồm 4 </a:t>
            </a:r>
            <a:r>
              <a:rPr lang="en" sz="1500">
                <a:solidFill>
                  <a:schemeClr val="dk2"/>
                </a:solidFill>
              </a:rPr>
              <a:t>khối</a:t>
            </a:r>
            <a:r>
              <a:rPr b="0" i="0" lang="en" sz="1500" u="none" cap="none" strike="noStrike">
                <a:solidFill>
                  <a:schemeClr val="dk2"/>
                </a:solidFill>
                <a:latin typeface="Arial"/>
                <a:ea typeface="Arial"/>
                <a:cs typeface="Arial"/>
                <a:sym typeface="Arial"/>
              </a:rPr>
              <a:t> </a:t>
            </a:r>
            <a:r>
              <a:rPr lang="en" sz="1500">
                <a:solidFill>
                  <a:schemeClr val="dk2"/>
                </a:solidFill>
              </a:rPr>
              <a:t>xử lý</a:t>
            </a:r>
            <a:r>
              <a:rPr b="0" i="0" lang="en" sz="1500" u="none" cap="none" strike="noStrike">
                <a:solidFill>
                  <a:schemeClr val="dk2"/>
                </a:solidFill>
                <a:latin typeface="Arial"/>
                <a:ea typeface="Arial"/>
                <a:cs typeface="Arial"/>
                <a:sym typeface="Arial"/>
              </a:rPr>
              <a:t>:</a:t>
            </a:r>
            <a:endParaRPr b="0" i="0" sz="1500" u="none" cap="none" strike="noStrike">
              <a:solidFill>
                <a:schemeClr val="dk2"/>
              </a:solidFill>
              <a:latin typeface="Arial"/>
              <a:ea typeface="Arial"/>
              <a:cs typeface="Arial"/>
              <a:sym typeface="Arial"/>
            </a:endParaRPr>
          </a:p>
          <a:p>
            <a:pPr indent="-330200" lvl="0" marL="457200" marR="0" rtl="0" algn="just">
              <a:lnSpc>
                <a:spcPct val="115000"/>
              </a:lnSpc>
              <a:spcBef>
                <a:spcPts val="0"/>
              </a:spcBef>
              <a:spcAft>
                <a:spcPts val="0"/>
              </a:spcAft>
              <a:buClr>
                <a:schemeClr val="dk2"/>
              </a:buClr>
              <a:buSzPts val="1600"/>
              <a:buFont typeface="Arial"/>
              <a:buChar char="●"/>
            </a:pPr>
            <a:r>
              <a:rPr lang="en" sz="1500">
                <a:solidFill>
                  <a:schemeClr val="dk2"/>
                </a:solidFill>
              </a:rPr>
              <a:t>H</a:t>
            </a:r>
            <a:r>
              <a:rPr b="0" i="0" lang="en" sz="1500" u="none" cap="none" strike="noStrike">
                <a:solidFill>
                  <a:schemeClr val="dk2"/>
                </a:solidFill>
                <a:latin typeface="Arial"/>
                <a:ea typeface="Arial"/>
                <a:cs typeface="Arial"/>
                <a:sym typeface="Arial"/>
              </a:rPr>
              <a:t>ai </a:t>
            </a:r>
            <a:r>
              <a:rPr lang="en" sz="1500">
                <a:solidFill>
                  <a:schemeClr val="dk2"/>
                </a:solidFill>
              </a:rPr>
              <a:t>khối dùng chung cho các bước quyết định.</a:t>
            </a:r>
            <a:endParaRPr b="0" i="0" sz="1500" u="none" cap="none" strike="noStrike">
              <a:solidFill>
                <a:schemeClr val="dk2"/>
              </a:solidFill>
              <a:latin typeface="Arial"/>
              <a:ea typeface="Arial"/>
              <a:cs typeface="Arial"/>
              <a:sym typeface="Arial"/>
            </a:endParaRPr>
          </a:p>
          <a:p>
            <a:pPr indent="-330200" lvl="0" marL="457200" marR="0" rtl="0" algn="just">
              <a:lnSpc>
                <a:spcPct val="115000"/>
              </a:lnSpc>
              <a:spcBef>
                <a:spcPts val="0"/>
              </a:spcBef>
              <a:spcAft>
                <a:spcPts val="0"/>
              </a:spcAft>
              <a:buClr>
                <a:schemeClr val="dk2"/>
              </a:buClr>
              <a:buSzPts val="1600"/>
              <a:buFont typeface="Arial"/>
              <a:buChar char="●"/>
            </a:pPr>
            <a:r>
              <a:rPr b="0" i="0" lang="en" sz="1500" u="none" cap="none" strike="noStrike">
                <a:solidFill>
                  <a:schemeClr val="dk2"/>
                </a:solidFill>
                <a:latin typeface="Arial"/>
                <a:ea typeface="Arial"/>
                <a:cs typeface="Arial"/>
                <a:sym typeface="Arial"/>
              </a:rPr>
              <a:t>Hai </a:t>
            </a:r>
            <a:r>
              <a:rPr lang="en" sz="1500">
                <a:solidFill>
                  <a:schemeClr val="dk2"/>
                </a:solidFill>
              </a:rPr>
              <a:t>khối dùng riêng cho mỗi bước quyết định.</a:t>
            </a:r>
            <a:endParaRPr b="0" i="0" sz="1500" u="none" cap="none" strike="noStrike">
              <a:solidFill>
                <a:schemeClr val="dk2"/>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n" sz="1500" u="none" cap="none" strike="noStrike">
                <a:solidFill>
                  <a:schemeClr val="dk2"/>
                </a:solidFill>
                <a:latin typeface="Arial"/>
                <a:ea typeface="Arial"/>
                <a:cs typeface="Arial"/>
                <a:sym typeface="Arial"/>
              </a:rPr>
              <a:t>Mỗi </a:t>
            </a:r>
            <a:r>
              <a:rPr lang="en" sz="1500">
                <a:solidFill>
                  <a:schemeClr val="dk2"/>
                </a:solidFill>
              </a:rPr>
              <a:t>khối</a:t>
            </a:r>
            <a:r>
              <a:rPr b="0" i="0" lang="en" sz="1500" u="none" cap="none" strike="noStrike">
                <a:solidFill>
                  <a:schemeClr val="dk2"/>
                </a:solidFill>
                <a:latin typeface="Arial"/>
                <a:ea typeface="Arial"/>
                <a:cs typeface="Arial"/>
                <a:sym typeface="Arial"/>
              </a:rPr>
              <a:t> </a:t>
            </a:r>
            <a:r>
              <a:rPr lang="en" sz="1500">
                <a:solidFill>
                  <a:schemeClr val="dk2"/>
                </a:solidFill>
              </a:rPr>
              <a:t>xử lý</a:t>
            </a:r>
            <a:r>
              <a:rPr b="0" i="0" lang="en" sz="1500" u="none" cap="none" strike="noStrike">
                <a:solidFill>
                  <a:schemeClr val="dk2"/>
                </a:solidFill>
                <a:latin typeface="Arial"/>
                <a:ea typeface="Arial"/>
                <a:cs typeface="Arial"/>
                <a:sym typeface="Arial"/>
              </a:rPr>
              <a:t> bao gồm:</a:t>
            </a:r>
            <a:endParaRPr b="0" i="0" sz="1500" u="none" cap="none" strike="noStrike">
              <a:solidFill>
                <a:schemeClr val="dk2"/>
              </a:solidFill>
              <a:latin typeface="Arial"/>
              <a:ea typeface="Arial"/>
              <a:cs typeface="Arial"/>
              <a:sym typeface="Arial"/>
            </a:endParaRPr>
          </a:p>
          <a:p>
            <a:pPr indent="-330200" lvl="0" marL="457200" marR="0" rtl="0" algn="just">
              <a:lnSpc>
                <a:spcPct val="115000"/>
              </a:lnSpc>
              <a:spcBef>
                <a:spcPts val="0"/>
              </a:spcBef>
              <a:spcAft>
                <a:spcPts val="0"/>
              </a:spcAft>
              <a:buClr>
                <a:schemeClr val="dk2"/>
              </a:buClr>
              <a:buSzPts val="1600"/>
              <a:buFont typeface="Arial"/>
              <a:buChar char="●"/>
            </a:pPr>
            <a:r>
              <a:rPr lang="en" sz="1500">
                <a:solidFill>
                  <a:schemeClr val="dk2"/>
                </a:solidFill>
              </a:rPr>
              <a:t>FC</a:t>
            </a:r>
            <a:r>
              <a:rPr b="0" i="0" lang="en" sz="1500" u="none" cap="none" strike="noStrike">
                <a:solidFill>
                  <a:schemeClr val="dk2"/>
                </a:solidFill>
                <a:latin typeface="Arial"/>
                <a:ea typeface="Arial"/>
                <a:cs typeface="Arial"/>
                <a:sym typeface="Arial"/>
              </a:rPr>
              <a:t> (Fu</a:t>
            </a:r>
            <a:r>
              <a:rPr lang="en" sz="1500">
                <a:solidFill>
                  <a:schemeClr val="dk2"/>
                </a:solidFill>
              </a:rPr>
              <a:t>lly Connected layer): </a:t>
            </a:r>
            <a:r>
              <a:rPr b="0" i="0" lang="en" sz="1500" u="none" cap="none" strike="noStrike">
                <a:solidFill>
                  <a:schemeClr val="dk2"/>
                </a:solidFill>
                <a:latin typeface="Arial"/>
                <a:ea typeface="Arial"/>
                <a:cs typeface="Arial"/>
                <a:sym typeface="Arial"/>
              </a:rPr>
              <a:t>tầng kết nối đầy đủ.</a:t>
            </a:r>
            <a:endParaRPr b="0" i="0" sz="1500" u="none" cap="none" strike="noStrike">
              <a:solidFill>
                <a:schemeClr val="dk2"/>
              </a:solidFill>
              <a:latin typeface="Arial"/>
              <a:ea typeface="Arial"/>
              <a:cs typeface="Arial"/>
              <a:sym typeface="Arial"/>
            </a:endParaRPr>
          </a:p>
          <a:p>
            <a:pPr indent="-330200" lvl="0" marL="457200" marR="0" rtl="0" algn="just">
              <a:lnSpc>
                <a:spcPct val="115000"/>
              </a:lnSpc>
              <a:spcBef>
                <a:spcPts val="0"/>
              </a:spcBef>
              <a:spcAft>
                <a:spcPts val="0"/>
              </a:spcAft>
              <a:buClr>
                <a:schemeClr val="dk2"/>
              </a:buClr>
              <a:buSzPts val="1600"/>
              <a:buFont typeface="Arial"/>
              <a:buChar char="●"/>
            </a:pPr>
            <a:r>
              <a:rPr lang="en" sz="1500">
                <a:solidFill>
                  <a:schemeClr val="dk2"/>
                </a:solidFill>
              </a:rPr>
              <a:t>BN</a:t>
            </a:r>
            <a:r>
              <a:rPr b="0" i="0" lang="en" sz="1500" u="none" cap="none" strike="noStrike">
                <a:solidFill>
                  <a:schemeClr val="dk2"/>
                </a:solidFill>
                <a:latin typeface="Arial"/>
                <a:ea typeface="Arial"/>
                <a:cs typeface="Arial"/>
                <a:sym typeface="Arial"/>
              </a:rPr>
              <a:t> (Batch N</a:t>
            </a:r>
            <a:r>
              <a:rPr lang="en" sz="1500">
                <a:solidFill>
                  <a:schemeClr val="dk2"/>
                </a:solidFill>
              </a:rPr>
              <a:t>ormalization): chuẩn hóa</a:t>
            </a:r>
            <a:r>
              <a:rPr b="0" i="0" lang="en" sz="1500" u="none" cap="none" strike="noStrike">
                <a:solidFill>
                  <a:schemeClr val="dk2"/>
                </a:solidFill>
                <a:latin typeface="Arial"/>
                <a:ea typeface="Arial"/>
                <a:cs typeface="Arial"/>
                <a:sym typeface="Arial"/>
              </a:rPr>
              <a:t>.</a:t>
            </a:r>
            <a:endParaRPr b="0" i="0" sz="1500" u="none" cap="none" strike="noStrike">
              <a:solidFill>
                <a:schemeClr val="dk2"/>
              </a:solidFill>
              <a:latin typeface="Arial"/>
              <a:ea typeface="Arial"/>
              <a:cs typeface="Arial"/>
              <a:sym typeface="Arial"/>
            </a:endParaRPr>
          </a:p>
          <a:p>
            <a:pPr indent="-330200" lvl="0" marL="457200" marR="0" rtl="0" algn="just">
              <a:lnSpc>
                <a:spcPct val="115000"/>
              </a:lnSpc>
              <a:spcBef>
                <a:spcPts val="0"/>
              </a:spcBef>
              <a:spcAft>
                <a:spcPts val="0"/>
              </a:spcAft>
              <a:buClr>
                <a:schemeClr val="dk2"/>
              </a:buClr>
              <a:buSzPts val="1600"/>
              <a:buFont typeface="Arial"/>
              <a:buChar char="●"/>
            </a:pPr>
            <a:r>
              <a:rPr b="0" i="0" lang="en" sz="1500" u="none" cap="none" strike="noStrike">
                <a:solidFill>
                  <a:schemeClr val="dk2"/>
                </a:solidFill>
                <a:latin typeface="Arial"/>
                <a:ea typeface="Arial"/>
                <a:cs typeface="Arial"/>
                <a:sym typeface="Arial"/>
              </a:rPr>
              <a:t>GLU</a:t>
            </a:r>
            <a:r>
              <a:rPr lang="en" sz="1500">
                <a:solidFill>
                  <a:schemeClr val="dk2"/>
                </a:solidFill>
              </a:rPr>
              <a:t> (Gated Linear Unit): hàm kích hoạt phi tuyến.</a:t>
            </a:r>
            <a:endParaRPr b="0" i="0" sz="1500" u="none" cap="none" strike="noStrike">
              <a:solidFill>
                <a:schemeClr val="dk2"/>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1" i="0" lang="en" sz="1500" u="none" cap="none" strike="noStrike">
                <a:solidFill>
                  <a:schemeClr val="dk1"/>
                </a:solidFill>
              </a:rPr>
              <a:t>Chuẩn hóa</a:t>
            </a:r>
            <a:r>
              <a:rPr b="0" i="0" lang="en" sz="1500" u="none" cap="none" strike="noStrike">
                <a:solidFill>
                  <a:schemeClr val="dk2"/>
                </a:solidFill>
                <a:latin typeface="Arial"/>
                <a:ea typeface="Arial"/>
                <a:cs typeface="Arial"/>
                <a:sym typeface="Arial"/>
              </a:rPr>
              <a:t> </a:t>
            </a:r>
            <a:r>
              <a:rPr b="1" i="0" lang="en" sz="1500" u="none" cap="none" strike="noStrike">
                <a:solidFill>
                  <a:schemeClr val="dk1"/>
                </a:solidFill>
              </a:rPr>
              <a:t>residual</a:t>
            </a:r>
            <a:r>
              <a:rPr b="0" i="0" lang="en" sz="1500" u="none" cap="none" strike="noStrike">
                <a:solidFill>
                  <a:srgbClr val="0000FF"/>
                </a:solidFill>
                <a:latin typeface="Arial"/>
                <a:ea typeface="Arial"/>
                <a:cs typeface="Arial"/>
                <a:sym typeface="Arial"/>
              </a:rPr>
              <a:t> </a:t>
            </a:r>
            <a:r>
              <a:rPr b="0" i="0" lang="en" sz="1500" u="none" cap="none" strike="noStrike">
                <a:solidFill>
                  <a:schemeClr val="dk2"/>
                </a:solidFill>
                <a:latin typeface="Arial"/>
                <a:ea typeface="Arial"/>
                <a:cs typeface="Arial"/>
                <a:sym typeface="Arial"/>
              </a:rPr>
              <a:t>với </a:t>
            </a:r>
            <a:r>
              <a:rPr lang="en" sz="1500">
                <a:solidFill>
                  <a:schemeClr val="dk2"/>
                </a:solidFill>
              </a:rPr>
              <a:t>sqrt(</a:t>
            </a:r>
            <a:r>
              <a:rPr b="0" i="0" lang="en" sz="1500" u="none" cap="none" strike="noStrike">
                <a:solidFill>
                  <a:schemeClr val="dk2"/>
                </a:solidFill>
                <a:latin typeface="Arial"/>
                <a:ea typeface="Arial"/>
                <a:cs typeface="Arial"/>
                <a:sym typeface="Arial"/>
              </a:rPr>
              <a:t>0.5)</a:t>
            </a:r>
            <a:r>
              <a:rPr b="0" i="0" lang="en" sz="1500" u="none" cap="none" strike="noStrike">
                <a:solidFill>
                  <a:schemeClr val="dk2"/>
                </a:solidFill>
                <a:latin typeface="Arial"/>
                <a:ea typeface="Arial"/>
                <a:cs typeface="Arial"/>
                <a:sym typeface="Arial"/>
              </a:rPr>
              <a:t> giúp học ổn định vì đảm bảo phương sai không thay đổi đáng kể</a:t>
            </a:r>
            <a:r>
              <a:rPr lang="en" sz="1500">
                <a:solidFill>
                  <a:schemeClr val="dk2"/>
                </a:solidFill>
              </a:rPr>
              <a:t>.</a:t>
            </a:r>
            <a:endParaRPr b="0" i="0" sz="1500" u="none" cap="none" strike="noStrike">
              <a:solidFill>
                <a:schemeClr val="dk2"/>
              </a:solidFill>
              <a:latin typeface="Arial"/>
              <a:ea typeface="Arial"/>
              <a:cs typeface="Arial"/>
              <a:sym typeface="Arial"/>
            </a:endParaRPr>
          </a:p>
        </p:txBody>
      </p:sp>
      <p:pic>
        <p:nvPicPr>
          <p:cNvPr id="139" name="Google Shape;139;p12"/>
          <p:cNvPicPr preferRelativeResize="0"/>
          <p:nvPr/>
        </p:nvPicPr>
        <p:blipFill>
          <a:blip r:embed="rId3">
            <a:alphaModFix/>
          </a:blip>
          <a:stretch>
            <a:fillRect/>
          </a:stretch>
        </p:blipFill>
        <p:spPr>
          <a:xfrm>
            <a:off x="0" y="676400"/>
            <a:ext cx="4139601" cy="4098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title"/>
          </p:nvPr>
        </p:nvSpPr>
        <p:spPr>
          <a:xfrm>
            <a:off x="2627078" y="1998404"/>
            <a:ext cx="5097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Kết quả thí nghiệm</a:t>
            </a:r>
            <a:endParaRPr b="1" sz="3600"/>
          </a:p>
        </p:txBody>
      </p:sp>
      <p:sp>
        <p:nvSpPr>
          <p:cNvPr id="145" name="Google Shape;14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4"/>
          <p:cNvSpPr txBox="1"/>
          <p:nvPr>
            <p:ph type="title"/>
          </p:nvPr>
        </p:nvSpPr>
        <p:spPr>
          <a:xfrm>
            <a:off x="548550" y="3202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Các tập dữ liệu: Synthetic </a:t>
            </a:r>
            <a:endParaRPr b="1"/>
          </a:p>
        </p:txBody>
      </p:sp>
      <p:sp>
        <p:nvSpPr>
          <p:cNvPr id="151" name="Google Shape;151;p14"/>
          <p:cNvSpPr txBox="1"/>
          <p:nvPr>
            <p:ph idx="4294967295" type="subTitle"/>
          </p:nvPr>
        </p:nvSpPr>
        <p:spPr>
          <a:xfrm flipH="1">
            <a:off x="624750" y="1169400"/>
            <a:ext cx="7704000" cy="3360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highlight>
                  <a:srgbClr val="FFFFFF"/>
                </a:highlight>
              </a:rPr>
              <a:t>6 tập dữ liệu dạng bảng, mỗi tập bao gồm 10 000 mẫu huấn luyện và 10 000 mẫu kiểm tra. Được tạo ra bằng cách một tập con đặc trưng xác định kết quả đầu ra:</a:t>
            </a:r>
            <a:endParaRPr sz="1500">
              <a:highlight>
                <a:srgbClr val="FFFFFF"/>
              </a:highlight>
            </a:endParaRPr>
          </a:p>
          <a:p>
            <a:pPr indent="-323850" lvl="0" marL="457200" rtl="0" algn="just">
              <a:spcBef>
                <a:spcPts val="0"/>
              </a:spcBef>
              <a:spcAft>
                <a:spcPts val="0"/>
              </a:spcAft>
              <a:buSzPts val="1500"/>
              <a:buChar char="●"/>
            </a:pPr>
            <a:r>
              <a:rPr lang="en" sz="1500">
                <a:highlight>
                  <a:srgbClr val="FFFFFF"/>
                </a:highlight>
              </a:rPr>
              <a:t>Từ Syn1 đến Syn3: các đặc trưng quan trọng không thay đổi (ví dụ, đầu ra của Syn2 phụ thuộc vào những đặc trưng X3 đến X6).</a:t>
            </a:r>
            <a:endParaRPr sz="1500">
              <a:highlight>
                <a:srgbClr val="FFFFFF"/>
              </a:highlight>
            </a:endParaRPr>
          </a:p>
          <a:p>
            <a:pPr indent="-323850" lvl="0" marL="457200" rtl="0" algn="just">
              <a:spcBef>
                <a:spcPts val="0"/>
              </a:spcBef>
              <a:spcAft>
                <a:spcPts val="0"/>
              </a:spcAft>
              <a:buSzPts val="1500"/>
              <a:buChar char="●"/>
            </a:pPr>
            <a:r>
              <a:rPr lang="en" sz="1500">
                <a:highlight>
                  <a:srgbClr val="FFFFFF"/>
                </a:highlight>
              </a:rPr>
              <a:t>Đối với Syn4 đến Syn6: các đặc trưng quan trọng phụ thuộc vào từng trường hợp (ví dụ, đầu ra của Syn4 phụ thuộc vào X1 đến X2 hoặc X3 đến X6 tùy thuộc vào giá trị của X11), điều này làm cho việc lựa chọn đặc trưng toàn cục không còn tối ưu.</a:t>
            </a:r>
            <a:endParaRPr sz="1500">
              <a:highlight>
                <a:srgbClr val="FFFFFF"/>
              </a:highlight>
            </a:endParaRPr>
          </a:p>
          <a:p>
            <a:pPr indent="0" lvl="0" marL="0" rtl="0" algn="l">
              <a:spcBef>
                <a:spcPts val="0"/>
              </a:spcBef>
              <a:spcAft>
                <a:spcPts val="0"/>
              </a:spcAft>
              <a:buNone/>
            </a:pPr>
            <a:r>
              <a:t/>
            </a:r>
            <a:endParaRPr sz="1150">
              <a:solidFill>
                <a:schemeClr val="dk1"/>
              </a:solidFill>
              <a:highlight>
                <a:srgbClr val="FFFFFF"/>
              </a:highlight>
            </a:endParaRPr>
          </a:p>
          <a:p>
            <a:pPr indent="0" lvl="0" marL="457200" marR="0" rtl="0" algn="l">
              <a:lnSpc>
                <a:spcPct val="115000"/>
              </a:lnSpc>
              <a:spcBef>
                <a:spcPts val="1600"/>
              </a:spcBef>
              <a:spcAft>
                <a:spcPts val="0"/>
              </a:spcAft>
              <a:buNone/>
            </a:pPr>
            <a:r>
              <a:t/>
            </a:r>
            <a:endParaRPr b="0" i="0" sz="1200" u="none" cap="none" strike="noStrike">
              <a:solidFill>
                <a:schemeClr val="dk2"/>
              </a:solidFill>
              <a:latin typeface="Arial"/>
              <a:ea typeface="Arial"/>
              <a:cs typeface="Arial"/>
              <a:sym typeface="Arial"/>
            </a:endParaRPr>
          </a:p>
        </p:txBody>
      </p:sp>
      <p:sp>
        <p:nvSpPr>
          <p:cNvPr id="152" name="Google Shape;152;p14"/>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153" name="Google Shape;15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39f5130c7f_0_8"/>
          <p:cNvSpPr txBox="1"/>
          <p:nvPr>
            <p:ph type="title"/>
          </p:nvPr>
        </p:nvSpPr>
        <p:spPr>
          <a:xfrm>
            <a:off x="548550" y="3202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Các tập dữ liệu: Sarcos</a:t>
            </a:r>
            <a:endParaRPr b="1"/>
          </a:p>
        </p:txBody>
      </p:sp>
      <p:sp>
        <p:nvSpPr>
          <p:cNvPr id="159" name="Google Shape;159;g139f5130c7f_0_8"/>
          <p:cNvSpPr txBox="1"/>
          <p:nvPr>
            <p:ph idx="4294967295"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a:t>Mục tiêu là ước lượng mô men xoắn của một động cơ robot.</a:t>
            </a:r>
            <a:endParaRPr/>
          </a:p>
          <a:p>
            <a:pPr indent="-342900" lvl="0" marL="457200" rtl="0" algn="just">
              <a:spcBef>
                <a:spcPts val="1000"/>
              </a:spcBef>
              <a:spcAft>
                <a:spcPts val="0"/>
              </a:spcAft>
              <a:buSzPts val="1800"/>
              <a:buChar char="●"/>
            </a:pPr>
            <a:r>
              <a:rPr lang="en"/>
              <a:t>Tập dữ liệu bao gồm 44 484 mẫu huấn luyện và 4 449 mẫu kiểm tra với 21 cột đặc trưng (7 vị trí khớp, 7 vận tốc khớp, 7 gia tốc khớp) và 7 cột dùng làm mục tiêu (tương đương với 7 mô men).</a:t>
            </a:r>
            <a:endParaRPr/>
          </a:p>
        </p:txBody>
      </p:sp>
      <p:sp>
        <p:nvSpPr>
          <p:cNvPr id="160" name="Google Shape;160;g139f5130c7f_0_8"/>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161" name="Google Shape;161;g139f5130c7f_0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39f5130c7f_0_16"/>
          <p:cNvSpPr txBox="1"/>
          <p:nvPr>
            <p:ph type="title"/>
          </p:nvPr>
        </p:nvSpPr>
        <p:spPr>
          <a:xfrm>
            <a:off x="548550" y="3202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Các tập dữ liệu: </a:t>
            </a:r>
            <a:r>
              <a:rPr b="1" lang="en"/>
              <a:t>Rossmann Store Sales</a:t>
            </a:r>
            <a:endParaRPr b="1"/>
          </a:p>
          <a:p>
            <a:pPr indent="0" lvl="0" marL="0" rtl="0" algn="l">
              <a:lnSpc>
                <a:spcPct val="100000"/>
              </a:lnSpc>
              <a:spcBef>
                <a:spcPts val="0"/>
              </a:spcBef>
              <a:spcAft>
                <a:spcPts val="0"/>
              </a:spcAft>
              <a:buSzPts val="2400"/>
              <a:buNone/>
            </a:pPr>
            <a:r>
              <a:t/>
            </a:r>
            <a:endParaRPr b="1"/>
          </a:p>
          <a:p>
            <a:pPr indent="0" lvl="0" marL="0" rtl="0" algn="l">
              <a:lnSpc>
                <a:spcPct val="100000"/>
              </a:lnSpc>
              <a:spcBef>
                <a:spcPts val="0"/>
              </a:spcBef>
              <a:spcAft>
                <a:spcPts val="0"/>
              </a:spcAft>
              <a:buSzPts val="2400"/>
              <a:buNone/>
            </a:pPr>
            <a:r>
              <a:t/>
            </a:r>
            <a:endParaRPr b="1"/>
          </a:p>
        </p:txBody>
      </p:sp>
      <p:sp>
        <p:nvSpPr>
          <p:cNvPr id="167" name="Google Shape;167;g139f5130c7f_0_16"/>
          <p:cNvSpPr txBox="1"/>
          <p:nvPr>
            <p:ph idx="4294967295"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342900" lvl="0" marL="457200" rtl="0" algn="just">
              <a:spcBef>
                <a:spcPts val="1000"/>
              </a:spcBef>
              <a:spcAft>
                <a:spcPts val="0"/>
              </a:spcAft>
              <a:buSzPts val="1800"/>
              <a:buChar char="●"/>
            </a:pPr>
            <a:r>
              <a:rPr lang="en"/>
              <a:t>Nhiệm vụ là dự báo doanh số bán hàng của cửa hàng. </a:t>
            </a:r>
            <a:endParaRPr/>
          </a:p>
          <a:p>
            <a:pPr indent="-342900" lvl="0" marL="457200" rtl="0" algn="just">
              <a:spcBef>
                <a:spcPts val="1000"/>
              </a:spcBef>
              <a:spcAft>
                <a:spcPts val="0"/>
              </a:spcAft>
              <a:buSzPts val="1800"/>
              <a:buChar char="●"/>
            </a:pPr>
            <a:r>
              <a:rPr lang="en"/>
              <a:t>Tập huấn luyện lấy dữ liệu bán hàng năm 2014, có 373 855 mẫu trong đó có 21 cột categorical và 10 cột số. Tập kiểm tra lấy dữ liệu bán hàng năm 2015 có khoảng 236 380 mẫu.</a:t>
            </a:r>
            <a:endParaRPr/>
          </a:p>
          <a:p>
            <a:pPr indent="0" lvl="0" marL="0" rtl="0" algn="just">
              <a:spcBef>
                <a:spcPts val="1000"/>
              </a:spcBef>
              <a:spcAft>
                <a:spcPts val="0"/>
              </a:spcAft>
              <a:buNone/>
            </a:pPr>
            <a:r>
              <a:rPr lang="en"/>
              <a:t> </a:t>
            </a:r>
            <a:endParaRPr/>
          </a:p>
        </p:txBody>
      </p:sp>
      <p:sp>
        <p:nvSpPr>
          <p:cNvPr id="168" name="Google Shape;168;g139f5130c7f_0_16"/>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169" name="Google Shape;169;g139f5130c7f_0_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39f5130c7f_0_24"/>
          <p:cNvSpPr txBox="1"/>
          <p:nvPr>
            <p:ph type="title"/>
          </p:nvPr>
        </p:nvSpPr>
        <p:spPr>
          <a:xfrm>
            <a:off x="548550" y="3202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Kết quả cài đặt của khóa luận so với bài báo</a:t>
            </a:r>
            <a:r>
              <a:rPr b="1" lang="en"/>
              <a:t> </a:t>
            </a:r>
            <a:endParaRPr b="1"/>
          </a:p>
        </p:txBody>
      </p:sp>
      <p:sp>
        <p:nvSpPr>
          <p:cNvPr id="175" name="Google Shape;175;g139f5130c7f_0_24"/>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176" name="Google Shape;176;g139f5130c7f_0_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77" name="Google Shape;177;g139f5130c7f_0_24"/>
          <p:cNvGraphicFramePr/>
          <p:nvPr/>
        </p:nvGraphicFramePr>
        <p:xfrm>
          <a:off x="719263" y="1195020"/>
          <a:ext cx="3000000" cy="3000000"/>
        </p:xfrm>
        <a:graphic>
          <a:graphicData uri="http://schemas.openxmlformats.org/drawingml/2006/table">
            <a:tbl>
              <a:tblPr>
                <a:noFill/>
                <a:tableStyleId>{54506884-9215-4A1B-ACB3-F5B2A196C7A5}</a:tableStyleId>
              </a:tblPr>
              <a:tblGrid>
                <a:gridCol w="2050875"/>
                <a:gridCol w="784650"/>
                <a:gridCol w="767075"/>
                <a:gridCol w="705100"/>
                <a:gridCol w="729875"/>
                <a:gridCol w="680275"/>
                <a:gridCol w="680325"/>
                <a:gridCol w="1200850"/>
              </a:tblGrid>
              <a:tr h="808025">
                <a:tc>
                  <a:txBody>
                    <a:bodyPr/>
                    <a:lstStyle/>
                    <a:p>
                      <a:pPr indent="0" lvl="0" marL="0" rtl="0" algn="l">
                        <a:spcBef>
                          <a:spcPts val="0"/>
                        </a:spcBef>
                        <a:spcAft>
                          <a:spcPts val="0"/>
                        </a:spcAft>
                        <a:buNone/>
                      </a:pPr>
                      <a:r>
                        <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gridSpan="6">
                  <a:txBody>
                    <a:bodyPr/>
                    <a:lstStyle/>
                    <a:p>
                      <a:pPr indent="0" lvl="0" marL="0" rtl="0" algn="ctr">
                        <a:spcBef>
                          <a:spcPts val="0"/>
                        </a:spcBef>
                        <a:spcAft>
                          <a:spcPts val="0"/>
                        </a:spcAft>
                        <a:buNone/>
                      </a:pPr>
                      <a:r>
                        <a:rPr lang="en">
                          <a:solidFill>
                            <a:schemeClr val="dk2"/>
                          </a:solidFill>
                        </a:rPr>
                        <a:t>Test AUC</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hMerge="1"/>
                <a:tc hMerge="1"/>
                <a:tc hMerge="1"/>
                <a:tc hMerge="1"/>
                <a:tc hMerge="1"/>
                <a:tc>
                  <a:txBody>
                    <a:bodyPr/>
                    <a:lstStyle/>
                    <a:p>
                      <a:pPr indent="0" lvl="0" marL="0" rtl="0" algn="ctr">
                        <a:spcBef>
                          <a:spcPts val="0"/>
                        </a:spcBef>
                        <a:spcAft>
                          <a:spcPts val="0"/>
                        </a:spcAft>
                        <a:buNone/>
                      </a:pPr>
                      <a:r>
                        <a:rPr lang="en">
                          <a:solidFill>
                            <a:schemeClr val="dk2"/>
                          </a:solidFill>
                        </a:rPr>
                        <a:t>Test RMSE</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08025">
                <a:tc>
                  <a:txBody>
                    <a:bodyPr/>
                    <a:lstStyle/>
                    <a:p>
                      <a:pPr indent="0" lvl="0" marL="0" rtl="0" algn="l">
                        <a:spcBef>
                          <a:spcPts val="0"/>
                        </a:spcBef>
                        <a:spcAft>
                          <a:spcPts val="0"/>
                        </a:spcAft>
                        <a:buNone/>
                      </a:pPr>
                      <a:r>
                        <a:rPr lang="en">
                          <a:solidFill>
                            <a:schemeClr val="dk2"/>
                          </a:solidFill>
                        </a:rPr>
                        <a:t>Tập dữ liệu</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Syn1</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Syn3</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Syn4</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Syn5</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Syn6</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Rossmann Store Sales</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9025">
                <a:tc>
                  <a:txBody>
                    <a:bodyPr/>
                    <a:lstStyle/>
                    <a:p>
                      <a:pPr indent="0" lvl="0" marL="0" rtl="0" algn="l">
                        <a:spcBef>
                          <a:spcPts val="0"/>
                        </a:spcBef>
                        <a:spcAft>
                          <a:spcPts val="0"/>
                        </a:spcAft>
                        <a:buNone/>
                      </a:pPr>
                      <a:r>
                        <a:rPr lang="en">
                          <a:solidFill>
                            <a:schemeClr val="dk2"/>
                          </a:solidFill>
                        </a:rPr>
                        <a:t>TabNet</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0.691</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0.896</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0.902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0.800</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0.810</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0.885</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488</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930775">
                <a:tc>
                  <a:txBody>
                    <a:bodyPr/>
                    <a:lstStyle/>
                    <a:p>
                      <a:pPr indent="0" lvl="0" marL="0" rtl="0" algn="l">
                        <a:spcBef>
                          <a:spcPts val="0"/>
                        </a:spcBef>
                        <a:spcAft>
                          <a:spcPts val="0"/>
                        </a:spcAft>
                        <a:buNone/>
                      </a:pPr>
                      <a:r>
                        <a:rPr lang="en">
                          <a:solidFill>
                            <a:schemeClr val="dk2"/>
                          </a:solidFill>
                        </a:rPr>
                        <a:t>TabNet </a:t>
                      </a:r>
                      <a:endParaRPr>
                        <a:solidFill>
                          <a:schemeClr val="dk2"/>
                        </a:solidFill>
                      </a:endParaRPr>
                    </a:p>
                    <a:p>
                      <a:pPr indent="0" lvl="0" marL="0" rtl="0" algn="l">
                        <a:spcBef>
                          <a:spcPts val="0"/>
                        </a:spcBef>
                        <a:spcAft>
                          <a:spcPts val="0"/>
                        </a:spcAft>
                        <a:buNone/>
                      </a:pPr>
                      <a:r>
                        <a:rPr lang="en">
                          <a:solidFill>
                            <a:schemeClr val="dk2"/>
                          </a:solidFill>
                        </a:rPr>
                        <a:t>(cài đặt của tác giả)</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0.682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0.892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0.897</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0.776</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0.789</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0.878</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485.12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39f5130c7f_0_32"/>
          <p:cNvSpPr txBox="1"/>
          <p:nvPr>
            <p:ph type="title"/>
          </p:nvPr>
        </p:nvSpPr>
        <p:spPr>
          <a:xfrm>
            <a:off x="396150" y="3202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“TabNet” so với “XGBoost”</a:t>
            </a:r>
            <a:endParaRPr b="1"/>
          </a:p>
          <a:p>
            <a:pPr indent="0" lvl="0" marL="0" rtl="0" algn="l">
              <a:lnSpc>
                <a:spcPct val="100000"/>
              </a:lnSpc>
              <a:spcBef>
                <a:spcPts val="0"/>
              </a:spcBef>
              <a:spcAft>
                <a:spcPts val="0"/>
              </a:spcAft>
              <a:buNone/>
            </a:pPr>
            <a:r>
              <a:t/>
            </a:r>
            <a:endParaRPr b="1" sz="2000">
              <a:solidFill>
                <a:srgbClr val="674EA7"/>
              </a:solidFill>
            </a:endParaRPr>
          </a:p>
        </p:txBody>
      </p:sp>
      <p:sp>
        <p:nvSpPr>
          <p:cNvPr id="183" name="Google Shape;183;g139f5130c7f_0_32"/>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184" name="Google Shape;184;g139f5130c7f_0_32"/>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185" name="Google Shape;185;g139f5130c7f_0_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6" name="Google Shape;186;g139f5130c7f_0_32"/>
          <p:cNvSpPr txBox="1"/>
          <p:nvPr>
            <p:ph idx="1" type="body"/>
          </p:nvPr>
        </p:nvSpPr>
        <p:spPr>
          <a:xfrm>
            <a:off x="602275" y="1193764"/>
            <a:ext cx="8520600" cy="34164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SzPts val="2000"/>
              <a:buChar char="●"/>
            </a:pPr>
            <a:r>
              <a:rPr lang="en" sz="2000"/>
              <a:t>Độ chính xác và thời gian huấn luyện.</a:t>
            </a:r>
            <a:endParaRPr sz="2000"/>
          </a:p>
          <a:p>
            <a:pPr indent="-355600" lvl="0" marL="457200" rtl="0" algn="just">
              <a:lnSpc>
                <a:spcPct val="150000"/>
              </a:lnSpc>
              <a:spcBef>
                <a:spcPts val="0"/>
              </a:spcBef>
              <a:spcAft>
                <a:spcPts val="0"/>
              </a:spcAft>
              <a:buSzPts val="2000"/>
              <a:buChar char="●"/>
            </a:pPr>
            <a:r>
              <a:rPr lang="en" sz="2000"/>
              <a:t>Khả năng lựa chọn đặc trưng.</a:t>
            </a:r>
            <a:endParaRPr sz="2000"/>
          </a:p>
          <a:p>
            <a:pPr indent="-355600" lvl="0" marL="457200" rtl="0" algn="just">
              <a:lnSpc>
                <a:spcPct val="150000"/>
              </a:lnSpc>
              <a:spcBef>
                <a:spcPts val="0"/>
              </a:spcBef>
              <a:spcAft>
                <a:spcPts val="0"/>
              </a:spcAft>
              <a:buSzPts val="2000"/>
              <a:buChar char="●"/>
            </a:pPr>
            <a:r>
              <a:rPr lang="en" sz="2000"/>
              <a:t>Xử lý các trường hợp </a:t>
            </a:r>
            <a:r>
              <a:rPr lang="en" sz="2000">
                <a:solidFill>
                  <a:srgbClr val="0000FF"/>
                </a:solidFill>
              </a:rPr>
              <a:t>multi-output</a:t>
            </a:r>
            <a:r>
              <a:rPr lang="en" sz="2000"/>
              <a:t>.</a:t>
            </a:r>
            <a:endParaRPr sz="2000"/>
          </a:p>
          <a:p>
            <a:pPr indent="-355600" lvl="0" marL="457200" rtl="0" algn="just">
              <a:lnSpc>
                <a:spcPct val="150000"/>
              </a:lnSpc>
              <a:spcBef>
                <a:spcPts val="0"/>
              </a:spcBef>
              <a:spcAft>
                <a:spcPts val="0"/>
              </a:spcAft>
              <a:buSzPts val="2000"/>
              <a:buChar char="●"/>
            </a:pPr>
            <a:r>
              <a:rPr lang="en" sz="2000"/>
              <a:t>Xử lý trường hợp dữ liệu dạng </a:t>
            </a:r>
            <a:r>
              <a:rPr lang="en" sz="2000">
                <a:solidFill>
                  <a:srgbClr val="0000FF"/>
                </a:solidFill>
              </a:rPr>
              <a:t>categorical </a:t>
            </a:r>
            <a:r>
              <a:rPr lang="en" sz="2000"/>
              <a:t>có </a:t>
            </a:r>
            <a:r>
              <a:rPr lang="en" sz="2000">
                <a:solidFill>
                  <a:srgbClr val="0000FF"/>
                </a:solidFill>
              </a:rPr>
              <a:t>nhiều giá trị khác nhau.</a:t>
            </a:r>
            <a:endParaRPr sz="200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3bfbacc6af_0_0"/>
          <p:cNvSpPr txBox="1"/>
          <p:nvPr>
            <p:ph type="title"/>
          </p:nvPr>
        </p:nvSpPr>
        <p:spPr>
          <a:xfrm>
            <a:off x="74350" y="91675"/>
            <a:ext cx="94317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200"/>
              <a:t>“TabNet” so với “XGBoost”: Độ chính xác và thời gian huấn luyện</a:t>
            </a:r>
            <a:endParaRPr b="1" sz="2200"/>
          </a:p>
          <a:p>
            <a:pPr indent="0" lvl="0" marL="0" rtl="0" algn="l">
              <a:lnSpc>
                <a:spcPct val="100000"/>
              </a:lnSpc>
              <a:spcBef>
                <a:spcPts val="0"/>
              </a:spcBef>
              <a:spcAft>
                <a:spcPts val="0"/>
              </a:spcAft>
              <a:buNone/>
            </a:pPr>
            <a:r>
              <a:t/>
            </a:r>
            <a:endParaRPr b="1" sz="2000">
              <a:solidFill>
                <a:srgbClr val="674EA7"/>
              </a:solidFill>
            </a:endParaRPr>
          </a:p>
        </p:txBody>
      </p:sp>
      <p:sp>
        <p:nvSpPr>
          <p:cNvPr id="192" name="Google Shape;192;g13bfbacc6af_0_0"/>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193" name="Google Shape;193;g13bfbacc6af_0_0"/>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194" name="Google Shape;194;g13bfbacc6af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95" name="Google Shape;195;g13bfbacc6af_0_0"/>
          <p:cNvGraphicFramePr/>
          <p:nvPr/>
        </p:nvGraphicFramePr>
        <p:xfrm>
          <a:off x="302975" y="873030"/>
          <a:ext cx="3000000" cy="3000000"/>
        </p:xfrm>
        <a:graphic>
          <a:graphicData uri="http://schemas.openxmlformats.org/drawingml/2006/table">
            <a:tbl>
              <a:tblPr>
                <a:noFill/>
                <a:tableStyleId>{54506884-9215-4A1B-ACB3-F5B2A196C7A5}</a:tableStyleId>
              </a:tblPr>
              <a:tblGrid>
                <a:gridCol w="1186675"/>
                <a:gridCol w="717175"/>
                <a:gridCol w="797175"/>
                <a:gridCol w="686825"/>
                <a:gridCol w="693775"/>
                <a:gridCol w="642625"/>
                <a:gridCol w="630325"/>
                <a:gridCol w="1061750"/>
                <a:gridCol w="869525"/>
                <a:gridCol w="1228950"/>
              </a:tblGrid>
              <a:tr h="609575">
                <a:tc>
                  <a:txBody>
                    <a:bodyPr/>
                    <a:lstStyle/>
                    <a:p>
                      <a:pPr indent="0" lvl="0" marL="0" rtl="0" algn="ctr">
                        <a:spcBef>
                          <a:spcPts val="0"/>
                        </a:spcBef>
                        <a:spcAft>
                          <a:spcPts val="0"/>
                        </a:spcAft>
                        <a:buClr>
                          <a:schemeClr val="dk1"/>
                        </a:buClr>
                        <a:buSzPts val="1100"/>
                        <a:buFont typeface="Arial"/>
                        <a:buNone/>
                      </a:pPr>
                      <a:r>
                        <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gridSpan="7">
                  <a:txBody>
                    <a:bodyPr/>
                    <a:lstStyle/>
                    <a:p>
                      <a:pPr indent="0" lvl="0" marL="0" rtl="0" algn="ctr">
                        <a:spcBef>
                          <a:spcPts val="0"/>
                        </a:spcBef>
                        <a:spcAft>
                          <a:spcPts val="0"/>
                        </a:spcAft>
                        <a:buNone/>
                      </a:pPr>
                      <a:r>
                        <a:rPr lang="en">
                          <a:solidFill>
                            <a:schemeClr val="dk2"/>
                          </a:solidFill>
                        </a:rPr>
                        <a:t>Synthetic</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hMerge="1"/>
                <a:tc hMerge="1"/>
                <a:tc hMerge="1"/>
                <a:tc hMerge="1"/>
                <a:tc hMerge="1"/>
                <a:tc hMerge="1"/>
                <a:tc gridSpan="2">
                  <a:txBody>
                    <a:bodyPr/>
                    <a:lstStyle/>
                    <a:p>
                      <a:pPr indent="0" lvl="0" marL="0" rtl="0" algn="ctr">
                        <a:spcBef>
                          <a:spcPts val="0"/>
                        </a:spcBef>
                        <a:spcAft>
                          <a:spcPts val="0"/>
                        </a:spcAft>
                        <a:buNone/>
                      </a:pPr>
                      <a:r>
                        <a:rPr lang="en">
                          <a:solidFill>
                            <a:schemeClr val="dk2"/>
                          </a:solidFill>
                        </a:rPr>
                        <a:t>Sarcos</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hMerge="1"/>
              </a:tr>
              <a:tr h="822925">
                <a:tc>
                  <a:txBody>
                    <a:bodyPr/>
                    <a:lstStyle/>
                    <a:p>
                      <a:pPr indent="0" lvl="0" marL="0" rtl="0" algn="ctr">
                        <a:spcBef>
                          <a:spcPts val="0"/>
                        </a:spcBef>
                        <a:spcAft>
                          <a:spcPts val="0"/>
                        </a:spcAft>
                        <a:buNone/>
                      </a:pPr>
                      <a:r>
                        <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gridSpan="6">
                  <a:txBody>
                    <a:bodyPr/>
                    <a:lstStyle/>
                    <a:p>
                      <a:pPr indent="0" lvl="0" marL="0" rtl="0" algn="ctr">
                        <a:spcBef>
                          <a:spcPts val="0"/>
                        </a:spcBef>
                        <a:spcAft>
                          <a:spcPts val="0"/>
                        </a:spcAft>
                        <a:buClr>
                          <a:schemeClr val="dk1"/>
                        </a:buClr>
                        <a:buSzPts val="1100"/>
                        <a:buFont typeface="Arial"/>
                        <a:buNone/>
                      </a:pPr>
                      <a:r>
                        <a:rPr lang="en">
                          <a:solidFill>
                            <a:schemeClr val="dk2"/>
                          </a:solidFill>
                        </a:rPr>
                        <a:t>Test AUC</a:t>
                      </a:r>
                      <a:endParaRPr>
                        <a:solidFill>
                          <a:schemeClr val="dk2"/>
                        </a:solidFill>
                      </a:endParaRPr>
                    </a:p>
                    <a:p>
                      <a:pPr indent="0" lvl="0" marL="0" rtl="0" algn="ctr">
                        <a:spcBef>
                          <a:spcPts val="0"/>
                        </a:spcBef>
                        <a:spcAft>
                          <a:spcPts val="0"/>
                        </a:spcAft>
                        <a:buNone/>
                      </a:pPr>
                      <a:r>
                        <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hMerge="1"/>
                <a:tc hMerge="1"/>
                <a:tc hMerge="1"/>
                <a:tc hMerge="1"/>
                <a:tc hMerge="1"/>
                <a:tc>
                  <a:txBody>
                    <a:bodyPr/>
                    <a:lstStyle/>
                    <a:p>
                      <a:pPr indent="0" lvl="0" marL="0" rtl="0" algn="ctr">
                        <a:spcBef>
                          <a:spcPts val="0"/>
                        </a:spcBef>
                        <a:spcAft>
                          <a:spcPts val="0"/>
                        </a:spcAft>
                        <a:buNone/>
                      </a:pPr>
                      <a:r>
                        <a:rPr lang="en">
                          <a:solidFill>
                            <a:schemeClr val="dk2"/>
                          </a:solidFill>
                        </a:rPr>
                        <a:t>Thời gian huấn luyện (s)</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Val MSE</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Thời gian huấn luyện (s)</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22925">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Syn1</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Syn3</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Syn4</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Syn5</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Syn6</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a:solidFill>
                            <a:schemeClr val="dk2"/>
                          </a:solidFill>
                        </a:rPr>
                        <a:t>TabNet</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0.691</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0.896</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0.902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0.800</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0.810</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0.885</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300</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11.2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225</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a:solidFill>
                            <a:schemeClr val="dk2"/>
                          </a:solidFill>
                        </a:rPr>
                        <a:t>XGBoost</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0.675</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0.895</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0.900</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0.785</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0.784</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0.880</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20</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11.3</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204</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Nội dung</a:t>
            </a:r>
            <a:endParaRPr b="1"/>
          </a:p>
        </p:txBody>
      </p:sp>
      <p:sp>
        <p:nvSpPr>
          <p:cNvPr id="62" name="Google Shape;62;p2"/>
          <p:cNvSpPr txBox="1"/>
          <p:nvPr>
            <p:ph idx="1" type="body"/>
          </p:nvPr>
        </p:nvSpPr>
        <p:spPr>
          <a:xfrm>
            <a:off x="311700" y="1152475"/>
            <a:ext cx="86529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600"/>
              </a:spcBef>
              <a:spcAft>
                <a:spcPts val="0"/>
              </a:spcAft>
              <a:buSzPts val="2000"/>
              <a:buChar char="●"/>
            </a:pPr>
            <a:r>
              <a:rPr lang="en" sz="2000"/>
              <a:t>Giới thiệu đề tài.</a:t>
            </a:r>
            <a:endParaRPr sz="2000"/>
          </a:p>
          <a:p>
            <a:pPr indent="-355600" lvl="0" marL="457200" rtl="0" algn="l">
              <a:lnSpc>
                <a:spcPct val="115000"/>
              </a:lnSpc>
              <a:spcBef>
                <a:spcPts val="1000"/>
              </a:spcBef>
              <a:spcAft>
                <a:spcPts val="0"/>
              </a:spcAft>
              <a:buSzPts val="2000"/>
              <a:buChar char="●"/>
            </a:pPr>
            <a:r>
              <a:rPr lang="en" sz="2000"/>
              <a:t>Mô hình TabNet.</a:t>
            </a:r>
            <a:endParaRPr sz="2000"/>
          </a:p>
          <a:p>
            <a:pPr indent="-355600" lvl="0" marL="457200" rtl="0" algn="l">
              <a:lnSpc>
                <a:spcPct val="115000"/>
              </a:lnSpc>
              <a:spcBef>
                <a:spcPts val="1000"/>
              </a:spcBef>
              <a:spcAft>
                <a:spcPts val="0"/>
              </a:spcAft>
              <a:buSzPts val="2000"/>
              <a:buChar char="●"/>
            </a:pPr>
            <a:r>
              <a:rPr lang="en" sz="2000"/>
              <a:t>Thí nghiệm.</a:t>
            </a:r>
            <a:endParaRPr sz="2000"/>
          </a:p>
          <a:p>
            <a:pPr indent="-355600" lvl="0" marL="457200" rtl="0" algn="l">
              <a:lnSpc>
                <a:spcPct val="115000"/>
              </a:lnSpc>
              <a:spcBef>
                <a:spcPts val="1000"/>
              </a:spcBef>
              <a:spcAft>
                <a:spcPts val="0"/>
              </a:spcAft>
              <a:buSzPts val="2000"/>
              <a:buChar char="●"/>
            </a:pPr>
            <a:r>
              <a:rPr lang="en" sz="2000"/>
              <a:t>Tổng kết và hướng phát triển.</a:t>
            </a:r>
            <a:endParaRPr sz="2000"/>
          </a:p>
        </p:txBody>
      </p:sp>
      <p:sp>
        <p:nvSpPr>
          <p:cNvPr id="63" name="Google Shape;6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3a0b454da4_0_16"/>
          <p:cNvSpPr txBox="1"/>
          <p:nvPr>
            <p:ph type="title"/>
          </p:nvPr>
        </p:nvSpPr>
        <p:spPr>
          <a:xfrm>
            <a:off x="319950" y="320250"/>
            <a:ext cx="87594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“TabNet” so với “XGBoost”: Khả năng lựa chọn đặc trưng</a:t>
            </a:r>
            <a:endParaRPr b="1"/>
          </a:p>
          <a:p>
            <a:pPr indent="0" lvl="0" marL="0" rtl="0" algn="l">
              <a:lnSpc>
                <a:spcPct val="100000"/>
              </a:lnSpc>
              <a:spcBef>
                <a:spcPts val="0"/>
              </a:spcBef>
              <a:spcAft>
                <a:spcPts val="0"/>
              </a:spcAft>
              <a:buNone/>
            </a:pPr>
            <a:r>
              <a:t/>
            </a:r>
            <a:endParaRPr b="1" sz="2000">
              <a:solidFill>
                <a:srgbClr val="674EA7"/>
              </a:solidFill>
            </a:endParaRPr>
          </a:p>
        </p:txBody>
      </p:sp>
      <p:sp>
        <p:nvSpPr>
          <p:cNvPr id="201" name="Google Shape;201;g13a0b454da4_0_16"/>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202" name="Google Shape;202;g13a0b454da4_0_16"/>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03" name="Google Shape;203;g13a0b454da4_0_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4" name="Google Shape;204;g13a0b454da4_0_16"/>
          <p:cNvSpPr txBox="1"/>
          <p:nvPr>
            <p:ph idx="1" type="body"/>
          </p:nvPr>
        </p:nvSpPr>
        <p:spPr>
          <a:xfrm>
            <a:off x="606900" y="1029025"/>
            <a:ext cx="7930200" cy="1072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 sz="1800"/>
              <a:t>Cả hai mô hình “TabNet” và “XGBoost” đều có khả năng lựa chọn đặc trưng mạnh mẽ.</a:t>
            </a:r>
            <a:endParaRPr sz="1800"/>
          </a:p>
          <a:p>
            <a:pPr indent="-342900" lvl="0" marL="457200" rtl="0" algn="just">
              <a:lnSpc>
                <a:spcPct val="100000"/>
              </a:lnSpc>
              <a:spcBef>
                <a:spcPts val="1000"/>
              </a:spcBef>
              <a:spcAft>
                <a:spcPts val="1000"/>
              </a:spcAft>
              <a:buSzPts val="1800"/>
              <a:buChar char="●"/>
            </a:pPr>
            <a:r>
              <a:rPr lang="en" sz="1800"/>
              <a:t>Thực hiện thí nghiệm trên tập Synthetic và tập Rossmann Store Sales.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3a19638b33_0_0"/>
          <p:cNvSpPr txBox="1"/>
          <p:nvPr>
            <p:ph type="title"/>
          </p:nvPr>
        </p:nvSpPr>
        <p:spPr>
          <a:xfrm>
            <a:off x="319950" y="244050"/>
            <a:ext cx="87594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“TabNet” so với “XGBoost”: Khả năng lựa chọn đặc trưng</a:t>
            </a:r>
            <a:endParaRPr b="1"/>
          </a:p>
          <a:p>
            <a:pPr indent="0" lvl="0" marL="0" rtl="0" algn="l">
              <a:lnSpc>
                <a:spcPct val="100000"/>
              </a:lnSpc>
              <a:spcBef>
                <a:spcPts val="0"/>
              </a:spcBef>
              <a:spcAft>
                <a:spcPts val="0"/>
              </a:spcAft>
              <a:buNone/>
            </a:pPr>
            <a:r>
              <a:t/>
            </a:r>
            <a:endParaRPr b="1" sz="2000">
              <a:solidFill>
                <a:srgbClr val="674EA7"/>
              </a:solidFill>
            </a:endParaRPr>
          </a:p>
        </p:txBody>
      </p:sp>
      <p:sp>
        <p:nvSpPr>
          <p:cNvPr id="210" name="Google Shape;210;g13a19638b33_0_0"/>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211" name="Google Shape;211;g13a19638b33_0_0"/>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12" name="Google Shape;212;g13a19638b33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3" name="Google Shape;213;g13a19638b33_0_0"/>
          <p:cNvSpPr txBox="1"/>
          <p:nvPr/>
        </p:nvSpPr>
        <p:spPr>
          <a:xfrm>
            <a:off x="931375" y="4311275"/>
            <a:ext cx="73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Tầm quan trọng của các đặc trưng trên tập Syn2 (trái: “TabNet”, phải: “XGBoost”)</a:t>
            </a:r>
            <a:endParaRPr>
              <a:solidFill>
                <a:schemeClr val="dk2"/>
              </a:solidFill>
            </a:endParaRPr>
          </a:p>
        </p:txBody>
      </p:sp>
      <p:pic>
        <p:nvPicPr>
          <p:cNvPr id="214" name="Google Shape;214;g13a19638b33_0_0"/>
          <p:cNvPicPr preferRelativeResize="0"/>
          <p:nvPr/>
        </p:nvPicPr>
        <p:blipFill>
          <a:blip r:embed="rId3">
            <a:alphaModFix/>
          </a:blip>
          <a:stretch>
            <a:fillRect/>
          </a:stretch>
        </p:blipFill>
        <p:spPr>
          <a:xfrm>
            <a:off x="668400" y="896125"/>
            <a:ext cx="7807199" cy="3477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3bfbacc6af_0_10"/>
          <p:cNvSpPr txBox="1"/>
          <p:nvPr>
            <p:ph type="title"/>
          </p:nvPr>
        </p:nvSpPr>
        <p:spPr>
          <a:xfrm>
            <a:off x="319950" y="244050"/>
            <a:ext cx="87594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“TabNet” so với “XGBoost”: Khả năng lựa chọn đặc trưng</a:t>
            </a:r>
            <a:endParaRPr b="1"/>
          </a:p>
          <a:p>
            <a:pPr indent="0" lvl="0" marL="0" rtl="0" algn="l">
              <a:lnSpc>
                <a:spcPct val="100000"/>
              </a:lnSpc>
              <a:spcBef>
                <a:spcPts val="0"/>
              </a:spcBef>
              <a:spcAft>
                <a:spcPts val="0"/>
              </a:spcAft>
              <a:buNone/>
            </a:pPr>
            <a:r>
              <a:t/>
            </a:r>
            <a:endParaRPr b="1" sz="2000">
              <a:solidFill>
                <a:srgbClr val="674EA7"/>
              </a:solidFill>
            </a:endParaRPr>
          </a:p>
        </p:txBody>
      </p:sp>
      <p:sp>
        <p:nvSpPr>
          <p:cNvPr id="220" name="Google Shape;220;g13bfbacc6af_0_10"/>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221" name="Google Shape;221;g13bfbacc6af_0_10"/>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22" name="Google Shape;222;g13bfbacc6af_0_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23" name="Google Shape;223;g13bfbacc6af_0_10"/>
          <p:cNvSpPr txBox="1"/>
          <p:nvPr/>
        </p:nvSpPr>
        <p:spPr>
          <a:xfrm>
            <a:off x="655050" y="4311275"/>
            <a:ext cx="81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Tầm quan trọng của các đặc trưng trên tập Rossmann Store Sales (trái: “TabNet”, phải: “XGBoost”)</a:t>
            </a:r>
            <a:endParaRPr>
              <a:solidFill>
                <a:schemeClr val="dk2"/>
              </a:solidFill>
            </a:endParaRPr>
          </a:p>
        </p:txBody>
      </p:sp>
      <p:pic>
        <p:nvPicPr>
          <p:cNvPr id="224" name="Google Shape;224;g13bfbacc6af_0_10"/>
          <p:cNvPicPr preferRelativeResize="0"/>
          <p:nvPr/>
        </p:nvPicPr>
        <p:blipFill>
          <a:blip r:embed="rId3">
            <a:alphaModFix/>
          </a:blip>
          <a:stretch>
            <a:fillRect/>
          </a:stretch>
        </p:blipFill>
        <p:spPr>
          <a:xfrm>
            <a:off x="76200" y="1205884"/>
            <a:ext cx="4472599" cy="2973516"/>
          </a:xfrm>
          <a:prstGeom prst="rect">
            <a:avLst/>
          </a:prstGeom>
          <a:noFill/>
          <a:ln>
            <a:noFill/>
          </a:ln>
        </p:spPr>
      </p:pic>
      <p:pic>
        <p:nvPicPr>
          <p:cNvPr id="225" name="Google Shape;225;g13bfbacc6af_0_10"/>
          <p:cNvPicPr preferRelativeResize="0"/>
          <p:nvPr/>
        </p:nvPicPr>
        <p:blipFill>
          <a:blip r:embed="rId4">
            <a:alphaModFix/>
          </a:blip>
          <a:stretch>
            <a:fillRect/>
          </a:stretch>
        </p:blipFill>
        <p:spPr>
          <a:xfrm>
            <a:off x="4595200" y="1205893"/>
            <a:ext cx="4472599" cy="29735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3a18602e96_1_17"/>
          <p:cNvSpPr txBox="1"/>
          <p:nvPr>
            <p:ph type="title"/>
          </p:nvPr>
        </p:nvSpPr>
        <p:spPr>
          <a:xfrm>
            <a:off x="319950" y="15450"/>
            <a:ext cx="87594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“TabNet” so với “XGBoost”: Khả năng lựa chọn đặc trưng</a:t>
            </a:r>
            <a:endParaRPr b="1"/>
          </a:p>
          <a:p>
            <a:pPr indent="0" lvl="0" marL="0" rtl="0" algn="l">
              <a:lnSpc>
                <a:spcPct val="100000"/>
              </a:lnSpc>
              <a:spcBef>
                <a:spcPts val="0"/>
              </a:spcBef>
              <a:spcAft>
                <a:spcPts val="0"/>
              </a:spcAft>
              <a:buNone/>
            </a:pPr>
            <a:r>
              <a:t/>
            </a:r>
            <a:endParaRPr b="1" sz="2000">
              <a:solidFill>
                <a:srgbClr val="674EA7"/>
              </a:solidFill>
            </a:endParaRPr>
          </a:p>
        </p:txBody>
      </p:sp>
      <p:sp>
        <p:nvSpPr>
          <p:cNvPr id="231" name="Google Shape;231;g13a18602e96_1_17"/>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232" name="Google Shape;232;g13a18602e96_1_17"/>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33" name="Google Shape;233;g13a18602e96_1_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4" name="Google Shape;234;g13a18602e96_1_17"/>
          <p:cNvSpPr txBox="1"/>
          <p:nvPr/>
        </p:nvSpPr>
        <p:spPr>
          <a:xfrm>
            <a:off x="-35350" y="4699150"/>
            <a:ext cx="951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Tầm quan trọng trên cục bộ của các đặc trưng trên 15 mẫu kiểm tra đầu tiên tập Syn4 (trái: “TabNet”, phải: “XGBoost”) </a:t>
            </a:r>
            <a:endParaRPr sz="1300">
              <a:solidFill>
                <a:schemeClr val="dk2"/>
              </a:solidFill>
            </a:endParaRPr>
          </a:p>
        </p:txBody>
      </p:sp>
      <p:pic>
        <p:nvPicPr>
          <p:cNvPr id="235" name="Google Shape;235;g13a18602e96_1_17"/>
          <p:cNvPicPr preferRelativeResize="0"/>
          <p:nvPr/>
        </p:nvPicPr>
        <p:blipFill>
          <a:blip r:embed="rId3">
            <a:alphaModFix/>
          </a:blip>
          <a:stretch>
            <a:fillRect/>
          </a:stretch>
        </p:blipFill>
        <p:spPr>
          <a:xfrm>
            <a:off x="781975" y="505825"/>
            <a:ext cx="3122124" cy="4263999"/>
          </a:xfrm>
          <a:prstGeom prst="rect">
            <a:avLst/>
          </a:prstGeom>
          <a:noFill/>
          <a:ln>
            <a:noFill/>
          </a:ln>
        </p:spPr>
      </p:pic>
      <p:pic>
        <p:nvPicPr>
          <p:cNvPr id="236" name="Google Shape;236;g13a18602e96_1_17"/>
          <p:cNvPicPr preferRelativeResize="0"/>
          <p:nvPr/>
        </p:nvPicPr>
        <p:blipFill>
          <a:blip r:embed="rId4">
            <a:alphaModFix/>
          </a:blip>
          <a:stretch>
            <a:fillRect/>
          </a:stretch>
        </p:blipFill>
        <p:spPr>
          <a:xfrm>
            <a:off x="4944650" y="505825"/>
            <a:ext cx="3122124" cy="42639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3a18602e96_1_4"/>
          <p:cNvSpPr txBox="1"/>
          <p:nvPr>
            <p:ph type="title"/>
          </p:nvPr>
        </p:nvSpPr>
        <p:spPr>
          <a:xfrm>
            <a:off x="319950" y="91650"/>
            <a:ext cx="87594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“TabNet” so với “XGBoost”: Xử lý multi-output</a:t>
            </a:r>
            <a:endParaRPr b="1"/>
          </a:p>
          <a:p>
            <a:pPr indent="0" lvl="0" marL="0" rtl="0" algn="l">
              <a:lnSpc>
                <a:spcPct val="100000"/>
              </a:lnSpc>
              <a:spcBef>
                <a:spcPts val="0"/>
              </a:spcBef>
              <a:spcAft>
                <a:spcPts val="0"/>
              </a:spcAft>
              <a:buNone/>
            </a:pPr>
            <a:r>
              <a:t/>
            </a:r>
            <a:endParaRPr b="1" sz="2000">
              <a:solidFill>
                <a:srgbClr val="674EA7"/>
              </a:solidFill>
            </a:endParaRPr>
          </a:p>
        </p:txBody>
      </p:sp>
      <p:sp>
        <p:nvSpPr>
          <p:cNvPr id="242" name="Google Shape;242;g13a18602e96_1_4"/>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243" name="Google Shape;243;g13a18602e96_1_4"/>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44" name="Google Shape;244;g13a18602e96_1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5" name="Google Shape;245;g13a18602e96_1_4"/>
          <p:cNvSpPr txBox="1"/>
          <p:nvPr>
            <p:ph idx="1" type="body"/>
          </p:nvPr>
        </p:nvSpPr>
        <p:spPr>
          <a:xfrm>
            <a:off x="255950" y="2304139"/>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300"/>
          </a:p>
          <a:p>
            <a:pPr indent="0" lvl="0" marL="457200" rtl="0" algn="just">
              <a:lnSpc>
                <a:spcPct val="150000"/>
              </a:lnSpc>
              <a:spcBef>
                <a:spcPts val="0"/>
              </a:spcBef>
              <a:spcAft>
                <a:spcPts val="0"/>
              </a:spcAft>
              <a:buNone/>
            </a:pPr>
            <a:r>
              <a:rPr lang="en" sz="1500"/>
              <a:t>Kết quả thí nghiệm cho thấy khi tăng số lượng cột output lên thì:</a:t>
            </a:r>
            <a:endParaRPr sz="1500">
              <a:latin typeface="Dosis Light"/>
              <a:ea typeface="Dosis Light"/>
              <a:cs typeface="Dosis Light"/>
              <a:sym typeface="Dosis Light"/>
            </a:endParaRPr>
          </a:p>
          <a:p>
            <a:pPr indent="-323850" lvl="1" marL="914400" rtl="0" algn="just">
              <a:spcBef>
                <a:spcPts val="1000"/>
              </a:spcBef>
              <a:spcAft>
                <a:spcPts val="0"/>
              </a:spcAft>
              <a:buClr>
                <a:schemeClr val="dk2"/>
              </a:buClr>
              <a:buSzPts val="1500"/>
              <a:buChar char="○"/>
            </a:pPr>
            <a:r>
              <a:rPr lang="en" sz="1500"/>
              <a:t>“XGBoost”: thời gian huấn luyện càng ngày càng tăng.</a:t>
            </a:r>
            <a:endParaRPr sz="1500"/>
          </a:p>
          <a:p>
            <a:pPr indent="-323850" lvl="1" marL="914400" rtl="0" algn="just">
              <a:spcBef>
                <a:spcPts val="1000"/>
              </a:spcBef>
              <a:spcAft>
                <a:spcPts val="0"/>
              </a:spcAft>
              <a:buClr>
                <a:schemeClr val="dk2"/>
              </a:buClr>
              <a:buSzPts val="1500"/>
              <a:buChar char="○"/>
            </a:pPr>
            <a:r>
              <a:rPr lang="en" sz="1500"/>
              <a:t>“TabNet”: thời gian huấn luyện hầu như không đổi.</a:t>
            </a:r>
            <a:endParaRPr sz="1500"/>
          </a:p>
          <a:p>
            <a:pPr indent="0" lvl="0" marL="457200" rtl="0" algn="just">
              <a:spcBef>
                <a:spcPts val="1000"/>
              </a:spcBef>
              <a:spcAft>
                <a:spcPts val="0"/>
              </a:spcAft>
              <a:buNone/>
            </a:pPr>
            <a:r>
              <a:rPr lang="en" sz="1500"/>
              <a:t>→ Khi số lượng output tăng lên, thời gian huấn luyện của “TabNet” không tăng lên nhiều bằng “XGBoost”. Vì vậy, với một số lượng output lớn thì rất có thể “TabNet” sẽ huấn luyện nhanh hơn “XGBoost”.</a:t>
            </a:r>
            <a:endParaRPr sz="1500"/>
          </a:p>
          <a:p>
            <a:pPr indent="0" lvl="0" marL="0" rtl="0" algn="just">
              <a:spcBef>
                <a:spcPts val="1000"/>
              </a:spcBef>
              <a:spcAft>
                <a:spcPts val="0"/>
              </a:spcAft>
              <a:buNone/>
            </a:pPr>
            <a:r>
              <a:t/>
            </a:r>
            <a:endParaRPr sz="2000"/>
          </a:p>
          <a:p>
            <a:pPr indent="0" lvl="0" marL="0" rtl="0" algn="just">
              <a:lnSpc>
                <a:spcPct val="150000"/>
              </a:lnSpc>
              <a:spcBef>
                <a:spcPts val="0"/>
              </a:spcBef>
              <a:spcAft>
                <a:spcPts val="0"/>
              </a:spcAft>
              <a:buNone/>
            </a:pPr>
            <a:r>
              <a:t/>
            </a:r>
            <a:endParaRPr sz="2000"/>
          </a:p>
        </p:txBody>
      </p:sp>
      <p:graphicFrame>
        <p:nvGraphicFramePr>
          <p:cNvPr id="246" name="Google Shape;246;g13a18602e96_1_4"/>
          <p:cNvGraphicFramePr/>
          <p:nvPr/>
        </p:nvGraphicFramePr>
        <p:xfrm>
          <a:off x="550350" y="1141045"/>
          <a:ext cx="3000000" cy="3000000"/>
        </p:xfrm>
        <a:graphic>
          <a:graphicData uri="http://schemas.openxmlformats.org/drawingml/2006/table">
            <a:tbl>
              <a:tblPr>
                <a:noFill/>
                <a:tableStyleId>{54506884-9215-4A1B-ACB3-F5B2A196C7A5}</a:tableStyleId>
              </a:tblPr>
              <a:tblGrid>
                <a:gridCol w="2166475"/>
                <a:gridCol w="1646050"/>
                <a:gridCol w="1122775"/>
                <a:gridCol w="1136125"/>
                <a:gridCol w="1056075"/>
                <a:gridCol w="949325"/>
              </a:tblGrid>
              <a:tr h="396200">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Số lượng output</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3</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5</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7</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rowSpan="2">
                  <a:txBody>
                    <a:bodyPr/>
                    <a:lstStyle/>
                    <a:p>
                      <a:pPr indent="0" lvl="0" marL="0" rtl="0" algn="l">
                        <a:spcBef>
                          <a:spcPts val="0"/>
                        </a:spcBef>
                        <a:spcAft>
                          <a:spcPts val="0"/>
                        </a:spcAft>
                        <a:buNone/>
                      </a:pPr>
                      <a:r>
                        <a:rPr lang="en">
                          <a:solidFill>
                            <a:schemeClr val="dk2"/>
                          </a:solidFill>
                        </a:rPr>
                        <a:t>Thời gian huấn luyện (s)</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TabNet</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224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220</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227</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225</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vMerge="1"/>
                <a:tc>
                  <a:txBody>
                    <a:bodyPr/>
                    <a:lstStyle/>
                    <a:p>
                      <a:pPr indent="0" lvl="0" marL="0" rtl="0" algn="l">
                        <a:spcBef>
                          <a:spcPts val="0"/>
                        </a:spcBef>
                        <a:spcAft>
                          <a:spcPts val="0"/>
                        </a:spcAft>
                        <a:buNone/>
                      </a:pPr>
                      <a:r>
                        <a:rPr lang="en">
                          <a:solidFill>
                            <a:schemeClr val="dk2"/>
                          </a:solidFill>
                        </a:rPr>
                        <a:t>XGBoost</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34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94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147</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204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47" name="Google Shape;247;g13a18602e96_1_4"/>
          <p:cNvSpPr txBox="1"/>
          <p:nvPr/>
        </p:nvSpPr>
        <p:spPr>
          <a:xfrm>
            <a:off x="2082200" y="4759275"/>
            <a:ext cx="48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8" name="Google Shape;248;g13a18602e96_1_4"/>
          <p:cNvSpPr txBox="1"/>
          <p:nvPr/>
        </p:nvSpPr>
        <p:spPr>
          <a:xfrm>
            <a:off x="245575" y="616025"/>
            <a:ext cx="7748700" cy="7464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Clr>
                <a:schemeClr val="dk1"/>
              </a:buClr>
              <a:buSzPts val="1100"/>
              <a:buFont typeface="Arial"/>
              <a:buNone/>
            </a:pPr>
            <a:r>
              <a:rPr lang="en" sz="1500">
                <a:solidFill>
                  <a:schemeClr val="dk2"/>
                </a:solidFill>
              </a:rPr>
              <a:t>Sarcos là một tập dữ liệu có nhiều output, cụ thể là 7 cột output.</a:t>
            </a:r>
            <a:endParaRPr sz="15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3a0b454da4_0_32"/>
          <p:cNvSpPr txBox="1"/>
          <p:nvPr>
            <p:ph type="title"/>
          </p:nvPr>
        </p:nvSpPr>
        <p:spPr>
          <a:xfrm>
            <a:off x="319950" y="244050"/>
            <a:ext cx="87594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“TabNet” so với “XGBoost”: Xử lý dữ liệu categorical có nhiều giá trị khác nhau</a:t>
            </a:r>
            <a:endParaRPr b="1"/>
          </a:p>
          <a:p>
            <a:pPr indent="0" lvl="0" marL="0" rtl="0" algn="l">
              <a:lnSpc>
                <a:spcPct val="100000"/>
              </a:lnSpc>
              <a:spcBef>
                <a:spcPts val="0"/>
              </a:spcBef>
              <a:spcAft>
                <a:spcPts val="0"/>
              </a:spcAft>
              <a:buNone/>
            </a:pPr>
            <a:r>
              <a:t/>
            </a:r>
            <a:endParaRPr b="1" sz="2000">
              <a:solidFill>
                <a:srgbClr val="674EA7"/>
              </a:solidFill>
            </a:endParaRPr>
          </a:p>
        </p:txBody>
      </p:sp>
      <p:sp>
        <p:nvSpPr>
          <p:cNvPr id="254" name="Google Shape;254;g13a0b454da4_0_32"/>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255" name="Google Shape;255;g13a0b454da4_0_32"/>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56" name="Google Shape;256;g13a0b454da4_0_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7" name="Google Shape;257;g13a0b454da4_0_32"/>
          <p:cNvSpPr txBox="1"/>
          <p:nvPr>
            <p:ph idx="1" type="body"/>
          </p:nvPr>
        </p:nvSpPr>
        <p:spPr>
          <a:xfrm>
            <a:off x="311700" y="1140914"/>
            <a:ext cx="8520600" cy="3416400"/>
          </a:xfrm>
          <a:prstGeom prst="rect">
            <a:avLst/>
          </a:prstGeom>
          <a:noFill/>
          <a:ln>
            <a:noFill/>
          </a:ln>
        </p:spPr>
        <p:txBody>
          <a:bodyPr anchorCtr="0" anchor="t" bIns="91425" lIns="91425" spcFirstLastPara="1" rIns="91425" wrap="square" tIns="91425">
            <a:noAutofit/>
          </a:bodyPr>
          <a:lstStyle/>
          <a:p>
            <a:pPr indent="-349250" lvl="0" marL="457200" rtl="0" algn="just">
              <a:lnSpc>
                <a:spcPct val="100000"/>
              </a:lnSpc>
              <a:spcBef>
                <a:spcPts val="0"/>
              </a:spcBef>
              <a:spcAft>
                <a:spcPts val="0"/>
              </a:spcAft>
              <a:buSzPts val="1900"/>
              <a:buChar char="●"/>
            </a:pPr>
            <a:r>
              <a:rPr lang="en" sz="1900"/>
              <a:t>Ở tập Rossmann Store Sales c</a:t>
            </a:r>
            <a:r>
              <a:rPr lang="en" sz="1900"/>
              <a:t>ột “Store” bao gồm 1115 giá trị riêng biệt → thách thức lớn đối với dữ liệu dạng bảng.</a:t>
            </a:r>
            <a:endParaRPr sz="1900"/>
          </a:p>
          <a:p>
            <a:pPr indent="-349250" lvl="0" marL="457200" rtl="0" algn="just">
              <a:lnSpc>
                <a:spcPct val="100000"/>
              </a:lnSpc>
              <a:spcBef>
                <a:spcPts val="1000"/>
              </a:spcBef>
              <a:spcAft>
                <a:spcPts val="0"/>
              </a:spcAft>
              <a:buSzPts val="1900"/>
              <a:buChar char="●"/>
            </a:pPr>
            <a:r>
              <a:rPr lang="en" sz="1900"/>
              <a:t>“TabNet” sử dụng “embedding”.</a:t>
            </a:r>
            <a:endParaRPr sz="1900"/>
          </a:p>
          <a:p>
            <a:pPr indent="-349250" lvl="0" marL="457200" rtl="0" algn="just">
              <a:lnSpc>
                <a:spcPct val="100000"/>
              </a:lnSpc>
              <a:spcBef>
                <a:spcPts val="1000"/>
              </a:spcBef>
              <a:spcAft>
                <a:spcPts val="0"/>
              </a:spcAft>
              <a:buSzPts val="1900"/>
              <a:buChar char="●"/>
            </a:pPr>
            <a:r>
              <a:rPr lang="en" sz="1900"/>
              <a:t>“XGBoost” hỗ trợ 2 cách: (1) mã hóa “one-hot”, (2) phân tách, gom các giá trị khác nhau thành các nhóm để dự đoán (tính năng thử nghiệm, chưa ổn định).</a:t>
            </a:r>
            <a:endParaRPr sz="1900"/>
          </a:p>
          <a:p>
            <a:pPr indent="-349250" lvl="0" marL="457200" rtl="0" algn="just">
              <a:lnSpc>
                <a:spcPct val="100000"/>
              </a:lnSpc>
              <a:spcBef>
                <a:spcPts val="1000"/>
              </a:spcBef>
              <a:spcAft>
                <a:spcPts val="1000"/>
              </a:spcAft>
              <a:buSzPts val="1900"/>
              <a:buChar char="●"/>
            </a:pPr>
            <a:r>
              <a:rPr lang="en" sz="1900"/>
              <a:t>So sánh kết quả của “TabNet” (xử lý bằng “embedding”) và “XGBoost” (sử dụng “one-hot”).</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3a163b5a38_0_2"/>
          <p:cNvSpPr txBox="1"/>
          <p:nvPr>
            <p:ph type="title"/>
          </p:nvPr>
        </p:nvSpPr>
        <p:spPr>
          <a:xfrm>
            <a:off x="319950" y="320250"/>
            <a:ext cx="87594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“TabNet” so với “XGBoost”: Xử lý dữ liệu categorical có nhiều giá trị khác nhau</a:t>
            </a:r>
            <a:endParaRPr b="1"/>
          </a:p>
          <a:p>
            <a:pPr indent="0" lvl="0" marL="0" rtl="0" algn="l">
              <a:lnSpc>
                <a:spcPct val="100000"/>
              </a:lnSpc>
              <a:spcBef>
                <a:spcPts val="0"/>
              </a:spcBef>
              <a:spcAft>
                <a:spcPts val="0"/>
              </a:spcAft>
              <a:buNone/>
            </a:pPr>
            <a:r>
              <a:t/>
            </a:r>
            <a:endParaRPr b="1" sz="2000">
              <a:solidFill>
                <a:srgbClr val="674EA7"/>
              </a:solidFill>
            </a:endParaRPr>
          </a:p>
        </p:txBody>
      </p:sp>
      <p:sp>
        <p:nvSpPr>
          <p:cNvPr id="263" name="Google Shape;263;g13a163b5a38_0_2"/>
          <p:cNvSpPr txBox="1"/>
          <p:nvPr/>
        </p:nvSpPr>
        <p:spPr>
          <a:xfrm>
            <a:off x="781975" y="1867975"/>
            <a:ext cx="78072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p:txBody>
      </p:sp>
      <p:sp>
        <p:nvSpPr>
          <p:cNvPr id="264" name="Google Shape;264;g13a163b5a38_0_2"/>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65" name="Google Shape;265;g13a163b5a38_0_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66" name="Google Shape;266;g13a163b5a38_0_2"/>
          <p:cNvGraphicFramePr/>
          <p:nvPr/>
        </p:nvGraphicFramePr>
        <p:xfrm>
          <a:off x="952500" y="1390650"/>
          <a:ext cx="3000000" cy="3000000"/>
        </p:xfrm>
        <a:graphic>
          <a:graphicData uri="http://schemas.openxmlformats.org/drawingml/2006/table">
            <a:tbl>
              <a:tblPr>
                <a:noFill/>
                <a:tableStyleId>{54506884-9215-4A1B-ACB3-F5B2A196C7A5}</a:tableStyleId>
              </a:tblPr>
              <a:tblGrid>
                <a:gridCol w="2413000"/>
                <a:gridCol w="2413000"/>
                <a:gridCol w="2413000"/>
              </a:tblGrid>
              <a:tr h="381000">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Test RMSE</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Thời gian huấn luyện (s)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2"/>
                          </a:solidFill>
                        </a:rPr>
                        <a:t>TabNet</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488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482</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2"/>
                          </a:solidFill>
                        </a:rPr>
                        <a:t>XGBoost</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1501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215</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67" name="Google Shape;267;g13a163b5a38_0_2"/>
          <p:cNvSpPr txBox="1"/>
          <p:nvPr>
            <p:ph idx="1" type="body"/>
          </p:nvPr>
        </p:nvSpPr>
        <p:spPr>
          <a:xfrm>
            <a:off x="387900" y="3125519"/>
            <a:ext cx="8520600" cy="16605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t>Độ lỗi trên tập kiểm tra của “TabNet” nhỏ hơn nhiều.</a:t>
            </a:r>
            <a:endParaRPr sz="1800"/>
          </a:p>
          <a:p>
            <a:pPr indent="0" lvl="0" marL="457200" rtl="0" algn="just">
              <a:lnSpc>
                <a:spcPct val="100000"/>
              </a:lnSpc>
              <a:spcBef>
                <a:spcPts val="0"/>
              </a:spcBef>
              <a:spcAft>
                <a:spcPts val="0"/>
              </a:spcAft>
              <a:buNone/>
            </a:pPr>
            <a:r>
              <a:rPr lang="en" sz="1800"/>
              <a:t>→ Trong trường hợp cột categorical có quá nhiều giá trị riêng biệt thì cách xử lý “embedding” tốt hơn so với “one-hot”.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3a358183ee_1_16"/>
          <p:cNvSpPr txBox="1"/>
          <p:nvPr>
            <p:ph type="title"/>
          </p:nvPr>
        </p:nvSpPr>
        <p:spPr>
          <a:xfrm>
            <a:off x="396150" y="3202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300"/>
              <a:t>Ảnh hưởng của các siêu tham số trong “TabNet”: 𝛌</a:t>
            </a:r>
            <a:r>
              <a:rPr b="1" baseline="-25000" lang="en" sz="2300"/>
              <a:t>sparse</a:t>
            </a:r>
            <a:endParaRPr b="1" baseline="-25000" sz="2300"/>
          </a:p>
        </p:txBody>
      </p:sp>
      <p:sp>
        <p:nvSpPr>
          <p:cNvPr id="273" name="Google Shape;273;g13a358183ee_1_16"/>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74" name="Google Shape;274;g13a358183ee_1_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5" name="Google Shape;275;g13a358183ee_1_16"/>
          <p:cNvSpPr txBox="1"/>
          <p:nvPr>
            <p:ph idx="1" type="body"/>
          </p:nvPr>
        </p:nvSpPr>
        <p:spPr>
          <a:xfrm>
            <a:off x="311700" y="1064714"/>
            <a:ext cx="8520600" cy="34164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𝛌</a:t>
            </a:r>
            <a:r>
              <a:rPr baseline="-25000" lang="en" sz="1900"/>
              <a:t>sparse </a:t>
            </a:r>
            <a:r>
              <a:rPr lang="en" sz="1900"/>
              <a:t>là hệ số kiểm soát thêm về mức độ thưa thớt, cụ thể sẽ kiểm soát việc mỗi bước có bao nhiêu đặc trưng được chọn.</a:t>
            </a:r>
            <a:endParaRPr sz="1900"/>
          </a:p>
          <a:p>
            <a:pPr indent="-349250" lvl="0" marL="457200" rtl="0" algn="just">
              <a:lnSpc>
                <a:spcPct val="115000"/>
              </a:lnSpc>
              <a:spcBef>
                <a:spcPts val="1000"/>
              </a:spcBef>
              <a:spcAft>
                <a:spcPts val="0"/>
              </a:spcAft>
              <a:buSzPts val="1900"/>
              <a:buChar char="●"/>
            </a:pPr>
            <a:r>
              <a:rPr lang="en" sz="1900"/>
              <a:t>Khi 𝛌</a:t>
            </a:r>
            <a:r>
              <a:rPr baseline="-25000" lang="en" sz="1900"/>
              <a:t>sparse </a:t>
            </a:r>
            <a:r>
              <a:rPr lang="en" sz="1900"/>
              <a:t>thay đổi → số đặc trưng được chọn ở mỗi bước thay đổi → ảnh hưởng đến độ chính xác trên tập train.</a:t>
            </a:r>
            <a:endParaRPr sz="1900"/>
          </a:p>
          <a:p>
            <a:pPr indent="-349250" lvl="0" marL="457200" rtl="0" algn="just">
              <a:lnSpc>
                <a:spcPct val="115000"/>
              </a:lnSpc>
              <a:spcBef>
                <a:spcPts val="1000"/>
              </a:spcBef>
              <a:spcAft>
                <a:spcPts val="0"/>
              </a:spcAft>
              <a:buSzPts val="1900"/>
              <a:buChar char="●"/>
            </a:pPr>
            <a:r>
              <a:rPr lang="en" sz="1900"/>
              <a:t>Thực hiện thí nghiệm trên Syn1, thay đổi giá trị 𝛌</a:t>
            </a:r>
            <a:r>
              <a:rPr baseline="-25000" lang="en" sz="1900"/>
              <a:t>sparse </a:t>
            </a:r>
            <a:r>
              <a:rPr lang="en" sz="1900"/>
              <a:t>= [0, 0.1, 100].</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3a358183ee_1_24"/>
          <p:cNvSpPr txBox="1"/>
          <p:nvPr>
            <p:ph type="title"/>
          </p:nvPr>
        </p:nvSpPr>
        <p:spPr>
          <a:xfrm>
            <a:off x="396150" y="1678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300"/>
              <a:t>Ảnh hưởng của các siêu tham số trong “TabNet”: 𝛌</a:t>
            </a:r>
            <a:r>
              <a:rPr b="1" baseline="-25000" lang="en" sz="2300"/>
              <a:t>sparse</a:t>
            </a:r>
            <a:endParaRPr b="1" baseline="-25000" sz="2300"/>
          </a:p>
        </p:txBody>
      </p:sp>
      <p:sp>
        <p:nvSpPr>
          <p:cNvPr id="281" name="Google Shape;281;g13a358183ee_1_24"/>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82" name="Google Shape;282;g13a358183ee_1_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83" name="Google Shape;283;g13a358183ee_1_24"/>
          <p:cNvGraphicFramePr/>
          <p:nvPr/>
        </p:nvGraphicFramePr>
        <p:xfrm>
          <a:off x="243700" y="964200"/>
          <a:ext cx="3000000" cy="3000000"/>
        </p:xfrm>
        <a:graphic>
          <a:graphicData uri="http://schemas.openxmlformats.org/drawingml/2006/table">
            <a:tbl>
              <a:tblPr>
                <a:noFill/>
                <a:tableStyleId>{54506884-9215-4A1B-ACB3-F5B2A196C7A5}</a:tableStyleId>
              </a:tblPr>
              <a:tblGrid>
                <a:gridCol w="1078125"/>
                <a:gridCol w="1078125"/>
                <a:gridCol w="1078125"/>
                <a:gridCol w="1078125"/>
                <a:gridCol w="1078125"/>
                <a:gridCol w="1078125"/>
                <a:gridCol w="1078125"/>
                <a:gridCol w="1078125"/>
              </a:tblGrid>
              <a:tr h="485650">
                <a:tc>
                  <a:txBody>
                    <a:bodyPr/>
                    <a:lstStyle/>
                    <a:p>
                      <a:pPr indent="0" lvl="0" marL="0" rtl="0" algn="l">
                        <a:spcBef>
                          <a:spcPts val="0"/>
                        </a:spcBef>
                        <a:spcAft>
                          <a:spcPts val="0"/>
                        </a:spcAft>
                        <a:buNone/>
                      </a:pPr>
                      <a:r>
                        <a:t/>
                      </a:r>
                      <a:endParaRPr b="1">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gridSpan="4">
                  <a:txBody>
                    <a:bodyPr/>
                    <a:lstStyle/>
                    <a:p>
                      <a:pPr indent="0" lvl="0" marL="0" rtl="0" algn="ctr">
                        <a:spcBef>
                          <a:spcPts val="0"/>
                        </a:spcBef>
                        <a:spcAft>
                          <a:spcPts val="0"/>
                        </a:spcAft>
                        <a:buNone/>
                      </a:pPr>
                      <a:r>
                        <a:rPr lang="en">
                          <a:solidFill>
                            <a:schemeClr val="dk2"/>
                          </a:solidFill>
                        </a:rPr>
                        <a:t>Số lượng đặc trưng được chọn ở mỗi bước trên tập train của Syn1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hMerge="1"/>
                <a:tc hMerge="1"/>
                <a:tc hMerge="1"/>
              </a:tr>
              <a:tr h="475900">
                <a:tc>
                  <a:txBody>
                    <a:bodyPr/>
                    <a:lstStyle/>
                    <a:p>
                      <a:pPr indent="0" lvl="0" marL="0" rtl="0" algn="ctr">
                        <a:spcBef>
                          <a:spcPts val="0"/>
                        </a:spcBef>
                        <a:spcAft>
                          <a:spcPts val="0"/>
                        </a:spcAft>
                        <a:buNone/>
                      </a:pPr>
                      <a:r>
                        <a:rPr b="1" lang="en">
                          <a:solidFill>
                            <a:schemeClr val="dk2"/>
                          </a:solidFill>
                        </a:rPr>
                        <a:t>𝛌</a:t>
                      </a:r>
                      <a:r>
                        <a:rPr b="1" baseline="-25000" lang="en">
                          <a:solidFill>
                            <a:schemeClr val="dk2"/>
                          </a:solidFill>
                        </a:rPr>
                        <a:t>sparse</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loss</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train_auc</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val_auc</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2"/>
                          </a:solidFill>
                        </a:rPr>
                        <a:t>step1</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step2</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2"/>
                          </a:solidFill>
                        </a:rPr>
                        <a:t>step3</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2"/>
                          </a:solidFill>
                        </a:rPr>
                        <a:t>step4</a:t>
                      </a:r>
                      <a:endParaRPr>
                        <a:solidFill>
                          <a:schemeClr val="dk2"/>
                        </a:solidFill>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dk2"/>
                          </a:solidFill>
                        </a:rPr>
                        <a:t>0</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2"/>
                          </a:solidFill>
                          <a:highlight>
                            <a:srgbClr val="FFFFFF"/>
                          </a:highlight>
                        </a:rPr>
                        <a:t>0.61776</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0.70777</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0.66158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2.38</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1.18</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1.06</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1.22</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dk2"/>
                          </a:solidFill>
                        </a:rPr>
                        <a:t>0.1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0.63957</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0.68822</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0.66648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1.64</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1.16</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1.02</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1.04</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dk2"/>
                          </a:solidFill>
                        </a:rPr>
                        <a:t>100</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1.66168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0.60463</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0.56495</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2"/>
                          </a:solidFill>
                          <a:highlight>
                            <a:srgbClr val="FFFFFF"/>
                          </a:highlight>
                        </a:rPr>
                        <a:t>1.05</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1.01</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1.00</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1.01</a:t>
                      </a:r>
                      <a:endParaRPr>
                        <a:solidFill>
                          <a:schemeClr val="dk2"/>
                        </a:solidFill>
                        <a:highlight>
                          <a:srgbClr val="FFFFFF"/>
                        </a:highlight>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84" name="Google Shape;284;g13a358183ee_1_24"/>
          <p:cNvSpPr txBox="1"/>
          <p:nvPr>
            <p:ph idx="1" type="body"/>
          </p:nvPr>
        </p:nvSpPr>
        <p:spPr>
          <a:xfrm>
            <a:off x="311700" y="3602496"/>
            <a:ext cx="8520600" cy="22740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1000"/>
              </a:spcBef>
              <a:spcAft>
                <a:spcPts val="0"/>
              </a:spcAft>
              <a:buSzPts val="1800"/>
              <a:buChar char="●"/>
            </a:pPr>
            <a:r>
              <a:rPr lang="en" sz="1800"/>
              <a:t>Khi 𝛌</a:t>
            </a:r>
            <a:r>
              <a:rPr baseline="-25000" lang="en" sz="1800"/>
              <a:t>sparse </a:t>
            </a:r>
            <a:r>
              <a:rPr lang="en" sz="1800"/>
              <a:t>tăng lên thì trung bình số lượng đặc trưng được chọn ở mỗi bước sẽ giảm xuống, loss ở tập train tăng lên và AUC ở tập train giảm xuống.</a:t>
            </a:r>
            <a:endParaRPr sz="1800"/>
          </a:p>
          <a:p>
            <a:pPr indent="-342900" lvl="0" marL="457200" rtl="0" algn="just">
              <a:lnSpc>
                <a:spcPct val="115000"/>
              </a:lnSpc>
              <a:spcBef>
                <a:spcPts val="1000"/>
              </a:spcBef>
              <a:spcAft>
                <a:spcPts val="0"/>
              </a:spcAft>
              <a:buSzPts val="1800"/>
              <a:buChar char="●"/>
            </a:pPr>
            <a:r>
              <a:rPr lang="en" sz="1800"/>
              <a:t>Khi 𝛌</a:t>
            </a:r>
            <a:r>
              <a:rPr baseline="-25000" lang="en" sz="1800"/>
              <a:t>sparse </a:t>
            </a:r>
            <a:r>
              <a:rPr lang="en" sz="1800"/>
              <a:t>= 100 mô hình đã bị rơi vào trường hợp underfitting.</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3a34e14734_0_9"/>
          <p:cNvSpPr txBox="1"/>
          <p:nvPr>
            <p:ph type="title"/>
          </p:nvPr>
        </p:nvSpPr>
        <p:spPr>
          <a:xfrm>
            <a:off x="396150" y="167850"/>
            <a:ext cx="84036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300"/>
              <a:t>Ảnh hưởng của các siêu tham số trong “TabNet”: n</a:t>
            </a:r>
            <a:r>
              <a:rPr b="1" baseline="-25000" lang="en" sz="2300"/>
              <a:t>d</a:t>
            </a:r>
            <a:r>
              <a:rPr b="1" lang="en" sz="2300"/>
              <a:t> và n</a:t>
            </a:r>
            <a:r>
              <a:rPr b="1" baseline="-25000" lang="en" sz="2300"/>
              <a:t>a </a:t>
            </a:r>
            <a:endParaRPr b="1" baseline="-25000" sz="2300"/>
          </a:p>
        </p:txBody>
      </p:sp>
      <p:sp>
        <p:nvSpPr>
          <p:cNvPr id="290" name="Google Shape;290;g13a34e14734_0_9"/>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91" name="Google Shape;291;g13a34e14734_0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2" name="Google Shape;292;g13a34e14734_0_9"/>
          <p:cNvSpPr txBox="1"/>
          <p:nvPr>
            <p:ph idx="1" type="body"/>
          </p:nvPr>
        </p:nvSpPr>
        <p:spPr>
          <a:xfrm>
            <a:off x="311700" y="1064714"/>
            <a:ext cx="8520600" cy="34164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Khi các siêu tham số này quá nhỏ nghĩa là mô hình của ta quá đơn giản → có thể làm cho mô hình bị “chưa khớp dữ liệu” (underfitting).</a:t>
            </a:r>
            <a:endParaRPr sz="1900"/>
          </a:p>
          <a:p>
            <a:pPr indent="-349250" lvl="0" marL="457200" rtl="0" algn="just">
              <a:lnSpc>
                <a:spcPct val="115000"/>
              </a:lnSpc>
              <a:spcBef>
                <a:spcPts val="0"/>
              </a:spcBef>
              <a:spcAft>
                <a:spcPts val="0"/>
              </a:spcAft>
              <a:buSzPts val="1900"/>
              <a:buChar char="●"/>
            </a:pPr>
            <a:r>
              <a:rPr lang="en" sz="1900"/>
              <a:t>Khi các siêu tham số này quá lớn nghĩa là mô hình của ta quá phức tạp → có thể làm cho mô hình bị “quá khớp dữ liệu” (overfitting).</a:t>
            </a:r>
            <a:endParaRPr sz="1900"/>
          </a:p>
          <a:p>
            <a:pPr indent="-349250" lvl="0" marL="457200" rtl="0" algn="just">
              <a:lnSpc>
                <a:spcPct val="115000"/>
              </a:lnSpc>
              <a:spcBef>
                <a:spcPts val="0"/>
              </a:spcBef>
              <a:spcAft>
                <a:spcPts val="0"/>
              </a:spcAft>
              <a:buSzPts val="1900"/>
              <a:buChar char="●"/>
            </a:pPr>
            <a:r>
              <a:rPr lang="en" sz="1900"/>
              <a:t>Thực hiện thí nghiệm trên tập Syn1, thay đổi giá trị n</a:t>
            </a:r>
            <a:r>
              <a:rPr baseline="-25000" lang="en" sz="1900"/>
              <a:t>d</a:t>
            </a:r>
            <a:r>
              <a:rPr lang="en" sz="1900"/>
              <a:t> = n</a:t>
            </a:r>
            <a:r>
              <a:rPr baseline="-25000" lang="en" sz="1900"/>
              <a:t>a</a:t>
            </a:r>
            <a:r>
              <a:rPr lang="en" sz="1900"/>
              <a:t> = [2, 4, 6, 8, 10, 16].</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2779478" y="1998404"/>
            <a:ext cx="5097582"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Giới thiệu đề tài</a:t>
            </a:r>
            <a:endParaRPr b="1" sz="3600"/>
          </a:p>
        </p:txBody>
      </p:sp>
      <p:sp>
        <p:nvSpPr>
          <p:cNvPr id="69" name="Google Shape;6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3a358183ee_1_35"/>
          <p:cNvSpPr txBox="1"/>
          <p:nvPr>
            <p:ph type="title"/>
          </p:nvPr>
        </p:nvSpPr>
        <p:spPr>
          <a:xfrm>
            <a:off x="396150" y="91650"/>
            <a:ext cx="84036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2300"/>
              <a:t>Ảnh hưởng của các siêu tham số trong “TabNet”: n</a:t>
            </a:r>
            <a:r>
              <a:rPr b="1" baseline="-25000" lang="en" sz="2300"/>
              <a:t>d</a:t>
            </a:r>
            <a:r>
              <a:rPr b="1" lang="en" sz="2300"/>
              <a:t> và n</a:t>
            </a:r>
            <a:r>
              <a:rPr b="1" baseline="-25000" lang="en" sz="2300"/>
              <a:t>a </a:t>
            </a:r>
            <a:endParaRPr b="1" baseline="-25000" sz="2300"/>
          </a:p>
        </p:txBody>
      </p:sp>
      <p:sp>
        <p:nvSpPr>
          <p:cNvPr id="298" name="Google Shape;298;g13a358183ee_1_35"/>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299" name="Google Shape;299;g13a358183ee_1_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300" name="Google Shape;300;g13a358183ee_1_35"/>
          <p:cNvGraphicFramePr/>
          <p:nvPr/>
        </p:nvGraphicFramePr>
        <p:xfrm>
          <a:off x="952500" y="666750"/>
          <a:ext cx="3000000" cy="3000000"/>
        </p:xfrm>
        <a:graphic>
          <a:graphicData uri="http://schemas.openxmlformats.org/drawingml/2006/table">
            <a:tbl>
              <a:tblPr>
                <a:noFill/>
                <a:tableStyleId>{54506884-9215-4A1B-ACB3-F5B2A196C7A5}</a:tableStyleId>
              </a:tblPr>
              <a:tblGrid>
                <a:gridCol w="1817500"/>
                <a:gridCol w="1817500"/>
                <a:gridCol w="1817500"/>
                <a:gridCol w="1817500"/>
              </a:tblGrid>
              <a:tr h="340450">
                <a:tc>
                  <a:txBody>
                    <a:bodyPr/>
                    <a:lstStyle/>
                    <a:p>
                      <a:pPr indent="0" lvl="0" marL="0" rtl="0" algn="ctr">
                        <a:spcBef>
                          <a:spcPts val="0"/>
                        </a:spcBef>
                        <a:spcAft>
                          <a:spcPts val="0"/>
                        </a:spcAft>
                        <a:buNone/>
                      </a:pPr>
                      <a:r>
                        <a:rPr lang="en">
                          <a:solidFill>
                            <a:schemeClr val="dk2"/>
                          </a:solidFill>
                        </a:rPr>
                        <a:t>n</a:t>
                      </a:r>
                      <a:r>
                        <a:rPr baseline="-25000" lang="en">
                          <a:solidFill>
                            <a:schemeClr val="dk2"/>
                          </a:solidFill>
                        </a:rPr>
                        <a:t>d</a:t>
                      </a:r>
                      <a:r>
                        <a:rPr lang="en">
                          <a:solidFill>
                            <a:schemeClr val="dk2"/>
                          </a:solidFill>
                        </a:rPr>
                        <a:t> = n</a:t>
                      </a:r>
                      <a:r>
                        <a:rPr baseline="-25000" lang="en">
                          <a:solidFill>
                            <a:schemeClr val="dk2"/>
                          </a:solidFill>
                        </a:rPr>
                        <a:t>a</a:t>
                      </a:r>
                      <a:r>
                        <a:rPr lang="en">
                          <a:solidFill>
                            <a:schemeClr val="dk2"/>
                          </a:solidFill>
                        </a:rPr>
                        <a:t> </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loss</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train_auc</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val_auc</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0450">
                <a:tc>
                  <a:txBody>
                    <a:bodyPr/>
                    <a:lstStyle/>
                    <a:p>
                      <a:pPr indent="0" lvl="0" marL="0" rtl="0" algn="ctr">
                        <a:spcBef>
                          <a:spcPts val="0"/>
                        </a:spcBef>
                        <a:spcAft>
                          <a:spcPts val="0"/>
                        </a:spcAft>
                        <a:buNone/>
                      </a:pPr>
                      <a:r>
                        <a:rPr lang="en">
                          <a:solidFill>
                            <a:schemeClr val="dk2"/>
                          </a:solidFill>
                        </a:rPr>
                        <a:t>2</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0.69481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2"/>
                          </a:solidFill>
                          <a:highlight>
                            <a:srgbClr val="FFFFFF"/>
                          </a:highlight>
                        </a:rPr>
                        <a:t>0.51266</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0.50343</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0450">
                <a:tc>
                  <a:txBody>
                    <a:bodyPr/>
                    <a:lstStyle/>
                    <a:p>
                      <a:pPr indent="0" lvl="0" marL="0" rtl="0" algn="ctr">
                        <a:spcBef>
                          <a:spcPts val="0"/>
                        </a:spcBef>
                        <a:spcAft>
                          <a:spcPts val="0"/>
                        </a:spcAft>
                        <a:buNone/>
                      </a:pPr>
                      <a:r>
                        <a:rPr lang="en">
                          <a:solidFill>
                            <a:schemeClr val="dk2"/>
                          </a:solidFill>
                        </a:rPr>
                        <a:t>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0.63613</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0.68974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0.66011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0450">
                <a:tc>
                  <a:txBody>
                    <a:bodyPr/>
                    <a:lstStyle/>
                    <a:p>
                      <a:pPr indent="0" lvl="0" marL="0" rtl="0" algn="ctr">
                        <a:spcBef>
                          <a:spcPts val="0"/>
                        </a:spcBef>
                        <a:spcAft>
                          <a:spcPts val="0"/>
                        </a:spcAft>
                        <a:buNone/>
                      </a:pPr>
                      <a:r>
                        <a:rPr lang="en">
                          <a:solidFill>
                            <a:schemeClr val="dk2"/>
                          </a:solidFill>
                        </a:rPr>
                        <a:t>6</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0.6238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2"/>
                          </a:solidFill>
                          <a:highlight>
                            <a:srgbClr val="FFFFFF"/>
                          </a:highlight>
                        </a:rPr>
                        <a:t>0.70604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0.67101</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0450">
                <a:tc>
                  <a:txBody>
                    <a:bodyPr/>
                    <a:lstStyle/>
                    <a:p>
                      <a:pPr indent="0" lvl="0" marL="0" rtl="0" algn="ctr">
                        <a:spcBef>
                          <a:spcPts val="0"/>
                        </a:spcBef>
                        <a:spcAft>
                          <a:spcPts val="0"/>
                        </a:spcAft>
                        <a:buNone/>
                      </a:pPr>
                      <a:r>
                        <a:rPr lang="en">
                          <a:solidFill>
                            <a:schemeClr val="dk2"/>
                          </a:solidFill>
                        </a:rPr>
                        <a:t>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2"/>
                          </a:solidFill>
                          <a:highlight>
                            <a:srgbClr val="FFFFFF"/>
                          </a:highlight>
                        </a:rPr>
                        <a:t>0.61544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0.71829</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0.67119</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0450">
                <a:tc>
                  <a:txBody>
                    <a:bodyPr/>
                    <a:lstStyle/>
                    <a:p>
                      <a:pPr indent="0" lvl="0" marL="0" rtl="0" algn="ctr">
                        <a:spcBef>
                          <a:spcPts val="0"/>
                        </a:spcBef>
                        <a:spcAft>
                          <a:spcPts val="0"/>
                        </a:spcAft>
                        <a:buNone/>
                      </a:pPr>
                      <a:r>
                        <a:rPr lang="en">
                          <a:solidFill>
                            <a:schemeClr val="dk2"/>
                          </a:solidFill>
                        </a:rPr>
                        <a:t>10</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2"/>
                          </a:solidFill>
                          <a:highlight>
                            <a:srgbClr val="FFFFFF"/>
                          </a:highlight>
                        </a:rPr>
                        <a:t>0.62354</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0.70509</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0.67768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40450">
                <a:tc>
                  <a:txBody>
                    <a:bodyPr/>
                    <a:lstStyle/>
                    <a:p>
                      <a:pPr indent="0" lvl="0" marL="0" rtl="0" algn="ctr">
                        <a:spcBef>
                          <a:spcPts val="0"/>
                        </a:spcBef>
                        <a:spcAft>
                          <a:spcPts val="0"/>
                        </a:spcAft>
                        <a:buNone/>
                      </a:pPr>
                      <a:r>
                        <a:rPr lang="en">
                          <a:solidFill>
                            <a:schemeClr val="dk2"/>
                          </a:solidFill>
                        </a:rPr>
                        <a:t>16</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2"/>
                          </a:solidFill>
                          <a:highlight>
                            <a:srgbClr val="FFFFFF"/>
                          </a:highlight>
                        </a:rPr>
                        <a:t>0.62658</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dk2"/>
                          </a:solidFill>
                          <a:highlight>
                            <a:srgbClr val="FFFFFF"/>
                          </a:highlight>
                        </a:rPr>
                        <a:t>0.70372</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highlight>
                            <a:srgbClr val="FFFFFF"/>
                          </a:highlight>
                        </a:rPr>
                        <a:t>0.66259</a:t>
                      </a:r>
                      <a:endParaRPr>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301" name="Google Shape;301;g13a358183ee_1_35"/>
          <p:cNvSpPr txBox="1"/>
          <p:nvPr>
            <p:ph idx="1" type="body"/>
          </p:nvPr>
        </p:nvSpPr>
        <p:spPr>
          <a:xfrm>
            <a:off x="287200" y="3643346"/>
            <a:ext cx="8520600" cy="2274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000"/>
              </a:spcBef>
              <a:spcAft>
                <a:spcPts val="0"/>
              </a:spcAft>
              <a:buSzPts val="1400"/>
              <a:buChar char="●"/>
            </a:pPr>
            <a:r>
              <a:rPr lang="en" sz="1400"/>
              <a:t>Trường hợp </a:t>
            </a:r>
            <a:r>
              <a:rPr lang="en" sz="1400"/>
              <a:t>n</a:t>
            </a:r>
            <a:r>
              <a:rPr baseline="-25000" lang="en" sz="1400"/>
              <a:t>d</a:t>
            </a:r>
            <a:r>
              <a:rPr lang="en" sz="1400"/>
              <a:t> = n</a:t>
            </a:r>
            <a:r>
              <a:rPr baseline="-25000" lang="en" sz="1400"/>
              <a:t>a</a:t>
            </a:r>
            <a:r>
              <a:rPr lang="en" sz="1400"/>
              <a:t> = 2 mô hình đã bị underfitting.</a:t>
            </a:r>
            <a:endParaRPr sz="1400"/>
          </a:p>
          <a:p>
            <a:pPr indent="-317500" lvl="0" marL="457200" rtl="0" algn="just">
              <a:lnSpc>
                <a:spcPct val="115000"/>
              </a:lnSpc>
              <a:spcBef>
                <a:spcPts val="0"/>
              </a:spcBef>
              <a:spcAft>
                <a:spcPts val="0"/>
              </a:spcAft>
              <a:buSzPts val="1400"/>
              <a:buChar char="●"/>
            </a:pPr>
            <a:r>
              <a:rPr lang="en" sz="1400"/>
              <a:t>Khi tăng n</a:t>
            </a:r>
            <a:r>
              <a:rPr baseline="-25000" lang="en" sz="1400"/>
              <a:t>d</a:t>
            </a:r>
            <a:r>
              <a:rPr lang="en" sz="1400"/>
              <a:t> và n</a:t>
            </a:r>
            <a:r>
              <a:rPr baseline="-25000" lang="en" sz="1400"/>
              <a:t>a </a:t>
            </a:r>
            <a:r>
              <a:rPr lang="en" sz="1400"/>
              <a:t>từ 2 đến 8 thì loss giảm xuống và train_auc tăng lên (đồng thời val_auc cũng tăng lên), khi tiếp tục tăng n</a:t>
            </a:r>
            <a:r>
              <a:rPr baseline="-25000" lang="en" sz="1400"/>
              <a:t>d</a:t>
            </a:r>
            <a:r>
              <a:rPr lang="en" sz="1400"/>
              <a:t> và n</a:t>
            </a:r>
            <a:r>
              <a:rPr baseline="-25000" lang="en" sz="1400"/>
              <a:t>a </a:t>
            </a:r>
            <a:r>
              <a:rPr lang="en" sz="1400"/>
              <a:t>lên 10 và 16 thì loss không tiếp tục giảm và train_auc không tiếp tục tăng, điều này có thể là do việc cực tiểu hóa loss chưa đủ tốt. Vì vậy ở thí nghiệm này vẫn chưa thấy được trường hợp bị overfitting.</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2"/>
          <p:cNvSpPr txBox="1"/>
          <p:nvPr>
            <p:ph type="title"/>
          </p:nvPr>
        </p:nvSpPr>
        <p:spPr>
          <a:xfrm>
            <a:off x="1355073" y="1998400"/>
            <a:ext cx="7207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Tổng kết và hướng phát triển</a:t>
            </a:r>
            <a:endParaRPr b="1" sz="3600"/>
          </a:p>
        </p:txBody>
      </p:sp>
      <p:sp>
        <p:nvSpPr>
          <p:cNvPr id="307" name="Google Shape;30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39f5130c7f_0_48"/>
          <p:cNvSpPr txBox="1"/>
          <p:nvPr>
            <p:ph type="title"/>
          </p:nvPr>
        </p:nvSpPr>
        <p:spPr>
          <a:xfrm>
            <a:off x="548550" y="3202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Tổng kết</a:t>
            </a:r>
            <a:endParaRPr b="1"/>
          </a:p>
        </p:txBody>
      </p:sp>
      <p:sp>
        <p:nvSpPr>
          <p:cNvPr id="313" name="Google Shape;313;g139f5130c7f_0_48"/>
          <p:cNvSpPr txBox="1"/>
          <p:nvPr>
            <p:ph idx="4294967295" type="subTitle"/>
          </p:nvPr>
        </p:nvSpPr>
        <p:spPr>
          <a:xfrm flipH="1">
            <a:off x="624750" y="559800"/>
            <a:ext cx="7704000" cy="3360600"/>
          </a:xfrm>
          <a:prstGeom prst="rect">
            <a:avLst/>
          </a:prstGeom>
          <a:noFill/>
          <a:ln>
            <a:noFill/>
          </a:ln>
        </p:spPr>
        <p:txBody>
          <a:bodyPr anchorCtr="0" anchor="t" bIns="91425" lIns="91425" spcFirstLastPara="1" rIns="91425" wrap="square" tIns="91425">
            <a:noAutofit/>
          </a:bodyPr>
          <a:lstStyle/>
          <a:p>
            <a:pPr indent="0" lvl="0" marL="0" rtl="0" algn="just">
              <a:spcBef>
                <a:spcPts val="1000"/>
              </a:spcBef>
              <a:spcAft>
                <a:spcPts val="0"/>
              </a:spcAft>
              <a:buNone/>
            </a:pPr>
            <a:r>
              <a:t/>
            </a:r>
            <a:endParaRPr sz="1600"/>
          </a:p>
          <a:p>
            <a:pPr indent="-330200" lvl="0" marL="742950" marR="0" rtl="0" algn="just">
              <a:lnSpc>
                <a:spcPct val="115000"/>
              </a:lnSpc>
              <a:spcBef>
                <a:spcPts val="1000"/>
              </a:spcBef>
              <a:spcAft>
                <a:spcPts val="0"/>
              </a:spcAft>
              <a:buSzPts val="1600"/>
              <a:buChar char="●"/>
            </a:pPr>
            <a:r>
              <a:rPr lang="en" sz="1600"/>
              <a:t>Trong khóa luận này, chúng em đã n</a:t>
            </a:r>
            <a:r>
              <a:rPr lang="en" sz="1600"/>
              <a:t>ghiên cứu về bài toán học có giám sát với dữ liệu dạng bảng, cụ thể là mô hình “TabNet”.</a:t>
            </a:r>
            <a:endParaRPr sz="1600"/>
          </a:p>
          <a:p>
            <a:pPr indent="-330200" lvl="0" marL="742950" marR="0" rtl="0" algn="just">
              <a:lnSpc>
                <a:spcPct val="115000"/>
              </a:lnSpc>
              <a:spcBef>
                <a:spcPts val="1000"/>
              </a:spcBef>
              <a:spcAft>
                <a:spcPts val="0"/>
              </a:spcAft>
              <a:buSzPts val="1600"/>
              <a:buChar char="●"/>
            </a:pPr>
            <a:r>
              <a:rPr lang="en" sz="1600"/>
              <a:t>Chúng em tìm hiểu mô hình và thực hiện cài đặt lại.</a:t>
            </a:r>
            <a:endParaRPr sz="1600"/>
          </a:p>
          <a:p>
            <a:pPr indent="-330200" lvl="0" marL="742950" marR="0" rtl="0" algn="just">
              <a:lnSpc>
                <a:spcPct val="115000"/>
              </a:lnSpc>
              <a:spcBef>
                <a:spcPts val="1000"/>
              </a:spcBef>
              <a:spcAft>
                <a:spcPts val="0"/>
              </a:spcAft>
              <a:buSzPts val="1600"/>
              <a:buChar char="●"/>
            </a:pPr>
            <a:r>
              <a:rPr lang="en" sz="1600"/>
              <a:t>Thực hiện một số thí nghiệm để so sánh mô hình cài đặt so với bài báo, đồng thời so sánh “TabNet” với “XGBoost”. Thêm vào đó là các thí nghiệm để hiểu rõ hơn về một số siêu tham số trong “TabNet”.</a:t>
            </a:r>
            <a:endParaRPr sz="1600"/>
          </a:p>
          <a:p>
            <a:pPr indent="-330200" lvl="0" marL="742950" marR="0" rtl="0" algn="just">
              <a:lnSpc>
                <a:spcPct val="115000"/>
              </a:lnSpc>
              <a:spcBef>
                <a:spcPts val="1000"/>
              </a:spcBef>
              <a:spcAft>
                <a:spcPts val="0"/>
              </a:spcAft>
              <a:buSzPts val="1600"/>
              <a:buChar char="●"/>
            </a:pPr>
            <a:r>
              <a:rPr lang="en" sz="1600"/>
              <a:t>Trong phần thí nghiệm cũng đã chứng minh được “TabNet” giải quyết được hai vấn đề của dữ liệu dạng bảng là dữ liệu vừa có dạng số vừa có dạng categorical và xử lý dữ liệu categorical có nhiều phần tử riêng biệt. </a:t>
            </a:r>
            <a:endParaRPr b="0" i="0" sz="1300" u="none" cap="none" strike="noStrike">
              <a:solidFill>
                <a:schemeClr val="dk2"/>
              </a:solidFill>
              <a:latin typeface="Arial"/>
              <a:ea typeface="Arial"/>
              <a:cs typeface="Arial"/>
              <a:sym typeface="Arial"/>
            </a:endParaRPr>
          </a:p>
          <a:p>
            <a:pPr indent="0" lvl="0" marL="0" marR="0" rtl="0" algn="just">
              <a:lnSpc>
                <a:spcPct val="115000"/>
              </a:lnSpc>
              <a:spcBef>
                <a:spcPts val="0"/>
              </a:spcBef>
              <a:spcAft>
                <a:spcPts val="0"/>
              </a:spcAft>
              <a:buClr>
                <a:schemeClr val="dk2"/>
              </a:buClr>
              <a:buSzPts val="1200"/>
              <a:buFont typeface="Arial"/>
              <a:buNone/>
            </a:pPr>
            <a:r>
              <a:t/>
            </a:r>
            <a:endParaRPr b="0" i="0" sz="1300" u="none" cap="none" strike="noStrike">
              <a:solidFill>
                <a:schemeClr val="dk2"/>
              </a:solidFill>
              <a:latin typeface="Arial"/>
              <a:ea typeface="Arial"/>
              <a:cs typeface="Arial"/>
              <a:sym typeface="Arial"/>
            </a:endParaRPr>
          </a:p>
          <a:p>
            <a:pPr indent="0" lvl="0" marL="0" marR="0" rtl="0" algn="just">
              <a:lnSpc>
                <a:spcPct val="115000"/>
              </a:lnSpc>
              <a:spcBef>
                <a:spcPts val="1600"/>
              </a:spcBef>
              <a:spcAft>
                <a:spcPts val="0"/>
              </a:spcAft>
              <a:buClr>
                <a:schemeClr val="dk2"/>
              </a:buClr>
              <a:buSzPts val="1200"/>
              <a:buFont typeface="Arial"/>
              <a:buNone/>
            </a:pPr>
            <a:r>
              <a:t/>
            </a:r>
            <a:endParaRPr b="0" i="0" sz="1300" u="none" cap="none" strike="noStrike">
              <a:solidFill>
                <a:schemeClr val="dk2"/>
              </a:solidFill>
              <a:latin typeface="Arial"/>
              <a:ea typeface="Arial"/>
              <a:cs typeface="Arial"/>
              <a:sym typeface="Arial"/>
            </a:endParaRPr>
          </a:p>
        </p:txBody>
      </p:sp>
      <p:sp>
        <p:nvSpPr>
          <p:cNvPr id="314" name="Google Shape;314;g139f5130c7f_0_48"/>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315" name="Google Shape;315;g139f5130c7f_0_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39f5130c7f_0_56"/>
          <p:cNvSpPr txBox="1"/>
          <p:nvPr>
            <p:ph type="title"/>
          </p:nvPr>
        </p:nvSpPr>
        <p:spPr>
          <a:xfrm>
            <a:off x="548550" y="320250"/>
            <a:ext cx="81105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Hướng phát triển</a:t>
            </a:r>
            <a:endParaRPr b="1"/>
          </a:p>
        </p:txBody>
      </p:sp>
      <p:sp>
        <p:nvSpPr>
          <p:cNvPr id="321" name="Google Shape;321;g139f5130c7f_0_56"/>
          <p:cNvSpPr txBox="1"/>
          <p:nvPr>
            <p:ph idx="4294967295" type="subTitle"/>
          </p:nvPr>
        </p:nvSpPr>
        <p:spPr>
          <a:xfrm flipH="1">
            <a:off x="624750" y="1169400"/>
            <a:ext cx="7704000" cy="33606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15000"/>
              </a:lnSpc>
              <a:spcBef>
                <a:spcPts val="1000"/>
              </a:spcBef>
              <a:spcAft>
                <a:spcPts val="0"/>
              </a:spcAft>
              <a:buSzPts val="1600"/>
              <a:buChar char="●"/>
            </a:pPr>
            <a:r>
              <a:rPr lang="en" sz="1600"/>
              <a:t>Còn một vấn đề khó khăn của dữ liệu dạng bảng mà “TabNet” vẫn chưa giải quyết được là </a:t>
            </a:r>
            <a:r>
              <a:rPr lang="en" sz="1600"/>
              <a:t>dữ liệu bị nhiễu hoặc thiếu. Thêm vào đó, mô hình vẫn </a:t>
            </a:r>
            <a:r>
              <a:rPr lang="en" sz="1600"/>
              <a:t>chưa tận dụng được nguồn dữ liệu không gán nhãn. </a:t>
            </a:r>
            <a:endParaRPr sz="1600"/>
          </a:p>
          <a:p>
            <a:pPr indent="-330200" lvl="0" marL="457200" marR="0" rtl="0" algn="just">
              <a:lnSpc>
                <a:spcPct val="115000"/>
              </a:lnSpc>
              <a:spcBef>
                <a:spcPts val="1000"/>
              </a:spcBef>
              <a:spcAft>
                <a:spcPts val="0"/>
              </a:spcAft>
              <a:buSzPts val="1600"/>
              <a:buChar char="●"/>
            </a:pPr>
            <a:r>
              <a:rPr lang="en" sz="1600"/>
              <a:t>Có thể giải quyết hai vấn đề này bằng phương pháp “học đặc trưng không giám sát” (unsupervised feature learning). Đây là phương pháp sử dụng dữ liệu không gán nhãn để rút trích đặc trưng tự động. </a:t>
            </a:r>
            <a:endParaRPr sz="1600"/>
          </a:p>
          <a:p>
            <a:pPr indent="-330200" lvl="0" marL="457200" marR="0" rtl="0" algn="just">
              <a:lnSpc>
                <a:spcPct val="115000"/>
              </a:lnSpc>
              <a:spcBef>
                <a:spcPts val="1000"/>
              </a:spcBef>
              <a:spcAft>
                <a:spcPts val="0"/>
              </a:spcAft>
              <a:buSzPts val="1600"/>
              <a:buChar char="●"/>
            </a:pPr>
            <a:r>
              <a:rPr lang="en" sz="1600"/>
              <a:t>Kết hợp phương pháp này  vào “TabNet” có thể tận dụng cả dữ liệu có gán nhãn và dữ liệu không gán nhãn. Đây sẽ là một hướng phát triển tiềm năng trong tương lai.</a:t>
            </a:r>
            <a:endParaRPr b="0" i="0" sz="1300" u="none" cap="none" strike="noStrike">
              <a:solidFill>
                <a:schemeClr val="dk2"/>
              </a:solidFill>
              <a:latin typeface="Arial"/>
              <a:ea typeface="Arial"/>
              <a:cs typeface="Arial"/>
              <a:sym typeface="Arial"/>
            </a:endParaRPr>
          </a:p>
          <a:p>
            <a:pPr indent="0" lvl="0" marL="0" marR="0" rtl="0" algn="just">
              <a:lnSpc>
                <a:spcPct val="115000"/>
              </a:lnSpc>
              <a:spcBef>
                <a:spcPts val="1600"/>
              </a:spcBef>
              <a:spcAft>
                <a:spcPts val="0"/>
              </a:spcAft>
              <a:buClr>
                <a:schemeClr val="dk2"/>
              </a:buClr>
              <a:buSzPts val="1200"/>
              <a:buFont typeface="Arial"/>
              <a:buNone/>
            </a:pPr>
            <a:r>
              <a:t/>
            </a:r>
            <a:endParaRPr b="0" i="0" sz="1300" u="none" cap="none" strike="noStrike">
              <a:solidFill>
                <a:schemeClr val="dk2"/>
              </a:solidFill>
              <a:latin typeface="Arial"/>
              <a:ea typeface="Arial"/>
              <a:cs typeface="Arial"/>
              <a:sym typeface="Arial"/>
            </a:endParaRPr>
          </a:p>
        </p:txBody>
      </p:sp>
      <p:sp>
        <p:nvSpPr>
          <p:cNvPr id="322" name="Google Shape;322;g139f5130c7f_0_56"/>
          <p:cNvSpPr txBox="1"/>
          <p:nvPr/>
        </p:nvSpPr>
        <p:spPr>
          <a:xfrm>
            <a:off x="8659000" y="4671625"/>
            <a:ext cx="37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osis Light"/>
              <a:ea typeface="Dosis Light"/>
              <a:cs typeface="Dosis Light"/>
              <a:sym typeface="Dosis Light"/>
            </a:endParaRPr>
          </a:p>
        </p:txBody>
      </p:sp>
      <p:sp>
        <p:nvSpPr>
          <p:cNvPr id="323" name="Google Shape;323;g139f5130c7f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1388100" y="526350"/>
            <a:ext cx="6367800" cy="40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i="1" lang="en" sz="2900"/>
              <a:t>Cảm ơn thầy cô đã lắng nghe!</a:t>
            </a:r>
            <a:endParaRPr b="1" i="1" sz="2900"/>
          </a:p>
        </p:txBody>
      </p:sp>
      <p:sp>
        <p:nvSpPr>
          <p:cNvPr id="329" name="Google Shape;32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1536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600"/>
              <a:t>Sơ lược về đề tài</a:t>
            </a:r>
            <a:endParaRPr b="1" sz="2600"/>
          </a:p>
        </p:txBody>
      </p:sp>
      <p:sp>
        <p:nvSpPr>
          <p:cNvPr id="75" name="Google Shape;75;p4"/>
          <p:cNvSpPr txBox="1"/>
          <p:nvPr>
            <p:ph idx="1" type="body"/>
          </p:nvPr>
        </p:nvSpPr>
        <p:spPr>
          <a:xfrm>
            <a:off x="311700" y="369564"/>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700"/>
              <a:t>Bài toán </a:t>
            </a:r>
            <a:r>
              <a:rPr b="1" lang="en" sz="1700">
                <a:solidFill>
                  <a:schemeClr val="dk1"/>
                </a:solidFill>
              </a:rPr>
              <a:t>học có giám sát</a:t>
            </a:r>
            <a:r>
              <a:rPr lang="en" sz="1700"/>
              <a:t> được mô tả như sau:</a:t>
            </a:r>
            <a:endParaRPr sz="1500"/>
          </a:p>
          <a:p>
            <a:pPr indent="0" lvl="0" marL="0" rtl="0" algn="just">
              <a:lnSpc>
                <a:spcPct val="115000"/>
              </a:lnSpc>
              <a:spcBef>
                <a:spcPts val="0"/>
              </a:spcBef>
              <a:spcAft>
                <a:spcPts val="0"/>
              </a:spcAft>
              <a:buSzPts val="1800"/>
              <a:buNone/>
            </a:pPr>
            <a:r>
              <a:t/>
            </a:r>
            <a:endParaRPr>
              <a:latin typeface="Dosis Light"/>
              <a:ea typeface="Dosis Light"/>
              <a:cs typeface="Dosis Light"/>
              <a:sym typeface="Dosis Light"/>
            </a:endParaRPr>
          </a:p>
          <a:p>
            <a:pPr indent="-228600" lvl="0" marL="457200" rtl="0" algn="just">
              <a:lnSpc>
                <a:spcPct val="115000"/>
              </a:lnSpc>
              <a:spcBef>
                <a:spcPts val="0"/>
              </a:spcBef>
              <a:spcAft>
                <a:spcPts val="0"/>
              </a:spcAft>
              <a:buSzPts val="1800"/>
              <a:buFont typeface="Dosis Light"/>
              <a:buNone/>
            </a:pPr>
            <a:r>
              <a:t/>
            </a:r>
            <a:endParaRPr>
              <a:latin typeface="Dosis Light"/>
              <a:ea typeface="Dosis Light"/>
              <a:cs typeface="Dosis Light"/>
              <a:sym typeface="Dosis Light"/>
            </a:endParaRPr>
          </a:p>
          <a:p>
            <a:pPr indent="-228600" lvl="0" marL="457200" rtl="0" algn="just">
              <a:lnSpc>
                <a:spcPct val="115000"/>
              </a:lnSpc>
              <a:spcBef>
                <a:spcPts val="0"/>
              </a:spcBef>
              <a:spcAft>
                <a:spcPts val="0"/>
              </a:spcAft>
              <a:buSzPts val="1800"/>
              <a:buFont typeface="Dosis Light"/>
              <a:buNone/>
            </a:pPr>
            <a:r>
              <a:t/>
            </a:r>
            <a:endParaRPr>
              <a:latin typeface="Dosis Light"/>
              <a:ea typeface="Dosis Light"/>
              <a:cs typeface="Dosis Light"/>
              <a:sym typeface="Dosis Light"/>
            </a:endParaRPr>
          </a:p>
          <a:p>
            <a:pPr indent="-228600" lvl="0" marL="457200" rtl="0" algn="just">
              <a:lnSpc>
                <a:spcPct val="115000"/>
              </a:lnSpc>
              <a:spcBef>
                <a:spcPts val="0"/>
              </a:spcBef>
              <a:spcAft>
                <a:spcPts val="0"/>
              </a:spcAft>
              <a:buSzPts val="1800"/>
              <a:buFont typeface="Dosis Light"/>
              <a:buNone/>
            </a:pPr>
            <a:r>
              <a:t/>
            </a:r>
            <a:endParaRPr>
              <a:latin typeface="Dosis Light"/>
              <a:ea typeface="Dosis Light"/>
              <a:cs typeface="Dosis Light"/>
              <a:sym typeface="Dosis Light"/>
            </a:endParaRPr>
          </a:p>
          <a:p>
            <a:pPr indent="-228600" lvl="0" marL="457200" rtl="0" algn="just">
              <a:lnSpc>
                <a:spcPct val="115000"/>
              </a:lnSpc>
              <a:spcBef>
                <a:spcPts val="0"/>
              </a:spcBef>
              <a:spcAft>
                <a:spcPts val="0"/>
              </a:spcAft>
              <a:buSzPts val="1800"/>
              <a:buFont typeface="Dosis Light"/>
              <a:buNone/>
            </a:pPr>
            <a:r>
              <a:t/>
            </a:r>
            <a:endParaRPr>
              <a:latin typeface="Dosis Light"/>
              <a:ea typeface="Dosis Light"/>
              <a:cs typeface="Dosis Light"/>
              <a:sym typeface="Dosis Light"/>
            </a:endParaRPr>
          </a:p>
          <a:p>
            <a:pPr indent="-228600" lvl="0" marL="457200" rtl="0" algn="just">
              <a:lnSpc>
                <a:spcPct val="115000"/>
              </a:lnSpc>
              <a:spcBef>
                <a:spcPts val="0"/>
              </a:spcBef>
              <a:spcAft>
                <a:spcPts val="0"/>
              </a:spcAft>
              <a:buSzPts val="1800"/>
              <a:buFont typeface="Dosis Light"/>
              <a:buNone/>
            </a:pPr>
            <a:r>
              <a:t/>
            </a:r>
            <a:endParaRPr>
              <a:latin typeface="Dosis Light"/>
              <a:ea typeface="Dosis Light"/>
              <a:cs typeface="Dosis Light"/>
              <a:sym typeface="Dosis Light"/>
            </a:endParaRPr>
          </a:p>
          <a:p>
            <a:pPr indent="-228600" lvl="0" marL="457200" rtl="0" algn="just">
              <a:lnSpc>
                <a:spcPct val="115000"/>
              </a:lnSpc>
              <a:spcBef>
                <a:spcPts val="0"/>
              </a:spcBef>
              <a:spcAft>
                <a:spcPts val="0"/>
              </a:spcAft>
              <a:buSzPts val="1800"/>
              <a:buFont typeface="Dosis Light"/>
              <a:buNone/>
            </a:pPr>
            <a:r>
              <a:t/>
            </a:r>
            <a:endParaRPr>
              <a:latin typeface="Dosis Light"/>
              <a:ea typeface="Dosis Light"/>
              <a:cs typeface="Dosis Light"/>
              <a:sym typeface="Dosis Light"/>
            </a:endParaRPr>
          </a:p>
          <a:p>
            <a:pPr indent="0" lvl="0" marL="114300" rtl="0" algn="ctr">
              <a:lnSpc>
                <a:spcPct val="115000"/>
              </a:lnSpc>
              <a:spcBef>
                <a:spcPts val="0"/>
              </a:spcBef>
              <a:spcAft>
                <a:spcPts val="0"/>
              </a:spcAft>
              <a:buSzPts val="1800"/>
              <a:buNone/>
            </a:pPr>
            <a:r>
              <a:t/>
            </a:r>
            <a:endParaRPr sz="1100">
              <a:latin typeface="Arial"/>
              <a:ea typeface="Arial"/>
              <a:cs typeface="Arial"/>
              <a:sym typeface="Arial"/>
            </a:endParaRPr>
          </a:p>
          <a:p>
            <a:pPr indent="0" lvl="0" marL="0" rtl="0" algn="just">
              <a:lnSpc>
                <a:spcPct val="115000"/>
              </a:lnSpc>
              <a:spcBef>
                <a:spcPts val="0"/>
              </a:spcBef>
              <a:spcAft>
                <a:spcPts val="0"/>
              </a:spcAft>
              <a:buSzPts val="1800"/>
              <a:buNone/>
            </a:pPr>
            <a:r>
              <a:t/>
            </a:r>
            <a:endParaRPr sz="1100"/>
          </a:p>
          <a:p>
            <a:pPr indent="0" lvl="0" marL="0" rtl="0" algn="just">
              <a:lnSpc>
                <a:spcPct val="115000"/>
              </a:lnSpc>
              <a:spcBef>
                <a:spcPts val="0"/>
              </a:spcBef>
              <a:spcAft>
                <a:spcPts val="0"/>
              </a:spcAft>
              <a:buSzPts val="1800"/>
              <a:buNone/>
            </a:pPr>
            <a:r>
              <a:t/>
            </a:r>
            <a:endParaRPr sz="1100"/>
          </a:p>
          <a:p>
            <a:pPr indent="0" lvl="0" marL="0" rtl="0" algn="just">
              <a:lnSpc>
                <a:spcPct val="115000"/>
              </a:lnSpc>
              <a:spcBef>
                <a:spcPts val="0"/>
              </a:spcBef>
              <a:spcAft>
                <a:spcPts val="0"/>
              </a:spcAft>
              <a:buSzPts val="1800"/>
              <a:buNone/>
            </a:pPr>
            <a:r>
              <a:t/>
            </a:r>
            <a:endParaRPr sz="1100"/>
          </a:p>
          <a:p>
            <a:pPr indent="0" lvl="0" marL="0" rtl="0" algn="just">
              <a:lnSpc>
                <a:spcPct val="115000"/>
              </a:lnSpc>
              <a:spcBef>
                <a:spcPts val="0"/>
              </a:spcBef>
              <a:spcAft>
                <a:spcPts val="0"/>
              </a:spcAft>
              <a:buSzPts val="1800"/>
              <a:buNone/>
            </a:pPr>
            <a:r>
              <a:rPr lang="en" sz="1600"/>
              <a:t>Trường hợp tập dữ liệu có các input là các bộ gồm d thông tin về một loại đối tượng nào đó được gọi là </a:t>
            </a:r>
            <a:r>
              <a:rPr b="1" lang="en" sz="1600">
                <a:solidFill>
                  <a:schemeClr val="dk1"/>
                </a:solidFill>
              </a:rPr>
              <a:t>dữ liệu dạng bảng.</a:t>
            </a:r>
            <a:endParaRPr b="1" sz="1600">
              <a:solidFill>
                <a:schemeClr val="dk1"/>
              </a:solidFill>
            </a:endParaRPr>
          </a:p>
          <a:p>
            <a:pPr indent="0" lvl="0" marL="0" rtl="0" algn="just">
              <a:lnSpc>
                <a:spcPct val="115000"/>
              </a:lnSpc>
              <a:spcBef>
                <a:spcPts val="0"/>
              </a:spcBef>
              <a:spcAft>
                <a:spcPts val="0"/>
              </a:spcAft>
              <a:buSzPts val="1800"/>
              <a:buNone/>
            </a:pPr>
            <a:r>
              <a:rPr lang="en" sz="1600"/>
              <a:t>→ Trong khóa luận này, nhóm em sẽ tập trung giải quyết bài toán </a:t>
            </a:r>
            <a:r>
              <a:rPr b="1" lang="en" sz="1600">
                <a:solidFill>
                  <a:schemeClr val="dk1"/>
                </a:solidFill>
              </a:rPr>
              <a:t>học có giám sát với dữ liệu dạng bảng.</a:t>
            </a:r>
            <a:endParaRPr b="1" sz="1600">
              <a:solidFill>
                <a:schemeClr val="dk1"/>
              </a:solidFill>
            </a:endParaRPr>
          </a:p>
          <a:p>
            <a:pPr indent="0" lvl="0" marL="0" rtl="0" algn="just">
              <a:lnSpc>
                <a:spcPct val="115000"/>
              </a:lnSpc>
              <a:spcBef>
                <a:spcPts val="0"/>
              </a:spcBef>
              <a:spcAft>
                <a:spcPts val="0"/>
              </a:spcAft>
              <a:buSzPts val="1800"/>
              <a:buNone/>
            </a:pPr>
            <a:r>
              <a:t/>
            </a:r>
            <a:endParaRPr/>
          </a:p>
        </p:txBody>
      </p:sp>
      <p:sp>
        <p:nvSpPr>
          <p:cNvPr id="76" name="Google Shape;7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77" name="Google Shape;77;p4"/>
          <p:cNvPicPr preferRelativeResize="0"/>
          <p:nvPr/>
        </p:nvPicPr>
        <p:blipFill>
          <a:blip r:embed="rId3">
            <a:alphaModFix/>
          </a:blip>
          <a:stretch>
            <a:fillRect/>
          </a:stretch>
        </p:blipFill>
        <p:spPr>
          <a:xfrm>
            <a:off x="2566375" y="812500"/>
            <a:ext cx="4177075" cy="2741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39636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Thách thức của dữ liệu dạng bảng</a:t>
            </a:r>
            <a:endParaRPr b="1"/>
          </a:p>
        </p:txBody>
      </p:sp>
      <p:sp>
        <p:nvSpPr>
          <p:cNvPr id="83" name="Google Shape;83;p5"/>
          <p:cNvSpPr txBox="1"/>
          <p:nvPr>
            <p:ph idx="1" type="body"/>
          </p:nvPr>
        </p:nvSpPr>
        <p:spPr>
          <a:xfrm>
            <a:off x="311700" y="1055364"/>
            <a:ext cx="8520600" cy="34164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SzPts val="2000"/>
              <a:buChar char="●"/>
            </a:pPr>
            <a:r>
              <a:rPr lang="en" sz="2000"/>
              <a:t>Dữ liệu bị </a:t>
            </a:r>
            <a:r>
              <a:rPr b="1" lang="en" sz="2000">
                <a:solidFill>
                  <a:schemeClr val="dk1"/>
                </a:solidFill>
              </a:rPr>
              <a:t>nhiễu</a:t>
            </a:r>
            <a:r>
              <a:rPr lang="en" sz="2000">
                <a:solidFill>
                  <a:srgbClr val="0000FF"/>
                </a:solidFill>
              </a:rPr>
              <a:t> </a:t>
            </a:r>
            <a:r>
              <a:rPr lang="en" sz="2000"/>
              <a:t>hoặc </a:t>
            </a:r>
            <a:r>
              <a:rPr b="1" lang="en" sz="2000">
                <a:solidFill>
                  <a:schemeClr val="dk1"/>
                </a:solidFill>
              </a:rPr>
              <a:t>thiếu.</a:t>
            </a:r>
            <a:endParaRPr b="1" sz="2000">
              <a:solidFill>
                <a:schemeClr val="dk1"/>
              </a:solidFill>
            </a:endParaRPr>
          </a:p>
          <a:p>
            <a:pPr indent="-355600" lvl="0" marL="457200" rtl="0" algn="just">
              <a:lnSpc>
                <a:spcPct val="150000"/>
              </a:lnSpc>
              <a:spcBef>
                <a:spcPts val="0"/>
              </a:spcBef>
              <a:spcAft>
                <a:spcPts val="0"/>
              </a:spcAft>
              <a:buSzPts val="2000"/>
              <a:buChar char="●"/>
            </a:pPr>
            <a:r>
              <a:rPr lang="en" sz="2000"/>
              <a:t>Ngoài các dữ liệu dạng </a:t>
            </a:r>
            <a:r>
              <a:rPr lang="en" sz="2000"/>
              <a:t>số</a:t>
            </a:r>
            <a:r>
              <a:rPr lang="en" sz="2000"/>
              <a:t>, liên tục thì có thể có thêm dữ liệu </a:t>
            </a:r>
            <a:r>
              <a:rPr b="1" lang="en" sz="2000">
                <a:solidFill>
                  <a:schemeClr val="dk1"/>
                </a:solidFill>
              </a:rPr>
              <a:t>categorical.</a:t>
            </a:r>
            <a:endParaRPr b="1" sz="2000">
              <a:solidFill>
                <a:schemeClr val="dk1"/>
              </a:solidFill>
            </a:endParaRPr>
          </a:p>
          <a:p>
            <a:pPr indent="-355600" lvl="0" marL="457200" rtl="0" algn="just">
              <a:lnSpc>
                <a:spcPct val="150000"/>
              </a:lnSpc>
              <a:spcBef>
                <a:spcPts val="0"/>
              </a:spcBef>
              <a:spcAft>
                <a:spcPts val="0"/>
              </a:spcAft>
              <a:buSzPts val="2000"/>
              <a:buChar char="●"/>
            </a:pPr>
            <a:r>
              <a:rPr lang="en" sz="2000"/>
              <a:t>Dữ liệu </a:t>
            </a:r>
            <a:r>
              <a:rPr b="1" lang="en" sz="2000">
                <a:solidFill>
                  <a:schemeClr val="dk1"/>
                </a:solidFill>
              </a:rPr>
              <a:t>categorical</a:t>
            </a:r>
            <a:r>
              <a:rPr lang="en" sz="2000">
                <a:solidFill>
                  <a:srgbClr val="0000FF"/>
                </a:solidFill>
              </a:rPr>
              <a:t> </a:t>
            </a:r>
            <a:r>
              <a:rPr lang="en" sz="2000"/>
              <a:t>có </a:t>
            </a:r>
            <a:r>
              <a:rPr b="1" lang="en" sz="2000">
                <a:solidFill>
                  <a:schemeClr val="dk1"/>
                </a:solidFill>
              </a:rPr>
              <a:t>nhiều phần tử riêng biệt.</a:t>
            </a:r>
            <a:endParaRPr b="1" sz="2000">
              <a:solidFill>
                <a:schemeClr val="dk1"/>
              </a:solidFill>
            </a:endParaRPr>
          </a:p>
          <a:p>
            <a:pPr indent="0" lvl="0" marL="0" rtl="0" algn="just">
              <a:lnSpc>
                <a:spcPct val="115000"/>
              </a:lnSpc>
              <a:spcBef>
                <a:spcPts val="0"/>
              </a:spcBef>
              <a:spcAft>
                <a:spcPts val="0"/>
              </a:spcAft>
              <a:buSzPts val="1800"/>
              <a:buNone/>
            </a:pPr>
            <a:r>
              <a:t/>
            </a:r>
            <a:endParaRPr sz="2000"/>
          </a:p>
        </p:txBody>
      </p:sp>
      <p:sp>
        <p:nvSpPr>
          <p:cNvPr id="84" name="Google Shape;8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14757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Hướng tiếp cận</a:t>
            </a:r>
            <a:endParaRPr b="1"/>
          </a:p>
        </p:txBody>
      </p:sp>
      <p:sp>
        <p:nvSpPr>
          <p:cNvPr id="90" name="Google Shape;90;p6"/>
          <p:cNvSpPr txBox="1"/>
          <p:nvPr>
            <p:ph idx="1" type="body"/>
          </p:nvPr>
        </p:nvSpPr>
        <p:spPr>
          <a:xfrm>
            <a:off x="311700" y="799014"/>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700">
                <a:latin typeface="Arial"/>
                <a:ea typeface="Arial"/>
                <a:cs typeface="Arial"/>
                <a:sym typeface="Arial"/>
              </a:rPr>
              <a:t>Hướng tiếp cận thường được sử dụng là: mô hình cây quyết định t</a:t>
            </a:r>
            <a:r>
              <a:rPr lang="en" sz="1700"/>
              <a:t>ổng hợp</a:t>
            </a:r>
            <a:r>
              <a:rPr baseline="30000" lang="en" sz="1700">
                <a:latin typeface="Arial"/>
                <a:ea typeface="Arial"/>
                <a:cs typeface="Arial"/>
                <a:sym typeface="Arial"/>
              </a:rPr>
              <a:t> </a:t>
            </a:r>
            <a:r>
              <a:rPr lang="en" sz="1700">
                <a:latin typeface="Arial"/>
                <a:ea typeface="Arial"/>
                <a:cs typeface="Arial"/>
                <a:sym typeface="Arial"/>
              </a:rPr>
              <a:t>[2] (</a:t>
            </a:r>
            <a:r>
              <a:rPr lang="en" sz="1700"/>
              <a:t>“</a:t>
            </a:r>
            <a:r>
              <a:rPr lang="en" sz="1700">
                <a:latin typeface="Arial"/>
                <a:ea typeface="Arial"/>
                <a:cs typeface="Arial"/>
                <a:sym typeface="Arial"/>
              </a:rPr>
              <a:t>XGBoost</a:t>
            </a:r>
            <a:r>
              <a:rPr lang="en" sz="1700"/>
              <a:t>”</a:t>
            </a:r>
            <a:r>
              <a:rPr lang="en" sz="1700">
                <a:latin typeface="Arial"/>
                <a:ea typeface="Arial"/>
                <a:cs typeface="Arial"/>
                <a:sym typeface="Arial"/>
              </a:rPr>
              <a:t> [3], </a:t>
            </a:r>
            <a:r>
              <a:rPr lang="en" sz="1700"/>
              <a:t>“</a:t>
            </a:r>
            <a:r>
              <a:rPr lang="en" sz="1700">
                <a:latin typeface="Arial"/>
                <a:ea typeface="Arial"/>
                <a:cs typeface="Arial"/>
                <a:sym typeface="Arial"/>
              </a:rPr>
              <a:t>LightGBM</a:t>
            </a:r>
            <a:r>
              <a:rPr lang="en" sz="1700"/>
              <a:t>”</a:t>
            </a:r>
            <a:r>
              <a:rPr lang="en" sz="1700">
                <a:latin typeface="Arial"/>
                <a:ea typeface="Arial"/>
                <a:cs typeface="Arial"/>
                <a:sym typeface="Arial"/>
              </a:rPr>
              <a:t> [4], …). H</a:t>
            </a:r>
            <a:r>
              <a:rPr lang="en" sz="1700"/>
              <a:t>ướng tiếp cận này đạt được nhiều thành công vì nó mang lại độ chính xác cao với thời gian huấn luyện nhanh và có thể đưa ra tầm quan trọng của các đặc trưng trên tổng thể và từng đầu vào cụ thể.  </a:t>
            </a:r>
            <a:r>
              <a:rPr lang="en" sz="1700">
                <a:latin typeface="Arial"/>
                <a:ea typeface="Arial"/>
                <a:cs typeface="Arial"/>
                <a:sym typeface="Arial"/>
              </a:rPr>
              <a:t>Tuy nhiên hướng tiếp cận này vẫn tồn tại một số vấn đề: </a:t>
            </a:r>
            <a:endParaRPr sz="1700"/>
          </a:p>
          <a:p>
            <a:pPr indent="-349250" lvl="1" marL="914400" rtl="0" algn="just">
              <a:lnSpc>
                <a:spcPct val="115000"/>
              </a:lnSpc>
              <a:spcBef>
                <a:spcPts val="1000"/>
              </a:spcBef>
              <a:spcAft>
                <a:spcPts val="0"/>
              </a:spcAft>
              <a:buSzPts val="1900"/>
              <a:buChar char="○"/>
            </a:pPr>
            <a:r>
              <a:rPr lang="en" sz="1700"/>
              <a:t>Không tiện trong trường hợp xử lý </a:t>
            </a:r>
            <a:r>
              <a:rPr b="1" lang="en" sz="1700">
                <a:solidFill>
                  <a:schemeClr val="dk1"/>
                </a:solidFill>
              </a:rPr>
              <a:t>multi-output.</a:t>
            </a:r>
            <a:endParaRPr sz="1700"/>
          </a:p>
          <a:p>
            <a:pPr indent="-342900" lvl="1" marL="914400" rtl="0" algn="just">
              <a:lnSpc>
                <a:spcPct val="115000"/>
              </a:lnSpc>
              <a:spcBef>
                <a:spcPts val="1000"/>
              </a:spcBef>
              <a:spcAft>
                <a:spcPts val="0"/>
              </a:spcAft>
              <a:buSzPts val="1800"/>
              <a:buChar char="○"/>
            </a:pPr>
            <a:r>
              <a:rPr lang="en" sz="1700"/>
              <a:t>Không phù hợp với ngữ cảnh học </a:t>
            </a:r>
            <a:r>
              <a:rPr b="1" lang="en" sz="1700">
                <a:solidFill>
                  <a:schemeClr val="dk1"/>
                </a:solidFill>
              </a:rPr>
              <a:t>online </a:t>
            </a:r>
            <a:r>
              <a:rPr lang="en" sz="1700"/>
              <a:t>và học với dữ liệu </a:t>
            </a:r>
            <a:r>
              <a:rPr b="1" lang="en" sz="1700">
                <a:solidFill>
                  <a:schemeClr val="dk1"/>
                </a:solidFill>
              </a:rPr>
              <a:t>lớn.</a:t>
            </a:r>
            <a:endParaRPr b="1" sz="1700">
              <a:solidFill>
                <a:schemeClr val="dk1"/>
              </a:solidFill>
            </a:endParaRPr>
          </a:p>
          <a:p>
            <a:pPr indent="0" lvl="1" marL="109537" rtl="0" algn="just">
              <a:lnSpc>
                <a:spcPct val="100000"/>
              </a:lnSpc>
              <a:spcBef>
                <a:spcPts val="1000"/>
              </a:spcBef>
              <a:spcAft>
                <a:spcPts val="0"/>
              </a:spcAft>
              <a:buSzPts val="2000"/>
              <a:buNone/>
            </a:pPr>
            <a:r>
              <a:t/>
            </a:r>
            <a:endParaRPr sz="1100"/>
          </a:p>
          <a:p>
            <a:pPr indent="0" lvl="1" marL="109538" rtl="0" algn="just">
              <a:lnSpc>
                <a:spcPct val="115000"/>
              </a:lnSpc>
              <a:spcBef>
                <a:spcPts val="1000"/>
              </a:spcBef>
              <a:spcAft>
                <a:spcPts val="0"/>
              </a:spcAft>
              <a:buSzPts val="2000"/>
              <a:buNone/>
            </a:pPr>
            <a:r>
              <a:t/>
            </a:r>
            <a:endParaRPr sz="1100"/>
          </a:p>
          <a:p>
            <a:pPr indent="0" lvl="1" marL="558800" rtl="0" algn="just">
              <a:lnSpc>
                <a:spcPct val="115000"/>
              </a:lnSpc>
              <a:spcBef>
                <a:spcPts val="1000"/>
              </a:spcBef>
              <a:spcAft>
                <a:spcPts val="0"/>
              </a:spcAft>
              <a:buSzPts val="2000"/>
              <a:buNone/>
            </a:pPr>
            <a:r>
              <a:t/>
            </a:r>
            <a:endParaRPr sz="1800">
              <a:latin typeface="Arial"/>
              <a:ea typeface="Arial"/>
              <a:cs typeface="Arial"/>
              <a:sym typeface="Arial"/>
            </a:endParaRPr>
          </a:p>
          <a:p>
            <a:pPr indent="0" lvl="1" marL="558800" rtl="0" algn="just">
              <a:lnSpc>
                <a:spcPct val="115000"/>
              </a:lnSpc>
              <a:spcBef>
                <a:spcPts val="1000"/>
              </a:spcBef>
              <a:spcAft>
                <a:spcPts val="0"/>
              </a:spcAft>
              <a:buSzPts val="2000"/>
              <a:buNone/>
            </a:pPr>
            <a:r>
              <a:t/>
            </a:r>
            <a:endParaRPr sz="1800">
              <a:latin typeface="Arial"/>
              <a:ea typeface="Arial"/>
              <a:cs typeface="Arial"/>
              <a:sym typeface="Arial"/>
            </a:endParaRPr>
          </a:p>
          <a:p>
            <a:pPr indent="-228600" lvl="1" marL="914400" rtl="0" algn="just">
              <a:lnSpc>
                <a:spcPct val="115000"/>
              </a:lnSpc>
              <a:spcBef>
                <a:spcPts val="1000"/>
              </a:spcBef>
              <a:spcAft>
                <a:spcPts val="0"/>
              </a:spcAft>
              <a:buSzPts val="2000"/>
              <a:buNone/>
            </a:pPr>
            <a:r>
              <a:t/>
            </a:r>
            <a:endParaRPr sz="1800">
              <a:latin typeface="Arial"/>
              <a:ea typeface="Arial"/>
              <a:cs typeface="Arial"/>
              <a:sym typeface="Arial"/>
            </a:endParaRPr>
          </a:p>
        </p:txBody>
      </p:sp>
      <p:sp>
        <p:nvSpPr>
          <p:cNvPr id="91" name="Google Shape;9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2" name="Google Shape;92;p6"/>
          <p:cNvSpPr txBox="1"/>
          <p:nvPr/>
        </p:nvSpPr>
        <p:spPr>
          <a:xfrm>
            <a:off x="343350" y="3792100"/>
            <a:ext cx="8254500" cy="1395600"/>
          </a:xfrm>
          <a:prstGeom prst="rect">
            <a:avLst/>
          </a:prstGeom>
          <a:noFill/>
          <a:ln>
            <a:noFill/>
          </a:ln>
        </p:spPr>
        <p:txBody>
          <a:bodyPr anchorCtr="0" anchor="t" bIns="91425" lIns="91425" spcFirstLastPara="1" rIns="91425" wrap="square" tIns="91425">
            <a:spAutoFit/>
          </a:bodyPr>
          <a:lstStyle/>
          <a:p>
            <a:pPr indent="0" lvl="1" marL="109537" rtl="0" algn="just">
              <a:spcBef>
                <a:spcPts val="1000"/>
              </a:spcBef>
              <a:spcAft>
                <a:spcPts val="0"/>
              </a:spcAft>
              <a:buClr>
                <a:schemeClr val="dk1"/>
              </a:buClr>
              <a:buSzPts val="2000"/>
              <a:buFont typeface="Arial"/>
              <a:buNone/>
            </a:pPr>
            <a:r>
              <a:rPr lang="en" sz="1100">
                <a:solidFill>
                  <a:schemeClr val="dk2"/>
                </a:solidFill>
              </a:rPr>
              <a:t>[2]: </a:t>
            </a:r>
            <a:r>
              <a:rPr lang="en" sz="1100" u="sng">
                <a:solidFill>
                  <a:schemeClr val="accent5"/>
                </a:solidFill>
                <a:hlinkClick r:id="rId3">
                  <a:extLst>
                    <a:ext uri="{A12FA001-AC4F-418D-AE19-62706E023703}">
                      <ahyp:hlinkClr val="tx"/>
                    </a:ext>
                  </a:extLst>
                </a:hlinkClick>
              </a:rPr>
              <a:t>https://towardsdatascience.com/better-features-for-a-tree-based-model-d3b21247cdf2</a:t>
            </a:r>
            <a:endParaRPr sz="1100">
              <a:solidFill>
                <a:schemeClr val="dk2"/>
              </a:solidFill>
            </a:endParaRPr>
          </a:p>
          <a:p>
            <a:pPr indent="0" lvl="1" marL="109537" rtl="0" algn="just">
              <a:spcBef>
                <a:spcPts val="1000"/>
              </a:spcBef>
              <a:spcAft>
                <a:spcPts val="0"/>
              </a:spcAft>
              <a:buClr>
                <a:schemeClr val="dk1"/>
              </a:buClr>
              <a:buSzPts val="2000"/>
              <a:buFont typeface="Arial"/>
              <a:buNone/>
            </a:pPr>
            <a:r>
              <a:rPr lang="en" sz="1100">
                <a:solidFill>
                  <a:schemeClr val="dk2"/>
                </a:solidFill>
              </a:rPr>
              <a:t>[3]:</a:t>
            </a:r>
            <a:r>
              <a:rPr lang="en" sz="1800">
                <a:solidFill>
                  <a:schemeClr val="dk2"/>
                </a:solidFill>
              </a:rPr>
              <a:t> </a:t>
            </a:r>
            <a:r>
              <a:rPr lang="en" sz="1100">
                <a:solidFill>
                  <a:schemeClr val="dk2"/>
                </a:solidFill>
              </a:rPr>
              <a:t>T. Chen and C. Guestrin, “Xgboost: A scalable tree boosting system,” in Proceedings of the 22nd acm sigkdd international conference on knowledge discovery and data mining, pp. 785–794, 2016.</a:t>
            </a:r>
            <a:endParaRPr sz="1100">
              <a:solidFill>
                <a:schemeClr val="dk2"/>
              </a:solidFill>
            </a:endParaRPr>
          </a:p>
          <a:p>
            <a:pPr indent="0" lvl="1" marL="109537" rtl="0" algn="just">
              <a:spcBef>
                <a:spcPts val="1000"/>
              </a:spcBef>
              <a:spcAft>
                <a:spcPts val="0"/>
              </a:spcAft>
              <a:buClr>
                <a:schemeClr val="dk1"/>
              </a:buClr>
              <a:buSzPts val="2000"/>
              <a:buFont typeface="Arial"/>
              <a:buNone/>
            </a:pPr>
            <a:r>
              <a:rPr lang="en" sz="1100">
                <a:solidFill>
                  <a:schemeClr val="dk2"/>
                </a:solidFill>
              </a:rPr>
              <a:t>[4]: G. Ke, Q. Meng, T. Finley, T. Wang, W. Chen, W. Ma, Q. Ye, and T.Y.Liu, “Lightgbm: A highly efficient gradient boosting decision tree,” Advances in neural information processing systems, vol. 30, 2017.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14757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Hướng tiếp cận</a:t>
            </a:r>
            <a:endParaRPr b="1"/>
          </a:p>
        </p:txBody>
      </p:sp>
      <p:sp>
        <p:nvSpPr>
          <p:cNvPr id="98" name="Google Shape;98;p7"/>
          <p:cNvSpPr txBox="1"/>
          <p:nvPr>
            <p:ph idx="1" type="body"/>
          </p:nvPr>
        </p:nvSpPr>
        <p:spPr>
          <a:xfrm>
            <a:off x="311700" y="722814"/>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a:t>Ngoài ra, dùng mô hình học sâu để giải quyết bài toán học có giám sát với dữ liệu dạng bảng là một hướng tiếp cận khá mới và có nhiều tiềm năng. Một mô hình khá nổi bật sử dụng cách tiếp cận này là “TabNet” [5] - được nhóm tác giả của Google công bố vào năm 2021. “TabNet” có một số ưu điểm sau:</a:t>
            </a:r>
            <a:endParaRPr/>
          </a:p>
          <a:p>
            <a:pPr indent="-355600" lvl="1" marL="914400" rtl="0" algn="just">
              <a:lnSpc>
                <a:spcPct val="115000"/>
              </a:lnSpc>
              <a:spcBef>
                <a:spcPts val="1000"/>
              </a:spcBef>
              <a:spcAft>
                <a:spcPts val="0"/>
              </a:spcAft>
              <a:buSzPts val="2000"/>
              <a:buChar char="○"/>
            </a:pPr>
            <a:r>
              <a:rPr lang="en" sz="1800"/>
              <a:t>Mô hình phần nào sẽ giúp con người có thể hiểu về dự đoán mà mô hình đưa ra trên tổng thể và từng đầu vào cụ thể.</a:t>
            </a:r>
            <a:endParaRPr sz="1800"/>
          </a:p>
          <a:p>
            <a:pPr indent="-342900" lvl="1" marL="914400" rtl="0" algn="just">
              <a:lnSpc>
                <a:spcPct val="115000"/>
              </a:lnSpc>
              <a:spcBef>
                <a:spcPts val="1000"/>
              </a:spcBef>
              <a:spcAft>
                <a:spcPts val="0"/>
              </a:spcAft>
              <a:buSzPts val="1800"/>
              <a:buChar char="○"/>
            </a:pPr>
            <a:r>
              <a:rPr lang="en" sz="1800"/>
              <a:t>Xử lý các trường hợp </a:t>
            </a:r>
            <a:r>
              <a:rPr b="1" lang="en" sz="1800">
                <a:solidFill>
                  <a:schemeClr val="dk1"/>
                </a:solidFill>
              </a:rPr>
              <a:t>multi-output</a:t>
            </a:r>
            <a:r>
              <a:rPr lang="en" sz="1800"/>
              <a:t> dễ dàng hơn.</a:t>
            </a:r>
            <a:endParaRPr sz="1800"/>
          </a:p>
          <a:p>
            <a:pPr indent="-342900" lvl="1" marL="914400" rtl="0" algn="just">
              <a:lnSpc>
                <a:spcPct val="115000"/>
              </a:lnSpc>
              <a:spcBef>
                <a:spcPts val="1000"/>
              </a:spcBef>
              <a:spcAft>
                <a:spcPts val="0"/>
              </a:spcAft>
              <a:buSzPts val="1800"/>
              <a:buChar char="○"/>
            </a:pPr>
            <a:r>
              <a:rPr lang="en" sz="1800"/>
              <a:t>Có thể học với dữ liệu </a:t>
            </a:r>
            <a:r>
              <a:rPr b="1" lang="en" sz="1800">
                <a:solidFill>
                  <a:schemeClr val="dk1"/>
                </a:solidFill>
              </a:rPr>
              <a:t>online</a:t>
            </a:r>
            <a:r>
              <a:rPr lang="en" sz="1800"/>
              <a:t> và dữ liệu </a:t>
            </a:r>
            <a:r>
              <a:rPr b="1" lang="en" sz="1800">
                <a:solidFill>
                  <a:schemeClr val="dk1"/>
                </a:solidFill>
              </a:rPr>
              <a:t>lớn.</a:t>
            </a:r>
            <a:endParaRPr b="1" sz="1800">
              <a:solidFill>
                <a:schemeClr val="dk1"/>
              </a:solidFill>
            </a:endParaRPr>
          </a:p>
          <a:p>
            <a:pPr indent="0" lvl="1" marL="0" rtl="0" algn="just">
              <a:lnSpc>
                <a:spcPct val="115000"/>
              </a:lnSpc>
              <a:spcBef>
                <a:spcPts val="1000"/>
              </a:spcBef>
              <a:spcAft>
                <a:spcPts val="0"/>
              </a:spcAft>
              <a:buSzPts val="2000"/>
              <a:buNone/>
            </a:pPr>
            <a:r>
              <a:rPr lang="en" sz="1800">
                <a:latin typeface="Dosis Light"/>
                <a:ea typeface="Dosis Light"/>
                <a:cs typeface="Dosis Light"/>
                <a:sym typeface="Dosis Light"/>
              </a:rPr>
              <a:t>→</a:t>
            </a:r>
            <a:r>
              <a:rPr lang="en" sz="1800"/>
              <a:t> Và đây là hướng tiếp cận mà nhóm em sẽ tập trung tìm hiểu.</a:t>
            </a:r>
            <a:endParaRPr/>
          </a:p>
          <a:p>
            <a:pPr indent="0" lvl="1" marL="0" rtl="0" algn="just">
              <a:lnSpc>
                <a:spcPct val="115000"/>
              </a:lnSpc>
              <a:spcBef>
                <a:spcPts val="1000"/>
              </a:spcBef>
              <a:spcAft>
                <a:spcPts val="0"/>
              </a:spcAft>
              <a:buSzPts val="2000"/>
              <a:buNone/>
            </a:pPr>
            <a:r>
              <a:t/>
            </a:r>
            <a:endParaRPr sz="1800"/>
          </a:p>
          <a:p>
            <a:pPr indent="0" lvl="1" marL="109537" rtl="0" algn="just">
              <a:lnSpc>
                <a:spcPct val="115000"/>
              </a:lnSpc>
              <a:spcBef>
                <a:spcPts val="1000"/>
              </a:spcBef>
              <a:spcAft>
                <a:spcPts val="0"/>
              </a:spcAft>
              <a:buSzPts val="2000"/>
              <a:buNone/>
            </a:pPr>
            <a:r>
              <a:rPr lang="en" sz="1100"/>
              <a:t>[5]: S. Arik and T. Pfister, “Tabnet: Attentive interpretable tabular learning”. In: AAAI. Vol. 35. 2021, pp. 6679–6687.</a:t>
            </a:r>
            <a:endParaRPr sz="1100"/>
          </a:p>
          <a:p>
            <a:pPr indent="0" lvl="1" marL="109538" rtl="0" algn="just">
              <a:lnSpc>
                <a:spcPct val="115000"/>
              </a:lnSpc>
              <a:spcBef>
                <a:spcPts val="1000"/>
              </a:spcBef>
              <a:spcAft>
                <a:spcPts val="0"/>
              </a:spcAft>
              <a:buSzPts val="2000"/>
              <a:buNone/>
            </a:pPr>
            <a:r>
              <a:t/>
            </a:r>
            <a:endParaRPr sz="1100"/>
          </a:p>
          <a:p>
            <a:pPr indent="0" lvl="1" marL="914400" rtl="0" algn="just">
              <a:lnSpc>
                <a:spcPct val="115000"/>
              </a:lnSpc>
              <a:spcBef>
                <a:spcPts val="1000"/>
              </a:spcBef>
              <a:spcAft>
                <a:spcPts val="0"/>
              </a:spcAft>
              <a:buSzPts val="2000"/>
              <a:buNone/>
            </a:pPr>
            <a:r>
              <a:t/>
            </a:r>
            <a:endParaRPr sz="1800"/>
          </a:p>
        </p:txBody>
      </p:sp>
      <p:sp>
        <p:nvSpPr>
          <p:cNvPr id="99" name="Google Shape;9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2779478" y="1998404"/>
            <a:ext cx="5097582"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600"/>
              <a:t>Mô hình “TabNet”</a:t>
            </a:r>
            <a:endParaRPr b="1" sz="3600"/>
          </a:p>
        </p:txBody>
      </p:sp>
      <p:sp>
        <p:nvSpPr>
          <p:cNvPr id="105" name="Google Shape;10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3a0b454da4_0_3"/>
          <p:cNvSpPr txBox="1"/>
          <p:nvPr>
            <p:ph type="title"/>
          </p:nvPr>
        </p:nvSpPr>
        <p:spPr>
          <a:xfrm>
            <a:off x="472350" y="167915"/>
            <a:ext cx="4844100" cy="6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Kiến trúc chung</a:t>
            </a:r>
            <a:endParaRPr b="1"/>
          </a:p>
        </p:txBody>
      </p:sp>
      <p:sp>
        <p:nvSpPr>
          <p:cNvPr id="111" name="Google Shape;111;g13a0b454da4_0_3"/>
          <p:cNvSpPr txBox="1"/>
          <p:nvPr>
            <p:ph idx="4294967295" type="subTitle"/>
          </p:nvPr>
        </p:nvSpPr>
        <p:spPr>
          <a:xfrm flipH="1">
            <a:off x="624750" y="1321800"/>
            <a:ext cx="7704000" cy="336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200"/>
              <a:buFont typeface="Arial"/>
              <a:buNone/>
            </a:pPr>
            <a:r>
              <a:t/>
            </a:r>
            <a:endParaRPr b="0" i="0" sz="1200" u="none" cap="none" strike="noStrike">
              <a:solidFill>
                <a:schemeClr val="dk2"/>
              </a:solidFill>
              <a:latin typeface="Dosis Light"/>
              <a:ea typeface="Dosis Light"/>
              <a:cs typeface="Dosis Light"/>
              <a:sym typeface="Dosis Light"/>
            </a:endParaRPr>
          </a:p>
          <a:p>
            <a:pPr indent="0" lvl="0" marL="0" marR="0" rtl="0" algn="l">
              <a:lnSpc>
                <a:spcPct val="115000"/>
              </a:lnSpc>
              <a:spcBef>
                <a:spcPts val="0"/>
              </a:spcBef>
              <a:spcAft>
                <a:spcPts val="0"/>
              </a:spcAft>
              <a:buClr>
                <a:schemeClr val="dk2"/>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chemeClr val="dk2"/>
              </a:buClr>
              <a:buSzPts val="1200"/>
              <a:buFont typeface="Arial"/>
              <a:buNone/>
            </a:pPr>
            <a:r>
              <a:t/>
            </a:r>
            <a:endParaRPr b="0" i="0" sz="1200" u="none" cap="none" strike="noStrike">
              <a:solidFill>
                <a:schemeClr val="dk2"/>
              </a:solidFill>
              <a:latin typeface="Arial"/>
              <a:ea typeface="Arial"/>
              <a:cs typeface="Arial"/>
              <a:sym typeface="Arial"/>
            </a:endParaRPr>
          </a:p>
          <a:p>
            <a:pPr indent="0" lvl="0" marL="0" marR="0" rtl="0" algn="l">
              <a:lnSpc>
                <a:spcPct val="115000"/>
              </a:lnSpc>
              <a:spcBef>
                <a:spcPts val="1600"/>
              </a:spcBef>
              <a:spcAft>
                <a:spcPts val="0"/>
              </a:spcAft>
              <a:buClr>
                <a:schemeClr val="dk2"/>
              </a:buClr>
              <a:buSzPts val="1200"/>
              <a:buFont typeface="Arial"/>
              <a:buNone/>
            </a:pPr>
            <a:r>
              <a:t/>
            </a:r>
            <a:endParaRPr b="0" i="0" sz="1200" u="none" cap="none" strike="noStrike">
              <a:solidFill>
                <a:schemeClr val="dk2"/>
              </a:solidFill>
              <a:latin typeface="Arial"/>
              <a:ea typeface="Arial"/>
              <a:cs typeface="Arial"/>
              <a:sym typeface="Arial"/>
            </a:endParaRPr>
          </a:p>
        </p:txBody>
      </p:sp>
      <p:sp>
        <p:nvSpPr>
          <p:cNvPr id="112" name="Google Shape;112;g13a0b454da4_0_3"/>
          <p:cNvSpPr txBox="1"/>
          <p:nvPr/>
        </p:nvSpPr>
        <p:spPr>
          <a:xfrm>
            <a:off x="1771458" y="1069660"/>
            <a:ext cx="7807200" cy="933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osis Light"/>
              <a:ea typeface="Dosis Light"/>
              <a:cs typeface="Dosis Light"/>
              <a:sym typeface="Dosis Light"/>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chemeClr val="dk2"/>
              </a:solidFill>
              <a:latin typeface="Arial"/>
              <a:ea typeface="Arial"/>
              <a:cs typeface="Arial"/>
              <a:sym typeface="Arial"/>
            </a:endParaRPr>
          </a:p>
          <a:p>
            <a:pPr indent="0" lvl="0" marL="10160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13" name="Google Shape;113;g13a0b454da4_0_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4" name="Google Shape;114;g13a0b454da4_0_3"/>
          <p:cNvPicPr preferRelativeResize="0"/>
          <p:nvPr/>
        </p:nvPicPr>
        <p:blipFill>
          <a:blip r:embed="rId3">
            <a:alphaModFix/>
          </a:blip>
          <a:stretch>
            <a:fillRect/>
          </a:stretch>
        </p:blipFill>
        <p:spPr>
          <a:xfrm>
            <a:off x="476214" y="951962"/>
            <a:ext cx="8286787" cy="3613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