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78" r:id="rId4"/>
    <p:sldId id="281" r:id="rId5"/>
    <p:sldId id="279" r:id="rId6"/>
    <p:sldId id="271" r:id="rId7"/>
    <p:sldId id="276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44" autoAdjust="0"/>
    <p:restoredTop sz="94239"/>
  </p:normalViewPr>
  <p:slideViewPr>
    <p:cSldViewPr snapToGrid="0">
      <p:cViewPr>
        <p:scale>
          <a:sx n="150" d="100"/>
          <a:sy n="150" d="100"/>
        </p:scale>
        <p:origin x="14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C66AA-5916-4D8E-B434-480396A2D165}" type="datetimeFigureOut">
              <a:rPr lang="de-DE" smtClean="0"/>
              <a:t>18.12.18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AA13E-AEFA-4368-ACAC-D47EE46A90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59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7F32ECD-C87E-4061-9AAE-1F8D7D9DD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371866B0-1D99-4A42-B5FA-9C6DC500B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DD6CB4BA-2F12-421F-BD68-5F80033A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0212-6912-4CB9-BA8A-92F5038E90D5}" type="datetime1">
              <a:rPr lang="de-DE" smtClean="0"/>
              <a:t>18.12.18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95C62F31-C1E7-49BB-9392-C21299B4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D570586-B3D0-451F-A090-DAD3903B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84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F9B3086-9047-4EE5-82AD-7A329984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799D640B-47FF-4251-AF96-5AA81351E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4B6AEB78-B248-46C8-88F0-8E7E80FF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9F5C-C38F-42CF-8E19-FAF83EBCA64F}" type="datetime1">
              <a:rPr lang="de-DE" smtClean="0"/>
              <a:t>18.12.18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90F406D5-4E9E-4F99-8593-160AC712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59962D6A-AAB6-4EDB-9EDE-E63D6BA1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54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7798136F-04A2-4B9A-B7BF-EB007BC88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9460204F-62D3-485B-8053-3CA2469C6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7527FA46-C341-48B3-8F03-5D6ADE17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9C9E-4509-43CE-BD76-E1F3DCF23354}" type="datetime1">
              <a:rPr lang="de-DE" smtClean="0"/>
              <a:t>18.12.18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5E547F93-42B5-4DE3-B4BB-7D3E6962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B7AF820-0376-4344-867E-1626EB42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99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39727A8-9141-4756-B386-693EDDA9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278D032C-380F-441C-9EE2-5AC92171B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CD18ED52-0769-4CE1-9250-E8E9301A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61FF-525F-4690-9E34-0B7C70CE610B}" type="datetime1">
              <a:rPr lang="de-DE" smtClean="0"/>
              <a:t>18.12.18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8D01277F-6318-45A4-BE2F-524202A9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5BD6E8CE-0389-468F-9956-743DD64B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3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3F697E2-E0B6-47FC-A332-B3AB194E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9F1AB9FB-6A1C-4875-A7B0-2F4BB4090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0C12C9C1-9040-4AC0-AA43-827BFBBC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CA1D-549F-46C1-BD25-E0C4D536C2B6}" type="datetime1">
              <a:rPr lang="de-DE" smtClean="0"/>
              <a:t>18.12.18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3A2EF2E5-7166-4DBB-B550-EFDB8087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A891853-BC5F-45A8-B3FC-6552F9FB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72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DF2AAAF-41CE-4A97-961A-82D7B9BF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147A1BB-6E8F-4867-8C7E-CA1CE6C44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61F4C39D-27A6-4DA6-B8F2-2E1AD5C05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36012217-39AA-4639-9EC5-80D267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595E-46AF-4B40-AA0B-0A8160D8D0C6}" type="datetime1">
              <a:rPr lang="de-DE" smtClean="0"/>
              <a:t>18.12.18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6D803B97-F703-4D46-8DD5-FB09EBCB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05F3EC89-5091-4A2A-9C9C-C86C6652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02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83661D6-41CF-42FD-8379-D6ED32E46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6F3E57FF-86EE-4CEC-BA1F-61188C278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F2DA0E47-2EC8-4248-B2D1-1104BECC7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A69D2170-72EE-45D5-893F-88964406A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B44C038B-F81C-4147-84EA-A2379B95A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00F50947-5BB5-49A0-A257-5F3EE01B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1DEE-04D8-41E6-9C6D-8EE4C2E0246A}" type="datetime1">
              <a:rPr lang="de-DE" smtClean="0"/>
              <a:t>18.12.18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05ABF5AF-493D-41A2-8EFB-D48E3109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E22947B1-9F1F-473C-8F2F-8404D615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54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9A4BA90-CBE0-40D7-8209-B5427F2F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8547B586-ADA5-4255-93C3-D9F35BFE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8182-DDB8-4825-B629-FE73EE5EA6AD}" type="datetime1">
              <a:rPr lang="de-DE" smtClean="0"/>
              <a:t>18.12.18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54EDF52-C6E6-47D7-9D7C-531E011C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A0108114-375B-4198-8777-AA0BC1CF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61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3D0B574D-C484-4BA9-BB10-D5BBA376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9492-79A0-41FD-A8D6-0098371C80E3}" type="datetime1">
              <a:rPr lang="de-DE" smtClean="0"/>
              <a:t>18.12.18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B84F4DF3-0EBA-4CB3-B0B4-D0259895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25E26129-3EF5-4E14-8883-205A1EFA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54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D280506-2D7A-42DD-B725-24671EA88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970B40A-924C-4652-84EA-738A657BC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A20617F9-58EE-4F61-80F4-98239451E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6B899663-6062-4ACA-9608-EA845955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30DA-426E-4DB1-8BEB-D46677A30D83}" type="datetime1">
              <a:rPr lang="de-DE" smtClean="0"/>
              <a:t>18.12.18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067395E0-CF41-4056-9D68-80A3749C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C4108EB3-60C2-4467-80E1-32225A05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14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8453501-8D1D-4275-AF08-BE07FC923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A45FBDA9-E3FF-41F3-8B27-CFBB7D7B3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DFE239B3-EF02-4929-9CEE-20BDA1140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8359258D-DD4E-4B36-80D9-7B3F4659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A977-B5F8-44FB-8EF7-19E6F84E2A8C}" type="datetime1">
              <a:rPr lang="de-DE" smtClean="0"/>
              <a:t>18.12.18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9D986F7D-1AC7-46F9-9FC7-18995433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DD6E72DE-B6C2-456A-B2F3-7F7E0516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5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B51E1A8A-ADC4-4534-88EB-4E9F5C35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E09B5E05-AB9E-4F51-A04B-24290BD9B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0B410092-BEA1-4371-9723-398C602A8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BDBF-D9C7-47D9-A242-B83988CD0F8D}" type="datetime1">
              <a:rPr lang="de-DE" smtClean="0"/>
              <a:t>18.12.18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121B95C9-28FD-4D7C-BF46-622C9BDA2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9BBC5043-F4DD-4746-A3FD-52FECF016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40753-34CA-4D56-AA4B-98285DECA8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99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dirty="0" smtClean="0"/>
              <a:t>Hannah </a:t>
            </a:r>
            <a:r>
              <a:rPr lang="en-US" dirty="0" err="1" smtClean="0"/>
              <a:t>Haist</a:t>
            </a:r>
            <a:r>
              <a:rPr lang="en-US" dirty="0" smtClean="0"/>
              <a:t> | Trang Le Hong | Felix </a:t>
            </a:r>
            <a:r>
              <a:rPr lang="en-US" dirty="0" err="1" smtClean="0"/>
              <a:t>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1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697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smtClean="0"/>
              <a:t>Simple Chat Server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353" y="2558477"/>
            <a:ext cx="2953294" cy="270530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002082" y="2192056"/>
            <a:ext cx="3056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Hannah </a:t>
            </a:r>
            <a:r>
              <a:rPr lang="en-US" dirty="0" err="1" smtClean="0"/>
              <a:t>Haist</a:t>
            </a:r>
            <a:r>
              <a:rPr lang="en-US" dirty="0" smtClean="0"/>
              <a:t>	ID:752731</a:t>
            </a:r>
          </a:p>
          <a:p>
            <a:r>
              <a:rPr lang="en-US" dirty="0" smtClean="0"/>
              <a:t>Trang </a:t>
            </a:r>
            <a:r>
              <a:rPr lang="en-US" dirty="0"/>
              <a:t>Le </a:t>
            </a:r>
            <a:r>
              <a:rPr lang="en-US" dirty="0" smtClean="0"/>
              <a:t>Hong	ID:310195</a:t>
            </a:r>
          </a:p>
          <a:p>
            <a:r>
              <a:rPr lang="en-US" dirty="0" smtClean="0"/>
              <a:t>Felix </a:t>
            </a:r>
            <a:r>
              <a:rPr lang="en-US" dirty="0" err="1" smtClean="0"/>
              <a:t>Schoch</a:t>
            </a:r>
            <a:r>
              <a:rPr lang="en-US" dirty="0" smtClean="0"/>
              <a:t>	ID:761390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73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29373" y="683083"/>
            <a:ext cx="6976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Single instance implementation</a:t>
            </a:r>
          </a:p>
          <a:p>
            <a:r>
              <a:rPr lang="de-DE" sz="2400" b="1" dirty="0" err="1" smtClean="0"/>
              <a:t>Component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Diagram</a:t>
            </a:r>
            <a:endParaRPr lang="de-DE" sz="24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1089908" y="3155272"/>
            <a:ext cx="2822124" cy="2071831"/>
            <a:chOff x="862920" y="2417523"/>
            <a:chExt cx="4146116" cy="3043825"/>
          </a:xfrm>
        </p:grpSpPr>
        <p:sp>
          <p:nvSpPr>
            <p:cNvPr id="3" name="Abgerundetes Rechteck 2"/>
            <p:cNvSpPr/>
            <p:nvPr/>
          </p:nvSpPr>
          <p:spPr>
            <a:xfrm>
              <a:off x="862920" y="2417523"/>
              <a:ext cx="4146116" cy="30438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315232" y="2417523"/>
              <a:ext cx="3206662" cy="384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Client web </a:t>
              </a:r>
              <a:endParaRPr lang="de-DE" sz="1100" dirty="0"/>
            </a:p>
          </p:txBody>
        </p:sp>
        <p:sp>
          <p:nvSpPr>
            <p:cNvPr id="22" name="Abgerundetes Rechteck 15"/>
            <p:cNvSpPr/>
            <p:nvPr/>
          </p:nvSpPr>
          <p:spPr>
            <a:xfrm>
              <a:off x="1298366" y="2772452"/>
              <a:ext cx="3206663" cy="24522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3" name="Textfeld 10"/>
            <p:cNvSpPr txBox="1"/>
            <p:nvPr/>
          </p:nvSpPr>
          <p:spPr>
            <a:xfrm>
              <a:off x="1601434" y="2828593"/>
              <a:ext cx="3206662" cy="384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HTML, JS, </a:t>
              </a:r>
              <a:r>
                <a:rPr lang="de-DE" sz="1100" dirty="0" err="1" smtClean="0"/>
                <a:t>Jquery</a:t>
              </a:r>
              <a:endParaRPr lang="de-DE" sz="1100" dirty="0"/>
            </a:p>
          </p:txBody>
        </p:sp>
        <p:sp>
          <p:nvSpPr>
            <p:cNvPr id="24" name="Abgerundetes Rechteck 18"/>
            <p:cNvSpPr/>
            <p:nvPr/>
          </p:nvSpPr>
          <p:spPr>
            <a:xfrm>
              <a:off x="1636758" y="3155801"/>
              <a:ext cx="2600528" cy="18814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5" name="Textfeld 20"/>
            <p:cNvSpPr txBox="1"/>
            <p:nvPr/>
          </p:nvSpPr>
          <p:spPr>
            <a:xfrm>
              <a:off x="1802374" y="3192513"/>
              <a:ext cx="3206662" cy="384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Socket </a:t>
              </a:r>
              <a:r>
                <a:rPr lang="de-DE" sz="1100" dirty="0" err="1" smtClean="0"/>
                <a:t>io</a:t>
              </a:r>
              <a:endParaRPr lang="de-DE" sz="1100" dirty="0"/>
            </a:p>
          </p:txBody>
        </p:sp>
      </p:grpSp>
      <p:sp>
        <p:nvSpPr>
          <p:cNvPr id="33" name="Cloud 32"/>
          <p:cNvSpPr/>
          <p:nvPr/>
        </p:nvSpPr>
        <p:spPr>
          <a:xfrm>
            <a:off x="5240456" y="1154415"/>
            <a:ext cx="5266267" cy="402528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6171045" y="2206681"/>
            <a:ext cx="2376422" cy="1744624"/>
            <a:chOff x="7207684" y="2451933"/>
            <a:chExt cx="4146116" cy="3043825"/>
          </a:xfrm>
        </p:grpSpPr>
        <p:sp>
          <p:nvSpPr>
            <p:cNvPr id="26" name="Abgerundetes Rechteck 9"/>
            <p:cNvSpPr/>
            <p:nvPr/>
          </p:nvSpPr>
          <p:spPr>
            <a:xfrm>
              <a:off x="7207684" y="2451933"/>
              <a:ext cx="4146116" cy="304382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7" name="Textfeld 11"/>
            <p:cNvSpPr txBox="1"/>
            <p:nvPr/>
          </p:nvSpPr>
          <p:spPr>
            <a:xfrm>
              <a:off x="7677408" y="2490765"/>
              <a:ext cx="3206663" cy="386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Server </a:t>
              </a:r>
              <a:r>
                <a:rPr lang="de-DE" sz="1100" dirty="0" err="1" smtClean="0"/>
                <a:t>Nodejs</a:t>
              </a:r>
              <a:endParaRPr lang="de-DE" sz="1100" dirty="0"/>
            </a:p>
          </p:txBody>
        </p:sp>
        <p:sp>
          <p:nvSpPr>
            <p:cNvPr id="28" name="Abgerundetes Rechteck 15"/>
            <p:cNvSpPr/>
            <p:nvPr/>
          </p:nvSpPr>
          <p:spPr>
            <a:xfrm>
              <a:off x="7677410" y="2830567"/>
              <a:ext cx="3206663" cy="24522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9" name="Abgerundetes Rechteck 18"/>
            <p:cNvSpPr/>
            <p:nvPr/>
          </p:nvSpPr>
          <p:spPr>
            <a:xfrm>
              <a:off x="7980478" y="3138345"/>
              <a:ext cx="2600528" cy="18814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30" name="Textfeld 19"/>
            <p:cNvSpPr txBox="1"/>
            <p:nvPr/>
          </p:nvSpPr>
          <p:spPr>
            <a:xfrm>
              <a:off x="7980479" y="2842662"/>
              <a:ext cx="3206663" cy="386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Express</a:t>
              </a:r>
              <a:r>
                <a:rPr lang="de-DE" sz="1100" dirty="0" smtClean="0"/>
                <a:t> </a:t>
              </a:r>
              <a:endParaRPr lang="de-DE" sz="1100" dirty="0"/>
            </a:p>
          </p:txBody>
        </p:sp>
        <p:sp>
          <p:nvSpPr>
            <p:cNvPr id="31" name="Textfeld 20"/>
            <p:cNvSpPr txBox="1"/>
            <p:nvPr/>
          </p:nvSpPr>
          <p:spPr>
            <a:xfrm>
              <a:off x="8146093" y="3175058"/>
              <a:ext cx="3206663" cy="386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Socket </a:t>
              </a:r>
              <a:r>
                <a:rPr lang="de-DE" sz="1100" dirty="0" err="1" smtClean="0"/>
                <a:t>io</a:t>
              </a:r>
              <a:endParaRPr lang="de-DE" sz="11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153400" y="1584028"/>
            <a:ext cx="267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IBM </a:t>
            </a:r>
            <a:r>
              <a:rPr lang="en-GB" smtClean="0"/>
              <a:t>Cloud Hosting Service</a:t>
            </a:r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 rot="10800000">
            <a:off x="3865364" y="3644973"/>
            <a:ext cx="2385480" cy="919829"/>
            <a:chOff x="5009418" y="3158401"/>
            <a:chExt cx="2801232" cy="919829"/>
          </a:xfrm>
        </p:grpSpPr>
        <p:cxnSp>
          <p:nvCxnSpPr>
            <p:cNvPr id="41" name="Straight Arrow Connector 40"/>
            <p:cNvCxnSpPr/>
            <p:nvPr/>
          </p:nvCxnSpPr>
          <p:spPr>
            <a:xfrm rot="10800000" flipH="1">
              <a:off x="5009418" y="3314195"/>
              <a:ext cx="2801232" cy="7640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 rot="10390959">
              <a:off x="6140077" y="3158401"/>
              <a:ext cx="68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mtClean="0"/>
                <a:t>Res</a:t>
              </a:r>
              <a:endParaRPr lang="en-GB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681471" y="3980049"/>
            <a:ext cx="148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App Index: App0</a:t>
            </a:r>
            <a:endParaRPr lang="en-GB" sz="1200" dirty="0"/>
          </a:p>
        </p:txBody>
      </p:sp>
      <p:sp>
        <p:nvSpPr>
          <p:cNvPr id="44" name="Can 43"/>
          <p:cNvSpPr/>
          <p:nvPr/>
        </p:nvSpPr>
        <p:spPr>
          <a:xfrm>
            <a:off x="9488538" y="2155967"/>
            <a:ext cx="795867" cy="11127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9614283" y="2450342"/>
            <a:ext cx="5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mtClean="0"/>
              <a:t>SQL Database</a:t>
            </a:r>
            <a:endParaRPr lang="en-GB" sz="1200"/>
          </a:p>
        </p:txBody>
      </p:sp>
      <p:grpSp>
        <p:nvGrpSpPr>
          <p:cNvPr id="46" name="Group 45"/>
          <p:cNvGrpSpPr/>
          <p:nvPr/>
        </p:nvGrpSpPr>
        <p:grpSpPr>
          <a:xfrm>
            <a:off x="3912032" y="2893685"/>
            <a:ext cx="2251558" cy="919902"/>
            <a:chOff x="5069992" y="3158401"/>
            <a:chExt cx="2638411" cy="919902"/>
          </a:xfrm>
        </p:grpSpPr>
        <p:cxnSp>
          <p:nvCxnSpPr>
            <p:cNvPr id="47" name="Straight Arrow Connector 46"/>
            <p:cNvCxnSpPr>
              <a:stCxn id="25" idx="3"/>
            </p:cNvCxnSpPr>
            <p:nvPr/>
          </p:nvCxnSpPr>
          <p:spPr>
            <a:xfrm flipV="1">
              <a:off x="5069992" y="3320594"/>
              <a:ext cx="2638411" cy="7577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 rot="21190959">
              <a:off x="6140077" y="3158401"/>
              <a:ext cx="68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mtClean="0"/>
                <a:t>Req</a:t>
              </a:r>
              <a:endParaRPr lang="en-GB" dirty="0"/>
            </a:p>
          </p:txBody>
        </p:sp>
      </p:grpSp>
      <p:grpSp>
        <p:nvGrpSpPr>
          <p:cNvPr id="49" name="Group 48"/>
          <p:cNvGrpSpPr/>
          <p:nvPr/>
        </p:nvGrpSpPr>
        <p:grpSpPr>
          <a:xfrm rot="10800000">
            <a:off x="8546868" y="2966472"/>
            <a:ext cx="1028492" cy="516660"/>
            <a:chOff x="4843540" y="3175136"/>
            <a:chExt cx="2967110" cy="516660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5061732" y="3314195"/>
              <a:ext cx="2748918" cy="3776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 rot="9466470">
              <a:off x="4843540" y="3175136"/>
              <a:ext cx="2471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mtClean="0"/>
                <a:t>Res</a:t>
              </a:r>
              <a:endParaRPr lang="en-GB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546868" y="2347394"/>
            <a:ext cx="976869" cy="493066"/>
            <a:chOff x="4268680" y="3260363"/>
            <a:chExt cx="2267855" cy="493066"/>
          </a:xfrm>
        </p:grpSpPr>
        <p:cxnSp>
          <p:nvCxnSpPr>
            <p:cNvPr id="37" name="Straight Arrow Connector 36"/>
            <p:cNvCxnSpPr>
              <a:stCxn id="31" idx="3"/>
            </p:cNvCxnSpPr>
            <p:nvPr/>
          </p:nvCxnSpPr>
          <p:spPr>
            <a:xfrm flipV="1">
              <a:off x="4268680" y="3260363"/>
              <a:ext cx="2212117" cy="3844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20642140">
              <a:off x="4640756" y="3384097"/>
              <a:ext cx="189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Query</a:t>
              </a:r>
              <a:endParaRPr lang="en-GB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25744" y="1592750"/>
            <a:ext cx="46387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1400" dirty="0" smtClean="0"/>
              <a:t>Stateless -&gt; </a:t>
            </a:r>
            <a:r>
              <a:rPr lang="en-GB" sz="1400" dirty="0" err="1" smtClean="0"/>
              <a:t>Everytime</a:t>
            </a:r>
            <a:r>
              <a:rPr lang="en-GB" sz="1400" dirty="0" smtClean="0"/>
              <a:t> user reloads the web page, the connection is teared down and re-instantiated</a:t>
            </a:r>
          </a:p>
          <a:p>
            <a:pPr marL="285750" indent="-285750">
              <a:buFont typeface="Arial" charset="0"/>
              <a:buChar char="•"/>
            </a:pPr>
            <a:r>
              <a:rPr lang="en-GB" sz="1400" dirty="0" smtClean="0"/>
              <a:t>Only 1 instance available so no confusion occurred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782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29373" y="683083"/>
            <a:ext cx="6976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Multiple instance implementation</a:t>
            </a:r>
          </a:p>
          <a:p>
            <a:r>
              <a:rPr lang="de-DE" sz="2800" b="1" dirty="0" err="1" smtClean="0"/>
              <a:t>Component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Diagram</a:t>
            </a:r>
            <a:endParaRPr lang="de-DE" sz="28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1089908" y="3155272"/>
            <a:ext cx="2822124" cy="2071831"/>
            <a:chOff x="862920" y="2417523"/>
            <a:chExt cx="4146116" cy="3043825"/>
          </a:xfrm>
        </p:grpSpPr>
        <p:sp>
          <p:nvSpPr>
            <p:cNvPr id="3" name="Abgerundetes Rechteck 2"/>
            <p:cNvSpPr/>
            <p:nvPr/>
          </p:nvSpPr>
          <p:spPr>
            <a:xfrm>
              <a:off x="862920" y="2417523"/>
              <a:ext cx="4146116" cy="30438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315232" y="2417523"/>
              <a:ext cx="3206662" cy="384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Client web </a:t>
              </a:r>
              <a:endParaRPr lang="de-DE" sz="1100" dirty="0"/>
            </a:p>
          </p:txBody>
        </p:sp>
        <p:sp>
          <p:nvSpPr>
            <p:cNvPr id="22" name="Abgerundetes Rechteck 15"/>
            <p:cNvSpPr/>
            <p:nvPr/>
          </p:nvSpPr>
          <p:spPr>
            <a:xfrm>
              <a:off x="1298366" y="2772452"/>
              <a:ext cx="3206663" cy="24522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3" name="Textfeld 10"/>
            <p:cNvSpPr txBox="1"/>
            <p:nvPr/>
          </p:nvSpPr>
          <p:spPr>
            <a:xfrm>
              <a:off x="1601434" y="2828593"/>
              <a:ext cx="3206662" cy="384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HTML, JS, </a:t>
              </a:r>
              <a:r>
                <a:rPr lang="de-DE" sz="1100" dirty="0" err="1" smtClean="0"/>
                <a:t>Jquery</a:t>
              </a:r>
              <a:endParaRPr lang="de-DE" sz="1100" dirty="0"/>
            </a:p>
          </p:txBody>
        </p:sp>
        <p:sp>
          <p:nvSpPr>
            <p:cNvPr id="24" name="Abgerundetes Rechteck 18"/>
            <p:cNvSpPr/>
            <p:nvPr/>
          </p:nvSpPr>
          <p:spPr>
            <a:xfrm>
              <a:off x="1636758" y="3155801"/>
              <a:ext cx="2600528" cy="18814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5" name="Textfeld 20"/>
            <p:cNvSpPr txBox="1"/>
            <p:nvPr/>
          </p:nvSpPr>
          <p:spPr>
            <a:xfrm>
              <a:off x="1802374" y="3192513"/>
              <a:ext cx="3206662" cy="384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Socket </a:t>
              </a:r>
              <a:r>
                <a:rPr lang="de-DE" sz="1100" dirty="0" err="1" smtClean="0"/>
                <a:t>io</a:t>
              </a:r>
              <a:endParaRPr lang="de-DE" sz="1100" dirty="0"/>
            </a:p>
          </p:txBody>
        </p:sp>
      </p:grpSp>
      <p:sp>
        <p:nvSpPr>
          <p:cNvPr id="33" name="Cloud 32"/>
          <p:cNvSpPr/>
          <p:nvPr/>
        </p:nvSpPr>
        <p:spPr>
          <a:xfrm>
            <a:off x="5240456" y="1154415"/>
            <a:ext cx="5266267" cy="402528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bgerundetes Rechteck 9"/>
          <p:cNvSpPr/>
          <p:nvPr/>
        </p:nvSpPr>
        <p:spPr>
          <a:xfrm>
            <a:off x="6628245" y="2663881"/>
            <a:ext cx="2376422" cy="174462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55" name="Abgerundetes Rechteck 9"/>
          <p:cNvSpPr/>
          <p:nvPr/>
        </p:nvSpPr>
        <p:spPr>
          <a:xfrm>
            <a:off x="6475845" y="2511481"/>
            <a:ext cx="2376422" cy="174462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52" name="Abgerundetes Rechteck 9"/>
          <p:cNvSpPr/>
          <p:nvPr/>
        </p:nvSpPr>
        <p:spPr>
          <a:xfrm>
            <a:off x="6323445" y="2359081"/>
            <a:ext cx="2376422" cy="174462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grpSp>
        <p:nvGrpSpPr>
          <p:cNvPr id="14" name="Group 13"/>
          <p:cNvGrpSpPr/>
          <p:nvPr/>
        </p:nvGrpSpPr>
        <p:grpSpPr>
          <a:xfrm>
            <a:off x="6171045" y="2206681"/>
            <a:ext cx="2376422" cy="1744624"/>
            <a:chOff x="7207684" y="2451933"/>
            <a:chExt cx="4146116" cy="3043825"/>
          </a:xfrm>
        </p:grpSpPr>
        <p:sp>
          <p:nvSpPr>
            <p:cNvPr id="26" name="Abgerundetes Rechteck 9"/>
            <p:cNvSpPr/>
            <p:nvPr/>
          </p:nvSpPr>
          <p:spPr>
            <a:xfrm>
              <a:off x="7207684" y="2451933"/>
              <a:ext cx="4146116" cy="304382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7" name="Textfeld 11"/>
            <p:cNvSpPr txBox="1"/>
            <p:nvPr/>
          </p:nvSpPr>
          <p:spPr>
            <a:xfrm>
              <a:off x="7677408" y="2490765"/>
              <a:ext cx="3206663" cy="386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Server </a:t>
              </a:r>
              <a:r>
                <a:rPr lang="de-DE" sz="1100" dirty="0" err="1" smtClean="0"/>
                <a:t>Nodejs</a:t>
              </a:r>
              <a:endParaRPr lang="de-DE" sz="1100" dirty="0"/>
            </a:p>
          </p:txBody>
        </p:sp>
        <p:sp>
          <p:nvSpPr>
            <p:cNvPr id="28" name="Abgerundetes Rechteck 15"/>
            <p:cNvSpPr/>
            <p:nvPr/>
          </p:nvSpPr>
          <p:spPr>
            <a:xfrm>
              <a:off x="7677410" y="2830567"/>
              <a:ext cx="3206663" cy="24522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9" name="Abgerundetes Rechteck 18"/>
            <p:cNvSpPr/>
            <p:nvPr/>
          </p:nvSpPr>
          <p:spPr>
            <a:xfrm>
              <a:off x="7980478" y="3138345"/>
              <a:ext cx="2600528" cy="18814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30" name="Textfeld 19"/>
            <p:cNvSpPr txBox="1"/>
            <p:nvPr/>
          </p:nvSpPr>
          <p:spPr>
            <a:xfrm>
              <a:off x="7980479" y="2842662"/>
              <a:ext cx="3206663" cy="386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Express</a:t>
              </a:r>
              <a:r>
                <a:rPr lang="de-DE" sz="1100" dirty="0" smtClean="0"/>
                <a:t> </a:t>
              </a:r>
              <a:endParaRPr lang="de-DE" sz="1100" dirty="0"/>
            </a:p>
          </p:txBody>
        </p:sp>
        <p:sp>
          <p:nvSpPr>
            <p:cNvPr id="31" name="Textfeld 20"/>
            <p:cNvSpPr txBox="1"/>
            <p:nvPr/>
          </p:nvSpPr>
          <p:spPr>
            <a:xfrm>
              <a:off x="8146093" y="3175058"/>
              <a:ext cx="3206663" cy="386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Socket </a:t>
              </a:r>
              <a:r>
                <a:rPr lang="de-DE" sz="1100" dirty="0" err="1" smtClean="0"/>
                <a:t>io</a:t>
              </a:r>
              <a:endParaRPr lang="de-DE" sz="11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075325" y="1609006"/>
            <a:ext cx="267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IBM </a:t>
            </a:r>
            <a:r>
              <a:rPr lang="en-GB" smtClean="0"/>
              <a:t>Cloud Hosting Service</a:t>
            </a:r>
            <a:endParaRPr lang="en-GB"/>
          </a:p>
        </p:txBody>
      </p:sp>
      <p:cxnSp>
        <p:nvCxnSpPr>
          <p:cNvPr id="41" name="Straight Arrow Connector 40"/>
          <p:cNvCxnSpPr>
            <a:endCxn id="3" idx="3"/>
          </p:cNvCxnSpPr>
          <p:nvPr/>
        </p:nvCxnSpPr>
        <p:spPr>
          <a:xfrm flipH="1">
            <a:off x="3912032" y="3347690"/>
            <a:ext cx="2261807" cy="843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61770" y="3710537"/>
            <a:ext cx="148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App Index: App0</a:t>
            </a:r>
            <a:endParaRPr lang="en-GB" sz="1200" dirty="0"/>
          </a:p>
        </p:txBody>
      </p:sp>
      <p:sp>
        <p:nvSpPr>
          <p:cNvPr id="44" name="Can 43"/>
          <p:cNvSpPr/>
          <p:nvPr/>
        </p:nvSpPr>
        <p:spPr>
          <a:xfrm>
            <a:off x="9488538" y="2155967"/>
            <a:ext cx="795867" cy="11127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9614283" y="2450342"/>
            <a:ext cx="5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mtClean="0"/>
              <a:t>SQL Database</a:t>
            </a:r>
            <a:endParaRPr lang="en-GB" sz="1200"/>
          </a:p>
        </p:txBody>
      </p:sp>
      <p:grpSp>
        <p:nvGrpSpPr>
          <p:cNvPr id="46" name="Group 45"/>
          <p:cNvGrpSpPr/>
          <p:nvPr/>
        </p:nvGrpSpPr>
        <p:grpSpPr>
          <a:xfrm>
            <a:off x="3903015" y="2971949"/>
            <a:ext cx="2251558" cy="757709"/>
            <a:chOff x="5069992" y="3320594"/>
            <a:chExt cx="2638411" cy="757709"/>
          </a:xfrm>
        </p:grpSpPr>
        <p:cxnSp>
          <p:nvCxnSpPr>
            <p:cNvPr id="47" name="Straight Arrow Connector 46"/>
            <p:cNvCxnSpPr>
              <a:stCxn id="25" idx="3"/>
            </p:cNvCxnSpPr>
            <p:nvPr/>
          </p:nvCxnSpPr>
          <p:spPr>
            <a:xfrm flipV="1">
              <a:off x="5069992" y="3320594"/>
              <a:ext cx="2638411" cy="7577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 rot="20381689">
              <a:off x="5455571" y="3342092"/>
              <a:ext cx="179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mtClean="0"/>
                <a:t>First Request</a:t>
              </a:r>
              <a:endParaRPr lang="en-GB" dirty="0"/>
            </a:p>
          </p:txBody>
        </p:sp>
      </p:grpSp>
      <p:grpSp>
        <p:nvGrpSpPr>
          <p:cNvPr id="49" name="Group 48"/>
          <p:cNvGrpSpPr/>
          <p:nvPr/>
        </p:nvGrpSpPr>
        <p:grpSpPr>
          <a:xfrm rot="10800000">
            <a:off x="8546868" y="2966472"/>
            <a:ext cx="1028492" cy="516660"/>
            <a:chOff x="4843540" y="3175136"/>
            <a:chExt cx="2967110" cy="516660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5061732" y="3314195"/>
              <a:ext cx="2748918" cy="3776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 rot="9466470">
              <a:off x="4843540" y="3175136"/>
              <a:ext cx="2471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mtClean="0"/>
                <a:t>Res</a:t>
              </a:r>
              <a:endParaRPr lang="en-GB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546868" y="2347394"/>
            <a:ext cx="976869" cy="493066"/>
            <a:chOff x="4268680" y="3260363"/>
            <a:chExt cx="2267855" cy="493066"/>
          </a:xfrm>
        </p:grpSpPr>
        <p:cxnSp>
          <p:nvCxnSpPr>
            <p:cNvPr id="37" name="Straight Arrow Connector 36"/>
            <p:cNvCxnSpPr>
              <a:stCxn id="31" idx="3"/>
            </p:cNvCxnSpPr>
            <p:nvPr/>
          </p:nvCxnSpPr>
          <p:spPr>
            <a:xfrm flipV="1">
              <a:off x="4268680" y="3260363"/>
              <a:ext cx="2212117" cy="3844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20642140">
              <a:off x="4640756" y="3384097"/>
              <a:ext cx="189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Query</a:t>
              </a:r>
              <a:endParaRPr lang="en-GB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00998" y="1692443"/>
            <a:ext cx="4638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1400" dirty="0" smtClean="0"/>
              <a:t>First Request and Response were successful</a:t>
            </a:r>
          </a:p>
          <a:p>
            <a:pPr marL="285750" indent="-285750">
              <a:buFont typeface="Arial" charset="0"/>
              <a:buChar char="•"/>
            </a:pPr>
            <a:r>
              <a:rPr lang="en-GB" sz="1400" dirty="0" smtClean="0"/>
              <a:t>Issue arises on second response since the connection is stateless, the server is confused as to which server instance the request is meant for</a:t>
            </a:r>
            <a:endParaRPr lang="en-GB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6814170" y="3862937"/>
            <a:ext cx="148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App Index: App1</a:t>
            </a:r>
            <a:endParaRPr lang="en-GB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966570" y="4015337"/>
            <a:ext cx="148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App Index: App2</a:t>
            </a:r>
            <a:endParaRPr lang="en-GB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7118970" y="4167737"/>
            <a:ext cx="148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App Index: App3</a:t>
            </a:r>
            <a:endParaRPr lang="en-GB" sz="1200" dirty="0"/>
          </a:p>
        </p:txBody>
      </p:sp>
      <p:sp>
        <p:nvSpPr>
          <p:cNvPr id="60" name="TextBox 59"/>
          <p:cNvSpPr txBox="1"/>
          <p:nvPr/>
        </p:nvSpPr>
        <p:spPr>
          <a:xfrm rot="20381689">
            <a:off x="4434551" y="3398940"/>
            <a:ext cx="152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First Response</a:t>
            </a:r>
            <a:endParaRPr lang="en-GB" dirty="0"/>
          </a:p>
        </p:txBody>
      </p:sp>
      <p:grpSp>
        <p:nvGrpSpPr>
          <p:cNvPr id="61" name="Group 60"/>
          <p:cNvGrpSpPr/>
          <p:nvPr/>
        </p:nvGrpSpPr>
        <p:grpSpPr>
          <a:xfrm>
            <a:off x="3843890" y="3729658"/>
            <a:ext cx="2308318" cy="872437"/>
            <a:chOff x="4922726" y="3205867"/>
            <a:chExt cx="2816359" cy="872437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5069992" y="3205867"/>
              <a:ext cx="2669093" cy="8724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 rot="20381689">
              <a:off x="4922726" y="3337230"/>
              <a:ext cx="2793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Second Request</a:t>
              </a:r>
              <a:endParaRPr lang="en-GB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987110" y="3445656"/>
            <a:ext cx="615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❓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9296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29373" y="683083"/>
            <a:ext cx="6976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Multiple instance </a:t>
            </a:r>
            <a:r>
              <a:rPr lang="en-GB" sz="2800" b="1" dirty="0" smtClean="0"/>
              <a:t>implementation</a:t>
            </a:r>
          </a:p>
          <a:p>
            <a:r>
              <a:rPr lang="en-GB" sz="2800" b="1" dirty="0" smtClean="0"/>
              <a:t>Solution</a:t>
            </a:r>
            <a:endParaRPr lang="en-GB" sz="2800" b="1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801133" y="1550064"/>
            <a:ext cx="72162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1400" dirty="0" smtClean="0"/>
              <a:t>IBM provide a solution called IBM Cloud Load Balancer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GB" sz="1400" dirty="0" smtClean="0"/>
              <a:t>Balancing traffic &amp; redirect to healthy instances only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GB" sz="1400" dirty="0" smtClean="0"/>
              <a:t>Session persistence</a:t>
            </a:r>
            <a:endParaRPr lang="en-GB" sz="1400" dirty="0"/>
          </a:p>
          <a:p>
            <a:pPr marL="742950" lvl="1" indent="-285750">
              <a:buFont typeface="Arial" charset="0"/>
              <a:buChar char="•"/>
            </a:pPr>
            <a:r>
              <a:rPr lang="en-GB" sz="1400" dirty="0" smtClean="0"/>
              <a:t>Unfortunately not free so we cannot used</a:t>
            </a:r>
          </a:p>
          <a:p>
            <a:pPr marL="285750" indent="-285750">
              <a:buFont typeface="Arial" charset="0"/>
              <a:buChar char="•"/>
            </a:pPr>
            <a:r>
              <a:rPr lang="en-GB" sz="1400" dirty="0" smtClean="0"/>
              <a:t>Decided to use Free Open source modules to create a middleware layer acting as a load balancer: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GB" sz="1400" dirty="0" err="1" smtClean="0"/>
              <a:t>Redis</a:t>
            </a:r>
            <a:r>
              <a:rPr lang="en-GB" sz="1400" dirty="0"/>
              <a:t> </a:t>
            </a:r>
            <a:r>
              <a:rPr lang="en-GB" sz="1400" dirty="0" smtClean="0"/>
              <a:t>for external session storing &amp; management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GB" sz="1400" dirty="0" smtClean="0"/>
              <a:t>Using cookies &amp; </a:t>
            </a:r>
            <a:r>
              <a:rPr lang="en-GB" sz="1400" dirty="0" err="1" smtClean="0"/>
              <a:t>sessionID</a:t>
            </a:r>
            <a:r>
              <a:rPr lang="en-GB" sz="1400" dirty="0" smtClean="0"/>
              <a:t> for connection persistence</a:t>
            </a:r>
          </a:p>
          <a:p>
            <a:pPr marL="742950" lvl="1" indent="-285750">
              <a:buFont typeface="Arial" charset="0"/>
              <a:buChar char="•"/>
            </a:pPr>
            <a:endParaRPr lang="en-GB" sz="1400" dirty="0" smtClean="0"/>
          </a:p>
          <a:p>
            <a:pPr marL="742950" lvl="1" indent="-285750">
              <a:buFont typeface="Arial" charset="0"/>
              <a:buChar char="•"/>
            </a:pPr>
            <a:endParaRPr lang="en-GB" sz="1400" dirty="0"/>
          </a:p>
        </p:txBody>
      </p:sp>
      <p:grpSp>
        <p:nvGrpSpPr>
          <p:cNvPr id="10" name="Group 9"/>
          <p:cNvGrpSpPr>
            <a:grpSpLocks/>
          </p:cNvGrpSpPr>
          <p:nvPr/>
        </p:nvGrpSpPr>
        <p:grpSpPr>
          <a:xfrm>
            <a:off x="2505368" y="2466163"/>
            <a:ext cx="8990435" cy="3406654"/>
            <a:chOff x="-2559714" y="1154415"/>
            <a:chExt cx="13066437" cy="4433064"/>
          </a:xfrm>
        </p:grpSpPr>
        <p:grpSp>
          <p:nvGrpSpPr>
            <p:cNvPr id="32" name="Group 31"/>
            <p:cNvGrpSpPr/>
            <p:nvPr/>
          </p:nvGrpSpPr>
          <p:grpSpPr>
            <a:xfrm>
              <a:off x="-2559714" y="3515648"/>
              <a:ext cx="2822124" cy="2071831"/>
              <a:chOff x="-4498913" y="2946970"/>
              <a:chExt cx="4146116" cy="3043825"/>
            </a:xfrm>
          </p:grpSpPr>
          <p:sp>
            <p:nvSpPr>
              <p:cNvPr id="3" name="Abgerundetes Rechteck 2"/>
              <p:cNvSpPr/>
              <p:nvPr/>
            </p:nvSpPr>
            <p:spPr>
              <a:xfrm>
                <a:off x="-4498913" y="2946970"/>
                <a:ext cx="4146116" cy="304382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 sz="1400"/>
              </a:p>
            </p:txBody>
          </p:sp>
          <p:sp>
            <p:nvSpPr>
              <p:cNvPr id="11" name="Textfeld 10"/>
              <p:cNvSpPr txBox="1"/>
              <p:nvPr/>
            </p:nvSpPr>
            <p:spPr>
              <a:xfrm>
                <a:off x="-4046602" y="2946970"/>
                <a:ext cx="3206661" cy="384343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70000" lnSpcReduction="20000"/>
              </a:bodyPr>
              <a:lstStyle/>
              <a:p>
                <a:r>
                  <a:rPr lang="de-DE" sz="1100" dirty="0" smtClean="0"/>
                  <a:t>Client web </a:t>
                </a:r>
                <a:endParaRPr lang="de-DE" sz="1100" dirty="0"/>
              </a:p>
            </p:txBody>
          </p:sp>
          <p:sp>
            <p:nvSpPr>
              <p:cNvPr id="22" name="Abgerundetes Rechteck 15"/>
              <p:cNvSpPr/>
              <p:nvPr/>
            </p:nvSpPr>
            <p:spPr>
              <a:xfrm>
                <a:off x="-4063468" y="3301898"/>
                <a:ext cx="3206664" cy="245224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 sz="1400"/>
              </a:p>
            </p:txBody>
          </p:sp>
          <p:sp>
            <p:nvSpPr>
              <p:cNvPr id="23" name="Textfeld 10"/>
              <p:cNvSpPr txBox="1"/>
              <p:nvPr/>
            </p:nvSpPr>
            <p:spPr>
              <a:xfrm>
                <a:off x="-3760399" y="3358040"/>
                <a:ext cx="3206661" cy="384344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70000" lnSpcReduction="20000"/>
              </a:bodyPr>
              <a:lstStyle/>
              <a:p>
                <a:r>
                  <a:rPr lang="de-DE" sz="1100" dirty="0" smtClean="0"/>
                  <a:t>HTML, JS, </a:t>
                </a:r>
                <a:r>
                  <a:rPr lang="de-DE" sz="1100" dirty="0" err="1" smtClean="0"/>
                  <a:t>Jquery</a:t>
                </a:r>
                <a:endParaRPr lang="de-DE" sz="1100" dirty="0"/>
              </a:p>
            </p:txBody>
          </p:sp>
          <p:sp>
            <p:nvSpPr>
              <p:cNvPr id="24" name="Abgerundetes Rechteck 18"/>
              <p:cNvSpPr/>
              <p:nvPr/>
            </p:nvSpPr>
            <p:spPr>
              <a:xfrm>
                <a:off x="-3725075" y="3685247"/>
                <a:ext cx="2600527" cy="188142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 sz="1400"/>
              </a:p>
            </p:txBody>
          </p:sp>
          <p:sp>
            <p:nvSpPr>
              <p:cNvPr id="25" name="Textfeld 20"/>
              <p:cNvSpPr txBox="1"/>
              <p:nvPr/>
            </p:nvSpPr>
            <p:spPr>
              <a:xfrm>
                <a:off x="-3559458" y="3721960"/>
                <a:ext cx="3206661" cy="384344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70000" lnSpcReduction="20000"/>
              </a:bodyPr>
              <a:lstStyle/>
              <a:p>
                <a:r>
                  <a:rPr lang="de-DE" sz="1100" dirty="0" smtClean="0"/>
                  <a:t>Socket </a:t>
                </a:r>
                <a:r>
                  <a:rPr lang="de-DE" sz="1100" dirty="0" err="1" smtClean="0"/>
                  <a:t>io</a:t>
                </a:r>
                <a:endParaRPr lang="de-DE" sz="1100" dirty="0"/>
              </a:p>
            </p:txBody>
          </p:sp>
        </p:grpSp>
        <p:sp>
          <p:nvSpPr>
            <p:cNvPr id="33" name="Cloud 32"/>
            <p:cNvSpPr/>
            <p:nvPr/>
          </p:nvSpPr>
          <p:spPr>
            <a:xfrm>
              <a:off x="2992147" y="1154415"/>
              <a:ext cx="7514576" cy="4025283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GB"/>
            </a:p>
          </p:txBody>
        </p:sp>
        <p:sp>
          <p:nvSpPr>
            <p:cNvPr id="56" name="Abgerundetes Rechteck 9"/>
            <p:cNvSpPr/>
            <p:nvPr/>
          </p:nvSpPr>
          <p:spPr>
            <a:xfrm>
              <a:off x="6628245" y="2663881"/>
              <a:ext cx="2376422" cy="174462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 sz="1400"/>
            </a:p>
          </p:txBody>
        </p:sp>
        <p:sp>
          <p:nvSpPr>
            <p:cNvPr id="55" name="Abgerundetes Rechteck 9"/>
            <p:cNvSpPr/>
            <p:nvPr/>
          </p:nvSpPr>
          <p:spPr>
            <a:xfrm>
              <a:off x="6475845" y="2511481"/>
              <a:ext cx="2376422" cy="174462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 sz="1400"/>
            </a:p>
          </p:txBody>
        </p:sp>
        <p:sp>
          <p:nvSpPr>
            <p:cNvPr id="52" name="Abgerundetes Rechteck 9"/>
            <p:cNvSpPr/>
            <p:nvPr/>
          </p:nvSpPr>
          <p:spPr>
            <a:xfrm>
              <a:off x="6323445" y="2359081"/>
              <a:ext cx="2376422" cy="174462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 sz="140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171045" y="2206681"/>
              <a:ext cx="2376422" cy="1744624"/>
              <a:chOff x="7207684" y="2451933"/>
              <a:chExt cx="4146116" cy="3043825"/>
            </a:xfrm>
          </p:grpSpPr>
          <p:sp>
            <p:nvSpPr>
              <p:cNvPr id="26" name="Abgerundetes Rechteck 9"/>
              <p:cNvSpPr/>
              <p:nvPr/>
            </p:nvSpPr>
            <p:spPr>
              <a:xfrm>
                <a:off x="7207684" y="2451933"/>
                <a:ext cx="4146116" cy="3043825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 sz="1400"/>
              </a:p>
            </p:txBody>
          </p:sp>
          <p:sp>
            <p:nvSpPr>
              <p:cNvPr id="27" name="Textfeld 11"/>
              <p:cNvSpPr txBox="1"/>
              <p:nvPr/>
            </p:nvSpPr>
            <p:spPr>
              <a:xfrm>
                <a:off x="7677408" y="2490765"/>
                <a:ext cx="3206663" cy="386281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55000" lnSpcReduction="20000"/>
              </a:bodyPr>
              <a:lstStyle/>
              <a:p>
                <a:r>
                  <a:rPr lang="de-DE" sz="1100" dirty="0" smtClean="0"/>
                  <a:t>Server </a:t>
                </a:r>
                <a:r>
                  <a:rPr lang="de-DE" sz="1100" dirty="0" err="1" smtClean="0"/>
                  <a:t>Nodejs</a:t>
                </a:r>
                <a:endParaRPr lang="de-DE" sz="1100" dirty="0"/>
              </a:p>
            </p:txBody>
          </p:sp>
          <p:sp>
            <p:nvSpPr>
              <p:cNvPr id="28" name="Abgerundetes Rechteck 15"/>
              <p:cNvSpPr/>
              <p:nvPr/>
            </p:nvSpPr>
            <p:spPr>
              <a:xfrm>
                <a:off x="7677410" y="2830567"/>
                <a:ext cx="3206663" cy="245224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 sz="1400"/>
              </a:p>
            </p:txBody>
          </p:sp>
          <p:sp>
            <p:nvSpPr>
              <p:cNvPr id="29" name="Abgerundetes Rechteck 18"/>
              <p:cNvSpPr/>
              <p:nvPr/>
            </p:nvSpPr>
            <p:spPr>
              <a:xfrm>
                <a:off x="7980478" y="3138345"/>
                <a:ext cx="2600528" cy="188142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 sz="1400"/>
              </a:p>
            </p:txBody>
          </p:sp>
          <p:sp>
            <p:nvSpPr>
              <p:cNvPr id="30" name="Textfeld 19"/>
              <p:cNvSpPr txBox="1"/>
              <p:nvPr/>
            </p:nvSpPr>
            <p:spPr>
              <a:xfrm>
                <a:off x="7980479" y="2842662"/>
                <a:ext cx="3206663" cy="386281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55000" lnSpcReduction="20000"/>
              </a:bodyPr>
              <a:lstStyle/>
              <a:p>
                <a:r>
                  <a:rPr lang="de-DE" sz="1100" dirty="0" smtClean="0"/>
                  <a:t>Express</a:t>
                </a:r>
                <a:r>
                  <a:rPr lang="de-DE" sz="1100" dirty="0" smtClean="0"/>
                  <a:t> </a:t>
                </a:r>
                <a:endParaRPr lang="de-DE" sz="1100" dirty="0"/>
              </a:p>
            </p:txBody>
          </p:sp>
          <p:sp>
            <p:nvSpPr>
              <p:cNvPr id="31" name="Textfeld 20"/>
              <p:cNvSpPr txBox="1"/>
              <p:nvPr/>
            </p:nvSpPr>
            <p:spPr>
              <a:xfrm>
                <a:off x="8146093" y="3175058"/>
                <a:ext cx="3206663" cy="386281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55000" lnSpcReduction="20000"/>
              </a:bodyPr>
              <a:lstStyle/>
              <a:p>
                <a:r>
                  <a:rPr lang="de-DE" sz="1100" dirty="0" smtClean="0"/>
                  <a:t>Socket </a:t>
                </a:r>
                <a:r>
                  <a:rPr lang="de-DE" sz="1100" dirty="0" err="1" smtClean="0"/>
                  <a:t>io</a:t>
                </a:r>
                <a:endParaRPr lang="de-DE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075325" y="1609006"/>
              <a:ext cx="2675467" cy="369332"/>
            </a:xfrm>
            <a:prstGeom prst="rect">
              <a:avLst/>
            </a:prstGeom>
            <a:noFill/>
          </p:spPr>
          <p:txBody>
            <a:bodyPr wrap="square" rtlCol="0">
              <a:normAutofit fontScale="62500" lnSpcReduction="20000"/>
            </a:bodyPr>
            <a:lstStyle/>
            <a:p>
              <a:r>
                <a:rPr lang="en-GB" dirty="0" smtClean="0"/>
                <a:t>IBM Cloud Hosting Service</a:t>
              </a:r>
              <a:endParaRPr lang="en-GB" dirty="0"/>
            </a:p>
          </p:txBody>
        </p:sp>
        <p:cxnSp>
          <p:nvCxnSpPr>
            <p:cNvPr id="41" name="Straight Arrow Connector 40"/>
            <p:cNvCxnSpPr>
              <a:endCxn id="3" idx="3"/>
            </p:cNvCxnSpPr>
            <p:nvPr/>
          </p:nvCxnSpPr>
          <p:spPr>
            <a:xfrm flipH="1">
              <a:off x="262410" y="3678484"/>
              <a:ext cx="4002550" cy="8730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661770" y="3710537"/>
              <a:ext cx="1481667" cy="276999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r>
                <a:rPr lang="en-GB" sz="1200" dirty="0" smtClean="0"/>
                <a:t>App Index: App0</a:t>
              </a:r>
              <a:endParaRPr lang="en-GB" sz="1200" dirty="0"/>
            </a:p>
          </p:txBody>
        </p:sp>
        <p:sp>
          <p:nvSpPr>
            <p:cNvPr id="44" name="Can 43"/>
            <p:cNvSpPr/>
            <p:nvPr/>
          </p:nvSpPr>
          <p:spPr>
            <a:xfrm>
              <a:off x="9488538" y="2155967"/>
              <a:ext cx="795867" cy="11127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14283" y="2450342"/>
              <a:ext cx="529331" cy="646331"/>
            </a:xfrm>
            <a:prstGeom prst="rect">
              <a:avLst/>
            </a:prstGeom>
            <a:noFill/>
          </p:spPr>
          <p:txBody>
            <a:bodyPr wrap="square" rtlCol="0">
              <a:normAutofit fontScale="70000" lnSpcReduction="20000"/>
            </a:bodyPr>
            <a:lstStyle/>
            <a:p>
              <a:r>
                <a:rPr lang="en-GB" sz="1200" smtClean="0"/>
                <a:t>SQL Database</a:t>
              </a:r>
              <a:endParaRPr lang="en-GB" sz="120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62410" y="3096674"/>
              <a:ext cx="3694122" cy="1077291"/>
              <a:chOff x="803875" y="3445319"/>
              <a:chExt cx="4328830" cy="1077291"/>
            </a:xfrm>
          </p:grpSpPr>
          <p:cxnSp>
            <p:nvCxnSpPr>
              <p:cNvPr id="47" name="Straight Arrow Connector 46"/>
              <p:cNvCxnSpPr>
                <a:stCxn id="25" idx="3"/>
              </p:cNvCxnSpPr>
              <p:nvPr/>
            </p:nvCxnSpPr>
            <p:spPr>
              <a:xfrm flipV="1">
                <a:off x="803875" y="3445319"/>
                <a:ext cx="4328830" cy="10772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 rot="20647910">
                <a:off x="1621985" y="3726993"/>
                <a:ext cx="1792503" cy="369332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85000" lnSpcReduction="20000"/>
              </a:bodyPr>
              <a:lstStyle/>
              <a:p>
                <a:r>
                  <a:rPr lang="en-GB" dirty="0" smtClean="0"/>
                  <a:t>Request</a:t>
                </a:r>
                <a:endParaRPr lang="en-GB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10800000">
              <a:off x="8546868" y="2966472"/>
              <a:ext cx="1028492" cy="516660"/>
              <a:chOff x="4843540" y="3175136"/>
              <a:chExt cx="2967110" cy="516660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5061732" y="3314195"/>
                <a:ext cx="2748918" cy="377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 rot="9466470">
                <a:off x="4843540" y="3175136"/>
                <a:ext cx="2471179" cy="369332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85000" lnSpcReduction="20000"/>
              </a:bodyPr>
              <a:lstStyle/>
              <a:p>
                <a:r>
                  <a:rPr lang="en-GB" smtClean="0"/>
                  <a:t>Res</a:t>
                </a:r>
                <a:endParaRPr lang="en-GB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8546868" y="2347394"/>
              <a:ext cx="976869" cy="493066"/>
              <a:chOff x="4268680" y="3260363"/>
              <a:chExt cx="2267855" cy="493066"/>
            </a:xfrm>
          </p:grpSpPr>
          <p:cxnSp>
            <p:nvCxnSpPr>
              <p:cNvPr id="37" name="Straight Arrow Connector 36"/>
              <p:cNvCxnSpPr>
                <a:stCxn id="31" idx="3"/>
              </p:cNvCxnSpPr>
              <p:nvPr/>
            </p:nvCxnSpPr>
            <p:spPr>
              <a:xfrm flipV="1">
                <a:off x="4268680" y="3260363"/>
                <a:ext cx="2212117" cy="3844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 rot="20642140">
                <a:off x="4640756" y="3384097"/>
                <a:ext cx="1895779" cy="369332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62500" lnSpcReduction="20000"/>
              </a:bodyPr>
              <a:lstStyle/>
              <a:p>
                <a:r>
                  <a:rPr lang="en-GB" dirty="0" smtClean="0"/>
                  <a:t>Query</a:t>
                </a:r>
                <a:endParaRPr lang="en-GB" dirty="0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6814170" y="3862937"/>
              <a:ext cx="1481667" cy="276999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r>
                <a:rPr lang="en-GB" sz="1200" dirty="0" smtClean="0"/>
                <a:t>App Index: App1</a:t>
              </a:r>
              <a:endParaRPr lang="en-GB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966570" y="4015337"/>
              <a:ext cx="1481667" cy="276999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r>
                <a:rPr lang="en-GB" sz="1200" dirty="0" smtClean="0"/>
                <a:t>App Index: App2</a:t>
              </a:r>
              <a:endParaRPr lang="en-GB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118970" y="4167737"/>
              <a:ext cx="1481667" cy="276999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r>
                <a:rPr lang="en-GB" sz="1200" dirty="0" smtClean="0"/>
                <a:t>App Index: App3</a:t>
              </a:r>
              <a:endParaRPr lang="en-GB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 rot="20991005">
              <a:off x="1281692" y="3840630"/>
              <a:ext cx="152968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20000"/>
            </a:bodyPr>
            <a:lstStyle/>
            <a:p>
              <a:r>
                <a:rPr lang="en-GB" dirty="0" smtClean="0"/>
                <a:t>Response</a:t>
              </a:r>
              <a:endParaRPr lang="en-GB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6996805" y="3235821"/>
            <a:ext cx="909565" cy="191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Middleware act as load balancer</a:t>
            </a:r>
            <a:endParaRPr lang="en-GB" sz="11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899711" y="3626136"/>
            <a:ext cx="643028" cy="252403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6" idx="1"/>
            <a:endCxn id="15" idx="3"/>
          </p:cNvCxnSpPr>
          <p:nvPr/>
        </p:nvCxnSpPr>
        <p:spPr>
          <a:xfrm flipH="1">
            <a:off x="7906370" y="3945133"/>
            <a:ext cx="606246" cy="246962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7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5</a:t>
            </a:fld>
            <a:endParaRPr lang="de-DE"/>
          </a:p>
        </p:txBody>
      </p:sp>
      <p:sp>
        <p:nvSpPr>
          <p:cNvPr id="7" name="Textfeld 1"/>
          <p:cNvSpPr txBox="1"/>
          <p:nvPr/>
        </p:nvSpPr>
        <p:spPr>
          <a:xfrm>
            <a:off x="929373" y="683083"/>
            <a:ext cx="6976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 smtClean="0"/>
              <a:t>Component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Diagram</a:t>
            </a:r>
            <a:endParaRPr lang="de-DE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10519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929431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err="1" smtClean="0"/>
              <a:t>Lessons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Learned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about</a:t>
            </a:r>
            <a:r>
              <a:rPr lang="de-DE" sz="3600" b="1" dirty="0" smtClean="0"/>
              <a:t> node.js </a:t>
            </a:r>
          </a:p>
          <a:p>
            <a:endParaRPr lang="de-DE" sz="1200" b="1" dirty="0"/>
          </a:p>
          <a:p>
            <a:r>
              <a:rPr lang="de-DE" dirty="0" smtClean="0"/>
              <a:t> </a:t>
            </a:r>
          </a:p>
          <a:p>
            <a:r>
              <a:rPr lang="de-DE" dirty="0" smtClean="0"/>
              <a:t>	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host a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node.js 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	event-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 via </a:t>
            </a:r>
            <a:r>
              <a:rPr lang="de-DE" dirty="0" err="1" smtClean="0"/>
              <a:t>methods</a:t>
            </a:r>
            <a:r>
              <a:rPr lang="de-DE" dirty="0" smtClean="0"/>
              <a:t> on()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emit</a:t>
            </a:r>
            <a:r>
              <a:rPr lang="de-DE" dirty="0" smtClean="0"/>
              <a:t>()</a:t>
            </a:r>
          </a:p>
          <a:p>
            <a:endParaRPr lang="de-DE" dirty="0"/>
          </a:p>
          <a:p>
            <a:r>
              <a:rPr lang="de-DE" dirty="0" smtClean="0"/>
              <a:t>	</a:t>
            </a:r>
          </a:p>
          <a:p>
            <a:endParaRPr lang="de-DE" dirty="0"/>
          </a:p>
          <a:p>
            <a:endParaRPr lang="de-DE" dirty="0" smtClean="0"/>
          </a:p>
          <a:p>
            <a:endParaRPr lang="de-DE" sz="3600" b="1" dirty="0"/>
          </a:p>
          <a:p>
            <a:endParaRPr lang="de-DE" sz="3600" b="1" dirty="0" smtClean="0"/>
          </a:p>
          <a:p>
            <a:endParaRPr lang="de-DE" sz="3600" b="1" dirty="0"/>
          </a:p>
          <a:p>
            <a:endParaRPr lang="de-DE" sz="3600" b="1" dirty="0" smtClean="0"/>
          </a:p>
          <a:p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09" y="2450434"/>
            <a:ext cx="314526" cy="28811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536" y="3055410"/>
            <a:ext cx="314526" cy="28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92943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  <a:endParaRPr lang="de-DE" sz="1200" b="1" dirty="0"/>
          </a:p>
          <a:p>
            <a:pPr lvl="0"/>
            <a:r>
              <a:rPr lang="de-DE" sz="3600" b="1" dirty="0" smtClean="0">
                <a:solidFill>
                  <a:prstClr val="black"/>
                </a:solidFill>
              </a:rPr>
              <a:t>Live </a:t>
            </a:r>
            <a:r>
              <a:rPr lang="de-DE" sz="3600" b="1" dirty="0" err="1" smtClean="0">
                <a:solidFill>
                  <a:prstClr val="black"/>
                </a:solidFill>
              </a:rPr>
              <a:t>Presentation</a:t>
            </a:r>
            <a:endParaRPr lang="de-DE" sz="3600" b="1" dirty="0"/>
          </a:p>
          <a:p>
            <a:endParaRPr lang="de-DE" sz="3600" b="1" dirty="0" smtClean="0"/>
          </a:p>
          <a:p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05" y="2007930"/>
            <a:ext cx="8452302" cy="389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1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335</Words>
  <Application>Microsoft Macintosh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Merve Tagmut</dc:creator>
  <cp:lastModifiedBy>Lê Hong Trang</cp:lastModifiedBy>
  <cp:revision>21</cp:revision>
  <dcterms:created xsi:type="dcterms:W3CDTF">2018-10-22T10:48:46Z</dcterms:created>
  <dcterms:modified xsi:type="dcterms:W3CDTF">2018-12-18T14:16:49Z</dcterms:modified>
</cp:coreProperties>
</file>