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678" autoAdjust="0"/>
    <p:restoredTop sz="94622" autoAdjust="0"/>
  </p:normalViewPr>
  <p:slideViewPr>
    <p:cSldViewPr>
      <p:cViewPr>
        <p:scale>
          <a:sx n="60" d="100"/>
          <a:sy n="60" d="100"/>
        </p:scale>
        <p:origin x="-1092" y="-90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11" Type="http://schemas.openxmlformats.org/officeDocument/2006/relationships/image" Target="../media/image9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3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9.png"  /><Relationship Id="rId9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8.png"  /><Relationship Id="rId5" Type="http://schemas.openxmlformats.org/officeDocument/2006/relationships/image" Target="../media/image11.png"  /><Relationship Id="rId6" Type="http://schemas.openxmlformats.org/officeDocument/2006/relationships/image" Target="../media/image11.png"  /><Relationship Id="rId7" Type="http://schemas.openxmlformats.org/officeDocument/2006/relationships/image" Target="../media/image1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11" Type="http://schemas.openxmlformats.org/officeDocument/2006/relationships/image" Target="../media/image12.png"  /><Relationship Id="rId12" Type="http://schemas.openxmlformats.org/officeDocument/2006/relationships/image" Target="../media/image17.png"  /><Relationship Id="rId13" Type="http://schemas.openxmlformats.org/officeDocument/2006/relationships/image" Target="../media/image9.png"  /><Relationship Id="rId14" Type="http://schemas.openxmlformats.org/officeDocument/2006/relationships/image" Target="../media/image12.png"  /><Relationship Id="rId15" Type="http://schemas.openxmlformats.org/officeDocument/2006/relationships/image" Target="../media/image18.png"  /><Relationship Id="rId16" Type="http://schemas.openxmlformats.org/officeDocument/2006/relationships/image" Target="../media/image9.png"  /><Relationship Id="rId17" Type="http://schemas.openxmlformats.org/officeDocument/2006/relationships/image" Target="../media/image9.png"  /><Relationship Id="rId2" Type="http://schemas.openxmlformats.org/officeDocument/2006/relationships/image" Target="../media/image3.png"  /><Relationship Id="rId3" Type="http://schemas.openxmlformats.org/officeDocument/2006/relationships/image" Target="../media/image8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9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19.jpeg"  /><Relationship Id="rId4" Type="http://schemas.openxmlformats.org/officeDocument/2006/relationships/image" Target="../media/image20.jpe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0.png"  /><Relationship Id="rId11" Type="http://schemas.openxmlformats.org/officeDocument/2006/relationships/image" Target="../media/image31.png"  /><Relationship Id="rId12" Type="http://schemas.openxmlformats.org/officeDocument/2006/relationships/image" Target="../media/image32.png"  /><Relationship Id="rId13" Type="http://schemas.openxmlformats.org/officeDocument/2006/relationships/image" Target="../media/image33.png"  /><Relationship Id="rId14" Type="http://schemas.openxmlformats.org/officeDocument/2006/relationships/image" Target="../media/image34.png"  /><Relationship Id="rId15" Type="http://schemas.openxmlformats.org/officeDocument/2006/relationships/image" Target="../media/image35.png"  /><Relationship Id="rId16" Type="http://schemas.openxmlformats.org/officeDocument/2006/relationships/image" Target="../media/image36.png"  /><Relationship Id="rId17" Type="http://schemas.openxmlformats.org/officeDocument/2006/relationships/image" Target="../media/image37.png"  /><Relationship Id="rId18" Type="http://schemas.openxmlformats.org/officeDocument/2006/relationships/image" Target="../media/image38.png"  /><Relationship Id="rId2" Type="http://schemas.openxmlformats.org/officeDocument/2006/relationships/image" Target="../media/image3.png"  /><Relationship Id="rId3" Type="http://schemas.openxmlformats.org/officeDocument/2006/relationships/image" Target="../media/image24.png"  /><Relationship Id="rId4" Type="http://schemas.openxmlformats.org/officeDocument/2006/relationships/image" Target="../media/image8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Relationship Id="rId9" Type="http://schemas.openxmlformats.org/officeDocument/2006/relationships/image" Target="../media/image2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 rot="5400000">
            <a:off x="-2959099" y="6299200"/>
            <a:ext cx="10464800" cy="8864600"/>
          </a:xfrm>
          <a:prstGeom prst="rect">
            <a:avLst/>
          </a:prstGeom>
          <a:effectLst>
            <a:outerShdw blurRad="783056" dist="818505">
              <a:srgbClr val="ffffff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tretch>
            <a:fillRect/>
          </a:stretch>
        </p:blipFill>
        <p:spPr>
          <a:xfrm rot="16200000">
            <a:off x="3149599" y="1663700"/>
            <a:ext cx="16535400" cy="17246600"/>
          </a:xfrm>
          <a:prstGeom prst="rect">
            <a:avLst/>
          </a:prstGeom>
          <a:effectLst>
            <a:outerShdw blurRad="2723438" dist="763227" dir="10800000">
              <a:srgbClr val="ffffff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>
            <a:off x="18135600" y="9791700"/>
            <a:ext cx="177800" cy="939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14500" y="1955800"/>
            <a:ext cx="142621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9800" b="0" i="0" u="none" strike="noStrike" spc="-400">
                <a:solidFill>
                  <a:srgbClr val="173460"/>
                </a:solidFill>
                <a:ea typeface="Pretendard Light"/>
              </a:rPr>
              <a:t>Monmi </a:t>
            </a:r>
            <a:r>
              <a:rPr lang="ko-KR" altLang="en-US" sz="9800" b="0" i="0" u="none" strike="noStrike">
                <a:solidFill>
                  <a:srgbClr val="173460"/>
                </a:solidFill>
                <a:ea typeface="Pretendard Bold"/>
              </a:rPr>
              <a:t>프로젝트</a:t>
            </a:r>
            <a:endParaRPr lang="ko-KR" altLang="en-US" sz="9800" b="0" i="0" u="none" strike="noStrike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994900" y="8737600"/>
            <a:ext cx="7759700" cy="901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6160"/>
              </a:lnSpc>
              <a:defRPr/>
            </a:pPr>
            <a:r>
              <a:rPr lang="ko-KR" altLang="en-US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	</a:t>
            </a:r>
            <a:r>
              <a:rPr lang="en-US" altLang="ko-KR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4</a:t>
            </a:r>
            <a:r>
              <a:rPr lang="ko-KR" altLang="en-US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조 팀명</a:t>
            </a:r>
            <a:r>
              <a:rPr lang="en-US" altLang="ko-KR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:</a:t>
            </a:r>
            <a:r>
              <a:rPr lang="ko-KR" altLang="en-US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 </a:t>
            </a:r>
            <a:r>
              <a:rPr lang="en-US" altLang="ko-KR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Monami</a:t>
            </a:r>
            <a:endParaRPr lang="en-US" altLang="ko-KR" sz="3800" b="1" i="0" u="none" strike="noStrike">
              <a:solidFill>
                <a:srgbClr val="173460">
                  <a:alpha val="70200"/>
                </a:srgbClr>
              </a:solidFill>
              <a:ea typeface="Pretendard ExtraLight"/>
            </a:endParaRPr>
          </a:p>
          <a:p>
            <a:pPr lvl="0" algn="r">
              <a:lnSpc>
                <a:spcPct val="126160"/>
              </a:lnSpc>
              <a:defRPr/>
            </a:pPr>
            <a:r>
              <a:rPr lang="en-US" altLang="ko-KR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4</a:t>
            </a:r>
            <a:r>
              <a:rPr lang="ko-KR" altLang="en-US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조</a:t>
            </a:r>
            <a:r>
              <a:rPr lang="en-US" altLang="ko-KR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:</a:t>
            </a:r>
            <a:r>
              <a:rPr lang="ko-KR" altLang="en-US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김진혁 전유범 이호연 구민우</a:t>
            </a:r>
            <a:endParaRPr lang="ko-KR" altLang="en-US" sz="3800" b="1" i="0" u="none" strike="noStrike">
              <a:solidFill>
                <a:srgbClr val="173460">
                  <a:alpha val="70200"/>
                </a:srgbClr>
              </a:solidFill>
              <a:ea typeface="Pretendard ExtraLight"/>
            </a:endParaRPr>
          </a:p>
          <a:p>
            <a:pPr lvl="0" algn="r">
              <a:lnSpc>
                <a:spcPct val="126160"/>
              </a:lnSpc>
              <a:defRPr/>
            </a:pPr>
            <a:endParaRPr lang="en-US" sz="3800" b="1" i="0" u="none" strike="noStrike">
              <a:solidFill>
                <a:srgbClr val="173460">
                  <a:alpha val="70200"/>
                </a:srgbClr>
              </a:solidFill>
              <a:latin typeface="Pretendard Extra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55800" y="8724900"/>
            <a:ext cx="3073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4000" b="0" i="0" u="none" strike="noStrike">
                <a:solidFill>
                  <a:srgbClr val="173460"/>
                </a:solidFill>
                <a:latin typeface="Pretendard SemiBold"/>
              </a:rPr>
              <a:t>20</a:t>
            </a:r>
            <a:r>
              <a:rPr lang="en-US" altLang="ko-KR" sz="4000" b="0" i="0" u="none" strike="noStrike">
                <a:solidFill>
                  <a:srgbClr val="173460"/>
                </a:solidFill>
                <a:latin typeface="Pretendard SemiBold"/>
              </a:rPr>
              <a:t>25</a:t>
            </a:r>
            <a:r>
              <a:rPr lang="en-US" sz="4000" b="0" i="0" u="none" strike="noStrike">
                <a:solidFill>
                  <a:srgbClr val="173460"/>
                </a:solidFill>
                <a:latin typeface="Pretendard SemiBold"/>
              </a:rPr>
              <a:t>.0</a:t>
            </a:r>
            <a:r>
              <a:rPr lang="en-US" altLang="ko-KR" sz="4000" b="0" i="0" u="none" strike="noStrike">
                <a:solidFill>
                  <a:srgbClr val="173460"/>
                </a:solidFill>
                <a:latin typeface="Pretendard SemiBold"/>
              </a:rPr>
              <a:t>2</a:t>
            </a:r>
            <a:r>
              <a:rPr lang="en-US" sz="4000" b="0" i="0" u="none" strike="noStrike">
                <a:solidFill>
                  <a:srgbClr val="173460"/>
                </a:solidFill>
                <a:latin typeface="Pretendard SemiBold"/>
              </a:rPr>
              <a:t>.</a:t>
            </a:r>
            <a:r>
              <a:rPr lang="en-US" altLang="ko-KR" sz="4000" b="0" i="0" u="none" strike="noStrike">
                <a:solidFill>
                  <a:srgbClr val="173460"/>
                </a:solidFill>
                <a:latin typeface="Pretendard SemiBold"/>
              </a:rPr>
              <a:t>21</a:t>
            </a:r>
            <a:endParaRPr lang="en-US" altLang="ko-KR" sz="4000" b="0" i="0" u="none" strike="noStrike">
              <a:solidFill>
                <a:srgbClr val="173460"/>
              </a:solidFill>
              <a:latin typeface="Pretendard Semi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14500" y="3479800"/>
            <a:ext cx="110871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endParaRPr lang="ko-KR" altLang="en-US" sz="9800" b="0" i="0" u="none" strike="noStrike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663700" y="3708400"/>
            <a:ext cx="142621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6500" b="0" i="0" u="none" strike="noStrike" spc="-400">
                <a:ln w="9525" cap="flat" cmpd="sng" algn="ctr">
                  <a:solidFill>
                    <a:srgbClr val="2b2d63"/>
                  </a:solidFill>
                  <a:prstDash val="solid"/>
                  <a:round/>
                </a:ln>
                <a:solidFill>
                  <a:srgbClr val="173460"/>
                </a:solidFill>
                <a:ea typeface="Pretendard Light"/>
              </a:rPr>
              <a:t>볼펜 생산 관련  웹사이트</a:t>
            </a:r>
            <a:endParaRPr lang="ko-KR" altLang="en-US" sz="6500" b="0" i="0" u="none" strike="noStrike" spc="-400">
              <a:ln w="9525" cap="flat" cmpd="sng" algn="ctr">
                <a:solidFill>
                  <a:srgbClr val="2b2d63"/>
                </a:solidFill>
                <a:prstDash val="solid"/>
                <a:round/>
              </a:ln>
              <a:solidFill>
                <a:srgbClr val="173460"/>
              </a:solidFill>
              <a:ea typeface="Pretendar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39000"/>
          </a:blip>
          <a:stretch>
            <a:fillRect/>
          </a:stretch>
        </p:blipFill>
        <p:spPr>
          <a:xfrm>
            <a:off x="-139700" y="7378700"/>
            <a:ext cx="18427700" cy="292100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43000" y="2272469"/>
            <a:ext cx="14935200" cy="8014530"/>
          </a:xfrm>
          <a:prstGeom prst="rect">
            <a:avLst/>
          </a:prstGeom>
        </p:spPr>
      </p:pic>
      <p:sp>
        <p:nvSpPr>
          <p:cNvPr id="26" name="TextBox 3"/>
          <p:cNvSpPr txBox="1"/>
          <p:nvPr/>
        </p:nvSpPr>
        <p:spPr>
          <a:xfrm>
            <a:off x="4038600" y="596900"/>
            <a:ext cx="91440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 의 구성도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8879205" y="4887277"/>
            <a:ext cx="529590" cy="5124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800" b="0" i="0" u="none" strike="noStrike">
                <a:solidFill>
                  <a:srgbClr val="173460"/>
                </a:solidFill>
                <a:ea typeface="Pretendard Medium"/>
              </a:rPr>
              <a:t>●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스토리 보드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endParaRPr lang="en-US" sz="8000" b="0" i="0" u="none" strike="noStrike" spc="-100">
              <a:solidFill>
                <a:srgbClr val="173460"/>
              </a:solidFill>
              <a:latin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47" name=""/>
          <p:cNvSpPr/>
          <p:nvPr/>
        </p:nvSpPr>
        <p:spPr>
          <a:xfrm>
            <a:off x="11353800" y="2019300"/>
            <a:ext cx="6324600" cy="7620000"/>
          </a:xfrm>
          <a:prstGeom prst="snipRoundRect">
            <a:avLst>
              <a:gd name="adj1" fmla="val 8073"/>
              <a:gd name="adj2" fmla="val 16667"/>
            </a:avLst>
          </a:prstGeom>
          <a:noFill/>
          <a:ln w="38100">
            <a:solidFill>
              <a:schemeClr val="accent5"/>
            </a:solidFill>
            <a:prstDash val="solid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333000" indent="-333000">
              <a:lnSpc>
                <a:spcPct val="200000"/>
              </a:lnSpc>
              <a:buAutoNum type="arabicPeriod"/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중요공지표시</a:t>
            </a:r>
            <a:endParaRPr lang="ko-KR" altLang="en-US" sz="2300" b="1">
              <a:solidFill>
                <a:schemeClr val="dk1"/>
              </a:solidFill>
            </a:endParaRPr>
          </a:p>
          <a:p>
            <a:pPr marL="333000" indent="-333000">
              <a:lnSpc>
                <a:spcPct val="200000"/>
              </a:lnSpc>
              <a:buAutoNum type="arabicPeriod"/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공지사항 작성 페이지 이동</a:t>
            </a:r>
            <a:endParaRPr lang="ko-KR" altLang="en-US" sz="2300" b="1">
              <a:solidFill>
                <a:schemeClr val="dk1"/>
              </a:solidFill>
            </a:endParaRPr>
          </a:p>
          <a:p>
            <a:pPr marL="333000" indent="-333000">
              <a:lnSpc>
                <a:spcPct val="200000"/>
              </a:lnSpc>
              <a:buAutoNum type="arabicPeriod"/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스크롤 도우미 버튼 </a:t>
            </a:r>
            <a:endParaRPr lang="ko-KR" altLang="en-US" sz="2300" b="1">
              <a:solidFill>
                <a:schemeClr val="dk1"/>
              </a:solidFill>
            </a:endParaRPr>
          </a:p>
          <a:p>
            <a:pPr marL="333000" indent="-333000">
              <a:lnSpc>
                <a:spcPct val="200000"/>
              </a:lnSpc>
              <a:buAutoNum type="arabicPeriod"/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공지사항 정보 표시 클릭시 상제정보 페이지 이동</a:t>
            </a:r>
            <a:endParaRPr lang="ko-KR" altLang="en-US" sz="2300" b="1">
              <a:solidFill>
                <a:schemeClr val="dk1"/>
              </a:solidFill>
            </a:endParaRPr>
          </a:p>
          <a:p>
            <a:pPr marL="333000" indent="-333000">
              <a:lnSpc>
                <a:spcPct val="200000"/>
              </a:lnSpc>
              <a:buAutoNum type="arabicPeriod"/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수정 페이지 이동</a:t>
            </a:r>
            <a:r>
              <a:rPr lang="en-US" altLang="ko-KR" sz="2300" b="1">
                <a:solidFill>
                  <a:schemeClr val="dk1"/>
                </a:solidFill>
              </a:rPr>
              <a:t>,</a:t>
            </a:r>
            <a:r>
              <a:rPr lang="ko-KR" altLang="en-US" sz="2300" b="1">
                <a:solidFill>
                  <a:schemeClr val="dk1"/>
                </a:solidFill>
              </a:rPr>
              <a:t> 공지사항 삭제</a:t>
            </a:r>
            <a:endParaRPr lang="ko-KR" altLang="en-US" b="1">
              <a:solidFill>
                <a:schemeClr val="dk1"/>
              </a:solidFill>
            </a:endParaRPr>
          </a:p>
          <a:p>
            <a:pPr marL="333000" indent="-333000" algn="ctr">
              <a:buAutoNum type="arabicPeriod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333000" indent="-333000" algn="ctr">
              <a:buAutoNum type="arabicPeriod"/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6799" y="2400300"/>
            <a:ext cx="8087799" cy="7449590"/>
          </a:xfrm>
          <a:prstGeom prst="rect">
            <a:avLst/>
          </a:prstGeom>
        </p:spPr>
      </p:pic>
      <p:sp>
        <p:nvSpPr>
          <p:cNvPr id="49" name="타원 12"/>
          <p:cNvSpPr/>
          <p:nvPr/>
        </p:nvSpPr>
        <p:spPr>
          <a:xfrm>
            <a:off x="7839533" y="5143500"/>
            <a:ext cx="313867" cy="334956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50" name="타원 12"/>
          <p:cNvSpPr/>
          <p:nvPr/>
        </p:nvSpPr>
        <p:spPr>
          <a:xfrm>
            <a:off x="2734133" y="2476500"/>
            <a:ext cx="313867" cy="334956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51" name="타원 12"/>
          <p:cNvSpPr/>
          <p:nvPr/>
        </p:nvSpPr>
        <p:spPr>
          <a:xfrm>
            <a:off x="7687133" y="6180144"/>
            <a:ext cx="313867" cy="334956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52" name="타원 12"/>
          <p:cNvSpPr/>
          <p:nvPr/>
        </p:nvSpPr>
        <p:spPr>
          <a:xfrm>
            <a:off x="9058733" y="5418144"/>
            <a:ext cx="313867" cy="334956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53" name=""/>
          <p:cNvSpPr/>
          <p:nvPr/>
        </p:nvSpPr>
        <p:spPr>
          <a:xfrm>
            <a:off x="3124200" y="2400300"/>
            <a:ext cx="5715000" cy="2438400"/>
          </a:xfrm>
          <a:prstGeom prst="rect">
            <a:avLst/>
          </a:prstGeom>
          <a:noFill/>
          <a:ln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8305800" y="5143500"/>
            <a:ext cx="1447800" cy="381000"/>
          </a:xfrm>
          <a:prstGeom prst="rect">
            <a:avLst/>
          </a:prstGeom>
          <a:noFill/>
          <a:ln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9372600" y="5524500"/>
            <a:ext cx="304800" cy="228600"/>
          </a:xfrm>
          <a:prstGeom prst="rect">
            <a:avLst/>
          </a:prstGeom>
          <a:noFill/>
          <a:ln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8" name="타원 12"/>
          <p:cNvSpPr/>
          <p:nvPr/>
        </p:nvSpPr>
        <p:spPr>
          <a:xfrm>
            <a:off x="2133600" y="5494344"/>
            <a:ext cx="313867" cy="334956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59" name=""/>
          <p:cNvSpPr/>
          <p:nvPr/>
        </p:nvSpPr>
        <p:spPr>
          <a:xfrm>
            <a:off x="2286000" y="5753100"/>
            <a:ext cx="7391400" cy="3733800"/>
          </a:xfrm>
          <a:prstGeom prst="rect">
            <a:avLst/>
          </a:prstGeom>
          <a:noFill/>
          <a:ln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실제 구현 동영상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9" name=""/>
          <p:cNvSpPr/>
          <p:nvPr/>
        </p:nvSpPr>
        <p:spPr>
          <a:xfrm>
            <a:off x="1524000" y="2857500"/>
            <a:ext cx="15316200" cy="65532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400"/>
              <a:t>동영상 삽입 예정</a:t>
            </a:r>
            <a:endParaRPr lang="ko-KR" altLang="en-US" sz="1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못넣은 코드들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tretch>
            <a:fillRect/>
          </a:stretch>
        </p:blipFill>
        <p:spPr>
          <a:xfrm rot="5400000">
            <a:off x="-469900" y="7442200"/>
            <a:ext cx="8064500" cy="7150100"/>
          </a:xfrm>
          <a:prstGeom prst="rect">
            <a:avLst/>
          </a:prstGeom>
          <a:effectLst>
            <a:outerShdw blurRad="509185" dist="660029">
              <a:srgbClr val="ffffff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tretch>
            <a:fillRect/>
          </a:stretch>
        </p:blipFill>
        <p:spPr>
          <a:xfrm rot="15060000">
            <a:off x="1144151" y="-1550936"/>
            <a:ext cx="17335500" cy="18084800"/>
          </a:xfrm>
          <a:prstGeom prst="rect">
            <a:avLst/>
          </a:prstGeom>
          <a:effectLst>
            <a:outerShdw blurRad="2995010" dist="800376" dir="11940000">
              <a:srgbClr val="ffffff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45300" y="190500"/>
            <a:ext cx="11455400" cy="10109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>
            <a:alphaModFix amt="90000"/>
          </a:blip>
          <a:stretch>
            <a:fillRect/>
          </a:stretch>
        </p:blipFill>
        <p:spPr>
          <a:xfrm>
            <a:off x="18148300" y="9804400"/>
            <a:ext cx="139700" cy="482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97000" y="1117600"/>
            <a:ext cx="56388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목차</a:t>
            </a:r>
            <a:endParaRPr lang="ko-KR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751300" y="9728200"/>
            <a:ext cx="12573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endParaRPr lang="en-US" sz="1800" b="0" i="0" u="none" strike="noStrike">
              <a:solidFill>
                <a:srgbClr val="173460"/>
              </a:solidFill>
              <a:latin typeface="Pretendard Semi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829800" y="26289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프로젝트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</a:t>
            </a: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개요</a:t>
            </a:r>
            <a:endParaRPr lang="ko-KR" sz="3500" b="0" i="0" u="none" strike="noStrike">
              <a:solidFill>
                <a:srgbClr val="173460"/>
              </a:solidFill>
              <a:ea typeface="Pretendard Medium"/>
            </a:endParaRPr>
          </a:p>
          <a:p>
            <a:pPr lvl="1" algn="l">
              <a:lnSpc>
                <a:spcPct val="103749"/>
              </a:lnSpc>
              <a:defRPr/>
            </a:pPr>
            <a:r>
              <a:rPr lang="ko-KR" altLang="en-US" sz="2800" b="0" i="0" u="none" strike="noStrike">
                <a:solidFill>
                  <a:srgbClr val="173460"/>
                </a:solidFill>
                <a:ea typeface="Pretendard Medium"/>
              </a:rPr>
              <a:t>●  프로젝트 기획의도</a:t>
            </a:r>
            <a:endParaRPr lang="ko-KR" altLang="en-US" sz="2800" b="0" i="0" u="none" strike="noStrike">
              <a:solidFill>
                <a:srgbClr val="173460"/>
              </a:solidFill>
              <a:ea typeface="Pretendard Medium"/>
            </a:endParaRPr>
          </a:p>
          <a:p>
            <a:pPr lvl="1" algn="l">
              <a:lnSpc>
                <a:spcPct val="103749"/>
              </a:lnSpc>
              <a:defRPr/>
            </a:pPr>
            <a:r>
              <a:rPr lang="ko-KR" altLang="en-US" sz="2800" b="0" i="0" u="none" strike="noStrike">
                <a:solidFill>
                  <a:srgbClr val="173460"/>
                </a:solidFill>
                <a:ea typeface="Pretendard Medium"/>
              </a:rPr>
              <a:t>●  프로젝트 목표</a:t>
            </a:r>
            <a:endParaRPr lang="ko-KR" altLang="en-US" sz="2800" b="0" i="0" u="none" strike="noStrike">
              <a:solidFill>
                <a:srgbClr val="173460"/>
              </a:solidFill>
              <a:ea typeface="Pretendard Medium"/>
            </a:endParaRPr>
          </a:p>
          <a:p>
            <a:pPr lvl="1" algn="l">
              <a:lnSpc>
                <a:spcPct val="103749"/>
              </a:lnSpc>
              <a:defRPr/>
            </a:pPr>
            <a:r>
              <a:rPr lang="ko-KR" altLang="en-US" sz="2800" b="0" i="0" u="none" strike="noStrike">
                <a:solidFill>
                  <a:srgbClr val="173460"/>
                </a:solidFill>
                <a:ea typeface="Pretendard Medium"/>
              </a:rPr>
              <a:t>●  프로젝트 개발환경</a:t>
            </a:r>
            <a:endParaRPr lang="ko-KR" altLang="en-US" sz="2800" b="0" i="0" u="none" strike="noStrike">
              <a:solidFill>
                <a:srgbClr val="173460"/>
              </a:solidFill>
              <a:ea typeface="Pretendard Medium"/>
            </a:endParaRPr>
          </a:p>
          <a:p>
            <a:pPr lvl="1" algn="l">
              <a:lnSpc>
                <a:spcPct val="103749"/>
              </a:lnSpc>
              <a:defRPr/>
            </a:pPr>
            <a:r>
              <a:rPr lang="ko-KR" altLang="en-US" sz="2800" b="0" i="0" u="none" strike="noStrike">
                <a:solidFill>
                  <a:srgbClr val="173460"/>
                </a:solidFill>
                <a:ea typeface="Pretendard Medium"/>
              </a:rPr>
              <a:t>● 기대 효과</a:t>
            </a:r>
            <a:endParaRPr lang="ko-KR" altLang="en-US" sz="2800" b="0" i="0" u="none" strike="noStrike">
              <a:solidFill>
                <a:srgbClr val="173460"/>
              </a:solidFill>
              <a:ea typeface="Pretendard Medium"/>
            </a:endParaRPr>
          </a:p>
          <a:p>
            <a:pPr lvl="0" algn="l">
              <a:lnSpc>
                <a:spcPct val="103749"/>
              </a:lnSpc>
              <a:defRPr/>
            </a:pP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  <a:p>
            <a:pPr lvl="0" algn="l">
              <a:lnSpc>
                <a:spcPct val="103749"/>
              </a:lnSpc>
              <a:defRPr/>
            </a:pP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  <a:p>
            <a:pPr lvl="0" algn="l">
              <a:lnSpc>
                <a:spcPct val="103749"/>
              </a:lnSpc>
              <a:defRPr/>
            </a:pP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>
            <a:alphaModFix amt="90000"/>
          </a:blip>
          <a:stretch>
            <a:fillRect/>
          </a:stretch>
        </p:blipFill>
        <p:spPr>
          <a:xfrm>
            <a:off x="8750300" y="1244600"/>
            <a:ext cx="774700" cy="6223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724900" y="12700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01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10750" y="40767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프로젝트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</a:t>
            </a:r>
            <a:r>
              <a:rPr lang="ko-KR" altLang="en-US" sz="3500" b="0" i="0" u="none" strike="noStrike">
                <a:solidFill>
                  <a:srgbClr val="173460"/>
                </a:solidFill>
                <a:ea typeface="Pretendard Medium"/>
              </a:rPr>
              <a:t>계획표 및 역활</a:t>
            </a: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8">
            <a:alphaModFix amt="90000"/>
          </a:blip>
          <a:stretch>
            <a:fillRect/>
          </a:stretch>
        </p:blipFill>
        <p:spPr>
          <a:xfrm>
            <a:off x="8756650" y="4089400"/>
            <a:ext cx="774700" cy="6223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8731250" y="41021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02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823450" y="56769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3500" b="0" i="0" u="none" strike="noStrike">
                <a:solidFill>
                  <a:srgbClr val="173460"/>
                </a:solidFill>
                <a:ea typeface="Pretendard Medium"/>
              </a:rPr>
              <a:t>프로젝트의 구성도 </a:t>
            </a:r>
            <a:r>
              <a:rPr lang="en-US" altLang="ko-KR" sz="3500" b="0" i="0" u="none" strike="noStrike">
                <a:solidFill>
                  <a:srgbClr val="173460"/>
                </a:solidFill>
                <a:ea typeface="Pretendard Medium"/>
              </a:rPr>
              <a:t>ERD</a:t>
            </a:r>
            <a:r>
              <a:rPr lang="ko-KR" altLang="en-US" sz="3500" b="0" i="0" u="none" strike="noStrike">
                <a:solidFill>
                  <a:srgbClr val="173460"/>
                </a:solidFill>
                <a:ea typeface="Pretendard Medium"/>
              </a:rPr>
              <a:t>설계 </a:t>
            </a: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9">
            <a:alphaModFix amt="90000"/>
          </a:blip>
          <a:stretch>
            <a:fillRect/>
          </a:stretch>
        </p:blipFill>
        <p:spPr>
          <a:xfrm>
            <a:off x="8756650" y="5689600"/>
            <a:ext cx="774700" cy="6223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8731250" y="57150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03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810750" y="74295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3500" b="0" i="0" u="none" strike="noStrike">
                <a:solidFill>
                  <a:srgbClr val="173460"/>
                </a:solidFill>
                <a:ea typeface="Pretendard Medium"/>
              </a:rPr>
              <a:t>프로젝트 수행 결과 스토리보드 작성 구현영상 넣기</a:t>
            </a: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grpSp>
        <p:nvGrpSpPr>
          <p:cNvPr id="26" name="Group 2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0">
            <a:alphaModFix amt="90000"/>
          </a:blip>
          <a:stretch>
            <a:fillRect/>
          </a:stretch>
        </p:blipFill>
        <p:spPr>
          <a:xfrm>
            <a:off x="8756650" y="7442200"/>
            <a:ext cx="774700" cy="6223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8731250" y="74676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04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grpSp>
        <p:nvGrpSpPr>
          <p:cNvPr id="31" name="Group 3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6" name="Group 3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9" name="TextBox 39"/>
          <p:cNvSpPr txBox="1"/>
          <p:nvPr/>
        </p:nvSpPr>
        <p:spPr>
          <a:xfrm>
            <a:off x="1397000" y="8763000"/>
            <a:ext cx="49403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6160"/>
              </a:lnSpc>
              <a:defRPr/>
            </a:pP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이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곳에는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산학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협력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연구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발표를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위한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상세한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내용이나</a:t>
            </a:r>
            <a:endParaRPr lang="ko-KR" sz="1600" b="0" i="0" u="none" strike="noStrike">
              <a:solidFill>
                <a:srgbClr val="173460">
                  <a:alpha val="70200"/>
                </a:srgbClr>
              </a:solidFill>
              <a:ea typeface="Pretendard Light"/>
            </a:endParaRPr>
          </a:p>
          <a:p>
            <a:pPr lvl="0" algn="l">
              <a:lnSpc>
                <a:spcPct val="126160"/>
              </a:lnSpc>
              <a:defRPr/>
            </a:pP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프레젠테이션에서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공지하고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싶은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내용을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.</a:t>
            </a:r>
            <a:endParaRPr lang="en-US" sz="1600" b="0" i="0" u="none" strike="noStrike">
              <a:solidFill>
                <a:srgbClr val="173460">
                  <a:alpha val="70200"/>
                </a:srgbClr>
              </a:solidFill>
              <a:latin typeface="Pretendard Light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422400" y="2755900"/>
            <a:ext cx="4343400" cy="800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2300" b="0" i="0" u="none" strike="noStrike">
                <a:solidFill>
                  <a:srgbClr val="173460">
                    <a:alpha val="50200"/>
                  </a:srgbClr>
                </a:solidFill>
                <a:latin typeface="Pretendard Regular"/>
              </a:rPr>
              <a:t>COOPERATION PROJECT</a:t>
            </a:r>
            <a:endParaRPr lang="en-US" sz="2300" b="0" i="0" u="none" strike="noStrike">
              <a:solidFill>
                <a:srgbClr val="173460">
                  <a:alpha val="50200"/>
                </a:srgbClr>
              </a:solidFill>
              <a:latin typeface="Pretendard Regular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sz="2300" b="0" i="0" u="none" strike="noStrike">
                <a:solidFill>
                  <a:srgbClr val="173460">
                    <a:alpha val="50200"/>
                  </a:srgbClr>
                </a:solidFill>
                <a:latin typeface="Pretendard Regular"/>
              </a:rPr>
              <a:t>WORK REPORT</a:t>
            </a:r>
            <a:endParaRPr lang="en-US" sz="2300" b="0" i="0" u="none" strike="noStrike">
              <a:solidFill>
                <a:srgbClr val="173460">
                  <a:alpha val="50200"/>
                </a:srgbClr>
              </a:solidFill>
              <a:latin typeface="Pretendard Regular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9810750" y="86995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3500" b="0" i="0" u="none" strike="noStrike">
                <a:solidFill>
                  <a:srgbClr val="173460"/>
                </a:solidFill>
                <a:ea typeface="Pretendard Medium"/>
              </a:rPr>
              <a:t>못한 내용들 적기</a:t>
            </a: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pic>
        <p:nvPicPr>
          <p:cNvPr id="43" name="Picture 27"/>
          <p:cNvPicPr>
            <a:picLocks noChangeAspect="1"/>
          </p:cNvPicPr>
          <p:nvPr/>
        </p:nvPicPr>
        <p:blipFill rotWithShape="1">
          <a:blip r:embed="rId11">
            <a:alphaModFix amt="90000"/>
          </a:blip>
          <a:stretch>
            <a:fillRect/>
          </a:stretch>
        </p:blipFill>
        <p:spPr>
          <a:xfrm>
            <a:off x="8756650" y="8712200"/>
            <a:ext cx="774700" cy="622300"/>
          </a:xfrm>
          <a:prstGeom prst="rect">
            <a:avLst/>
          </a:prstGeom>
        </p:spPr>
      </p:pic>
      <p:sp>
        <p:nvSpPr>
          <p:cNvPr id="44" name="TextBox 28"/>
          <p:cNvSpPr txBox="1"/>
          <p:nvPr/>
        </p:nvSpPr>
        <p:spPr>
          <a:xfrm>
            <a:off x="8737600" y="87249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</a:t>
            </a:r>
            <a:r>
              <a:rPr lang="en-US" altLang="ko-KR" sz="3000" b="0" i="0" u="none" strike="noStrike" spc="-100">
                <a:solidFill>
                  <a:srgbClr val="eef2fc"/>
                </a:solidFill>
                <a:latin typeface="Pretendard Medium"/>
              </a:rPr>
              <a:t>5</a:t>
            </a:r>
            <a:endParaRPr lang="en-US" altLang="ko-KR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7600" y="1333500"/>
            <a:ext cx="16065500" cy="80137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17600" y="266700"/>
            <a:ext cx="64897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6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en-US" sz="6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r>
              <a:rPr lang="ko-KR" altLang="en-US" sz="6000" b="0" i="0" u="none" strike="noStrike" spc="-100">
                <a:solidFill>
                  <a:srgbClr val="173460"/>
                </a:solidFill>
                <a:ea typeface="Pretendard Bold"/>
              </a:rPr>
              <a:t>기획 의도</a:t>
            </a:r>
            <a:endParaRPr lang="ko-KR" altLang="en-US" sz="6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40000" y="7454900"/>
            <a:ext cx="56515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03749"/>
              </a:lnSpc>
              <a:buClr>
                <a:srgbClr val="ffffff"/>
              </a:buClr>
              <a:buFont typeface="Arial"/>
              <a:buChar char="●"/>
              <a:defRPr/>
            </a:pPr>
            <a:endParaRPr lang="ko-KR" sz="3200" b="0" i="0" u="none" strike="noStrike">
              <a:solidFill>
                <a:srgbClr val="ffffff"/>
              </a:solidFill>
              <a:ea typeface="Pretendard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05000" y="1485900"/>
            <a:ext cx="56515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03749"/>
              </a:lnSpc>
              <a:buClr>
                <a:srgbClr val="ffffff"/>
              </a:buClr>
              <a:buFont typeface="Arial"/>
              <a:buChar char="●"/>
              <a:defRPr/>
            </a:pPr>
            <a:r>
              <a:rPr lang="ko-KR" sz="3200" b="0" i="0" u="none" strike="noStrike">
                <a:solidFill>
                  <a:srgbClr val="ffffff"/>
                </a:solidFill>
                <a:ea typeface="Pretendard Medium"/>
              </a:rPr>
              <a:t>프로젝트</a:t>
            </a:r>
            <a:r>
              <a:rPr lang="en-US" sz="32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3200" b="0" i="0" u="none" strike="noStrike">
                <a:solidFill>
                  <a:srgbClr val="ffffff"/>
                </a:solidFill>
                <a:ea typeface="Pretendard Medium"/>
              </a:rPr>
              <a:t>명</a:t>
            </a:r>
            <a:r>
              <a:rPr lang="en-US" altLang="ko-KR" sz="3200" b="0" i="0" u="none" strike="noStrike">
                <a:solidFill>
                  <a:srgbClr val="ffffff"/>
                </a:solidFill>
                <a:ea typeface="Pretendard Medium"/>
              </a:rPr>
              <a:t>: Monmi</a:t>
            </a:r>
            <a:endParaRPr lang="en-US" altLang="ko-KR" sz="3200" b="0" i="0" u="none" strike="noStrike">
              <a:solidFill>
                <a:srgbClr val="ffffff"/>
              </a:solidFill>
              <a:ea typeface="Pretendard Medium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206500" y="1619250"/>
            <a:ext cx="762000" cy="190500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2667000" y="2628900"/>
            <a:ext cx="4953000" cy="5638800"/>
          </a:xfrm>
          <a:prstGeom prst="upArrow">
            <a:avLst>
              <a:gd name="adj1" fmla="val 100000"/>
              <a:gd name="adj2" fmla="val 13384"/>
            </a:avLst>
          </a:prstGeom>
          <a:solidFill>
            <a:srgbClr val="ffffff"/>
          </a:solidFill>
          <a:ln w="381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3" name=""/>
          <p:cNvGrpSpPr/>
          <p:nvPr/>
        </p:nvGrpSpPr>
        <p:grpSpPr>
          <a:xfrm rot="0">
            <a:off x="8915400" y="2933700"/>
            <a:ext cx="6934200" cy="2438400"/>
            <a:chOff x="8915400" y="2933700"/>
            <a:chExt cx="6934200" cy="2438400"/>
          </a:xfrm>
        </p:grpSpPr>
        <p:sp>
          <p:nvSpPr>
            <p:cNvPr id="27" name=""/>
            <p:cNvSpPr/>
            <p:nvPr/>
          </p:nvSpPr>
          <p:spPr>
            <a:xfrm>
              <a:off x="8915400" y="2933700"/>
              <a:ext cx="6934200" cy="2438400"/>
            </a:xfrm>
            <a:prstGeom prst="leftArrowCallout">
              <a:avLst>
                <a:gd name="adj1" fmla="val 35156"/>
                <a:gd name="adj2" fmla="val 31640"/>
                <a:gd name="adj3" fmla="val 31584"/>
                <a:gd name="adj4" fmla="val 77757"/>
              </a:avLst>
            </a:prstGeom>
            <a:solidFill>
              <a:schemeClr val="lt1"/>
            </a:solidFill>
            <a:ln w="38100">
              <a:solidFill>
                <a:srgbClr val="42c7f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pic>
          <p:nvPicPr>
            <p:cNvPr id="31" name="Picture 2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15182851" y="3219450"/>
              <a:ext cx="762000" cy="190500"/>
            </a:xfrm>
            <a:prstGeom prst="rect">
              <a:avLst/>
            </a:prstGeom>
          </p:spPr>
        </p:pic>
      </p:grpSp>
      <p:grpSp>
        <p:nvGrpSpPr>
          <p:cNvPr id="34" name=""/>
          <p:cNvGrpSpPr/>
          <p:nvPr/>
        </p:nvGrpSpPr>
        <p:grpSpPr>
          <a:xfrm rot="0">
            <a:off x="8915400" y="5676900"/>
            <a:ext cx="6934200" cy="2438400"/>
            <a:chOff x="8915400" y="5676900"/>
            <a:chExt cx="6934200" cy="2438400"/>
          </a:xfrm>
        </p:grpSpPr>
        <p:sp>
          <p:nvSpPr>
            <p:cNvPr id="29" name=""/>
            <p:cNvSpPr/>
            <p:nvPr/>
          </p:nvSpPr>
          <p:spPr>
            <a:xfrm>
              <a:off x="8915400" y="5676900"/>
              <a:ext cx="6934200" cy="2438400"/>
            </a:xfrm>
            <a:prstGeom prst="leftArrowCallout">
              <a:avLst>
                <a:gd name="adj1" fmla="val 35156"/>
                <a:gd name="adj2" fmla="val 31640"/>
                <a:gd name="adj3" fmla="val 31584"/>
                <a:gd name="adj4" fmla="val 77757"/>
              </a:avLst>
            </a:prstGeom>
            <a:solidFill>
              <a:schemeClr val="lt1"/>
            </a:solidFill>
            <a:ln w="38100">
              <a:solidFill>
                <a:srgbClr val="42c7f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pic>
          <p:nvPicPr>
            <p:cNvPr id="32" name="Picture 2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5400000">
              <a:off x="15182851" y="5962650"/>
              <a:ext cx="762000" cy="190500"/>
            </a:xfrm>
            <a:prstGeom prst="rect">
              <a:avLst/>
            </a:prstGeom>
          </p:spPr>
        </p:pic>
      </p:grpSp>
      <p:sp>
        <p:nvSpPr>
          <p:cNvPr id="35" name=""/>
          <p:cNvSpPr txBox="1"/>
          <p:nvPr/>
        </p:nvSpPr>
        <p:spPr>
          <a:xfrm>
            <a:off x="10515600" y="3086100"/>
            <a:ext cx="4876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기획의도</a:t>
            </a: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10515600" y="5850255"/>
            <a:ext cx="4876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선정배경</a:t>
            </a:r>
            <a:endParaRPr lang="ko-KR" altLang="en-US"/>
          </a:p>
        </p:txBody>
      </p:sp>
      <p:sp>
        <p:nvSpPr>
          <p:cNvPr id="37" name=""/>
          <p:cNvSpPr txBox="1"/>
          <p:nvPr/>
        </p:nvSpPr>
        <p:spPr>
          <a:xfrm>
            <a:off x="2667000" y="3411855"/>
            <a:ext cx="487680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주제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64897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목표</a:t>
            </a:r>
            <a:endParaRPr lang="ko-KR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alphaModFix amt="90000"/>
          </a:blip>
          <a:stretch>
            <a:fillRect/>
          </a:stretch>
        </p:blipFill>
        <p:spPr>
          <a:xfrm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3800" y="3670300"/>
            <a:ext cx="5181600" cy="2616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95400" y="4457700"/>
            <a:ext cx="5257800" cy="1524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90000"/>
          </a:blip>
          <a:stretch>
            <a:fillRect/>
          </a:stretch>
        </p:blipFill>
        <p:spPr>
          <a:xfrm>
            <a:off x="1193800" y="3378200"/>
            <a:ext cx="774700" cy="6223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68400" y="33909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01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63700" y="4051300"/>
            <a:ext cx="48895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700" b="0" i="0" u="none" strike="noStrike" spc="-100">
                <a:solidFill>
                  <a:srgbClr val="173460"/>
                </a:solidFill>
                <a:latin typeface="Pretendard Medium"/>
              </a:rPr>
              <a:t>데이터 베이스 설계및 생성</a:t>
            </a:r>
            <a:endParaRPr lang="ko-KR" altLang="en-US" sz="2700" b="0" i="0" u="none" strike="noStrike" spc="-100">
              <a:solidFill>
                <a:srgbClr val="173460"/>
              </a:solidFill>
              <a:latin typeface="Pretendard Mediu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12900" y="4610100"/>
            <a:ext cx="4305300" cy="1676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/>
              <a:t>마리아DB를 이용하여 볼펜의 원자재 및 완성품 관련 테이블을 생성 및 관리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효율적인 데이터 관리를 위한 테이블 수정 및 최적화 진행</a:t>
            </a:r>
            <a:endParaRPr lang="ko-KR" altLang="en-US" sz="2000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7">
            <a:alphaModFix amt="80000"/>
          </a:blip>
          <a:stretch>
            <a:fillRect/>
          </a:stretch>
        </p:blipFill>
        <p:spPr>
          <a:xfrm>
            <a:off x="6756400" y="3898900"/>
            <a:ext cx="4775200" cy="4775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086600" y="4254500"/>
            <a:ext cx="4127500" cy="4127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976100" y="6921500"/>
            <a:ext cx="5181600" cy="2717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039600" y="7658100"/>
            <a:ext cx="5219700" cy="152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6934200" y="5778500"/>
            <a:ext cx="4406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en-US" sz="8000" b="0" i="0" u="none" strike="noStrike" spc="-100">
                <a:solidFill>
                  <a:srgbClr val="eef2fc"/>
                </a:solidFill>
                <a:latin typeface="Pretendard Thin"/>
              </a:rPr>
              <a:t>GOALS</a:t>
            </a:r>
            <a:endParaRPr lang="en-US" sz="8000" b="0" i="0" u="none" strike="noStrike" spc="-100">
              <a:solidFill>
                <a:srgbClr val="eef2fc"/>
              </a:solidFill>
              <a:latin typeface="Pretendard Thin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00900" y="5473700"/>
            <a:ext cx="38862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en-US" sz="2400" b="0" i="0" u="none" strike="noStrike">
                <a:solidFill>
                  <a:srgbClr val="eef2fc"/>
                </a:solidFill>
                <a:latin typeface="Pretendard Bold"/>
              </a:rPr>
              <a:t>PROJECT</a:t>
            </a:r>
            <a:endParaRPr lang="en-US" sz="2400" b="0" i="0" u="none" strike="noStrike">
              <a:solidFill>
                <a:srgbClr val="eef2fc"/>
              </a:solidFill>
              <a:latin typeface="Pretendard Bold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93800" y="6908800"/>
            <a:ext cx="5181600" cy="2730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19200" y="7429500"/>
            <a:ext cx="5245100" cy="1524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3">
            <a:alphaModFix amt="90000"/>
          </a:blip>
          <a:stretch>
            <a:fillRect/>
          </a:stretch>
        </p:blipFill>
        <p:spPr>
          <a:xfrm>
            <a:off x="1206500" y="6616700"/>
            <a:ext cx="774700" cy="6223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168400" y="66294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03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981200" y="6946900"/>
            <a:ext cx="48895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700" b="0" i="0" u="none" strike="noStrike" spc="-100">
                <a:solidFill>
                  <a:srgbClr val="173460"/>
                </a:solidFill>
                <a:latin typeface="Pretendard Medium"/>
              </a:rPr>
              <a:t>종류별 생산량 구분</a:t>
            </a:r>
            <a:endParaRPr lang="ko-KR" altLang="en-US" sz="2700" b="0" i="0" u="none" strike="noStrike" spc="-100">
              <a:solidFill>
                <a:srgbClr val="173460"/>
              </a:solidFill>
              <a:latin typeface="Pretendard Medium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612900" y="8191500"/>
            <a:ext cx="43053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/>
              <a:t>볼펜의 종류에 따른 생산량 구분 및 데이터 분석</a:t>
            </a:r>
            <a:endParaRPr lang="ko-KR" altLang="en-US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생산 데이터를 활용한  보고서 제공</a:t>
            </a:r>
            <a:endParaRPr lang="ko-KR" altLang="en-US" sz="2000"/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1963400" y="3683000"/>
            <a:ext cx="5181600" cy="283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1887200" y="4381500"/>
            <a:ext cx="5232400" cy="1524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 rotWithShape="1">
          <a:blip r:embed="rId16">
            <a:alphaModFix amt="90000"/>
          </a:blip>
          <a:stretch>
            <a:fillRect/>
          </a:stretch>
        </p:blipFill>
        <p:spPr>
          <a:xfrm>
            <a:off x="11963400" y="3378200"/>
            <a:ext cx="774700" cy="6223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1938000" y="33909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02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877800" y="3924300"/>
            <a:ext cx="43180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700" b="0" i="0" u="none" strike="noStrike" spc="-100">
                <a:solidFill>
                  <a:srgbClr val="173460"/>
                </a:solidFill>
                <a:latin typeface="Pretendard Medium"/>
              </a:rPr>
              <a:t>품목별 생산량 관리</a:t>
            </a:r>
            <a:endParaRPr lang="ko-KR" altLang="en-US" sz="2700" b="0" i="0" u="none" strike="noStrike" spc="-100">
              <a:solidFill>
                <a:srgbClr val="173460"/>
              </a:solidFill>
              <a:latin typeface="Pretendard Medium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2382500" y="4686300"/>
            <a:ext cx="4305300" cy="16002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/>
              <a:t>인텔리제이를 활용하여 품목별 생산량을 체계적으로 관리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데이터베이스와 연동하여 실시간 생산량 모니터링</a:t>
            </a:r>
            <a:endParaRPr lang="ko-KR" altLang="en-US" sz="2000"/>
          </a:p>
        </p:txBody>
      </p: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 rotWithShape="1">
          <a:blip r:embed="rId17">
            <a:alphaModFix amt="90000"/>
          </a:blip>
          <a:stretch>
            <a:fillRect/>
          </a:stretch>
        </p:blipFill>
        <p:spPr>
          <a:xfrm>
            <a:off x="11976100" y="6616700"/>
            <a:ext cx="774700" cy="6223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1950700" y="66421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04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2725400" y="7048500"/>
            <a:ext cx="48895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700" b="0" i="0" u="none" strike="noStrike" spc="-100">
                <a:solidFill>
                  <a:srgbClr val="173460"/>
                </a:solidFill>
                <a:ea typeface="Pretendard Medium"/>
              </a:rPr>
              <a:t>하루 생산량 및 불량품 비율 분석</a:t>
            </a:r>
            <a:endParaRPr lang="ko-KR" altLang="en-US" sz="2700" b="0" i="0" u="none" strike="noStrike" spc="-100">
              <a:solidFill>
                <a:srgbClr val="173460"/>
              </a:solidFill>
              <a:ea typeface="Pretendard Medium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2395200" y="8191500"/>
            <a:ext cx="43053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/>
              <a:t>일별 생산량 기록 및 불량품 비율 산출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데이터 시각화를 통한 생산 효율성 평가</a:t>
            </a:r>
            <a:r>
              <a:rPr lang="en-US" sz="2000" b="0" i="0" u="none" strike="noStrike">
                <a:solidFill>
                  <a:srgbClr val="7b8ba6"/>
                </a:solidFill>
                <a:latin typeface="Pretendard Light"/>
              </a:rPr>
              <a:t>.</a:t>
            </a:r>
            <a:endParaRPr lang="en-US" sz="2000" b="0" i="0" u="none" strike="noStrike">
              <a:solidFill>
                <a:srgbClr val="7b8ba6"/>
              </a:solidFill>
              <a:latin typeface="Pretendar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개발환경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9" name=""/>
          <p:cNvSpPr txBox="1"/>
          <p:nvPr/>
        </p:nvSpPr>
        <p:spPr>
          <a:xfrm>
            <a:off x="2514600" y="4305300"/>
            <a:ext cx="24384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1219200" y="3086100"/>
            <a:ext cx="16459200" cy="6477000"/>
          </a:xfrm>
          <a:prstGeom prst="cube">
            <a:avLst>
              <a:gd name="adj" fmla="val 250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41" name="그룹 1"/>
          <p:cNvGrpSpPr/>
          <p:nvPr/>
        </p:nvGrpSpPr>
        <p:grpSpPr>
          <a:xfrm rot="0">
            <a:off x="3569827" y="4838700"/>
            <a:ext cx="7402973" cy="4313488"/>
            <a:chOff x="1294462" y="1815527"/>
            <a:chExt cx="7402973" cy="4313488"/>
          </a:xfrm>
        </p:grpSpPr>
        <p:sp>
          <p:nvSpPr>
            <p:cNvPr id="42" name="정육면체 16"/>
            <p:cNvSpPr/>
            <p:nvPr/>
          </p:nvSpPr>
          <p:spPr>
            <a:xfrm>
              <a:off x="1294462" y="1945251"/>
              <a:ext cx="7402973" cy="4183764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3" name="그림 1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79297" y="4071401"/>
              <a:ext cx="1484031" cy="1464112"/>
            </a:xfrm>
            <a:prstGeom prst="rect">
              <a:avLst/>
            </a:prstGeom>
          </p:spPr>
        </p:pic>
        <p:pic>
          <p:nvPicPr>
            <p:cNvPr id="44" name="그림 1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264710">
              <a:off x="4368186" y="4175017"/>
              <a:ext cx="1781740" cy="1577582"/>
            </a:xfrm>
            <a:prstGeom prst="rect">
              <a:avLst/>
            </a:prstGeom>
          </p:spPr>
        </p:pic>
        <p:pic>
          <p:nvPicPr>
            <p:cNvPr id="45" name="그림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19388">
              <a:off x="6128869" y="3669242"/>
              <a:ext cx="1921061" cy="1926712"/>
            </a:xfrm>
            <a:prstGeom prst="rect">
              <a:avLst/>
            </a:prstGeom>
          </p:spPr>
        </p:pic>
        <p:pic>
          <p:nvPicPr>
            <p:cNvPr id="46" name="그림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20257380">
              <a:off x="4716413" y="1815527"/>
              <a:ext cx="1952518" cy="2603357"/>
            </a:xfrm>
            <a:prstGeom prst="rect">
              <a:avLst/>
            </a:prstGeom>
          </p:spPr>
        </p:pic>
        <p:pic>
          <p:nvPicPr>
            <p:cNvPr id="47" name="그림 1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1104981">
              <a:off x="3303622" y="2843178"/>
              <a:ext cx="1605644" cy="17068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9100" y="203200"/>
            <a:ext cx="11531600" cy="1010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>
            <a:off x="18148300" y="9804400"/>
            <a:ext cx="139700" cy="482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712700" y="520700"/>
            <a:ext cx="49530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800" b="0" i="0" u="none" strike="noStrike">
                <a:solidFill>
                  <a:srgbClr val="173460"/>
                </a:solidFill>
                <a:latin typeface="Pretendard SemiBold"/>
              </a:rPr>
              <a:t>4</a:t>
            </a:r>
            <a:r>
              <a:rPr lang="ko-KR" altLang="en-US" sz="1800" b="0" i="0" u="none" strike="noStrike">
                <a:solidFill>
                  <a:srgbClr val="173460"/>
                </a:solidFill>
                <a:latin typeface="Pretendard SemiBold"/>
              </a:rPr>
              <a:t>조</a:t>
            </a:r>
            <a:endParaRPr lang="ko-KR" altLang="en-US" sz="1800" b="0" i="0" u="none" strike="noStrike">
              <a:solidFill>
                <a:srgbClr val="173460"/>
              </a:solidFill>
              <a:latin typeface="Pretendard Semi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927100"/>
            <a:ext cx="50292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기대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 </a:t>
            </a: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효과</a:t>
            </a:r>
            <a:endParaRPr lang="ko-KR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6000" y="8178800"/>
            <a:ext cx="4483100" cy="17653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24499"/>
              </a:lnSpc>
              <a:buClr>
                <a:srgbClr val="173460"/>
              </a:buClr>
              <a:buFont typeface="Arial"/>
              <a:buChar char="●"/>
              <a:defRPr/>
            </a:pPr>
            <a:r>
              <a:rPr lang="ko-KR" sz="20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마리아DB를 활용한 테이블 최적화로 데이터 관리의 </a:t>
            </a:r>
            <a:r>
              <a:rPr lang="ko-KR" altLang="en-US" sz="20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속도 향상</a:t>
            </a:r>
            <a:endParaRPr lang="ko-KR" altLang="en-US" sz="2000" b="0" i="0" u="none" strike="noStrike">
              <a:solidFill>
                <a:srgbClr val="173460">
                  <a:alpha val="70200"/>
                </a:srgbClr>
              </a:solidFill>
              <a:ea typeface="Pretendard Light"/>
            </a:endParaRPr>
          </a:p>
          <a:p>
            <a:pPr marL="342900" lvl="0" indent="-342900" algn="l">
              <a:lnSpc>
                <a:spcPct val="124499"/>
              </a:lnSpc>
              <a:buClr>
                <a:srgbClr val="173460"/>
              </a:buClr>
              <a:buFont typeface="Arial"/>
              <a:buChar char="●"/>
              <a:defRPr/>
            </a:pPr>
            <a:r>
              <a:rPr lang="ko-KR" altLang="en-US" sz="20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자동화된 생산량 관리 시스템을 통해 수작업을 줄이고, 인력 비용 절감</a:t>
            </a:r>
            <a:endParaRPr lang="ko-KR" altLang="en-US" sz="2000" b="0" i="0" u="none" strike="noStrike">
              <a:solidFill>
                <a:srgbClr val="173460">
                  <a:alpha val="70200"/>
                </a:srgbClr>
              </a:solidFill>
              <a:ea typeface="Pretendard Light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0040000">
            <a:off x="8051800" y="3581400"/>
            <a:ext cx="29591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36000" y="5511800"/>
            <a:ext cx="22352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560000">
            <a:off x="8026400" y="7442200"/>
            <a:ext cx="29972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58500" y="1879600"/>
            <a:ext cx="6527800" cy="2171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5400000">
            <a:off x="10388600" y="2362200"/>
            <a:ext cx="1066800" cy="1016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582400" y="2857500"/>
            <a:ext cx="4368800" cy="990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2000" b="0" i="0" u="none" strike="noStrike">
                <a:solidFill>
                  <a:srgbClr val="7b8ba6"/>
                </a:solidFill>
                <a:ea typeface="Pretendard Light"/>
              </a:rPr>
              <a:t> 생산 효율성 및 품질 향상</a:t>
            </a:r>
            <a:endParaRPr lang="ko-KR" sz="2000" b="0" i="0" u="none" strike="noStrike">
              <a:solidFill>
                <a:srgbClr val="7b8ba6"/>
              </a:solidFill>
              <a:ea typeface="Pretendard Ligh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557000" y="2120900"/>
            <a:ext cx="37846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기대효과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1</a:t>
            </a:r>
            <a:endParaRPr lang="en-US" sz="3500" b="0" i="0" u="none" strike="noStrike">
              <a:solidFill>
                <a:srgbClr val="173460"/>
              </a:solidFill>
              <a:latin typeface="Pretendard Medium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871200" y="4457700"/>
            <a:ext cx="6527800" cy="2171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5400000">
            <a:off x="10388600" y="4940300"/>
            <a:ext cx="1066800" cy="1016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620500" y="5600700"/>
            <a:ext cx="4889500" cy="698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2000" b="0" i="0" u="none" strike="noStrike">
                <a:solidFill>
                  <a:srgbClr val="7b8ba6"/>
                </a:solidFill>
                <a:ea typeface="Pretendard Light"/>
              </a:rPr>
              <a:t>데이터 기반 의사결정 강화</a:t>
            </a:r>
            <a:endParaRPr lang="ko-KR" sz="2000" b="0" i="0" u="none" strike="noStrike">
              <a:solidFill>
                <a:srgbClr val="7b8ba6"/>
              </a:solidFill>
              <a:ea typeface="Pretendard Ligh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557000" y="4711700"/>
            <a:ext cx="37846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기대효과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2</a:t>
            </a:r>
            <a:endParaRPr lang="en-US" sz="3500" b="0" i="0" u="none" strike="noStrike">
              <a:solidFill>
                <a:srgbClr val="173460"/>
              </a:solidFill>
              <a:latin typeface="Pretendard Medium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0883900" y="7035800"/>
            <a:ext cx="6515100" cy="2171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 rot="5400000">
            <a:off x="10401300" y="7518400"/>
            <a:ext cx="1066800" cy="114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6484600" y="4584700"/>
            <a:ext cx="762000" cy="762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6459200" y="7150100"/>
            <a:ext cx="787400" cy="787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6510000" y="1993900"/>
            <a:ext cx="723900" cy="7239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1633200" y="8178800"/>
            <a:ext cx="4876800" cy="698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2000" b="0" i="0" u="none" strike="noStrike">
                <a:solidFill>
                  <a:srgbClr val="7b8ba6"/>
                </a:solidFill>
                <a:ea typeface="Pretendard Light"/>
              </a:rPr>
              <a:t>운영 및 관리 효율성 증대</a:t>
            </a:r>
            <a:endParaRPr lang="ko-KR" sz="2000" b="0" i="0" u="none" strike="noStrike">
              <a:solidFill>
                <a:srgbClr val="7b8ba6"/>
              </a:solidFill>
              <a:ea typeface="Pretendard Ligh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1569700" y="7289800"/>
            <a:ext cx="37846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기대효과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3</a:t>
            </a:r>
            <a:endParaRPr lang="en-US" sz="3500" b="0" i="0" u="none" strike="noStrike">
              <a:solidFill>
                <a:srgbClr val="173460"/>
              </a:solidFill>
              <a:latin typeface="Pretendard Medium"/>
            </a:endParaRP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241800" y="2997200"/>
            <a:ext cx="5029200" cy="50292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4610100" y="3340100"/>
            <a:ext cx="4292600" cy="42926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4660900" y="5016500"/>
            <a:ext cx="42037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en-US" sz="8000" b="0" i="0" u="none" strike="noStrike" spc="-100">
                <a:solidFill>
                  <a:srgbClr val="eef2fc"/>
                </a:solidFill>
                <a:latin typeface="Pretendard Thin"/>
              </a:rPr>
              <a:t>EFFECT</a:t>
            </a:r>
            <a:endParaRPr lang="en-US" sz="8000" b="0" i="0" u="none" strike="noStrike" spc="-100">
              <a:solidFill>
                <a:srgbClr val="eef2fc"/>
              </a:solidFill>
              <a:latin typeface="Pretendard Thin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4800600" y="4648200"/>
            <a:ext cx="38862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en-US" sz="2400" b="0" i="0" u="none" strike="noStrike">
                <a:solidFill>
                  <a:srgbClr val="eef2fc"/>
                </a:solidFill>
                <a:latin typeface="Pretendard Bold"/>
              </a:rPr>
              <a:t>EXPECTATION</a:t>
            </a:r>
            <a:endParaRPr lang="en-US" sz="2400" b="0" i="0" u="none" strike="noStrike">
              <a:solidFill>
                <a:srgbClr val="eef2fc"/>
              </a:solidFill>
              <a:latin typeface="Pretendar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계획표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aphicFrame>
        <p:nvGraphicFramePr>
          <p:cNvPr id="39" name="표 53"/>
          <p:cNvGraphicFramePr>
            <a:graphicFrameLocks noGrp="1"/>
          </p:cNvGraphicFramePr>
          <p:nvPr/>
        </p:nvGraphicFramePr>
        <p:xfrm>
          <a:off x="1066799" y="2171699"/>
          <a:ext cx="16592550" cy="7239000"/>
        </p:xfrm>
        <a:graphic>
          <a:graphicData uri="http://schemas.openxmlformats.org/drawingml/2006/table">
            <a:tbl>
              <a:tblPr firstRow="1">
                <a:tableStyleId>{01A66EDD-3DAB-4C5B-A090-DC80EC1FD486}</a:tableStyleId>
              </a:tblPr>
              <a:tblGrid>
                <a:gridCol w="2758368"/>
                <a:gridCol w="3938973"/>
                <a:gridCol w="7070992"/>
                <a:gridCol w="2824216"/>
              </a:tblGrid>
              <a:tr h="738233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기간</a:t>
                      </a:r>
                      <a:endParaRPr lang="ko-KR" altLang="en-US"/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활동</a:t>
                      </a:r>
                      <a:endParaRPr lang="ko-KR" altLang="en-US"/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</a:tr>
              <a:tr h="978054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사전 기획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2.3(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월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프로젝트 기획 및 주제 선정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아이디어 선정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978054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기본 틀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2.4(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화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2.5(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수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기초 틀 및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페이지 틀 작성</a:t>
                      </a:r>
                      <a:br>
                        <a:rPr lang="ko-KR" alt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기초 설계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978054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기능 구현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2.6(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목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2.17(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월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생산 공정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거래처 관리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재무 페이지 등 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기능 구현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페이지 기능 구현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1316175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css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수정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2.18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화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페이지 스타일 수정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스타일 부분 수정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1141800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점검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실행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2.19(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목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2.20(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금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오류 수정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웹사이트 실행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,PPT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제작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완료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1108627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총 개발 기간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2.3(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월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2.21(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금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br>
                        <a:rPr lang="ko-KR" altLang="en-US">
                          <a:solidFill>
                            <a:schemeClr val="dk1"/>
                          </a:solidFill>
                        </a:rPr>
                      </a:b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주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팀 구성 및 역활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aphicFrame>
        <p:nvGraphicFramePr>
          <p:cNvPr id="39" name="표 53"/>
          <p:cNvGraphicFramePr>
            <a:graphicFrameLocks noGrp="1"/>
          </p:cNvGraphicFramePr>
          <p:nvPr/>
        </p:nvGraphicFramePr>
        <p:xfrm>
          <a:off x="1066800" y="2171698"/>
          <a:ext cx="16383000" cy="7030771"/>
        </p:xfrm>
        <a:graphic>
          <a:graphicData uri="http://schemas.openxmlformats.org/drawingml/2006/table">
            <a:tbl>
              <a:tblPr firstRow="1">
                <a:tableStyleId>{01A66EDD-3DAB-4C5B-A090-DC80EC1FD486}</a:tableStyleId>
              </a:tblPr>
              <a:tblGrid>
                <a:gridCol w="2722919"/>
                <a:gridCol w="13660081"/>
              </a:tblGrid>
              <a:tr h="609601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팀원</a:t>
                      </a:r>
                      <a:endParaRPr lang="ko-KR" altLang="en-US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</a:tr>
              <a:tr h="1733728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 sz="3800" b="1">
                          <a:solidFill>
                            <a:schemeClr val="dk1"/>
                          </a:solidFill>
                        </a:rPr>
                        <a:t>이호연</a:t>
                      </a:r>
                      <a:endParaRPr lang="ko-KR" altLang="en-US" sz="3800" b="1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marL="328440" indent="-328440">
                        <a:buFont typeface="Arial"/>
                        <a:buChar char="•"/>
                        <a:defRPr/>
                      </a:pPr>
                      <a:r>
                        <a:rPr lang="ko-KR" altLang="en-US" sz="2300">
                          <a:solidFill>
                            <a:schemeClr val="dk1"/>
                          </a:solidFill>
                        </a:rPr>
                        <a:t>ㅇㅇㅇ</a:t>
                      </a:r>
                      <a:endParaRPr lang="ko-KR" altLang="en-US" sz="2300">
                        <a:solidFill>
                          <a:schemeClr val="dk1"/>
                        </a:solidFill>
                      </a:endParaRPr>
                    </a:p>
                    <a:p>
                      <a:pPr marL="328440" indent="-328440">
                        <a:buFont typeface="Arial"/>
                        <a:buChar char="•"/>
                        <a:defRPr/>
                      </a:pPr>
                      <a:endParaRPr lang="ko-KR" altLang="en-US" sz="2300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729796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 sz="3800" b="1">
                          <a:solidFill>
                            <a:schemeClr val="dk1"/>
                          </a:solidFill>
                        </a:rPr>
                        <a:t>전유범</a:t>
                      </a:r>
                      <a:endParaRPr lang="ko-KR" altLang="en-US" sz="3800" b="1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marL="328440" indent="-328440">
                        <a:buFont typeface="Arial"/>
                        <a:buChar char="•"/>
                        <a:defRPr/>
                      </a:pPr>
                      <a:r>
                        <a:rPr lang="ko-KR" altLang="en-US" sz="2300">
                          <a:solidFill>
                            <a:schemeClr val="dk1"/>
                          </a:solidFill>
                        </a:rPr>
                        <a:t>ㅇㅇㅇ</a:t>
                      </a:r>
                      <a:endParaRPr lang="ko-KR" altLang="en-US" sz="2300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00622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 sz="3800" b="1">
                          <a:solidFill>
                            <a:schemeClr val="dk1"/>
                          </a:solidFill>
                        </a:rPr>
                        <a:t>김진혁</a:t>
                      </a:r>
                      <a:endParaRPr lang="ko-KR" altLang="en-US" sz="3800" b="1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marL="328440" indent="-328440">
                        <a:buFont typeface="Arial"/>
                        <a:buChar char="•"/>
                        <a:defRPr/>
                      </a:pPr>
                      <a:r>
                        <a:rPr lang="ko-KR" altLang="en-US" sz="2300">
                          <a:solidFill>
                            <a:schemeClr val="dk1"/>
                          </a:solidFill>
                        </a:rPr>
                        <a:t>ㅇㅇㅇ</a:t>
                      </a:r>
                      <a:endParaRPr lang="ko-KR" altLang="en-US" sz="2300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457024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 sz="3800" b="1">
                          <a:solidFill>
                            <a:schemeClr val="dk1"/>
                          </a:solidFill>
                        </a:rPr>
                        <a:t>구민우</a:t>
                      </a:r>
                      <a:endParaRPr lang="ko-KR" altLang="en-US" sz="3800" b="1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marL="328440" indent="-328440">
                        <a:buFont typeface="Arial"/>
                        <a:buChar char="•"/>
                        <a:defRPr/>
                      </a:pPr>
                      <a:r>
                        <a:rPr lang="ko-KR" altLang="en-US" sz="2300">
                          <a:solidFill>
                            <a:schemeClr val="dk1"/>
                          </a:solidFill>
                        </a:rPr>
                        <a:t>ㅇㅇㅇ</a:t>
                      </a:r>
                      <a:endParaRPr lang="ko-KR" altLang="en-US" sz="2300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r>
              <a:rPr lang="en-US" altLang="ko-KR" sz="8000" b="0" i="0" u="none" strike="noStrike" spc="-100">
                <a:solidFill>
                  <a:srgbClr val="173460"/>
                </a:solidFill>
                <a:latin typeface="Pretendard Bold"/>
              </a:rPr>
              <a:t>ERD</a:t>
            </a:r>
            <a:r>
              <a:rPr lang="ko-KR" altLang="en-US" sz="8000" b="0" i="0" u="none" strike="noStrike" spc="-100">
                <a:solidFill>
                  <a:srgbClr val="173460"/>
                </a:solidFill>
                <a:latin typeface="Pretendard Bold"/>
              </a:rPr>
              <a:t>설계</a:t>
            </a:r>
            <a:endParaRPr lang="ko-KR" altLang="en-US" sz="8000" b="0" i="0" u="none" strike="noStrike" spc="-100">
              <a:solidFill>
                <a:srgbClr val="173460"/>
              </a:solidFill>
              <a:latin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81200" y="2836962"/>
            <a:ext cx="8429626" cy="6497538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87000" y="4679156"/>
            <a:ext cx="5400675" cy="2750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147</ep:Words>
  <ep:PresentationFormat>On-screen Show (4:3)</ep:PresentationFormat>
  <ep:Paragraphs>27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04</cp:lastModifiedBy>
  <dcterms:modified xsi:type="dcterms:W3CDTF">2025-02-18T04:57:09.825</dcterms:modified>
  <cp:revision>29</cp:revision>
  <cp:version>1000.0000.01</cp:version>
</cp:coreProperties>
</file>