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8.png"  /><Relationship Id="rId8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14.png"  /><Relationship Id="rId12" Type="http://schemas.openxmlformats.org/officeDocument/2006/relationships/image" Target="../media/image19.png"  /><Relationship Id="rId13" Type="http://schemas.openxmlformats.org/officeDocument/2006/relationships/image" Target="../media/image9.png"  /><Relationship Id="rId14" Type="http://schemas.openxmlformats.org/officeDocument/2006/relationships/image" Target="../media/image14.png"  /><Relationship Id="rId15" Type="http://schemas.openxmlformats.org/officeDocument/2006/relationships/image" Target="../media/image20.png"  /><Relationship Id="rId16" Type="http://schemas.openxmlformats.org/officeDocument/2006/relationships/image" Target="../media/image9.png"  /><Relationship Id="rId17" Type="http://schemas.openxmlformats.org/officeDocument/2006/relationships/image" Target="../media/image9.png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9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9.png"  /><Relationship Id="rId11" Type="http://schemas.openxmlformats.org/officeDocument/2006/relationships/image" Target="../media/image30.png"  /><Relationship Id="rId12" Type="http://schemas.openxmlformats.org/officeDocument/2006/relationships/image" Target="../media/image31.png"  /><Relationship Id="rId13" Type="http://schemas.openxmlformats.org/officeDocument/2006/relationships/image" Target="../media/image32.png"  /><Relationship Id="rId14" Type="http://schemas.openxmlformats.org/officeDocument/2006/relationships/image" Target="../media/image33.png"  /><Relationship Id="rId15" Type="http://schemas.openxmlformats.org/officeDocument/2006/relationships/image" Target="../media/image34.png"  /><Relationship Id="rId16" Type="http://schemas.openxmlformats.org/officeDocument/2006/relationships/image" Target="../media/image35.png"  /><Relationship Id="rId17" Type="http://schemas.openxmlformats.org/officeDocument/2006/relationships/image" Target="../media/image36.png"  /><Relationship Id="rId18" Type="http://schemas.openxmlformats.org/officeDocument/2006/relationships/image" Target="../media/image37.png"  /><Relationship Id="rId2" Type="http://schemas.openxmlformats.org/officeDocument/2006/relationships/image" Target="../media/image3.png"  /><Relationship Id="rId3" Type="http://schemas.openxmlformats.org/officeDocument/2006/relationships/image" Target="../media/image23.png"  /><Relationship Id="rId4" Type="http://schemas.openxmlformats.org/officeDocument/2006/relationships/image" Target="../media/image8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 rot="5400000">
            <a:off x="-3022600" y="6515100"/>
            <a:ext cx="10464800" cy="8864600"/>
          </a:xfrm>
          <a:prstGeom prst="rect">
            <a:avLst/>
          </a:prstGeom>
          <a:effectLst>
            <a:outerShdw blurRad="783056" dist="818505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6200000">
            <a:off x="3149599" y="1663700"/>
            <a:ext cx="16535400" cy="17246600"/>
          </a:xfrm>
          <a:prstGeom prst="rect">
            <a:avLst/>
          </a:prstGeom>
          <a:effectLst>
            <a:outerShdw blurRad="2723438" dist="763227" dir="1080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>
            <a:off x="18110200" y="8724900"/>
            <a:ext cx="177800" cy="939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14500" y="1955800"/>
            <a:ext cx="14262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9800" b="0" i="0" u="none" strike="noStrike" spc="-400">
                <a:solidFill>
                  <a:srgbClr val="173460"/>
                </a:solidFill>
                <a:ea typeface="Pretendard Light"/>
              </a:rPr>
              <a:t>Advanced </a:t>
            </a:r>
            <a:r>
              <a:rPr lang="ko-KR" altLang="en-US" sz="9800" b="0" i="0" u="none" strike="noStrike">
                <a:solidFill>
                  <a:srgbClr val="173460"/>
                </a:solidFill>
                <a:ea typeface="Pretendard Bold"/>
              </a:rPr>
              <a:t>프로젝트</a:t>
            </a: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94900" y="8737600"/>
            <a:ext cx="7759700" cy="901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6160"/>
              </a:lnSpc>
              <a:defRPr/>
            </a:pPr>
            <a:r>
              <a:rPr lang="ko-KR" altLang="en-US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	팀장</a:t>
            </a:r>
            <a:r>
              <a:rPr lang="en-US" altLang="ko-KR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 이호연</a:t>
            </a:r>
            <a:endParaRPr lang="ko-KR" altLang="en-US" sz="2800" b="1" i="0" u="none" strike="noStrike">
              <a:solidFill>
                <a:srgbClr val="173460">
                  <a:alpha val="70200"/>
                </a:srgbClr>
              </a:solidFill>
              <a:ea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r>
              <a:rPr lang="en-US" altLang="ko-KR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4</a:t>
            </a:r>
            <a:r>
              <a:rPr lang="ko-KR" altLang="en-US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조</a:t>
            </a:r>
            <a:r>
              <a:rPr lang="en-US" altLang="ko-KR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2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김진혁 전유범 이호연 구민우</a:t>
            </a:r>
            <a:endParaRPr lang="en-US" sz="2800" b="1" i="0" u="none" strike="noStrike">
              <a:solidFill>
                <a:srgbClr val="173460">
                  <a:alpha val="70200"/>
                </a:srgbClr>
              </a:solidFill>
              <a:latin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r>
              <a:rPr lang="en-US" sz="2800" b="1" i="0" u="none" strike="noStrike">
                <a:solidFill>
                  <a:srgbClr val="173460">
                    <a:alpha val="70200"/>
                  </a:srgbClr>
                </a:solidFill>
                <a:latin typeface="Pretendard ExtraLight"/>
              </a:rPr>
              <a:t>.</a:t>
            </a:r>
            <a:endParaRPr lang="en-US" sz="2800" b="1" i="0" u="none" strike="noStrike">
              <a:solidFill>
                <a:srgbClr val="173460">
                  <a:alpha val="70200"/>
                </a:srgbClr>
              </a:solidFill>
              <a:latin typeface="Pretendard Extra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592300" y="508000"/>
            <a:ext cx="3073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173460"/>
                </a:solidFill>
                <a:latin typeface="Pretendard SemiBold"/>
              </a:rPr>
              <a:t>20</a:t>
            </a:r>
            <a:r>
              <a:rPr lang="en-US" altLang="ko-KR" sz="2000" b="0" i="0" u="none" strike="noStrike">
                <a:solidFill>
                  <a:srgbClr val="173460"/>
                </a:solidFill>
                <a:latin typeface="Pretendard SemiBold"/>
              </a:rPr>
              <a:t>25</a:t>
            </a:r>
            <a:r>
              <a:rPr lang="en-US" sz="2000" b="0" i="0" u="none" strike="noStrike">
                <a:solidFill>
                  <a:srgbClr val="173460"/>
                </a:solidFill>
                <a:latin typeface="Pretendard SemiBold"/>
              </a:rPr>
              <a:t>.0</a:t>
            </a:r>
            <a:r>
              <a:rPr lang="en-US" altLang="ko-KR" sz="2000" b="0" i="0" u="none" strike="noStrike">
                <a:solidFill>
                  <a:srgbClr val="173460"/>
                </a:solidFill>
                <a:latin typeface="Pretendard SemiBold"/>
              </a:rPr>
              <a:t>2</a:t>
            </a:r>
            <a:r>
              <a:rPr lang="en-US" sz="2000" b="0" i="0" u="none" strike="noStrike">
                <a:solidFill>
                  <a:srgbClr val="173460"/>
                </a:solidFill>
                <a:latin typeface="Pretendard SemiBold"/>
              </a:rPr>
              <a:t>.15</a:t>
            </a:r>
            <a:endParaRPr lang="en-US" sz="20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9" name="TextBox 9"/>
          <p:cNvSpPr txBox="1"/>
          <p:nvPr/>
        </p:nvSpPr>
        <p:spPr>
          <a:xfrm rot="16200000">
            <a:off x="-177800" y="1320800"/>
            <a:ext cx="16129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PRESENTATION</a:t>
            </a:r>
            <a:endParaRPr lang="en-US" sz="16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4500" y="3479800"/>
            <a:ext cx="11087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 rot="5400000">
            <a:off x="-469900" y="7442200"/>
            <a:ext cx="8064500" cy="7150100"/>
          </a:xfrm>
          <a:prstGeom prst="rect">
            <a:avLst/>
          </a:prstGeom>
          <a:effectLst>
            <a:outerShdw blurRad="509185" dist="660029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5060000">
            <a:off x="876300" y="-1435100"/>
            <a:ext cx="17335500" cy="18084800"/>
          </a:xfrm>
          <a:prstGeom prst="rect">
            <a:avLst/>
          </a:prstGeom>
          <a:effectLst>
            <a:outerShdw blurRad="2995010" dist="800376" dir="1194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5300" y="190500"/>
            <a:ext cx="11455400" cy="10109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7000" y="1117600"/>
            <a:ext cx="56388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목차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51300" y="9728200"/>
            <a:ext cx="12573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endParaRPr 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04400" y="12319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개요</a:t>
            </a:r>
            <a:endParaRPr lang="ko-KR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>
            <a:alphaModFix amt="90000"/>
          </a:blip>
          <a:stretch>
            <a:fillRect/>
          </a:stretch>
        </p:blipFill>
        <p:spPr>
          <a:xfrm>
            <a:off x="8750300" y="1244600"/>
            <a:ext cx="774700" cy="622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724900" y="12700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17100" y="26797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목표</a:t>
            </a:r>
            <a:endParaRPr lang="ko-KR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8">
            <a:alphaModFix amt="90000"/>
          </a:blip>
          <a:stretch>
            <a:fillRect/>
          </a:stretch>
        </p:blipFill>
        <p:spPr>
          <a:xfrm>
            <a:off x="8763000" y="2692400"/>
            <a:ext cx="774700" cy="622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737600" y="2705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29800" y="41402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프로젝트의 구성도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9">
            <a:alphaModFix amt="90000"/>
          </a:blip>
          <a:stretch>
            <a:fillRect/>
          </a:stretch>
        </p:blipFill>
        <p:spPr>
          <a:xfrm>
            <a:off x="8763000" y="4152900"/>
            <a:ext cx="774700" cy="6223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737600" y="41783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17100" y="55880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효과</a:t>
            </a:r>
            <a:endParaRPr lang="ko-KR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0">
            <a:alphaModFix amt="90000"/>
          </a:blip>
          <a:stretch>
            <a:fillRect/>
          </a:stretch>
        </p:blipFill>
        <p:spPr>
          <a:xfrm>
            <a:off x="8763000" y="5600700"/>
            <a:ext cx="774700" cy="622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8737600" y="5626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grpSp>
        <p:nvGrpSpPr>
          <p:cNvPr id="31" name="Group 3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6" name="Group 3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TextBox 39"/>
          <p:cNvSpPr txBox="1"/>
          <p:nvPr/>
        </p:nvSpPr>
        <p:spPr>
          <a:xfrm>
            <a:off x="1397000" y="8763000"/>
            <a:ext cx="49403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이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곳에는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산학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협력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연구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발표를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위한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상세한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내용이나</a:t>
            </a:r>
            <a:endParaRPr lang="ko-KR" sz="16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프레젠테이션에서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공지하고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싶은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.</a:t>
            </a:r>
            <a:endParaRPr lang="en-US" sz="1600" b="0" i="0" u="none" strike="noStrike">
              <a:solidFill>
                <a:srgbClr val="173460">
                  <a:alpha val="70200"/>
                </a:srgbClr>
              </a:solidFill>
              <a:latin typeface="Pretendard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4592300" y="520700"/>
            <a:ext cx="3073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 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422400" y="2755900"/>
            <a:ext cx="43434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COOPERATION PROJECT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WORK REPORT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600" y="3048000"/>
            <a:ext cx="16065500" cy="6299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17600" y="9271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개요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60700" y="6464300"/>
            <a:ext cx="62611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20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25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3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 ~ 20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25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</a:t>
            </a:r>
            <a:endParaRPr lang="en-US" sz="2300" b="0" i="0" u="none" strike="noStrike">
              <a:solidFill>
                <a:srgbClr val="bdc7e1"/>
              </a:solidFill>
              <a:latin typeface="Pretendard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40000" y="58166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프로젝트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기간</a:t>
            </a: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40000" y="74549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1600" y="5486400"/>
            <a:ext cx="5842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54300" y="7124700"/>
            <a:ext cx="5842000" cy="12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060700" y="4787900"/>
            <a:ext cx="62611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 company monmi</a:t>
            </a:r>
            <a:endParaRPr lang="en-US" altLang="ko-KR" sz="2300" b="0" i="0" u="none" strike="noStrike">
              <a:solidFill>
                <a:srgbClr val="bdc7e1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40000" y="41402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프로젝트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명</a:t>
            </a: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566400" y="4889500"/>
            <a:ext cx="32512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ko-KR" altLang="en-US" sz="2300" b="0" i="0" u="none" strike="noStrike">
                <a:solidFill>
                  <a:srgbClr val="bdc7e1"/>
                </a:solidFill>
                <a:ea typeface="Pretendard Regular"/>
              </a:rPr>
              <a:t>팀장</a:t>
            </a:r>
            <a:r>
              <a:rPr lang="en-US" sz="2300" b="0" i="0" u="none" strike="noStrike">
                <a:solidFill>
                  <a:srgbClr val="bdc7e1"/>
                </a:solidFill>
                <a:latin typeface="Pretendard Regular"/>
              </a:rPr>
              <a:t> : </a:t>
            </a:r>
            <a:r>
              <a:rPr lang="ko-KR" altLang="en-US" sz="2300" b="0" i="0" u="none" strike="noStrike">
                <a:solidFill>
                  <a:srgbClr val="bdc7e1"/>
                </a:solidFill>
                <a:ea typeface="Pretendard Regular"/>
              </a:rPr>
              <a:t>이호연</a:t>
            </a:r>
            <a:endParaRPr lang="ko-KR" altLang="en-US" sz="2300" b="0" i="0" u="none" strike="noStrike">
              <a:solidFill>
                <a:srgbClr val="bdc7e1"/>
              </a:solidFill>
              <a:ea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41783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참여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인원</a:t>
            </a: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53700" y="5842000"/>
            <a:ext cx="4521200" cy="965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83900" y="6172200"/>
            <a:ext cx="38862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altLang="en-US" sz="2300" b="0" i="0" u="none" strike="noStrike">
                <a:solidFill>
                  <a:srgbClr val="bdc7e1"/>
                </a:solidFill>
                <a:ea typeface="Pretendard Light"/>
              </a:rPr>
              <a:t>전유범</a:t>
            </a:r>
            <a:r>
              <a:rPr lang="en-US" altLang="ko-KR" sz="2300" b="0" i="0" u="none" strike="noStrike">
                <a:solidFill>
                  <a:srgbClr val="bdc7e1"/>
                </a:solidFill>
                <a:ea typeface="Pretendard Light"/>
              </a:rPr>
              <a:t>/</a:t>
            </a:r>
            <a:r>
              <a:rPr lang="ko-KR" altLang="en-US" sz="2300" b="0" i="0" u="none" strike="noStrike">
                <a:solidFill>
                  <a:srgbClr val="bdc7e1"/>
                </a:solidFill>
                <a:ea typeface="Pretendard Light"/>
              </a:rPr>
              <a:t>김진혁</a:t>
            </a:r>
            <a:r>
              <a:rPr lang="en-US" altLang="ko-KR" sz="2300" b="0" i="0" u="none" strike="noStrike">
                <a:solidFill>
                  <a:srgbClr val="bdc7e1"/>
                </a:solidFill>
                <a:ea typeface="Pretendard Light"/>
              </a:rPr>
              <a:t>/</a:t>
            </a:r>
            <a:r>
              <a:rPr lang="ko-KR" altLang="en-US" sz="2300" b="0" i="0" u="none" strike="noStrike">
                <a:solidFill>
                  <a:srgbClr val="bdc7e1"/>
                </a:solidFill>
                <a:ea typeface="Pretendard Light"/>
              </a:rPr>
              <a:t>구민우</a:t>
            </a:r>
            <a:endParaRPr lang="ko-KR" altLang="en-US" sz="2300" b="0" i="0" u="none" strike="noStrike">
              <a:solidFill>
                <a:srgbClr val="bdc7e1"/>
              </a:solidFill>
              <a:ea typeface="Pretendard 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883900" y="5626100"/>
            <a:ext cx="1384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300" b="0" i="0" u="none" strike="noStrike">
                <a:solidFill>
                  <a:srgbClr val="ffffff"/>
                </a:solidFill>
                <a:ea typeface="Pretendard Medium"/>
              </a:rPr>
              <a:t>과제</a:t>
            </a:r>
            <a:r>
              <a:rPr lang="en-US" sz="23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300" b="0" i="0" u="none" strike="noStrike">
                <a:solidFill>
                  <a:srgbClr val="ffffff"/>
                </a:solidFill>
                <a:ea typeface="Pretendard Medium"/>
              </a:rPr>
              <a:t>진행</a:t>
            </a:r>
            <a:endParaRPr lang="ko-KR" sz="23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7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206500" y="3327400"/>
            <a:ext cx="762000" cy="1905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4097000" y="520700"/>
            <a:ext cx="35687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목표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097000" y="520700"/>
            <a:ext cx="35687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3800" y="3670300"/>
            <a:ext cx="5181600" cy="2616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5400" y="4457700"/>
            <a:ext cx="5257800" cy="152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193800" y="3378200"/>
            <a:ext cx="774700" cy="622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84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40513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데이터 베이스 설계및 생성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2900" y="4610100"/>
            <a:ext cx="4305300" cy="1676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마리아DB를 이용하여 볼펜의 원자재 및 완성품 관련 테이블을 생성 및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효율적인 데이터 관리를 위한 테이블 수정 및 최적화 진행</a:t>
            </a:r>
            <a:endParaRPr lang="ko-KR" altLang="en-US" sz="200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>
            <a:alphaModFix amt="80000"/>
          </a:blip>
          <a:stretch>
            <a:fillRect/>
          </a:stretch>
        </p:blipFill>
        <p:spPr>
          <a:xfrm>
            <a:off x="6756400" y="3898900"/>
            <a:ext cx="4775200" cy="477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86600" y="4254500"/>
            <a:ext cx="4127500" cy="4127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976100" y="6921500"/>
            <a:ext cx="5181600" cy="2717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039600" y="7658100"/>
            <a:ext cx="5219700" cy="152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934200" y="5778500"/>
            <a:ext cx="4406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GOALS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00900" y="54737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PROJECT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93800" y="6908800"/>
            <a:ext cx="5181600" cy="2730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19200" y="7429500"/>
            <a:ext cx="5245100" cy="1524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3">
            <a:alphaModFix amt="90000"/>
          </a:blip>
          <a:stretch>
            <a:fillRect/>
          </a:stretch>
        </p:blipFill>
        <p:spPr>
          <a:xfrm>
            <a:off x="1206500" y="6616700"/>
            <a:ext cx="774700" cy="6223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168400" y="66294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81200" y="69469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종류별 생산량 구분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129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볼펜의 종류에 따른 생산량 구분 및 데이터 분석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생산 데이터를 활용한 통계 기반 보고서 제공</a:t>
            </a:r>
            <a:endParaRPr lang="ko-KR" altLang="en-US" sz="200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963400" y="3683000"/>
            <a:ext cx="5181600" cy="283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887200" y="4381500"/>
            <a:ext cx="5232400" cy="152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16">
            <a:alphaModFix amt="90000"/>
          </a:blip>
          <a:stretch>
            <a:fillRect/>
          </a:stretch>
        </p:blipFill>
        <p:spPr>
          <a:xfrm>
            <a:off x="11963400" y="3378200"/>
            <a:ext cx="774700" cy="6223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19380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877800" y="3924300"/>
            <a:ext cx="43180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품목별 생산량 관리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82500" y="4686300"/>
            <a:ext cx="43053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인텔리제이를 활용하여 품목별 생산량을 체계적으로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데이터베이스와 연동하여 실시간 생산량 모니터링</a:t>
            </a:r>
            <a:endParaRPr lang="ko-KR" altLang="en-US" sz="2000"/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17">
            <a:alphaModFix amt="90000"/>
          </a:blip>
          <a:stretch>
            <a:fillRect/>
          </a:stretch>
        </p:blipFill>
        <p:spPr>
          <a:xfrm>
            <a:off x="11976100" y="6616700"/>
            <a:ext cx="774700" cy="6223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950700" y="6642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2725400" y="70485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ea typeface="Pretendard Medium"/>
              </a:rPr>
              <a:t>하루 생산량 및 불량품 비율 분석</a:t>
            </a:r>
            <a:endParaRPr lang="ko-KR" altLang="en-US" sz="2700" b="0" i="0" u="none" strike="noStrike" spc="-100">
              <a:solidFill>
                <a:srgbClr val="173460"/>
              </a:solidFill>
              <a:ea typeface="Pretendard Mediu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3952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일별 생산량 기록 및 불량품 비율 산출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 시각화를 통한 생산 효율성 평가</a:t>
            </a:r>
            <a:r>
              <a:rPr lang="en-US" sz="2000" b="0" i="0" u="none" strike="noStrike">
                <a:solidFill>
                  <a:srgbClr val="7b8ba6"/>
                </a:solidFill>
                <a:latin typeface="Pretendard Light"/>
              </a:rPr>
              <a:t>.</a:t>
            </a:r>
            <a:endParaRPr lang="en-US" sz="2000" b="0" i="0" u="none" strike="noStrike">
              <a:solidFill>
                <a:srgbClr val="7b8ba6"/>
              </a:solidFill>
              <a:latin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39000"/>
          </a:blip>
          <a:stretch>
            <a:fillRect/>
          </a:stretch>
        </p:blipFill>
        <p:spPr>
          <a:xfrm>
            <a:off x="-139700" y="7378700"/>
            <a:ext cx="18427700" cy="2921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000" y="2272469"/>
            <a:ext cx="14935200" cy="8014530"/>
          </a:xfrm>
          <a:prstGeom prst="rect">
            <a:avLst/>
          </a:prstGeom>
        </p:spPr>
      </p:pic>
      <p:sp>
        <p:nvSpPr>
          <p:cNvPr id="26" name="TextBox 3"/>
          <p:cNvSpPr txBox="1"/>
          <p:nvPr/>
        </p:nvSpPr>
        <p:spPr>
          <a:xfrm>
            <a:off x="4038600" y="596900"/>
            <a:ext cx="9144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 의 구성도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9100" y="203200"/>
            <a:ext cx="11531600" cy="1010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12700" y="520700"/>
            <a:ext cx="49530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927100"/>
            <a:ext cx="50292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기대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 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효과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8178800"/>
            <a:ext cx="4483100" cy="17653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마리아DB를 활용한 테이블 최적화로 데이터 관리의 </a:t>
            </a: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속도 향상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자동화된 생산량 관리 시스템을 통해 수작업을 줄이고, 인력 비용 절감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040000">
            <a:off x="8051800" y="3581400"/>
            <a:ext cx="29591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6000" y="5511800"/>
            <a:ext cx="22352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560000">
            <a:off x="8026400" y="7442200"/>
            <a:ext cx="29972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58500" y="1879600"/>
            <a:ext cx="65278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0388600" y="2362200"/>
            <a:ext cx="1066800" cy="1016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582400" y="2857500"/>
            <a:ext cx="4368800" cy="990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 생산 효율성 및 품질 향상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557000" y="21209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1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871200" y="4457700"/>
            <a:ext cx="6527800" cy="217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5400000">
            <a:off x="10388600" y="4940300"/>
            <a:ext cx="1066800" cy="101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620500" y="5600700"/>
            <a:ext cx="48895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데이터 기반 의사결정 강화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557000" y="47117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2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883900" y="7035800"/>
            <a:ext cx="6515100" cy="217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10401300" y="7518400"/>
            <a:ext cx="1066800" cy="114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484600" y="4584700"/>
            <a:ext cx="762000" cy="762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6459200" y="7150100"/>
            <a:ext cx="7874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6510000" y="1993900"/>
            <a:ext cx="723900" cy="7239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633200" y="8178800"/>
            <a:ext cx="48768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운영 및 관리 효율성 증대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569700" y="72898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3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241800" y="2997200"/>
            <a:ext cx="5029200" cy="5029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610100" y="3340100"/>
            <a:ext cx="4292600" cy="42926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660900" y="5016500"/>
            <a:ext cx="4203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EFFECT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800600" y="46482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EXPECTATION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12</cp:lastModifiedBy>
  <dcterms:modified xsi:type="dcterms:W3CDTF">2025-02-03T07:32:44.132</dcterms:modified>
  <cp:revision>6</cp:revision>
  <cp:version>1000.0000.01</cp:version>
</cp:coreProperties>
</file>