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15"/>
  </p:notesMasterIdLst>
  <p:sldIdLst>
    <p:sldId id="256" r:id="rId2"/>
    <p:sldId id="268" r:id="rId3"/>
    <p:sldId id="260" r:id="rId4"/>
    <p:sldId id="261" r:id="rId5"/>
    <p:sldId id="269" r:id="rId6"/>
    <p:sldId id="270" r:id="rId7"/>
    <p:sldId id="262" r:id="rId8"/>
    <p:sldId id="263" r:id="rId9"/>
    <p:sldId id="271" r:id="rId10"/>
    <p:sldId id="264" r:id="rId11"/>
    <p:sldId id="275" r:id="rId12"/>
    <p:sldId id="26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19C377-C055-48EB-B9C0-7C4549137A2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92DB-2892-4DE1-AFC7-A0A2EF94A73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45B-4298-4764-A76B-C023482E2122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A8DC-C1A9-4C21-9E1B-C0198DB4B95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02F8-12C2-4267-8D75-8C6A053DAFA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7259-E656-426E-A7A7-5AF958B4E60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tka Subheading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>
                <a:latin typeface="Microsoft Tai Le" panose="020B0502040204020203" pitchFamily="34" charset="0"/>
                <a:cs typeface="Microsoft Tai Le" panose="020B0502040204020203" pitchFamily="34" charset="0"/>
              </a:defRPr>
            </a:lvl1pPr>
            <a:lvl2pPr>
              <a:defRPr sz="2000">
                <a:latin typeface="Microsoft Tai Le" panose="020B0502040204020203" pitchFamily="34" charset="0"/>
                <a:cs typeface="Microsoft Tai Le" panose="020B0502040204020203" pitchFamily="34" charset="0"/>
              </a:defRPr>
            </a:lvl2pPr>
            <a:lvl3pPr>
              <a:defRPr sz="1800">
                <a:latin typeface="Microsoft Tai Le" panose="020B0502040204020203" pitchFamily="34" charset="0"/>
                <a:cs typeface="Microsoft Tai Le" panose="020B0502040204020203" pitchFamily="34" charset="0"/>
              </a:defRPr>
            </a:lvl3pPr>
            <a:lvl4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4pPr>
            <a:lvl5pPr>
              <a:defRPr sz="1600">
                <a:latin typeface="Microsoft Tai Le" panose="020B0502040204020203" pitchFamily="34" charset="0"/>
                <a:cs typeface="Microsoft Tai Le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CFCB-BCBB-46CF-B427-849C1576BF98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7706-291F-4304-A490-9C1AEBC46308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C98D-B98E-43F2-A7D0-E45EF0160FA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3858-1432-49DD-816E-7C9EB392FD4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E699-34F2-4D10-9A32-9FD75567B43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B2DCD9D-0EC7-4CEE-B584-5C79BDB75C46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itka Heading" panose="02000505000000020004" pitchFamily="2" charset="0"/>
                <a:ea typeface="SimSun-ExtB" panose="02010609060101010101" pitchFamily="49" charset="-122"/>
              </a:rPr>
              <a:t>Xây d</a:t>
            </a:r>
            <a:r>
              <a:rPr lang="en-GB">
                <a:latin typeface="Sitka Heading" panose="02000505000000020004" pitchFamily="2" charset="0"/>
                <a:ea typeface="SimSun-ExtB" panose="02010609060101010101" pitchFamily="49" charset="-122"/>
              </a:rPr>
              <a:t>ựng ứng dụng calculator</a:t>
            </a:r>
            <a:endParaRPr lang="en-US" dirty="0">
              <a:latin typeface="Sitka Heading" panose="02000505000000020004" pitchFamily="2" charset="0"/>
              <a:ea typeface="SimSun-ExtB" panose="02010609060101010101" pitchFamily="49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01E90-C2F2-45F9-8893-08C48D7D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3727"/>
              </p:ext>
            </p:extLst>
          </p:nvPr>
        </p:nvGraphicFramePr>
        <p:xfrm>
          <a:off x="2029459" y="3869633"/>
          <a:ext cx="8188330" cy="137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165">
                  <a:extLst>
                    <a:ext uri="{9D8B030D-6E8A-4147-A177-3AD203B41FA5}">
                      <a16:colId xmlns:a16="http://schemas.microsoft.com/office/drawing/2014/main" val="2571568932"/>
                    </a:ext>
                  </a:extLst>
                </a:gridCol>
                <a:gridCol w="4094165">
                  <a:extLst>
                    <a:ext uri="{9D8B030D-6E8A-4147-A177-3AD203B41FA5}">
                      <a16:colId xmlns:a16="http://schemas.microsoft.com/office/drawing/2014/main" val="1483773897"/>
                    </a:ext>
                  </a:extLst>
                </a:gridCol>
              </a:tblGrid>
              <a:tr h="686743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Lê Mạnh Hùng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15110058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504184"/>
                  </a:ext>
                </a:extLst>
              </a:tr>
              <a:tr h="686743"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Nguyễn Bá Lê An 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15110001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2467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68441"/>
              </p:ext>
            </p:extLst>
          </p:nvPr>
        </p:nvGraphicFramePr>
        <p:xfrm>
          <a:off x="2029460" y="5243119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11590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GVHD: Trần</a:t>
                      </a:r>
                      <a:r>
                        <a:rPr lang="en-US" sz="2400" baseline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 Công Tú</a:t>
                      </a:r>
                      <a:endParaRPr lang="en-US" sz="2400"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0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GB"/>
              <a:t>V. CÀI ĐẶT VÀ KIỂM THỬ</a:t>
            </a:r>
            <a:endParaRPr lang="en-US" dirty="0"/>
          </a:p>
        </p:txBody>
      </p:sp>
      <p:pic>
        <p:nvPicPr>
          <p:cNvPr id="5" name="Graphic 4" descr="Footprints">
            <a:extLst>
              <a:ext uri="{FF2B5EF4-FFF2-40B4-BE49-F238E27FC236}">
                <a16:creationId xmlns:a16="http://schemas.microsoft.com/office/drawing/2014/main" id="{5DF9218C-81FD-4DF0-92B2-C386681A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501" y="465847"/>
            <a:ext cx="914400" cy="914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6273"/>
              </p:ext>
            </p:extLst>
          </p:nvPr>
        </p:nvGraphicFramePr>
        <p:xfrm>
          <a:off x="2426252" y="2294647"/>
          <a:ext cx="4936332" cy="311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312835405"/>
                    </a:ext>
                  </a:extLst>
                </a:gridCol>
              </a:tblGrid>
              <a:tr h="328313">
                <a:tc>
                  <a:txBody>
                    <a:bodyPr/>
                    <a:lstStyle/>
                    <a:p>
                      <a:r>
                        <a:rPr lang="en-GB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ài đặt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09117"/>
                  </a:ext>
                </a:extLst>
              </a:tr>
              <a:tr h="275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Ứng dụng Calculator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 cài đặt trên Visual Studio 2017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Chạy trên Window10 x64-bit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0839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/>
              <a:t>KẾT LUẬN</a:t>
            </a:r>
            <a:endParaRPr lang="en-US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131796"/>
              </p:ext>
            </p:extLst>
          </p:nvPr>
        </p:nvGraphicFramePr>
        <p:xfrm>
          <a:off x="1214845" y="2031269"/>
          <a:ext cx="8686800" cy="3015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73414915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17567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Đã hoàn thành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Chưa hoàn thành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799109"/>
                  </a:ext>
                </a:extLst>
              </a:tr>
              <a:tr h="26893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 Xây dựng được giao diện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 Ứng dụng được stack để tính biểu thức trung tố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 Thực hiện được các phép tính + - * / sin cos tan cotg, phép tính có (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- Chưa bắt được lỗi khi nhập vào biểu thức sai.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- Chưa tính được sin cos tan cotg </a:t>
                      </a:r>
                      <a:r>
                        <a:rPr lang="en-US" sz="2000" b="1" smtClean="0">
                          <a:effectLst/>
                        </a:rPr>
                        <a:t>bên</a:t>
                      </a:r>
                      <a:r>
                        <a:rPr lang="en-US" sz="2000" b="1" baseline="0" smtClean="0">
                          <a:effectLst/>
                        </a:rPr>
                        <a:t> </a:t>
                      </a:r>
                      <a:r>
                        <a:rPr lang="en-US" sz="2000" b="1" smtClean="0">
                          <a:effectLst/>
                        </a:rPr>
                        <a:t>trong </a:t>
                      </a:r>
                      <a:r>
                        <a:rPr lang="en-US" sz="2000" b="1">
                          <a:effectLst/>
                        </a:rPr>
                        <a:t>dấu ngoặc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32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1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/>
              <a:t>KẾT LUẬN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10745"/>
              </p:ext>
            </p:extLst>
          </p:nvPr>
        </p:nvGraphicFramePr>
        <p:xfrm>
          <a:off x="1159668" y="1388303"/>
          <a:ext cx="987266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 và nh</a:t>
                      </a:r>
                      <a:r>
                        <a:rPr lang="vi-VN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ợc điểm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</a:t>
                      </a:r>
                      <a:r>
                        <a:rPr lang="en-US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ướng phát triển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963142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Ưu điểm</a:t>
                      </a:r>
                      <a:endParaRPr lang="en-US" sz="2400" u="sng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Xử lý được nhiều phép toán một lúc, giúp giảm thời gian tính toán của người sử dụng.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N</a:t>
                      </a:r>
                      <a:r>
                        <a:rPr lang="en-US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h</a:t>
                      </a:r>
                      <a:r>
                        <a:rPr lang="vi-VN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 u="sng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ợc điểm</a:t>
                      </a:r>
                      <a:endParaRPr lang="en-US" sz="2400" u="sng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Chưa xử lý được nhập dữ liệu từ bàn phím.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Chưa có các phép toán như: tính giai thừa, logarit, giải phương trình bậc 1, bậc 2, phân số, hàm mũ.</a:t>
                      </a:r>
                    </a:p>
                    <a:p>
                      <a:pPr lvl="0"/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Cần bổ sung thêm chức năng nhập dữ liệu từ bán phím.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Thêm chức năng quay lại phép tính trước.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Thêm chức năng tính toán như: tính giai thừa, logarit, giải phương trình bậc 1, bậc 2, phân số, lũy thừa, hàm mũ</a:t>
                      </a:r>
                      <a:r>
                        <a:rPr lang="en-US" sz="2400" kern="1200" smtClean="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.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 smtClean="0">
                          <a:solidFill>
                            <a:schemeClr val="dk1"/>
                          </a:solidFill>
                          <a:effectLst/>
                          <a:latin typeface="Microsoft Tai Le" panose="020B0502040204020203" pitchFamily="34" charset="0"/>
                          <a:ea typeface="+mn-ea"/>
                          <a:cs typeface="Microsoft Tai Le" panose="020B0502040204020203" pitchFamily="34" charset="0"/>
                        </a:rPr>
                        <a:t>Bắt lỗi khi nhập vào biểu thức sai.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Microsoft Tai Le" panose="020B0502040204020203" pitchFamily="34" charset="0"/>
                        <a:ea typeface="+mn-ea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BC4DCAB-4CF6-4AB3-961F-BC721DF5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178" y="568538"/>
            <a:ext cx="709018" cy="7090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18A20-4597-49FB-8705-03F19AEA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Lucida Handwriting" panose="03010101010101010101" pitchFamily="66" charset="0"/>
              </a:rPr>
              <a:t>Thank you</a:t>
            </a:r>
            <a:endParaRPr lang="en-US">
              <a:latin typeface="Lucida Handwriting" panose="03010101010101010101" pitchFamily="66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FF588-EA91-4ECE-9BFE-668AA855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sz="5400" b="1">
                <a:solidFill>
                  <a:srgbClr val="FF0000"/>
                </a:solidFill>
                <a:latin typeface="Sitka Heading" panose="02000505000000020004" pitchFamily="2" charset="0"/>
              </a:rPr>
              <a:t>NỘI DUNG </a:t>
            </a:r>
            <a:endParaRPr lang="en-US" sz="5400" b="1">
              <a:solidFill>
                <a:srgbClr val="FF0000"/>
              </a:solidFill>
              <a:latin typeface="Sitka Heading" panose="02000505000000020004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C54657-36C0-46FB-9232-07F3E516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733972"/>
            <a:ext cx="3931920" cy="3017520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Mô tả và mục tiêu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Thuật toán	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Thiết kế giao diện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Các hàm chính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Cài đặt và kiểm thử</a:t>
            </a:r>
          </a:p>
          <a:p>
            <a:pPr marL="400050" indent="-400050">
              <a:buAutoNum type="romanUcPeriod"/>
            </a:pPr>
            <a:r>
              <a:rPr lang="en-GB" sz="2800" b="1">
                <a:latin typeface="Microsoft Tai Le" panose="020B0502040204020203" pitchFamily="34" charset="0"/>
                <a:cs typeface="Microsoft Tai Le" panose="020B0502040204020203" pitchFamily="34" charset="0"/>
              </a:rPr>
              <a:t>Kết luận</a:t>
            </a:r>
            <a:endParaRPr lang="en-US" sz="2800" b="1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EC442-8D7B-4F6A-9032-1DC00ECA10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422" y="1535457"/>
            <a:ext cx="4653094" cy="42160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i="1">
                <a:latin typeface="Sitka Subheading" panose="02000505000000020004" pitchFamily="2" charset="0"/>
              </a:rPr>
              <a:t>I.MÔ TẢ VÀ MỤC TIÊU</a:t>
            </a:r>
            <a:endParaRPr lang="en-US" i="1" dirty="0">
              <a:latin typeface="Sitka Subheading" panose="02000505000000020004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49759"/>
              </p:ext>
            </p:extLst>
          </p:nvPr>
        </p:nvGraphicFramePr>
        <p:xfrm>
          <a:off x="458598" y="1424357"/>
          <a:ext cx="11274804" cy="51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0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563740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0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M</a:t>
                      </a:r>
                      <a:r>
                        <a:rPr lang="en-US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ô tả</a:t>
                      </a:r>
                      <a:endParaRPr lang="en-US" sz="32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M</a:t>
                      </a:r>
                      <a:r>
                        <a:rPr lang="en-US" sz="32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ục tiêu</a:t>
                      </a:r>
                      <a:endParaRPr lang="en-US" sz="32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5691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Trong thực tế,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calculator tính 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toán các biểu thức đại số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nhanh hơn, 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tiết kiệm thời gian trong việc tính toán.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Trong lập trình,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ứng</a:t>
                      </a:r>
                      <a:r>
                        <a:rPr lang="en-GB" sz="2400" baseline="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 dụng stack vào calculator để tính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các 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biểu thức đại số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biểu diễn d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ới dạng trung tố (Infix)</a:t>
                      </a:r>
                      <a:endParaRPr lang="en-US" sz="24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Về giao diện:</a:t>
                      </a:r>
                    </a:p>
                    <a:p>
                      <a:pPr marL="742950" lvl="1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vi-VN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X</a:t>
                      </a:r>
                      <a:r>
                        <a:rPr lang="en-US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ây</a:t>
                      </a:r>
                      <a:r>
                        <a:rPr lang="vi-VN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 dựng được giao diện dễ sử dụng.</a:t>
                      </a:r>
                      <a:endParaRPr lang="en-GB" sz="240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  <a:p>
                      <a:pPr marL="742950" lvl="1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Nhập đ</a:t>
                      </a:r>
                      <a:r>
                        <a:rPr lang="vi-VN" sz="2400">
                          <a:latin typeface="Tahoma" panose="020B0604030504040204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dữ liệu từ bàn phím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Về thuật toán:</a:t>
                      </a:r>
                    </a:p>
                    <a:p>
                      <a:pPr marL="742950" lvl="1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Ứng dụng đ</a:t>
                      </a:r>
                      <a:r>
                        <a:rPr lang="vi-VN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ư</a:t>
                      </a: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ợc Stack để tính giá trị biểu thức trung tố.</a:t>
                      </a:r>
                    </a:p>
                    <a:p>
                      <a:pPr marL="742950" lvl="1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GB" sz="240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Thực hiện đựợc biểu thức có chứa toán </a:t>
                      </a:r>
                      <a:r>
                        <a:rPr lang="en-GB" sz="240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tử:</a:t>
                      </a:r>
                      <a:r>
                        <a:rPr lang="en-GB" sz="2400" baseline="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 </a:t>
                      </a:r>
                      <a:r>
                        <a:rPr lang="es-ES" sz="2400" baseline="0" smtClean="0">
                          <a:latin typeface="Microsoft Tai Le" panose="020B0502040204020203" pitchFamily="34" charset="0"/>
                          <a:ea typeface="Tahoma" panose="020B0604030504040204" pitchFamily="34" charset="0"/>
                          <a:cs typeface="Microsoft Tai Le" panose="020B0502040204020203" pitchFamily="34" charset="0"/>
                        </a:rPr>
                        <a:t>+  -  *  /  sin  cos  tag  cotg sqrt  % ( )</a:t>
                      </a:r>
                      <a:endParaRPr lang="en-US" sz="2400" dirty="0">
                        <a:latin typeface="Microsoft Tai Le" panose="020B0502040204020203" pitchFamily="34" charset="0"/>
                        <a:ea typeface="Tahoma" panose="020B0604030504040204" pitchFamily="34" charset="0"/>
                        <a:cs typeface="Microsoft Tai Le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008" y="452120"/>
            <a:ext cx="914400" cy="914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anose="02060603020205020403" pitchFamily="18" charset="0"/>
              </a:rPr>
              <a:t>II. THUẬT TOÁN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E0F09-51C9-4F94-81C1-EB8C3B61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en-US"/>
              <a:t>Giả sử S là một biểu thức được cho ở dạng trung tố. Khởi tạo 2 Stack: Sh, St.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Stack Sh dùng để lưu trữ toán hạng, Stack St dùng để lưu trữ toán tử.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Duyệt S từ trái sang phải: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Nếu S[i] là toán hạng, Push vào Sh.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Nếu S[i] = </a:t>
            </a:r>
            <a:r>
              <a:rPr lang="en-US" smtClean="0"/>
              <a:t>‘(’, </a:t>
            </a:r>
            <a:r>
              <a:rPr lang="en-US"/>
              <a:t>Push vào St.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Nếu S[i] là toán tử có độ ưu tiên cao hơn toán tử hiện có trên đỉnh St thì Push vào St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Nếu S[i] là toán tử có độ ưu tiên thấp hơn hoặc bằng toán tử hiện có trên đỉnh St thì Pop toán tử có trên đỉnh St và Pop 2 toán hạng trên đỉnh Sh. Sau đó, thực hiện phép tính, kết quả Push vào Sh.Tiếp theo, Push S[i] vào St.</a:t>
            </a:r>
          </a:p>
          <a:p>
            <a:pPr lvl="0" algn="just">
              <a:lnSpc>
                <a:spcPct val="120000"/>
              </a:lnSpc>
            </a:pPr>
            <a:r>
              <a:rPr lang="en-US"/>
              <a:t>Nếu S[i] = </a:t>
            </a:r>
            <a:r>
              <a:rPr lang="en-US" smtClean="0"/>
              <a:t>‘)’ </a:t>
            </a:r>
            <a:r>
              <a:rPr lang="en-US"/>
              <a:t>thì Pop toán tử có trên đỉnh St và Pop 2 toán hạng trên đỉnh Sh. Sau đó, thực hiện phép tính, kết quả Push vào Sh. Tiếp theo, bỏ dấu ‘(‘ gặp phải đầu tiên ra khỏi St.</a:t>
            </a:r>
          </a:p>
          <a:p>
            <a:pPr algn="just">
              <a:lnSpc>
                <a:spcPct val="120000"/>
              </a:lnSpc>
            </a:pPr>
            <a:r>
              <a:rPr lang="en-US"/>
              <a:t>Thực hiện đến khi nào St rỗng và Sh còn 1 toán hạng duy nhất thì đó là kết quả. 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755" y="539276"/>
            <a:ext cx="767542" cy="76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C0C73-4EE3-49F7-9A99-5DB318881B82}"/>
              </a:ext>
            </a:extLst>
          </p:cNvPr>
          <p:cNvSpPr txBox="1"/>
          <p:nvPr/>
        </p:nvSpPr>
        <p:spPr>
          <a:xfrm>
            <a:off x="1331495" y="1601227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2.1 Trình bày thuật toán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8DCA-CEB0-46C8-9852-DDF27D41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Mức độ </a:t>
            </a:r>
            <a:r>
              <a:rPr lang="vi-VN" i="1"/>
              <a:t>ư</a:t>
            </a:r>
            <a:r>
              <a:rPr lang="en-GB" i="1"/>
              <a:t>u tiên của toán tử</a:t>
            </a:r>
            <a:endParaRPr lang="en-US" i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73196-1F06-4775-91F9-454C1F0AD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53223"/>
              </p:ext>
            </p:extLst>
          </p:nvPr>
        </p:nvGraphicFramePr>
        <p:xfrm>
          <a:off x="989903" y="1965961"/>
          <a:ext cx="9966117" cy="3537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159">
                  <a:extLst>
                    <a:ext uri="{9D8B030D-6E8A-4147-A177-3AD203B41FA5}">
                      <a16:colId xmlns:a16="http://schemas.microsoft.com/office/drawing/2014/main" val="3365678362"/>
                    </a:ext>
                  </a:extLst>
                </a:gridCol>
                <a:gridCol w="905159">
                  <a:extLst>
                    <a:ext uri="{9D8B030D-6E8A-4147-A177-3AD203B41FA5}">
                      <a16:colId xmlns:a16="http://schemas.microsoft.com/office/drawing/2014/main" val="76531108"/>
                    </a:ext>
                  </a:extLst>
                </a:gridCol>
                <a:gridCol w="905159">
                  <a:extLst>
                    <a:ext uri="{9D8B030D-6E8A-4147-A177-3AD203B41FA5}">
                      <a16:colId xmlns:a16="http://schemas.microsoft.com/office/drawing/2014/main" val="1928425626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15330508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028322358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941876150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792194624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2950234099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1458263846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3247429150"/>
                    </a:ext>
                  </a:extLst>
                </a:gridCol>
                <a:gridCol w="906330">
                  <a:extLst>
                    <a:ext uri="{9D8B030D-6E8A-4147-A177-3AD203B41FA5}">
                      <a16:colId xmlns:a16="http://schemas.microsoft.com/office/drawing/2014/main" val="663708355"/>
                    </a:ext>
                  </a:extLst>
                </a:gridCol>
              </a:tblGrid>
              <a:tr h="13996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Toán tử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cotg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sqrt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348107"/>
                  </a:ext>
                </a:extLst>
              </a:tr>
              <a:tr h="2137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Mức ưu tiên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5518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49-C070-4299-BB21-6497AFF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2.2 Chạy tay thuật toán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2DDE28-DC58-4584-BA2C-E650BCD48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05508"/>
              </p:ext>
            </p:extLst>
          </p:nvPr>
        </p:nvGraphicFramePr>
        <p:xfrm>
          <a:off x="555071" y="1677800"/>
          <a:ext cx="11081857" cy="508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19">
                  <a:extLst>
                    <a:ext uri="{9D8B030D-6E8A-4147-A177-3AD203B41FA5}">
                      <a16:colId xmlns:a16="http://schemas.microsoft.com/office/drawing/2014/main" val="1293017467"/>
                    </a:ext>
                  </a:extLst>
                </a:gridCol>
                <a:gridCol w="6496692">
                  <a:extLst>
                    <a:ext uri="{9D8B030D-6E8A-4147-A177-3AD203B41FA5}">
                      <a16:colId xmlns:a16="http://schemas.microsoft.com/office/drawing/2014/main" val="1426548764"/>
                    </a:ext>
                  </a:extLst>
                </a:gridCol>
                <a:gridCol w="1874045">
                  <a:extLst>
                    <a:ext uri="{9D8B030D-6E8A-4147-A177-3AD203B41FA5}">
                      <a16:colId xmlns:a16="http://schemas.microsoft.com/office/drawing/2014/main" val="3096369938"/>
                    </a:ext>
                  </a:extLst>
                </a:gridCol>
                <a:gridCol w="1961501">
                  <a:extLst>
                    <a:ext uri="{9D8B030D-6E8A-4147-A177-3AD203B41FA5}">
                      <a16:colId xmlns:a16="http://schemas.microsoft.com/office/drawing/2014/main" val="124162233"/>
                    </a:ext>
                  </a:extLst>
                </a:gridCol>
              </a:tblGrid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Cho M = 5 * 3 – (3 + 5)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9061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Khởi tạo Sh = {} và St = {}.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3848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78485" algn="l"/>
                        </a:tabLst>
                      </a:pPr>
                      <a:r>
                        <a:rPr lang="en-US" sz="2400">
                          <a:effectLst/>
                        </a:rPr>
                        <a:t>M[0]= "5"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9241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M[1]= "*"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St={*}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421914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M[2]= "3"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St={*}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635700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M[3]= "-"        -&gt; Tính 5*3=15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885899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M[4]= "(" 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951738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M[5]= "3"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956503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M[6]= "+"       -&gt; Đưa vào 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St={-,(,+}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020908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M[7]= "5"       -&gt; Đưa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Sh={15,3,5}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St={-,(,+}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690103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M[8]= ")"        -&gt; Tính 3+5=8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Sh={15,8}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St={-}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664177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Top(St)="-"     -&gt; Tính 15-8=7 rồi lưu vào Sh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Sh={7}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St={}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805230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Dừng.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5866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GB"/>
              <a:t>I</a:t>
            </a:r>
            <a:r>
              <a:rPr lang="en-US"/>
              <a:t>II. THIẾT KẾ GIAO DIỆN</a:t>
            </a: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4724" y="465847"/>
            <a:ext cx="914400" cy="9144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A07DB5-173D-42E8-9B6D-206575F08A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45872" y="1601227"/>
            <a:ext cx="4686059" cy="4080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71239-A16B-44D9-AA52-BA6B02F68E89}"/>
              </a:ext>
            </a:extLst>
          </p:cNvPr>
          <p:cNvSpPr txBox="1"/>
          <p:nvPr/>
        </p:nvSpPr>
        <p:spPr>
          <a:xfrm>
            <a:off x="3848045" y="568166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Form giao diện calculator</a:t>
            </a:r>
            <a:endParaRPr lang="en-US" sz="2000" i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1060" y="2575420"/>
            <a:ext cx="4754880" cy="7772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Nạp sin, cos, tan, cotag vào st</a:t>
            </a:r>
          </a:p>
          <a:p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5BCFFC8-0347-4583-A150-AC536E53E9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7927124"/>
              </p:ext>
            </p:extLst>
          </p:nvPr>
        </p:nvGraphicFramePr>
        <p:xfrm>
          <a:off x="1167947" y="2575420"/>
          <a:ext cx="4729616" cy="365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9616">
                  <a:extLst>
                    <a:ext uri="{9D8B030D-6E8A-4147-A177-3AD203B41FA5}">
                      <a16:colId xmlns:a16="http://schemas.microsoft.com/office/drawing/2014/main" val="1389430171"/>
                    </a:ext>
                  </a:extLst>
                </a:gridCol>
              </a:tblGrid>
              <a:tr h="243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public static int GetPriority(string op)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{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"sin" || op == "cos" || op == "tan" || op == "cotg" ||op == "sqrt")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3;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"*" || op == "/" || op == "%")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2;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if (op == "+" || op == "-")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    return 1;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    return 0;</a:t>
                      </a:r>
                      <a:endParaRPr lang="en-US" sz="2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    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48" marR="50048" marT="0" marB="0"/>
                </a:tc>
                <a:extLst>
                  <a:ext uri="{0D108BD9-81ED-4DB2-BD59-A6C34878D82A}">
                    <a16:rowId xmlns:a16="http://schemas.microsoft.com/office/drawing/2014/main" val="3246953907"/>
                  </a:ext>
                </a:extLst>
              </a:tr>
            </a:tbl>
          </a:graphicData>
        </a:graphic>
      </p:graphicFrame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781" y="759462"/>
            <a:ext cx="914400" cy="914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060" y="3317654"/>
            <a:ext cx="4754880" cy="7772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Nạp toán hạng vào sh</a:t>
            </a:r>
          </a:p>
          <a:p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 txBox="1">
            <a:spLocks/>
          </p:cNvSpPr>
          <p:nvPr/>
        </p:nvSpPr>
        <p:spPr>
          <a:xfrm>
            <a:off x="6661060" y="3871007"/>
            <a:ext cx="475488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mtClean="0"/>
              <a:t>Nạp toán tử vào st</a:t>
            </a:r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 txBox="1">
            <a:spLocks/>
          </p:cNvSpPr>
          <p:nvPr/>
        </p:nvSpPr>
        <p:spPr>
          <a:xfrm>
            <a:off x="1013551" y="1903171"/>
            <a:ext cx="475488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mtClean="0"/>
              <a:t>Xét mức độ ưu tiên của toán tử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ckwell" panose="02060603020205020403" pitchFamily="18" charset="0"/>
              </a:rPr>
              <a:t>I</a:t>
            </a:r>
            <a:r>
              <a:rPr lang="en-US">
                <a:latin typeface="Rockwell" panose="02060603020205020403" pitchFamily="18" charset="0"/>
              </a:rPr>
              <a:t>V. CÁC HÀM CHÍNH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82" y="827214"/>
            <a:ext cx="914400" cy="914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 txBox="1">
            <a:spLocks/>
          </p:cNvSpPr>
          <p:nvPr/>
        </p:nvSpPr>
        <p:spPr>
          <a:xfrm>
            <a:off x="1325880" y="2082904"/>
            <a:ext cx="475488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mtClean="0"/>
              <a:t>Nạp dấu ( vào st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 txBox="1">
            <a:spLocks/>
          </p:cNvSpPr>
          <p:nvPr/>
        </p:nvSpPr>
        <p:spPr>
          <a:xfrm>
            <a:off x="1325880" y="2950340"/>
            <a:ext cx="7341042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mtClean="0"/>
              <a:t>Xử lí các phép toán trong dấu “)” ngoặc</a:t>
            </a:r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63E4155-33A4-4CCC-B07C-D3BFF95BA20D}"/>
              </a:ext>
            </a:extLst>
          </p:cNvPr>
          <p:cNvSpPr txBox="1">
            <a:spLocks/>
          </p:cNvSpPr>
          <p:nvPr/>
        </p:nvSpPr>
        <p:spPr>
          <a:xfrm>
            <a:off x="1325880" y="3874071"/>
            <a:ext cx="930728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X</a:t>
            </a:r>
            <a:r>
              <a:rPr lang="en-US" smtClean="0"/>
              <a:t>ử lí dấu ++ hoặc -- hoặc + - hoặc - + </a:t>
            </a:r>
            <a:endParaRPr lang="en-US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381125E-76A7-41D3-BC66-CBD0DFF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25880" y="4721291"/>
            <a:ext cx="4754880" cy="777240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/>
              <a:t>Xử lí các phép toán còn lại</a:t>
            </a:r>
          </a:p>
        </p:txBody>
      </p:sp>
    </p:spTree>
    <p:extLst>
      <p:ext uri="{BB962C8B-B14F-4D97-AF65-F5344CB8AC3E}">
        <p14:creationId xmlns:p14="http://schemas.microsoft.com/office/powerpoint/2010/main" val="69581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 Does Teacher Does.potx" id="{FA74037E-C2FC-4BF7-AB86-6A115E48A405}" vid="{B793C75E-005D-4C72-AFC4-95BDBA26D4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1089</Words>
  <Application>Microsoft Office PowerPoint</Application>
  <PresentationFormat>Widescreen</PresentationFormat>
  <Paragraphs>171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SimSun-ExtB</vt:lpstr>
      <vt:lpstr>Calibri</vt:lpstr>
      <vt:lpstr>Corbel</vt:lpstr>
      <vt:lpstr>Lucida Handwriting</vt:lpstr>
      <vt:lpstr>Microsoft Tai Le</vt:lpstr>
      <vt:lpstr>Rockwell</vt:lpstr>
      <vt:lpstr>Segoe UI Black</vt:lpstr>
      <vt:lpstr>Sitka Heading</vt:lpstr>
      <vt:lpstr>Sitka Subheading</vt:lpstr>
      <vt:lpstr>Tahoma</vt:lpstr>
      <vt:lpstr>Times New Roman</vt:lpstr>
      <vt:lpstr>Wingdings</vt:lpstr>
      <vt:lpstr>Basis</vt:lpstr>
      <vt:lpstr>Xây dựng ứng dụng calculator</vt:lpstr>
      <vt:lpstr>NỘI DUNG </vt:lpstr>
      <vt:lpstr>I.MÔ TẢ VÀ MỤC TIÊU</vt:lpstr>
      <vt:lpstr>II. THUẬT TOÁN</vt:lpstr>
      <vt:lpstr>Mức độ ưu tiên của toán tử</vt:lpstr>
      <vt:lpstr>2.2 Chạy tay thuật toán</vt:lpstr>
      <vt:lpstr>III. THIẾT KẾ GIAO DIỆN</vt:lpstr>
      <vt:lpstr>IV. CÁC HÀM CHÍNH</vt:lpstr>
      <vt:lpstr>IV. CÁC HÀM CHÍNH</vt:lpstr>
      <vt:lpstr>V. CÀI ĐẶT VÀ KIỂM THỬ</vt:lpstr>
      <vt:lpstr>KẾT LUẬN</vt:lpstr>
      <vt:lpstr>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2018-12-03T15:40:56Z</dcterms:created>
  <dcterms:modified xsi:type="dcterms:W3CDTF">2018-12-11T03:44:46Z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