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84" r:id="rId1"/>
  </p:sldMasterIdLst>
  <p:notesMasterIdLst>
    <p:notesMasterId r:id="rId16"/>
  </p:notesMasterIdLst>
  <p:sldIdLst>
    <p:sldId id="256" r:id="rId2"/>
    <p:sldId id="268" r:id="rId3"/>
    <p:sldId id="260" r:id="rId4"/>
    <p:sldId id="261" r:id="rId5"/>
    <p:sldId id="269" r:id="rId6"/>
    <p:sldId id="270" r:id="rId7"/>
    <p:sldId id="262" r:id="rId8"/>
    <p:sldId id="263" r:id="rId9"/>
    <p:sldId id="271" r:id="rId10"/>
    <p:sldId id="272" r:id="rId11"/>
    <p:sldId id="273" r:id="rId12"/>
    <p:sldId id="264" r:id="rId13"/>
    <p:sldId id="265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3707" autoAdjust="0"/>
  </p:normalViewPr>
  <p:slideViewPr>
    <p:cSldViewPr snapToGrid="0">
      <p:cViewPr varScale="1">
        <p:scale>
          <a:sx n="73" d="100"/>
          <a:sy n="73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your classroom colors different than what you see in this template? That’s OK! Click on Design -&gt; Variants (the down arrow) -&gt; Pick the color scheme that works for you!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Feel free to change any “You will…” and “I will…” statements to ensure they align with your classroom procedures and rules!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85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45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19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itka Subheading" panose="02000505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Microsoft Tai Le" panose="020B0502040204020203" pitchFamily="34" charset="0"/>
                <a:cs typeface="Microsoft Tai Le" panose="020B0502040204020203" pitchFamily="34" charset="0"/>
              </a:defRPr>
            </a:lvl1pPr>
            <a:lvl2pPr>
              <a:defRPr>
                <a:latin typeface="Microsoft Tai Le" panose="020B0502040204020203" pitchFamily="34" charset="0"/>
                <a:cs typeface="Microsoft Tai Le" panose="020B0502040204020203" pitchFamily="34" charset="0"/>
              </a:defRPr>
            </a:lvl2pPr>
            <a:lvl3pPr>
              <a:defRPr>
                <a:latin typeface="Microsoft Tai Le" panose="020B0502040204020203" pitchFamily="34" charset="0"/>
                <a:cs typeface="Microsoft Tai Le" panose="020B0502040204020203" pitchFamily="34" charset="0"/>
              </a:defRPr>
            </a:lvl3pPr>
            <a:lvl4pPr>
              <a:defRPr>
                <a:latin typeface="Microsoft Tai Le" panose="020B0502040204020203" pitchFamily="34" charset="0"/>
                <a:cs typeface="Microsoft Tai Le" panose="020B0502040204020203" pitchFamily="34" charset="0"/>
              </a:defRPr>
            </a:lvl4pPr>
            <a:lvl5pPr>
              <a:defRPr>
                <a:latin typeface="Microsoft Tai Le" panose="020B0502040204020203" pitchFamily="34" charset="0"/>
                <a:cs typeface="Microsoft Tai Le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84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76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itka Subheading" panose="02000505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>
                <a:latin typeface="Microsoft Tai Le" panose="020B0502040204020203" pitchFamily="34" charset="0"/>
                <a:cs typeface="Microsoft Tai Le" panose="020B0502040204020203" pitchFamily="34" charset="0"/>
              </a:defRPr>
            </a:lvl1pPr>
            <a:lvl2pPr>
              <a:defRPr sz="2000">
                <a:latin typeface="Microsoft Tai Le" panose="020B0502040204020203" pitchFamily="34" charset="0"/>
                <a:cs typeface="Microsoft Tai Le" panose="020B0502040204020203" pitchFamily="34" charset="0"/>
              </a:defRPr>
            </a:lvl2pPr>
            <a:lvl3pPr>
              <a:defRPr sz="1800">
                <a:latin typeface="Microsoft Tai Le" panose="020B0502040204020203" pitchFamily="34" charset="0"/>
                <a:cs typeface="Microsoft Tai Le" panose="020B0502040204020203" pitchFamily="34" charset="0"/>
              </a:defRPr>
            </a:lvl3pPr>
            <a:lvl4pPr>
              <a:defRPr sz="1600">
                <a:latin typeface="Microsoft Tai Le" panose="020B0502040204020203" pitchFamily="34" charset="0"/>
                <a:cs typeface="Microsoft Tai Le" panose="020B0502040204020203" pitchFamily="34" charset="0"/>
              </a:defRPr>
            </a:lvl4pPr>
            <a:lvl5pPr>
              <a:defRPr sz="1600">
                <a:latin typeface="Microsoft Tai Le" panose="020B0502040204020203" pitchFamily="34" charset="0"/>
                <a:cs typeface="Microsoft Tai Le" panose="020B050204020402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>
                <a:latin typeface="Microsoft Tai Le" panose="020B0502040204020203" pitchFamily="34" charset="0"/>
                <a:cs typeface="Microsoft Tai Le" panose="020B0502040204020203" pitchFamily="34" charset="0"/>
              </a:defRPr>
            </a:lvl1pPr>
            <a:lvl2pPr>
              <a:defRPr sz="2000">
                <a:latin typeface="Microsoft Tai Le" panose="020B0502040204020203" pitchFamily="34" charset="0"/>
                <a:cs typeface="Microsoft Tai Le" panose="020B0502040204020203" pitchFamily="34" charset="0"/>
              </a:defRPr>
            </a:lvl2pPr>
            <a:lvl3pPr>
              <a:defRPr sz="1800">
                <a:latin typeface="Microsoft Tai Le" panose="020B0502040204020203" pitchFamily="34" charset="0"/>
                <a:cs typeface="Microsoft Tai Le" panose="020B0502040204020203" pitchFamily="34" charset="0"/>
              </a:defRPr>
            </a:lvl3pPr>
            <a:lvl4pPr>
              <a:defRPr sz="1600">
                <a:latin typeface="Microsoft Tai Le" panose="020B0502040204020203" pitchFamily="34" charset="0"/>
                <a:cs typeface="Microsoft Tai Le" panose="020B0502040204020203" pitchFamily="34" charset="0"/>
              </a:defRPr>
            </a:lvl4pPr>
            <a:lvl5pPr>
              <a:defRPr sz="1600">
                <a:latin typeface="Microsoft Tai Le" panose="020B0502040204020203" pitchFamily="34" charset="0"/>
                <a:cs typeface="Microsoft Tai Le" panose="020B050204020402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25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itka Subheading" panose="02000505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>
                <a:latin typeface="Microsoft Tai Le" panose="020B0502040204020203" pitchFamily="34" charset="0"/>
                <a:cs typeface="Microsoft Tai Le" panose="020B0502040204020203" pitchFamily="34" charset="0"/>
              </a:defRPr>
            </a:lvl1pPr>
            <a:lvl2pPr>
              <a:defRPr sz="2000">
                <a:latin typeface="Microsoft Tai Le" panose="020B0502040204020203" pitchFamily="34" charset="0"/>
                <a:cs typeface="Microsoft Tai Le" panose="020B0502040204020203" pitchFamily="34" charset="0"/>
              </a:defRPr>
            </a:lvl2pPr>
            <a:lvl3pPr>
              <a:defRPr sz="1800">
                <a:latin typeface="Microsoft Tai Le" panose="020B0502040204020203" pitchFamily="34" charset="0"/>
                <a:cs typeface="Microsoft Tai Le" panose="020B0502040204020203" pitchFamily="34" charset="0"/>
              </a:defRPr>
            </a:lvl3pPr>
            <a:lvl4pPr>
              <a:defRPr sz="1600">
                <a:latin typeface="Microsoft Tai Le" panose="020B0502040204020203" pitchFamily="34" charset="0"/>
                <a:cs typeface="Microsoft Tai Le" panose="020B0502040204020203" pitchFamily="34" charset="0"/>
              </a:defRPr>
            </a:lvl4pPr>
            <a:lvl5pPr>
              <a:defRPr sz="1600">
                <a:latin typeface="Microsoft Tai Le" panose="020B0502040204020203" pitchFamily="34" charset="0"/>
                <a:cs typeface="Microsoft Tai Le" panose="020B050204020402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>
                <a:latin typeface="Microsoft Tai Le" panose="020B0502040204020203" pitchFamily="34" charset="0"/>
                <a:cs typeface="Microsoft Tai Le" panose="020B0502040204020203" pitchFamily="34" charset="0"/>
              </a:defRPr>
            </a:lvl1pPr>
            <a:lvl2pPr>
              <a:defRPr sz="2000">
                <a:latin typeface="Microsoft Tai Le" panose="020B0502040204020203" pitchFamily="34" charset="0"/>
                <a:cs typeface="Microsoft Tai Le" panose="020B0502040204020203" pitchFamily="34" charset="0"/>
              </a:defRPr>
            </a:lvl2pPr>
            <a:lvl3pPr>
              <a:defRPr sz="1800">
                <a:latin typeface="Microsoft Tai Le" panose="020B0502040204020203" pitchFamily="34" charset="0"/>
                <a:cs typeface="Microsoft Tai Le" panose="020B0502040204020203" pitchFamily="34" charset="0"/>
              </a:defRPr>
            </a:lvl3pPr>
            <a:lvl4pPr>
              <a:defRPr sz="1600">
                <a:latin typeface="Microsoft Tai Le" panose="020B0502040204020203" pitchFamily="34" charset="0"/>
                <a:cs typeface="Microsoft Tai Le" panose="020B0502040204020203" pitchFamily="34" charset="0"/>
              </a:defRPr>
            </a:lvl4pPr>
            <a:lvl5pPr>
              <a:defRPr sz="1600">
                <a:latin typeface="Microsoft Tai Le" panose="020B0502040204020203" pitchFamily="34" charset="0"/>
                <a:cs typeface="Microsoft Tai Le" panose="020B050204020402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06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70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0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46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71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Sitka Heading" panose="02000505000000020004" pitchFamily="2" charset="0"/>
                <a:ea typeface="SimSun-ExtB" panose="02010609060101010101" pitchFamily="49" charset="-122"/>
              </a:rPr>
              <a:t>Xây d</a:t>
            </a:r>
            <a:r>
              <a:rPr lang="en-GB">
                <a:latin typeface="Sitka Heading" panose="02000505000000020004" pitchFamily="2" charset="0"/>
                <a:ea typeface="SimSun-ExtB" panose="02010609060101010101" pitchFamily="49" charset="-122"/>
              </a:rPr>
              <a:t>ựng ứng dụng calculator</a:t>
            </a:r>
            <a:endParaRPr lang="en-US" dirty="0">
              <a:latin typeface="Sitka Heading" panose="02000505000000020004" pitchFamily="2" charset="0"/>
              <a:ea typeface="SimSun-ExtB" panose="02010609060101010101" pitchFamily="49" charset="-122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6501E90-C2F2-45F9-8893-08C48D7DF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783727"/>
              </p:ext>
            </p:extLst>
          </p:nvPr>
        </p:nvGraphicFramePr>
        <p:xfrm>
          <a:off x="2029459" y="3869633"/>
          <a:ext cx="8188330" cy="1373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165">
                  <a:extLst>
                    <a:ext uri="{9D8B030D-6E8A-4147-A177-3AD203B41FA5}">
                      <a16:colId xmlns:a16="http://schemas.microsoft.com/office/drawing/2014/main" val="2571568932"/>
                    </a:ext>
                  </a:extLst>
                </a:gridCol>
                <a:gridCol w="4094165">
                  <a:extLst>
                    <a:ext uri="{9D8B030D-6E8A-4147-A177-3AD203B41FA5}">
                      <a16:colId xmlns:a16="http://schemas.microsoft.com/office/drawing/2014/main" val="1483773897"/>
                    </a:ext>
                  </a:extLst>
                </a:gridCol>
              </a:tblGrid>
              <a:tr h="686743"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latin typeface="Segoe UI Black" panose="020B0A02040204020203" pitchFamily="34" charset="0"/>
                          <a:ea typeface="Segoe UI Black" panose="020B0A02040204020203" pitchFamily="34" charset="0"/>
                        </a:rPr>
                        <a:t>Lê Mạnh Hùng</a:t>
                      </a:r>
                      <a:endParaRPr lang="en-US" sz="2400">
                        <a:latin typeface="Segoe UI Black" panose="020B0A02040204020203" pitchFamily="34" charset="0"/>
                        <a:ea typeface="Segoe UI Black" panose="020B0A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latin typeface="Segoe UI Black" panose="020B0A02040204020203" pitchFamily="34" charset="0"/>
                          <a:ea typeface="Segoe UI Black" panose="020B0A02040204020203" pitchFamily="34" charset="0"/>
                        </a:rPr>
                        <a:t>15110058</a:t>
                      </a:r>
                      <a:endParaRPr lang="en-US" sz="2400">
                        <a:latin typeface="Segoe UI Black" panose="020B0A02040204020203" pitchFamily="34" charset="0"/>
                        <a:ea typeface="Segoe UI Black" panose="020B0A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504184"/>
                  </a:ext>
                </a:extLst>
              </a:tr>
              <a:tr h="686743"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latin typeface="Segoe UI Black" panose="020B0A02040204020203" pitchFamily="34" charset="0"/>
                          <a:ea typeface="Segoe UI Black" panose="020B0A02040204020203" pitchFamily="34" charset="0"/>
                        </a:rPr>
                        <a:t>Nguyễn Bá Lê An </a:t>
                      </a:r>
                      <a:endParaRPr lang="en-US" sz="2400">
                        <a:latin typeface="Segoe UI Black" panose="020B0A02040204020203" pitchFamily="34" charset="0"/>
                        <a:ea typeface="Segoe UI Black" panose="020B0A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latin typeface="Segoe UI Black" panose="020B0A02040204020203" pitchFamily="34" charset="0"/>
                          <a:ea typeface="Segoe UI Black" panose="020B0A02040204020203" pitchFamily="34" charset="0"/>
                        </a:rPr>
                        <a:t>15110001</a:t>
                      </a:r>
                      <a:endParaRPr lang="en-US" sz="2400">
                        <a:latin typeface="Segoe UI Black" panose="020B0A02040204020203" pitchFamily="34" charset="0"/>
                        <a:ea typeface="Segoe UI Black" panose="020B0A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5424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44867"/>
            <a:ext cx="9875520" cy="1356360"/>
          </a:xfrm>
        </p:spPr>
        <p:txBody>
          <a:bodyPr/>
          <a:lstStyle/>
          <a:p>
            <a:r>
              <a:rPr lang="en-GB">
                <a:latin typeface="Rockwell" panose="02060603020205020403" pitchFamily="18" charset="0"/>
              </a:rPr>
              <a:t>I</a:t>
            </a:r>
            <a:r>
              <a:rPr lang="en-US">
                <a:latin typeface="Rockwell" panose="02060603020205020403" pitchFamily="18" charset="0"/>
              </a:rPr>
              <a:t>V. CÁC HÀM CHÍNH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63E4155-33A4-4CCC-B07C-D3BFF95BA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8840" y="2118957"/>
            <a:ext cx="5369374" cy="777240"/>
          </a:xfrm>
        </p:spPr>
        <p:txBody>
          <a:bodyPr/>
          <a:lstStyle/>
          <a:p>
            <a:pPr lvl="0"/>
            <a:r>
              <a:rPr lang="en-US"/>
              <a:t>Xử lí các phép toán trong dấu “)” ngoặc</a:t>
            </a:r>
          </a:p>
        </p:txBody>
      </p:sp>
      <p:graphicFrame>
        <p:nvGraphicFramePr>
          <p:cNvPr id="19" name="Content Placeholder 18">
            <a:extLst>
              <a:ext uri="{FF2B5EF4-FFF2-40B4-BE49-F238E27FC236}">
                <a16:creationId xmlns:a16="http://schemas.microsoft.com/office/drawing/2014/main" id="{CFA71138-C32A-4149-955F-8E138212EF7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11663472"/>
              </p:ext>
            </p:extLst>
          </p:nvPr>
        </p:nvGraphicFramePr>
        <p:xfrm>
          <a:off x="6154723" y="244867"/>
          <a:ext cx="5715699" cy="63936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15699">
                  <a:extLst>
                    <a:ext uri="{9D8B030D-6E8A-4147-A177-3AD203B41FA5}">
                      <a16:colId xmlns:a16="http://schemas.microsoft.com/office/drawing/2014/main" val="3088778007"/>
                    </a:ext>
                  </a:extLst>
                </a:gridCol>
              </a:tblGrid>
              <a:tr h="33845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if (manhinh.Text[i] == ')')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{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str1 = "+"; // khai báo str1 ảo(tránh stack rỗng)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while (str1 != "(")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{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   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    a = double.Parse((sh.Pop().ToString()));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    str1 = st.Pop().ToString();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    if (str1 == "(")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    {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        sh.Push(a);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        break;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    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    if (sh.Count == 0 &amp;&amp; (str1 == "+" || str1 == "-")) b = 0;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    else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        if (sh.Count == 0 &amp;&amp; (str1 == "*" || str1 == "/"))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        {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            MessageBox.Show("Loi!");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            break;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        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        else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            b = double.Parse((sh.Pop().ToString()));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    switch (str1)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    {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        case "+":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            ketQua = (a + b);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            break;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        case "-":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            ketQua = (b - a);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            break;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        case "*":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            ketQua = (a * b);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            break;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        case "/":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            if (a == 0)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            {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                MessageBox.Show("Không thể chia cho 0", "Thông báo");                               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            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            ketQua = (b / a);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            break;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        case "%":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            if (a == 0)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            {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                MessageBox.Show("Không thể chia cho 0", "Thông báo");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            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            ketQua = (b % a);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            break;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    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    sh.Push(ketQua);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    if (str1 != "(")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        str1 = st.Pop().ToString();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if (manhinh.Text[i] == ')' &amp;&amp; (manhinh.Text[i] &gt;= '0' &amp;&amp; manhinh.Text[i] &lt;= '9'))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    st.Push("*");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} 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03" marR="26303" marT="0" marB="0"/>
                </a:tc>
                <a:extLst>
                  <a:ext uri="{0D108BD9-81ED-4DB2-BD59-A6C34878D82A}">
                    <a16:rowId xmlns:a16="http://schemas.microsoft.com/office/drawing/2014/main" val="2540811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1077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Rockwell" panose="02060603020205020403" pitchFamily="18" charset="0"/>
              </a:rPr>
              <a:t>I</a:t>
            </a:r>
            <a:r>
              <a:rPr lang="en-US">
                <a:latin typeface="Rockwell" panose="02060603020205020403" pitchFamily="18" charset="0"/>
              </a:rPr>
              <a:t>V. CÁC HÀM CHÍNH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63E4155-33A4-4CCC-B07C-D3BFF95BA2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xử lí nhiều dấu + hoặc - hoặc + - hoặc - + liên tiếp(số âm)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381125E-76A7-41D3-BC66-CBD0DFF9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/>
            <a:r>
              <a:rPr lang="en-US"/>
              <a:t>Xử lí các phép toán còn lại</a:t>
            </a:r>
          </a:p>
        </p:txBody>
      </p:sp>
      <p:pic>
        <p:nvPicPr>
          <p:cNvPr id="5" name="Graphic 4" descr="Meeting">
            <a:extLst>
              <a:ext uri="{FF2B5EF4-FFF2-40B4-BE49-F238E27FC236}">
                <a16:creationId xmlns:a16="http://schemas.microsoft.com/office/drawing/2014/main" id="{BC7F4CA9-C0CE-4E72-97F6-F2A2156DD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61069" y="465847"/>
            <a:ext cx="914400" cy="914400"/>
          </a:xfrm>
          <a:prstGeom prst="rect">
            <a:avLst/>
          </a:prstGeom>
        </p:spPr>
      </p:pic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46C8C8DB-8582-4D53-8096-23B8192B90F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49855685"/>
              </p:ext>
            </p:extLst>
          </p:nvPr>
        </p:nvGraphicFramePr>
        <p:xfrm>
          <a:off x="1075888" y="2963862"/>
          <a:ext cx="4754563" cy="32924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54563">
                  <a:extLst>
                    <a:ext uri="{9D8B030D-6E8A-4147-A177-3AD203B41FA5}">
                      <a16:colId xmlns:a16="http://schemas.microsoft.com/office/drawing/2014/main" val="1162798748"/>
                    </a:ext>
                  </a:extLst>
                </a:gridCol>
              </a:tblGrid>
              <a:tr h="20583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if (manhinh.Text[i] == '-' &amp;&amp; manhinh.Text[i + 1] == '-' || manhinh.Text[i] == '-' &amp;&amp; manhinh.Text[i + 1] == '+' || manhinh.Text[i] == '+' &amp;&amp; manhinh.Text[i + 1] == '+'|| manhinh.Text[i] == '+' &amp;&amp; manhinh.Text[i + 1] == '-')</a:t>
                      </a:r>
                      <a:endParaRPr lang="en-US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              {</a:t>
                      </a:r>
                      <a:endParaRPr lang="en-US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                  if (manhinh.Text[i] == '-')</a:t>
                      </a:r>
                      <a:endParaRPr lang="en-US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                      j = 1;</a:t>
                      </a:r>
                      <a:endParaRPr lang="en-US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                  while (manhinh.Text[i + 1] == '-' || manhinh.Text[i + 1] == '+')</a:t>
                      </a:r>
                      <a:endParaRPr lang="en-US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                  {</a:t>
                      </a:r>
                      <a:endParaRPr lang="en-US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                      if (manhinh.Text[i + 1] == '-')</a:t>
                      </a:r>
                      <a:endParaRPr lang="en-US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                          j++;</a:t>
                      </a:r>
                      <a:endParaRPr lang="en-US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                      i++;</a:t>
                      </a:r>
                      <a:endParaRPr lang="en-US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                  }</a:t>
                      </a:r>
                      <a:endParaRPr lang="en-US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                  if (( j) % 2 == 0)</a:t>
                      </a:r>
                      <a:endParaRPr lang="en-US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                      str1 = "+";</a:t>
                      </a:r>
                      <a:endParaRPr lang="en-US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                  else</a:t>
                      </a:r>
                      <a:endParaRPr lang="en-US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                      str1 = "-";</a:t>
                      </a:r>
                      <a:endParaRPr lang="en-US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                  st.Push((str1.ToString()));</a:t>
                      </a:r>
                      <a:endParaRPr lang="en-US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              }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613" marR="49613" marT="0" marB="0"/>
                </a:tc>
                <a:extLst>
                  <a:ext uri="{0D108BD9-81ED-4DB2-BD59-A6C34878D82A}">
                    <a16:rowId xmlns:a16="http://schemas.microsoft.com/office/drawing/2014/main" val="3713400937"/>
                  </a:ext>
                </a:extLst>
              </a:tr>
            </a:tbl>
          </a:graphicData>
        </a:graphic>
      </p:graphicFrame>
      <p:graphicFrame>
        <p:nvGraphicFramePr>
          <p:cNvPr id="19" name="Content Placeholder 18">
            <a:extLst>
              <a:ext uri="{FF2B5EF4-FFF2-40B4-BE49-F238E27FC236}">
                <a16:creationId xmlns:a16="http://schemas.microsoft.com/office/drawing/2014/main" id="{F305DD36-5BA1-4479-84EA-D61192C14706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7668327" y="2595563"/>
          <a:ext cx="1955983" cy="35839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55983">
                  <a:extLst>
                    <a:ext uri="{9D8B030D-6E8A-4147-A177-3AD203B41FA5}">
                      <a16:colId xmlns:a16="http://schemas.microsoft.com/office/drawing/2014/main" val="3687669989"/>
                    </a:ext>
                  </a:extLst>
                </a:gridCol>
              </a:tblGrid>
              <a:tr h="33829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while (st.Count &gt; 0)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{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a = double.Parse(sh.Pop().ToString()); 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str1 = st.Pop().ToString();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if (sh.Count == 0 &amp;&amp; (str1 == "+" || str1 == "-")) b = 0;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else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if (sh.Count == 0 &amp;&amp; (str1 == "*" || str1 == "/"))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{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    MessageBox.Show("Loi!");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    manhinh.Text = "0";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    return;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if (str1 == "+" || str1 == "-" || str1 == "*" || str1 == "/" || str1 == "%")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{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b = double.Parse((sh.Pop().ToString()));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switch (str1)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{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    case "+":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        ketQua = (a + b);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        break;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    case "-":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        ketQua = (b - a);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        break;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    case "*":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        ketQua = (a * b);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        break;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    case "/":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        if (a == 0)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        {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            MessageBox.Show("Không thể chia cho 0", "Thông báo");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        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        ketQua = (b / a);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        break;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    case "%":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        if (a == 0)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        {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            MessageBox.Show("Không thể chia cho 0", "Thông báo");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        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        ketQua = (b % a);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        break;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    case "^":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        ketQua = Math.Pow(b, a);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        break;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sh.Push(ketQua);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else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if (str1 == "sin" || str1 == "cos" || str1 == "tan" || str1 == "cotg" || str1 =="sqrt")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{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    switch (str1)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    {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        case "sin":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            sh.Push(Math.Sin(a));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            break;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        case "cos":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            sh.Push(Math.Cos(a));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            break;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        case "tan":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            sh.Push(Math.Tan(a));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            break;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        case "cotg":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            sh.Push(1.00/Math.Tan(a));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            break;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        case "sqrt":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            sh.Push(Math.Sqrt(a));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            break;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    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        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}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            manhinh.Text = sh.Pop().ToString();</a:t>
                      </a:r>
                      <a:endParaRPr lang="en-US" sz="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10" marR="20410" marT="0" marB="0"/>
                </a:tc>
                <a:extLst>
                  <a:ext uri="{0D108BD9-81ED-4DB2-BD59-A6C34878D82A}">
                    <a16:rowId xmlns:a16="http://schemas.microsoft.com/office/drawing/2014/main" val="2668341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6693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/>
          <a:lstStyle/>
          <a:p>
            <a:r>
              <a:rPr lang="en-GB"/>
              <a:t>V. CÀI ĐẶT VÀ KIỂM THỬ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4998831"/>
              </p:ext>
            </p:extLst>
          </p:nvPr>
        </p:nvGraphicFramePr>
        <p:xfrm>
          <a:off x="1159668" y="1601227"/>
          <a:ext cx="9872664" cy="4435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332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  <a:gridCol w="4936332">
                  <a:extLst>
                    <a:ext uri="{9D8B030D-6E8A-4147-A177-3AD203B41FA5}">
                      <a16:colId xmlns:a16="http://schemas.microsoft.com/office/drawing/2014/main" val="777156215"/>
                    </a:ext>
                  </a:extLst>
                </a:gridCol>
              </a:tblGrid>
              <a:tr h="472727">
                <a:tc>
                  <a:txBody>
                    <a:bodyPr/>
                    <a:lstStyle/>
                    <a:p>
                      <a:r>
                        <a:rPr lang="en-GB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</a:t>
                      </a:r>
                      <a:r>
                        <a:rPr lang="en-US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ài đặt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</a:t>
                      </a:r>
                      <a:r>
                        <a:rPr lang="en-US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iểm th</a:t>
                      </a:r>
                      <a:r>
                        <a:rPr lang="en-GB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ử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822786"/>
                  </a:ext>
                </a:extLst>
              </a:tr>
              <a:tr h="39631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GB" sz="24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Ứng dụng Calculator đ</a:t>
                      </a:r>
                      <a:r>
                        <a:rPr lang="vi-VN" sz="24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ư</a:t>
                      </a:r>
                      <a:r>
                        <a:rPr lang="en-GB" sz="24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ợc cài đặt trên Visual Studio 2017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GB" sz="24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Chạy trên Window10 x64-bit</a:t>
                      </a:r>
                      <a:endParaRPr lang="en-US" sz="2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GB" sz="24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TH1: 5*3-(3+5)/2=11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GB" sz="24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TH2: 9%4 d</a:t>
                      </a:r>
                      <a:r>
                        <a:rPr lang="vi-VN" sz="24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ư</a:t>
                      </a:r>
                      <a:r>
                        <a:rPr lang="en-GB" sz="24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1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GB" sz="24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TH3: cos1+2=2.54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GB" sz="24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TH4: 5—1=6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endParaRPr lang="en-US" sz="2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739329"/>
                  </a:ext>
                </a:extLst>
              </a:tr>
            </a:tbl>
          </a:graphicData>
        </a:graphic>
      </p:graphicFrame>
      <p:pic>
        <p:nvPicPr>
          <p:cNvPr id="5" name="Graphic 4" descr="Footprints">
            <a:extLst>
              <a:ext uri="{FF2B5EF4-FFF2-40B4-BE49-F238E27FC236}">
                <a16:creationId xmlns:a16="http://schemas.microsoft.com/office/drawing/2014/main" id="{5DF9218C-81FD-4DF0-92B2-C386681A6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48501" y="46584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730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/>
          <a:lstStyle/>
          <a:p>
            <a:r>
              <a:rPr lang="en-US"/>
              <a:t>KẾT LUẬN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6110198"/>
              </p:ext>
            </p:extLst>
          </p:nvPr>
        </p:nvGraphicFramePr>
        <p:xfrm>
          <a:off x="1159668" y="1388303"/>
          <a:ext cx="9872664" cy="490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332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  <a:gridCol w="4936332">
                  <a:extLst>
                    <a:ext uri="{9D8B030D-6E8A-4147-A177-3AD203B41FA5}">
                      <a16:colId xmlns:a16="http://schemas.microsoft.com/office/drawing/2014/main" val="777156215"/>
                    </a:ext>
                  </a:extLst>
                </a:gridCol>
              </a:tblGrid>
              <a:tr h="472727">
                <a:tc>
                  <a:txBody>
                    <a:bodyPr/>
                    <a:lstStyle/>
                    <a:p>
                      <a:pPr algn="ctr"/>
                      <a:r>
                        <a:rPr lang="vi-VN" sz="28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Ư</a:t>
                      </a:r>
                      <a:r>
                        <a:rPr lang="en-GB" sz="28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 và nh</a:t>
                      </a:r>
                      <a:r>
                        <a:rPr lang="vi-VN" sz="28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ư</a:t>
                      </a:r>
                      <a:r>
                        <a:rPr lang="en-GB" sz="28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ợc điểm</a:t>
                      </a:r>
                      <a:endParaRPr lang="en-US" sz="2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</a:t>
                      </a:r>
                      <a:r>
                        <a:rPr lang="en-US" sz="28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ướng phát triển</a:t>
                      </a:r>
                      <a:endParaRPr lang="en-US" sz="2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822786"/>
                  </a:ext>
                </a:extLst>
              </a:tr>
              <a:tr h="3963142">
                <a:tc>
                  <a:txBody>
                    <a:bodyPr/>
                    <a:lstStyle/>
                    <a:p>
                      <a:pPr marL="342900" lvl="0" indent="-342900">
                        <a:buFont typeface="Wingdings" panose="05000000000000000000" pitchFamily="2" charset="2"/>
                        <a:buChar char="ü"/>
                      </a:pPr>
                      <a:r>
                        <a:rPr lang="en-GB" sz="2400" u="sng" kern="1200">
                          <a:solidFill>
                            <a:schemeClr val="dk1"/>
                          </a:solidFill>
                          <a:effectLst/>
                          <a:latin typeface="Microsoft Tai Le" panose="020B0502040204020203" pitchFamily="34" charset="0"/>
                          <a:ea typeface="+mn-ea"/>
                          <a:cs typeface="Microsoft Tai Le" panose="020B0502040204020203" pitchFamily="34" charset="0"/>
                        </a:rPr>
                        <a:t>Ưu điểm</a:t>
                      </a:r>
                      <a:endParaRPr lang="en-US" sz="2400" u="sng" kern="1200">
                        <a:solidFill>
                          <a:schemeClr val="dk1"/>
                        </a:solidFill>
                        <a:effectLst/>
                        <a:latin typeface="Microsoft Tai Le" panose="020B0502040204020203" pitchFamily="34" charset="0"/>
                        <a:ea typeface="+mn-ea"/>
                        <a:cs typeface="Microsoft Tai Le" panose="020B0502040204020203" pitchFamily="34" charset="0"/>
                      </a:endParaRPr>
                    </a:p>
                    <a:p>
                      <a:pPr marL="800100" lvl="1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Microsoft Tai Le" panose="020B0502040204020203" pitchFamily="34" charset="0"/>
                          <a:ea typeface="+mn-ea"/>
                          <a:cs typeface="Microsoft Tai Le" panose="020B0502040204020203" pitchFamily="34" charset="0"/>
                        </a:rPr>
                        <a:t>Xử lý được nhiều phép toán một lúc, giúp giảm thời gian tính toán của người sử dụng.</a:t>
                      </a:r>
                    </a:p>
                    <a:p>
                      <a:pPr marL="342900" lvl="0" indent="-342900">
                        <a:buFont typeface="Wingdings" panose="05000000000000000000" pitchFamily="2" charset="2"/>
                        <a:buChar char="ü"/>
                      </a:pPr>
                      <a:r>
                        <a:rPr lang="en-GB" sz="2400" u="sng" kern="1200">
                          <a:solidFill>
                            <a:schemeClr val="dk1"/>
                          </a:solidFill>
                          <a:effectLst/>
                          <a:latin typeface="Microsoft Tai Le" panose="020B0502040204020203" pitchFamily="34" charset="0"/>
                          <a:ea typeface="+mn-ea"/>
                          <a:cs typeface="Microsoft Tai Le" panose="020B0502040204020203" pitchFamily="34" charset="0"/>
                        </a:rPr>
                        <a:t>N</a:t>
                      </a:r>
                      <a:r>
                        <a:rPr lang="en-US" sz="2400" u="sng" kern="1200">
                          <a:solidFill>
                            <a:schemeClr val="dk1"/>
                          </a:solidFill>
                          <a:effectLst/>
                          <a:latin typeface="Microsoft Tai Le" panose="020B0502040204020203" pitchFamily="34" charset="0"/>
                          <a:ea typeface="+mn-ea"/>
                          <a:cs typeface="Microsoft Tai Le" panose="020B0502040204020203" pitchFamily="34" charset="0"/>
                        </a:rPr>
                        <a:t>h</a:t>
                      </a:r>
                      <a:r>
                        <a:rPr lang="vi-VN" sz="2400" u="sng" kern="1200">
                          <a:solidFill>
                            <a:schemeClr val="dk1"/>
                          </a:solidFill>
                          <a:effectLst/>
                          <a:latin typeface="Microsoft Tai Le" panose="020B0502040204020203" pitchFamily="34" charset="0"/>
                          <a:ea typeface="+mn-ea"/>
                          <a:cs typeface="Microsoft Tai Le" panose="020B0502040204020203" pitchFamily="34" charset="0"/>
                        </a:rPr>
                        <a:t>ư</a:t>
                      </a:r>
                      <a:r>
                        <a:rPr lang="en-GB" sz="2400" u="sng" kern="1200">
                          <a:solidFill>
                            <a:schemeClr val="dk1"/>
                          </a:solidFill>
                          <a:effectLst/>
                          <a:latin typeface="Microsoft Tai Le" panose="020B0502040204020203" pitchFamily="34" charset="0"/>
                          <a:ea typeface="+mn-ea"/>
                          <a:cs typeface="Microsoft Tai Le" panose="020B0502040204020203" pitchFamily="34" charset="0"/>
                        </a:rPr>
                        <a:t>ợc điểm</a:t>
                      </a:r>
                      <a:endParaRPr lang="en-US" sz="2400" u="sng" kern="1200">
                        <a:solidFill>
                          <a:schemeClr val="dk1"/>
                        </a:solidFill>
                        <a:effectLst/>
                        <a:latin typeface="Microsoft Tai Le" panose="020B0502040204020203" pitchFamily="34" charset="0"/>
                        <a:ea typeface="+mn-ea"/>
                        <a:cs typeface="Microsoft Tai Le" panose="020B0502040204020203" pitchFamily="34" charset="0"/>
                      </a:endParaRPr>
                    </a:p>
                    <a:p>
                      <a:pPr marL="800100" lvl="1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Microsoft Tai Le" panose="020B0502040204020203" pitchFamily="34" charset="0"/>
                          <a:ea typeface="+mn-ea"/>
                          <a:cs typeface="Microsoft Tai Le" panose="020B0502040204020203" pitchFamily="34" charset="0"/>
                        </a:rPr>
                        <a:t>Chưa xử lý được nhập dữ liệu từ bàn phím.</a:t>
                      </a:r>
                    </a:p>
                    <a:p>
                      <a:pPr marL="800100" lvl="1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Microsoft Tai Le" panose="020B0502040204020203" pitchFamily="34" charset="0"/>
                          <a:ea typeface="+mn-ea"/>
                          <a:cs typeface="Microsoft Tai Le" panose="020B0502040204020203" pitchFamily="34" charset="0"/>
                        </a:rPr>
                        <a:t>Chưa có các phép toán như: tính giai thừa, logarit, giải phương trình bậc 1, bậc 2, phân số, hàm mũ.</a:t>
                      </a:r>
                    </a:p>
                    <a:p>
                      <a:pPr lvl="0"/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Microsoft Tai Le" panose="020B0502040204020203" pitchFamily="34" charset="0"/>
                        <a:ea typeface="+mn-ea"/>
                        <a:cs typeface="Microsoft Tai Le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Microsoft Tai Le" panose="020B0502040204020203" pitchFamily="34" charset="0"/>
                          <a:ea typeface="+mn-ea"/>
                          <a:cs typeface="Microsoft Tai Le" panose="020B0502040204020203" pitchFamily="34" charset="0"/>
                        </a:rPr>
                        <a:t>Cần bổ sung thêm chức năng nhập dữ liệu từ bán phím.</a:t>
                      </a:r>
                    </a:p>
                    <a:p>
                      <a:pPr marL="342900" lvl="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Microsoft Tai Le" panose="020B0502040204020203" pitchFamily="34" charset="0"/>
                          <a:ea typeface="+mn-ea"/>
                          <a:cs typeface="Microsoft Tai Le" panose="020B0502040204020203" pitchFamily="34" charset="0"/>
                        </a:rPr>
                        <a:t>Thêm chức năng quay lại phép tính trước.</a:t>
                      </a:r>
                    </a:p>
                    <a:p>
                      <a:pPr marL="342900" lvl="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Microsoft Tai Le" panose="020B0502040204020203" pitchFamily="34" charset="0"/>
                          <a:ea typeface="+mn-ea"/>
                          <a:cs typeface="Microsoft Tai Le" panose="020B0502040204020203" pitchFamily="34" charset="0"/>
                        </a:rPr>
                        <a:t>Thêm chức năng tính toán như: tính giai thừa, logarit, giải phương trình bậc 1, bậc 2, phân số, lũy thừa, hàm mũ.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739329"/>
                  </a:ext>
                </a:extLst>
              </a:tr>
            </a:tbl>
          </a:graphicData>
        </a:graphic>
      </p:graphicFrame>
      <p:pic>
        <p:nvPicPr>
          <p:cNvPr id="7" name="Graphic 6" descr="Fork and knife">
            <a:extLst>
              <a:ext uri="{FF2B5EF4-FFF2-40B4-BE49-F238E27FC236}">
                <a16:creationId xmlns:a16="http://schemas.microsoft.com/office/drawing/2014/main" id="{7BC4DCAB-4CF6-4AB3-961F-BC721DF57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31178" y="568538"/>
            <a:ext cx="709018" cy="70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586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F18A20-4597-49FB-8705-03F19AEA39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>
                <a:latin typeface="Lucida Handwriting" panose="03010101010101010101" pitchFamily="66" charset="0"/>
              </a:rPr>
              <a:t>Thank you</a:t>
            </a:r>
            <a:endParaRPr lang="en-US"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430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2FF588-EA91-4ECE-9BFE-668AA855A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GB" sz="5400" b="1">
                <a:solidFill>
                  <a:srgbClr val="FF0000"/>
                </a:solidFill>
                <a:latin typeface="Sitka Heading" panose="02000505000000020004" pitchFamily="2" charset="0"/>
              </a:rPr>
              <a:t>NỘI DUNG </a:t>
            </a:r>
            <a:endParaRPr lang="en-US" sz="5400" b="1">
              <a:solidFill>
                <a:srgbClr val="FF0000"/>
              </a:solidFill>
              <a:latin typeface="Sitka Heading" panose="02000505000000020004" pitchFamily="2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C54657-36C0-46FB-9232-07F3E5168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2733972"/>
            <a:ext cx="3931920" cy="3017520"/>
          </a:xfrm>
        </p:spPr>
        <p:txBody>
          <a:bodyPr>
            <a:normAutofit fontScale="92500" lnSpcReduction="10000"/>
          </a:bodyPr>
          <a:lstStyle/>
          <a:p>
            <a:pPr marL="400050" indent="-400050">
              <a:buAutoNum type="romanUcPeriod"/>
            </a:pPr>
            <a:r>
              <a:rPr lang="en-GB" sz="2800" b="1">
                <a:latin typeface="Microsoft Tai Le" panose="020B0502040204020203" pitchFamily="34" charset="0"/>
                <a:cs typeface="Microsoft Tai Le" panose="020B0502040204020203" pitchFamily="34" charset="0"/>
              </a:rPr>
              <a:t>Mô tả và mục tiêu</a:t>
            </a:r>
          </a:p>
          <a:p>
            <a:pPr marL="400050" indent="-400050">
              <a:buAutoNum type="romanUcPeriod"/>
            </a:pPr>
            <a:r>
              <a:rPr lang="en-GB" sz="2800" b="1">
                <a:latin typeface="Microsoft Tai Le" panose="020B0502040204020203" pitchFamily="34" charset="0"/>
                <a:cs typeface="Microsoft Tai Le" panose="020B0502040204020203" pitchFamily="34" charset="0"/>
              </a:rPr>
              <a:t>Thuật toán	</a:t>
            </a:r>
          </a:p>
          <a:p>
            <a:pPr marL="400050" indent="-400050">
              <a:buAutoNum type="romanUcPeriod"/>
            </a:pPr>
            <a:r>
              <a:rPr lang="en-GB" sz="2800" b="1">
                <a:latin typeface="Microsoft Tai Le" panose="020B0502040204020203" pitchFamily="34" charset="0"/>
                <a:cs typeface="Microsoft Tai Le" panose="020B0502040204020203" pitchFamily="34" charset="0"/>
              </a:rPr>
              <a:t>Thiết kế giao diện</a:t>
            </a:r>
          </a:p>
          <a:p>
            <a:pPr marL="400050" indent="-400050">
              <a:buAutoNum type="romanUcPeriod"/>
            </a:pPr>
            <a:r>
              <a:rPr lang="en-GB" sz="2800" b="1">
                <a:latin typeface="Microsoft Tai Le" panose="020B0502040204020203" pitchFamily="34" charset="0"/>
                <a:cs typeface="Microsoft Tai Le" panose="020B0502040204020203" pitchFamily="34" charset="0"/>
              </a:rPr>
              <a:t>Các hàm chính</a:t>
            </a:r>
          </a:p>
          <a:p>
            <a:pPr marL="400050" indent="-400050">
              <a:buAutoNum type="romanUcPeriod"/>
            </a:pPr>
            <a:r>
              <a:rPr lang="en-GB" sz="2800" b="1">
                <a:latin typeface="Microsoft Tai Le" panose="020B0502040204020203" pitchFamily="34" charset="0"/>
                <a:cs typeface="Microsoft Tai Le" panose="020B0502040204020203" pitchFamily="34" charset="0"/>
              </a:rPr>
              <a:t>Cài đặt và kiểm thử</a:t>
            </a:r>
          </a:p>
          <a:p>
            <a:pPr marL="400050" indent="-400050">
              <a:buAutoNum type="romanUcPeriod"/>
            </a:pPr>
            <a:r>
              <a:rPr lang="en-GB" sz="2800" b="1">
                <a:latin typeface="Microsoft Tai Le" panose="020B0502040204020203" pitchFamily="34" charset="0"/>
                <a:cs typeface="Microsoft Tai Le" panose="020B0502040204020203" pitchFamily="34" charset="0"/>
              </a:rPr>
              <a:t>Kết luận</a:t>
            </a:r>
            <a:endParaRPr lang="en-US" sz="2800" b="1"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AEEC442-8D7B-4F6A-9032-1DC00ECA109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4422" y="1535457"/>
            <a:ext cx="4653094" cy="421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140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144" y="231140"/>
            <a:ext cx="9875520" cy="1356360"/>
          </a:xfrm>
        </p:spPr>
        <p:txBody>
          <a:bodyPr/>
          <a:lstStyle/>
          <a:p>
            <a:r>
              <a:rPr lang="en-US" i="1">
                <a:latin typeface="Sitka Subheading" panose="02000505000000020004" pitchFamily="2" charset="0"/>
              </a:rPr>
              <a:t>I.MÔ TẢ VÀ MỤC TIÊU</a:t>
            </a:r>
            <a:endParaRPr lang="en-US" i="1" dirty="0">
              <a:latin typeface="Sitka Subheading" panose="02000505000000020004" pitchFamily="2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5254984"/>
              </p:ext>
            </p:extLst>
          </p:nvPr>
        </p:nvGraphicFramePr>
        <p:xfrm>
          <a:off x="458598" y="1424357"/>
          <a:ext cx="11274804" cy="5148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7402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  <a:gridCol w="5637402">
                  <a:extLst>
                    <a:ext uri="{9D8B030D-6E8A-4147-A177-3AD203B41FA5}">
                      <a16:colId xmlns:a16="http://schemas.microsoft.com/office/drawing/2014/main" val="777156215"/>
                    </a:ext>
                  </a:extLst>
                </a:gridCol>
              </a:tblGrid>
              <a:tr h="5309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3200">
                          <a:latin typeface="Microsoft Tai Le" panose="020B0502040204020203" pitchFamily="34" charset="0"/>
                          <a:ea typeface="Tahoma" panose="020B0604030504040204" pitchFamily="34" charset="0"/>
                          <a:cs typeface="Microsoft Tai Le" panose="020B0502040204020203" pitchFamily="34" charset="0"/>
                        </a:rPr>
                        <a:t>M</a:t>
                      </a:r>
                      <a:r>
                        <a:rPr lang="en-US" sz="3200">
                          <a:latin typeface="Microsoft Tai Le" panose="020B0502040204020203" pitchFamily="34" charset="0"/>
                          <a:ea typeface="Tahoma" panose="020B0604030504040204" pitchFamily="34" charset="0"/>
                          <a:cs typeface="Microsoft Tai Le" panose="020B0502040204020203" pitchFamily="34" charset="0"/>
                        </a:rPr>
                        <a:t>ô tả</a:t>
                      </a:r>
                      <a:endParaRPr lang="en-US" sz="3200" dirty="0">
                        <a:latin typeface="Microsoft Tai Le" panose="020B0502040204020203" pitchFamily="34" charset="0"/>
                        <a:ea typeface="Tahoma" panose="020B0604030504040204" pitchFamily="34" charset="0"/>
                        <a:cs typeface="Microsoft Tai Le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3200">
                          <a:latin typeface="Microsoft Tai Le" panose="020B0502040204020203" pitchFamily="34" charset="0"/>
                          <a:ea typeface="Tahoma" panose="020B0604030504040204" pitchFamily="34" charset="0"/>
                          <a:cs typeface="Microsoft Tai Le" panose="020B0502040204020203" pitchFamily="34" charset="0"/>
                        </a:rPr>
                        <a:t>M</a:t>
                      </a:r>
                      <a:r>
                        <a:rPr lang="en-US" sz="3200">
                          <a:latin typeface="Microsoft Tai Le" panose="020B0502040204020203" pitchFamily="34" charset="0"/>
                          <a:ea typeface="Tahoma" panose="020B0604030504040204" pitchFamily="34" charset="0"/>
                          <a:cs typeface="Microsoft Tai Le" panose="020B0502040204020203" pitchFamily="34" charset="0"/>
                        </a:rPr>
                        <a:t>ục tiêu</a:t>
                      </a:r>
                      <a:endParaRPr lang="en-US" sz="3200" dirty="0">
                        <a:latin typeface="Microsoft Tai Le" panose="020B0502040204020203" pitchFamily="34" charset="0"/>
                        <a:ea typeface="Tahoma" panose="020B0604030504040204" pitchFamily="34" charset="0"/>
                        <a:cs typeface="Microsoft Tai Le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822786"/>
                  </a:ext>
                </a:extLst>
              </a:tr>
              <a:tr h="45691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GB" sz="2400">
                          <a:latin typeface="Microsoft Tai Le" panose="020B0502040204020203" pitchFamily="34" charset="0"/>
                          <a:ea typeface="Tahoma" panose="020B0604030504040204" pitchFamily="34" charset="0"/>
                          <a:cs typeface="Microsoft Tai Le" panose="020B0502040204020203" pitchFamily="34" charset="0"/>
                        </a:rPr>
                        <a:t>Trong thực tế, </a:t>
                      </a:r>
                      <a:r>
                        <a:rPr lang="en-GB" sz="2400" smtClean="0">
                          <a:latin typeface="Microsoft Tai Le" panose="020B0502040204020203" pitchFamily="34" charset="0"/>
                          <a:ea typeface="Tahoma" panose="020B0604030504040204" pitchFamily="34" charset="0"/>
                          <a:cs typeface="Microsoft Tai Le" panose="020B0502040204020203" pitchFamily="34" charset="0"/>
                        </a:rPr>
                        <a:t>calculator tính </a:t>
                      </a:r>
                      <a:r>
                        <a:rPr lang="en-GB" sz="2400">
                          <a:latin typeface="Microsoft Tai Le" panose="020B0502040204020203" pitchFamily="34" charset="0"/>
                          <a:ea typeface="Tahoma" panose="020B0604030504040204" pitchFamily="34" charset="0"/>
                          <a:cs typeface="Microsoft Tai Le" panose="020B0502040204020203" pitchFamily="34" charset="0"/>
                        </a:rPr>
                        <a:t>toán các biểu thức đại số </a:t>
                      </a:r>
                      <a:r>
                        <a:rPr lang="en-GB" sz="2400" smtClean="0">
                          <a:latin typeface="Microsoft Tai Le" panose="020B0502040204020203" pitchFamily="34" charset="0"/>
                          <a:ea typeface="Tahoma" panose="020B0604030504040204" pitchFamily="34" charset="0"/>
                          <a:cs typeface="Microsoft Tai Le" panose="020B0502040204020203" pitchFamily="34" charset="0"/>
                        </a:rPr>
                        <a:t>nhanh hơn, </a:t>
                      </a:r>
                      <a:r>
                        <a:rPr lang="en-GB" sz="2400">
                          <a:latin typeface="Microsoft Tai Le" panose="020B0502040204020203" pitchFamily="34" charset="0"/>
                          <a:ea typeface="Tahoma" panose="020B0604030504040204" pitchFamily="34" charset="0"/>
                          <a:cs typeface="Microsoft Tai Le" panose="020B0502040204020203" pitchFamily="34" charset="0"/>
                        </a:rPr>
                        <a:t>tiết kiệm thời gian trong việc tính toán.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GB" sz="2400">
                          <a:latin typeface="Microsoft Tai Le" panose="020B0502040204020203" pitchFamily="34" charset="0"/>
                          <a:ea typeface="Tahoma" panose="020B0604030504040204" pitchFamily="34" charset="0"/>
                          <a:cs typeface="Microsoft Tai Le" panose="020B0502040204020203" pitchFamily="34" charset="0"/>
                        </a:rPr>
                        <a:t>Trong lập trình, </a:t>
                      </a:r>
                      <a:r>
                        <a:rPr lang="en-GB" sz="2400" smtClean="0">
                          <a:latin typeface="Microsoft Tai Le" panose="020B0502040204020203" pitchFamily="34" charset="0"/>
                          <a:ea typeface="Tahoma" panose="020B0604030504040204" pitchFamily="34" charset="0"/>
                          <a:cs typeface="Microsoft Tai Le" panose="020B0502040204020203" pitchFamily="34" charset="0"/>
                        </a:rPr>
                        <a:t>ứng</a:t>
                      </a:r>
                      <a:r>
                        <a:rPr lang="en-GB" sz="2400" baseline="0" smtClean="0">
                          <a:latin typeface="Microsoft Tai Le" panose="020B0502040204020203" pitchFamily="34" charset="0"/>
                          <a:ea typeface="Tahoma" panose="020B0604030504040204" pitchFamily="34" charset="0"/>
                          <a:cs typeface="Microsoft Tai Le" panose="020B0502040204020203" pitchFamily="34" charset="0"/>
                        </a:rPr>
                        <a:t> dụng stack vào calculator để tính </a:t>
                      </a:r>
                      <a:r>
                        <a:rPr lang="en-GB" sz="2400" smtClean="0">
                          <a:latin typeface="Microsoft Tai Le" panose="020B0502040204020203" pitchFamily="34" charset="0"/>
                          <a:ea typeface="Tahoma" panose="020B0604030504040204" pitchFamily="34" charset="0"/>
                          <a:cs typeface="Microsoft Tai Le" panose="020B0502040204020203" pitchFamily="34" charset="0"/>
                        </a:rPr>
                        <a:t>các </a:t>
                      </a:r>
                      <a:r>
                        <a:rPr lang="en-GB" sz="2400">
                          <a:latin typeface="Microsoft Tai Le" panose="020B0502040204020203" pitchFamily="34" charset="0"/>
                          <a:ea typeface="Tahoma" panose="020B0604030504040204" pitchFamily="34" charset="0"/>
                          <a:cs typeface="Microsoft Tai Le" panose="020B0502040204020203" pitchFamily="34" charset="0"/>
                        </a:rPr>
                        <a:t>biểu thức đại số </a:t>
                      </a:r>
                      <a:r>
                        <a:rPr lang="en-GB" sz="2400" smtClean="0">
                          <a:latin typeface="Microsoft Tai Le" panose="020B0502040204020203" pitchFamily="34" charset="0"/>
                          <a:ea typeface="Tahoma" panose="020B0604030504040204" pitchFamily="34" charset="0"/>
                          <a:cs typeface="Microsoft Tai Le" panose="020B0502040204020203" pitchFamily="34" charset="0"/>
                        </a:rPr>
                        <a:t>đ</a:t>
                      </a:r>
                      <a:r>
                        <a:rPr lang="vi-VN" sz="2400">
                          <a:latin typeface="Tahoma" panose="020B0604030504040204" pitchFamily="34" charset="0"/>
                          <a:ea typeface="Tahoma" panose="020B0604030504040204" pitchFamily="34" charset="0"/>
                          <a:cs typeface="Microsoft Tai Le" panose="020B0502040204020203" pitchFamily="34" charset="0"/>
                        </a:rPr>
                        <a:t>ư</a:t>
                      </a:r>
                      <a:r>
                        <a:rPr lang="en-GB" sz="2400">
                          <a:latin typeface="Microsoft Tai Le" panose="020B0502040204020203" pitchFamily="34" charset="0"/>
                          <a:ea typeface="Tahoma" panose="020B0604030504040204" pitchFamily="34" charset="0"/>
                          <a:cs typeface="Microsoft Tai Le" panose="020B0502040204020203" pitchFamily="34" charset="0"/>
                        </a:rPr>
                        <a:t>ợc biểu diễn d</a:t>
                      </a:r>
                      <a:r>
                        <a:rPr lang="vi-VN" sz="2400">
                          <a:latin typeface="Tahoma" panose="020B0604030504040204" pitchFamily="34" charset="0"/>
                          <a:ea typeface="Tahoma" panose="020B0604030504040204" pitchFamily="34" charset="0"/>
                          <a:cs typeface="Microsoft Tai Le" panose="020B0502040204020203" pitchFamily="34" charset="0"/>
                        </a:rPr>
                        <a:t>ư</a:t>
                      </a:r>
                      <a:r>
                        <a:rPr lang="en-GB" sz="2400">
                          <a:latin typeface="Microsoft Tai Le" panose="020B0502040204020203" pitchFamily="34" charset="0"/>
                          <a:ea typeface="Tahoma" panose="020B0604030504040204" pitchFamily="34" charset="0"/>
                          <a:cs typeface="Microsoft Tai Le" panose="020B0502040204020203" pitchFamily="34" charset="0"/>
                        </a:rPr>
                        <a:t>ới dạng trung tố (Infix)</a:t>
                      </a:r>
                      <a:endParaRPr lang="en-US" sz="2400" dirty="0">
                        <a:latin typeface="Microsoft Tai Le" panose="020B0502040204020203" pitchFamily="34" charset="0"/>
                        <a:ea typeface="Tahoma" panose="020B0604030504040204" pitchFamily="34" charset="0"/>
                        <a:cs typeface="Microsoft Tai Le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GB" sz="2400">
                          <a:latin typeface="Microsoft Tai Le" panose="020B0502040204020203" pitchFamily="34" charset="0"/>
                          <a:ea typeface="Tahoma" panose="020B0604030504040204" pitchFamily="34" charset="0"/>
                          <a:cs typeface="Microsoft Tai Le" panose="020B0502040204020203" pitchFamily="34" charset="0"/>
                        </a:rPr>
                        <a:t>Về giao diện:</a:t>
                      </a:r>
                    </a:p>
                    <a:p>
                      <a:pPr marL="742950" lvl="1" indent="-285750">
                        <a:lnSpc>
                          <a:spcPct val="100000"/>
                        </a:lnSpc>
                        <a:buFont typeface="Wingdings" panose="05000000000000000000" pitchFamily="2" charset="2"/>
                        <a:buChar char="v"/>
                      </a:pPr>
                      <a:r>
                        <a:rPr lang="vi-VN" sz="2400" smtClean="0">
                          <a:latin typeface="Microsoft Tai Le" panose="020B0502040204020203" pitchFamily="34" charset="0"/>
                          <a:ea typeface="Tahoma" panose="020B0604030504040204" pitchFamily="34" charset="0"/>
                          <a:cs typeface="Microsoft Tai Le" panose="020B0502040204020203" pitchFamily="34" charset="0"/>
                        </a:rPr>
                        <a:t>X</a:t>
                      </a:r>
                      <a:r>
                        <a:rPr lang="en-US" sz="2400" smtClean="0">
                          <a:latin typeface="Microsoft Tai Le" panose="020B0502040204020203" pitchFamily="34" charset="0"/>
                          <a:ea typeface="Tahoma" panose="020B0604030504040204" pitchFamily="34" charset="0"/>
                          <a:cs typeface="Microsoft Tai Le" panose="020B0502040204020203" pitchFamily="34" charset="0"/>
                        </a:rPr>
                        <a:t>ây</a:t>
                      </a:r>
                      <a:r>
                        <a:rPr lang="vi-VN" sz="2400" smtClean="0">
                          <a:latin typeface="Microsoft Tai Le" panose="020B0502040204020203" pitchFamily="34" charset="0"/>
                          <a:ea typeface="Tahoma" panose="020B0604030504040204" pitchFamily="34" charset="0"/>
                          <a:cs typeface="Microsoft Tai Le" panose="020B0502040204020203" pitchFamily="34" charset="0"/>
                        </a:rPr>
                        <a:t> dựng được giao diện dễ sử dụng.</a:t>
                      </a:r>
                      <a:endParaRPr lang="en-GB" sz="2400">
                        <a:latin typeface="Microsoft Tai Le" panose="020B0502040204020203" pitchFamily="34" charset="0"/>
                        <a:ea typeface="Tahoma" panose="020B0604030504040204" pitchFamily="34" charset="0"/>
                        <a:cs typeface="Microsoft Tai Le" panose="020B0502040204020203" pitchFamily="34" charset="0"/>
                      </a:endParaRPr>
                    </a:p>
                    <a:p>
                      <a:pPr marL="742950" lvl="1" indent="-285750">
                        <a:lnSpc>
                          <a:spcPct val="100000"/>
                        </a:lnSpc>
                        <a:buFont typeface="Wingdings" panose="05000000000000000000" pitchFamily="2" charset="2"/>
                        <a:buChar char="v"/>
                      </a:pPr>
                      <a:r>
                        <a:rPr lang="en-GB" sz="2400">
                          <a:latin typeface="Microsoft Tai Le" panose="020B0502040204020203" pitchFamily="34" charset="0"/>
                          <a:ea typeface="Tahoma" panose="020B0604030504040204" pitchFamily="34" charset="0"/>
                          <a:cs typeface="Microsoft Tai Le" panose="020B0502040204020203" pitchFamily="34" charset="0"/>
                        </a:rPr>
                        <a:t>Nhập đ</a:t>
                      </a:r>
                      <a:r>
                        <a:rPr lang="vi-VN" sz="2400">
                          <a:latin typeface="Tahoma" panose="020B0604030504040204" pitchFamily="34" charset="0"/>
                          <a:ea typeface="Tahoma" panose="020B0604030504040204" pitchFamily="34" charset="0"/>
                          <a:cs typeface="Microsoft Tai Le" panose="020B0502040204020203" pitchFamily="34" charset="0"/>
                        </a:rPr>
                        <a:t>ư</a:t>
                      </a:r>
                      <a:r>
                        <a:rPr lang="en-GB" sz="2400">
                          <a:latin typeface="Microsoft Tai Le" panose="020B0502040204020203" pitchFamily="34" charset="0"/>
                          <a:ea typeface="Tahoma" panose="020B0604030504040204" pitchFamily="34" charset="0"/>
                          <a:cs typeface="Microsoft Tai Le" panose="020B0502040204020203" pitchFamily="34" charset="0"/>
                        </a:rPr>
                        <a:t>ợc dữ liệu từ bàn phím</a:t>
                      </a:r>
                    </a:p>
                    <a:p>
                      <a:pPr marL="285750" lvl="0" indent="-285750">
                        <a:lnSpc>
                          <a:spcPct val="10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GB" sz="2400">
                          <a:latin typeface="Microsoft Tai Le" panose="020B0502040204020203" pitchFamily="34" charset="0"/>
                          <a:ea typeface="Tahoma" panose="020B0604030504040204" pitchFamily="34" charset="0"/>
                          <a:cs typeface="Microsoft Tai Le" panose="020B0502040204020203" pitchFamily="34" charset="0"/>
                        </a:rPr>
                        <a:t>Về thuật toán:</a:t>
                      </a:r>
                    </a:p>
                    <a:p>
                      <a:pPr marL="742950" lvl="1" indent="-285750">
                        <a:lnSpc>
                          <a:spcPct val="100000"/>
                        </a:lnSpc>
                        <a:buFont typeface="Wingdings" panose="05000000000000000000" pitchFamily="2" charset="2"/>
                        <a:buChar char="v"/>
                      </a:pPr>
                      <a:r>
                        <a:rPr lang="en-GB" sz="2400">
                          <a:latin typeface="Microsoft Tai Le" panose="020B0502040204020203" pitchFamily="34" charset="0"/>
                          <a:ea typeface="Tahoma" panose="020B0604030504040204" pitchFamily="34" charset="0"/>
                          <a:cs typeface="Microsoft Tai Le" panose="020B0502040204020203" pitchFamily="34" charset="0"/>
                        </a:rPr>
                        <a:t>Ứng dụng đ</a:t>
                      </a:r>
                      <a:r>
                        <a:rPr lang="vi-VN" sz="2400">
                          <a:latin typeface="Microsoft Tai Le" panose="020B0502040204020203" pitchFamily="34" charset="0"/>
                          <a:ea typeface="Tahoma" panose="020B0604030504040204" pitchFamily="34" charset="0"/>
                          <a:cs typeface="Microsoft Tai Le" panose="020B0502040204020203" pitchFamily="34" charset="0"/>
                        </a:rPr>
                        <a:t>ư</a:t>
                      </a:r>
                      <a:r>
                        <a:rPr lang="en-GB" sz="2400">
                          <a:latin typeface="Microsoft Tai Le" panose="020B0502040204020203" pitchFamily="34" charset="0"/>
                          <a:ea typeface="Tahoma" panose="020B0604030504040204" pitchFamily="34" charset="0"/>
                          <a:cs typeface="Microsoft Tai Le" panose="020B0502040204020203" pitchFamily="34" charset="0"/>
                        </a:rPr>
                        <a:t>ợc Stack để tính giá trị biểu thức trung tố.</a:t>
                      </a:r>
                    </a:p>
                    <a:p>
                      <a:pPr marL="742950" lvl="1" indent="-285750">
                        <a:lnSpc>
                          <a:spcPct val="100000"/>
                        </a:lnSpc>
                        <a:buFont typeface="Wingdings" panose="05000000000000000000" pitchFamily="2" charset="2"/>
                        <a:buChar char="v"/>
                      </a:pPr>
                      <a:r>
                        <a:rPr lang="en-GB" sz="2400">
                          <a:latin typeface="Microsoft Tai Le" panose="020B0502040204020203" pitchFamily="34" charset="0"/>
                          <a:ea typeface="Tahoma" panose="020B0604030504040204" pitchFamily="34" charset="0"/>
                          <a:cs typeface="Microsoft Tai Le" panose="020B0502040204020203" pitchFamily="34" charset="0"/>
                        </a:rPr>
                        <a:t>Thực hiện đựợc biểu thức có chứa toán </a:t>
                      </a:r>
                      <a:r>
                        <a:rPr lang="en-GB" sz="2400" smtClean="0">
                          <a:latin typeface="Microsoft Tai Le" panose="020B0502040204020203" pitchFamily="34" charset="0"/>
                          <a:ea typeface="Tahoma" panose="020B0604030504040204" pitchFamily="34" charset="0"/>
                          <a:cs typeface="Microsoft Tai Le" panose="020B0502040204020203" pitchFamily="34" charset="0"/>
                        </a:rPr>
                        <a:t>tử:</a:t>
                      </a:r>
                      <a:r>
                        <a:rPr lang="en-GB" sz="2400" baseline="0" smtClean="0">
                          <a:latin typeface="Microsoft Tai Le" panose="020B0502040204020203" pitchFamily="34" charset="0"/>
                          <a:ea typeface="Tahoma" panose="020B0604030504040204" pitchFamily="34" charset="0"/>
                          <a:cs typeface="Microsoft Tai Le" panose="020B0502040204020203" pitchFamily="34" charset="0"/>
                        </a:rPr>
                        <a:t> </a:t>
                      </a:r>
                      <a:r>
                        <a:rPr lang="es-ES" sz="2400" baseline="0" smtClean="0">
                          <a:latin typeface="Microsoft Tai Le" panose="020B0502040204020203" pitchFamily="34" charset="0"/>
                          <a:ea typeface="Tahoma" panose="020B0604030504040204" pitchFamily="34" charset="0"/>
                          <a:cs typeface="Microsoft Tai Le" panose="020B0502040204020203" pitchFamily="34" charset="0"/>
                        </a:rPr>
                        <a:t>+  -  *  /  sin  cos  tag  cotg sqrt  % ( )</a:t>
                      </a:r>
                      <a:endParaRPr lang="en-US" sz="2400" dirty="0">
                        <a:latin typeface="Microsoft Tai Le" panose="020B0502040204020203" pitchFamily="34" charset="0"/>
                        <a:ea typeface="Tahoma" panose="020B0604030504040204" pitchFamily="34" charset="0"/>
                        <a:cs typeface="Microsoft Tai Le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739329"/>
                  </a:ext>
                </a:extLst>
              </a:tr>
            </a:tbl>
          </a:graphicData>
        </a:graphic>
      </p:graphicFrame>
      <p:pic>
        <p:nvPicPr>
          <p:cNvPr id="7" name="Graphic 6" descr="Sun">
            <a:extLst>
              <a:ext uri="{FF2B5EF4-FFF2-40B4-BE49-F238E27FC236}">
                <a16:creationId xmlns:a16="http://schemas.microsoft.com/office/drawing/2014/main" id="{6314C98B-D1E0-4291-8DE1-BABBB730A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66008" y="45212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077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ckwell" panose="02060603020205020403" pitchFamily="18" charset="0"/>
              </a:rPr>
              <a:t>II. THUẬT TOÁN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60E0F09-51C9-4F94-81C1-EB8C3B61B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>
              <a:lnSpc>
                <a:spcPct val="120000"/>
              </a:lnSpc>
            </a:pPr>
            <a:r>
              <a:rPr lang="en-US"/>
              <a:t>Giả sử S là một biểu thức được cho ở dạng trung tố. Khởi tạo 2 Stack: Sh, St.</a:t>
            </a:r>
          </a:p>
          <a:p>
            <a:pPr lvl="0">
              <a:lnSpc>
                <a:spcPct val="120000"/>
              </a:lnSpc>
            </a:pPr>
            <a:r>
              <a:rPr lang="en-US"/>
              <a:t>Stack Sh dùng để lưu trữ toán hạng, Stack St dùng để lưu trữ toán tử.</a:t>
            </a:r>
          </a:p>
          <a:p>
            <a:pPr lvl="0">
              <a:lnSpc>
                <a:spcPct val="120000"/>
              </a:lnSpc>
            </a:pPr>
            <a:r>
              <a:rPr lang="en-US"/>
              <a:t>Duyệt S từ trái sang phải:</a:t>
            </a:r>
          </a:p>
          <a:p>
            <a:pPr lvl="0">
              <a:lnSpc>
                <a:spcPct val="120000"/>
              </a:lnSpc>
            </a:pPr>
            <a:r>
              <a:rPr lang="en-US"/>
              <a:t>Nếu S[i] là toán hạng, Push vào Sh.</a:t>
            </a:r>
          </a:p>
          <a:p>
            <a:pPr lvl="0">
              <a:lnSpc>
                <a:spcPct val="120000"/>
              </a:lnSpc>
            </a:pPr>
            <a:r>
              <a:rPr lang="en-US"/>
              <a:t>Nếu S[i] = </a:t>
            </a:r>
            <a:r>
              <a:rPr lang="en-US" smtClean="0"/>
              <a:t>‘(’, </a:t>
            </a:r>
            <a:r>
              <a:rPr lang="en-US"/>
              <a:t>Push vào St.</a:t>
            </a:r>
          </a:p>
          <a:p>
            <a:pPr lvl="0">
              <a:lnSpc>
                <a:spcPct val="120000"/>
              </a:lnSpc>
            </a:pPr>
            <a:r>
              <a:rPr lang="en-US"/>
              <a:t>Nếu S[i] là toán tử có độ ưu tiên cao hơn toán tử hiện có trên đỉnh St thì Push vào St</a:t>
            </a:r>
          </a:p>
          <a:p>
            <a:pPr lvl="0">
              <a:lnSpc>
                <a:spcPct val="120000"/>
              </a:lnSpc>
            </a:pPr>
            <a:r>
              <a:rPr lang="en-US"/>
              <a:t>Nếu S[i] là toán tử có độ ưu tiên thấp hơn hoặc bằng toán tử hiện có trên đỉnh St thì Pop toán tử có trên đỉnh St và Pop 2 toán hạng trên đỉnh Sh. Sau đó, thực hiện phép tính, kết quả Push vào Sh.Tiếp theo, Push S[i] vào St.</a:t>
            </a:r>
          </a:p>
          <a:p>
            <a:pPr lvl="0">
              <a:lnSpc>
                <a:spcPct val="120000"/>
              </a:lnSpc>
            </a:pPr>
            <a:r>
              <a:rPr lang="en-US"/>
              <a:t>Nếu S[i] = </a:t>
            </a:r>
            <a:r>
              <a:rPr lang="en-US" smtClean="0"/>
              <a:t>‘)’ </a:t>
            </a:r>
            <a:r>
              <a:rPr lang="en-US"/>
              <a:t>thì Pop toán tử có trên đỉnh St và Pop 2 toán hạng trên đỉnh Sh. Sau đó, thực hiện phép tính, kết quả Push vào Sh. Tiếp theo, bỏ dấu ‘(‘ gặp phải đầu tiên ra khỏi St.</a:t>
            </a:r>
          </a:p>
          <a:p>
            <a:pPr>
              <a:lnSpc>
                <a:spcPct val="120000"/>
              </a:lnSpc>
            </a:pPr>
            <a:r>
              <a:rPr lang="en-US"/>
              <a:t>Thực hiện đến khi nào St rỗng và Sh còn 1 toán hạng duy nhất thì đó là kết quả. </a:t>
            </a:r>
          </a:p>
        </p:txBody>
      </p:sp>
      <p:pic>
        <p:nvPicPr>
          <p:cNvPr id="5" name="Graphic 4" descr="Pencil">
            <a:extLst>
              <a:ext uri="{FF2B5EF4-FFF2-40B4-BE49-F238E27FC236}">
                <a16:creationId xmlns:a16="http://schemas.microsoft.com/office/drawing/2014/main" id="{0A74E1BB-B1CA-413B-8313-F68AA049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0755" y="539276"/>
            <a:ext cx="767542" cy="7675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CC0C73-4EE3-49F7-9A99-5DB318881B82}"/>
              </a:ext>
            </a:extLst>
          </p:cNvPr>
          <p:cNvSpPr txBox="1"/>
          <p:nvPr/>
        </p:nvSpPr>
        <p:spPr>
          <a:xfrm>
            <a:off x="1331495" y="1601227"/>
            <a:ext cx="8871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2.1 Trình bày thuật toán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04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08DCA-CEB0-46C8-9852-DDF27D41A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/>
              <a:t>Mức độ </a:t>
            </a:r>
            <a:r>
              <a:rPr lang="vi-VN" i="1"/>
              <a:t>ư</a:t>
            </a:r>
            <a:r>
              <a:rPr lang="en-GB" i="1"/>
              <a:t>u tiên của toán tử</a:t>
            </a:r>
            <a:endParaRPr lang="en-US" i="1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FD73196-1F06-4775-91F9-454C1F0ADF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4953223"/>
              </p:ext>
            </p:extLst>
          </p:nvPr>
        </p:nvGraphicFramePr>
        <p:xfrm>
          <a:off x="989903" y="1965961"/>
          <a:ext cx="9966117" cy="35372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5159">
                  <a:extLst>
                    <a:ext uri="{9D8B030D-6E8A-4147-A177-3AD203B41FA5}">
                      <a16:colId xmlns:a16="http://schemas.microsoft.com/office/drawing/2014/main" val="3365678362"/>
                    </a:ext>
                  </a:extLst>
                </a:gridCol>
                <a:gridCol w="905159">
                  <a:extLst>
                    <a:ext uri="{9D8B030D-6E8A-4147-A177-3AD203B41FA5}">
                      <a16:colId xmlns:a16="http://schemas.microsoft.com/office/drawing/2014/main" val="76531108"/>
                    </a:ext>
                  </a:extLst>
                </a:gridCol>
                <a:gridCol w="905159">
                  <a:extLst>
                    <a:ext uri="{9D8B030D-6E8A-4147-A177-3AD203B41FA5}">
                      <a16:colId xmlns:a16="http://schemas.microsoft.com/office/drawing/2014/main" val="1928425626"/>
                    </a:ext>
                  </a:extLst>
                </a:gridCol>
                <a:gridCol w="906330">
                  <a:extLst>
                    <a:ext uri="{9D8B030D-6E8A-4147-A177-3AD203B41FA5}">
                      <a16:colId xmlns:a16="http://schemas.microsoft.com/office/drawing/2014/main" val="115330508"/>
                    </a:ext>
                  </a:extLst>
                </a:gridCol>
                <a:gridCol w="906330">
                  <a:extLst>
                    <a:ext uri="{9D8B030D-6E8A-4147-A177-3AD203B41FA5}">
                      <a16:colId xmlns:a16="http://schemas.microsoft.com/office/drawing/2014/main" val="1028322358"/>
                    </a:ext>
                  </a:extLst>
                </a:gridCol>
                <a:gridCol w="906330">
                  <a:extLst>
                    <a:ext uri="{9D8B030D-6E8A-4147-A177-3AD203B41FA5}">
                      <a16:colId xmlns:a16="http://schemas.microsoft.com/office/drawing/2014/main" val="941876150"/>
                    </a:ext>
                  </a:extLst>
                </a:gridCol>
                <a:gridCol w="906330">
                  <a:extLst>
                    <a:ext uri="{9D8B030D-6E8A-4147-A177-3AD203B41FA5}">
                      <a16:colId xmlns:a16="http://schemas.microsoft.com/office/drawing/2014/main" val="792194624"/>
                    </a:ext>
                  </a:extLst>
                </a:gridCol>
                <a:gridCol w="906330">
                  <a:extLst>
                    <a:ext uri="{9D8B030D-6E8A-4147-A177-3AD203B41FA5}">
                      <a16:colId xmlns:a16="http://schemas.microsoft.com/office/drawing/2014/main" val="2950234099"/>
                    </a:ext>
                  </a:extLst>
                </a:gridCol>
                <a:gridCol w="906330">
                  <a:extLst>
                    <a:ext uri="{9D8B030D-6E8A-4147-A177-3AD203B41FA5}">
                      <a16:colId xmlns:a16="http://schemas.microsoft.com/office/drawing/2014/main" val="1458263846"/>
                    </a:ext>
                  </a:extLst>
                </a:gridCol>
                <a:gridCol w="906330">
                  <a:extLst>
                    <a:ext uri="{9D8B030D-6E8A-4147-A177-3AD203B41FA5}">
                      <a16:colId xmlns:a16="http://schemas.microsoft.com/office/drawing/2014/main" val="3247429150"/>
                    </a:ext>
                  </a:extLst>
                </a:gridCol>
                <a:gridCol w="906330">
                  <a:extLst>
                    <a:ext uri="{9D8B030D-6E8A-4147-A177-3AD203B41FA5}">
                      <a16:colId xmlns:a16="http://schemas.microsoft.com/office/drawing/2014/main" val="663708355"/>
                    </a:ext>
                  </a:extLst>
                </a:gridCol>
              </a:tblGrid>
              <a:tr h="13996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Toán tử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+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-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*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/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%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sin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cos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tan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cotg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sqrt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0348107"/>
                  </a:ext>
                </a:extLst>
              </a:tr>
              <a:tr h="21375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Mức ưu tiên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55655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754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97549-C070-4299-BB21-6497AFF5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2.2 Chạy tay thuật toán</a:t>
            </a:r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A2DDE28-DC58-4584-BA2C-E650BCD483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5105508"/>
              </p:ext>
            </p:extLst>
          </p:nvPr>
        </p:nvGraphicFramePr>
        <p:xfrm>
          <a:off x="555071" y="1677800"/>
          <a:ext cx="11081857" cy="50875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9619">
                  <a:extLst>
                    <a:ext uri="{9D8B030D-6E8A-4147-A177-3AD203B41FA5}">
                      <a16:colId xmlns:a16="http://schemas.microsoft.com/office/drawing/2014/main" val="1293017467"/>
                    </a:ext>
                  </a:extLst>
                </a:gridCol>
                <a:gridCol w="6496692">
                  <a:extLst>
                    <a:ext uri="{9D8B030D-6E8A-4147-A177-3AD203B41FA5}">
                      <a16:colId xmlns:a16="http://schemas.microsoft.com/office/drawing/2014/main" val="1426548764"/>
                    </a:ext>
                  </a:extLst>
                </a:gridCol>
                <a:gridCol w="1874045">
                  <a:extLst>
                    <a:ext uri="{9D8B030D-6E8A-4147-A177-3AD203B41FA5}">
                      <a16:colId xmlns:a16="http://schemas.microsoft.com/office/drawing/2014/main" val="3096369938"/>
                    </a:ext>
                  </a:extLst>
                </a:gridCol>
                <a:gridCol w="1961501">
                  <a:extLst>
                    <a:ext uri="{9D8B030D-6E8A-4147-A177-3AD203B41FA5}">
                      <a16:colId xmlns:a16="http://schemas.microsoft.com/office/drawing/2014/main" val="124162233"/>
                    </a:ext>
                  </a:extLst>
                </a:gridCol>
              </a:tblGrid>
              <a:tr h="3691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Cho M = 5 * 3 – (3 + 5)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99061"/>
                  </a:ext>
                </a:extLst>
              </a:tr>
              <a:tr h="3691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Khởi tạo Sh = {} và St = {}.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738485"/>
                  </a:ext>
                </a:extLst>
              </a:tr>
              <a:tr h="3691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78485" algn="l"/>
                        </a:tabLst>
                      </a:pPr>
                      <a:r>
                        <a:rPr lang="en-US" sz="2400">
                          <a:effectLst/>
                        </a:rPr>
                        <a:t>M[0]= "5"       -&gt; Đưa vào Sh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Sh={5}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St={}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2592415"/>
                  </a:ext>
                </a:extLst>
              </a:tr>
              <a:tr h="3691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M[1]= "*"       -&gt; Đưa vào St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Sh={5}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St={*}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0421914"/>
                  </a:ext>
                </a:extLst>
              </a:tr>
              <a:tr h="3691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M[2]= "3"       -&gt; Đưa vào Sh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Sh={5,3}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St={*}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5635700"/>
                  </a:ext>
                </a:extLst>
              </a:tr>
              <a:tr h="3691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M[3]= "-"        -&gt; Tính 5*3=15 rồi lưu vào Sh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Sh={15}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St={-}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93885899"/>
                  </a:ext>
                </a:extLst>
              </a:tr>
              <a:tr h="3691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M[4]= "("        -&gt; Đưa vào St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Sh={15}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St={-,(}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1951738"/>
                  </a:ext>
                </a:extLst>
              </a:tr>
              <a:tr h="3691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M[5]= "3"       -&gt; Đưa vào Sh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Sh={15,3}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St={-,(}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3956503"/>
                  </a:ext>
                </a:extLst>
              </a:tr>
              <a:tr h="3691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M[6]= "+"       -&gt; Đưa vào St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Sh={15,3}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St={-,(,+}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0020908"/>
                  </a:ext>
                </a:extLst>
              </a:tr>
              <a:tr h="3691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M[7]= "5"       -&gt; Đưa vào Sh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Sh={15,3,5}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St={-,(,+}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1690103"/>
                  </a:ext>
                </a:extLst>
              </a:tr>
              <a:tr h="3691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M[8]= ")"        -&gt; Tính 3+5=8 rồi lưu vào Sh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Sh={15,8}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St={-}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0664177"/>
                  </a:ext>
                </a:extLst>
              </a:tr>
              <a:tr h="3691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Top(St)="-"     -&gt; Tính 15-8=7 rồi lưu vào Sh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Sh={7}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St={}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3805230"/>
                  </a:ext>
                </a:extLst>
              </a:tr>
              <a:tr h="3691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Dừng.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1586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4046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/>
          <a:lstStyle/>
          <a:p>
            <a:r>
              <a:rPr lang="en-GB"/>
              <a:t>I</a:t>
            </a:r>
            <a:r>
              <a:rPr lang="en-US"/>
              <a:t>II. THIẾT KẾ GIAO DIỆN</a:t>
            </a:r>
            <a:endParaRPr lang="en-US" dirty="0"/>
          </a:p>
        </p:txBody>
      </p:sp>
      <p:pic>
        <p:nvPicPr>
          <p:cNvPr id="5" name="Graphic 4" descr="Teacher">
            <a:extLst>
              <a:ext uri="{FF2B5EF4-FFF2-40B4-BE49-F238E27FC236}">
                <a16:creationId xmlns:a16="http://schemas.microsoft.com/office/drawing/2014/main" id="{79AA3F49-E7A4-4660-84DA-0DC43809C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4724" y="465847"/>
            <a:ext cx="914400" cy="91440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6A07DB5-173D-42E8-9B6D-206575F08A7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145872" y="1601227"/>
            <a:ext cx="4686059" cy="40804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471239-A16B-44D9-AA52-BA6B02F68E89}"/>
              </a:ext>
            </a:extLst>
          </p:cNvPr>
          <p:cNvSpPr txBox="1"/>
          <p:nvPr/>
        </p:nvSpPr>
        <p:spPr>
          <a:xfrm>
            <a:off x="3848045" y="5681662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/>
              <a:t>Form giao diện calculator</a:t>
            </a:r>
            <a:endParaRPr lang="en-US" sz="2000" i="1"/>
          </a:p>
        </p:txBody>
      </p:sp>
    </p:spTree>
    <p:extLst>
      <p:ext uri="{BB962C8B-B14F-4D97-AF65-F5344CB8AC3E}">
        <p14:creationId xmlns:p14="http://schemas.microsoft.com/office/powerpoint/2010/main" val="3922258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Rockwell" panose="02060603020205020403" pitchFamily="18" charset="0"/>
              </a:rPr>
              <a:t>I</a:t>
            </a:r>
            <a:r>
              <a:rPr lang="en-US">
                <a:latin typeface="Rockwell" panose="02060603020205020403" pitchFamily="18" charset="0"/>
              </a:rPr>
              <a:t>V. CÁC HÀM CHÍNH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63E4155-33A4-4CCC-B07C-D3BFF95BA2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Nạp sin, cos, tan, cotag vào st</a:t>
            </a:r>
          </a:p>
          <a:p>
            <a:endParaRPr lang="en-US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55BCFFC8-0347-4583-A150-AC536E53E95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67927124"/>
              </p:ext>
            </p:extLst>
          </p:nvPr>
        </p:nvGraphicFramePr>
        <p:xfrm>
          <a:off x="1167947" y="2575420"/>
          <a:ext cx="4729616" cy="36509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29616">
                  <a:extLst>
                    <a:ext uri="{9D8B030D-6E8A-4147-A177-3AD203B41FA5}">
                      <a16:colId xmlns:a16="http://schemas.microsoft.com/office/drawing/2014/main" val="1389430171"/>
                    </a:ext>
                  </a:extLst>
                </a:gridCol>
              </a:tblGrid>
              <a:tr h="2438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public static int GetPriority(string op)</a:t>
                      </a:r>
                      <a:endParaRPr lang="en-US" sz="2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       {</a:t>
                      </a:r>
                      <a:endParaRPr lang="en-US" sz="2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           if (op == "sin" || op == "cos" || op == "tan" || op == "cotg" ||op == "sqrt")</a:t>
                      </a:r>
                      <a:endParaRPr lang="en-US" sz="2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               return 3;</a:t>
                      </a:r>
                      <a:endParaRPr lang="en-US" sz="2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           if (op == "*" || op == "/" || op == "%")</a:t>
                      </a:r>
                      <a:endParaRPr lang="en-US" sz="2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               return 2;</a:t>
                      </a:r>
                      <a:endParaRPr lang="en-US" sz="2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           if (op == "+" || op == "-")</a:t>
                      </a:r>
                      <a:endParaRPr lang="en-US" sz="2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               return 1;</a:t>
                      </a:r>
                      <a:endParaRPr lang="en-US" sz="2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           return 0;</a:t>
                      </a:r>
                      <a:endParaRPr lang="en-US" sz="2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       }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48" marR="50048" marT="0" marB="0"/>
                </a:tc>
                <a:extLst>
                  <a:ext uri="{0D108BD9-81ED-4DB2-BD59-A6C34878D82A}">
                    <a16:rowId xmlns:a16="http://schemas.microsoft.com/office/drawing/2014/main" val="3246953907"/>
                  </a:ext>
                </a:extLst>
              </a:tr>
            </a:tbl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381125E-76A7-41D3-BC66-CBD0DFF9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Nạp toán hạng vào sh</a:t>
            </a:r>
          </a:p>
          <a:p>
            <a:endParaRPr lang="en-US"/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9A54F224-2619-412D-90C0-268CCA941E6F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920798800"/>
              </p:ext>
            </p:extLst>
          </p:nvPr>
        </p:nvGraphicFramePr>
        <p:xfrm>
          <a:off x="6263958" y="2575420"/>
          <a:ext cx="4754562" cy="32919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54562">
                  <a:extLst>
                    <a:ext uri="{9D8B030D-6E8A-4147-A177-3AD203B41FA5}">
                      <a16:colId xmlns:a16="http://schemas.microsoft.com/office/drawing/2014/main" val="3481762144"/>
                    </a:ext>
                  </a:extLst>
                </a:gridCol>
              </a:tblGrid>
              <a:tr h="9374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if (manhinh.Text[i] &gt;= 'a' &amp;&amp; manhinh.Text[i] &lt;= 'z')</a:t>
                      </a:r>
                      <a:endParaRPr lang="en-US" sz="20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               {</a:t>
                      </a:r>
                      <a:endParaRPr lang="en-US" sz="20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                   j = i;</a:t>
                      </a:r>
                      <a:endParaRPr lang="en-US" sz="20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                   while (manhinh.Text[i] &gt;= 'a' &amp;&amp; manhinh.Text[i] &lt;= 'z')</a:t>
                      </a:r>
                      <a:endParaRPr lang="en-US" sz="20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                       i++;</a:t>
                      </a:r>
                      <a:endParaRPr lang="en-US" sz="20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                   string str = manhinh.Text.Substring(j, i - j);</a:t>
                      </a:r>
                      <a:endParaRPr lang="en-US" sz="20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                   st.Push((str.ToString()));</a:t>
                      </a:r>
                      <a:endParaRPr lang="en-US" sz="20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               }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613" marR="49613" marT="0" marB="0"/>
                </a:tc>
                <a:extLst>
                  <a:ext uri="{0D108BD9-81ED-4DB2-BD59-A6C34878D82A}">
                    <a16:rowId xmlns:a16="http://schemas.microsoft.com/office/drawing/2014/main" val="961742741"/>
                  </a:ext>
                </a:extLst>
              </a:tr>
            </a:tbl>
          </a:graphicData>
        </a:graphic>
      </p:graphicFrame>
      <p:pic>
        <p:nvPicPr>
          <p:cNvPr id="5" name="Graphic 4" descr="Meeting">
            <a:extLst>
              <a:ext uri="{FF2B5EF4-FFF2-40B4-BE49-F238E27FC236}">
                <a16:creationId xmlns:a16="http://schemas.microsoft.com/office/drawing/2014/main" id="{BC7F4CA9-C0CE-4E72-97F6-F2A2156DD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3781" y="75946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436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Rockwell" panose="02060603020205020403" pitchFamily="18" charset="0"/>
              </a:rPr>
              <a:t>I</a:t>
            </a:r>
            <a:r>
              <a:rPr lang="en-US">
                <a:latin typeface="Rockwell" panose="02060603020205020403" pitchFamily="18" charset="0"/>
              </a:rPr>
              <a:t>V. CÁC HÀM CHÍNH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63E4155-33A4-4CCC-B07C-D3BFF95BA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8265" y="1741614"/>
            <a:ext cx="4754880" cy="777240"/>
          </a:xfrm>
        </p:spPr>
        <p:txBody>
          <a:bodyPr/>
          <a:lstStyle/>
          <a:p>
            <a:pPr lvl="0"/>
            <a:r>
              <a:rPr lang="en-US"/>
              <a:t>Nạp dấu ( vào st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381125E-76A7-41D3-BC66-CBD0DFF9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94122" y="1741614"/>
            <a:ext cx="4754880" cy="777240"/>
          </a:xfrm>
        </p:spPr>
        <p:txBody>
          <a:bodyPr/>
          <a:lstStyle/>
          <a:p>
            <a:pPr lvl="0"/>
            <a:r>
              <a:rPr lang="en-US"/>
              <a:t>Nạp toán tử vào st</a:t>
            </a:r>
          </a:p>
        </p:txBody>
      </p:sp>
      <p:pic>
        <p:nvPicPr>
          <p:cNvPr id="5" name="Graphic 4" descr="Meeting">
            <a:extLst>
              <a:ext uri="{FF2B5EF4-FFF2-40B4-BE49-F238E27FC236}">
                <a16:creationId xmlns:a16="http://schemas.microsoft.com/office/drawing/2014/main" id="{BC7F4CA9-C0CE-4E72-97F6-F2A2156DD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64682" y="827214"/>
            <a:ext cx="914400" cy="914400"/>
          </a:xfrm>
          <a:prstGeom prst="rect">
            <a:avLst/>
          </a:prstGeom>
        </p:spPr>
      </p:pic>
      <p:graphicFrame>
        <p:nvGraphicFramePr>
          <p:cNvPr id="18" name="Content Placeholder 17">
            <a:extLst>
              <a:ext uri="{FF2B5EF4-FFF2-40B4-BE49-F238E27FC236}">
                <a16:creationId xmlns:a16="http://schemas.microsoft.com/office/drawing/2014/main" id="{020478F6-5743-4376-AD12-38A2B9A065F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11868727"/>
              </p:ext>
            </p:extLst>
          </p:nvPr>
        </p:nvGraphicFramePr>
        <p:xfrm>
          <a:off x="1168265" y="2738012"/>
          <a:ext cx="4754563" cy="28029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54563">
                  <a:extLst>
                    <a:ext uri="{9D8B030D-6E8A-4147-A177-3AD203B41FA5}">
                      <a16:colId xmlns:a16="http://schemas.microsoft.com/office/drawing/2014/main" val="113852105"/>
                    </a:ext>
                  </a:extLst>
                </a:gridCol>
              </a:tblGrid>
              <a:tr h="7133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if (manhinh.Text[i] == '(')</a:t>
                      </a:r>
                      <a:endParaRPr lang="en-US" sz="28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                {</a:t>
                      </a:r>
                      <a:endParaRPr lang="en-US" sz="28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                    st.Push(manhinh.Text[i]);</a:t>
                      </a:r>
                      <a:endParaRPr lang="en-US" sz="28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                    if (manhinh.Text[i + 1] == '-' || manhinh.Text[i + 1] == '+')</a:t>
                      </a:r>
                      <a:endParaRPr lang="en-US" sz="28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                        sh.Push(0);</a:t>
                      </a:r>
                      <a:endParaRPr lang="en-US" sz="28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                }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613" marR="49613" marT="0" marB="0"/>
                </a:tc>
                <a:extLst>
                  <a:ext uri="{0D108BD9-81ED-4DB2-BD59-A6C34878D82A}">
                    <a16:rowId xmlns:a16="http://schemas.microsoft.com/office/drawing/2014/main" val="2445032588"/>
                  </a:ext>
                </a:extLst>
              </a:tr>
            </a:tbl>
          </a:graphicData>
        </a:graphic>
      </p:graphicFrame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8469A69C-D03C-4D5C-A188-8E16F2BDEF76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010505431"/>
              </p:ext>
            </p:extLst>
          </p:nvPr>
        </p:nvGraphicFramePr>
        <p:xfrm>
          <a:off x="6268857" y="2414609"/>
          <a:ext cx="5368954" cy="41733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68954">
                  <a:extLst>
                    <a:ext uri="{9D8B030D-6E8A-4147-A177-3AD203B41FA5}">
                      <a16:colId xmlns:a16="http://schemas.microsoft.com/office/drawing/2014/main" val="1395049040"/>
                    </a:ext>
                  </a:extLst>
                </a:gridCol>
              </a:tblGrid>
              <a:tr h="39998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if (manhinh.Text[i] == '+' || manhinh.Text[i] == '-' || manhinh.Text[i] == '*' || manhinh.Text[i] == '/' || manhinh.Text[i] == '%'  || manhinh.Text[i] == '^')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                {  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                    while (st.Count &gt; 0 &amp;&amp; GetPriority(manhinh.Text[i].ToString()) &lt;= GetPriority(st.Peek().ToString()))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                    {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                        str1 = st.Pop().ToString();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                        //nếu là các phép tính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                        if (str1 == "+" || str1 == "-" || str1 == "*" || str1 == "/" || str1 == "%" || str1 == "^")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                        {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                            a = double.Parse((sh.Pop().ToString()));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                            b = double.Parse((sh.Pop().ToString()));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                            switch (str1)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                            {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                                case "+":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                                    ketQua = (a + b);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                                    break;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                                case "-":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                                    ketQua = (b - a);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                                    break;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                                case "*":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                                    ketQua = (a * b);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                                    break;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                                case "/":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                                    if (a == 0)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                                    {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                                     MessageBox.Show("Không thể chia cho 0", "Thông báo");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                                    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                                    ketQua = (b / a);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                                    break;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                                case "%":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                                    if (a == 0)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                                    {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                                     MessageBox.Show("Không thể chia cho 0", "Thông báo");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                                    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                                    ketQua = (b % a);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                                    break;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                                case "^":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                                    ketQua = Math.Pow(b, a);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                                    break;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                            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                            sh.Push(ketQua);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                        }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08" marR="33008" marT="0" marB="0"/>
                </a:tc>
                <a:extLst>
                  <a:ext uri="{0D108BD9-81ED-4DB2-BD59-A6C34878D82A}">
                    <a16:rowId xmlns:a16="http://schemas.microsoft.com/office/drawing/2014/main" val="2958083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812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udent Does Teacher Does.potx" id="{FA74037E-C2FC-4BF7-AB86-6A115E48A405}" vid="{B793C75E-005D-4C72-AFC4-95BDBA26D48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Student doesteacher does</Template>
  <TotalTime>0</TotalTime>
  <Words>1876</Words>
  <Application>Microsoft Office PowerPoint</Application>
  <PresentationFormat>Widescreen</PresentationFormat>
  <Paragraphs>354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SimSun-ExtB</vt:lpstr>
      <vt:lpstr>Calibri</vt:lpstr>
      <vt:lpstr>Corbel</vt:lpstr>
      <vt:lpstr>Lucida Handwriting</vt:lpstr>
      <vt:lpstr>Microsoft Tai Le</vt:lpstr>
      <vt:lpstr>Rockwell</vt:lpstr>
      <vt:lpstr>Segoe UI Black</vt:lpstr>
      <vt:lpstr>Sitka Heading</vt:lpstr>
      <vt:lpstr>Sitka Subheading</vt:lpstr>
      <vt:lpstr>Tahoma</vt:lpstr>
      <vt:lpstr>Times New Roman</vt:lpstr>
      <vt:lpstr>Wingdings</vt:lpstr>
      <vt:lpstr>Basis</vt:lpstr>
      <vt:lpstr>Xây dựng ứng dụng calculator</vt:lpstr>
      <vt:lpstr>NỘI DUNG </vt:lpstr>
      <vt:lpstr>I.MÔ TẢ VÀ MỤC TIÊU</vt:lpstr>
      <vt:lpstr>II. THUẬT TOÁN</vt:lpstr>
      <vt:lpstr>Mức độ ưu tiên của toán tử</vt:lpstr>
      <vt:lpstr>2.2 Chạy tay thuật toán</vt:lpstr>
      <vt:lpstr>III. THIẾT KẾ GIAO DIỆN</vt:lpstr>
      <vt:lpstr>IV. CÁC HÀM CHÍNH</vt:lpstr>
      <vt:lpstr>IV. CÁC HÀM CHÍNH</vt:lpstr>
      <vt:lpstr>IV. CÁC HÀM CHÍNH</vt:lpstr>
      <vt:lpstr>IV. CÁC HÀM CHÍNH</vt:lpstr>
      <vt:lpstr>V. CÀI ĐẶT VÀ KIỂM THỬ</vt:lpstr>
      <vt:lpstr>KẾT LUẬN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2018-12-03T15:40:56Z</dcterms:created>
  <dcterms:modified xsi:type="dcterms:W3CDTF">2018-12-10T21:23:30Z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2018-08-20T20:03:10.9182338Z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