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58" r:id="rId4"/>
    <p:sldId id="259" r:id="rId5"/>
    <p:sldId id="282" r:id="rId6"/>
    <p:sldId id="283" r:id="rId7"/>
    <p:sldId id="284" r:id="rId8"/>
    <p:sldId id="285" r:id="rId9"/>
    <p:sldId id="286" r:id="rId10"/>
    <p:sldId id="287" r:id="rId11"/>
    <p:sldId id="288" r:id="rId12"/>
    <p:sldId id="289" r:id="rId13"/>
    <p:sldId id="291" r:id="rId14"/>
    <p:sldId id="290" r:id="rId15"/>
    <p:sldId id="292" r:id="rId16"/>
    <p:sldId id="293" r:id="rId17"/>
    <p:sldId id="294" r:id="rId18"/>
    <p:sldId id="295" r:id="rId19"/>
    <p:sldId id="296" r:id="rId20"/>
    <p:sldId id="298" r:id="rId21"/>
    <p:sldId id="299" r:id="rId22"/>
    <p:sldId id="300" r:id="rId23"/>
    <p:sldId id="302" r:id="rId24"/>
    <p:sldId id="303" r:id="rId25"/>
    <p:sldId id="304" r:id="rId26"/>
    <p:sldId id="305" r:id="rId27"/>
    <p:sldId id="306" r:id="rId28"/>
    <p:sldId id="307" r:id="rId29"/>
    <p:sldId id="308" r:id="rId30"/>
    <p:sldId id="309" r:id="rId31"/>
    <p:sldId id="310" r:id="rId32"/>
    <p:sldId id="311" r:id="rId33"/>
    <p:sldId id="28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4249" autoAdjust="0"/>
  </p:normalViewPr>
  <p:slideViewPr>
    <p:cSldViewPr snapToGrid="0">
      <p:cViewPr varScale="1">
        <p:scale>
          <a:sx n="68" d="100"/>
          <a:sy n="68" d="100"/>
        </p:scale>
        <p:origin x="990" y="60"/>
      </p:cViewPr>
      <p:guideLst/>
    </p:cSldViewPr>
  </p:slideViewPr>
  <p:notesTextViewPr>
    <p:cViewPr>
      <p:scale>
        <a:sx n="115" d="100"/>
        <a:sy n="11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518E1-4CEA-434A-8777-6C4EEB915A45}" type="datetimeFigureOut">
              <a:rPr lang="vi-VN" smtClean="0"/>
              <a:t>19/11/2023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355CF-3414-4E67-9C72-7990171D50C1}" type="slidenum">
              <a:rPr lang="vi-VN" smtClean="0"/>
              <a:t>‹#›</a:t>
            </a:fld>
            <a:endParaRPr lang="vi-VN"/>
          </a:p>
        </p:txBody>
      </p:sp>
    </p:spTree>
    <p:extLst>
      <p:ext uri="{BB962C8B-B14F-4D97-AF65-F5344CB8AC3E}">
        <p14:creationId xmlns:p14="http://schemas.microsoft.com/office/powerpoint/2010/main" val="1812822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40000"/>
              </a:lnSpc>
              <a:spcBef>
                <a:spcPts val="200"/>
              </a:spcBef>
              <a:spcAft>
                <a:spcPts val="300"/>
              </a:spcAft>
              <a:tabLst>
                <a:tab pos="230505" algn="l"/>
                <a:tab pos="461010" algn="l"/>
              </a:tabLst>
            </a:pPr>
            <a:endParaRPr lang="vi-VN"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B1355CF-3414-4E67-9C72-7990171D50C1}" type="slidenum">
              <a:rPr lang="vi-VN" smtClean="0"/>
              <a:t>33</a:t>
            </a:fld>
            <a:endParaRPr lang="vi-VN"/>
          </a:p>
        </p:txBody>
      </p:sp>
    </p:spTree>
    <p:extLst>
      <p:ext uri="{BB962C8B-B14F-4D97-AF65-F5344CB8AC3E}">
        <p14:creationId xmlns:p14="http://schemas.microsoft.com/office/powerpoint/2010/main" val="343419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evelopers.facebook.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facebook.com/"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s.facebook.com/" TargetMode="Externa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s.facebook.com/" TargetMode="External"/><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s.facebook.com/"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8.jpeg"/><Relationship Id="rId4" Type="http://schemas.openxmlformats.org/officeDocument/2006/relationships/image" Target="../media/image3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uman-Computer Interaction (Master's) - Programs - Graduate Admissions">
            <a:extLst>
              <a:ext uri="{FF2B5EF4-FFF2-40B4-BE49-F238E27FC236}">
                <a16:creationId xmlns:a16="http://schemas.microsoft.com/office/drawing/2014/main" id="{0AD9DCAB-F4C5-CAF9-321E-7A816BC2B741}"/>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3239" r="8984"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F344CF-38E1-C4E5-530E-48ABC1AE3282}"/>
              </a:ext>
            </a:extLst>
          </p:cNvPr>
          <p:cNvSpPr>
            <a:spLocks noGrp="1"/>
          </p:cNvSpPr>
          <p:nvPr>
            <p:ph type="ctrTitle"/>
          </p:nvPr>
        </p:nvSpPr>
        <p:spPr>
          <a:xfrm>
            <a:off x="1154955" y="1447800"/>
            <a:ext cx="9624681" cy="3329581"/>
          </a:xfrm>
        </p:spPr>
        <p:txBody>
          <a:bodyPr>
            <a:noAutofit/>
          </a:bodyPr>
          <a:lstStyle/>
          <a:p>
            <a:pPr algn="just">
              <a:spcBef>
                <a:spcPts val="200"/>
              </a:spcBef>
              <a:spcAft>
                <a:spcPts val="300"/>
              </a:spcAft>
              <a:tabLst>
                <a:tab pos="230505" algn="l"/>
                <a:tab pos="461010" algn="l"/>
                <a:tab pos="457200" algn="l"/>
              </a:tabLst>
            </a:pPr>
            <a:r>
              <a:rPr lang="vi-VN">
                <a:effectLst/>
                <a:latin typeface="Segoe UI" panose="020B0502040204020203" pitchFamily="34" charset="0"/>
                <a:ea typeface="Times New Roman" panose="02020603050405020304" pitchFamily="18" charset="0"/>
                <a:cs typeface="Segoe UI" panose="020B0502040204020203" pitchFamily="34" charset="0"/>
              </a:rPr>
              <a:t>HUMAN–COMPUTER INTERACTION</a:t>
            </a:r>
          </a:p>
        </p:txBody>
      </p:sp>
      <p:sp>
        <p:nvSpPr>
          <p:cNvPr id="4" name="Title 1">
            <a:extLst>
              <a:ext uri="{FF2B5EF4-FFF2-40B4-BE49-F238E27FC236}">
                <a16:creationId xmlns:a16="http://schemas.microsoft.com/office/drawing/2014/main" id="{C58B4453-B045-B226-AD8C-021168D74757}"/>
              </a:ext>
            </a:extLst>
          </p:cNvPr>
          <p:cNvSpPr txBox="1">
            <a:spLocks/>
          </p:cNvSpPr>
          <p:nvPr/>
        </p:nvSpPr>
        <p:spPr>
          <a:xfrm>
            <a:off x="1154955" y="4777379"/>
            <a:ext cx="9624681" cy="8255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spcBef>
                <a:spcPts val="200"/>
              </a:spcBef>
              <a:spcAft>
                <a:spcPts val="300"/>
              </a:spcAft>
              <a:tabLst>
                <a:tab pos="230505" algn="l"/>
                <a:tab pos="461010" algn="l"/>
                <a:tab pos="457200" algn="l"/>
              </a:tabLst>
            </a:pPr>
            <a:r>
              <a:rPr lang="vi-VN" sz="2000">
                <a:latin typeface="Segoe UI" panose="020B0502040204020203" pitchFamily="34" charset="0"/>
                <a:ea typeface="Times New Roman" panose="02020603050405020304" pitchFamily="18" charset="0"/>
                <a:cs typeface="Segoe UI" panose="020B0502040204020203" pitchFamily="34" charset="0"/>
              </a:rPr>
              <a:t>Giảng viên hướng dẫn: TS Lê Quang Hùng </a:t>
            </a:r>
          </a:p>
        </p:txBody>
      </p:sp>
    </p:spTree>
    <p:extLst>
      <p:ext uri="{BB962C8B-B14F-4D97-AF65-F5344CB8AC3E}">
        <p14:creationId xmlns:p14="http://schemas.microsoft.com/office/powerpoint/2010/main" val="3847251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XÂY DỰNG GIAO DIỆN CHẠY DEMO</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File app.py:</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 Import các thư viện cần thiết.</a:t>
            </a:r>
          </a:p>
          <a:p>
            <a:pPr algn="just">
              <a:lnSpc>
                <a:spcPct val="140000"/>
              </a:lnSpc>
              <a:spcBef>
                <a:spcPts val="200"/>
              </a:spcBef>
              <a:spcAft>
                <a:spcPts val="300"/>
              </a:spcAft>
              <a:tabLst>
                <a:tab pos="230505" algn="l"/>
                <a:tab pos="461010" algn="l"/>
                <a:tab pos="457200" algn="l"/>
              </a:tabLst>
            </a:pPr>
            <a:endParaRPr lang="vi-VN" sz="2400">
              <a:latin typeface="Segoe UI" panose="020B0502040204020203" pitchFamily="34" charset="0"/>
              <a:ea typeface="Times New Roman" panose="02020603050405020304" pitchFamily="18" charset="0"/>
              <a:cs typeface="Segoe UI" panose="020B0502040204020203" pitchFamily="34" charset="0"/>
            </a:endParaRPr>
          </a:p>
          <a:p>
            <a:pPr algn="just">
              <a:lnSpc>
                <a:spcPct val="140000"/>
              </a:lnSpc>
              <a:spcBef>
                <a:spcPts val="200"/>
              </a:spcBef>
              <a:spcAft>
                <a:spcPts val="300"/>
              </a:spcAft>
              <a:tabLst>
                <a:tab pos="230505" algn="l"/>
                <a:tab pos="461010" algn="l"/>
                <a:tab pos="457200" algn="l"/>
              </a:tabLst>
            </a:pPr>
            <a:endParaRPr lang="vi-VN" sz="2400">
              <a:latin typeface="Segoe UI" panose="020B0502040204020203" pitchFamily="34" charset="0"/>
              <a:ea typeface="Times New Roman" panose="02020603050405020304" pitchFamily="18" charset="0"/>
              <a:cs typeface="Segoe UI" panose="020B0502040204020203" pitchFamily="34" charset="0"/>
            </a:endParaRPr>
          </a:p>
          <a:p>
            <a:pPr algn="just">
              <a:lnSpc>
                <a:spcPct val="140000"/>
              </a:lnSpc>
              <a:spcBef>
                <a:spcPts val="200"/>
              </a:spcBef>
              <a:spcAft>
                <a:spcPts val="300"/>
              </a:spcAft>
              <a:tabLst>
                <a:tab pos="230505" algn="l"/>
                <a:tab pos="461010" algn="l"/>
                <a:tab pos="457200" algn="l"/>
              </a:tabLst>
            </a:pPr>
            <a:endParaRPr lang="vi-VN" sz="2400">
              <a:latin typeface="Segoe UI" panose="020B0502040204020203" pitchFamily="34" charset="0"/>
              <a:ea typeface="Times New Roman" panose="02020603050405020304" pitchFamily="18" charset="0"/>
              <a:cs typeface="Segoe UI" panose="020B0502040204020203" pitchFamily="34" charset="0"/>
            </a:endParaRP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 Cấu hình Rasa bằng cách định nghĩa URL API của Rasa, giả sử Rasa đang chạy cục bộ trên cổng 5005.</a:t>
            </a:r>
          </a:p>
        </p:txBody>
      </p:sp>
      <p:pic>
        <p:nvPicPr>
          <p:cNvPr id="4" name="Picture 3">
            <a:extLst>
              <a:ext uri="{FF2B5EF4-FFF2-40B4-BE49-F238E27FC236}">
                <a16:creationId xmlns:a16="http://schemas.microsoft.com/office/drawing/2014/main" id="{7DBECA1A-BC72-D10B-2EC2-65D6C278889F}"/>
              </a:ext>
            </a:extLst>
          </p:cNvPr>
          <p:cNvPicPr>
            <a:picLocks noChangeAspect="1"/>
          </p:cNvPicPr>
          <p:nvPr/>
        </p:nvPicPr>
        <p:blipFill>
          <a:blip r:embed="rId2"/>
          <a:stretch>
            <a:fillRect/>
          </a:stretch>
        </p:blipFill>
        <p:spPr>
          <a:xfrm>
            <a:off x="76248" y="2551456"/>
            <a:ext cx="12046479" cy="936171"/>
          </a:xfrm>
          <a:prstGeom prst="rect">
            <a:avLst/>
          </a:prstGeom>
        </p:spPr>
      </p:pic>
      <p:pic>
        <p:nvPicPr>
          <p:cNvPr id="5" name="Picture 4">
            <a:extLst>
              <a:ext uri="{FF2B5EF4-FFF2-40B4-BE49-F238E27FC236}">
                <a16:creationId xmlns:a16="http://schemas.microsoft.com/office/drawing/2014/main" id="{58A5D29D-C5BE-546B-4C99-3AC831DC5E3A}"/>
              </a:ext>
            </a:extLst>
          </p:cNvPr>
          <p:cNvPicPr>
            <a:picLocks noChangeAspect="1"/>
          </p:cNvPicPr>
          <p:nvPr/>
        </p:nvPicPr>
        <p:blipFill rotWithShape="1">
          <a:blip r:embed="rId3"/>
          <a:srcRect r="23498"/>
          <a:stretch/>
        </p:blipFill>
        <p:spPr>
          <a:xfrm>
            <a:off x="76248" y="5449642"/>
            <a:ext cx="12046479" cy="936171"/>
          </a:xfrm>
          <a:prstGeom prst="rect">
            <a:avLst/>
          </a:prstGeom>
        </p:spPr>
      </p:pic>
    </p:spTree>
    <p:extLst>
      <p:ext uri="{BB962C8B-B14F-4D97-AF65-F5344CB8AC3E}">
        <p14:creationId xmlns:p14="http://schemas.microsoft.com/office/powerpoint/2010/main" val="2409081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XÂY DỰNG GIAO DIỆN CHẠY DEMO</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654483"/>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File app.py:</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 Định nghĩa Flask để hiển thị giao diện. Ngoài ra Flask còn được dùng để xử lý các tin nhắn đến từ người dùng, gửi chúng đến máy chủ Rasa, và trả về phản hồi từ bot.</a:t>
            </a:r>
          </a:p>
        </p:txBody>
      </p:sp>
      <p:pic>
        <p:nvPicPr>
          <p:cNvPr id="6" name="Picture 5">
            <a:extLst>
              <a:ext uri="{FF2B5EF4-FFF2-40B4-BE49-F238E27FC236}">
                <a16:creationId xmlns:a16="http://schemas.microsoft.com/office/drawing/2014/main" id="{6382AF10-0918-8B13-63FA-36EFEB518FD4}"/>
              </a:ext>
            </a:extLst>
          </p:cNvPr>
          <p:cNvPicPr>
            <a:picLocks noChangeAspect="1"/>
          </p:cNvPicPr>
          <p:nvPr/>
        </p:nvPicPr>
        <p:blipFill>
          <a:blip r:embed="rId2"/>
          <a:stretch>
            <a:fillRect/>
          </a:stretch>
        </p:blipFill>
        <p:spPr>
          <a:xfrm>
            <a:off x="1532052" y="2426125"/>
            <a:ext cx="10659948" cy="4431875"/>
          </a:xfrm>
          <a:prstGeom prst="rect">
            <a:avLst/>
          </a:prstGeom>
        </p:spPr>
      </p:pic>
    </p:spTree>
    <p:extLst>
      <p:ext uri="{BB962C8B-B14F-4D97-AF65-F5344CB8AC3E}">
        <p14:creationId xmlns:p14="http://schemas.microsoft.com/office/powerpoint/2010/main" val="1181422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XÂY DỰNG GIAO DIỆN CHẠY DEMO</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File app.py:</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 Chạy ứng dụng khi được thực thi như một chương trình chính, bắt đầu máy chủ web Flask với chế độ debug được bật trên cổng 3000.</a:t>
            </a:r>
          </a:p>
        </p:txBody>
      </p:sp>
      <p:pic>
        <p:nvPicPr>
          <p:cNvPr id="6" name="Picture 5">
            <a:extLst>
              <a:ext uri="{FF2B5EF4-FFF2-40B4-BE49-F238E27FC236}">
                <a16:creationId xmlns:a16="http://schemas.microsoft.com/office/drawing/2014/main" id="{82EE910D-339F-CD87-D0CA-18034032E2E8}"/>
              </a:ext>
            </a:extLst>
          </p:cNvPr>
          <p:cNvPicPr>
            <a:picLocks noChangeAspect="1"/>
          </p:cNvPicPr>
          <p:nvPr/>
        </p:nvPicPr>
        <p:blipFill rotWithShape="1">
          <a:blip r:embed="rId2"/>
          <a:srcRect r="7933"/>
          <a:stretch/>
        </p:blipFill>
        <p:spPr>
          <a:xfrm>
            <a:off x="133351" y="3429000"/>
            <a:ext cx="11925298" cy="932688"/>
          </a:xfrm>
          <a:prstGeom prst="rect">
            <a:avLst/>
          </a:prstGeom>
        </p:spPr>
      </p:pic>
    </p:spTree>
    <p:extLst>
      <p:ext uri="{BB962C8B-B14F-4D97-AF65-F5344CB8AC3E}">
        <p14:creationId xmlns:p14="http://schemas.microsoft.com/office/powerpoint/2010/main" val="1383152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XÂY DỰNG GIAO DIỆN CHẠY DEMO</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File index.html:</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 Thiết kế một trang web đơn giản với một biểu tượng chatbot.</a:t>
            </a:r>
          </a:p>
        </p:txBody>
      </p:sp>
      <p:pic>
        <p:nvPicPr>
          <p:cNvPr id="4" name="Picture 3" descr="A black screen with white text&#10;&#10;Description automatically generated">
            <a:extLst>
              <a:ext uri="{FF2B5EF4-FFF2-40B4-BE49-F238E27FC236}">
                <a16:creationId xmlns:a16="http://schemas.microsoft.com/office/drawing/2014/main" id="{8CFCF415-ACBD-E524-9141-67EE695C06E3}"/>
              </a:ext>
            </a:extLst>
          </p:cNvPr>
          <p:cNvPicPr>
            <a:picLocks noChangeAspect="1"/>
          </p:cNvPicPr>
          <p:nvPr/>
        </p:nvPicPr>
        <p:blipFill>
          <a:blip r:embed="rId2"/>
          <a:stretch>
            <a:fillRect/>
          </a:stretch>
        </p:blipFill>
        <p:spPr>
          <a:xfrm>
            <a:off x="685604" y="3142092"/>
            <a:ext cx="10820791" cy="1451679"/>
          </a:xfrm>
          <a:prstGeom prst="rect">
            <a:avLst/>
          </a:prstGeom>
        </p:spPr>
      </p:pic>
    </p:spTree>
    <p:extLst>
      <p:ext uri="{BB962C8B-B14F-4D97-AF65-F5344CB8AC3E}">
        <p14:creationId xmlns:p14="http://schemas.microsoft.com/office/powerpoint/2010/main" val="492982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XÂY DỰNG GIAO DIỆN CHẠY DEMO</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File index.html:</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 Thiết kế khung chatbot.</a:t>
            </a:r>
          </a:p>
        </p:txBody>
      </p:sp>
      <p:pic>
        <p:nvPicPr>
          <p:cNvPr id="5" name="Picture 4" descr="A computer screen shot of text&#10;&#10;Description automatically generated">
            <a:extLst>
              <a:ext uri="{FF2B5EF4-FFF2-40B4-BE49-F238E27FC236}">
                <a16:creationId xmlns:a16="http://schemas.microsoft.com/office/drawing/2014/main" id="{F22F5804-58AB-8816-8F55-41F949FECC6B}"/>
              </a:ext>
            </a:extLst>
          </p:cNvPr>
          <p:cNvPicPr>
            <a:picLocks noChangeAspect="1"/>
          </p:cNvPicPr>
          <p:nvPr/>
        </p:nvPicPr>
        <p:blipFill>
          <a:blip r:embed="rId2"/>
          <a:stretch>
            <a:fillRect/>
          </a:stretch>
        </p:blipFill>
        <p:spPr>
          <a:xfrm>
            <a:off x="75336" y="2856318"/>
            <a:ext cx="12041327" cy="3751827"/>
          </a:xfrm>
          <a:prstGeom prst="rect">
            <a:avLst/>
          </a:prstGeom>
        </p:spPr>
      </p:pic>
    </p:spTree>
    <p:extLst>
      <p:ext uri="{BB962C8B-B14F-4D97-AF65-F5344CB8AC3E}">
        <p14:creationId xmlns:p14="http://schemas.microsoft.com/office/powerpoint/2010/main" val="3316886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XÂY DỰNG GIAO DIỆN CHẠY DEMO</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File index.html:</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 Xử lý cửa sổ chatbot sẽ được hiển thị hoặc ẩn đi.</a:t>
            </a:r>
          </a:p>
          <a:p>
            <a:pPr algn="just">
              <a:lnSpc>
                <a:spcPct val="140000"/>
              </a:lnSpc>
              <a:spcBef>
                <a:spcPts val="200"/>
              </a:spcBef>
              <a:spcAft>
                <a:spcPts val="300"/>
              </a:spcAft>
              <a:tabLst>
                <a:tab pos="230505" algn="l"/>
                <a:tab pos="461010" algn="l"/>
                <a:tab pos="457200" algn="l"/>
              </a:tabLst>
            </a:pPr>
            <a:endParaRPr lang="vi-VN" sz="2400">
              <a:latin typeface="Segoe UI" panose="020B0502040204020203" pitchFamily="34" charset="0"/>
              <a:ea typeface="Times New Roman" panose="02020603050405020304" pitchFamily="18" charset="0"/>
              <a:cs typeface="Segoe UI" panose="020B0502040204020203" pitchFamily="34" charset="0"/>
            </a:endParaRPr>
          </a:p>
          <a:p>
            <a:pPr algn="just">
              <a:lnSpc>
                <a:spcPct val="140000"/>
              </a:lnSpc>
              <a:spcBef>
                <a:spcPts val="200"/>
              </a:spcBef>
              <a:spcAft>
                <a:spcPts val="300"/>
              </a:spcAft>
              <a:tabLst>
                <a:tab pos="230505" algn="l"/>
                <a:tab pos="461010" algn="l"/>
                <a:tab pos="457200" algn="l"/>
              </a:tabLst>
            </a:pPr>
            <a:endParaRPr lang="vi-VN" sz="2400">
              <a:latin typeface="Segoe UI" panose="020B0502040204020203" pitchFamily="34" charset="0"/>
              <a:ea typeface="Times New Roman" panose="02020603050405020304" pitchFamily="18" charset="0"/>
              <a:cs typeface="Segoe UI" panose="020B0502040204020203" pitchFamily="34" charset="0"/>
            </a:endParaRPr>
          </a:p>
          <a:p>
            <a:pPr algn="just">
              <a:lnSpc>
                <a:spcPct val="140000"/>
              </a:lnSpc>
              <a:spcBef>
                <a:spcPts val="200"/>
              </a:spcBef>
              <a:spcAft>
                <a:spcPts val="300"/>
              </a:spcAft>
              <a:tabLst>
                <a:tab pos="230505" algn="l"/>
                <a:tab pos="461010" algn="l"/>
                <a:tab pos="457200" algn="l"/>
              </a:tabLst>
            </a:pPr>
            <a:endParaRPr lang="vi-VN" sz="2400">
              <a:latin typeface="Segoe UI" panose="020B0502040204020203" pitchFamily="34" charset="0"/>
              <a:ea typeface="Times New Roman" panose="02020603050405020304" pitchFamily="18" charset="0"/>
              <a:cs typeface="Segoe UI" panose="020B0502040204020203" pitchFamily="34" charset="0"/>
            </a:endParaRPr>
          </a:p>
          <a:p>
            <a:pPr algn="just">
              <a:lnSpc>
                <a:spcPct val="140000"/>
              </a:lnSpc>
              <a:spcBef>
                <a:spcPts val="200"/>
              </a:spcBef>
              <a:spcAft>
                <a:spcPts val="300"/>
              </a:spcAft>
              <a:tabLst>
                <a:tab pos="230505" algn="l"/>
                <a:tab pos="461010" algn="l"/>
                <a:tab pos="457200" algn="l"/>
              </a:tabLst>
            </a:pPr>
            <a:endParaRPr lang="vi-VN" sz="2400">
              <a:latin typeface="Segoe UI" panose="020B0502040204020203" pitchFamily="34" charset="0"/>
              <a:ea typeface="Times New Roman" panose="02020603050405020304" pitchFamily="18" charset="0"/>
              <a:cs typeface="Segoe UI" panose="020B0502040204020203" pitchFamily="34" charset="0"/>
            </a:endParaRP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 Xử lý khi nhấn vào nút đóng, cửa sổ chatbot sẽ được ẩn.</a:t>
            </a:r>
          </a:p>
        </p:txBody>
      </p:sp>
      <p:pic>
        <p:nvPicPr>
          <p:cNvPr id="4" name="Picture 3" descr="A black rectangular object with a white border&#10;&#10;Description automatically generated">
            <a:extLst>
              <a:ext uri="{FF2B5EF4-FFF2-40B4-BE49-F238E27FC236}">
                <a16:creationId xmlns:a16="http://schemas.microsoft.com/office/drawing/2014/main" id="{E6736EDB-7A04-DCB0-8FD8-03E5D322C18E}"/>
              </a:ext>
            </a:extLst>
          </p:cNvPr>
          <p:cNvPicPr>
            <a:picLocks noChangeAspect="1"/>
          </p:cNvPicPr>
          <p:nvPr/>
        </p:nvPicPr>
        <p:blipFill>
          <a:blip r:embed="rId2"/>
          <a:stretch>
            <a:fillRect/>
          </a:stretch>
        </p:blipFill>
        <p:spPr>
          <a:xfrm>
            <a:off x="342900" y="2666489"/>
            <a:ext cx="11527962" cy="1525021"/>
          </a:xfrm>
          <a:prstGeom prst="rect">
            <a:avLst/>
          </a:prstGeom>
        </p:spPr>
      </p:pic>
      <p:pic>
        <p:nvPicPr>
          <p:cNvPr id="7" name="Picture 6">
            <a:extLst>
              <a:ext uri="{FF2B5EF4-FFF2-40B4-BE49-F238E27FC236}">
                <a16:creationId xmlns:a16="http://schemas.microsoft.com/office/drawing/2014/main" id="{5DE88119-E0C5-1A3B-B75B-0D9BB19C03F0}"/>
              </a:ext>
            </a:extLst>
          </p:cNvPr>
          <p:cNvPicPr>
            <a:picLocks noChangeAspect="1"/>
          </p:cNvPicPr>
          <p:nvPr/>
        </p:nvPicPr>
        <p:blipFill rotWithShape="1">
          <a:blip r:embed="rId3"/>
          <a:srcRect r="2260"/>
          <a:stretch/>
        </p:blipFill>
        <p:spPr>
          <a:xfrm>
            <a:off x="342900" y="5587095"/>
            <a:ext cx="11527962" cy="1118505"/>
          </a:xfrm>
          <a:prstGeom prst="rect">
            <a:avLst/>
          </a:prstGeom>
        </p:spPr>
      </p:pic>
    </p:spTree>
    <p:extLst>
      <p:ext uri="{BB962C8B-B14F-4D97-AF65-F5344CB8AC3E}">
        <p14:creationId xmlns:p14="http://schemas.microsoft.com/office/powerpoint/2010/main" val="2527078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XÂY DỰNG GIAO DIỆN CHẠY DEMO</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File index.html:</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 Xử lý khi nhấn nút Enter.</a:t>
            </a:r>
          </a:p>
        </p:txBody>
      </p:sp>
      <p:pic>
        <p:nvPicPr>
          <p:cNvPr id="4" name="Picture 3" descr="A screenshot of a computer program&#10;&#10;Description automatically generated">
            <a:extLst>
              <a:ext uri="{FF2B5EF4-FFF2-40B4-BE49-F238E27FC236}">
                <a16:creationId xmlns:a16="http://schemas.microsoft.com/office/drawing/2014/main" id="{81BD387E-216E-D678-F5DF-3C4E58E8FEAB}"/>
              </a:ext>
            </a:extLst>
          </p:cNvPr>
          <p:cNvPicPr>
            <a:picLocks noChangeAspect="1"/>
          </p:cNvPicPr>
          <p:nvPr/>
        </p:nvPicPr>
        <p:blipFill>
          <a:blip r:embed="rId2"/>
          <a:stretch>
            <a:fillRect/>
          </a:stretch>
        </p:blipFill>
        <p:spPr>
          <a:xfrm>
            <a:off x="3667306" y="2424062"/>
            <a:ext cx="8524694" cy="4433938"/>
          </a:xfrm>
          <a:prstGeom prst="rect">
            <a:avLst/>
          </a:prstGeom>
        </p:spPr>
      </p:pic>
    </p:spTree>
    <p:extLst>
      <p:ext uri="{BB962C8B-B14F-4D97-AF65-F5344CB8AC3E}">
        <p14:creationId xmlns:p14="http://schemas.microsoft.com/office/powerpoint/2010/main" val="32439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XÂY DỰNG GIAO DIỆN CHẠY DEMO</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Demo:</a:t>
            </a:r>
          </a:p>
        </p:txBody>
      </p:sp>
      <p:pic>
        <p:nvPicPr>
          <p:cNvPr id="5" name="Picture 4" descr="A screenshot of a computer&#10;&#10;Description automatically generated">
            <a:extLst>
              <a:ext uri="{FF2B5EF4-FFF2-40B4-BE49-F238E27FC236}">
                <a16:creationId xmlns:a16="http://schemas.microsoft.com/office/drawing/2014/main" id="{3B2E2E09-3DF4-D446-4111-388E05F78426}"/>
              </a:ext>
            </a:extLst>
          </p:cNvPr>
          <p:cNvPicPr>
            <a:picLocks noChangeAspect="1"/>
          </p:cNvPicPr>
          <p:nvPr/>
        </p:nvPicPr>
        <p:blipFill>
          <a:blip r:embed="rId2"/>
          <a:stretch>
            <a:fillRect/>
          </a:stretch>
        </p:blipFill>
        <p:spPr>
          <a:xfrm>
            <a:off x="2879817" y="1798321"/>
            <a:ext cx="8316667" cy="4431874"/>
          </a:xfrm>
          <a:prstGeom prst="rect">
            <a:avLst/>
          </a:prstGeom>
        </p:spPr>
      </p:pic>
    </p:spTree>
    <p:extLst>
      <p:ext uri="{BB962C8B-B14F-4D97-AF65-F5344CB8AC3E}">
        <p14:creationId xmlns:p14="http://schemas.microsoft.com/office/powerpoint/2010/main" val="613496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D30580-7A30-6DCF-3381-3BA6571FD7E2}"/>
              </a:ext>
            </a:extLst>
          </p:cNvPr>
          <p:cNvPicPr>
            <a:picLocks noChangeAspect="1"/>
          </p:cNvPicPr>
          <p:nvPr/>
        </p:nvPicPr>
        <p:blipFill>
          <a:blip r:embed="rId2"/>
          <a:stretch>
            <a:fillRect/>
          </a:stretch>
        </p:blipFill>
        <p:spPr>
          <a:xfrm>
            <a:off x="2879816" y="1802765"/>
            <a:ext cx="8331037" cy="4427430"/>
          </a:xfrm>
          <a:prstGeom prst="rect">
            <a:avLst/>
          </a:prstGeom>
        </p:spPr>
      </p:pic>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XÂY DỰNG GIAO DIỆN CHẠY DEMO</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Demo:</a:t>
            </a:r>
          </a:p>
        </p:txBody>
      </p:sp>
    </p:spTree>
    <p:extLst>
      <p:ext uri="{BB962C8B-B14F-4D97-AF65-F5344CB8AC3E}">
        <p14:creationId xmlns:p14="http://schemas.microsoft.com/office/powerpoint/2010/main" val="3337588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Chuẩn bị Project có dữ liệu đã được huấn luyện.</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Tạo page facebook.</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Tạo ứng dụng trên facebook.</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Lấy “Mã truy cập” và “Khóa bí mật của ứng dụng”. </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rPr>
              <a:t> gắn vào Project.</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rPr>
              <a:t>- Chạy ngrok để tạo đường dẫn kết nối giữa facebook với Project.</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rPr>
              <a:t>- Gắn link ngrok vào ứng dụng facebook.</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rPr>
              <a:t>- Đăng ký quyền cho Messenger.</a:t>
            </a:r>
            <a:endParaRPr lang="vi-VN" sz="2400">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2226916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7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105" name="Picture 2104">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07" name="Picture 2106">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09" name="Oval 2108">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vi-VN"/>
          </a:p>
        </p:txBody>
      </p:sp>
      <p:pic>
        <p:nvPicPr>
          <p:cNvPr id="2111" name="Picture 2110">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13" name="Picture 2112">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15" name="Rectangle 2114">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vi-VN"/>
          </a:p>
        </p:txBody>
      </p:sp>
      <p:pic>
        <p:nvPicPr>
          <p:cNvPr id="2052" name="Picture 4" descr="Premium Vector | Isometric concept chat bot technology. artificial ...">
            <a:extLst>
              <a:ext uri="{FF2B5EF4-FFF2-40B4-BE49-F238E27FC236}">
                <a16:creationId xmlns:a16="http://schemas.microsoft.com/office/drawing/2014/main" id="{10A4B48D-698C-9685-B952-7242B140DA8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8823" b="8823"/>
          <a:stretch/>
        </p:blipFill>
        <p:spPr bwMode="auto">
          <a:xfrm>
            <a:off x="1" y="-5"/>
            <a:ext cx="6095999" cy="5020241"/>
          </a:xfrm>
          <a:custGeom>
            <a:avLst/>
            <a:gdLst/>
            <a:ahLst/>
            <a:cxnLst/>
            <a:rect l="l" t="t" r="r" b="b"/>
            <a:pathLst>
              <a:path w="6095999" h="5020241">
                <a:moveTo>
                  <a:pt x="0" y="0"/>
                </a:moveTo>
                <a:lnTo>
                  <a:pt x="6095999" y="0"/>
                </a:lnTo>
                <a:lnTo>
                  <a:pt x="6095999"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Download Chatbot Concept Background In Realistic Style for free in 2021 ...">
            <a:extLst>
              <a:ext uri="{FF2B5EF4-FFF2-40B4-BE49-F238E27FC236}">
                <a16:creationId xmlns:a16="http://schemas.microsoft.com/office/drawing/2014/main" id="{546FB8E6-4519-9536-CF06-14D7927B2B3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1456" r="-2" b="13357"/>
          <a:stretch/>
        </p:blipFill>
        <p:spPr bwMode="auto">
          <a:xfrm>
            <a:off x="6096000" y="9403"/>
            <a:ext cx="6095696" cy="4583103"/>
          </a:xfrm>
          <a:custGeom>
            <a:avLst/>
            <a:gdLst/>
            <a:ahLst/>
            <a:cxnLst/>
            <a:rect l="l" t="t" r="r" b="b"/>
            <a:pathLst>
              <a:path w="6095696" h="4583103">
                <a:moveTo>
                  <a:pt x="0" y="0"/>
                </a:moveTo>
                <a:lnTo>
                  <a:pt x="6095696" y="0"/>
                </a:lnTo>
                <a:lnTo>
                  <a:pt x="6095696" y="4057991"/>
                </a:lnTo>
                <a:lnTo>
                  <a:pt x="5818946" y="4110187"/>
                </a:lnTo>
                <a:lnTo>
                  <a:pt x="5543413" y="4159931"/>
                </a:lnTo>
                <a:lnTo>
                  <a:pt x="5266662" y="4208624"/>
                </a:lnTo>
                <a:lnTo>
                  <a:pt x="4988691" y="4250310"/>
                </a:lnTo>
                <a:lnTo>
                  <a:pt x="4711940" y="4292347"/>
                </a:lnTo>
                <a:lnTo>
                  <a:pt x="4433969" y="4331582"/>
                </a:lnTo>
                <a:lnTo>
                  <a:pt x="4159656" y="4365211"/>
                </a:lnTo>
                <a:lnTo>
                  <a:pt x="3881685" y="4397089"/>
                </a:lnTo>
                <a:lnTo>
                  <a:pt x="3604934" y="4426165"/>
                </a:lnTo>
                <a:lnTo>
                  <a:pt x="3333059" y="4451387"/>
                </a:lnTo>
                <a:lnTo>
                  <a:pt x="3057527" y="4476609"/>
                </a:lnTo>
                <a:lnTo>
                  <a:pt x="2785652" y="4497628"/>
                </a:lnTo>
                <a:lnTo>
                  <a:pt x="2513777" y="4514092"/>
                </a:lnTo>
                <a:lnTo>
                  <a:pt x="2243122" y="4531258"/>
                </a:lnTo>
                <a:lnTo>
                  <a:pt x="1974904" y="4545620"/>
                </a:lnTo>
                <a:lnTo>
                  <a:pt x="1709125" y="4555779"/>
                </a:lnTo>
                <a:lnTo>
                  <a:pt x="1443346" y="4564537"/>
                </a:lnTo>
                <a:lnTo>
                  <a:pt x="1180006" y="4572944"/>
                </a:lnTo>
                <a:lnTo>
                  <a:pt x="920323" y="4576798"/>
                </a:lnTo>
                <a:lnTo>
                  <a:pt x="660640" y="4581001"/>
                </a:lnTo>
                <a:lnTo>
                  <a:pt x="404614" y="4583103"/>
                </a:lnTo>
                <a:lnTo>
                  <a:pt x="151027" y="4581001"/>
                </a:lnTo>
                <a:lnTo>
                  <a:pt x="0" y="4581001"/>
                </a:lnTo>
                <a:close/>
              </a:path>
            </a:pathLst>
          </a:custGeom>
          <a:noFill/>
          <a:extLst>
            <a:ext uri="{909E8E84-426E-40DD-AFC4-6F175D3DCCD1}">
              <a14:hiddenFill xmlns:a14="http://schemas.microsoft.com/office/drawing/2010/main">
                <a:solidFill>
                  <a:srgbClr val="FFFFFF"/>
                </a:solidFill>
              </a14:hiddenFill>
            </a:ext>
          </a:extLst>
        </p:spPr>
      </p:pic>
      <p:sp>
        <p:nvSpPr>
          <p:cNvPr id="2117"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119" name="Freeform: Shape 211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950A8B5-1409-5F63-55BF-7052331F6123}"/>
              </a:ext>
            </a:extLst>
          </p:cNvPr>
          <p:cNvSpPr txBox="1">
            <a:spLocks/>
          </p:cNvSpPr>
          <p:nvPr/>
        </p:nvSpPr>
        <p:spPr>
          <a:xfrm>
            <a:off x="419101" y="4743720"/>
            <a:ext cx="8077200" cy="1023756"/>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spcBef>
                <a:spcPts val="200"/>
              </a:spcBef>
              <a:spcAft>
                <a:spcPts val="300"/>
              </a:spcAft>
              <a:tabLst>
                <a:tab pos="230505" algn="l"/>
                <a:tab pos="461010" algn="l"/>
                <a:tab pos="457200" algn="l"/>
              </a:tabLst>
            </a:pPr>
            <a:r>
              <a:rPr lang="vi-VN" sz="6000">
                <a:latin typeface="Segoe UI" panose="020B0502040204020203" pitchFamily="34" charset="0"/>
                <a:ea typeface="Times New Roman" panose="02020603050405020304" pitchFamily="18" charset="0"/>
                <a:cs typeface="Segoe UI" panose="020B0502040204020203" pitchFamily="34" charset="0"/>
              </a:rPr>
              <a:t>DEMO CHATBOT</a:t>
            </a:r>
          </a:p>
        </p:txBody>
      </p:sp>
      <p:sp>
        <p:nvSpPr>
          <p:cNvPr id="7" name="Title 1">
            <a:extLst>
              <a:ext uri="{FF2B5EF4-FFF2-40B4-BE49-F238E27FC236}">
                <a16:creationId xmlns:a16="http://schemas.microsoft.com/office/drawing/2014/main" id="{578A9D7E-DC33-5C68-A9AB-62F0BDB6601F}"/>
              </a:ext>
            </a:extLst>
          </p:cNvPr>
          <p:cNvSpPr txBox="1">
            <a:spLocks/>
          </p:cNvSpPr>
          <p:nvPr/>
        </p:nvSpPr>
        <p:spPr>
          <a:xfrm>
            <a:off x="6690733" y="6126342"/>
            <a:ext cx="5328602" cy="568859"/>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Sinh viên thực hiện: Lê Hữu Nghĩa</a:t>
            </a:r>
          </a:p>
        </p:txBody>
      </p:sp>
    </p:spTree>
    <p:extLst>
      <p:ext uri="{BB962C8B-B14F-4D97-AF65-F5344CB8AC3E}">
        <p14:creationId xmlns:p14="http://schemas.microsoft.com/office/powerpoint/2010/main" val="1331039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70000">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14:bounceEnd="70000">
                                          <p:cBhvr additive="base">
                                            <p:cTn id="7" dur="1000" fill="hold"/>
                                            <p:tgtEl>
                                              <p:spTgt spid="2052"/>
                                            </p:tgtEl>
                                            <p:attrNameLst>
                                              <p:attrName>ppt_x</p:attrName>
                                            </p:attrNameLst>
                                          </p:cBhvr>
                                          <p:tavLst>
                                            <p:tav tm="0">
                                              <p:val>
                                                <p:strVal val="0-#ppt_w/2"/>
                                              </p:val>
                                            </p:tav>
                                            <p:tav tm="100000">
                                              <p:val>
                                                <p:strVal val="#ppt_x"/>
                                              </p:val>
                                            </p:tav>
                                          </p:tavLst>
                                        </p:anim>
                                        <p:anim calcmode="lin" valueType="num" p14:bounceEnd="70000">
                                          <p:cBhvr additive="base">
                                            <p:cTn id="8" dur="1000" fill="hold"/>
                                            <p:tgtEl>
                                              <p:spTgt spid="205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70000">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14:bounceEnd="70000">
                                          <p:cBhvr additive="base">
                                            <p:cTn id="11" dur="1000" fill="hold"/>
                                            <p:tgtEl>
                                              <p:spTgt spid="2050"/>
                                            </p:tgtEl>
                                            <p:attrNameLst>
                                              <p:attrName>ppt_x</p:attrName>
                                            </p:attrNameLst>
                                          </p:cBhvr>
                                          <p:tavLst>
                                            <p:tav tm="0">
                                              <p:val>
                                                <p:strVal val="1+#ppt_w/2"/>
                                              </p:val>
                                            </p:tav>
                                            <p:tav tm="100000">
                                              <p:val>
                                                <p:strVal val="#ppt_x"/>
                                              </p:val>
                                            </p:tav>
                                          </p:tavLst>
                                        </p:anim>
                                        <p:anim calcmode="lin" valueType="num" p14:bounceEnd="70000">
                                          <p:cBhvr additive="base">
                                            <p:cTn id="12" dur="1000" fill="hold"/>
                                            <p:tgtEl>
                                              <p:spTgt spid="2050"/>
                                            </p:tgtEl>
                                            <p:attrNameLst>
                                              <p:attrName>ppt_y</p:attrName>
                                            </p:attrNameLst>
                                          </p:cBhvr>
                                          <p:tavLst>
                                            <p:tav tm="0">
                                              <p:val>
                                                <p:strVal val="#ppt_y"/>
                                              </p:val>
                                            </p:tav>
                                            <p:tav tm="100000">
                                              <p:val>
                                                <p:strVal val="#ppt_y"/>
                                              </p:val>
                                            </p:tav>
                                          </p:tavLst>
                                        </p:anim>
                                      </p:childTnLst>
                                    </p:cTn>
                                  </p:par>
                                  <p:par>
                                    <p:cTn id="13" presetID="2" presetClass="entr" presetSubtype="8" decel="70000" fill="hold" grpId="0" nodeType="with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70000" fill="hold" grpId="0" nodeType="withEffect">
                                      <p:stCondLst>
                                        <p:cond delay="500"/>
                                      </p:stCondLst>
                                      <p:iterate type="wd">
                                        <p:tmPct val="10000"/>
                                      </p:iterate>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1000" fill="hold"/>
                                            <p:tgtEl>
                                              <p:spTgt spid="2052"/>
                                            </p:tgtEl>
                                            <p:attrNameLst>
                                              <p:attrName>ppt_x</p:attrName>
                                            </p:attrNameLst>
                                          </p:cBhvr>
                                          <p:tavLst>
                                            <p:tav tm="0">
                                              <p:val>
                                                <p:strVal val="0-#ppt_w/2"/>
                                              </p:val>
                                            </p:tav>
                                            <p:tav tm="100000">
                                              <p:val>
                                                <p:strVal val="#ppt_x"/>
                                              </p:val>
                                            </p:tav>
                                          </p:tavLst>
                                        </p:anim>
                                        <p:anim calcmode="lin" valueType="num">
                                          <p:cBhvr additive="base">
                                            <p:cTn id="8" dur="1000" fill="hold"/>
                                            <p:tgtEl>
                                              <p:spTgt spid="205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1000" fill="hold"/>
                                            <p:tgtEl>
                                              <p:spTgt spid="2050"/>
                                            </p:tgtEl>
                                            <p:attrNameLst>
                                              <p:attrName>ppt_x</p:attrName>
                                            </p:attrNameLst>
                                          </p:cBhvr>
                                          <p:tavLst>
                                            <p:tav tm="0">
                                              <p:val>
                                                <p:strVal val="1+#ppt_w/2"/>
                                              </p:val>
                                            </p:tav>
                                            <p:tav tm="100000">
                                              <p:val>
                                                <p:strVal val="#ppt_x"/>
                                              </p:val>
                                            </p:tav>
                                          </p:tavLst>
                                        </p:anim>
                                        <p:anim calcmode="lin" valueType="num">
                                          <p:cBhvr additive="base">
                                            <p:cTn id="12" dur="1000" fill="hold"/>
                                            <p:tgtEl>
                                              <p:spTgt spid="2050"/>
                                            </p:tgtEl>
                                            <p:attrNameLst>
                                              <p:attrName>ppt_y</p:attrName>
                                            </p:attrNameLst>
                                          </p:cBhvr>
                                          <p:tavLst>
                                            <p:tav tm="0">
                                              <p:val>
                                                <p:strVal val="#ppt_y"/>
                                              </p:val>
                                            </p:tav>
                                            <p:tav tm="100000">
                                              <p:val>
                                                <p:strVal val="#ppt_y"/>
                                              </p:val>
                                            </p:tav>
                                          </p:tavLst>
                                        </p:anim>
                                      </p:childTnLst>
                                    </p:cTn>
                                  </p:par>
                                  <p:par>
                                    <p:cTn id="13" presetID="2" presetClass="entr" presetSubtype="8" decel="70000" fill="hold" grpId="0" nodeType="with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70000" fill="hold" grpId="0" nodeType="withEffect">
                                      <p:stCondLst>
                                        <p:cond delay="500"/>
                                      </p:stCondLst>
                                      <p:iterate type="wd">
                                        <p:tmPct val="10000"/>
                                      </p:iterate>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Tạo ứng dụng trên facebook. </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rPr>
              <a:t> Truy cập link </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hlinkClick r:id="rId2"/>
              </a:rPr>
              <a:t>https://developers.facebook.com/</a:t>
            </a:r>
            <a:endParaRPr lang="vi-VN" sz="2400">
              <a:latin typeface="Segoe UI" panose="020B0502040204020203" pitchFamily="34" charset="0"/>
              <a:ea typeface="Times New Roman" panose="02020603050405020304" pitchFamily="18" charset="0"/>
              <a:cs typeface="Segoe UI" panose="020B0502040204020203" pitchFamily="34" charset="0"/>
            </a:endParaRPr>
          </a:p>
        </p:txBody>
      </p:sp>
      <p:pic>
        <p:nvPicPr>
          <p:cNvPr id="2049" name="Picture 1">
            <a:extLst>
              <a:ext uri="{FF2B5EF4-FFF2-40B4-BE49-F238E27FC236}">
                <a16:creationId xmlns:a16="http://schemas.microsoft.com/office/drawing/2014/main" id="{9CCECBC2-657E-39B4-9474-917338393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092" y="2221813"/>
            <a:ext cx="8319485" cy="44318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B8C5854-C718-E84E-987C-823A722FAEC8}"/>
              </a:ext>
            </a:extLst>
          </p:cNvPr>
          <p:cNvSpPr/>
          <p:nvPr/>
        </p:nvSpPr>
        <p:spPr>
          <a:xfrm>
            <a:off x="7639050" y="2981869"/>
            <a:ext cx="965200" cy="1752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sp>
        <p:nvSpPr>
          <p:cNvPr id="8" name="Arrow: Up 7">
            <a:extLst>
              <a:ext uri="{FF2B5EF4-FFF2-40B4-BE49-F238E27FC236}">
                <a16:creationId xmlns:a16="http://schemas.microsoft.com/office/drawing/2014/main" id="{9BD9702A-9106-8E20-E384-DFE0DE6F1F14}"/>
              </a:ext>
            </a:extLst>
          </p:cNvPr>
          <p:cNvSpPr/>
          <p:nvPr/>
        </p:nvSpPr>
        <p:spPr>
          <a:xfrm>
            <a:off x="7818120" y="3245394"/>
            <a:ext cx="607060" cy="1225550"/>
          </a:xfrm>
          <a:prstGeom prst="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191686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D507F494-6963-78B8-1DF0-B18C82CA15F4}"/>
              </a:ext>
            </a:extLst>
          </p:cNvPr>
          <p:cNvPicPr>
            <a:picLocks noChangeAspect="1"/>
          </p:cNvPicPr>
          <p:nvPr/>
        </p:nvPicPr>
        <p:blipFill>
          <a:blip r:embed="rId2"/>
          <a:stretch>
            <a:fillRect/>
          </a:stretch>
        </p:blipFill>
        <p:spPr>
          <a:xfrm>
            <a:off x="1937665" y="2117634"/>
            <a:ext cx="8316669" cy="4431875"/>
          </a:xfrm>
          <a:prstGeom prst="rect">
            <a:avLst/>
          </a:prstGeom>
        </p:spPr>
      </p:pic>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Tạo ứng dụng trên facebook. </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rPr>
              <a:t> Truy cập link </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hlinkClick r:id="rId3"/>
              </a:rPr>
              <a:t>https://developers.facebook.com/</a:t>
            </a:r>
            <a:endParaRPr lang="vi-VN" sz="2400">
              <a:latin typeface="Segoe UI" panose="020B0502040204020203" pitchFamily="34" charset="0"/>
              <a:ea typeface="Times New Roman" panose="02020603050405020304" pitchFamily="18" charset="0"/>
              <a:cs typeface="Segoe UI" panose="020B0502040204020203" pitchFamily="34" charset="0"/>
            </a:endParaRPr>
          </a:p>
        </p:txBody>
      </p:sp>
      <p:sp>
        <p:nvSpPr>
          <p:cNvPr id="7" name="Rectangle 6">
            <a:extLst>
              <a:ext uri="{FF2B5EF4-FFF2-40B4-BE49-F238E27FC236}">
                <a16:creationId xmlns:a16="http://schemas.microsoft.com/office/drawing/2014/main" id="{3B8C5854-C718-E84E-987C-823A722FAEC8}"/>
              </a:ext>
            </a:extLst>
          </p:cNvPr>
          <p:cNvSpPr/>
          <p:nvPr/>
        </p:nvSpPr>
        <p:spPr>
          <a:xfrm>
            <a:off x="8877663" y="3429000"/>
            <a:ext cx="761637" cy="28574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sp>
        <p:nvSpPr>
          <p:cNvPr id="8" name="Arrow: Up 7">
            <a:extLst>
              <a:ext uri="{FF2B5EF4-FFF2-40B4-BE49-F238E27FC236}">
                <a16:creationId xmlns:a16="http://schemas.microsoft.com/office/drawing/2014/main" id="{9BD9702A-9106-8E20-E384-DFE0DE6F1F14}"/>
              </a:ext>
            </a:extLst>
          </p:cNvPr>
          <p:cNvSpPr/>
          <p:nvPr/>
        </p:nvSpPr>
        <p:spPr>
          <a:xfrm>
            <a:off x="8954951" y="3740150"/>
            <a:ext cx="607060" cy="1225550"/>
          </a:xfrm>
          <a:prstGeom prst="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1643458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C67C21-ABE5-FFD0-1E4A-7256DD149FBA}"/>
              </a:ext>
            </a:extLst>
          </p:cNvPr>
          <p:cNvPicPr>
            <a:picLocks noChangeAspect="1"/>
          </p:cNvPicPr>
          <p:nvPr/>
        </p:nvPicPr>
        <p:blipFill>
          <a:blip r:embed="rId2"/>
          <a:stretch>
            <a:fillRect/>
          </a:stretch>
        </p:blipFill>
        <p:spPr>
          <a:xfrm>
            <a:off x="2290346" y="2150012"/>
            <a:ext cx="8316669" cy="4431875"/>
          </a:xfrm>
          <a:prstGeom prst="rect">
            <a:avLst/>
          </a:prstGeom>
        </p:spPr>
      </p:pic>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Tạo ứng dụng trên facebook. </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rPr>
              <a:t> Truy cập link </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hlinkClick r:id="rId3"/>
              </a:rPr>
              <a:t>https://developers.facebook.com/</a:t>
            </a:r>
            <a:endParaRPr lang="vi-VN" sz="2400">
              <a:latin typeface="Segoe UI" panose="020B0502040204020203" pitchFamily="34" charset="0"/>
              <a:ea typeface="Times New Roman" panose="02020603050405020304" pitchFamily="18" charset="0"/>
              <a:cs typeface="Segoe UI" panose="020B0502040204020203" pitchFamily="34" charset="0"/>
            </a:endParaRPr>
          </a:p>
        </p:txBody>
      </p:sp>
      <p:sp>
        <p:nvSpPr>
          <p:cNvPr id="7" name="Rectangle 6">
            <a:extLst>
              <a:ext uri="{FF2B5EF4-FFF2-40B4-BE49-F238E27FC236}">
                <a16:creationId xmlns:a16="http://schemas.microsoft.com/office/drawing/2014/main" id="{3B8C5854-C718-E84E-987C-823A722FAEC8}"/>
              </a:ext>
            </a:extLst>
          </p:cNvPr>
          <p:cNvSpPr/>
          <p:nvPr/>
        </p:nvSpPr>
        <p:spPr>
          <a:xfrm>
            <a:off x="4838295" y="5417511"/>
            <a:ext cx="3804055" cy="54513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706363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A1E8DCD3-6B36-6713-C53B-73E9DC3E07E0}"/>
              </a:ext>
            </a:extLst>
          </p:cNvPr>
          <p:cNvPicPr>
            <a:picLocks noChangeAspect="1"/>
          </p:cNvPicPr>
          <p:nvPr/>
        </p:nvPicPr>
        <p:blipFill>
          <a:blip r:embed="rId2"/>
          <a:stretch>
            <a:fillRect/>
          </a:stretch>
        </p:blipFill>
        <p:spPr>
          <a:xfrm>
            <a:off x="1937666" y="2204720"/>
            <a:ext cx="8316667" cy="4431874"/>
          </a:xfrm>
          <a:prstGeom prst="rect">
            <a:avLst/>
          </a:prstGeom>
        </p:spPr>
      </p:pic>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Tạo ứng dụng trên facebook. </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rPr>
              <a:t> Truy cập link </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hlinkClick r:id="rId3"/>
              </a:rPr>
              <a:t>https://developers.facebook.com/</a:t>
            </a:r>
            <a:endParaRPr lang="vi-VN" sz="2400">
              <a:latin typeface="Segoe UI" panose="020B0502040204020203" pitchFamily="34" charset="0"/>
              <a:ea typeface="Times New Roman" panose="02020603050405020304" pitchFamily="18" charset="0"/>
              <a:cs typeface="Segoe UI" panose="020B0502040204020203" pitchFamily="34" charset="0"/>
            </a:endParaRPr>
          </a:p>
        </p:txBody>
      </p:sp>
      <p:sp>
        <p:nvSpPr>
          <p:cNvPr id="7" name="Rectangle 6">
            <a:extLst>
              <a:ext uri="{FF2B5EF4-FFF2-40B4-BE49-F238E27FC236}">
                <a16:creationId xmlns:a16="http://schemas.microsoft.com/office/drawing/2014/main" id="{3B8C5854-C718-E84E-987C-823A722FAEC8}"/>
              </a:ext>
            </a:extLst>
          </p:cNvPr>
          <p:cNvSpPr/>
          <p:nvPr/>
        </p:nvSpPr>
        <p:spPr>
          <a:xfrm>
            <a:off x="4591050" y="4114802"/>
            <a:ext cx="3509964" cy="38099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332004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E7051A3-852C-D715-1089-EC6E71D52058}"/>
              </a:ext>
            </a:extLst>
          </p:cNvPr>
          <p:cNvPicPr>
            <a:picLocks noChangeAspect="1"/>
          </p:cNvPicPr>
          <p:nvPr/>
        </p:nvPicPr>
        <p:blipFill>
          <a:blip r:embed="rId2"/>
          <a:stretch>
            <a:fillRect/>
          </a:stretch>
        </p:blipFill>
        <p:spPr>
          <a:xfrm>
            <a:off x="1949775" y="2089363"/>
            <a:ext cx="8292450" cy="4431875"/>
          </a:xfrm>
          <a:prstGeom prst="rect">
            <a:avLst/>
          </a:prstGeom>
        </p:spPr>
      </p:pic>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Tạo ứng dụng trên facebook. </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rPr>
              <a:t> Truy cập link </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hlinkClick r:id="rId3"/>
              </a:rPr>
              <a:t>https://developers.facebook.com/</a:t>
            </a:r>
            <a:endParaRPr lang="vi-VN" sz="2400">
              <a:latin typeface="Segoe UI" panose="020B0502040204020203" pitchFamily="34" charset="0"/>
              <a:ea typeface="Times New Roman" panose="02020603050405020304" pitchFamily="18" charset="0"/>
              <a:cs typeface="Segoe UI" panose="020B0502040204020203" pitchFamily="34" charset="0"/>
            </a:endParaRPr>
          </a:p>
        </p:txBody>
      </p:sp>
      <p:sp>
        <p:nvSpPr>
          <p:cNvPr id="7" name="Rectangle 6">
            <a:extLst>
              <a:ext uri="{FF2B5EF4-FFF2-40B4-BE49-F238E27FC236}">
                <a16:creationId xmlns:a16="http://schemas.microsoft.com/office/drawing/2014/main" id="{3B8C5854-C718-E84E-987C-823A722FAEC8}"/>
              </a:ext>
            </a:extLst>
          </p:cNvPr>
          <p:cNvSpPr/>
          <p:nvPr/>
        </p:nvSpPr>
        <p:spPr>
          <a:xfrm>
            <a:off x="3952875" y="4014789"/>
            <a:ext cx="1871663" cy="140493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6" name="Rectangle 5">
            <a:extLst>
              <a:ext uri="{FF2B5EF4-FFF2-40B4-BE49-F238E27FC236}">
                <a16:creationId xmlns:a16="http://schemas.microsoft.com/office/drawing/2014/main" id="{0EE75DE1-2C2B-6011-9686-92E84DAD5FD8}"/>
              </a:ext>
            </a:extLst>
          </p:cNvPr>
          <p:cNvSpPr/>
          <p:nvPr/>
        </p:nvSpPr>
        <p:spPr>
          <a:xfrm>
            <a:off x="5272088" y="5172075"/>
            <a:ext cx="457200" cy="1809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sp>
        <p:nvSpPr>
          <p:cNvPr id="8" name="Arrow: Up 7">
            <a:extLst>
              <a:ext uri="{FF2B5EF4-FFF2-40B4-BE49-F238E27FC236}">
                <a16:creationId xmlns:a16="http://schemas.microsoft.com/office/drawing/2014/main" id="{B8E54331-E1E2-4E58-1D9B-367C9A48D60E}"/>
              </a:ext>
            </a:extLst>
          </p:cNvPr>
          <p:cNvSpPr/>
          <p:nvPr/>
        </p:nvSpPr>
        <p:spPr>
          <a:xfrm rot="16200000">
            <a:off x="6063934" y="4643147"/>
            <a:ext cx="607060" cy="1225550"/>
          </a:xfrm>
          <a:prstGeom prst="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spTree>
    <p:extLst>
      <p:ext uri="{BB962C8B-B14F-4D97-AF65-F5344CB8AC3E}">
        <p14:creationId xmlns:p14="http://schemas.microsoft.com/office/powerpoint/2010/main" val="1644546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Gắn “Mã truy cập” và “Khóa bí mật của ứng dụng”</a:t>
            </a: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rPr>
              <a:t> vào Project.</a:t>
            </a:r>
            <a:endParaRPr lang="vi-VN" sz="2400">
              <a:latin typeface="Segoe UI" panose="020B0502040204020203" pitchFamily="34" charset="0"/>
              <a:ea typeface="Times New Roman" panose="02020603050405020304" pitchFamily="18" charset="0"/>
              <a:cs typeface="Segoe UI" panose="020B0502040204020203" pitchFamily="34" charset="0"/>
            </a:endParaRPr>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4" name="Picture 3" descr="A screen shot of a computer&#10;&#10;Description automatically generated">
            <a:extLst>
              <a:ext uri="{FF2B5EF4-FFF2-40B4-BE49-F238E27FC236}">
                <a16:creationId xmlns:a16="http://schemas.microsoft.com/office/drawing/2014/main" id="{EF8EF208-00A0-42C8-A25B-8FEEC85D318F}"/>
              </a:ext>
            </a:extLst>
          </p:cNvPr>
          <p:cNvPicPr>
            <a:picLocks noChangeAspect="1"/>
          </p:cNvPicPr>
          <p:nvPr/>
        </p:nvPicPr>
        <p:blipFill>
          <a:blip r:embed="rId2"/>
          <a:stretch>
            <a:fillRect/>
          </a:stretch>
        </p:blipFill>
        <p:spPr>
          <a:xfrm>
            <a:off x="506537" y="2569370"/>
            <a:ext cx="11388473" cy="1719260"/>
          </a:xfrm>
          <a:prstGeom prst="rect">
            <a:avLst/>
          </a:prstGeom>
        </p:spPr>
      </p:pic>
    </p:spTree>
    <p:extLst>
      <p:ext uri="{BB962C8B-B14F-4D97-AF65-F5344CB8AC3E}">
        <p14:creationId xmlns:p14="http://schemas.microsoft.com/office/powerpoint/2010/main" val="424307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Chạy ngrok và lấy link.</a:t>
            </a:r>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5" name="Picture 4">
            <a:extLst>
              <a:ext uri="{FF2B5EF4-FFF2-40B4-BE49-F238E27FC236}">
                <a16:creationId xmlns:a16="http://schemas.microsoft.com/office/drawing/2014/main" id="{7F68D36D-288C-B1B9-5CB3-4C69C8BBA159}"/>
              </a:ext>
            </a:extLst>
          </p:cNvPr>
          <p:cNvPicPr>
            <a:picLocks noChangeAspect="1"/>
          </p:cNvPicPr>
          <p:nvPr/>
        </p:nvPicPr>
        <p:blipFill>
          <a:blip r:embed="rId2"/>
          <a:stretch>
            <a:fillRect/>
          </a:stretch>
        </p:blipFill>
        <p:spPr>
          <a:xfrm>
            <a:off x="1578319" y="2097404"/>
            <a:ext cx="8352446" cy="4431875"/>
          </a:xfrm>
          <a:prstGeom prst="rect">
            <a:avLst/>
          </a:prstGeom>
        </p:spPr>
      </p:pic>
      <p:sp>
        <p:nvSpPr>
          <p:cNvPr id="6" name="Rectangle 5">
            <a:extLst>
              <a:ext uri="{FF2B5EF4-FFF2-40B4-BE49-F238E27FC236}">
                <a16:creationId xmlns:a16="http://schemas.microsoft.com/office/drawing/2014/main" id="{A9BC17C0-8B23-D9FA-F772-DC99A7C4FD27}"/>
              </a:ext>
            </a:extLst>
          </p:cNvPr>
          <p:cNvSpPr/>
          <p:nvPr/>
        </p:nvSpPr>
        <p:spPr>
          <a:xfrm>
            <a:off x="3646218" y="3905250"/>
            <a:ext cx="4297631" cy="1533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spTree>
    <p:extLst>
      <p:ext uri="{BB962C8B-B14F-4D97-AF65-F5344CB8AC3E}">
        <p14:creationId xmlns:p14="http://schemas.microsoft.com/office/powerpoint/2010/main" val="1861800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Dán link ngrok vào ứng dụng.</a:t>
            </a:r>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4" name="Picture 3" descr="A screenshot of a computer&#10;&#10;Description automatically generated">
            <a:extLst>
              <a:ext uri="{FF2B5EF4-FFF2-40B4-BE49-F238E27FC236}">
                <a16:creationId xmlns:a16="http://schemas.microsoft.com/office/drawing/2014/main" id="{D1CE4043-0838-0374-20F4-E7D3E00C30B1}"/>
              </a:ext>
            </a:extLst>
          </p:cNvPr>
          <p:cNvPicPr>
            <a:picLocks noChangeAspect="1"/>
          </p:cNvPicPr>
          <p:nvPr/>
        </p:nvPicPr>
        <p:blipFill>
          <a:blip r:embed="rId2"/>
          <a:stretch>
            <a:fillRect/>
          </a:stretch>
        </p:blipFill>
        <p:spPr>
          <a:xfrm>
            <a:off x="751573" y="2206942"/>
            <a:ext cx="11097527" cy="4431872"/>
          </a:xfrm>
          <a:prstGeom prst="rect">
            <a:avLst/>
          </a:prstGeom>
        </p:spPr>
      </p:pic>
    </p:spTree>
    <p:extLst>
      <p:ext uri="{BB962C8B-B14F-4D97-AF65-F5344CB8AC3E}">
        <p14:creationId xmlns:p14="http://schemas.microsoft.com/office/powerpoint/2010/main" val="95081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Đăng ký quyền.</a:t>
            </a:r>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5" name="Picture 4">
            <a:extLst>
              <a:ext uri="{FF2B5EF4-FFF2-40B4-BE49-F238E27FC236}">
                <a16:creationId xmlns:a16="http://schemas.microsoft.com/office/drawing/2014/main" id="{E7281206-1A1B-21C2-9C22-B529827B2D9B}"/>
              </a:ext>
            </a:extLst>
          </p:cNvPr>
          <p:cNvPicPr>
            <a:picLocks noChangeAspect="1"/>
          </p:cNvPicPr>
          <p:nvPr/>
        </p:nvPicPr>
        <p:blipFill>
          <a:blip r:embed="rId2"/>
          <a:stretch>
            <a:fillRect/>
          </a:stretch>
        </p:blipFill>
        <p:spPr>
          <a:xfrm>
            <a:off x="3543934" y="1270905"/>
            <a:ext cx="7593965" cy="5412217"/>
          </a:xfrm>
          <a:prstGeom prst="rect">
            <a:avLst/>
          </a:prstGeom>
        </p:spPr>
      </p:pic>
    </p:spTree>
    <p:extLst>
      <p:ext uri="{BB962C8B-B14F-4D97-AF65-F5344CB8AC3E}">
        <p14:creationId xmlns:p14="http://schemas.microsoft.com/office/powerpoint/2010/main" val="850126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Demo:</a:t>
            </a:r>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4" name="Picture 3" descr="A screenshot of a computer&#10;&#10;Description automatically generated">
            <a:extLst>
              <a:ext uri="{FF2B5EF4-FFF2-40B4-BE49-F238E27FC236}">
                <a16:creationId xmlns:a16="http://schemas.microsoft.com/office/drawing/2014/main" id="{91F159BF-806D-16C4-C607-1DE9E6946931}"/>
              </a:ext>
            </a:extLst>
          </p:cNvPr>
          <p:cNvPicPr>
            <a:picLocks noChangeAspect="1"/>
          </p:cNvPicPr>
          <p:nvPr/>
        </p:nvPicPr>
        <p:blipFill>
          <a:blip r:embed="rId2"/>
          <a:stretch>
            <a:fillRect/>
          </a:stretch>
        </p:blipFill>
        <p:spPr>
          <a:xfrm>
            <a:off x="2555886" y="1608789"/>
            <a:ext cx="7882342" cy="4431875"/>
          </a:xfrm>
          <a:prstGeom prst="rect">
            <a:avLst/>
          </a:prstGeom>
        </p:spPr>
      </p:pic>
    </p:spTree>
    <p:extLst>
      <p:ext uri="{BB962C8B-B14F-4D97-AF65-F5344CB8AC3E}">
        <p14:creationId xmlns:p14="http://schemas.microsoft.com/office/powerpoint/2010/main" val="2442328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6253845" y="106409"/>
            <a:ext cx="4544785" cy="1023756"/>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spcBef>
                <a:spcPts val="200"/>
              </a:spcBef>
              <a:spcAft>
                <a:spcPts val="300"/>
              </a:spcAft>
              <a:tabLst>
                <a:tab pos="230505" algn="l"/>
                <a:tab pos="461010" algn="l"/>
                <a:tab pos="457200" algn="l"/>
              </a:tabLst>
            </a:pPr>
            <a:r>
              <a:rPr lang="vi-VN" sz="6000">
                <a:latin typeface="Segoe UI" panose="020B0502040204020203" pitchFamily="34" charset="0"/>
                <a:ea typeface="Times New Roman" panose="02020603050405020304" pitchFamily="18" charset="0"/>
                <a:cs typeface="Segoe UI" panose="020B0502040204020203" pitchFamily="34" charset="0"/>
              </a:rPr>
              <a:t>NỘI DUNG</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082456" y="2492494"/>
            <a:ext cx="6027088" cy="2745213"/>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spcBef>
                <a:spcPts val="200"/>
              </a:spcBef>
              <a:spcAft>
                <a:spcPts val="300"/>
              </a:spcAft>
              <a:buAutoNum type="arabicPeriod"/>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Dữ liệu và huấn luyện.</a:t>
            </a:r>
          </a:p>
          <a:p>
            <a:pPr marL="457200" indent="-457200" algn="just">
              <a:spcBef>
                <a:spcPts val="200"/>
              </a:spcBef>
              <a:spcAft>
                <a:spcPts val="300"/>
              </a:spcAft>
              <a:buAutoNum type="arabicPeriod"/>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Xây dựng giao diện chạy demo.</a:t>
            </a:r>
          </a:p>
          <a:p>
            <a:pPr marL="457200" indent="-457200" algn="just">
              <a:spcBef>
                <a:spcPts val="200"/>
              </a:spcBef>
              <a:spcAft>
                <a:spcPts val="300"/>
              </a:spcAft>
              <a:buAutoNum type="arabicPeriod"/>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Tích hợp chatbot vào Messenger.</a:t>
            </a:r>
          </a:p>
          <a:p>
            <a:pPr marL="457200" indent="-457200" algn="just">
              <a:spcBef>
                <a:spcPts val="200"/>
              </a:spcBef>
              <a:spcAft>
                <a:spcPts val="300"/>
              </a:spcAft>
              <a:buAutoNum type="arabicPeriod"/>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Kết luận</a:t>
            </a:r>
          </a:p>
        </p:txBody>
      </p:sp>
    </p:spTree>
    <p:extLst>
      <p:ext uri="{BB962C8B-B14F-4D97-AF65-F5344CB8AC3E}">
        <p14:creationId xmlns:p14="http://schemas.microsoft.com/office/powerpoint/2010/main" val="1462959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7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70000" fill="hold" grpId="0" nodeType="withEffect">
                                  <p:stCondLst>
                                    <p:cond delay="250"/>
                                  </p:stCondLst>
                                  <p:iterate type="wd">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50" fill="hold"/>
                                        <p:tgtEl>
                                          <p:spTgt spid="3"/>
                                        </p:tgtEl>
                                        <p:attrNameLst>
                                          <p:attrName>ppt_x</p:attrName>
                                        </p:attrNameLst>
                                      </p:cBhvr>
                                      <p:tavLst>
                                        <p:tav tm="0">
                                          <p:val>
                                            <p:strVal val="0-#ppt_w/2"/>
                                          </p:val>
                                        </p:tav>
                                        <p:tav tm="100000">
                                          <p:val>
                                            <p:strVal val="#ppt_x"/>
                                          </p:val>
                                        </p:tav>
                                      </p:tavLst>
                                    </p:anim>
                                    <p:anim calcmode="lin" valueType="num">
                                      <p:cBhvr additive="base">
                                        <p:cTn id="12" dur="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8BDFC3B-E008-E3AE-FCCB-26E4A5D8FB50}"/>
              </a:ext>
            </a:extLst>
          </p:cNvPr>
          <p:cNvPicPr>
            <a:picLocks noChangeAspect="1"/>
          </p:cNvPicPr>
          <p:nvPr/>
        </p:nvPicPr>
        <p:blipFill>
          <a:blip r:embed="rId2"/>
          <a:stretch>
            <a:fillRect/>
          </a:stretch>
        </p:blipFill>
        <p:spPr>
          <a:xfrm>
            <a:off x="2555886" y="1650624"/>
            <a:ext cx="7882342" cy="4431875"/>
          </a:xfrm>
          <a:prstGeom prst="rect">
            <a:avLst/>
          </a:prstGeom>
        </p:spPr>
      </p:pic>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Demo:</a:t>
            </a:r>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244626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1EAE030-2096-C7A6-C84D-AACFD3681B10}"/>
              </a:ext>
            </a:extLst>
          </p:cNvPr>
          <p:cNvPicPr>
            <a:picLocks noChangeAspect="1"/>
          </p:cNvPicPr>
          <p:nvPr/>
        </p:nvPicPr>
        <p:blipFill>
          <a:blip r:embed="rId2"/>
          <a:stretch>
            <a:fillRect/>
          </a:stretch>
        </p:blipFill>
        <p:spPr>
          <a:xfrm>
            <a:off x="2555886" y="1608789"/>
            <a:ext cx="7882342" cy="4431875"/>
          </a:xfrm>
          <a:prstGeom prst="rect">
            <a:avLst/>
          </a:prstGeom>
        </p:spPr>
      </p:pic>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TÍCH HỢP CHABOT VÀO MESSENGER</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Demo:</a:t>
            </a:r>
          </a:p>
        </p:txBody>
      </p:sp>
      <p:sp>
        <p:nvSpPr>
          <p:cNvPr id="9" name="Rectangle 4">
            <a:extLst>
              <a:ext uri="{FF2B5EF4-FFF2-40B4-BE49-F238E27FC236}">
                <a16:creationId xmlns:a16="http://schemas.microsoft.com/office/drawing/2014/main" id="{B3CC0229-EDBC-86FE-9DB4-4DB6534BF9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5">
            <a:extLst>
              <a:ext uri="{FF2B5EF4-FFF2-40B4-BE49-F238E27FC236}">
                <a16:creationId xmlns:a16="http://schemas.microsoft.com/office/drawing/2014/main" id="{BD90D973-A043-5988-5648-6C37F5CB4980}"/>
              </a:ext>
            </a:extLst>
          </p:cNvPr>
          <p:cNvSpPr>
            <a:spLocks noChangeArrowheads="1"/>
          </p:cNvSpPr>
          <p:nvPr/>
        </p:nvSpPr>
        <p:spPr bwMode="auto">
          <a:xfrm>
            <a:off x="0" y="48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2709782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KẾT LUẬN</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Hiểu được lý thuyết về chatbot.</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Hiểu được cách hoạt động của chatbot khi chạy bằng rasa framework.</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Hiểu được lợi ích của chatbot.</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Dữ liệu huấn luyện chưa được đa dạng.</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Hướng phát triển tiếp theo: cải tiến chatbot tự động sinh văn bản và có thể trả lời những câu hỏi phức tạp hơn.</a:t>
            </a:r>
          </a:p>
        </p:txBody>
      </p:sp>
    </p:spTree>
    <p:extLst>
      <p:ext uri="{BB962C8B-B14F-4D97-AF65-F5344CB8AC3E}">
        <p14:creationId xmlns:p14="http://schemas.microsoft.com/office/powerpoint/2010/main" val="3184135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7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8" name="Picture 6" descr="5 Reasons to Study Human-Computer Interaction - What Gadget">
            <a:extLst>
              <a:ext uri="{FF2B5EF4-FFF2-40B4-BE49-F238E27FC236}">
                <a16:creationId xmlns:a16="http://schemas.microsoft.com/office/drawing/2014/main" id="{2CD5A12A-56BA-2117-39F4-01F99C75ECC9}"/>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3238500" y="-1480"/>
            <a:ext cx="13716000" cy="6858000"/>
          </a:xfrm>
          <a:prstGeom prst="rect">
            <a:avLst/>
          </a:prstGeom>
          <a:noFill/>
        </p:spPr>
      </p:pic>
      <p:sp>
        <p:nvSpPr>
          <p:cNvPr id="2" name="Title 1">
            <a:extLst>
              <a:ext uri="{FF2B5EF4-FFF2-40B4-BE49-F238E27FC236}">
                <a16:creationId xmlns:a16="http://schemas.microsoft.com/office/drawing/2014/main" id="{ABC30F0D-12BC-3804-FF65-40AF9A5A3BFC}"/>
              </a:ext>
            </a:extLst>
          </p:cNvPr>
          <p:cNvSpPr txBox="1">
            <a:spLocks/>
          </p:cNvSpPr>
          <p:nvPr/>
        </p:nvSpPr>
        <p:spPr>
          <a:xfrm>
            <a:off x="696686" y="1523142"/>
            <a:ext cx="5399314" cy="3846857"/>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7200">
                <a:latin typeface="Century Gothic (Headings)"/>
                <a:ea typeface="Times New Roman" panose="02020603050405020304" pitchFamily="18" charset="0"/>
              </a:rPr>
              <a:t>THANK YOU</a:t>
            </a:r>
          </a:p>
        </p:txBody>
      </p:sp>
      <p:pic>
        <p:nvPicPr>
          <p:cNvPr id="5" name="Picture 4" descr="PPT - Automate Engagements Using Chatbot Software PowerPoint ...">
            <a:extLst>
              <a:ext uri="{FF2B5EF4-FFF2-40B4-BE49-F238E27FC236}">
                <a16:creationId xmlns:a16="http://schemas.microsoft.com/office/drawing/2014/main" id="{FAD15035-E06D-D597-A0A2-F233001918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238" y="0"/>
            <a:ext cx="6064762" cy="3411429"/>
          </a:xfrm>
          <a:custGeom>
            <a:avLst/>
            <a:gdLst>
              <a:gd name="connsiteX0" fmla="*/ 0 w 6064762"/>
              <a:gd name="connsiteY0" fmla="*/ 0 h 3411429"/>
              <a:gd name="connsiteX1" fmla="*/ 6064762 w 6064762"/>
              <a:gd name="connsiteY1" fmla="*/ 0 h 3411429"/>
              <a:gd name="connsiteX2" fmla="*/ 6064762 w 6064762"/>
              <a:gd name="connsiteY2" fmla="*/ 3411429 h 3411429"/>
              <a:gd name="connsiteX3" fmla="*/ 756421 w 6064762"/>
              <a:gd name="connsiteY3" fmla="*/ 3411429 h 3411429"/>
              <a:gd name="connsiteX4" fmla="*/ 752648 w 6064762"/>
              <a:gd name="connsiteY4" fmla="*/ 3083059 h 3411429"/>
              <a:gd name="connsiteX5" fmla="*/ 16586 w 6064762"/>
              <a:gd name="connsiteY5" fmla="*/ 9116 h 3411429"/>
              <a:gd name="connsiteX6" fmla="*/ 0 w 6064762"/>
              <a:gd name="connsiteY6" fmla="*/ 7273 h 341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4762" h="3411429">
                <a:moveTo>
                  <a:pt x="0" y="0"/>
                </a:moveTo>
                <a:lnTo>
                  <a:pt x="6064762" y="0"/>
                </a:lnTo>
                <a:lnTo>
                  <a:pt x="6064762" y="3411429"/>
                </a:lnTo>
                <a:lnTo>
                  <a:pt x="756421" y="3411429"/>
                </a:lnTo>
                <a:lnTo>
                  <a:pt x="752648" y="3083059"/>
                </a:lnTo>
                <a:cubicBezTo>
                  <a:pt x="714024" y="1411602"/>
                  <a:pt x="402245" y="95030"/>
                  <a:pt x="16586" y="9116"/>
                </a:cubicBezTo>
                <a:lnTo>
                  <a:pt x="0" y="7273"/>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descr="5,686 BEST Thank You Digital IMAGES, STOCK PHOTOS &amp; VECTORS | Adobe Stock">
            <a:extLst>
              <a:ext uri="{FF2B5EF4-FFF2-40B4-BE49-F238E27FC236}">
                <a16:creationId xmlns:a16="http://schemas.microsoft.com/office/drawing/2014/main" id="{FFEF6F51-C66A-7C0E-0324-229DB13B4A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9062"/>
          <a:stretch>
            <a:fillRect/>
          </a:stretch>
        </p:blipFill>
        <p:spPr bwMode="auto">
          <a:xfrm>
            <a:off x="6064763" y="3411429"/>
            <a:ext cx="7266719" cy="3446571"/>
          </a:xfrm>
          <a:custGeom>
            <a:avLst/>
            <a:gdLst>
              <a:gd name="connsiteX0" fmla="*/ 818748 w 7266719"/>
              <a:gd name="connsiteY0" fmla="*/ 0 h 3411429"/>
              <a:gd name="connsiteX1" fmla="*/ 7266719 w 7266719"/>
              <a:gd name="connsiteY1" fmla="*/ 0 h 3411429"/>
              <a:gd name="connsiteX2" fmla="*/ 7266719 w 7266719"/>
              <a:gd name="connsiteY2" fmla="*/ 3411429 h 3411429"/>
              <a:gd name="connsiteX3" fmla="*/ 0 w 7266719"/>
              <a:gd name="connsiteY3" fmla="*/ 3411429 h 3411429"/>
              <a:gd name="connsiteX4" fmla="*/ 0 w 7266719"/>
              <a:gd name="connsiteY4" fmla="*/ 3389542 h 3411429"/>
              <a:gd name="connsiteX5" fmla="*/ 1254 w 7266719"/>
              <a:gd name="connsiteY5" fmla="*/ 3389935 h 3411429"/>
              <a:gd name="connsiteX6" fmla="*/ 38910 w 7266719"/>
              <a:gd name="connsiteY6" fmla="*/ 3393858 h 3411429"/>
              <a:gd name="connsiteX7" fmla="*/ 815123 w 7266719"/>
              <a:gd name="connsiteY7" fmla="*/ 315453 h 341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6719" h="3411429">
                <a:moveTo>
                  <a:pt x="818748" y="0"/>
                </a:moveTo>
                <a:lnTo>
                  <a:pt x="7266719" y="0"/>
                </a:lnTo>
                <a:lnTo>
                  <a:pt x="7266719" y="3411429"/>
                </a:lnTo>
                <a:lnTo>
                  <a:pt x="0" y="3411429"/>
                </a:lnTo>
                <a:lnTo>
                  <a:pt x="0" y="3389542"/>
                </a:lnTo>
                <a:lnTo>
                  <a:pt x="1254" y="3389935"/>
                </a:lnTo>
                <a:cubicBezTo>
                  <a:pt x="13732" y="3392541"/>
                  <a:pt x="26286" y="3393858"/>
                  <a:pt x="38910" y="3393858"/>
                </a:cubicBezTo>
                <a:cubicBezTo>
                  <a:pt x="442893" y="3393858"/>
                  <a:pt x="775167" y="2044547"/>
                  <a:pt x="815123" y="315453"/>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59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70000">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14:bounceEnd="70000">
                                          <p:cBhvr additive="base">
                                            <p:cTn id="7" dur="1000" fill="hold"/>
                                            <p:tgtEl>
                                              <p:spTgt spid="3078"/>
                                            </p:tgtEl>
                                            <p:attrNameLst>
                                              <p:attrName>ppt_x</p:attrName>
                                            </p:attrNameLst>
                                          </p:cBhvr>
                                          <p:tavLst>
                                            <p:tav tm="0">
                                              <p:val>
                                                <p:strVal val="0-#ppt_w/2"/>
                                              </p:val>
                                            </p:tav>
                                            <p:tav tm="100000">
                                              <p:val>
                                                <p:strVal val="#ppt_x"/>
                                              </p:val>
                                            </p:tav>
                                          </p:tavLst>
                                        </p:anim>
                                        <p:anim calcmode="lin" valueType="num" p14:bounceEnd="70000">
                                          <p:cBhvr additive="base">
                                            <p:cTn id="8" dur="1000" fill="hold"/>
                                            <p:tgtEl>
                                              <p:spTgt spid="30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7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70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70000">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70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70000">
                                          <p:cBhvr additive="base">
                                            <p:cTn id="15" dur="1000" fill="hold"/>
                                            <p:tgtEl>
                                              <p:spTgt spid="9"/>
                                            </p:tgtEl>
                                            <p:attrNameLst>
                                              <p:attrName>ppt_x</p:attrName>
                                            </p:attrNameLst>
                                          </p:cBhvr>
                                          <p:tavLst>
                                            <p:tav tm="0">
                                              <p:val>
                                                <p:strVal val="1+#ppt_w/2"/>
                                              </p:val>
                                            </p:tav>
                                            <p:tav tm="100000">
                                              <p:val>
                                                <p:strVal val="#ppt_x"/>
                                              </p:val>
                                            </p:tav>
                                          </p:tavLst>
                                        </p:anim>
                                        <p:anim calcmode="lin" valueType="num" p14:bounceEnd="70000">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1000" fill="hold"/>
                                            <p:tgtEl>
                                              <p:spTgt spid="3078"/>
                                            </p:tgtEl>
                                            <p:attrNameLst>
                                              <p:attrName>ppt_x</p:attrName>
                                            </p:attrNameLst>
                                          </p:cBhvr>
                                          <p:tavLst>
                                            <p:tav tm="0">
                                              <p:val>
                                                <p:strVal val="0-#ppt_w/2"/>
                                              </p:val>
                                            </p:tav>
                                            <p:tav tm="100000">
                                              <p:val>
                                                <p:strVal val="#ppt_x"/>
                                              </p:val>
                                            </p:tav>
                                          </p:tavLst>
                                        </p:anim>
                                        <p:anim calcmode="lin" valueType="num">
                                          <p:cBhvr additive="base">
                                            <p:cTn id="8" dur="1000" fill="hold"/>
                                            <p:tgtEl>
                                              <p:spTgt spid="30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DỮ LIỆU VÀ HUẤN LUYỆN</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556592" y="1568875"/>
            <a:ext cx="11025808" cy="4940779"/>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Cài đặt thư viện: pip install rasa.</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Kiểm tra phiên bản rasa: rasa --version.</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Tạo một Project mới: rasa init.</a:t>
            </a:r>
          </a:p>
          <a:p>
            <a:pPr marL="342900" indent="-342900" algn="just">
              <a:lnSpc>
                <a:spcPct val="140000"/>
              </a:lnSpc>
              <a:spcBef>
                <a:spcPts val="200"/>
              </a:spcBef>
              <a:spcAft>
                <a:spcPts val="300"/>
              </a:spcAft>
              <a:buFont typeface="Wingdings" panose="05000000000000000000" pitchFamily="2" charset="2"/>
              <a:buChar char="à"/>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sym typeface="Wingdings" panose="05000000000000000000" pitchFamily="2" charset="2"/>
              </a:rPr>
              <a:t>Tạo chatbot  chỉnh sửa các file cấu hình.</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Dữ liệu được cập nhật và chỉnh sửa trong 3 file: nlu.yml; domain.yml; stories.yml.</a:t>
            </a:r>
          </a:p>
        </p:txBody>
      </p:sp>
    </p:spTree>
    <p:extLst>
      <p:ext uri="{BB962C8B-B14F-4D97-AF65-F5344CB8AC3E}">
        <p14:creationId xmlns:p14="http://schemas.microsoft.com/office/powerpoint/2010/main" val="3888096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7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DỮ LIỆU VÀ HUẤN LUYỆN</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3"/>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File nlu.yml dùng để định nghĩa những examples intent (ví dụ mẫu các ý định) của người dùng.</a:t>
            </a:r>
          </a:p>
        </p:txBody>
      </p:sp>
      <p:pic>
        <p:nvPicPr>
          <p:cNvPr id="5" name="Picture 4" descr="A black screen with white text&#10;&#10;Description automatically generated">
            <a:extLst>
              <a:ext uri="{FF2B5EF4-FFF2-40B4-BE49-F238E27FC236}">
                <a16:creationId xmlns:a16="http://schemas.microsoft.com/office/drawing/2014/main" id="{4707F351-BA73-8288-9DA6-933158B07B2A}"/>
              </a:ext>
            </a:extLst>
          </p:cNvPr>
          <p:cNvPicPr>
            <a:picLocks noChangeAspect="1"/>
          </p:cNvPicPr>
          <p:nvPr/>
        </p:nvPicPr>
        <p:blipFill>
          <a:blip r:embed="rId2"/>
          <a:stretch>
            <a:fillRect/>
          </a:stretch>
        </p:blipFill>
        <p:spPr>
          <a:xfrm>
            <a:off x="2014959" y="2256011"/>
            <a:ext cx="8423269" cy="4431874"/>
          </a:xfrm>
          <a:prstGeom prst="rect">
            <a:avLst/>
          </a:prstGeom>
        </p:spPr>
      </p:pic>
    </p:spTree>
    <p:extLst>
      <p:ext uri="{BB962C8B-B14F-4D97-AF65-F5344CB8AC3E}">
        <p14:creationId xmlns:p14="http://schemas.microsoft.com/office/powerpoint/2010/main" val="791161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DỮ LIỆU VÀ HUẤN LUYỆN</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File domain.yml dùng để định nghĩa những responses, intent tương ứng trong file nlu.yml.</a:t>
            </a:r>
          </a:p>
        </p:txBody>
      </p:sp>
      <p:pic>
        <p:nvPicPr>
          <p:cNvPr id="6" name="Picture 5" descr="A screenshot of a computer&#10;&#10;Description automatically generated">
            <a:extLst>
              <a:ext uri="{FF2B5EF4-FFF2-40B4-BE49-F238E27FC236}">
                <a16:creationId xmlns:a16="http://schemas.microsoft.com/office/drawing/2014/main" id="{223E28F9-75D9-78CF-9FA3-7BC95B9E1E06}"/>
              </a:ext>
            </a:extLst>
          </p:cNvPr>
          <p:cNvPicPr>
            <a:picLocks noChangeAspect="1"/>
          </p:cNvPicPr>
          <p:nvPr/>
        </p:nvPicPr>
        <p:blipFill>
          <a:blip r:embed="rId2"/>
          <a:stretch>
            <a:fillRect/>
          </a:stretch>
        </p:blipFill>
        <p:spPr>
          <a:xfrm>
            <a:off x="2001647" y="2191612"/>
            <a:ext cx="8436581" cy="4431875"/>
          </a:xfrm>
          <a:prstGeom prst="rect">
            <a:avLst/>
          </a:prstGeom>
        </p:spPr>
      </p:pic>
    </p:spTree>
    <p:extLst>
      <p:ext uri="{BB962C8B-B14F-4D97-AF65-F5344CB8AC3E}">
        <p14:creationId xmlns:p14="http://schemas.microsoft.com/office/powerpoint/2010/main" val="867437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DỮ LIỆU VÀ HUẤN LUYỆN</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File stories.yml dùng để chứa những stories để huấn luyện cho chatbot học.</a:t>
            </a:r>
          </a:p>
        </p:txBody>
      </p:sp>
      <p:pic>
        <p:nvPicPr>
          <p:cNvPr id="4" name="Picture 3" descr="A black screen with white text&#10;&#10;Description automatically generated">
            <a:extLst>
              <a:ext uri="{FF2B5EF4-FFF2-40B4-BE49-F238E27FC236}">
                <a16:creationId xmlns:a16="http://schemas.microsoft.com/office/drawing/2014/main" id="{B2FAEB01-64A6-9BD9-32DB-EBCF639846C4}"/>
              </a:ext>
            </a:extLst>
          </p:cNvPr>
          <p:cNvPicPr>
            <a:picLocks noChangeAspect="1"/>
          </p:cNvPicPr>
          <p:nvPr/>
        </p:nvPicPr>
        <p:blipFill>
          <a:blip r:embed="rId2"/>
          <a:stretch>
            <a:fillRect/>
          </a:stretch>
        </p:blipFill>
        <p:spPr>
          <a:xfrm>
            <a:off x="2021595" y="2231344"/>
            <a:ext cx="8416633" cy="4431875"/>
          </a:xfrm>
          <a:prstGeom prst="rect">
            <a:avLst/>
          </a:prstGeom>
        </p:spPr>
      </p:pic>
    </p:spTree>
    <p:extLst>
      <p:ext uri="{BB962C8B-B14F-4D97-AF65-F5344CB8AC3E}">
        <p14:creationId xmlns:p14="http://schemas.microsoft.com/office/powerpoint/2010/main" val="3031061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DỮ LIỆU VÀ HUẤN LUYỆN</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Cấu hình xong các file thì cần huấn luyện chatbot bằng lệnh: rasa train.</a:t>
            </a:r>
          </a:p>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Demo mẫu bằng lệnh: rasa shell.</a:t>
            </a:r>
          </a:p>
        </p:txBody>
      </p:sp>
      <p:pic>
        <p:nvPicPr>
          <p:cNvPr id="5" name="Picture 4" descr="A screenshot of a computer&#10;&#10;Description automatically generated">
            <a:extLst>
              <a:ext uri="{FF2B5EF4-FFF2-40B4-BE49-F238E27FC236}">
                <a16:creationId xmlns:a16="http://schemas.microsoft.com/office/drawing/2014/main" id="{47861DE8-C1DE-F440-800A-79980EDFD9F3}"/>
              </a:ext>
            </a:extLst>
          </p:cNvPr>
          <p:cNvPicPr>
            <a:picLocks noChangeAspect="1"/>
          </p:cNvPicPr>
          <p:nvPr/>
        </p:nvPicPr>
        <p:blipFill>
          <a:blip r:embed="rId2"/>
          <a:stretch>
            <a:fillRect/>
          </a:stretch>
        </p:blipFill>
        <p:spPr>
          <a:xfrm>
            <a:off x="396185" y="2426125"/>
            <a:ext cx="11399629" cy="4431875"/>
          </a:xfrm>
          <a:prstGeom prst="rect">
            <a:avLst/>
          </a:prstGeom>
        </p:spPr>
      </p:pic>
    </p:spTree>
    <p:extLst>
      <p:ext uri="{BB962C8B-B14F-4D97-AF65-F5344CB8AC3E}">
        <p14:creationId xmlns:p14="http://schemas.microsoft.com/office/powerpoint/2010/main" val="3568124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0D-12BC-3804-FF65-40AF9A5A3BFC}"/>
              </a:ext>
            </a:extLst>
          </p:cNvPr>
          <p:cNvSpPr txBox="1">
            <a:spLocks/>
          </p:cNvSpPr>
          <p:nvPr/>
        </p:nvSpPr>
        <p:spPr>
          <a:xfrm>
            <a:off x="0" y="-1"/>
            <a:ext cx="10438228" cy="936171"/>
          </a:xfrm>
          <a:prstGeom prst="rect">
            <a:avLst/>
          </a:prstGeom>
        </p:spPr>
        <p:txBody>
          <a:bodyPr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200"/>
              </a:spcBef>
              <a:spcAft>
                <a:spcPts val="300"/>
              </a:spcAft>
              <a:tabLst>
                <a:tab pos="230505" algn="l"/>
                <a:tab pos="461010" algn="l"/>
                <a:tab pos="457200" algn="l"/>
              </a:tabLst>
            </a:pPr>
            <a:r>
              <a:rPr lang="vi-VN" sz="2800">
                <a:latin typeface="Segoe UI" panose="020B0502040204020203" pitchFamily="34" charset="0"/>
                <a:ea typeface="Times New Roman" panose="02020603050405020304" pitchFamily="18" charset="0"/>
                <a:cs typeface="Segoe UI" panose="020B0502040204020203" pitchFamily="34" charset="0"/>
              </a:rPr>
              <a:t>XÂY DỰNG GIAO DIỆN CHẠY DEMO</a:t>
            </a:r>
          </a:p>
        </p:txBody>
      </p:sp>
      <p:sp>
        <p:nvSpPr>
          <p:cNvPr id="3" name="Title 1">
            <a:extLst>
              <a:ext uri="{FF2B5EF4-FFF2-40B4-BE49-F238E27FC236}">
                <a16:creationId xmlns:a16="http://schemas.microsoft.com/office/drawing/2014/main" id="{5376C249-6A20-093B-9FC5-49C46CE009C0}"/>
              </a:ext>
            </a:extLst>
          </p:cNvPr>
          <p:cNvSpPr txBox="1">
            <a:spLocks/>
          </p:cNvSpPr>
          <p:nvPr/>
        </p:nvSpPr>
        <p:spPr>
          <a:xfrm>
            <a:off x="342900" y="1155220"/>
            <a:ext cx="11715749" cy="4431875"/>
          </a:xfrm>
          <a:prstGeom prst="rect">
            <a:avLst/>
          </a:prstGeom>
        </p:spPr>
        <p:txBody>
          <a:bodyP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40000"/>
              </a:lnSpc>
              <a:spcBef>
                <a:spcPts val="200"/>
              </a:spcBef>
              <a:spcAft>
                <a:spcPts val="300"/>
              </a:spcAft>
              <a:tabLst>
                <a:tab pos="230505" algn="l"/>
                <a:tab pos="461010" algn="l"/>
                <a:tab pos="457200" algn="l"/>
              </a:tabLst>
            </a:pPr>
            <a:r>
              <a:rPr lang="vi-VN" sz="2400">
                <a:latin typeface="Segoe UI" panose="020B0502040204020203" pitchFamily="34" charset="0"/>
                <a:ea typeface="Times New Roman" panose="02020603050405020304" pitchFamily="18" charset="0"/>
                <a:cs typeface="Segoe UI" panose="020B0502040204020203" pitchFamily="34" charset="0"/>
              </a:rPr>
              <a:t>- Tạo 2 file cấu hình để đưa lên website: </a:t>
            </a:r>
            <a:r>
              <a:rPr lang="en-US" sz="2400">
                <a:latin typeface="Segoe UI" panose="020B0502040204020203" pitchFamily="34" charset="0"/>
                <a:ea typeface="Times New Roman" panose="02020603050405020304" pitchFamily="18" charset="0"/>
                <a:cs typeface="Segoe UI" panose="020B0502040204020203" pitchFamily="34" charset="0"/>
              </a:rPr>
              <a:t>file app.py và file index.html.</a:t>
            </a:r>
          </a:p>
          <a:p>
            <a:pPr algn="just">
              <a:lnSpc>
                <a:spcPct val="140000"/>
              </a:lnSpc>
              <a:spcBef>
                <a:spcPts val="200"/>
              </a:spcBef>
              <a:spcAft>
                <a:spcPts val="300"/>
              </a:spcAft>
              <a:tabLst>
                <a:tab pos="230505" algn="l"/>
                <a:tab pos="461010" algn="l"/>
                <a:tab pos="457200" algn="l"/>
              </a:tabLst>
            </a:pPr>
            <a:r>
              <a:rPr lang="en-US" sz="2400">
                <a:latin typeface="Segoe UI" panose="020B0502040204020203" pitchFamily="34" charset="0"/>
                <a:ea typeface="Times New Roman" panose="02020603050405020304" pitchFamily="18" charset="0"/>
                <a:cs typeface="Segoe UI" panose="020B0502040204020203" pitchFamily="34" charset="0"/>
              </a:rPr>
              <a:t>	+ </a:t>
            </a:r>
            <a:r>
              <a:rPr lang="vi-VN" sz="2400">
                <a:latin typeface="Segoe UI" panose="020B0502040204020203" pitchFamily="34" charset="0"/>
                <a:ea typeface="Times New Roman" panose="02020603050405020304" pitchFamily="18" charset="0"/>
                <a:cs typeface="Segoe UI" panose="020B0502040204020203" pitchFamily="34" charset="0"/>
              </a:rPr>
              <a:t>File app.py dùng để xây dựng một ứng dụng web sử dụng framework Flask để tạo giao diện cho một chatbot được cung cấp bởi Rasa.</a:t>
            </a:r>
            <a:endParaRPr lang="en-US" sz="2400">
              <a:latin typeface="Segoe UI" panose="020B0502040204020203" pitchFamily="34" charset="0"/>
              <a:ea typeface="Times New Roman" panose="02020603050405020304" pitchFamily="18" charset="0"/>
              <a:cs typeface="Segoe UI" panose="020B0502040204020203" pitchFamily="34" charset="0"/>
            </a:endParaRPr>
          </a:p>
          <a:p>
            <a:pPr algn="just">
              <a:lnSpc>
                <a:spcPct val="140000"/>
              </a:lnSpc>
              <a:spcBef>
                <a:spcPts val="200"/>
              </a:spcBef>
              <a:spcAft>
                <a:spcPts val="300"/>
              </a:spcAft>
              <a:tabLst>
                <a:tab pos="230505" algn="l"/>
                <a:tab pos="461010" algn="l"/>
                <a:tab pos="457200" algn="l"/>
              </a:tabLst>
            </a:pPr>
            <a:r>
              <a:rPr lang="en-US" sz="2400">
                <a:latin typeface="Segoe UI" panose="020B0502040204020203" pitchFamily="34" charset="0"/>
                <a:ea typeface="Times New Roman" panose="02020603050405020304" pitchFamily="18" charset="0"/>
                <a:cs typeface="Segoe UI" panose="020B0502040204020203" pitchFamily="34" charset="0"/>
              </a:rPr>
              <a:t>	+ </a:t>
            </a:r>
            <a:r>
              <a:rPr lang="vi-VN" sz="2400">
                <a:latin typeface="Segoe UI" panose="020B0502040204020203" pitchFamily="34" charset="0"/>
                <a:ea typeface="Times New Roman" panose="02020603050405020304" pitchFamily="18" charset="0"/>
                <a:cs typeface="Segoe UI" panose="020B0502040204020203" pitchFamily="34" charset="0"/>
              </a:rPr>
              <a:t>File index.html trong thư mục templates dùng để định nghĩa một giao diện người dùng đơn giản cho một chatbot tích hợp với máy chủ Rasa thông qua API.</a:t>
            </a:r>
          </a:p>
        </p:txBody>
      </p:sp>
    </p:spTree>
    <p:extLst>
      <p:ext uri="{BB962C8B-B14F-4D97-AF65-F5344CB8AC3E}">
        <p14:creationId xmlns:p14="http://schemas.microsoft.com/office/powerpoint/2010/main" val="3237785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7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354</TotalTime>
  <Words>944</Words>
  <Application>Microsoft Office PowerPoint</Application>
  <PresentationFormat>Widescreen</PresentationFormat>
  <Paragraphs>102</Paragraphs>
  <Slides>33</Slides>
  <Notes>1</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Century Gothic</vt:lpstr>
      <vt:lpstr>Century Gothic (Headings)</vt:lpstr>
      <vt:lpstr>Segoe UI</vt:lpstr>
      <vt:lpstr>Times New Roman</vt:lpstr>
      <vt:lpstr>Wingdings</vt:lpstr>
      <vt:lpstr>Wingdings 3</vt:lpstr>
      <vt:lpstr>Ion</vt:lpstr>
      <vt:lpstr>HUMAN–COMPUTER INTERACTION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HUMAN–COMPUTER INTERACTION</dc:title>
  <dc:creator>Lê Hữu Nghĩa</dc:creator>
  <cp:lastModifiedBy>Lê Hữu Nghĩa</cp:lastModifiedBy>
  <cp:revision>74</cp:revision>
  <dcterms:created xsi:type="dcterms:W3CDTF">2023-10-15T12:37:47Z</dcterms:created>
  <dcterms:modified xsi:type="dcterms:W3CDTF">2023-11-19T00:53:08Z</dcterms:modified>
</cp:coreProperties>
</file>