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1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85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5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46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6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9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45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177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5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1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7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  <p:sldLayoutId id="2147483876" r:id="rId17"/>
    <p:sldLayoutId id="2147483877" r:id="rId18"/>
    <p:sldLayoutId id="214748387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5800" y="1991880"/>
            <a:ext cx="777168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1" strike="noStrike" spc="-1" dirty="0">
                <a:solidFill>
                  <a:srgbClr val="FFFFFF"/>
                </a:solidFill>
                <a:latin typeface="Walter Turncoat"/>
                <a:ea typeface="Walter Turncoat"/>
              </a:rPr>
              <a:t>Welcome</a:t>
            </a:r>
            <a:br>
              <a:rPr dirty="0"/>
            </a:br>
            <a:r>
              <a:rPr lang="en" sz="8000" b="1" spc="-1" dirty="0">
                <a:solidFill>
                  <a:srgbClr val="FFFFFF"/>
                </a:solidFill>
                <a:latin typeface="Walter Turncoat"/>
              </a:rPr>
              <a:t>Tourgether</a:t>
            </a:r>
            <a:endParaRPr lang="en-US" sz="8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371600" y="743040"/>
            <a:ext cx="279792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71680" indent="-570960">
              <a:lnSpc>
                <a:spcPct val="100000"/>
              </a:lnSpc>
              <a:buClr>
                <a:srgbClr val="FFFFFF"/>
              </a:buClr>
              <a:buFont typeface="Arial"/>
              <a:buAutoNum type="alphaUcPeriod"/>
            </a:pPr>
            <a:r>
              <a:rPr lang="vi-VN" sz="3200" b="0" i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LEVEL 0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8204040" y="10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E79069B0-911D-48FC-BA76-B0E9D07D1ACC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10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266760" y="149760"/>
            <a:ext cx="15336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5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Arial"/>
              </a:rPr>
              <a:t>DFD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37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9560" y="1723640"/>
            <a:ext cx="6688440" cy="2260160"/>
          </a:xfrm>
          <a:prstGeom prst="rect">
            <a:avLst/>
          </a:prstGeom>
          <a:ln w="0">
            <a:noFill/>
          </a:ln>
        </p:spPr>
      </p:pic>
      <p:sp>
        <p:nvSpPr>
          <p:cNvPr id="338" name="CustomShape 5"/>
          <p:cNvSpPr/>
          <p:nvPr/>
        </p:nvSpPr>
        <p:spPr>
          <a:xfrm>
            <a:off x="8355960" y="271440"/>
            <a:ext cx="484200" cy="463680"/>
          </a:xfrm>
          <a:custGeom>
            <a:avLst/>
            <a:gdLst/>
            <a:ahLst/>
            <a:cxn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30720" y="1600200"/>
            <a:ext cx="279792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71680" indent="-570960">
              <a:lnSpc>
                <a:spcPct val="100000"/>
              </a:lnSpc>
              <a:buClr>
                <a:srgbClr val="FFFFFF"/>
              </a:buClr>
              <a:buFont typeface="Arial"/>
              <a:buAutoNum type="alphaUcPeriod" startAt="2"/>
            </a:pPr>
            <a:r>
              <a:rPr lang="vi-VN" sz="2400" b="0" i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ADMIN LEVEL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8277480" y="525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A56A1A73-FFFE-4A54-9C9A-45CB385F1F0C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11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266760" y="149760"/>
            <a:ext cx="156132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5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Arial"/>
              </a:rPr>
              <a:t>DFD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43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9760" y="747462"/>
            <a:ext cx="4617000" cy="3584315"/>
          </a:xfrm>
          <a:prstGeom prst="rect">
            <a:avLst/>
          </a:prstGeom>
          <a:ln w="0">
            <a:noFill/>
          </a:ln>
        </p:spPr>
      </p:pic>
      <p:sp>
        <p:nvSpPr>
          <p:cNvPr id="344" name="CustomShape 5"/>
          <p:cNvSpPr/>
          <p:nvPr/>
        </p:nvSpPr>
        <p:spPr>
          <a:xfrm>
            <a:off x="8429040" y="270360"/>
            <a:ext cx="484200" cy="463680"/>
          </a:xfrm>
          <a:custGeom>
            <a:avLst/>
            <a:gdLst/>
            <a:ahLst/>
            <a:cxn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30720" y="1600200"/>
            <a:ext cx="279792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71680" indent="-570960">
              <a:lnSpc>
                <a:spcPct val="100000"/>
              </a:lnSpc>
              <a:buClr>
                <a:srgbClr val="FFFFFF"/>
              </a:buClr>
              <a:buFont typeface="Arial"/>
              <a:buAutoNum type="alphaUcPeriod" startAt="2"/>
            </a:pPr>
            <a:r>
              <a:rPr lang="vi-VN" sz="2400" b="0" i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USER LEVEL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8194320" y="5580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CustomShape 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85E066BC-6126-4564-BABB-28DC1885D75B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12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266760" y="149760"/>
            <a:ext cx="145764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5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Arial"/>
              </a:rPr>
              <a:t>DFD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34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3080" y="995930"/>
            <a:ext cx="4240440" cy="2896220"/>
          </a:xfrm>
          <a:prstGeom prst="rect">
            <a:avLst/>
          </a:prstGeom>
          <a:ln w="0">
            <a:noFill/>
          </a:ln>
        </p:spPr>
      </p:pic>
      <p:sp>
        <p:nvSpPr>
          <p:cNvPr id="350" name="CustomShape 5"/>
          <p:cNvSpPr/>
          <p:nvPr/>
        </p:nvSpPr>
        <p:spPr>
          <a:xfrm>
            <a:off x="8345880" y="241560"/>
            <a:ext cx="484200" cy="463680"/>
          </a:xfrm>
          <a:custGeom>
            <a:avLst/>
            <a:gdLst/>
            <a:ahLst/>
            <a:cxn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-793080" y="-36360"/>
            <a:ext cx="457740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6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SITE MAP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8298000" y="7344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CustomShape 3"/>
          <p:cNvSpPr/>
          <p:nvPr/>
        </p:nvSpPr>
        <p:spPr>
          <a:xfrm>
            <a:off x="8501400" y="274680"/>
            <a:ext cx="381600" cy="401760"/>
          </a:xfrm>
          <a:custGeom>
            <a:avLst/>
            <a:gdLst/>
            <a:ahLst/>
            <a:cxnLst/>
            <a:rect l="l" t="t" r="r" b="b"/>
            <a:pathLst>
              <a:path w="17496" h="18421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4" name="CustomShape 4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CF642549-F07A-4636-B96F-55429A9522FB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13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397080" y="739800"/>
            <a:ext cx="45781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AutoNum type="alphaUcPeriod"/>
            </a:pPr>
            <a:r>
              <a:rPr lang="vi-VN" sz="2000" b="0" i="1" strike="noStrike" spc="-1">
                <a:solidFill>
                  <a:srgbClr val="FFFFFF"/>
                </a:solidFill>
                <a:latin typeface="Walter Turncoat"/>
                <a:ea typeface="Arial"/>
              </a:rPr>
              <a:t>HOME SITE MAP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56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408" y="397800"/>
            <a:ext cx="4398463" cy="447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-793080" y="-36360"/>
            <a:ext cx="457740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6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SITE MAP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8298000" y="7344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9" name="CustomShape 3"/>
          <p:cNvSpPr/>
          <p:nvPr/>
        </p:nvSpPr>
        <p:spPr>
          <a:xfrm>
            <a:off x="8501400" y="274680"/>
            <a:ext cx="381600" cy="401760"/>
          </a:xfrm>
          <a:custGeom>
            <a:avLst/>
            <a:gdLst/>
            <a:ahLst/>
            <a:cxnLst/>
            <a:rect l="l" t="t" r="r" b="b"/>
            <a:pathLst>
              <a:path w="17496" h="18421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0" name="CustomShape 4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C7C8272-D1AE-4053-97A6-DE6DEA87BDD7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61" name="CustomShape 5"/>
          <p:cNvSpPr/>
          <p:nvPr/>
        </p:nvSpPr>
        <p:spPr>
          <a:xfrm>
            <a:off x="397080" y="739800"/>
            <a:ext cx="457812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AutoNum type="alphaUcPeriod"/>
            </a:pPr>
            <a:r>
              <a:rPr lang="vi-VN" sz="2000" b="1" strike="noStrike" spc="-1">
                <a:solidFill>
                  <a:srgbClr val="FFFFFF"/>
                </a:solidFill>
                <a:latin typeface="Walter Turncoat"/>
                <a:ea typeface="Arial"/>
              </a:rPr>
              <a:t>ADMIN SITE MAP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36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0146" y="276840"/>
            <a:ext cx="4507108" cy="452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5440" y="93240"/>
            <a:ext cx="177444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7"/>
            </a:pPr>
            <a:r>
              <a:rPr lang="vi-VN" sz="4000" b="0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ERD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6AC032C5-449C-4DC1-8382-1352172F2465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15</a:t>
            </a:fld>
            <a:endParaRPr lang="en-US" sz="1000" b="0" strike="noStrike" spc="-1">
              <a:latin typeface="Arial"/>
            </a:endParaRPr>
          </a:p>
        </p:txBody>
      </p:sp>
      <p:pic>
        <p:nvPicPr>
          <p:cNvPr id="365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3124" y="123390"/>
            <a:ext cx="4408392" cy="4896720"/>
          </a:xfrm>
          <a:prstGeom prst="rect">
            <a:avLst/>
          </a:prstGeom>
          <a:ln w="0">
            <a:noFill/>
          </a:ln>
        </p:spPr>
      </p:pic>
      <p:sp>
        <p:nvSpPr>
          <p:cNvPr id="366" name="CustomShape 3"/>
          <p:cNvSpPr/>
          <p:nvPr/>
        </p:nvSpPr>
        <p:spPr>
          <a:xfrm>
            <a:off x="8448120" y="264960"/>
            <a:ext cx="491760" cy="397440"/>
          </a:xfrm>
          <a:custGeom>
            <a:avLst/>
            <a:gdLst/>
            <a:ahLst/>
            <a:cxn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CustomShape 4"/>
          <p:cNvSpPr/>
          <p:nvPr/>
        </p:nvSpPr>
        <p:spPr>
          <a:xfrm>
            <a:off x="8299800" y="615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55440" y="93240"/>
            <a:ext cx="315108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743040" indent="-74232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8"/>
            </a:pPr>
            <a:r>
              <a:rPr lang="vi-VN" sz="3600" b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TASKSHEET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6E207A2B-B779-4F04-87C6-7C146A6AE2F0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294480" y="4444920"/>
            <a:ext cx="491760" cy="397440"/>
          </a:xfrm>
          <a:custGeom>
            <a:avLst/>
            <a:gdLst/>
            <a:ahLst/>
            <a:cxn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CustomShape 4"/>
          <p:cNvSpPr/>
          <p:nvPr/>
        </p:nvSpPr>
        <p:spPr>
          <a:xfrm>
            <a:off x="146520" y="424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2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8864" y="567440"/>
            <a:ext cx="5737236" cy="4478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5440" y="93240"/>
            <a:ext cx="315108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743040" indent="-74232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8"/>
            </a:pPr>
            <a:r>
              <a:rPr lang="vi-VN" sz="3600" b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TASKSHEET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DB4A731-E318-4148-B749-FEC5398D67CD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294480" y="4444920"/>
            <a:ext cx="491760" cy="397440"/>
          </a:xfrm>
          <a:custGeom>
            <a:avLst/>
            <a:gdLst/>
            <a:ahLst/>
            <a:cxnLst/>
            <a:rect l="l" t="t" r="r" b="b"/>
            <a:pathLst>
              <a:path w="22532" h="18226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CustomShape 4"/>
          <p:cNvSpPr/>
          <p:nvPr/>
        </p:nvSpPr>
        <p:spPr>
          <a:xfrm>
            <a:off x="146520" y="424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77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4755" y="0"/>
            <a:ext cx="3922770" cy="402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1822680" y="1202400"/>
            <a:ext cx="545616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2"/>
          <p:cNvSpPr/>
          <p:nvPr/>
        </p:nvSpPr>
        <p:spPr>
          <a:xfrm>
            <a:off x="1275120" y="2489040"/>
            <a:ext cx="6593040" cy="209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3600" spc="-1" dirty="0" err="1">
                <a:solidFill>
                  <a:srgbClr val="FFFFFF"/>
                </a:solidFill>
                <a:latin typeface="Sniglet"/>
              </a:rPr>
              <a:t>Tourgether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vi-VN" sz="36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Group</a:t>
            </a:r>
            <a:r>
              <a:rPr lang="vi-VN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1</a:t>
            </a:r>
            <a:endParaRPr lang="en-US" sz="3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vi-VN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T1.2</a:t>
            </a:r>
            <a:r>
              <a:rPr lang="en-US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4</a:t>
            </a:r>
            <a:r>
              <a:rPr lang="vi-VN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06.</a:t>
            </a:r>
            <a:r>
              <a:rPr lang="en-US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E</a:t>
            </a:r>
            <a:r>
              <a:rPr lang="vi-VN" sz="36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1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A6B2965-EFBD-4BB2-B131-A170ABCBCE14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18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2826720" y="1464840"/>
            <a:ext cx="35874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vi-VN" sz="28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Cảm ơn thầy cô đã xem !!!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-6120" y="968040"/>
            <a:ext cx="915516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Nội Dung Chính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141800" y="28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3"/>
          <p:cNvSpPr/>
          <p:nvPr/>
        </p:nvSpPr>
        <p:spPr>
          <a:xfrm>
            <a:off x="4345920" y="520200"/>
            <a:ext cx="379440" cy="326520"/>
          </a:xfrm>
          <a:custGeom>
            <a:avLst/>
            <a:gdLst/>
            <a:ahLst/>
            <a:cxnLst/>
            <a:rect l="l" t="t" r="r" b="b"/>
            <a:pathLst>
              <a:path w="17398" h="14965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CustomShape 4"/>
          <p:cNvSpPr/>
          <p:nvPr/>
        </p:nvSpPr>
        <p:spPr>
          <a:xfrm>
            <a:off x="835200" y="1730520"/>
            <a:ext cx="3429000" cy="22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3140640" y="1608840"/>
            <a:ext cx="3578760" cy="220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Giới thiệu đề tài.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Mục tiêu.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Ưu khuyết điểm.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Công Nghệ Phát Triển.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DFD.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SiteMap.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ERD.</a:t>
            </a:r>
            <a:endParaRPr lang="en-US" sz="1600" b="0" strike="noStrike" spc="-1">
              <a:latin typeface="Arial"/>
            </a:endParaRPr>
          </a:p>
          <a:p>
            <a:pPr marL="228600" indent="-2278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/>
            </a:pPr>
            <a:r>
              <a:rPr lang="vi-VN" sz="1600" b="1" strike="noStrike" spc="-1">
                <a:solidFill>
                  <a:srgbClr val="FFFFFF"/>
                </a:solidFill>
                <a:latin typeface="Sniglet"/>
                <a:ea typeface="Sniglet"/>
              </a:rPr>
              <a:t>TaskSheet.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835200" y="3829680"/>
            <a:ext cx="7472520" cy="82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" name="CustomShape 7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1C867276-D01F-463A-BB98-5B8E00C2471F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2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92680" y="914400"/>
            <a:ext cx="589392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743040" indent="-74232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/>
            </a:pPr>
            <a:r>
              <a:rPr lang="vi-VN" sz="4000" b="0" strike="noStrike" spc="-1" dirty="0">
                <a:solidFill>
                  <a:srgbClr val="FFFFFF"/>
                </a:solidFill>
                <a:latin typeface="Walter Turncoat"/>
                <a:ea typeface="Walter Turncoat"/>
              </a:rPr>
              <a:t> GIỚI </a:t>
            </a:r>
            <a:r>
              <a:rPr lang="vi-VN" sz="4000" b="1" strike="noStrike" spc="-1" dirty="0">
                <a:solidFill>
                  <a:srgbClr val="FFFFFF"/>
                </a:solidFill>
                <a:latin typeface="Walter Turncoat"/>
                <a:ea typeface="Walter Turncoat"/>
              </a:rPr>
              <a:t>THIỆU</a:t>
            </a:r>
            <a:r>
              <a:rPr lang="vi-VN" sz="4000" b="0" strike="noStrike" spc="-1" dirty="0">
                <a:solidFill>
                  <a:srgbClr val="FFFFFF"/>
                </a:solidFill>
                <a:latin typeface="Walter Turncoat"/>
                <a:ea typeface="Walter Turncoat"/>
              </a:rPr>
              <a:t> ĐỀ TÀI</a:t>
            </a:r>
            <a:r>
              <a:rPr lang="en" sz="4000" b="0" strike="noStrike" spc="-1" dirty="0">
                <a:solidFill>
                  <a:srgbClr val="FFFFFF"/>
                </a:solidFill>
                <a:latin typeface="Walter Turncoat"/>
                <a:ea typeface="Walter Turncoat"/>
              </a:rPr>
              <a:t>!</a:t>
            </a:r>
            <a:endParaRPr lang="en-US" sz="4000" b="0" strike="noStrike" spc="-1" dirty="0">
              <a:latin typeface="Walter Turncoat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85800" y="1828800"/>
            <a:ext cx="7543800" cy="78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400" spc="-1" dirty="0" err="1">
                <a:solidFill>
                  <a:srgbClr val="FFFFFF"/>
                </a:solidFill>
                <a:latin typeface="Sniglet"/>
                <a:ea typeface="Sniglet"/>
              </a:rPr>
              <a:t>Tourgether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– đồ án 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HK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II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Group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1 – T1.2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4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06.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E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1 – FPT APTECH HCMC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L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ê Nguyễn Gia Huy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– Project 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Lead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Trần Trung Anh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– 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Fullstack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Developer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/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Writer</a:t>
            </a:r>
            <a:endParaRPr lang="en-US" sz="2400" b="0" strike="noStrike" spc="-1" dirty="0">
              <a:latin typeface="Arial"/>
            </a:endParaRPr>
          </a:p>
          <a:p>
            <a:pPr marL="457200" indent="-45648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Đặng Quốc Khánh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– 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Developer</a:t>
            </a: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/</a:t>
            </a:r>
            <a:r>
              <a:rPr lang="vi-VN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Tester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C348BB88-4325-4FCB-A0DB-BDD47D7A8A5D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3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56320" y="951840"/>
            <a:ext cx="549936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marL="914400" indent="-913680">
              <a:lnSpc>
                <a:spcPct val="100000"/>
              </a:lnSpc>
              <a:buClr>
                <a:srgbClr val="FFFFFF"/>
              </a:buClr>
              <a:buFont typeface="Arial"/>
              <a:buAutoNum type="alphaUcPeriod"/>
            </a:pPr>
            <a:r>
              <a:rPr lang="vi-VN" sz="3200" b="0" i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MỤC TIÊU ỨNG DỤNG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21000" y="2295000"/>
            <a:ext cx="7771680" cy="78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vi-VN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Cung cấp 1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trang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web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bán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tour du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lịch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trực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tuyến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và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tạo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tour du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lịch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theo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yêu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cầu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từ</a:t>
            </a:r>
            <a:r>
              <a:rPr lang="en-US" sz="24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phí</a:t>
            </a:r>
            <a:r>
              <a:rPr lang="en-US" sz="2400" spc="-1" dirty="0" err="1">
                <a:solidFill>
                  <a:srgbClr val="FFFFFF"/>
                </a:solidFill>
                <a:latin typeface="Sniglet"/>
                <a:ea typeface="Sniglet"/>
              </a:rPr>
              <a:t>a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latin typeface="Sniglet"/>
                <a:ea typeface="Sniglet"/>
              </a:rPr>
              <a:t>khách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400" spc="-1" dirty="0" err="1">
                <a:solidFill>
                  <a:srgbClr val="FFFFFF"/>
                </a:solidFill>
                <a:latin typeface="Sniglet"/>
                <a:ea typeface="Sniglet"/>
              </a:rPr>
              <a:t>hàng</a:t>
            </a:r>
            <a:r>
              <a:rPr lang="en-US" sz="2400" spc="-1" dirty="0">
                <a:solidFill>
                  <a:srgbClr val="FFFFFF"/>
                </a:solidFill>
                <a:latin typeface="Sniglet"/>
                <a:ea typeface="Sniglet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002F795D-B182-45B2-ADC3-4F4D9902176E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4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2"/>
            </a:pPr>
            <a:r>
              <a:rPr lang="vi-VN" sz="4000" b="1" strike="noStrike" spc="-1" dirty="0">
                <a:solidFill>
                  <a:srgbClr val="FFFFFF"/>
                </a:solidFill>
                <a:latin typeface="Walter Turncoat"/>
                <a:ea typeface="Arial"/>
              </a:rPr>
              <a:t>MỤC TIÊU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40760" y="977040"/>
            <a:ext cx="777168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marL="914400" indent="-913680">
              <a:lnSpc>
                <a:spcPct val="100000"/>
              </a:lnSpc>
              <a:buClr>
                <a:srgbClr val="FFFFFF"/>
              </a:buClr>
              <a:buFont typeface="Arial"/>
              <a:buAutoNum type="alphaUcPeriod" startAt="2"/>
            </a:pPr>
            <a:r>
              <a:rPr lang="vi-VN" sz="3200" b="0" i="1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ĐỐI TƯỢNG SỬ DỤNG 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935280" y="2307600"/>
            <a:ext cx="5197296" cy="139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Chủ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c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ông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ty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bán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tour du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lịch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,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đồng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thời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quản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trị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kiểm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soát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đặt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tour.</a:t>
            </a: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endParaRPr lang="en-US" sz="2000" spc="-1" dirty="0">
              <a:solidFill>
                <a:srgbClr val="FFFFFF"/>
              </a:solidFill>
              <a:latin typeface="Sniglet"/>
              <a:ea typeface="Sniglet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Hướng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dẫn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viên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và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tài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xế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của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công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ty.</a:t>
            </a: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Khách h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à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ng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có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nhu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cầu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đi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tour du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lịch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có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Sniglet"/>
              </a:rPr>
              <a:t>sẵn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.</a:t>
            </a:r>
            <a:endParaRPr lang="en-US" sz="2000" b="0" strike="noStrike" spc="-1" dirty="0">
              <a:solidFill>
                <a:srgbClr val="FFFFFF"/>
              </a:solidFill>
              <a:latin typeface="Sniglet"/>
              <a:ea typeface="Sniglet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SzPct val="75000"/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Khách hàng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có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nhu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cầu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tạo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tour du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lịch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theo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sở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Sniglet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Sniglet"/>
              </a:rPr>
              <a:t>thích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Sniglet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14016601-D6BF-44CA-B001-414638CFEB3D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5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40760" y="136800"/>
            <a:ext cx="4366080" cy="1015200"/>
          </a:xfrm>
          <a:custGeom>
            <a:avLst/>
            <a:gdLst/>
            <a:ahLst/>
            <a:cxnLst/>
            <a:rect l="l" t="t" r="r" b="b"/>
            <a:pathLst>
              <a:path w="65189" h="62358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CustomShape 5"/>
          <p:cNvSpPr/>
          <p:nvPr/>
        </p:nvSpPr>
        <p:spPr>
          <a:xfrm>
            <a:off x="935280" y="310680"/>
            <a:ext cx="460260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2"/>
            </a:pPr>
            <a:r>
              <a:rPr lang="vi-VN" sz="4000" b="1" strike="noStrike" spc="-1">
                <a:solidFill>
                  <a:srgbClr val="FFFFFF"/>
                </a:solidFill>
                <a:latin typeface="Walter Turncoat"/>
                <a:ea typeface="Arial"/>
              </a:rPr>
              <a:t>MỤC TIÊU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7973280" y="17640"/>
            <a:ext cx="1156320" cy="1159200"/>
          </a:xfrm>
          <a:custGeom>
            <a:avLst/>
            <a:gdLst/>
            <a:ahLst/>
            <a:cxnLst/>
            <a:rect l="l" t="t" r="r" b="b"/>
            <a:pathLst>
              <a:path w="73112" h="68207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7"/>
          <p:cNvSpPr/>
          <p:nvPr/>
        </p:nvSpPr>
        <p:spPr>
          <a:xfrm>
            <a:off x="8314560" y="360720"/>
            <a:ext cx="473760" cy="472680"/>
          </a:xfrm>
          <a:custGeom>
            <a:avLst/>
            <a:gdLst/>
            <a:ahLst/>
            <a:cxnLst/>
            <a:rect l="l" t="t" r="r" b="b"/>
            <a:pathLst>
              <a:path w="17958" h="17909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624680" y="1481400"/>
            <a:ext cx="5741640" cy="81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 startAt="3"/>
            </a:pPr>
            <a:r>
              <a:rPr lang="vi-VN" sz="4000" b="1" strike="noStrike" spc="-1">
                <a:solidFill>
                  <a:srgbClr val="FFFFFF"/>
                </a:solidFill>
                <a:latin typeface="Sniglet"/>
                <a:ea typeface="Sniglet"/>
              </a:rPr>
              <a:t>ƯU KHUYẾT ĐIỂM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A9132EFA-D734-428B-B865-5FA4F7E89F07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6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637200" y="2743200"/>
            <a:ext cx="804960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Trang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web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trình bày đẹp. 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Hỗ trợ thu thập thông tin từ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customers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</a:t>
            </a:r>
            <a:r>
              <a:rPr lang="en-US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thông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qua feedback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Ứng dụng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business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intelligence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Tối ưu hóa SEO.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Có tính bảo mật cao, chức năng phân quyền.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113400" y="2278440"/>
            <a:ext cx="457128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514440" indent="-513720">
              <a:lnSpc>
                <a:spcPct val="100000"/>
              </a:lnSpc>
              <a:buClr>
                <a:srgbClr val="FFFFFF"/>
              </a:buClr>
              <a:buFont typeface="Arial"/>
              <a:buAutoNum type="alphaUcPeriod"/>
            </a:pPr>
            <a:r>
              <a:rPr lang="vi-VN" sz="3200" b="0" i="1" strike="noStrike" spc="-1">
                <a:solidFill>
                  <a:srgbClr val="FFFFFF"/>
                </a:solidFill>
                <a:latin typeface="Sniglet"/>
                <a:ea typeface="Arial"/>
              </a:rPr>
              <a:t>ƯU ĐIỂM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1624680" y="1481400"/>
            <a:ext cx="5741640" cy="81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Arial"/>
              <a:buAutoNum type="arabicPeriod" startAt="3"/>
            </a:pPr>
            <a:r>
              <a:rPr lang="vi-VN" sz="4000" b="1" strike="noStrike" spc="-1">
                <a:solidFill>
                  <a:srgbClr val="FFFFFF"/>
                </a:solidFill>
                <a:latin typeface="Sniglet"/>
                <a:ea typeface="Sniglet"/>
              </a:rPr>
              <a:t>ƯU KHUYẾT ĐIỂM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561AF425-86D2-4055-B69D-861E59ADB95C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7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637200" y="2935080"/>
            <a:ext cx="5506560" cy="130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Hệ thống cho trang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web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vừa và nhỏ.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Hệ thống quản lý 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Arial"/>
              </a:rPr>
              <a:t>tour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Arial"/>
              </a:rPr>
              <a:t>và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Arial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Arial"/>
              </a:rPr>
              <a:t>nhân</a:t>
            </a:r>
            <a:r>
              <a:rPr lang="en-US" sz="2000" spc="-1" dirty="0">
                <a:solidFill>
                  <a:srgbClr val="FFFFFF"/>
                </a:solidFill>
                <a:latin typeface="Sniglet"/>
                <a:ea typeface="Arial"/>
              </a:rPr>
              <a:t> </a:t>
            </a:r>
            <a:r>
              <a:rPr lang="en-US" sz="2000" spc="-1" dirty="0" err="1">
                <a:solidFill>
                  <a:srgbClr val="FFFFFF"/>
                </a:solidFill>
                <a:latin typeface="Sniglet"/>
                <a:ea typeface="Arial"/>
              </a:rPr>
              <a:t>viên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đơn giản</a:t>
            </a:r>
            <a:r>
              <a:rPr lang="en-US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Chức năng </a:t>
            </a:r>
            <a:r>
              <a:rPr lang="vi-VN" sz="2000" b="0" strike="noStrike" spc="-1" dirty="0" err="1">
                <a:solidFill>
                  <a:srgbClr val="FFFFFF"/>
                </a:solidFill>
                <a:latin typeface="Sniglet"/>
                <a:ea typeface="Arial"/>
              </a:rPr>
              <a:t>notification</a:t>
            </a: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đơn giản.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lang="vi-VN" sz="2000" b="0" strike="noStrike" spc="-1" dirty="0">
                <a:solidFill>
                  <a:srgbClr val="FFFFFF"/>
                </a:solidFill>
                <a:latin typeface="Sniglet"/>
                <a:ea typeface="Arial"/>
              </a:rPr>
              <a:t> Hệ thống thanh toán còn giới hạn.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113400" y="2310120"/>
            <a:ext cx="4571280" cy="57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514440" indent="-513720">
              <a:lnSpc>
                <a:spcPct val="100000"/>
              </a:lnSpc>
              <a:buClr>
                <a:srgbClr val="FFFFFF"/>
              </a:buClr>
              <a:buFont typeface="Arial"/>
              <a:buAutoNum type="alphaUcPeriod" startAt="2"/>
            </a:pPr>
            <a:r>
              <a:rPr lang="vi-VN" sz="3200" b="0" i="1" strike="noStrike" spc="-1">
                <a:solidFill>
                  <a:srgbClr val="FFFFFF"/>
                </a:solidFill>
                <a:latin typeface="Sniglet"/>
                <a:ea typeface="Arial"/>
              </a:rPr>
              <a:t>KHUYẾT ĐIỂM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59160" y="971640"/>
            <a:ext cx="822888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514440" indent="-51372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4"/>
            </a:pPr>
            <a:r>
              <a:rPr lang="vi-VN" sz="4000" b="1" strike="noStrike" spc="-1">
                <a:solidFill>
                  <a:srgbClr val="FFFFFF"/>
                </a:solidFill>
                <a:latin typeface="Arial"/>
                <a:ea typeface="Walter Turncoat"/>
              </a:rPr>
              <a:t>CÔNG NGHỆ PHÁT TRIỂN </a:t>
            </a:r>
            <a:br/>
            <a:r>
              <a:rPr lang="en-US" sz="4000" b="1" strike="noStrike" spc="-1">
                <a:solidFill>
                  <a:srgbClr val="FFFFFF"/>
                </a:solidFill>
                <a:latin typeface="Arial"/>
                <a:ea typeface="Walter Turncoat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1143000" y="1587240"/>
            <a:ext cx="4063680" cy="250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549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HTML/CSS/JS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PHP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LARAVEL FRAMEWORK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PHP MYADMIN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AJAX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APEX Charts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DATATABLES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Laravel-FullCalendar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Google Js Map Api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Google Charts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4141800" y="281160"/>
            <a:ext cx="788040" cy="804600"/>
          </a:xfrm>
          <a:custGeom>
            <a:avLst/>
            <a:gdLst/>
            <a:ahLst/>
            <a:cxnLst/>
            <a:rect l="l" t="t" r="r" b="b"/>
            <a:pathLst>
              <a:path w="67641" h="69056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CustomShape 4"/>
          <p:cNvSpPr/>
          <p:nvPr/>
        </p:nvSpPr>
        <p:spPr>
          <a:xfrm>
            <a:off x="4363200" y="476280"/>
            <a:ext cx="344880" cy="414000"/>
          </a:xfrm>
          <a:custGeom>
            <a:avLst/>
            <a:gdLst/>
            <a:ahLst/>
            <a:cxnLst/>
            <a:rect l="l" t="t" r="r" b="b"/>
            <a:pathLst>
              <a:path w="15817" h="18981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CustomShape 5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AE82EA9-8416-4DD4-91AD-9DBED131B1EF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8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5029200" y="1587240"/>
            <a:ext cx="4063680" cy="250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5496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Maatwebsite/laravel-excel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Spatie/laravel-backup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Laravel-Authentication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Laravel-Authorization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Laravel-Eloquent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Bootstrap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Jqery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Jqery Ui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Notify</a:t>
            </a:r>
            <a:endParaRPr lang="en-US" sz="2000" b="0" strike="noStrike" spc="-1">
              <a:latin typeface="Arial"/>
            </a:endParaRPr>
          </a:p>
          <a:p>
            <a:pPr marL="457200" indent="-354960">
              <a:lnSpc>
                <a:spcPct val="100000"/>
              </a:lnSpc>
              <a:buClr>
                <a:srgbClr val="FFFFFF"/>
              </a:buClr>
              <a:buFont typeface="Sniglet"/>
              <a:buChar char="✘"/>
            </a:pPr>
            <a:r>
              <a:rPr lang="vi-VN" sz="2000" b="0" strike="noStrike" spc="-1">
                <a:solidFill>
                  <a:srgbClr val="FFFFFF"/>
                </a:solidFill>
                <a:latin typeface="Sniglet"/>
                <a:ea typeface="Sniglet"/>
              </a:rPr>
              <a:t>SweetAlert1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85800" y="2861640"/>
            <a:ext cx="7771680" cy="115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1143000" indent="-1142280" algn="ctr">
              <a:lnSpc>
                <a:spcPct val="100000"/>
              </a:lnSpc>
              <a:buClr>
                <a:srgbClr val="FFFFFF"/>
              </a:buClr>
              <a:buFont typeface="Arial"/>
              <a:buAutoNum type="arabicPeriod" startAt="5"/>
            </a:pPr>
            <a:r>
              <a:rPr lang="vi-VN" sz="4000" b="0" strike="noStrike" spc="-1">
                <a:solidFill>
                  <a:srgbClr val="FFFFFF"/>
                </a:solidFill>
                <a:latin typeface="Walter Turncoat"/>
                <a:ea typeface="Walter Turncoat"/>
              </a:rPr>
              <a:t>DFD</a:t>
            </a:r>
            <a:endParaRPr lang="en-US" sz="4000" b="0" strike="noStrike" spc="-1">
              <a:latin typeface="Arial"/>
            </a:endParaRPr>
          </a:p>
        </p:txBody>
      </p:sp>
      <p:grpSp>
        <p:nvGrpSpPr>
          <p:cNvPr id="322" name="Group 2"/>
          <p:cNvGrpSpPr/>
          <p:nvPr/>
        </p:nvGrpSpPr>
        <p:grpSpPr>
          <a:xfrm>
            <a:off x="6084720" y="1474920"/>
            <a:ext cx="1555560" cy="1698840"/>
            <a:chOff x="6084720" y="1474920"/>
            <a:chExt cx="1555560" cy="1698840"/>
          </a:xfrm>
        </p:grpSpPr>
        <p:sp>
          <p:nvSpPr>
            <p:cNvPr id="323" name="CustomShape 3"/>
            <p:cNvSpPr/>
            <p:nvPr/>
          </p:nvSpPr>
          <p:spPr>
            <a:xfrm rot="14370000">
              <a:off x="6166440" y="1843920"/>
              <a:ext cx="1406160" cy="960120"/>
            </a:xfrm>
            <a:custGeom>
              <a:avLst/>
              <a:gdLst/>
              <a:ahLst/>
              <a:cxnLst/>
              <a:rect l="l" t="t" r="r" b="b"/>
              <a:pathLst>
                <a:path w="38679" h="26416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4" name="CustomShape 4"/>
            <p:cNvSpPr/>
            <p:nvPr/>
          </p:nvSpPr>
          <p:spPr>
            <a:xfrm rot="14370000">
              <a:off x="6102360" y="1811160"/>
              <a:ext cx="273960" cy="198360"/>
            </a:xfrm>
            <a:custGeom>
              <a:avLst/>
              <a:gdLst/>
              <a:ahLst/>
              <a:cxnLst/>
              <a:rect l="l" t="t" r="r" b="b"/>
              <a:pathLst>
                <a:path w="7548" h="5472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5" name="Group 5"/>
          <p:cNvGrpSpPr/>
          <p:nvPr/>
        </p:nvGrpSpPr>
        <p:grpSpPr>
          <a:xfrm>
            <a:off x="2060280" y="1674360"/>
            <a:ext cx="1058760" cy="1316880"/>
            <a:chOff x="2060280" y="1674360"/>
            <a:chExt cx="1058760" cy="1316880"/>
          </a:xfrm>
        </p:grpSpPr>
        <p:sp>
          <p:nvSpPr>
            <p:cNvPr id="326" name="CustomShape 6"/>
            <p:cNvSpPr/>
            <p:nvPr/>
          </p:nvSpPr>
          <p:spPr>
            <a:xfrm rot="15643800" flipV="1">
              <a:off x="2054520" y="1941120"/>
              <a:ext cx="1069920" cy="898200"/>
            </a:xfrm>
            <a:custGeom>
              <a:avLst/>
              <a:gdLst/>
              <a:ahLst/>
              <a:cxnLst/>
              <a:rect l="l" t="t" r="r" b="b"/>
              <a:pathLst>
                <a:path w="29434" h="24718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CustomShape 7"/>
            <p:cNvSpPr/>
            <p:nvPr/>
          </p:nvSpPr>
          <p:spPr>
            <a:xfrm rot="15643800" flipV="1">
              <a:off x="2842920" y="1695960"/>
              <a:ext cx="246240" cy="236880"/>
            </a:xfrm>
            <a:custGeom>
              <a:avLst/>
              <a:gdLst/>
              <a:ahLst/>
              <a:cxnLst/>
              <a:rect l="l" t="t" r="r" b="b"/>
              <a:pathLst>
                <a:path w="6793" h="6511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28" name="Group 8"/>
          <p:cNvGrpSpPr/>
          <p:nvPr/>
        </p:nvGrpSpPr>
        <p:grpSpPr>
          <a:xfrm>
            <a:off x="2697480" y="723600"/>
            <a:ext cx="992520" cy="692280"/>
            <a:chOff x="2697480" y="723600"/>
            <a:chExt cx="992520" cy="692280"/>
          </a:xfrm>
        </p:grpSpPr>
        <p:sp>
          <p:nvSpPr>
            <p:cNvPr id="329" name="CustomShape 9"/>
            <p:cNvSpPr/>
            <p:nvPr/>
          </p:nvSpPr>
          <p:spPr>
            <a:xfrm rot="2011200">
              <a:off x="2642040" y="978480"/>
              <a:ext cx="949680" cy="85320"/>
            </a:xfrm>
            <a:custGeom>
              <a:avLst/>
              <a:gdLst/>
              <a:ahLst/>
              <a:cxnLst/>
              <a:rect l="l" t="t" r="r" b="b"/>
              <a:pathLst>
                <a:path w="27831" h="2831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CustomShape 10"/>
            <p:cNvSpPr/>
            <p:nvPr/>
          </p:nvSpPr>
          <p:spPr>
            <a:xfrm rot="2011200">
              <a:off x="3391920" y="1101960"/>
              <a:ext cx="244080" cy="268920"/>
            </a:xfrm>
            <a:custGeom>
              <a:avLst/>
              <a:gdLst/>
              <a:ahLst/>
              <a:cxnLst/>
              <a:rect l="l" t="t" r="r" b="b"/>
              <a:pathLst>
                <a:path w="7171" h="8869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1" name="CustomShape 11"/>
          <p:cNvSpPr/>
          <p:nvPr/>
        </p:nvSpPr>
        <p:spPr>
          <a:xfrm>
            <a:off x="4297680" y="4833000"/>
            <a:ext cx="547920" cy="3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fld id="{90B66E21-D377-448D-8590-AF7DAED7E0D3}" type="slidenum">
              <a:rPr lang="en" sz="1000" b="0" strike="noStrike" spc="-1">
                <a:solidFill>
                  <a:srgbClr val="FFFFFF"/>
                </a:solidFill>
                <a:latin typeface="Sniglet"/>
                <a:ea typeface="Sniglet"/>
              </a:rPr>
              <a:t>9</a:t>
            </a:fld>
            <a:endParaRPr lang="en-US" sz="1000" b="0" strike="noStrike" spc="-1">
              <a:latin typeface="Arial"/>
            </a:endParaRPr>
          </a:p>
        </p:txBody>
      </p:sp>
      <p:sp>
        <p:nvSpPr>
          <p:cNvPr id="332" name="CustomShape 12"/>
          <p:cNvSpPr/>
          <p:nvPr/>
        </p:nvSpPr>
        <p:spPr>
          <a:xfrm>
            <a:off x="3859920" y="634680"/>
            <a:ext cx="1957320" cy="1846800"/>
          </a:xfrm>
          <a:custGeom>
            <a:avLst/>
            <a:gdLst/>
            <a:ahLst/>
            <a:cxnLst/>
            <a:rect l="l" t="t" r="r" b="b"/>
            <a:pathLst>
              <a:path w="22192" h="21243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ạch điện">
  <a:themeElements>
    <a:clrScheme name="Mạch điện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Mạch điện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ạch điện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TM04033919[[fn=Vòng tròn]]</Template>
  <TotalTime>1160</TotalTime>
  <Words>362</Words>
  <Application>Microsoft Office PowerPoint</Application>
  <PresentationFormat>Trình chiếu Trên màn hình (16:9)</PresentationFormat>
  <Paragraphs>97</Paragraphs>
  <Slides>18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Arial</vt:lpstr>
      <vt:lpstr>Sniglet</vt:lpstr>
      <vt:lpstr>Tw Cen MT</vt:lpstr>
      <vt:lpstr>Walter Turncoat</vt:lpstr>
      <vt:lpstr>Wingdings</vt:lpstr>
      <vt:lpstr>Mạch điện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liquorestore.com</dc:title>
  <dc:subject/>
  <dc:creator>Trung Anh</dc:creator>
  <dc:description/>
  <cp:lastModifiedBy>Trung Anh Trần</cp:lastModifiedBy>
  <cp:revision>77</cp:revision>
  <dcterms:modified xsi:type="dcterms:W3CDTF">2025-05-29T12:30:01Z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On-screen Show (16:9)</vt:lpwstr>
  </property>
  <property fmtid="{D5CDD505-2E9C-101B-9397-08002B2CF9AE}" pid="4" name="Slides">
    <vt:i4>18</vt:i4>
  </property>
</Properties>
</file>