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7" r:id="rId2"/>
    <p:sldId id="258" r:id="rId3"/>
    <p:sldId id="295" r:id="rId4"/>
    <p:sldId id="260" r:id="rId5"/>
  </p:sldIdLst>
  <p:sldSz cx="9144000" cy="5143500" type="screen16x9"/>
  <p:notesSz cx="6858000" cy="9144000"/>
  <p:embeddedFontLst>
    <p:embeddedFont>
      <p:font typeface="Montserrat" panose="00000500000000000000" pitchFamily="2" charset="0"/>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DEF0DBB-E7DC-432F-9AED-E83F7116C7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DF1074FF-954F-49D6-8DC9-D0F7E5C012F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3" d="100"/>
          <a:sy n="103" d="100"/>
        </p:scale>
        <p:origin x="1013"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EE670-F408-4968-961B-A9D6E6B44A97}"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B183871D-901B-444E-9FFC-E16AB3B9312F}">
      <dgm:prSet phldrT="[Text]"/>
      <dgm:spPr/>
      <dgm:t>
        <a:bodyPr/>
        <a:lstStyle/>
        <a:p>
          <a:pPr>
            <a:buClr>
              <a:schemeClr val="accent3">
                <a:lumMod val="50000"/>
              </a:schemeClr>
            </a:buClr>
            <a:buSzPct val="100000"/>
            <a:buFont typeface="+mj-lt"/>
            <a:buAutoNum type="arabicPeriod"/>
          </a:pPr>
          <a:r>
            <a:rPr lang="vi-VN" b="1">
              <a:solidFill>
                <a:schemeClr val="accent2">
                  <a:lumMod val="50000"/>
                </a:schemeClr>
              </a:solidFill>
            </a:rPr>
            <a:t>Phạm tội lần đầu</a:t>
          </a:r>
          <a:endParaRPr lang="en-US"/>
        </a:p>
      </dgm:t>
    </dgm:pt>
    <dgm:pt modelId="{5F1C26E7-A445-4D8B-8345-776B7AC69B7B}" type="parTrans" cxnId="{ECE20C2E-6632-479D-86BB-1899F8121DFD}">
      <dgm:prSet/>
      <dgm:spPr/>
      <dgm:t>
        <a:bodyPr/>
        <a:lstStyle/>
        <a:p>
          <a:endParaRPr lang="en-US"/>
        </a:p>
      </dgm:t>
    </dgm:pt>
    <dgm:pt modelId="{B6F63E22-F499-4AAA-B764-A2C2F36D8D93}" type="sibTrans" cxnId="{ECE20C2E-6632-479D-86BB-1899F8121DFD}">
      <dgm:prSet/>
      <dgm:spPr/>
      <dgm:t>
        <a:bodyPr/>
        <a:lstStyle/>
        <a:p>
          <a:endParaRPr lang="en-US"/>
        </a:p>
      </dgm:t>
    </dgm:pt>
    <dgm:pt modelId="{428A01DB-17F7-4BF8-B507-417E89C2C031}">
      <dgm:prSet/>
      <dgm:spPr/>
      <dgm:t>
        <a:bodyPr/>
        <a:lstStyle/>
        <a:p>
          <a:r>
            <a:rPr lang="vi-VN" b="1">
              <a:solidFill>
                <a:schemeClr val="accent2">
                  <a:lumMod val="50000"/>
                </a:schemeClr>
              </a:solidFill>
            </a:rPr>
            <a:t>Có nhiều tiến bộ, có ý thức cải tạo tốt </a:t>
          </a:r>
        </a:p>
      </dgm:t>
    </dgm:pt>
    <dgm:pt modelId="{13B543CD-3058-47E6-966C-C5CD74E028F6}" type="parTrans" cxnId="{954ADFBA-FEDA-4297-B862-C241404BB930}">
      <dgm:prSet/>
      <dgm:spPr/>
      <dgm:t>
        <a:bodyPr/>
        <a:lstStyle/>
        <a:p>
          <a:endParaRPr lang="en-US"/>
        </a:p>
      </dgm:t>
    </dgm:pt>
    <dgm:pt modelId="{AE5FD8EC-83E8-408D-9BF8-CB861F292811}" type="sibTrans" cxnId="{954ADFBA-FEDA-4297-B862-C241404BB930}">
      <dgm:prSet/>
      <dgm:spPr/>
      <dgm:t>
        <a:bodyPr/>
        <a:lstStyle/>
        <a:p>
          <a:endParaRPr lang="en-US"/>
        </a:p>
      </dgm:t>
    </dgm:pt>
    <dgm:pt modelId="{8183C3D6-83AA-4A33-B66D-6244DC0E639B}">
      <dgm:prSet/>
      <dgm:spPr/>
      <dgm:t>
        <a:bodyPr/>
        <a:lstStyle/>
        <a:p>
          <a:r>
            <a:rPr lang="vi-VN" b="1">
              <a:solidFill>
                <a:schemeClr val="accent2">
                  <a:lumMod val="50000"/>
                </a:schemeClr>
              </a:solidFill>
            </a:rPr>
            <a:t>Đã chấp hành được một phần ba thời hạn phạt tù</a:t>
          </a:r>
        </a:p>
      </dgm:t>
    </dgm:pt>
    <dgm:pt modelId="{F605069E-7757-4CFB-B5D4-58724344C062}" type="parTrans" cxnId="{7E6CE05C-3016-499D-9969-90D1A571E63D}">
      <dgm:prSet/>
      <dgm:spPr/>
      <dgm:t>
        <a:bodyPr/>
        <a:lstStyle/>
        <a:p>
          <a:endParaRPr lang="en-US"/>
        </a:p>
      </dgm:t>
    </dgm:pt>
    <dgm:pt modelId="{34A28210-7357-4936-AC25-10F6957273A3}" type="sibTrans" cxnId="{7E6CE05C-3016-499D-9969-90D1A571E63D}">
      <dgm:prSet/>
      <dgm:spPr/>
      <dgm:t>
        <a:bodyPr/>
        <a:lstStyle/>
        <a:p>
          <a:endParaRPr lang="en-US"/>
        </a:p>
      </dgm:t>
    </dgm:pt>
    <dgm:pt modelId="{C07DD6B9-6E91-4C97-9103-47CC087F4870}">
      <dgm:prSet/>
      <dgm:spPr/>
      <dgm:t>
        <a:bodyPr/>
        <a:lstStyle/>
        <a:p>
          <a:r>
            <a:rPr lang="vi-VN" b="1">
              <a:solidFill>
                <a:schemeClr val="accent2">
                  <a:lumMod val="50000"/>
                </a:schemeClr>
              </a:solidFill>
            </a:rPr>
            <a:t>Có nơi cư trú rõ ràng. </a:t>
          </a:r>
        </a:p>
      </dgm:t>
    </dgm:pt>
    <dgm:pt modelId="{9BF57D2D-81E9-4A87-9798-4C3F1D0EB569}" type="parTrans" cxnId="{9FDC5452-4A93-4A7B-9511-B878AB311AC9}">
      <dgm:prSet/>
      <dgm:spPr/>
      <dgm:t>
        <a:bodyPr/>
        <a:lstStyle/>
        <a:p>
          <a:endParaRPr lang="en-US"/>
        </a:p>
      </dgm:t>
    </dgm:pt>
    <dgm:pt modelId="{E9E366B4-3515-4171-ABDB-E334E1F6B662}" type="sibTrans" cxnId="{9FDC5452-4A93-4A7B-9511-B878AB311AC9}">
      <dgm:prSet/>
      <dgm:spPr/>
      <dgm:t>
        <a:bodyPr/>
        <a:lstStyle/>
        <a:p>
          <a:endParaRPr lang="en-US"/>
        </a:p>
      </dgm:t>
    </dgm:pt>
    <dgm:pt modelId="{5A0FC146-9E61-4817-90D8-E7FC0B2CDD82}" type="pres">
      <dgm:prSet presAssocID="{058EE670-F408-4968-961B-A9D6E6B44A97}" presName="Name0" presStyleCnt="0">
        <dgm:presLayoutVars>
          <dgm:dir/>
          <dgm:resizeHandles val="exact"/>
        </dgm:presLayoutVars>
      </dgm:prSet>
      <dgm:spPr/>
    </dgm:pt>
    <dgm:pt modelId="{217CF63B-3A1F-4EBD-A019-346C2FA2663F}" type="pres">
      <dgm:prSet presAssocID="{B183871D-901B-444E-9FFC-E16AB3B9312F}" presName="composite" presStyleCnt="0"/>
      <dgm:spPr/>
    </dgm:pt>
    <dgm:pt modelId="{E1C121E2-DB9C-4E5B-947D-30772B8BC038}" type="pres">
      <dgm:prSet presAssocID="{B183871D-901B-444E-9FFC-E16AB3B9312F}" presName="rect1" presStyleLbl="trAlignAcc1" presStyleIdx="0" presStyleCnt="4">
        <dgm:presLayoutVars>
          <dgm:bulletEnabled val="1"/>
        </dgm:presLayoutVars>
      </dgm:prSet>
      <dgm:spPr/>
    </dgm:pt>
    <dgm:pt modelId="{B31F2D49-96C0-44D7-9462-552593BBCEC7}" type="pres">
      <dgm:prSet presAssocID="{B183871D-901B-444E-9FFC-E16AB3B9312F}" presName="rect2" presStyleLbl="fgImgPlace1" presStyleIdx="0" presStyleCnt="4"/>
      <dgm:spPr>
        <a:prstGeom prst="rightArrow">
          <a:avLst/>
        </a:prstGeom>
      </dgm:spPr>
    </dgm:pt>
    <dgm:pt modelId="{BEF8DB2A-4464-40FD-A071-45C5FEE027A9}" type="pres">
      <dgm:prSet presAssocID="{B6F63E22-F499-4AAA-B764-A2C2F36D8D93}" presName="sibTrans" presStyleCnt="0"/>
      <dgm:spPr/>
    </dgm:pt>
    <dgm:pt modelId="{E1A9131D-5768-472B-B73E-CDC2466FAC98}" type="pres">
      <dgm:prSet presAssocID="{428A01DB-17F7-4BF8-B507-417E89C2C031}" presName="composite" presStyleCnt="0"/>
      <dgm:spPr/>
    </dgm:pt>
    <dgm:pt modelId="{9C29AA64-5F66-4284-9782-AAA3052B83E1}" type="pres">
      <dgm:prSet presAssocID="{428A01DB-17F7-4BF8-B507-417E89C2C031}" presName="rect1" presStyleLbl="trAlignAcc1" presStyleIdx="1" presStyleCnt="4">
        <dgm:presLayoutVars>
          <dgm:bulletEnabled val="1"/>
        </dgm:presLayoutVars>
      </dgm:prSet>
      <dgm:spPr/>
    </dgm:pt>
    <dgm:pt modelId="{08CD21AF-B801-4BDC-B3DD-643E282F0A63}" type="pres">
      <dgm:prSet presAssocID="{428A01DB-17F7-4BF8-B507-417E89C2C031}" presName="rect2" presStyleLbl="fgImgPlace1" presStyleIdx="1" presStyleCnt="4"/>
      <dgm:spPr>
        <a:prstGeom prst="rightArrow">
          <a:avLst/>
        </a:prstGeom>
      </dgm:spPr>
    </dgm:pt>
    <dgm:pt modelId="{8C1D963E-F376-43FD-AC62-466BA19C4482}" type="pres">
      <dgm:prSet presAssocID="{AE5FD8EC-83E8-408D-9BF8-CB861F292811}" presName="sibTrans" presStyleCnt="0"/>
      <dgm:spPr/>
    </dgm:pt>
    <dgm:pt modelId="{64B32A58-8B06-4F99-88C3-289ED9807190}" type="pres">
      <dgm:prSet presAssocID="{8183C3D6-83AA-4A33-B66D-6244DC0E639B}" presName="composite" presStyleCnt="0"/>
      <dgm:spPr/>
    </dgm:pt>
    <dgm:pt modelId="{6427EFAB-BAEE-402C-9D92-D943480E767A}" type="pres">
      <dgm:prSet presAssocID="{8183C3D6-83AA-4A33-B66D-6244DC0E639B}" presName="rect1" presStyleLbl="trAlignAcc1" presStyleIdx="2" presStyleCnt="4">
        <dgm:presLayoutVars>
          <dgm:bulletEnabled val="1"/>
        </dgm:presLayoutVars>
      </dgm:prSet>
      <dgm:spPr/>
    </dgm:pt>
    <dgm:pt modelId="{C9D4BD6B-E877-40DE-B4B7-004F55D6AAD5}" type="pres">
      <dgm:prSet presAssocID="{8183C3D6-83AA-4A33-B66D-6244DC0E639B}" presName="rect2" presStyleLbl="fgImgPlace1" presStyleIdx="2" presStyleCnt="4"/>
      <dgm:spPr>
        <a:prstGeom prst="rightArrow">
          <a:avLst/>
        </a:prstGeom>
      </dgm:spPr>
    </dgm:pt>
    <dgm:pt modelId="{5E524B98-8194-45CB-B1DE-6DB649D73F63}" type="pres">
      <dgm:prSet presAssocID="{34A28210-7357-4936-AC25-10F6957273A3}" presName="sibTrans" presStyleCnt="0"/>
      <dgm:spPr/>
    </dgm:pt>
    <dgm:pt modelId="{8916A0A0-425E-4B08-A86D-9B86E4884143}" type="pres">
      <dgm:prSet presAssocID="{C07DD6B9-6E91-4C97-9103-47CC087F4870}" presName="composite" presStyleCnt="0"/>
      <dgm:spPr/>
    </dgm:pt>
    <dgm:pt modelId="{DD708110-473A-4E17-817C-074624346642}" type="pres">
      <dgm:prSet presAssocID="{C07DD6B9-6E91-4C97-9103-47CC087F4870}" presName="rect1" presStyleLbl="trAlignAcc1" presStyleIdx="3" presStyleCnt="4">
        <dgm:presLayoutVars>
          <dgm:bulletEnabled val="1"/>
        </dgm:presLayoutVars>
      </dgm:prSet>
      <dgm:spPr/>
    </dgm:pt>
    <dgm:pt modelId="{4636BDBC-0841-4D8F-BD9C-DAABC1B9777A}" type="pres">
      <dgm:prSet presAssocID="{C07DD6B9-6E91-4C97-9103-47CC087F4870}" presName="rect2" presStyleLbl="fgImgPlace1" presStyleIdx="3" presStyleCnt="4"/>
      <dgm:spPr>
        <a:prstGeom prst="rightArrow">
          <a:avLst/>
        </a:prstGeom>
      </dgm:spPr>
    </dgm:pt>
  </dgm:ptLst>
  <dgm:cxnLst>
    <dgm:cxn modelId="{FDFB8E2A-5E0D-4940-8B41-F211DB5479F2}" type="presOf" srcId="{8183C3D6-83AA-4A33-B66D-6244DC0E639B}" destId="{6427EFAB-BAEE-402C-9D92-D943480E767A}" srcOrd="0" destOrd="0" presId="urn:microsoft.com/office/officeart/2008/layout/PictureStrips"/>
    <dgm:cxn modelId="{ECE20C2E-6632-479D-86BB-1899F8121DFD}" srcId="{058EE670-F408-4968-961B-A9D6E6B44A97}" destId="{B183871D-901B-444E-9FFC-E16AB3B9312F}" srcOrd="0" destOrd="0" parTransId="{5F1C26E7-A445-4D8B-8345-776B7AC69B7B}" sibTransId="{B6F63E22-F499-4AAA-B764-A2C2F36D8D93}"/>
    <dgm:cxn modelId="{0884383E-27FC-40CE-88D7-6CF5C0A2F281}" type="presOf" srcId="{C07DD6B9-6E91-4C97-9103-47CC087F4870}" destId="{DD708110-473A-4E17-817C-074624346642}" srcOrd="0" destOrd="0" presId="urn:microsoft.com/office/officeart/2008/layout/PictureStrips"/>
    <dgm:cxn modelId="{7E6CE05C-3016-499D-9969-90D1A571E63D}" srcId="{058EE670-F408-4968-961B-A9D6E6B44A97}" destId="{8183C3D6-83AA-4A33-B66D-6244DC0E639B}" srcOrd="2" destOrd="0" parTransId="{F605069E-7757-4CFB-B5D4-58724344C062}" sibTransId="{34A28210-7357-4936-AC25-10F6957273A3}"/>
    <dgm:cxn modelId="{D49B7048-61A5-4AA0-855C-0EC1C5DF21DB}" type="presOf" srcId="{058EE670-F408-4968-961B-A9D6E6B44A97}" destId="{5A0FC146-9E61-4817-90D8-E7FC0B2CDD82}" srcOrd="0" destOrd="0" presId="urn:microsoft.com/office/officeart/2008/layout/PictureStrips"/>
    <dgm:cxn modelId="{9FDC5452-4A93-4A7B-9511-B878AB311AC9}" srcId="{058EE670-F408-4968-961B-A9D6E6B44A97}" destId="{C07DD6B9-6E91-4C97-9103-47CC087F4870}" srcOrd="3" destOrd="0" parTransId="{9BF57D2D-81E9-4A87-9798-4C3F1D0EB569}" sibTransId="{E9E366B4-3515-4171-ABDB-E334E1F6B662}"/>
    <dgm:cxn modelId="{BA69C894-5655-4F33-AF26-2130D358A254}" type="presOf" srcId="{B183871D-901B-444E-9FFC-E16AB3B9312F}" destId="{E1C121E2-DB9C-4E5B-947D-30772B8BC038}" srcOrd="0" destOrd="0" presId="urn:microsoft.com/office/officeart/2008/layout/PictureStrips"/>
    <dgm:cxn modelId="{954ADFBA-FEDA-4297-B862-C241404BB930}" srcId="{058EE670-F408-4968-961B-A9D6E6B44A97}" destId="{428A01DB-17F7-4BF8-B507-417E89C2C031}" srcOrd="1" destOrd="0" parTransId="{13B543CD-3058-47E6-966C-C5CD74E028F6}" sibTransId="{AE5FD8EC-83E8-408D-9BF8-CB861F292811}"/>
    <dgm:cxn modelId="{19C041E9-5DD1-47B2-894F-69EF27FF223C}" type="presOf" srcId="{428A01DB-17F7-4BF8-B507-417E89C2C031}" destId="{9C29AA64-5F66-4284-9782-AAA3052B83E1}" srcOrd="0" destOrd="0" presId="urn:microsoft.com/office/officeart/2008/layout/PictureStrips"/>
    <dgm:cxn modelId="{03DFED54-BCA8-43FF-9658-6875F8C11039}" type="presParOf" srcId="{5A0FC146-9E61-4817-90D8-E7FC0B2CDD82}" destId="{217CF63B-3A1F-4EBD-A019-346C2FA2663F}" srcOrd="0" destOrd="0" presId="urn:microsoft.com/office/officeart/2008/layout/PictureStrips"/>
    <dgm:cxn modelId="{C032C641-2FD9-4640-ADCB-32C95D307B33}" type="presParOf" srcId="{217CF63B-3A1F-4EBD-A019-346C2FA2663F}" destId="{E1C121E2-DB9C-4E5B-947D-30772B8BC038}" srcOrd="0" destOrd="0" presId="urn:microsoft.com/office/officeart/2008/layout/PictureStrips"/>
    <dgm:cxn modelId="{F9676A70-6688-4C1C-BBB5-FCE20AEEEEDC}" type="presParOf" srcId="{217CF63B-3A1F-4EBD-A019-346C2FA2663F}" destId="{B31F2D49-96C0-44D7-9462-552593BBCEC7}" srcOrd="1" destOrd="0" presId="urn:microsoft.com/office/officeart/2008/layout/PictureStrips"/>
    <dgm:cxn modelId="{7451C9F1-5753-4AF0-BD2A-C975FFEB1828}" type="presParOf" srcId="{5A0FC146-9E61-4817-90D8-E7FC0B2CDD82}" destId="{BEF8DB2A-4464-40FD-A071-45C5FEE027A9}" srcOrd="1" destOrd="0" presId="urn:microsoft.com/office/officeart/2008/layout/PictureStrips"/>
    <dgm:cxn modelId="{BD00EFD9-8A26-4E50-8F03-627D951EB227}" type="presParOf" srcId="{5A0FC146-9E61-4817-90D8-E7FC0B2CDD82}" destId="{E1A9131D-5768-472B-B73E-CDC2466FAC98}" srcOrd="2" destOrd="0" presId="urn:microsoft.com/office/officeart/2008/layout/PictureStrips"/>
    <dgm:cxn modelId="{E89DDBC5-CEFF-4632-996F-BF0C41DBF629}" type="presParOf" srcId="{E1A9131D-5768-472B-B73E-CDC2466FAC98}" destId="{9C29AA64-5F66-4284-9782-AAA3052B83E1}" srcOrd="0" destOrd="0" presId="urn:microsoft.com/office/officeart/2008/layout/PictureStrips"/>
    <dgm:cxn modelId="{15932BB5-EA9A-4619-8FAC-E5A4D1919898}" type="presParOf" srcId="{E1A9131D-5768-472B-B73E-CDC2466FAC98}" destId="{08CD21AF-B801-4BDC-B3DD-643E282F0A63}" srcOrd="1" destOrd="0" presId="urn:microsoft.com/office/officeart/2008/layout/PictureStrips"/>
    <dgm:cxn modelId="{DB96E068-9705-44F0-B588-0ACAEFA73D88}" type="presParOf" srcId="{5A0FC146-9E61-4817-90D8-E7FC0B2CDD82}" destId="{8C1D963E-F376-43FD-AC62-466BA19C4482}" srcOrd="3" destOrd="0" presId="urn:microsoft.com/office/officeart/2008/layout/PictureStrips"/>
    <dgm:cxn modelId="{4F04A5D4-86B3-4708-BD68-7BDA03F6D6F1}" type="presParOf" srcId="{5A0FC146-9E61-4817-90D8-E7FC0B2CDD82}" destId="{64B32A58-8B06-4F99-88C3-289ED9807190}" srcOrd="4" destOrd="0" presId="urn:microsoft.com/office/officeart/2008/layout/PictureStrips"/>
    <dgm:cxn modelId="{064E1AE9-B48B-4E3C-944F-DD87D0B8E6F9}" type="presParOf" srcId="{64B32A58-8B06-4F99-88C3-289ED9807190}" destId="{6427EFAB-BAEE-402C-9D92-D943480E767A}" srcOrd="0" destOrd="0" presId="urn:microsoft.com/office/officeart/2008/layout/PictureStrips"/>
    <dgm:cxn modelId="{D1369992-2E92-43ED-B63A-BCEF33ADD4ED}" type="presParOf" srcId="{64B32A58-8B06-4F99-88C3-289ED9807190}" destId="{C9D4BD6B-E877-40DE-B4B7-004F55D6AAD5}" srcOrd="1" destOrd="0" presId="urn:microsoft.com/office/officeart/2008/layout/PictureStrips"/>
    <dgm:cxn modelId="{6756E66F-8BF9-4F69-9AA9-79B93BACCA3E}" type="presParOf" srcId="{5A0FC146-9E61-4817-90D8-E7FC0B2CDD82}" destId="{5E524B98-8194-45CB-B1DE-6DB649D73F63}" srcOrd="5" destOrd="0" presId="urn:microsoft.com/office/officeart/2008/layout/PictureStrips"/>
    <dgm:cxn modelId="{8522BA64-D562-4B6C-AA52-43575B1949B4}" type="presParOf" srcId="{5A0FC146-9E61-4817-90D8-E7FC0B2CDD82}" destId="{8916A0A0-425E-4B08-A86D-9B86E4884143}" srcOrd="6" destOrd="0" presId="urn:microsoft.com/office/officeart/2008/layout/PictureStrips"/>
    <dgm:cxn modelId="{862951D4-55F2-4084-B028-DB141E9B38FA}" type="presParOf" srcId="{8916A0A0-425E-4B08-A86D-9B86E4884143}" destId="{DD708110-473A-4E17-817C-074624346642}" srcOrd="0" destOrd="0" presId="urn:microsoft.com/office/officeart/2008/layout/PictureStrips"/>
    <dgm:cxn modelId="{27FFA086-EAE1-4298-A2C8-B13D6C85CA98}" type="presParOf" srcId="{8916A0A0-425E-4B08-A86D-9B86E4884143}" destId="{4636BDBC-0841-4D8F-BD9C-DAABC1B9777A}" srcOrd="1" destOrd="0" presId="urn:microsoft.com/office/officeart/2008/layout/PictureStrip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121E2-DB9C-4E5B-947D-30772B8BC038}">
      <dsp:nvSpPr>
        <dsp:cNvPr id="0" name=""/>
        <dsp:cNvSpPr/>
      </dsp:nvSpPr>
      <dsp:spPr>
        <a:xfrm>
          <a:off x="120848" y="1097374"/>
          <a:ext cx="2828925" cy="88403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8789" tIns="68580" rIns="68580" bIns="68580" numCol="1" spcCol="1270" anchor="ctr" anchorCtr="0">
          <a:noAutofit/>
        </a:bodyPr>
        <a:lstStyle/>
        <a:p>
          <a:pPr marL="0" lvl="0" indent="0" algn="l" defTabSz="800100">
            <a:lnSpc>
              <a:spcPct val="90000"/>
            </a:lnSpc>
            <a:spcBef>
              <a:spcPct val="0"/>
            </a:spcBef>
            <a:spcAft>
              <a:spcPct val="35000"/>
            </a:spcAft>
            <a:buClr>
              <a:schemeClr val="accent3">
                <a:lumMod val="50000"/>
              </a:schemeClr>
            </a:buClr>
            <a:buSzPct val="100000"/>
            <a:buFont typeface="+mj-lt"/>
            <a:buNone/>
          </a:pPr>
          <a:r>
            <a:rPr lang="vi-VN" sz="1800" b="1" kern="1200">
              <a:solidFill>
                <a:schemeClr val="accent2">
                  <a:lumMod val="50000"/>
                </a:schemeClr>
              </a:solidFill>
            </a:rPr>
            <a:t>Phạm tội lần đầu</a:t>
          </a:r>
          <a:endParaRPr lang="en-US" sz="1800" kern="1200"/>
        </a:p>
      </dsp:txBody>
      <dsp:txXfrm>
        <a:off x="120848" y="1097374"/>
        <a:ext cx="2828925" cy="884039"/>
      </dsp:txXfrm>
    </dsp:sp>
    <dsp:sp modelId="{B31F2D49-96C0-44D7-9462-552593BBCEC7}">
      <dsp:nvSpPr>
        <dsp:cNvPr id="0" name=""/>
        <dsp:cNvSpPr/>
      </dsp:nvSpPr>
      <dsp:spPr>
        <a:xfrm>
          <a:off x="2976" y="969679"/>
          <a:ext cx="618827" cy="928241"/>
        </a:xfrm>
        <a:prstGeom prst="rightArrow">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29AA64-5F66-4284-9782-AAA3052B83E1}">
      <dsp:nvSpPr>
        <dsp:cNvPr id="0" name=""/>
        <dsp:cNvSpPr/>
      </dsp:nvSpPr>
      <dsp:spPr>
        <a:xfrm>
          <a:off x="3264098" y="1097374"/>
          <a:ext cx="2828925" cy="88403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8789" tIns="68580" rIns="68580" bIns="68580" numCol="1" spcCol="1270" anchor="ctr" anchorCtr="0">
          <a:noAutofit/>
        </a:bodyPr>
        <a:lstStyle/>
        <a:p>
          <a:pPr marL="0" lvl="0" indent="0" algn="l" defTabSz="800100">
            <a:lnSpc>
              <a:spcPct val="90000"/>
            </a:lnSpc>
            <a:spcBef>
              <a:spcPct val="0"/>
            </a:spcBef>
            <a:spcAft>
              <a:spcPct val="35000"/>
            </a:spcAft>
            <a:buNone/>
          </a:pPr>
          <a:r>
            <a:rPr lang="vi-VN" sz="1800" b="1" kern="1200">
              <a:solidFill>
                <a:schemeClr val="accent2">
                  <a:lumMod val="50000"/>
                </a:schemeClr>
              </a:solidFill>
            </a:rPr>
            <a:t>Có nhiều tiến bộ, có ý thức cải tạo tốt </a:t>
          </a:r>
        </a:p>
      </dsp:txBody>
      <dsp:txXfrm>
        <a:off x="3264098" y="1097374"/>
        <a:ext cx="2828925" cy="884039"/>
      </dsp:txXfrm>
    </dsp:sp>
    <dsp:sp modelId="{08CD21AF-B801-4BDC-B3DD-643E282F0A63}">
      <dsp:nvSpPr>
        <dsp:cNvPr id="0" name=""/>
        <dsp:cNvSpPr/>
      </dsp:nvSpPr>
      <dsp:spPr>
        <a:xfrm>
          <a:off x="3146226" y="969679"/>
          <a:ext cx="618827" cy="928241"/>
        </a:xfrm>
        <a:prstGeom prst="rightArrow">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27EFAB-BAEE-402C-9D92-D943480E767A}">
      <dsp:nvSpPr>
        <dsp:cNvPr id="0" name=""/>
        <dsp:cNvSpPr/>
      </dsp:nvSpPr>
      <dsp:spPr>
        <a:xfrm>
          <a:off x="120848" y="2210281"/>
          <a:ext cx="2828925" cy="88403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8789" tIns="68580" rIns="68580" bIns="68580" numCol="1" spcCol="1270" anchor="ctr" anchorCtr="0">
          <a:noAutofit/>
        </a:bodyPr>
        <a:lstStyle/>
        <a:p>
          <a:pPr marL="0" lvl="0" indent="0" algn="l" defTabSz="800100">
            <a:lnSpc>
              <a:spcPct val="90000"/>
            </a:lnSpc>
            <a:spcBef>
              <a:spcPct val="0"/>
            </a:spcBef>
            <a:spcAft>
              <a:spcPct val="35000"/>
            </a:spcAft>
            <a:buNone/>
          </a:pPr>
          <a:r>
            <a:rPr lang="vi-VN" sz="1800" b="1" kern="1200">
              <a:solidFill>
                <a:schemeClr val="accent2">
                  <a:lumMod val="50000"/>
                </a:schemeClr>
              </a:solidFill>
            </a:rPr>
            <a:t>Đã chấp hành được một phần ba thời hạn phạt tù</a:t>
          </a:r>
        </a:p>
      </dsp:txBody>
      <dsp:txXfrm>
        <a:off x="120848" y="2210281"/>
        <a:ext cx="2828925" cy="884039"/>
      </dsp:txXfrm>
    </dsp:sp>
    <dsp:sp modelId="{C9D4BD6B-E877-40DE-B4B7-004F55D6AAD5}">
      <dsp:nvSpPr>
        <dsp:cNvPr id="0" name=""/>
        <dsp:cNvSpPr/>
      </dsp:nvSpPr>
      <dsp:spPr>
        <a:xfrm>
          <a:off x="2976" y="2082586"/>
          <a:ext cx="618827" cy="928241"/>
        </a:xfrm>
        <a:prstGeom prst="rightArrow">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708110-473A-4E17-817C-074624346642}">
      <dsp:nvSpPr>
        <dsp:cNvPr id="0" name=""/>
        <dsp:cNvSpPr/>
      </dsp:nvSpPr>
      <dsp:spPr>
        <a:xfrm>
          <a:off x="3264098" y="2210281"/>
          <a:ext cx="2828925" cy="884039"/>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8789" tIns="68580" rIns="68580" bIns="68580" numCol="1" spcCol="1270" anchor="ctr" anchorCtr="0">
          <a:noAutofit/>
        </a:bodyPr>
        <a:lstStyle/>
        <a:p>
          <a:pPr marL="0" lvl="0" indent="0" algn="l" defTabSz="800100">
            <a:lnSpc>
              <a:spcPct val="90000"/>
            </a:lnSpc>
            <a:spcBef>
              <a:spcPct val="0"/>
            </a:spcBef>
            <a:spcAft>
              <a:spcPct val="35000"/>
            </a:spcAft>
            <a:buNone/>
          </a:pPr>
          <a:r>
            <a:rPr lang="vi-VN" sz="1800" b="1" kern="1200">
              <a:solidFill>
                <a:schemeClr val="accent2">
                  <a:lumMod val="50000"/>
                </a:schemeClr>
              </a:solidFill>
            </a:rPr>
            <a:t>Có nơi cư trú rõ ràng. </a:t>
          </a:r>
        </a:p>
      </dsp:txBody>
      <dsp:txXfrm>
        <a:off x="3264098" y="2210281"/>
        <a:ext cx="2828925" cy="884039"/>
      </dsp:txXfrm>
    </dsp:sp>
    <dsp:sp modelId="{4636BDBC-0841-4D8F-BD9C-DAABC1B9777A}">
      <dsp:nvSpPr>
        <dsp:cNvPr id="0" name=""/>
        <dsp:cNvSpPr/>
      </dsp:nvSpPr>
      <dsp:spPr>
        <a:xfrm>
          <a:off x="3146226" y="2082586"/>
          <a:ext cx="618827" cy="928241"/>
        </a:xfrm>
        <a:prstGeom prst="rightArrow">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148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a:fill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accent1"/>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a:fillRect/>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3"/>
              </a:buClr>
              <a:buSzPts val="3000"/>
              <a:buFont typeface="Roboto" panose="02000000000000000000"/>
              <a:buChar char="▸"/>
              <a:defRPr sz="30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81000">
              <a:spcBef>
                <a:spcPts val="0"/>
              </a:spcBef>
              <a:spcAft>
                <a:spcPts val="0"/>
              </a:spcAft>
              <a:buClr>
                <a:schemeClr val="accent3"/>
              </a:buClr>
              <a:buSzPts val="2400"/>
              <a:buFont typeface="Roboto" panose="02000000000000000000"/>
              <a:buChar char="▹"/>
              <a:defRPr sz="2400">
                <a:solidFill>
                  <a:schemeClr val="dk1"/>
                </a:solidFill>
                <a:latin typeface="Roboto" panose="02000000000000000000"/>
                <a:ea typeface="Roboto" panose="02000000000000000000"/>
                <a:cs typeface="Roboto" panose="02000000000000000000"/>
                <a:sym typeface="Roboto" panose="02000000000000000000"/>
              </a:defRPr>
            </a:lvl2pPr>
            <a:lvl3pPr marL="1371600" lvl="2" indent="-381000">
              <a:spcBef>
                <a:spcPts val="0"/>
              </a:spcBef>
              <a:spcAft>
                <a:spcPts val="0"/>
              </a:spcAft>
              <a:buClr>
                <a:schemeClr val="accent3"/>
              </a:buClr>
              <a:buSzPts val="2400"/>
              <a:buFont typeface="Roboto" panose="02000000000000000000"/>
              <a:buChar char="■"/>
              <a:defRPr sz="24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342900">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342900">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342900">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342900">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342900">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342900">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chemeClr val="accent2"/>
                </a:solidFill>
                <a:latin typeface="Montserrat" panose="00000500000000000000"/>
                <a:ea typeface="Montserrat" panose="00000500000000000000"/>
                <a:cs typeface="Montserrat" panose="00000500000000000000"/>
                <a:sym typeface="Montserrat" panose="00000500000000000000"/>
              </a:defRPr>
            </a:lvl1pPr>
            <a:lvl2pPr lvl="1">
              <a:buNone/>
              <a:defRPr sz="9600" b="1">
                <a:solidFill>
                  <a:schemeClr val="accent2"/>
                </a:solidFill>
                <a:latin typeface="Montserrat" panose="00000500000000000000"/>
                <a:ea typeface="Montserrat" panose="00000500000000000000"/>
                <a:cs typeface="Montserrat" panose="00000500000000000000"/>
                <a:sym typeface="Montserrat" panose="00000500000000000000"/>
              </a:defRPr>
            </a:lvl2pPr>
            <a:lvl3pPr lvl="2">
              <a:buNone/>
              <a:defRPr sz="9600" b="1">
                <a:solidFill>
                  <a:schemeClr val="accent2"/>
                </a:solidFill>
                <a:latin typeface="Montserrat" panose="00000500000000000000"/>
                <a:ea typeface="Montserrat" panose="00000500000000000000"/>
                <a:cs typeface="Montserrat" panose="00000500000000000000"/>
                <a:sym typeface="Montserrat" panose="00000500000000000000"/>
              </a:defRPr>
            </a:lvl3pPr>
            <a:lvl4pPr lvl="3">
              <a:buNone/>
              <a:defRPr sz="9600" b="1">
                <a:solidFill>
                  <a:schemeClr val="accent2"/>
                </a:solidFill>
                <a:latin typeface="Montserrat" panose="00000500000000000000"/>
                <a:ea typeface="Montserrat" panose="00000500000000000000"/>
                <a:cs typeface="Montserrat" panose="00000500000000000000"/>
                <a:sym typeface="Montserrat" panose="00000500000000000000"/>
              </a:defRPr>
            </a:lvl4pPr>
            <a:lvl5pPr lvl="4">
              <a:buNone/>
              <a:defRPr sz="9600" b="1">
                <a:solidFill>
                  <a:schemeClr val="accent2"/>
                </a:solidFill>
                <a:latin typeface="Montserrat" panose="00000500000000000000"/>
                <a:ea typeface="Montserrat" panose="00000500000000000000"/>
                <a:cs typeface="Montserrat" panose="00000500000000000000"/>
                <a:sym typeface="Montserrat" panose="00000500000000000000"/>
              </a:defRPr>
            </a:lvl5pPr>
            <a:lvl6pPr lvl="5">
              <a:buNone/>
              <a:defRPr sz="9600" b="1">
                <a:solidFill>
                  <a:schemeClr val="accent2"/>
                </a:solidFill>
                <a:latin typeface="Montserrat" panose="00000500000000000000"/>
                <a:ea typeface="Montserrat" panose="00000500000000000000"/>
                <a:cs typeface="Montserrat" panose="00000500000000000000"/>
                <a:sym typeface="Montserrat" panose="00000500000000000000"/>
              </a:defRPr>
            </a:lvl6pPr>
            <a:lvl7pPr lvl="6">
              <a:buNone/>
              <a:defRPr sz="9600" b="1">
                <a:solidFill>
                  <a:schemeClr val="accent2"/>
                </a:solidFill>
                <a:latin typeface="Montserrat" panose="00000500000000000000"/>
                <a:ea typeface="Montserrat" panose="00000500000000000000"/>
                <a:cs typeface="Montserrat" panose="00000500000000000000"/>
                <a:sym typeface="Montserrat" panose="00000500000000000000"/>
              </a:defRPr>
            </a:lvl7pPr>
            <a:lvl8pPr lvl="7">
              <a:buNone/>
              <a:defRPr sz="9600" b="1">
                <a:solidFill>
                  <a:schemeClr val="accent2"/>
                </a:solidFill>
                <a:latin typeface="Montserrat" panose="00000500000000000000"/>
                <a:ea typeface="Montserrat" panose="00000500000000000000"/>
                <a:cs typeface="Montserrat" panose="00000500000000000000"/>
                <a:sym typeface="Montserrat" panose="00000500000000000000"/>
              </a:defRPr>
            </a:lvl8pPr>
            <a:lvl9pPr lvl="8">
              <a:buNone/>
              <a:defRPr sz="9600" b="1">
                <a:solidFill>
                  <a:schemeClr val="accent2"/>
                </a:solidFill>
                <a:latin typeface="Montserrat" panose="00000500000000000000"/>
                <a:ea typeface="Montserrat" panose="00000500000000000000"/>
                <a:cs typeface="Montserrat" panose="00000500000000000000"/>
                <a:sym typeface="Montserrat" panose="00000500000000000000"/>
              </a:defRPr>
            </a:lvl9pPr>
          </a:lstStyle>
          <a:p>
            <a:pPr marL="0" lvl="0" indent="0" algn="l" rtl="0">
              <a:spcBef>
                <a:spcPts val="0"/>
              </a:spcBef>
              <a:spcAft>
                <a:spcPts val="0"/>
              </a:spcAft>
              <a:buNone/>
            </a:pPr>
            <a:fld id="{00000000-1234-1234-1234-123412341234}" type="slidenum">
              <a:rPr lang="en-GB"/>
              <a:t>‹#›</a:t>
            </a:fld>
            <a:endParaRPr lang="en-GB"/>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800"/>
              <a:buFont typeface="Montserrat" panose="00000500000000000000"/>
              <a:buNone/>
              <a:defRPr sz="18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1800"/>
              <a:buFont typeface="Montserrat" panose="00000500000000000000"/>
              <a:buNone/>
              <a:defRPr sz="1800" b="1">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1800"/>
              <a:buFont typeface="Montserrat" panose="00000500000000000000"/>
              <a:buNone/>
              <a:defRPr sz="1800" b="1">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1800"/>
              <a:buFont typeface="Montserrat" panose="00000500000000000000"/>
              <a:buNone/>
              <a:defRPr sz="1800" b="1">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1800"/>
              <a:buFont typeface="Montserrat" panose="00000500000000000000"/>
              <a:buNone/>
              <a:defRPr sz="1800" b="1">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1800"/>
              <a:buFont typeface="Montserrat" panose="00000500000000000000"/>
              <a:buNone/>
              <a:defRPr sz="1800" b="1">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1800"/>
              <a:buFont typeface="Montserrat" panose="00000500000000000000"/>
              <a:buNone/>
              <a:defRPr sz="1800" b="1">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1800"/>
              <a:buFont typeface="Montserrat" panose="00000500000000000000"/>
              <a:buNone/>
              <a:defRPr sz="1800" b="1">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1800"/>
              <a:buFont typeface="Montserrat" panose="00000500000000000000"/>
              <a:buNone/>
              <a:defRPr sz="1800" b="1">
                <a:solidFill>
                  <a:schemeClr val="lt1"/>
                </a:solidFill>
                <a:latin typeface="Montserrat" panose="00000500000000000000"/>
                <a:ea typeface="Montserrat" panose="00000500000000000000"/>
                <a:cs typeface="Montserrat" panose="00000500000000000000"/>
                <a:sym typeface="Montserrat" panose="00000500000000000000"/>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body" idx="2"/>
          </p:nvPr>
        </p:nvSpPr>
        <p:spPr>
          <a:xfrm>
            <a:off x="2387858" y="1219350"/>
            <a:ext cx="6168844" cy="227717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a:t>	Tha tù trước thời hạn có điều kiện là những quy định mới được bổ sung vào BLHS năm 2015. So với người dưới 18 tuổi, quy định này thể hiện điều kiện khoan hồng hơn như sau</a:t>
            </a:r>
            <a:r>
              <a:rPr lang="en-US"/>
              <a:t>:</a:t>
            </a:r>
            <a:endParaRPr sz="1600"/>
          </a:p>
        </p:txBody>
      </p:sp>
      <p:sp>
        <p:nvSpPr>
          <p:cNvPr id="69" name="Google Shape;69;p14"/>
          <p:cNvSpPr txBox="1">
            <a:spLocks noGrp="1"/>
          </p:cNvSpPr>
          <p:nvPr>
            <p:ph type="sldNum" idx="12"/>
          </p:nvPr>
        </p:nvSpPr>
        <p:spPr>
          <a:xfrm>
            <a:off x="109074" y="609600"/>
            <a:ext cx="1977601" cy="789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a:t>2.4.2</a:t>
            </a:r>
          </a:p>
        </p:txBody>
      </p:sp>
      <p:sp>
        <p:nvSpPr>
          <p:cNvPr id="70" name="Google Shape;70;p14"/>
          <p:cNvSpPr txBox="1">
            <a:spLocks noGrp="1"/>
          </p:cNvSpPr>
          <p:nvPr>
            <p:ph type="title"/>
          </p:nvPr>
        </p:nvSpPr>
        <p:spPr>
          <a:xfrm>
            <a:off x="203875" y="1626750"/>
            <a:ext cx="18828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700"/>
              <a:t>Tha tù trước thời hạn có điều kiện</a:t>
            </a:r>
            <a:endParaRPr sz="17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5"/>
          <p:cNvSpPr txBox="1">
            <a:spLocks noGrp="1"/>
          </p:cNvSpPr>
          <p:nvPr>
            <p:ph type="subTitle" idx="4294967295"/>
          </p:nvPr>
        </p:nvSpPr>
        <p:spPr>
          <a:xfrm>
            <a:off x="2952167" y="924266"/>
            <a:ext cx="5571300" cy="2557800"/>
          </a:xfrm>
          <a:prstGeom prst="rect">
            <a:avLst/>
          </a:prstGeom>
        </p:spPr>
        <p:txBody>
          <a:bodyPr spcFirstLastPara="1" wrap="square" lIns="91425" tIns="91425" rIns="91425" bIns="91425" anchor="t" anchorCtr="0">
            <a:noAutofit/>
          </a:bodyPr>
          <a:lstStyle/>
          <a:p>
            <a:pPr marL="342900" indent="-342900"/>
            <a:r>
              <a:rPr lang="vi-VN" sz="2400" b="1"/>
              <a:t>	</a:t>
            </a:r>
            <a:r>
              <a:rPr lang="vi-VN" sz="2000" b="1">
                <a:solidFill>
                  <a:schemeClr val="accent2">
                    <a:lumMod val="50000"/>
                  </a:schemeClr>
                </a:solidFill>
              </a:rPr>
              <a:t>Đối với người thành niên đang chấp hành án phạt tù về tội phạm nghiêm trọng, tội phạm rất nghiêm trọng hoặc tội phạm đặc biệt nghiêm trọng thì chỉ được xem xét tha tù trước thời hạn khi họ đã được giảm thời hạn chấp hành án phạt tù </a:t>
            </a:r>
          </a:p>
          <a:p>
            <a:pPr marL="342900" indent="-342900"/>
            <a:r>
              <a:rPr lang="vi-VN" sz="2000" b="1">
                <a:solidFill>
                  <a:schemeClr val="accent2">
                    <a:lumMod val="50000"/>
                  </a:schemeClr>
                </a:solidFill>
              </a:rPr>
              <a:t>	Đối với người dưới 18 tuổi, họ có thể được xét tha tù trước thời hạn ngay mà không cần đòi hỏi điều này.</a:t>
            </a:r>
            <a:endParaRPr sz="2000" b="1">
              <a:solidFill>
                <a:schemeClr val="accent2">
                  <a:lumMod val="50000"/>
                </a:schemeClr>
              </a:solidFill>
            </a:endParaRPr>
          </a:p>
        </p:txBody>
      </p:sp>
      <p:pic>
        <p:nvPicPr>
          <p:cNvPr id="77" name="Google Shape;77;p15" descr="photo-1434030216411-0b793f4b4173.jpg"/>
          <p:cNvPicPr preferRelativeResize="0"/>
          <p:nvPr/>
        </p:nvPicPr>
        <p:blipFill rotWithShape="1">
          <a:blip r:embed="rId3"/>
          <a:srcRect l="28831" r="30600"/>
          <a:stretch>
            <a:fillRect/>
          </a:stretch>
        </p:blipFill>
        <p:spPr>
          <a:xfrm>
            <a:off x="0" y="0"/>
            <a:ext cx="2086625" cy="5143500"/>
          </a:xfrm>
          <a:prstGeom prst="rect">
            <a:avLst/>
          </a:prstGeom>
          <a:noFill/>
          <a:ln>
            <a:noFill/>
          </a:ln>
        </p:spPr>
      </p:pic>
      <p:sp>
        <p:nvSpPr>
          <p:cNvPr id="78" name="Google Shape;78;p15"/>
          <p:cNvSpPr txBox="1">
            <a:spLocks noGrp="1"/>
          </p:cNvSpPr>
          <p:nvPr>
            <p:ph type="sldNum" idx="12"/>
          </p:nvPr>
        </p:nvSpPr>
        <p:spPr>
          <a:xfrm>
            <a:off x="2146030" y="37213"/>
            <a:ext cx="2202945" cy="7805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200">
                <a:solidFill>
                  <a:schemeClr val="accent2">
                    <a:lumMod val="75000"/>
                  </a:schemeClr>
                </a:solidFill>
              </a:rPr>
              <a:t>Thứ nhất</a:t>
            </a:r>
            <a:endParaRPr sz="3200">
              <a:solidFill>
                <a:schemeClr val="accent2">
                  <a:lumMod val="75000"/>
                </a:schemeClr>
              </a:solidFil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5"/>
          <p:cNvSpPr txBox="1">
            <a:spLocks noGrp="1"/>
          </p:cNvSpPr>
          <p:nvPr>
            <p:ph type="subTitle" idx="4294967295"/>
          </p:nvPr>
        </p:nvSpPr>
        <p:spPr>
          <a:xfrm>
            <a:off x="2886604" y="504056"/>
            <a:ext cx="5571300" cy="2557800"/>
          </a:xfrm>
          <a:prstGeom prst="rect">
            <a:avLst/>
          </a:prstGeom>
        </p:spPr>
        <p:txBody>
          <a:bodyPr spcFirstLastPara="1" wrap="square" lIns="91425" tIns="91425" rIns="91425" bIns="91425" anchor="t" anchorCtr="0">
            <a:noAutofit/>
          </a:bodyPr>
          <a:lstStyle/>
          <a:p>
            <a:pPr marL="0" indent="0">
              <a:buNone/>
            </a:pPr>
            <a:r>
              <a:rPr lang="vi-VN" sz="2000" b="1">
                <a:solidFill>
                  <a:schemeClr val="accent2">
                    <a:lumMod val="50000"/>
                  </a:schemeClr>
                </a:solidFill>
              </a:rPr>
              <a:t>Các điều kiện để được tha tù trước thời hạn đối với người chưa thành niên gồm: </a:t>
            </a:r>
          </a:p>
          <a:p>
            <a:pPr marL="0" indent="0">
              <a:buNone/>
            </a:pPr>
            <a:endParaRPr lang="vi-VN" sz="2000" b="1">
              <a:solidFill>
                <a:schemeClr val="accent2">
                  <a:lumMod val="50000"/>
                </a:schemeClr>
              </a:solidFill>
            </a:endParaRPr>
          </a:p>
          <a:p>
            <a:pPr marL="0" indent="0">
              <a:buNone/>
            </a:pPr>
            <a:endParaRPr lang="vi-VN" sz="2000" b="1">
              <a:solidFill>
                <a:schemeClr val="accent2">
                  <a:lumMod val="50000"/>
                </a:schemeClr>
              </a:solidFill>
            </a:endParaRPr>
          </a:p>
          <a:p>
            <a:pPr marL="0" indent="0">
              <a:buNone/>
            </a:pPr>
            <a:endParaRPr lang="vi-VN" sz="2000" b="1">
              <a:solidFill>
                <a:schemeClr val="accent2">
                  <a:lumMod val="50000"/>
                </a:schemeClr>
              </a:solidFill>
            </a:endParaRPr>
          </a:p>
          <a:p>
            <a:pPr marL="0" indent="0">
              <a:buNone/>
            </a:pPr>
            <a:endParaRPr lang="vi-VN" sz="2000" b="1">
              <a:solidFill>
                <a:schemeClr val="accent2">
                  <a:lumMod val="50000"/>
                </a:schemeClr>
              </a:solidFill>
            </a:endParaRPr>
          </a:p>
          <a:p>
            <a:pPr marL="0" indent="0">
              <a:buNone/>
            </a:pPr>
            <a:endParaRPr lang="vi-VN" sz="2000" b="1">
              <a:solidFill>
                <a:schemeClr val="accent2">
                  <a:lumMod val="50000"/>
                </a:schemeClr>
              </a:solidFill>
            </a:endParaRPr>
          </a:p>
          <a:p>
            <a:pPr marL="0" indent="0">
              <a:buNone/>
            </a:pPr>
            <a:endParaRPr lang="vi-VN" sz="2000" b="1">
              <a:solidFill>
                <a:schemeClr val="accent2">
                  <a:lumMod val="50000"/>
                </a:schemeClr>
              </a:solidFill>
            </a:endParaRPr>
          </a:p>
          <a:p>
            <a:pPr marL="0" indent="0">
              <a:buNone/>
            </a:pPr>
            <a:endParaRPr lang="vi-VN" sz="2000" b="1">
              <a:solidFill>
                <a:schemeClr val="accent2">
                  <a:lumMod val="50000"/>
                </a:schemeClr>
              </a:solidFill>
            </a:endParaRPr>
          </a:p>
          <a:p>
            <a:pPr marL="0" indent="0">
              <a:buNone/>
            </a:pPr>
            <a:r>
              <a:rPr lang="vi-VN" sz="2000" b="1">
                <a:solidFill>
                  <a:schemeClr val="accent2">
                    <a:lumMod val="50000"/>
                  </a:schemeClr>
                </a:solidFill>
              </a:rPr>
              <a:t>=&gt; So sánh với người thành niên, điều kiện về “thời gian đã chấp hành hình phạt” đối với người dưới 18 tuổi ngắn hơn</a:t>
            </a:r>
            <a:endParaRPr sz="2000" b="1">
              <a:solidFill>
                <a:schemeClr val="accent2">
                  <a:lumMod val="50000"/>
                </a:schemeClr>
              </a:solidFill>
            </a:endParaRPr>
          </a:p>
        </p:txBody>
      </p:sp>
      <p:pic>
        <p:nvPicPr>
          <p:cNvPr id="77" name="Google Shape;77;p15" descr="photo-1434030216411-0b793f4b4173.jpg"/>
          <p:cNvPicPr preferRelativeResize="0"/>
          <p:nvPr/>
        </p:nvPicPr>
        <p:blipFill rotWithShape="1">
          <a:blip r:embed="rId3"/>
          <a:srcRect l="28831" r="30600"/>
          <a:stretch>
            <a:fillRect/>
          </a:stretch>
        </p:blipFill>
        <p:spPr>
          <a:xfrm>
            <a:off x="0" y="0"/>
            <a:ext cx="2086625" cy="5143500"/>
          </a:xfrm>
          <a:prstGeom prst="rect">
            <a:avLst/>
          </a:prstGeom>
          <a:noFill/>
          <a:ln>
            <a:noFill/>
          </a:ln>
        </p:spPr>
      </p:pic>
      <p:sp>
        <p:nvSpPr>
          <p:cNvPr id="78" name="Google Shape;78;p15"/>
          <p:cNvSpPr txBox="1">
            <a:spLocks noGrp="1"/>
          </p:cNvSpPr>
          <p:nvPr>
            <p:ph type="sldNum" idx="12"/>
          </p:nvPr>
        </p:nvSpPr>
        <p:spPr>
          <a:xfrm>
            <a:off x="2146030" y="37213"/>
            <a:ext cx="2202945" cy="7805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200">
                <a:solidFill>
                  <a:schemeClr val="accent2">
                    <a:lumMod val="75000"/>
                  </a:schemeClr>
                </a:solidFill>
              </a:rPr>
              <a:t>Thứ hai</a:t>
            </a:r>
          </a:p>
        </p:txBody>
      </p:sp>
      <p:graphicFrame>
        <p:nvGraphicFramePr>
          <p:cNvPr id="3" name="Diagram 2">
            <a:extLst>
              <a:ext uri="{FF2B5EF4-FFF2-40B4-BE49-F238E27FC236}">
                <a16:creationId xmlns:a16="http://schemas.microsoft.com/office/drawing/2014/main" id="{7B727D2B-DAA4-1387-9C19-A2E83C7DC446}"/>
              </a:ext>
            </a:extLst>
          </p:cNvPr>
          <p:cNvGraphicFramePr/>
          <p:nvPr>
            <p:extLst>
              <p:ext uri="{D42A27DB-BD31-4B8C-83A1-F6EECF244321}">
                <p14:modId xmlns:p14="http://schemas.microsoft.com/office/powerpoint/2010/main" val="1497799714"/>
              </p:ext>
            </p:extLst>
          </p:nvPr>
        </p:nvGraphicFramePr>
        <p:xfrm>
          <a:off x="2624254" y="53975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26CCF9E2-F5CA-E980-525A-208DC55230FA}"/>
              </a:ext>
            </a:extLst>
          </p:cNvPr>
          <p:cNvSpPr txBox="1"/>
          <p:nvPr/>
        </p:nvSpPr>
        <p:spPr>
          <a:xfrm>
            <a:off x="2570653" y="1782956"/>
            <a:ext cx="631902" cy="461665"/>
          </a:xfrm>
          <a:prstGeom prst="rect">
            <a:avLst/>
          </a:prstGeom>
          <a:noFill/>
        </p:spPr>
        <p:txBody>
          <a:bodyPr wrap="square" rtlCol="0">
            <a:spAutoFit/>
          </a:bodyPr>
          <a:lstStyle/>
          <a:p>
            <a:pPr algn="ctr"/>
            <a:r>
              <a:rPr lang="vi-VN" sz="2400" b="1">
                <a:latin typeface="Roboto" panose="02000000000000000000" pitchFamily="2" charset="0"/>
                <a:ea typeface="Roboto" panose="02000000000000000000" pitchFamily="2" charset="0"/>
                <a:cs typeface="Roboto" panose="02000000000000000000" pitchFamily="2" charset="0"/>
              </a:rPr>
              <a:t>1</a:t>
            </a:r>
            <a:endParaRPr lang="en-US" sz="2400" b="1">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1404A64F-D357-A12F-11AA-999540C97446}"/>
              </a:ext>
            </a:extLst>
          </p:cNvPr>
          <p:cNvSpPr txBox="1"/>
          <p:nvPr/>
        </p:nvSpPr>
        <p:spPr>
          <a:xfrm>
            <a:off x="5741316" y="1782955"/>
            <a:ext cx="631902" cy="461665"/>
          </a:xfrm>
          <a:prstGeom prst="rect">
            <a:avLst/>
          </a:prstGeom>
          <a:noFill/>
        </p:spPr>
        <p:txBody>
          <a:bodyPr wrap="square" rtlCol="0">
            <a:spAutoFit/>
          </a:bodyPr>
          <a:lstStyle/>
          <a:p>
            <a:pPr algn="ctr"/>
            <a:r>
              <a:rPr lang="vi-VN" sz="2400" b="1">
                <a:latin typeface="Roboto" panose="02000000000000000000" pitchFamily="2" charset="0"/>
                <a:ea typeface="Roboto" panose="02000000000000000000" pitchFamily="2" charset="0"/>
                <a:cs typeface="Roboto" panose="02000000000000000000" pitchFamily="2" charset="0"/>
              </a:rPr>
              <a:t>2</a:t>
            </a:r>
            <a:endParaRPr lang="en-US" sz="2400" b="1">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B18FE2C8-585A-307E-8AC3-638361921212}"/>
              </a:ext>
            </a:extLst>
          </p:cNvPr>
          <p:cNvSpPr txBox="1"/>
          <p:nvPr/>
        </p:nvSpPr>
        <p:spPr>
          <a:xfrm>
            <a:off x="2570653" y="2898880"/>
            <a:ext cx="631902" cy="461665"/>
          </a:xfrm>
          <a:prstGeom prst="rect">
            <a:avLst/>
          </a:prstGeom>
          <a:noFill/>
        </p:spPr>
        <p:txBody>
          <a:bodyPr wrap="square" rtlCol="0">
            <a:spAutoFit/>
          </a:bodyPr>
          <a:lstStyle/>
          <a:p>
            <a:pPr algn="ctr"/>
            <a:r>
              <a:rPr lang="vi-VN" sz="2400" b="1">
                <a:latin typeface="Roboto" panose="02000000000000000000" pitchFamily="2" charset="0"/>
                <a:ea typeface="Roboto" panose="02000000000000000000" pitchFamily="2" charset="0"/>
                <a:cs typeface="Roboto" panose="02000000000000000000" pitchFamily="2" charset="0"/>
              </a:rPr>
              <a:t>3</a:t>
            </a:r>
            <a:endParaRPr lang="en-US" sz="2400" b="1">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F3C8F8A4-C0B2-C102-4338-732C2A5492B2}"/>
              </a:ext>
            </a:extLst>
          </p:cNvPr>
          <p:cNvSpPr txBox="1"/>
          <p:nvPr/>
        </p:nvSpPr>
        <p:spPr>
          <a:xfrm>
            <a:off x="5741316" y="2898880"/>
            <a:ext cx="631902" cy="461665"/>
          </a:xfrm>
          <a:prstGeom prst="rect">
            <a:avLst/>
          </a:prstGeom>
          <a:noFill/>
        </p:spPr>
        <p:txBody>
          <a:bodyPr wrap="square" rtlCol="0">
            <a:spAutoFit/>
          </a:bodyPr>
          <a:lstStyle/>
          <a:p>
            <a:pPr algn="ctr"/>
            <a:r>
              <a:rPr lang="vi-VN" sz="2400" b="1">
                <a:latin typeface="Roboto" panose="02000000000000000000" pitchFamily="2" charset="0"/>
                <a:ea typeface="Roboto" panose="02000000000000000000" pitchFamily="2" charset="0"/>
                <a:cs typeface="Roboto" panose="02000000000000000000" pitchFamily="2" charset="0"/>
              </a:rPr>
              <a:t>4</a:t>
            </a:r>
            <a:endParaRPr lang="en-US" sz="2400" b="1">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93015013"/>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1806553" y="593783"/>
            <a:ext cx="6549300" cy="2607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vi-VN" sz="2000" i="0">
                <a:solidFill>
                  <a:srgbClr val="081C36"/>
                </a:solidFill>
                <a:latin typeface="Roboto" panose="02000000000000000000" pitchFamily="2" charset="0"/>
                <a:ea typeface="Roboto" panose="02000000000000000000" pitchFamily="2" charset="0"/>
                <a:cs typeface="Roboto" panose="02000000000000000000" pitchFamily="2" charset="0"/>
              </a:rPr>
              <a:t>Nguyễn Văn A, sinh năm 2005, bị kết án 5 năm tù về tội cướp tài sản vào năm 2021. </a:t>
            </a:r>
          </a:p>
          <a:p>
            <a:pPr marL="0" lvl="0" indent="0" algn="l" rtl="0">
              <a:spcBef>
                <a:spcPts val="1200"/>
              </a:spcBef>
              <a:spcAft>
                <a:spcPts val="0"/>
              </a:spcAft>
              <a:buNone/>
            </a:pPr>
            <a:r>
              <a:rPr lang="vi-VN" sz="2000" i="0">
                <a:solidFill>
                  <a:srgbClr val="081C36"/>
                </a:solidFill>
                <a:latin typeface="Roboto" panose="02000000000000000000" pitchFamily="2" charset="0"/>
                <a:ea typeface="Roboto" panose="02000000000000000000" pitchFamily="2" charset="0"/>
                <a:cs typeface="Roboto" panose="02000000000000000000" pitchFamily="2" charset="0"/>
              </a:rPr>
              <a:t>Đây là lần đầu tiên anh ta phạm tội. Trong thời gian chấp hành án, anh ta có thái độ hợp tác, tuân thủ quy chế và có nhiều tiến bộ trong học tập và lao động. Anh ta cũng có gia đình và nơi cư trú ổn định. </a:t>
            </a:r>
          </a:p>
          <a:p>
            <a:pPr marL="0" lvl="0" indent="0" algn="l" rtl="0">
              <a:spcBef>
                <a:spcPts val="1200"/>
              </a:spcBef>
              <a:spcAft>
                <a:spcPts val="0"/>
              </a:spcAft>
              <a:buNone/>
            </a:pPr>
            <a:r>
              <a:rPr lang="vi-VN" sz="2000" i="0">
                <a:solidFill>
                  <a:srgbClr val="081C36"/>
                </a:solidFill>
                <a:latin typeface="Roboto" panose="02000000000000000000" pitchFamily="2" charset="0"/>
                <a:ea typeface="Roboto" panose="02000000000000000000" pitchFamily="2" charset="0"/>
                <a:cs typeface="Roboto" panose="02000000000000000000" pitchFamily="2" charset="0"/>
              </a:rPr>
              <a:t>Sau khi chấp hành được 2 năm tù, anh ta được xem xét tha tù trước thời hạn có điều kiện theo quy định của BLHS năm 2015. Nếu anh ta là người thành niên, anh ta phải chấp hành ít nhất 3 năm tù mới được xem xét tha tù trước thời hạn.</a:t>
            </a:r>
            <a:endParaRPr lang="en-GB" sz="2000">
              <a:latin typeface="Roboto" panose="02000000000000000000" pitchFamily="2" charset="0"/>
              <a:ea typeface="Roboto" panose="02000000000000000000" pitchFamily="2" charset="0"/>
              <a:cs typeface="Roboto" panose="02000000000000000000" pitchFamily="2" charset="0"/>
            </a:endParaRPr>
          </a:p>
        </p:txBody>
      </p:sp>
      <p:sp>
        <p:nvSpPr>
          <p:cNvPr id="91" name="Google Shape;91;p17"/>
          <p:cNvSpPr txBox="1">
            <a:spLocks noGrp="1"/>
          </p:cNvSpPr>
          <p:nvPr>
            <p:ph type="sldNum" idx="12"/>
          </p:nvPr>
        </p:nvSpPr>
        <p:spPr>
          <a:xfrm>
            <a:off x="332100" y="222075"/>
            <a:ext cx="1807200" cy="12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4800"/>
              <a:t>Ví</a:t>
            </a:r>
          </a:p>
          <a:p>
            <a:pPr marL="0" lvl="0" indent="0" algn="l" rtl="0">
              <a:spcBef>
                <a:spcPts val="0"/>
              </a:spcBef>
              <a:spcAft>
                <a:spcPts val="0"/>
              </a:spcAft>
              <a:buNone/>
            </a:pPr>
            <a:r>
              <a:rPr lang="vi-VN" sz="4800"/>
              <a:t>dụ</a:t>
            </a:r>
            <a:endParaRPr lang="en-GB" sz="4800"/>
          </a:p>
        </p:txBody>
      </p:sp>
    </p:spTree>
  </p:cSld>
  <p:clrMapOvr>
    <a:masterClrMapping/>
  </p:clrMapOvr>
  <p:transition>
    <p:fade thruBlk="1"/>
  </p:transition>
</p:sld>
</file>

<file path=ppt/theme/theme1.xml><?xml version="1.0" encoding="utf-8"?>
<a:theme xmlns:a="http://schemas.openxmlformats.org/drawingml/2006/main" name="Aemelia template">
  <a:themeElements>
    <a:clrScheme name="Custom 347">
      <a:dk1>
        <a:srgbClr val="073763"/>
      </a:dk1>
      <a:lt1>
        <a:srgbClr val="FFFFFF"/>
      </a:lt1>
      <a:dk2>
        <a:srgbClr val="3F4247"/>
      </a:dk2>
      <a:lt2>
        <a:srgbClr val="CFD9E1"/>
      </a:lt2>
      <a:accent1>
        <a:srgbClr val="6FA8DC"/>
      </a:accent1>
      <a:accent2>
        <a:srgbClr val="0B5394"/>
      </a:accent2>
      <a:accent3>
        <a:srgbClr val="9FC5E8"/>
      </a:accent3>
      <a:accent4>
        <a:srgbClr val="CFD9E1"/>
      </a:accent4>
      <a:accent5>
        <a:srgbClr val="A1EFFF"/>
      </a:accent5>
      <a:accent6>
        <a:srgbClr val="5AB1C9"/>
      </a:accent6>
      <a:hlink>
        <a:srgbClr val="0B53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354</Words>
  <Application>Microsoft Office PowerPoint</Application>
  <PresentationFormat>On-screen Show (16:9)</PresentationFormat>
  <Paragraphs>29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Montserrat</vt:lpstr>
      <vt:lpstr>Roboto</vt:lpstr>
      <vt:lpstr>Arial</vt:lpstr>
      <vt:lpstr>Aemelia template</vt:lpstr>
      <vt:lpstr>Tha tù trước thời hạn có điều kiện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
  <cp:lastModifiedBy>Lê Huỳnh Đức - B2203500</cp:lastModifiedBy>
  <cp:revision>5</cp:revision>
  <dcterms:created xsi:type="dcterms:W3CDTF">2023-09-23T07:18:05Z</dcterms:created>
  <dcterms:modified xsi:type="dcterms:W3CDTF">2023-09-23T08:06:00Z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A3E4A77B62A547DAB5F5AE090565E9BB_13</vt:lpwstr>
  </property>
  <property fmtid="{D5CDD505-2E9C-101B-9397-08002B2CF9AE}" pid="3" name="KSOProductBuildVer">
    <vt:lpwstr>1033-12.2.0.13215</vt:lpwstr>
  </property>
</Properties>
</file>