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notesMasterIdLst>
    <p:notesMasterId r:id="rId38"/>
  </p:notesMasterIdLst>
  <p:sldIdLst>
    <p:sldId id="256" r:id="rId2"/>
    <p:sldId id="272" r:id="rId3"/>
    <p:sldId id="277" r:id="rId4"/>
    <p:sldId id="274" r:id="rId5"/>
    <p:sldId id="278" r:id="rId6"/>
    <p:sldId id="288" r:id="rId7"/>
    <p:sldId id="289" r:id="rId8"/>
    <p:sldId id="283" r:id="rId9"/>
    <p:sldId id="284" r:id="rId10"/>
    <p:sldId id="282" r:id="rId11"/>
    <p:sldId id="287" r:id="rId12"/>
    <p:sldId id="290" r:id="rId13"/>
    <p:sldId id="291" r:id="rId14"/>
    <p:sldId id="292" r:id="rId15"/>
    <p:sldId id="293" r:id="rId16"/>
    <p:sldId id="294" r:id="rId17"/>
    <p:sldId id="295" r:id="rId18"/>
    <p:sldId id="257" r:id="rId19"/>
    <p:sldId id="259" r:id="rId20"/>
    <p:sldId id="276" r:id="rId21"/>
    <p:sldId id="296" r:id="rId22"/>
    <p:sldId id="270" r:id="rId23"/>
    <p:sldId id="297" r:id="rId24"/>
    <p:sldId id="279" r:id="rId25"/>
    <p:sldId id="299" r:id="rId26"/>
    <p:sldId id="280" r:id="rId27"/>
    <p:sldId id="300" r:id="rId28"/>
    <p:sldId id="340" r:id="rId29"/>
    <p:sldId id="346" r:id="rId30"/>
    <p:sldId id="347" r:id="rId31"/>
    <p:sldId id="348" r:id="rId32"/>
    <p:sldId id="350" r:id="rId33"/>
    <p:sldId id="356" r:id="rId34"/>
    <p:sldId id="366" r:id="rId35"/>
    <p:sldId id="367" r:id="rId36"/>
    <p:sldId id="371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6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31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56B804-1493-4F79-B6AF-D8875886D849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6914C3-821F-4A3D-BE6C-F84194F48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83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But note that Naïve Bayes also finds an optimal solution … just under a different definition of optimality.</a:t>
            </a: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5BA0A25A-61ED-4C22-ADB0-BA9056622756}" type="slidenum">
              <a:rPr lang="en-US" altLang="en-US" sz="1200"/>
              <a:pPr eaLnBrk="1" hangingPunct="1"/>
              <a:t>29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564272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906659D8-58F2-46E8-8947-2318F0A06764}" type="slidenum">
              <a:rPr lang="en-US" altLang="en-US" sz="1200"/>
              <a:pPr eaLnBrk="1" hangingPunct="1"/>
              <a:t>32</a:t>
            </a:fld>
            <a:endParaRPr lang="en-US" altLang="en-US" sz="1200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Looking for distance r. Dotted line x</a:t>
            </a:r>
            <a:r>
              <a:rPr lang="ja-JP" altLang="en-US">
                <a:latin typeface="Arial" panose="020B0604020202020204" pitchFamily="34" charset="0"/>
              </a:rPr>
              <a:t>’</a:t>
            </a:r>
            <a:r>
              <a:rPr lang="en-US" altLang="ja-JP">
                <a:latin typeface="Arial" panose="020B0604020202020204" pitchFamily="34" charset="0"/>
              </a:rPr>
              <a:t>-x is perpendicular to decision boundary so parallel to w. Unit vector is w/|w|, so this one is rw/|w|.</a:t>
            </a:r>
          </a:p>
          <a:p>
            <a:r>
              <a:rPr lang="en-US" altLang="en-US">
                <a:latin typeface="Arial" panose="020B0604020202020204" pitchFamily="34" charset="0"/>
              </a:rPr>
              <a:t>x</a:t>
            </a:r>
            <a:r>
              <a:rPr lang="ja-JP" altLang="en-US">
                <a:latin typeface="Arial" panose="020B0604020202020204" pitchFamily="34" charset="0"/>
              </a:rPr>
              <a:t>’</a:t>
            </a:r>
            <a:r>
              <a:rPr lang="en-US" altLang="ja-JP">
                <a:latin typeface="Arial" panose="020B0604020202020204" pitchFamily="34" charset="0"/>
              </a:rPr>
              <a:t> = x – rw/|w|. X</a:t>
            </a:r>
            <a:r>
              <a:rPr lang="ja-JP" altLang="en-US">
                <a:latin typeface="Arial" panose="020B0604020202020204" pitchFamily="34" charset="0"/>
              </a:rPr>
              <a:t>’</a:t>
            </a:r>
            <a:r>
              <a:rPr lang="en-US" altLang="ja-JP">
                <a:latin typeface="Arial" panose="020B0604020202020204" pitchFamily="34" charset="0"/>
              </a:rPr>
              <a:t> satisfies wx+b = 0.</a:t>
            </a:r>
          </a:p>
          <a:p>
            <a:r>
              <a:rPr lang="en-US" altLang="en-US">
                <a:latin typeface="Arial" panose="020B0604020202020204" pitchFamily="34" charset="0"/>
              </a:rPr>
              <a:t>So wT(x –rw/|w|) + b = 0</a:t>
            </a:r>
          </a:p>
          <a:p>
            <a:r>
              <a:rPr lang="en-US" altLang="en-US">
                <a:latin typeface="Arial" panose="020B0604020202020204" pitchFamily="34" charset="0"/>
              </a:rPr>
              <a:t>Recall that |w| = sqrt(wTw). So, solving for r gives:</a:t>
            </a:r>
          </a:p>
          <a:p>
            <a:r>
              <a:rPr lang="en-US" altLang="en-US">
                <a:latin typeface="Arial" panose="020B0604020202020204" pitchFamily="34" charset="0"/>
              </a:rPr>
              <a:t>r = y(wTx + b)/|w|</a:t>
            </a:r>
          </a:p>
        </p:txBody>
      </p:sp>
    </p:spTree>
    <p:extLst>
      <p:ext uri="{BB962C8B-B14F-4D97-AF65-F5344CB8AC3E}">
        <p14:creationId xmlns:p14="http://schemas.microsoft.com/office/powerpoint/2010/main" val="3990658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871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355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930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752600"/>
            <a:ext cx="38100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38100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09FCC1-8B96-4FED-9EF8-9785E93D07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099838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752600"/>
            <a:ext cx="38100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752600"/>
            <a:ext cx="38100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FD00BC-1DEE-4AD7-844F-8B4FEAAA11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754755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752600"/>
            <a:ext cx="38100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752600"/>
            <a:ext cx="38100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267200"/>
            <a:ext cx="38100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3C920E-CC31-4578-A6E0-9FDE64B82D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341641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83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639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10/28/2024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57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10/28/2024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307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10/28/2024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725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10/28/2024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375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10/28/2024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851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10/28/2024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225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515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90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8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61.png"/><Relationship Id="rId4" Type="http://schemas.openxmlformats.org/officeDocument/2006/relationships/image" Target="../media/image5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4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1259379"/>
            <a:ext cx="7543800" cy="2685387"/>
          </a:xfrm>
        </p:spPr>
        <p:txBody>
          <a:bodyPr>
            <a:normAutofit/>
          </a:bodyPr>
          <a:lstStyle/>
          <a:p>
            <a:r>
              <a:rPr lang="en-US" sz="6000" dirty="0"/>
              <a:t>Linear Regression</a:t>
            </a:r>
            <a:br>
              <a:rPr lang="en-US" dirty="0"/>
            </a:br>
            <a:r>
              <a:rPr lang="en-US" sz="5300" dirty="0"/>
              <a:t>Logistic Regression</a:t>
            </a:r>
            <a:br>
              <a:rPr lang="en-US" sz="5300" dirty="0"/>
            </a:br>
            <a:r>
              <a:rPr lang="en-US" sz="5300" dirty="0"/>
              <a:t>Support Vector Machine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Lei Qian, Ph.D. </a:t>
            </a:r>
          </a:p>
        </p:txBody>
      </p:sp>
    </p:spTree>
    <p:extLst>
      <p:ext uri="{BB962C8B-B14F-4D97-AF65-F5344CB8AC3E}">
        <p14:creationId xmlns:p14="http://schemas.microsoft.com/office/powerpoint/2010/main" val="998614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28283" y="1806498"/>
                <a:ext cx="7638477" cy="4212797"/>
              </a:xfrm>
            </p:spPr>
            <p:txBody>
              <a:bodyPr>
                <a:normAutofit/>
              </a:bodyPr>
              <a:lstStyle/>
              <a:p>
                <a:pPr marL="201168" lvl="1" indent="0">
                  <a:buNone/>
                </a:pPr>
                <a:r>
                  <a:rPr lang="en-US" sz="2000" dirty="0"/>
                  <a:t>Summary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2000" b="0" dirty="0"/>
                  <a:t> (Covariance)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1600" b="0" dirty="0"/>
                  <a:t> (Variance)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sz="1600" dirty="0"/>
                  <a:t>  (Slope)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1600" dirty="0"/>
                  <a:t>  (y-intercept)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sz="1600" b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𝜮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bSup>
                        <m:d>
                          <m:d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</m:d>
                        <m:d>
                          <m:d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𝜮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p>
                            </m:sSubSup>
                            <m:sSup>
                              <m:s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𝜮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e>
                            </m:d>
                          </m:e>
                        </m:rad>
                      </m:den>
                    </m:f>
                    <m:r>
                      <a:rPr lang="en-US" sz="1600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𝒙𝒚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600" b="1" dirty="0"/>
                  <a:t> (Correlation Coefficient)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𝑆𝑆𝐸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16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 (Sum of squared errors or sum of squared residuals (SSR))</a:t>
                </a:r>
              </a:p>
              <a:p>
                <a:pPr marL="201168" lvl="1" indent="0">
                  <a:buNone/>
                </a:pPr>
                <a:endParaRPr lang="en-US" sz="1600" dirty="0"/>
              </a:p>
              <a:p>
                <a:pPr lvl="3"/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8283" y="1806498"/>
                <a:ext cx="7638477" cy="4212797"/>
              </a:xfrm>
              <a:blipFill>
                <a:blip r:embed="rId2"/>
                <a:stretch>
                  <a:fillRect t="-1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0616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Coefficient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697" y="1775605"/>
            <a:ext cx="5510301" cy="460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614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Multiple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283" y="1822173"/>
            <a:ext cx="7638477" cy="4212797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endParaRPr lang="en-US" sz="1600" dirty="0"/>
          </a:p>
          <a:p>
            <a:pPr marL="201168" lvl="1" indent="0">
              <a:buNone/>
            </a:pPr>
            <a:endParaRPr lang="en-US" sz="1600" dirty="0"/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20241" y="2094808"/>
            <a:ext cx="7539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  <a:p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315884" y="1704109"/>
            <a:ext cx="1155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28283" y="1970575"/>
                <a:ext cx="7940229" cy="3499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Multiple linear regression models the relationship between two or more independent(explanatory) variables and a dependent(response) variable by fitting a linear equation to observed data. </a:t>
                </a:r>
              </a:p>
              <a:p>
                <a:pPr algn="just"/>
                <a:endParaRPr lang="en-US" sz="2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Assume we have </a:t>
                </a:r>
                <a:r>
                  <a:rPr lang="en-US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independent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variables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,…,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a dependent variable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The observations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p>
                        </m:sSub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…,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Sup>
                      <m:sSub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  <m:r>
                      <a:rPr lang="en-US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,…,</m:t>
                    </m:r>
                    <m:sSubSup>
                      <m:sSub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</m:sSubSup>
                    <m:r>
                      <a:rPr lang="en-US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We assume the relationship is a multiple linear function: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Therefore, the predictions are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𝒚</m:t>
                            </m:r>
                          </m:e>
                        </m:acc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sSubSup>
                      <m:sSubSupPr>
                        <m:ctrlP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p>
                    </m:sSubSup>
                    <m:r>
                      <a:rPr lang="en-US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sSubSup>
                      <m:sSubSupPr>
                        <m:ctrlP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bSup>
                    <m:r>
                      <a:rPr lang="en-US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+⋯+</m:t>
                    </m:r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𝒎</m:t>
                        </m:r>
                      </m:sub>
                    </m:sSub>
                    <m:sSubSup>
                      <m:sSubSupPr>
                        <m:ctrlP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𝒎</m:t>
                        </m:r>
                      </m:sup>
                    </m:sSubSup>
                  </m:oMath>
                </a14:m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=1,…,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283" y="1970575"/>
                <a:ext cx="7940229" cy="3499548"/>
              </a:xfrm>
              <a:prstGeom prst="rect">
                <a:avLst/>
              </a:prstGeom>
              <a:blipFill>
                <a:blip r:embed="rId2"/>
                <a:stretch>
                  <a:fillRect l="-767" t="-871" r="-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2116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Multiple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283" y="1822173"/>
            <a:ext cx="7638477" cy="4212797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endParaRPr lang="en-US" sz="1600" dirty="0"/>
          </a:p>
          <a:p>
            <a:pPr marL="201168" lvl="1" indent="0">
              <a:buNone/>
            </a:pPr>
            <a:endParaRPr lang="en-US" sz="1600" dirty="0"/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20241" y="2094808"/>
            <a:ext cx="7539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  <a:p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315884" y="1704109"/>
            <a:ext cx="1155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28283" y="1970575"/>
                <a:ext cx="7940229" cy="3779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It would be much easier to represent independent variables in vector format. For convenient, we use the following conventions: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=[1, 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,⋯,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1,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,⋯,</m:t>
                        </m:r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p>
                        </m:sSubSup>
                      </m:e>
                    </m:d>
                  </m:oMath>
                </a14:m>
                <a:endPara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convenience, we can assume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also represent parameters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𝒃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⋮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Therefore, we have 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𝒙𝒃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𝒃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format is almost identical to that of one-variable linear regression!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283" y="1970575"/>
                <a:ext cx="7940229" cy="3779240"/>
              </a:xfrm>
              <a:prstGeom prst="rect">
                <a:avLst/>
              </a:prstGeom>
              <a:blipFill rotWithShape="1">
                <a:blip r:embed="rId2"/>
                <a:stretch>
                  <a:fillRect l="-767" t="-806" r="-767" b="-20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190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Multiple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283" y="1822173"/>
            <a:ext cx="7638477" cy="4212797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endParaRPr lang="en-US" sz="1600" dirty="0"/>
          </a:p>
          <a:p>
            <a:pPr marL="201168" lvl="1" indent="0">
              <a:buNone/>
            </a:pPr>
            <a:endParaRPr lang="en-US" sz="1600" dirty="0"/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20241" y="2094808"/>
            <a:ext cx="7539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  <a:p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315884" y="1704109"/>
            <a:ext cx="1155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28283" y="1970575"/>
                <a:ext cx="7940229" cy="4166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Assume we have </a:t>
                </a:r>
                <a:r>
                  <a:rPr lang="en-US" sz="2000" i="1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 </a:t>
                </a:r>
                <a:r>
                  <a:rPr lang="en-US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many samples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,…,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sub>
                        </m:sSub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we can write observations of all independent variables as 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matrix:</a:t>
                </a:r>
              </a:p>
              <a:p>
                <a:pPr algn="just"/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each columns is the observations of a sample. Assume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𝒃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,⋯,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/>
                            <a:cs typeface="Times New Roman" panose="020206030504050203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we have: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0" i="1" smtClean="0">
                                            <a:latin typeface="Cambria Math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0" i="1" smtClean="0">
                                            <a:latin typeface="Cambria Math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𝒃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283" y="1970575"/>
                <a:ext cx="7940229" cy="4166140"/>
              </a:xfrm>
              <a:prstGeom prst="rect">
                <a:avLst/>
              </a:prstGeom>
              <a:blipFill rotWithShape="1">
                <a:blip r:embed="rId2"/>
                <a:stretch>
                  <a:fillRect l="-767" t="-731" r="-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2017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Multiple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283" y="1822173"/>
            <a:ext cx="7638477" cy="4212797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endParaRPr lang="en-US" sz="1600" dirty="0"/>
          </a:p>
          <a:p>
            <a:pPr marL="201168" lvl="1" indent="0">
              <a:buNone/>
            </a:pPr>
            <a:endParaRPr lang="en-US" sz="1600" dirty="0"/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20241" y="2094808"/>
            <a:ext cx="7539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  <a:p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315884" y="1704109"/>
            <a:ext cx="1155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28283" y="1737361"/>
                <a:ext cx="7940229" cy="4564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en-US" sz="2000" b="1" i="1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𝒃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residual. The goal is to minimize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All concepts in single variable linear regression can be adopted to multiple variable linear regression:</a:t>
                </a:r>
              </a:p>
              <a:p>
                <a:pPr algn="just"/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000" dirty="0">
                    <a:cs typeface="Times New Roman" panose="02020603050405020304" pitchFamily="18" charset="0"/>
                  </a:rPr>
                  <a:t>Sum of Squared Errors: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𝑆𝑆𝐸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sup>
                    </m:sSubSup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bSup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just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Sum of Squared Total: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𝑆𝑆𝑇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bSup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Sum of Squares due to regression: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𝑆𝑆𝑅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bSup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𝑆𝑆𝑇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𝑆𝑆𝐸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Correlation coefficient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𝑆𝑆𝑅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𝑆𝑆𝑇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=1−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𝑆𝑆𝐸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𝑆𝑆𝑇</m:t>
                        </m:r>
                      </m:den>
                    </m:f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  <a:p>
                <a:pPr algn="just"/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All these quantities are related to dependent variable and are single numbers, not vectors (arrays).</a:t>
                </a:r>
              </a:p>
              <a:p>
                <a:pPr algn="just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Note that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always non-negative for multiple linear regression!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283" y="1737361"/>
                <a:ext cx="7940229" cy="4564455"/>
              </a:xfrm>
              <a:prstGeom prst="rect">
                <a:avLst/>
              </a:prstGeom>
              <a:blipFill>
                <a:blip r:embed="rId2"/>
                <a:stretch>
                  <a:fillRect l="-767" t="-668" r="-767" b="-1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5657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Multiple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283" y="1822173"/>
            <a:ext cx="7638477" cy="4212797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endParaRPr lang="en-US" sz="1600" dirty="0"/>
          </a:p>
          <a:p>
            <a:pPr marL="201168" lvl="1" indent="0">
              <a:buNone/>
            </a:pPr>
            <a:endParaRPr lang="en-US" sz="1600" dirty="0"/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20241" y="2094808"/>
            <a:ext cx="7539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  <a:p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315884" y="1704109"/>
            <a:ext cx="1155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28283" y="1970575"/>
                <a:ext cx="7940229" cy="29835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solution is: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</m:oMath>
                  </m:oMathPara>
                </a14:m>
                <a:endPara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transpose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†</m:t>
                          </m:r>
                        </m:sup>
                      </m:sSup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also called pseudo-inverse. Therefore we can write 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</m:oMath>
                  </m:oMathPara>
                </a14:m>
                <a:endPara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US" sz="20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</m:oMath>
                  </m:oMathPara>
                </a14:m>
                <a:endPara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283" y="1970575"/>
                <a:ext cx="7940229" cy="2983509"/>
              </a:xfrm>
              <a:prstGeom prst="rect">
                <a:avLst/>
              </a:prstGeom>
              <a:blipFill>
                <a:blip r:embed="rId2"/>
                <a:stretch>
                  <a:fillRect l="-767" t="-1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7168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Multiple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283" y="1822173"/>
            <a:ext cx="7638477" cy="4212797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endParaRPr lang="en-US" sz="1600" dirty="0"/>
          </a:p>
          <a:p>
            <a:pPr marL="201168" lvl="1" indent="0">
              <a:buNone/>
            </a:pPr>
            <a:endParaRPr lang="en-US" sz="1600" dirty="0"/>
          </a:p>
          <a:p>
            <a:pPr marL="201168" lvl="1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84542" y="1982841"/>
                <a:ext cx="7539643" cy="31495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Given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𝐻𝑌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𝑆𝑆𝑇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2000" b="0" dirty="0"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𝑆𝑆𝑅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𝑆𝑆𝑇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𝑆𝑆𝑇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Note that for multiple linear regression, r is always </a:t>
                </a:r>
                <a:r>
                  <a:rPr lang="en-US" sz="2000" b="1" dirty="0"/>
                  <a:t>non-negative</a:t>
                </a:r>
                <a:r>
                  <a:rPr lang="en-US" sz="2000" dirty="0"/>
                  <a:t>.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542" y="1982841"/>
                <a:ext cx="7539643" cy="3149517"/>
              </a:xfrm>
              <a:prstGeom prst="rect">
                <a:avLst/>
              </a:prstGeom>
              <a:blipFill rotWithShape="0">
                <a:blip r:embed="rId2"/>
                <a:stretch>
                  <a:fillRect l="-808" t="-967" b="-2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15884" y="1704109"/>
            <a:ext cx="1155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659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28283" y="1806498"/>
                <a:ext cx="7638477" cy="4259765"/>
              </a:xfrm>
            </p:spPr>
            <p:txBody>
              <a:bodyPr/>
              <a:lstStyle/>
              <a:p>
                <a:r>
                  <a:rPr lang="en-US" b="1" dirty="0"/>
                  <a:t>Classification:</a:t>
                </a:r>
              </a:p>
              <a:p>
                <a:r>
                  <a:rPr lang="en-US" dirty="0"/>
                  <a:t>Instead of the output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being a continuous range of value, it will be 0 and 1, where 0 is usually taken as “negative class” and 1 as the “positive class”. </a:t>
                </a:r>
              </a:p>
              <a:p>
                <a:r>
                  <a:rPr lang="en-US" b="1" dirty="0"/>
                  <a:t>Example: </a:t>
                </a:r>
              </a:p>
              <a:p>
                <a:r>
                  <a:rPr lang="en-US" dirty="0"/>
                  <a:t>Email: Spam/Not Spam</a:t>
                </a:r>
              </a:p>
              <a:p>
                <a:r>
                  <a:rPr lang="en-US" dirty="0"/>
                  <a:t>Tumor: Malignant/Benign</a:t>
                </a:r>
              </a:p>
              <a:p>
                <a:r>
                  <a:rPr lang="en-US" b="1" dirty="0"/>
                  <a:t>Using Regression to solve classification problem: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&lt;0.5 =&gt; predict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≥0.5</m:t>
                    </m:r>
                  </m:oMath>
                </a14:m>
                <a:r>
                  <a:rPr lang="en-US" dirty="0"/>
                  <a:t> predict y = 1.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8283" y="1806498"/>
                <a:ext cx="7638477" cy="4259765"/>
              </a:xfrm>
              <a:blipFill>
                <a:blip r:embed="rId2"/>
                <a:stretch>
                  <a:fillRect l="-797" t="-1431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872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28283" y="1806498"/>
                <a:ext cx="7638477" cy="4212797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US" sz="2000" b="1" dirty="0"/>
                  <a:t>Problem: 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dirty="0"/>
                  <a:t> can be in the range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−∞, ∞</m:t>
                        </m:r>
                      </m:e>
                    </m:d>
                  </m:oMath>
                </a14:m>
                <a:endParaRPr lang="en-US" sz="2000" b="0" dirty="0"/>
              </a:p>
              <a:p>
                <a:pPr lvl="1"/>
                <a:r>
                  <a:rPr lang="en-US" sz="2000" b="1" dirty="0"/>
                  <a:t>Logistic Regression: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has the range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endParaRPr lang="en-US" sz="2000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𝒙𝒃</m:t>
                        </m:r>
                      </m:e>
                    </m:d>
                  </m:oMath>
                </a14:m>
                <a:r>
                  <a:rPr lang="en-US" sz="2000" dirty="0"/>
                  <a:t> where </a:t>
                </a:r>
              </a:p>
              <a:p>
                <a:pPr marL="201168" lvl="1" indent="0">
                  <a:buNone/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/>
                  <a:t>  and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000" dirty="0"/>
              </a:p>
              <a:p>
                <a:pPr marL="201168" lvl="1" indent="0">
                  <a:buNone/>
                </a:pPr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endParaRPr lang="en-US" sz="2000" dirty="0"/>
              </a:p>
              <a:p>
                <a:pPr marL="201168" lvl="1" indent="0">
                  <a:buNone/>
                </a:pPr>
                <a:r>
                  <a:rPr lang="en-US" sz="2000" dirty="0"/>
                  <a:t>The function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2000" dirty="0"/>
                  <a:t> is called logistic sigmoid function. </a:t>
                </a:r>
              </a:p>
              <a:p>
                <a:pPr marL="201168" lvl="1" indent="0">
                  <a:buNone/>
                </a:pPr>
                <a:endParaRPr lang="en-US" sz="2000" dirty="0"/>
              </a:p>
              <a:p>
                <a:pPr marL="201168" lvl="1" indent="0">
                  <a:buNone/>
                </a:pPr>
                <a:r>
                  <a:rPr lang="en-US" sz="2000" dirty="0"/>
                  <a:t>Note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/>
                  <a:t>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𝒙𝒃</m:t>
                    </m:r>
                  </m:oMath>
                </a14:m>
                <a:r>
                  <a:rPr lang="en-US" sz="2000" dirty="0"/>
                  <a:t> is actually a linear function.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8283" y="1806498"/>
                <a:ext cx="7638477" cy="4212797"/>
              </a:xfrm>
              <a:blipFill rotWithShape="0">
                <a:blip r:embed="rId2"/>
                <a:stretch>
                  <a:fillRect t="-15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../_images/logist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182" y="2646101"/>
            <a:ext cx="2857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120883" y="4488024"/>
                <a:ext cx="113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883" y="4488024"/>
                <a:ext cx="1138334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2147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28283" y="1806498"/>
                <a:ext cx="7638477" cy="4212797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US" sz="2000" dirty="0"/>
                  <a:t>Assume we have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many samples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…, 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Relationship between variables is a linear function</a:t>
                </a:r>
              </a:p>
              <a:p>
                <a:pPr marL="566928" lvl="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1600" b="0" i="1" smtClean="0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sz="1600" b="0" dirty="0"/>
              </a:p>
              <a:p>
                <a:pPr lvl="3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600" dirty="0"/>
                  <a:t>: dependent variable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1600" dirty="0"/>
                  <a:t> independent variable</a:t>
                </a: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1600" dirty="0"/>
                  <a:t> Y-intercept</a:t>
                </a: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1600" dirty="0"/>
                  <a:t> slope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1600" dirty="0"/>
                  <a:t> random variable (noise)</a:t>
                </a:r>
              </a:p>
              <a:p>
                <a:pPr lvl="3"/>
                <a:r>
                  <a:rPr lang="en-US" sz="1600" dirty="0"/>
                  <a:t>We would be interested in estimating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/>
                  <a:t> from the data samples.</a:t>
                </a:r>
              </a:p>
              <a:p>
                <a:pPr lvl="3"/>
                <a:endParaRPr lang="en-US" sz="1600" dirty="0"/>
              </a:p>
              <a:p>
                <a:pPr lvl="3"/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8283" y="1806498"/>
                <a:ext cx="7638477" cy="4212797"/>
              </a:xfrm>
              <a:blipFill rotWithShape="0">
                <a:blip r:embed="rId2"/>
                <a:stretch>
                  <a:fillRect t="-15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2076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28283" y="1806498"/>
                <a:ext cx="7638477" cy="4212797"/>
              </a:xfrm>
            </p:spPr>
            <p:txBody>
              <a:bodyPr>
                <a:normAutofit/>
              </a:bodyPr>
              <a:lstStyle/>
              <a:p>
                <a:pPr lvl="1"/>
                <a:endParaRPr lang="en-US" sz="2000" dirty="0"/>
              </a:p>
              <a:p>
                <a:pPr marL="201168" lvl="1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dirty="0"/>
                  <a:t> is called </a:t>
                </a:r>
                <a:r>
                  <a:rPr lang="en-US" sz="2000" b="1" dirty="0"/>
                  <a:t>logistic </a:t>
                </a:r>
                <a:r>
                  <a:rPr lang="en-US" sz="2000" dirty="0"/>
                  <a:t>or </a:t>
                </a:r>
                <a:r>
                  <a:rPr lang="en-US" sz="2000" b="1" dirty="0"/>
                  <a:t>sigmoid </a:t>
                </a:r>
                <a:r>
                  <a:rPr lang="en-US" sz="2000" dirty="0"/>
                  <a:t>function. </a:t>
                </a:r>
              </a:p>
              <a:p>
                <a:pPr marL="201168" lvl="1" indent="0">
                  <a:buNone/>
                </a:pPr>
                <a:endParaRPr lang="en-US" sz="2000" dirty="0"/>
              </a:p>
              <a:p>
                <a:pPr marL="201168" lvl="1" indent="0">
                  <a:buNone/>
                </a:pPr>
                <a:r>
                  <a:rPr lang="en-US" sz="2000" dirty="0"/>
                  <a:t>Exercise: prove that 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𝑑𝑔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𝑑𝑧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)(1−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marL="201168" lvl="1" indent="0">
                  <a:buNone/>
                </a:pPr>
                <a:endParaRPr lang="en-US" sz="2000" dirty="0"/>
              </a:p>
              <a:p>
                <a:pPr marL="201168" lvl="1" indent="0">
                  <a:buNone/>
                </a:pPr>
                <a:r>
                  <a:rPr lang="en-US" sz="2000" dirty="0"/>
                  <a:t>Thus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/>
                  <a:t> is an odd function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8283" y="1806498"/>
                <a:ext cx="7638477" cy="4212797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4" descr="../_images/logist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182" y="2646101"/>
            <a:ext cx="2857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20883" y="4488024"/>
                <a:ext cx="113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883" y="4488024"/>
                <a:ext cx="1138334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02912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28283" y="1806498"/>
                <a:ext cx="7638477" cy="4212797"/>
              </a:xfrm>
            </p:spPr>
            <p:txBody>
              <a:bodyPr>
                <a:normAutofit/>
              </a:bodyPr>
              <a:lstStyle/>
              <a:p>
                <a:pPr lvl="1"/>
                <a:endParaRPr lang="en-US" sz="2000" dirty="0"/>
              </a:p>
              <a:p>
                <a:pPr marL="201168" lvl="1" indent="0">
                  <a:buNone/>
                </a:pPr>
                <a:r>
                  <a:rPr lang="en-US" sz="2000" dirty="0"/>
                  <a:t>Other function might be used to replace the logistic function. 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</m:oMath>
                </a14:m>
                <a:endParaRPr lang="en-US" sz="2000" b="0" dirty="0"/>
              </a:p>
              <a:p>
                <a:pPr lvl="1"/>
                <a:r>
                  <a:rPr lang="en-US" sz="2000" b="0" dirty="0"/>
                  <a:t>Hyperbolic tangent function: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𝐭𝐚𝐧𝐡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1" dirty="0"/>
                  <a:t> =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dirty="0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sz="2000" b="1" i="1" dirty="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p>
                        </m:sSup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0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dirty="0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sz="2000" b="1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1" i="1" dirty="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0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dirty="0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sz="2000" b="1" i="1" dirty="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p>
                        </m:sSup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0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dirty="0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sz="2000" b="1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1" i="1" dirty="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b="1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arctan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endParaRPr lang="en-US" sz="2000" b="0" dirty="0"/>
              </a:p>
              <a:p>
                <a:pPr lvl="1"/>
                <a:endParaRPr lang="en-US" sz="2000" dirty="0"/>
              </a:p>
              <a:p>
                <a:pPr marL="201168" lvl="1" indent="0">
                  <a:buNone/>
                </a:pPr>
                <a:r>
                  <a:rPr lang="en-US" sz="2000" dirty="0"/>
                  <a:t>All these functions maps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−∞,∞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−1, 1</m:t>
                        </m:r>
                      </m:e>
                    </m:d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/>
                  <a:t> is mapped to 0.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8283" y="1806498"/>
                <a:ext cx="7638477" cy="421279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47298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28283" y="1812937"/>
                <a:ext cx="7638477" cy="4212797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US" sz="2000" b="1" dirty="0"/>
                  <a:t>Example: 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b="0" dirty="0"/>
                  <a:t> is tumor size.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b="0" dirty="0"/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en-US" sz="2000" b="0" dirty="0"/>
              </a:p>
              <a:p>
                <a:pPr marL="201168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=0.6</m:t>
                    </m:r>
                  </m:oMath>
                </a14:m>
                <a:r>
                  <a:rPr lang="en-US" sz="2000" dirty="0"/>
                  <a:t> tells patient that 60% chance of tumor being malignant.</a:t>
                </a:r>
              </a:p>
              <a:p>
                <a:pPr lvl="1"/>
                <a:r>
                  <a:rPr lang="en-US" sz="2000" b="1" dirty="0"/>
                  <a:t>Example: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marL="201168" lvl="1" indent="0">
                  <a:buNone/>
                </a:pPr>
                <a:endParaRPr lang="en-US" sz="2000" dirty="0"/>
              </a:p>
              <a:p>
                <a:pPr marL="201168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=−3,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=1.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201168" lvl="1" indent="0">
                  <a:buNone/>
                </a:pPr>
                <a:r>
                  <a:rPr lang="en-US" sz="2000" dirty="0"/>
                  <a:t>Predict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/>
                  <a:t>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−3+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2000" b="0" dirty="0"/>
              </a:p>
              <a:p>
                <a:pPr marL="201168" lvl="1" indent="0">
                  <a:buNone/>
                </a:pPr>
                <a:r>
                  <a:rPr lang="en-US" sz="2000" dirty="0"/>
                  <a:t>Predict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>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−3+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dirty="0"/>
              </a:p>
              <a:p>
                <a:pPr marL="201168" lvl="1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8283" y="1812937"/>
                <a:ext cx="7638477" cy="4212797"/>
              </a:xfrm>
              <a:blipFill rotWithShape="0">
                <a:blip r:embed="rId2"/>
                <a:stretch>
                  <a:fillRect t="-15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5020" y="3590066"/>
            <a:ext cx="2781688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6321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28283" y="1806498"/>
                <a:ext cx="7638477" cy="4259765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Cost function </a:t>
                </a:r>
                <a:r>
                  <a:rPr lang="en-US" dirty="0"/>
                  <a:t>is an measurement of the accuracy of hypothesis function</a:t>
                </a:r>
              </a:p>
              <a:p>
                <a:r>
                  <a:rPr lang="en-US" b="1" dirty="0"/>
                  <a:t>Training Set: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b="0" dirty="0"/>
              </a:p>
              <a:p>
                <a:r>
                  <a:rPr lang="en-US" b="1" dirty="0"/>
                  <a:t>Samples: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=1,⋯,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b="1" dirty="0"/>
                  <a:t>Cost function of Linear Regression (least square): 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1" dirty="0"/>
              </a:p>
              <a:p>
                <a:r>
                  <a:rPr lang="en-US" b="1" dirty="0"/>
                  <a:t>For logistic regression, the most widely used cost function is cross-entropy function: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m>
                      <m:mPr>
                        <m:plcHide m:val="on"/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 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 </m:t>
                          </m:r>
                        </m:e>
                      </m:mr>
                    </m:m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8283" y="1806498"/>
                <a:ext cx="7638477" cy="4259765"/>
              </a:xfrm>
              <a:blipFill rotWithShape="0">
                <a:blip r:embed="rId2"/>
                <a:stretch>
                  <a:fillRect l="-1994" t="-1431" r="-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49245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28283" y="1806498"/>
                <a:ext cx="7638477" cy="4259765"/>
              </a:xfrm>
            </p:spPr>
            <p:txBody>
              <a:bodyPr/>
              <a:lstStyle/>
              <a:p>
                <a:r>
                  <a:rPr lang="en-US" altLang="zh-CN" b="1" dirty="0"/>
                  <a:t>C</a:t>
                </a:r>
                <a:r>
                  <a:rPr lang="en-US" b="1" dirty="0"/>
                  <a:t>ross-entropy function: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m>
                      <m:mPr>
                        <m:plcHide m:val="on"/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 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 </m:t>
                          </m:r>
                        </m:e>
                      </m:mr>
                    </m:m>
                  </m:oMath>
                </a14:m>
                <a:endParaRPr lang="en-US" dirty="0"/>
              </a:p>
              <a:p>
                <a:r>
                  <a:rPr lang="en-US" b="1" dirty="0"/>
                  <a:t>Properties of cross-entropy function: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b="1" dirty="0"/>
                  <a:t>,  </a:t>
                </a:r>
                <a:r>
                  <a:rPr lang="en-US" dirty="0"/>
                  <a:t>or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0 and 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b="1" dirty="0"/>
                  <a:t>,  </a:t>
                </a:r>
                <a:r>
                  <a:rPr lang="en-US" dirty="0"/>
                  <a:t>or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0 and 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en-US" b="0" dirty="0"/>
              </a:p>
              <a:p>
                <a:r>
                  <a:rPr lang="en-US" b="1" dirty="0"/>
                  <a:t>Cost function for a data set: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8283" y="1806498"/>
                <a:ext cx="7638477" cy="4259765"/>
              </a:xfrm>
              <a:blipFill rotWithShape="0">
                <a:blip r:embed="rId2"/>
                <a:stretch>
                  <a:fillRect l="-1994" t="-14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00958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28283" y="1806498"/>
                <a:ext cx="7638477" cy="4259765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m>
                      <m:mPr>
                        <m:plcHide m:val="on"/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 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 </m:t>
                          </m:r>
                        </m:e>
                      </m:mr>
                    </m:m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𝐶𝑜𝑠𝑡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r>
                  <a:rPr lang="en-US" b="1" dirty="0"/>
                  <a:t>Goal: Find parameters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b="1" dirty="0"/>
                  <a:t> to minimize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𝑱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endParaRPr lang="en-US" b="1" dirty="0"/>
              </a:p>
              <a:p>
                <a:r>
                  <a:rPr lang="en-US" dirty="0"/>
                  <a:t>Repeat {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} 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is called learning rate).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8283" y="1806498"/>
                <a:ext cx="7638477" cy="4259765"/>
              </a:xfrm>
              <a:blipFill>
                <a:blip r:embed="rId2"/>
                <a:stretch>
                  <a:fillRect l="-1994" b="-18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49210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Decent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AC6329-6D84-6E76-CD73-545C3D19D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269" y="2020329"/>
            <a:ext cx="7354614" cy="395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3835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the correct Learning Rate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03C5CF-B838-BF70-B644-574915610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359" y="2876600"/>
            <a:ext cx="7083281" cy="272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8697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/>
              <a:t>Logistic Regression for multiple classes</a:t>
            </a:r>
            <a:endParaRPr lang="en-US" sz="44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04285" y="1801641"/>
            <a:ext cx="7424903" cy="406778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396875">
              <a:buFont typeface="Arial" panose="020B0604020202020204" pitchFamily="34" charset="0"/>
              <a:buChar char="•"/>
            </a:pPr>
            <a:r>
              <a:rPr lang="en-US" dirty="0"/>
              <a:t>Logistic Regression is a binary classifier. The native model can only be used to two-class problems.</a:t>
            </a:r>
          </a:p>
          <a:p>
            <a:pPr marL="396875" indent="-396875">
              <a:buFont typeface="Arial" panose="020B0604020202020204" pitchFamily="34" charset="0"/>
              <a:buChar char="•"/>
            </a:pPr>
            <a:r>
              <a:rPr lang="en-US" dirty="0"/>
              <a:t>Binary classifiers can be used to solve multiple-class problems by various methods. They can be:</a:t>
            </a:r>
          </a:p>
          <a:p>
            <a:pPr marL="689483" lvl="1" indent="-396875">
              <a:buFont typeface="Arial" panose="020B0604020202020204" pitchFamily="34" charset="0"/>
              <a:buChar char="•"/>
            </a:pPr>
            <a:r>
              <a:rPr lang="en-US" dirty="0"/>
              <a:t>One-vs-Rest (OVR): this strategy involves training a single classifier per class, with the samples of that class as positive samples and all other samples as negatives. </a:t>
            </a:r>
          </a:p>
          <a:p>
            <a:pPr marL="689483" lvl="1" indent="-396875">
              <a:buFont typeface="Arial" panose="020B0604020202020204" pitchFamily="34" charset="0"/>
              <a:buChar char="•"/>
            </a:pPr>
            <a:r>
              <a:rPr lang="en-US" dirty="0"/>
              <a:t>One-vs-One (OVO): this strategy involves training K (K − 1) / 2 binary classifiers for a K-way multiclass problem.</a:t>
            </a:r>
          </a:p>
          <a:p>
            <a:pPr marL="689483" lvl="1" indent="-396875">
              <a:buFont typeface="Arial" panose="020B0604020202020204" pitchFamily="34" charset="0"/>
              <a:buChar char="•"/>
            </a:pPr>
            <a:r>
              <a:rPr lang="en-US" dirty="0"/>
              <a:t>Multinomial: this strategy use </a:t>
            </a:r>
            <a:r>
              <a:rPr lang="en-US" dirty="0" err="1"/>
              <a:t>softmax</a:t>
            </a:r>
            <a:r>
              <a:rPr lang="en-US" dirty="0"/>
              <a:t> function to replace sigmoid function as the activation function and calculates probabilities of all classes at one time. </a:t>
            </a:r>
          </a:p>
        </p:txBody>
      </p:sp>
    </p:spTree>
    <p:extLst>
      <p:ext uri="{BB962C8B-B14F-4D97-AF65-F5344CB8AC3E}">
        <p14:creationId xmlns:p14="http://schemas.microsoft.com/office/powerpoint/2010/main" val="12472064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Linear classifiers: Which Hyperplane?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752600"/>
            <a:ext cx="5715000" cy="4876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2200" dirty="0"/>
              <a:t>Lots of possible solutions for </a:t>
            </a:r>
            <a:r>
              <a:rPr lang="en-US" altLang="en-US" sz="2200" i="1" dirty="0"/>
              <a:t>a, b, 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200" dirty="0"/>
              <a:t>Some methods find a separating hyperplane, but not the optimal one</a:t>
            </a:r>
            <a:endParaRPr lang="en-US" altLang="en-US" sz="2200" dirty="0">
              <a:solidFill>
                <a:schemeClr val="folHlink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000" dirty="0"/>
              <a:t>E.g., perceptron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200" dirty="0"/>
              <a:t>Support Vector Machine (SVM) finds an optimal solution.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000" dirty="0"/>
              <a:t>Maximizes the distance between the hyperplane and the “difficult points” close to decision boundary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000" dirty="0"/>
              <a:t>One intuition: if there are no points near the decision surface, then there are no very uncertain classification decisions</a:t>
            </a:r>
          </a:p>
        </p:txBody>
      </p:sp>
      <p:pic>
        <p:nvPicPr>
          <p:cNvPr id="23556" name="Picture 4" descr="prabhakarmanyhyperplanes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86500" y="3795979"/>
            <a:ext cx="2667000" cy="2324100"/>
          </a:xfrm>
          <a:noFill/>
        </p:spPr>
      </p:pic>
      <p:sp>
        <p:nvSpPr>
          <p:cNvPr id="23557" name="Line 5"/>
          <p:cNvSpPr>
            <a:spLocks noChangeShapeType="1"/>
          </p:cNvSpPr>
          <p:nvPr/>
        </p:nvSpPr>
        <p:spPr bwMode="auto">
          <a:xfrm flipH="1" flipV="1">
            <a:off x="7124700" y="3795979"/>
            <a:ext cx="1905000" cy="2209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 flipH="1">
            <a:off x="7886700" y="3872179"/>
            <a:ext cx="304800" cy="2209800"/>
          </a:xfrm>
          <a:prstGeom prst="line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9" name="AutoShape 7"/>
          <p:cNvSpPr>
            <a:spLocks noChangeArrowheads="1"/>
          </p:cNvSpPr>
          <p:nvPr/>
        </p:nvSpPr>
        <p:spPr bwMode="auto">
          <a:xfrm>
            <a:off x="6698153" y="1447800"/>
            <a:ext cx="2438400" cy="1905000"/>
          </a:xfrm>
          <a:prstGeom prst="wedgeRectCallout">
            <a:avLst>
              <a:gd name="adj1" fmla="val 2213"/>
              <a:gd name="adj2" fmla="val 77171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dirty="0"/>
              <a:t>This line represents the decision boundary:</a:t>
            </a:r>
          </a:p>
          <a:p>
            <a:pPr algn="ctr" eaLnBrk="1" hangingPunct="1"/>
            <a:r>
              <a:rPr lang="en-US" altLang="en-US" i="1" dirty="0"/>
              <a:t>a</a:t>
            </a:r>
            <a:r>
              <a:rPr lang="en-US" altLang="en-US" i="1" dirty="0">
                <a:solidFill>
                  <a:srgbClr val="990033"/>
                </a:solidFill>
              </a:rPr>
              <a:t>x</a:t>
            </a:r>
            <a:r>
              <a:rPr lang="en-US" altLang="en-US" i="1" dirty="0"/>
              <a:t> </a:t>
            </a:r>
            <a:r>
              <a:rPr lang="en-US" altLang="en-US" dirty="0"/>
              <a:t>+ </a:t>
            </a:r>
            <a:r>
              <a:rPr lang="en-US" altLang="en-US" i="1" dirty="0"/>
              <a:t>b</a:t>
            </a:r>
            <a:r>
              <a:rPr lang="en-US" altLang="en-US" i="1" dirty="0">
                <a:solidFill>
                  <a:srgbClr val="990033"/>
                </a:solidFill>
              </a:rPr>
              <a:t>y</a:t>
            </a:r>
            <a:r>
              <a:rPr lang="en-US" altLang="en-US" i="1" dirty="0"/>
              <a:t> </a:t>
            </a:r>
            <a:r>
              <a:rPr lang="en-US" alt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−</a:t>
            </a:r>
            <a:r>
              <a:rPr lang="en-US" altLang="en-US" i="1" dirty="0"/>
              <a:t> c </a:t>
            </a:r>
            <a:r>
              <a:rPr lang="en-US" altLang="en-US" dirty="0">
                <a:sym typeface="Symbol" panose="05050102010706020507" pitchFamily="18" charset="2"/>
              </a:rPr>
              <a:t>= 0</a:t>
            </a:r>
            <a:endParaRPr lang="en-US" altLang="en-US" dirty="0"/>
          </a:p>
        </p:txBody>
      </p:sp>
      <p:sp>
        <p:nvSpPr>
          <p:cNvPr id="23560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8429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Ch. 15</a:t>
            </a:r>
          </a:p>
        </p:txBody>
      </p:sp>
    </p:spTree>
    <p:extLst>
      <p:ext uri="{BB962C8B-B14F-4D97-AF65-F5344CB8AC3E}">
        <p14:creationId xmlns:p14="http://schemas.microsoft.com/office/powerpoint/2010/main" val="341271298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17.</a:t>
            </a:r>
            <a:fld id="{13827875-F253-4CA4-97D3-5B0F93C30C38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833410" y="517288"/>
            <a:ext cx="7543800" cy="807286"/>
          </a:xfrm>
        </p:spPr>
        <p:txBody>
          <a:bodyPr>
            <a:normAutofit/>
          </a:bodyPr>
          <a:lstStyle/>
          <a:p>
            <a:r>
              <a:rPr lang="en-US" altLang="en-US" sz="4000" dirty="0"/>
              <a:t>Simple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1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Meaning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en-US" dirty="0"/>
              </a:p>
              <a:p>
                <a:r>
                  <a:rPr lang="en-US" altLang="en-US" dirty="0">
                    <a:solidFill>
                      <a:srgbClr val="FF0000"/>
                    </a:solidFill>
                  </a:rPr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dirty="0">
                    <a:solidFill>
                      <a:srgbClr val="FF0000"/>
                    </a:solidFill>
                  </a:rPr>
                  <a:t> &gt; 0 [positive slope]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dirty="0">
                    <a:solidFill>
                      <a:srgbClr val="FF0000"/>
                    </a:solidFill>
                  </a:rPr>
                  <a:t> &lt; 0 [negative slope]</a:t>
                </a:r>
              </a:p>
              <a:p>
                <a:r>
                  <a:rPr lang="en-US" altLang="en-US" dirty="0"/>
                  <a:t>             </a:t>
                </a:r>
              </a:p>
            </p:txBody>
          </p:sp>
        </mc:Choice>
        <mc:Fallback xmlns="">
          <p:sp>
            <p:nvSpPr>
              <p:cNvPr id="174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l="-808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2444750" y="2590800"/>
            <a:ext cx="2984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latin typeface="Tahoma" panose="020B0604030504040204" pitchFamily="34" charset="0"/>
              </a:rPr>
              <a:t>y</a:t>
            </a:r>
          </a:p>
        </p:txBody>
      </p:sp>
      <p:sp>
        <p:nvSpPr>
          <p:cNvPr id="17413" name="Freeform 5"/>
          <p:cNvSpPr>
            <a:spLocks/>
          </p:cNvSpPr>
          <p:nvPr/>
        </p:nvSpPr>
        <p:spPr bwMode="auto">
          <a:xfrm>
            <a:off x="2819400" y="2590800"/>
            <a:ext cx="4724400" cy="3179763"/>
          </a:xfrm>
          <a:custGeom>
            <a:avLst/>
            <a:gdLst>
              <a:gd name="T0" fmla="*/ 0 w 2304"/>
              <a:gd name="T1" fmla="*/ 0 h 1824"/>
              <a:gd name="T2" fmla="*/ 0 w 2304"/>
              <a:gd name="T3" fmla="*/ 1824 h 1824"/>
              <a:gd name="T4" fmla="*/ 2304 w 2304"/>
              <a:gd name="T5" fmla="*/ 1824 h 18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04" h="1824">
                <a:moveTo>
                  <a:pt x="0" y="0"/>
                </a:moveTo>
                <a:lnTo>
                  <a:pt x="0" y="1824"/>
                </a:lnTo>
                <a:lnTo>
                  <a:pt x="2304" y="1824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15" name="Line 7"/>
          <p:cNvSpPr>
            <a:spLocks noChangeShapeType="1"/>
          </p:cNvSpPr>
          <p:nvPr/>
        </p:nvSpPr>
        <p:spPr bwMode="auto">
          <a:xfrm flipV="1">
            <a:off x="2819400" y="2819400"/>
            <a:ext cx="4876800" cy="20367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>
            <a:off x="2362200" y="4876800"/>
            <a:ext cx="4572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45" name="Text Box 37"/>
          <p:cNvSpPr txBox="1">
            <a:spLocks noChangeArrowheads="1"/>
          </p:cNvSpPr>
          <p:nvPr/>
        </p:nvSpPr>
        <p:spPr bwMode="auto">
          <a:xfrm>
            <a:off x="7162800" y="5715000"/>
            <a:ext cx="29686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latin typeface="Tahoma" panose="020B0604030504040204" pitchFamily="34" charset="0"/>
              </a:rPr>
              <a:t>x</a:t>
            </a:r>
          </a:p>
        </p:txBody>
      </p:sp>
      <p:sp>
        <p:nvSpPr>
          <p:cNvPr id="17447" name="Line 39"/>
          <p:cNvSpPr>
            <a:spLocks noChangeShapeType="1"/>
          </p:cNvSpPr>
          <p:nvPr/>
        </p:nvSpPr>
        <p:spPr bwMode="auto">
          <a:xfrm>
            <a:off x="4267200" y="4267200"/>
            <a:ext cx="1752600" cy="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48" name="Line 40"/>
          <p:cNvSpPr>
            <a:spLocks noChangeShapeType="1"/>
          </p:cNvSpPr>
          <p:nvPr/>
        </p:nvSpPr>
        <p:spPr bwMode="auto">
          <a:xfrm flipV="1">
            <a:off x="6019800" y="3505200"/>
            <a:ext cx="0" cy="76200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49" name="Text Box 41"/>
          <p:cNvSpPr txBox="1">
            <a:spLocks noChangeArrowheads="1"/>
          </p:cNvSpPr>
          <p:nvPr/>
        </p:nvSpPr>
        <p:spPr bwMode="auto">
          <a:xfrm>
            <a:off x="5029200" y="4267200"/>
            <a:ext cx="5207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solidFill>
                  <a:srgbClr val="008000"/>
                </a:solidFill>
                <a:latin typeface="Tahoma" panose="020B0604030504040204" pitchFamily="34" charset="0"/>
              </a:rPr>
              <a:t>run</a:t>
            </a:r>
          </a:p>
        </p:txBody>
      </p:sp>
      <p:sp>
        <p:nvSpPr>
          <p:cNvPr id="17450" name="Text Box 42"/>
          <p:cNvSpPr txBox="1">
            <a:spLocks noChangeArrowheads="1"/>
          </p:cNvSpPr>
          <p:nvPr/>
        </p:nvSpPr>
        <p:spPr bwMode="auto">
          <a:xfrm>
            <a:off x="6019800" y="3657600"/>
            <a:ext cx="54133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solidFill>
                  <a:srgbClr val="008000"/>
                </a:solidFill>
                <a:latin typeface="Tahoma" panose="020B0604030504040204" pitchFamily="34" charset="0"/>
              </a:rPr>
              <a:t>rise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51" name="Text Box 43"/>
              <p:cNvSpPr txBox="1">
                <a:spLocks noChangeArrowheads="1"/>
              </p:cNvSpPr>
              <p:nvPr/>
            </p:nvSpPr>
            <p:spPr bwMode="auto">
              <a:xfrm>
                <a:off x="6172200" y="4495800"/>
                <a:ext cx="2208425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en-US" sz="18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18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en-US" sz="1800" dirty="0">
                    <a:solidFill>
                      <a:srgbClr val="008000"/>
                    </a:solidFill>
                    <a:latin typeface="Tahoma" panose="020B0604030504040204" pitchFamily="34" charset="0"/>
                  </a:rPr>
                  <a:t>slope (=rise/run)</a:t>
                </a:r>
              </a:p>
            </p:txBody>
          </p:sp>
        </mc:Choice>
        <mc:Fallback xmlns="">
          <p:sp>
            <p:nvSpPr>
              <p:cNvPr id="17451" name="Text 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72200" y="4495800"/>
                <a:ext cx="2208425" cy="369332"/>
              </a:xfrm>
              <a:prstGeom prst="rect">
                <a:avLst/>
              </a:prstGeom>
              <a:blipFill>
                <a:blip r:embed="rId3"/>
                <a:stretch>
                  <a:fillRect l="-829" t="-10000" r="-2210" b="-25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55" name="Text Box 47"/>
          <p:cNvSpPr txBox="1">
            <a:spLocks noChangeArrowheads="1"/>
          </p:cNvSpPr>
          <p:nvPr/>
        </p:nvSpPr>
        <p:spPr bwMode="auto">
          <a:xfrm>
            <a:off x="1009650" y="4661247"/>
            <a:ext cx="14278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0000FF"/>
                </a:solidFill>
                <a:latin typeface="Tahoma" panose="020B0604030504040204" pitchFamily="34" charset="0"/>
              </a:rPr>
              <a:t>: </a:t>
            </a:r>
            <a:r>
              <a:rPr lang="en-US" altLang="en-US" sz="1800" dirty="0">
                <a:solidFill>
                  <a:srgbClr val="0000FF"/>
                </a:solidFill>
                <a:latin typeface="Tahoma" panose="020B0604030504040204" pitchFamily="34" charset="0"/>
              </a:rPr>
              <a:t>y-intercept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213463" y="2994007"/>
                <a:ext cx="19019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463" y="2994007"/>
                <a:ext cx="1901952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25D63A2-AE79-6449-1B52-391081290A53}"/>
                  </a:ext>
                </a:extLst>
              </p:cNvPr>
              <p:cNvSpPr txBox="1"/>
              <p:nvPr/>
            </p:nvSpPr>
            <p:spPr>
              <a:xfrm>
                <a:off x="853278" y="4717663"/>
                <a:ext cx="2850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25D63A2-AE79-6449-1B52-391081290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278" y="4717663"/>
                <a:ext cx="285013" cy="276999"/>
              </a:xfrm>
              <a:prstGeom prst="rect">
                <a:avLst/>
              </a:prstGeom>
              <a:blipFill>
                <a:blip r:embed="rId6"/>
                <a:stretch>
                  <a:fillRect l="-29787" t="-2222" r="-638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4612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Another intuition</a:t>
            </a:r>
          </a:p>
        </p:txBody>
      </p:sp>
      <p:sp>
        <p:nvSpPr>
          <p:cNvPr id="25603" name="Rectangle 1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If you have to place a fat separator between classes, you have less choices, and so  the capacity of the model has been decreased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/>
          </a:p>
        </p:txBody>
      </p:sp>
      <p:sp>
        <p:nvSpPr>
          <p:cNvPr id="25604" name="Oval 3"/>
          <p:cNvSpPr>
            <a:spLocks noChangeArrowheads="1"/>
          </p:cNvSpPr>
          <p:nvPr/>
        </p:nvSpPr>
        <p:spPr bwMode="auto">
          <a:xfrm>
            <a:off x="2199437" y="3740506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05" name="Oval 4"/>
          <p:cNvSpPr>
            <a:spLocks noChangeArrowheads="1"/>
          </p:cNvSpPr>
          <p:nvPr/>
        </p:nvSpPr>
        <p:spPr bwMode="auto">
          <a:xfrm>
            <a:off x="4866437" y="419770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06" name="Oval 5"/>
          <p:cNvSpPr>
            <a:spLocks noChangeArrowheads="1"/>
          </p:cNvSpPr>
          <p:nvPr/>
        </p:nvSpPr>
        <p:spPr bwMode="auto">
          <a:xfrm>
            <a:off x="2351837" y="4273906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07" name="Oval 6"/>
          <p:cNvSpPr>
            <a:spLocks noChangeArrowheads="1"/>
          </p:cNvSpPr>
          <p:nvPr/>
        </p:nvSpPr>
        <p:spPr bwMode="auto">
          <a:xfrm>
            <a:off x="2504237" y="5340706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08" name="Oval 7"/>
          <p:cNvSpPr>
            <a:spLocks noChangeArrowheads="1"/>
          </p:cNvSpPr>
          <p:nvPr/>
        </p:nvSpPr>
        <p:spPr bwMode="auto">
          <a:xfrm>
            <a:off x="3418637" y="3740506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09" name="Oval 8"/>
          <p:cNvSpPr>
            <a:spLocks noChangeArrowheads="1"/>
          </p:cNvSpPr>
          <p:nvPr/>
        </p:nvSpPr>
        <p:spPr bwMode="auto">
          <a:xfrm>
            <a:off x="1894637" y="4731106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10" name="Oval 9"/>
          <p:cNvSpPr>
            <a:spLocks noChangeArrowheads="1"/>
          </p:cNvSpPr>
          <p:nvPr/>
        </p:nvSpPr>
        <p:spPr bwMode="auto">
          <a:xfrm>
            <a:off x="2961437" y="4502506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11" name="Oval 10"/>
          <p:cNvSpPr>
            <a:spLocks noChangeArrowheads="1"/>
          </p:cNvSpPr>
          <p:nvPr/>
        </p:nvSpPr>
        <p:spPr bwMode="auto">
          <a:xfrm>
            <a:off x="3647237" y="4121506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12" name="Oval 11"/>
          <p:cNvSpPr>
            <a:spLocks noChangeArrowheads="1"/>
          </p:cNvSpPr>
          <p:nvPr/>
        </p:nvSpPr>
        <p:spPr bwMode="auto">
          <a:xfrm>
            <a:off x="3266237" y="5340706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13" name="Oval 12"/>
          <p:cNvSpPr>
            <a:spLocks noChangeArrowheads="1"/>
          </p:cNvSpPr>
          <p:nvPr/>
        </p:nvSpPr>
        <p:spPr bwMode="auto">
          <a:xfrm>
            <a:off x="5171237" y="480730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14" name="Oval 13"/>
          <p:cNvSpPr>
            <a:spLocks noChangeArrowheads="1"/>
          </p:cNvSpPr>
          <p:nvPr/>
        </p:nvSpPr>
        <p:spPr bwMode="auto">
          <a:xfrm>
            <a:off x="5323637" y="358810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15" name="Oval 14"/>
          <p:cNvSpPr>
            <a:spLocks noChangeArrowheads="1"/>
          </p:cNvSpPr>
          <p:nvPr/>
        </p:nvSpPr>
        <p:spPr bwMode="auto">
          <a:xfrm>
            <a:off x="6390437" y="374050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16" name="Oval 15"/>
          <p:cNvSpPr>
            <a:spLocks noChangeArrowheads="1"/>
          </p:cNvSpPr>
          <p:nvPr/>
        </p:nvSpPr>
        <p:spPr bwMode="auto">
          <a:xfrm>
            <a:off x="5628437" y="389290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17" name="Rectangle 21"/>
          <p:cNvSpPr>
            <a:spLocks noChangeArrowheads="1"/>
          </p:cNvSpPr>
          <p:nvPr/>
        </p:nvSpPr>
        <p:spPr bwMode="auto">
          <a:xfrm>
            <a:off x="3875837" y="2749906"/>
            <a:ext cx="914400" cy="3429000"/>
          </a:xfrm>
          <a:prstGeom prst="rect">
            <a:avLst/>
          </a:prstGeom>
          <a:solidFill>
            <a:srgbClr val="00A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52342" name="Rectangle 22"/>
          <p:cNvSpPr>
            <a:spLocks noChangeArrowheads="1"/>
          </p:cNvSpPr>
          <p:nvPr/>
        </p:nvSpPr>
        <p:spPr bwMode="auto">
          <a:xfrm rot="1200000">
            <a:off x="3875837" y="2673706"/>
            <a:ext cx="914400" cy="3429000"/>
          </a:xfrm>
          <a:prstGeom prst="rect">
            <a:avLst/>
          </a:prstGeom>
          <a:solidFill>
            <a:srgbClr val="00A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52343" name="Rectangle 23"/>
          <p:cNvSpPr>
            <a:spLocks noChangeArrowheads="1"/>
          </p:cNvSpPr>
          <p:nvPr/>
        </p:nvSpPr>
        <p:spPr bwMode="auto">
          <a:xfrm rot="-1200000">
            <a:off x="3952037" y="2597506"/>
            <a:ext cx="914400" cy="3429000"/>
          </a:xfrm>
          <a:prstGeom prst="rect">
            <a:avLst/>
          </a:prstGeom>
          <a:solidFill>
            <a:srgbClr val="00A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20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098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15.1</a:t>
            </a:r>
          </a:p>
        </p:txBody>
      </p:sp>
    </p:spTree>
    <p:extLst>
      <p:ext uri="{BB962C8B-B14F-4D97-AF65-F5344CB8AC3E}">
        <p14:creationId xmlns:p14="http://schemas.microsoft.com/office/powerpoint/2010/main" val="3909233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42" grpId="0" animBg="1"/>
      <p:bldP spid="95234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Support Vector Machine (SVM)</a:t>
            </a:r>
          </a:p>
        </p:txBody>
      </p:sp>
      <p:sp>
        <p:nvSpPr>
          <p:cNvPr id="26627" name="Oval 4"/>
          <p:cNvSpPr>
            <a:spLocks noChangeArrowheads="1"/>
          </p:cNvSpPr>
          <p:nvPr/>
        </p:nvSpPr>
        <p:spPr bwMode="auto">
          <a:xfrm>
            <a:off x="71628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28" name="Oval 5"/>
          <p:cNvSpPr>
            <a:spLocks noChangeArrowheads="1"/>
          </p:cNvSpPr>
          <p:nvPr/>
        </p:nvSpPr>
        <p:spPr bwMode="auto">
          <a:xfrm>
            <a:off x="7467600" y="2743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29" name="Oval 6"/>
          <p:cNvSpPr>
            <a:spLocks noChangeArrowheads="1"/>
          </p:cNvSpPr>
          <p:nvPr/>
        </p:nvSpPr>
        <p:spPr bwMode="auto">
          <a:xfrm>
            <a:off x="7315200" y="2971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30" name="Oval 7"/>
          <p:cNvSpPr>
            <a:spLocks noChangeArrowheads="1"/>
          </p:cNvSpPr>
          <p:nvPr/>
        </p:nvSpPr>
        <p:spPr bwMode="auto">
          <a:xfrm>
            <a:off x="77724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31" name="Oval 8"/>
          <p:cNvSpPr>
            <a:spLocks noChangeArrowheads="1"/>
          </p:cNvSpPr>
          <p:nvPr/>
        </p:nvSpPr>
        <p:spPr bwMode="auto">
          <a:xfrm>
            <a:off x="7543800" y="3200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32" name="Oval 9"/>
          <p:cNvSpPr>
            <a:spLocks noChangeArrowheads="1"/>
          </p:cNvSpPr>
          <p:nvPr/>
        </p:nvSpPr>
        <p:spPr bwMode="auto">
          <a:xfrm>
            <a:off x="74676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33" name="Oval 10"/>
          <p:cNvSpPr>
            <a:spLocks noChangeArrowheads="1"/>
          </p:cNvSpPr>
          <p:nvPr/>
        </p:nvSpPr>
        <p:spPr bwMode="auto">
          <a:xfrm>
            <a:off x="6858000" y="2514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34" name="Rectangle 11"/>
          <p:cNvSpPr>
            <a:spLocks noChangeArrowheads="1"/>
          </p:cNvSpPr>
          <p:nvPr/>
        </p:nvSpPr>
        <p:spPr bwMode="auto">
          <a:xfrm>
            <a:off x="6248400" y="3505200"/>
            <a:ext cx="152400" cy="152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35" name="Rectangle 12"/>
          <p:cNvSpPr>
            <a:spLocks noChangeArrowheads="1"/>
          </p:cNvSpPr>
          <p:nvPr/>
        </p:nvSpPr>
        <p:spPr bwMode="auto">
          <a:xfrm>
            <a:off x="6400800" y="4267200"/>
            <a:ext cx="152400" cy="152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36" name="Rectangle 13"/>
          <p:cNvSpPr>
            <a:spLocks noChangeArrowheads="1"/>
          </p:cNvSpPr>
          <p:nvPr/>
        </p:nvSpPr>
        <p:spPr bwMode="auto">
          <a:xfrm>
            <a:off x="6553200" y="3810000"/>
            <a:ext cx="152400" cy="152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37" name="Rectangle 14"/>
          <p:cNvSpPr>
            <a:spLocks noChangeArrowheads="1"/>
          </p:cNvSpPr>
          <p:nvPr/>
        </p:nvSpPr>
        <p:spPr bwMode="auto">
          <a:xfrm>
            <a:off x="6858000" y="4114800"/>
            <a:ext cx="152400" cy="152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38" name="Rectangle 15"/>
          <p:cNvSpPr>
            <a:spLocks noChangeArrowheads="1"/>
          </p:cNvSpPr>
          <p:nvPr/>
        </p:nvSpPr>
        <p:spPr bwMode="auto">
          <a:xfrm>
            <a:off x="5943600" y="3657600"/>
            <a:ext cx="152400" cy="152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39" name="Rectangle 16"/>
          <p:cNvSpPr>
            <a:spLocks noChangeArrowheads="1"/>
          </p:cNvSpPr>
          <p:nvPr/>
        </p:nvSpPr>
        <p:spPr bwMode="auto">
          <a:xfrm>
            <a:off x="6248400" y="3886200"/>
            <a:ext cx="152400" cy="152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40" name="Rectangle 17"/>
          <p:cNvSpPr>
            <a:spLocks noChangeArrowheads="1"/>
          </p:cNvSpPr>
          <p:nvPr/>
        </p:nvSpPr>
        <p:spPr bwMode="auto">
          <a:xfrm>
            <a:off x="6019800" y="4114800"/>
            <a:ext cx="152400" cy="152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41" name="Oval 18"/>
          <p:cNvSpPr>
            <a:spLocks noChangeArrowheads="1"/>
          </p:cNvSpPr>
          <p:nvPr/>
        </p:nvSpPr>
        <p:spPr bwMode="auto">
          <a:xfrm>
            <a:off x="7620000" y="2819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42" name="Oval 19"/>
          <p:cNvSpPr>
            <a:spLocks noChangeArrowheads="1"/>
          </p:cNvSpPr>
          <p:nvPr/>
        </p:nvSpPr>
        <p:spPr bwMode="auto">
          <a:xfrm>
            <a:off x="7696200" y="2667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43" name="Oval 20"/>
          <p:cNvSpPr>
            <a:spLocks noChangeArrowheads="1"/>
          </p:cNvSpPr>
          <p:nvPr/>
        </p:nvSpPr>
        <p:spPr bwMode="auto">
          <a:xfrm>
            <a:off x="6896100" y="2895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44" name="Rectangle 21"/>
          <p:cNvSpPr>
            <a:spLocks noChangeArrowheads="1"/>
          </p:cNvSpPr>
          <p:nvPr/>
        </p:nvSpPr>
        <p:spPr bwMode="auto">
          <a:xfrm>
            <a:off x="6553200" y="3441700"/>
            <a:ext cx="152400" cy="152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45" name="Rectangle 22"/>
          <p:cNvSpPr>
            <a:spLocks noChangeArrowheads="1"/>
          </p:cNvSpPr>
          <p:nvPr/>
        </p:nvSpPr>
        <p:spPr bwMode="auto">
          <a:xfrm>
            <a:off x="6858000" y="3657600"/>
            <a:ext cx="152400" cy="152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46" name="Rectangle 23"/>
          <p:cNvSpPr>
            <a:spLocks noChangeArrowheads="1"/>
          </p:cNvSpPr>
          <p:nvPr/>
        </p:nvSpPr>
        <p:spPr bwMode="auto">
          <a:xfrm>
            <a:off x="6248400" y="3200400"/>
            <a:ext cx="152400" cy="152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47" name="Oval 24"/>
          <p:cNvSpPr>
            <a:spLocks noChangeArrowheads="1"/>
          </p:cNvSpPr>
          <p:nvPr/>
        </p:nvSpPr>
        <p:spPr bwMode="auto">
          <a:xfrm>
            <a:off x="7251700" y="31623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48" name="Oval 25"/>
          <p:cNvSpPr>
            <a:spLocks noChangeArrowheads="1"/>
          </p:cNvSpPr>
          <p:nvPr/>
        </p:nvSpPr>
        <p:spPr bwMode="auto">
          <a:xfrm>
            <a:off x="7086600" y="2743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02170" name="Line 26"/>
          <p:cNvSpPr>
            <a:spLocks noChangeShapeType="1"/>
          </p:cNvSpPr>
          <p:nvPr/>
        </p:nvSpPr>
        <p:spPr bwMode="auto">
          <a:xfrm>
            <a:off x="5867400" y="2514600"/>
            <a:ext cx="1981200" cy="1524000"/>
          </a:xfrm>
          <a:prstGeom prst="line">
            <a:avLst/>
          </a:prstGeom>
          <a:noFill/>
          <a:ln w="19050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5638800" y="1628286"/>
            <a:ext cx="2913063" cy="3448538"/>
            <a:chOff x="5638800" y="1628284"/>
            <a:chExt cx="2913546" cy="3448402"/>
          </a:xfrm>
        </p:grpSpPr>
        <p:sp>
          <p:nvSpPr>
            <p:cNvPr id="26667" name="Line 28"/>
            <p:cNvSpPr>
              <a:spLocks noChangeShapeType="1"/>
            </p:cNvSpPr>
            <p:nvPr/>
          </p:nvSpPr>
          <p:spPr bwMode="auto">
            <a:xfrm>
              <a:off x="6096000" y="2286000"/>
              <a:ext cx="1981200" cy="1524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8" name="Line 29"/>
            <p:cNvSpPr>
              <a:spLocks noChangeShapeType="1"/>
            </p:cNvSpPr>
            <p:nvPr/>
          </p:nvSpPr>
          <p:spPr bwMode="auto">
            <a:xfrm>
              <a:off x="5638800" y="2743200"/>
              <a:ext cx="1981200" cy="1524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9" name="Line 32"/>
            <p:cNvSpPr>
              <a:spLocks noChangeShapeType="1"/>
            </p:cNvSpPr>
            <p:nvPr/>
          </p:nvSpPr>
          <p:spPr bwMode="auto">
            <a:xfrm flipH="1">
              <a:off x="6400800" y="1970088"/>
              <a:ext cx="152400" cy="1192212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70" name="Line 33"/>
            <p:cNvSpPr>
              <a:spLocks noChangeShapeType="1"/>
            </p:cNvSpPr>
            <p:nvPr/>
          </p:nvSpPr>
          <p:spPr bwMode="auto">
            <a:xfrm>
              <a:off x="6705600" y="1970088"/>
              <a:ext cx="190500" cy="9255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71" name="Line 35"/>
            <p:cNvSpPr>
              <a:spLocks noChangeShapeType="1"/>
            </p:cNvSpPr>
            <p:nvPr/>
          </p:nvSpPr>
          <p:spPr bwMode="auto">
            <a:xfrm flipV="1">
              <a:off x="7518400" y="3657600"/>
              <a:ext cx="361950" cy="52228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72" name="Text Box 31"/>
            <p:cNvSpPr txBox="1">
              <a:spLocks noChangeArrowheads="1"/>
            </p:cNvSpPr>
            <p:nvPr/>
          </p:nvSpPr>
          <p:spPr bwMode="auto">
            <a:xfrm>
              <a:off x="5778523" y="1628284"/>
              <a:ext cx="1829103" cy="4000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000" dirty="0">
                  <a:latin typeface="Calibri" panose="020F0502020204030204" pitchFamily="34" charset="0"/>
                </a:rPr>
                <a:t>Support vectors</a:t>
              </a:r>
              <a:endParaRPr lang="en-US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26673" name="Text Box 36"/>
            <p:cNvSpPr txBox="1">
              <a:spLocks noChangeArrowheads="1"/>
            </p:cNvSpPr>
            <p:nvPr/>
          </p:nvSpPr>
          <p:spPr bwMode="auto">
            <a:xfrm>
              <a:off x="7271021" y="4368689"/>
              <a:ext cx="1281325" cy="707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000">
                  <a:latin typeface="Calibri" panose="020F0502020204030204" pitchFamily="34" charset="0"/>
                </a:rPr>
                <a:t>Maximizes</a:t>
              </a:r>
            </a:p>
            <a:p>
              <a:r>
                <a:rPr lang="en-US" altLang="en-US" sz="2000">
                  <a:latin typeface="Calibri" panose="020F0502020204030204" pitchFamily="34" charset="0"/>
                </a:rPr>
                <a:t>margin</a:t>
              </a: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26674" name="Freeform 37"/>
            <p:cNvSpPr>
              <a:spLocks/>
            </p:cNvSpPr>
            <p:nvPr/>
          </p:nvSpPr>
          <p:spPr bwMode="auto">
            <a:xfrm>
              <a:off x="7800975" y="3797300"/>
              <a:ext cx="174625" cy="630238"/>
            </a:xfrm>
            <a:custGeom>
              <a:avLst/>
              <a:gdLst>
                <a:gd name="T0" fmla="*/ 2147483647 w 110"/>
                <a:gd name="T1" fmla="*/ 2147483647 h 397"/>
                <a:gd name="T2" fmla="*/ 2147483647 w 110"/>
                <a:gd name="T3" fmla="*/ 2147483647 h 397"/>
                <a:gd name="T4" fmla="*/ 2147483647 w 110"/>
                <a:gd name="T5" fmla="*/ 2147483647 h 397"/>
                <a:gd name="T6" fmla="*/ 0 w 110"/>
                <a:gd name="T7" fmla="*/ 0 h 39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"/>
                <a:gd name="T13" fmla="*/ 0 h 397"/>
                <a:gd name="T14" fmla="*/ 110 w 110"/>
                <a:gd name="T15" fmla="*/ 397 h 39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" h="397">
                  <a:moveTo>
                    <a:pt x="24" y="397"/>
                  </a:moveTo>
                  <a:cubicBezTo>
                    <a:pt x="62" y="331"/>
                    <a:pt x="100" y="265"/>
                    <a:pt x="105" y="211"/>
                  </a:cubicBezTo>
                  <a:cubicBezTo>
                    <a:pt x="110" y="157"/>
                    <a:pt x="74" y="108"/>
                    <a:pt x="57" y="73"/>
                  </a:cubicBezTo>
                  <a:cubicBezTo>
                    <a:pt x="40" y="38"/>
                    <a:pt x="8" y="12"/>
                    <a:pt x="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02182" name="Line 38"/>
          <p:cNvSpPr>
            <a:spLocks noChangeShapeType="1"/>
          </p:cNvSpPr>
          <p:nvPr/>
        </p:nvSpPr>
        <p:spPr bwMode="auto">
          <a:xfrm>
            <a:off x="6248400" y="2209800"/>
            <a:ext cx="1231900" cy="2044700"/>
          </a:xfrm>
          <a:prstGeom prst="line">
            <a:avLst/>
          </a:prstGeom>
          <a:noFill/>
          <a:ln w="19050">
            <a:solidFill>
              <a:srgbClr val="F7964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2183" name="Line 39"/>
          <p:cNvSpPr>
            <a:spLocks noChangeShapeType="1"/>
          </p:cNvSpPr>
          <p:nvPr/>
        </p:nvSpPr>
        <p:spPr bwMode="auto">
          <a:xfrm>
            <a:off x="5727700" y="2755900"/>
            <a:ext cx="2286000" cy="889000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Lucida Sans" charset="0"/>
              <a:ea typeface="Arial Unicode MS" charset="0"/>
              <a:cs typeface="Arial Unicode MS" charset="0"/>
            </a:endParaRPr>
          </a:p>
        </p:txBody>
      </p:sp>
      <p:sp>
        <p:nvSpPr>
          <p:cNvPr id="26653" name="Oval 41"/>
          <p:cNvSpPr>
            <a:spLocks noChangeArrowheads="1"/>
          </p:cNvSpPr>
          <p:nvPr/>
        </p:nvSpPr>
        <p:spPr bwMode="auto">
          <a:xfrm>
            <a:off x="6896100" y="2895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54" name="Rectangle 42"/>
          <p:cNvSpPr>
            <a:spLocks noChangeArrowheads="1"/>
          </p:cNvSpPr>
          <p:nvPr/>
        </p:nvSpPr>
        <p:spPr bwMode="auto">
          <a:xfrm>
            <a:off x="6553200" y="3441700"/>
            <a:ext cx="152400" cy="152400"/>
          </a:xfrm>
          <a:prstGeom prst="rect">
            <a:avLst/>
          </a:prstGeom>
          <a:solidFill>
            <a:srgbClr val="C0504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55" name="Rectangle 43"/>
          <p:cNvSpPr>
            <a:spLocks noChangeArrowheads="1"/>
          </p:cNvSpPr>
          <p:nvPr/>
        </p:nvSpPr>
        <p:spPr bwMode="auto">
          <a:xfrm>
            <a:off x="6858000" y="3657600"/>
            <a:ext cx="152400" cy="152400"/>
          </a:xfrm>
          <a:prstGeom prst="rect">
            <a:avLst/>
          </a:prstGeom>
          <a:solidFill>
            <a:srgbClr val="C0504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56" name="Rectangle 44"/>
          <p:cNvSpPr>
            <a:spLocks noChangeArrowheads="1"/>
          </p:cNvSpPr>
          <p:nvPr/>
        </p:nvSpPr>
        <p:spPr bwMode="auto">
          <a:xfrm>
            <a:off x="6248400" y="3200400"/>
            <a:ext cx="152400" cy="152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57" name="Oval 45"/>
          <p:cNvSpPr>
            <a:spLocks noChangeArrowheads="1"/>
          </p:cNvSpPr>
          <p:nvPr/>
        </p:nvSpPr>
        <p:spPr bwMode="auto">
          <a:xfrm>
            <a:off x="7251700" y="3162300"/>
            <a:ext cx="152400" cy="152400"/>
          </a:xfrm>
          <a:prstGeom prst="ellipse">
            <a:avLst/>
          </a:prstGeom>
          <a:solidFill>
            <a:srgbClr val="43708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58" name="Rectangle 46"/>
          <p:cNvSpPr>
            <a:spLocks noGrp="1" noChangeArrowheads="1"/>
          </p:cNvSpPr>
          <p:nvPr>
            <p:ph type="body" idx="1"/>
          </p:nvPr>
        </p:nvSpPr>
        <p:spPr>
          <a:xfrm>
            <a:off x="457200" y="1816100"/>
            <a:ext cx="4876800" cy="3575202"/>
          </a:xfrm>
          <a:noFill/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2400" dirty="0"/>
              <a:t>SVMs maximize the </a:t>
            </a:r>
            <a:r>
              <a:rPr lang="en-US" altLang="en-US" sz="2400" i="1" dirty="0"/>
              <a:t>margin</a:t>
            </a:r>
            <a:r>
              <a:rPr lang="en-US" altLang="en-US" sz="2400" dirty="0"/>
              <a:t> around the separating hyperplane.</a:t>
            </a:r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en-US" altLang="en-US" dirty="0"/>
              <a:t>A.k.a. large margin classifiers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2400" dirty="0"/>
              <a:t>The decision function is fully specified by a subset of training samples, </a:t>
            </a:r>
            <a:r>
              <a:rPr lang="en-US" altLang="en-US" sz="2400" i="1" dirty="0"/>
              <a:t>the support vectors</a:t>
            </a:r>
            <a:r>
              <a:rPr lang="en-US" altLang="en-US" sz="2400" dirty="0"/>
              <a:t>.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2400" dirty="0"/>
              <a:t>Solving SVMs is a </a:t>
            </a:r>
            <a:r>
              <a:rPr lang="en-US" altLang="en-US" sz="2400" i="1" dirty="0"/>
              <a:t>quadratic programming</a:t>
            </a:r>
            <a:r>
              <a:rPr lang="en-US" altLang="en-US" sz="2400" dirty="0"/>
              <a:t> problem</a:t>
            </a:r>
          </a:p>
        </p:txBody>
      </p:sp>
      <p:sp>
        <p:nvSpPr>
          <p:cNvPr id="26660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098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15.1</a:t>
            </a:r>
          </a:p>
        </p:txBody>
      </p:sp>
      <p:grpSp>
        <p:nvGrpSpPr>
          <p:cNvPr id="3" name="Group 53"/>
          <p:cNvGrpSpPr>
            <a:grpSpLocks/>
          </p:cNvGrpSpPr>
          <p:nvPr/>
        </p:nvGrpSpPr>
        <p:grpSpPr bwMode="auto">
          <a:xfrm>
            <a:off x="6096000" y="2362200"/>
            <a:ext cx="1828800" cy="2917825"/>
            <a:chOff x="6096000" y="2362200"/>
            <a:chExt cx="1828800" cy="2917686"/>
          </a:xfrm>
        </p:grpSpPr>
        <p:sp>
          <p:nvSpPr>
            <p:cNvPr id="26662" name="Line 38"/>
            <p:cNvSpPr>
              <a:spLocks noChangeShapeType="1"/>
            </p:cNvSpPr>
            <p:nvPr/>
          </p:nvSpPr>
          <p:spPr bwMode="auto">
            <a:xfrm>
              <a:off x="6096000" y="2362200"/>
              <a:ext cx="1231900" cy="20447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3" name="Line 38"/>
            <p:cNvSpPr>
              <a:spLocks noChangeShapeType="1"/>
            </p:cNvSpPr>
            <p:nvPr/>
          </p:nvSpPr>
          <p:spPr bwMode="auto">
            <a:xfrm>
              <a:off x="6692900" y="2514600"/>
              <a:ext cx="1231900" cy="20447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4" name="Line 35"/>
            <p:cNvSpPr>
              <a:spLocks noChangeShapeType="1"/>
            </p:cNvSpPr>
            <p:nvPr/>
          </p:nvSpPr>
          <p:spPr bwMode="auto">
            <a:xfrm flipV="1">
              <a:off x="7162800" y="3886200"/>
              <a:ext cx="381000" cy="2286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5" name="Text Box 36"/>
            <p:cNvSpPr txBox="1">
              <a:spLocks noChangeArrowheads="1"/>
            </p:cNvSpPr>
            <p:nvPr/>
          </p:nvSpPr>
          <p:spPr bwMode="auto">
            <a:xfrm>
              <a:off x="6629400" y="4571895"/>
              <a:ext cx="1184275" cy="7079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000">
                  <a:latin typeface="Calibri" panose="020F0502020204030204" pitchFamily="34" charset="0"/>
                </a:rPr>
                <a:t>Narrower</a:t>
              </a:r>
            </a:p>
            <a:p>
              <a:r>
                <a:rPr lang="en-US" altLang="en-US" sz="2000">
                  <a:latin typeface="Calibri" panose="020F0502020204030204" pitchFamily="34" charset="0"/>
                </a:rPr>
                <a:t>margin</a:t>
              </a:r>
              <a:endParaRPr lang="en-US" altLang="en-US">
                <a:latin typeface="Calibri" panose="020F0502020204030204" pitchFamily="34" charset="0"/>
              </a:endParaRPr>
            </a:p>
          </p:txBody>
        </p:sp>
        <p:cxnSp>
          <p:nvCxnSpPr>
            <p:cNvPr id="53" name="Curved Connector 52"/>
            <p:cNvCxnSpPr>
              <a:cxnSpLocks noChangeShapeType="1"/>
              <a:stCxn id="26665" idx="0"/>
            </p:cNvCxnSpPr>
            <p:nvPr/>
          </p:nvCxnSpPr>
          <p:spPr bwMode="auto">
            <a:xfrm rot="5400000" flipH="1" flipV="1">
              <a:off x="7001684" y="4182178"/>
              <a:ext cx="609571" cy="169862"/>
            </a:xfrm>
            <a:prstGeom prst="curvedConnector3">
              <a:avLst>
                <a:gd name="adj1" fmla="val 50000"/>
              </a:avLst>
            </a:prstGeom>
            <a:noFill/>
            <a:ln w="25400">
              <a:solidFill>
                <a:srgbClr val="000000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4203501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2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02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2170" grpId="0" animBg="1"/>
      <p:bldP spid="902182" grpId="0" animBg="1"/>
      <p:bldP spid="902182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Geometric Margin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90525" y="1597661"/>
                <a:ext cx="8648700" cy="4686300"/>
              </a:xfrm>
            </p:spPr>
            <p:txBody>
              <a:bodyPr/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2000" dirty="0"/>
                  <a:t>Distance from an example (</a:t>
                </a:r>
                <a:r>
                  <a:rPr lang="en-US" altLang="en-US" sz="2000" b="1" dirty="0" err="1"/>
                  <a:t>x</a:t>
                </a:r>
                <a:r>
                  <a:rPr lang="en-US" altLang="en-US" sz="2000" dirty="0" err="1"/>
                  <a:t>,y</a:t>
                </a:r>
                <a:r>
                  <a:rPr lang="en-US" altLang="en-US" sz="2000" dirty="0"/>
                  <a:t>) to the separator is </a:t>
                </a:r>
                <a14:m>
                  <m:oMath xmlns:m="http://schemas.openxmlformats.org/officeDocument/2006/math"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𝒙𝒘</m:t>
                            </m:r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num>
                      <m:den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en-US" sz="2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altLang="en-US" sz="2000" dirty="0"/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2000" dirty="0"/>
                  <a:t>Examples closest to the hyperplane are </a:t>
                </a:r>
                <a:r>
                  <a:rPr lang="en-US" altLang="en-US" sz="2000" b="1" i="1" dirty="0"/>
                  <a:t>support vectors</a:t>
                </a:r>
                <a:r>
                  <a:rPr lang="en-US" altLang="en-US" sz="2000" dirty="0"/>
                  <a:t>. 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2000" b="1" i="1" dirty="0"/>
                  <a:t>Margin</a:t>
                </a:r>
                <a:r>
                  <a:rPr lang="en-US" altLang="en-US" sz="2000" dirty="0"/>
                  <a:t> </a:t>
                </a:r>
                <a:r>
                  <a:rPr lang="el-GR" altLang="en-US" sz="2000" i="1" dirty="0">
                    <a:cs typeface="Times New Roman" panose="02020603050405020304" pitchFamily="18" charset="0"/>
                  </a:rPr>
                  <a:t>ρ</a:t>
                </a:r>
                <a:r>
                  <a:rPr lang="en-US" altLang="en-US" sz="2000" dirty="0">
                    <a:cs typeface="Times New Roman" panose="02020603050405020304" pitchFamily="18" charset="0"/>
                  </a:rPr>
                  <a:t> </a:t>
                </a:r>
                <a:r>
                  <a:rPr lang="en-US" altLang="en-US" sz="2000" dirty="0"/>
                  <a:t>of the separator is the width of separation between support vectors of classes.</a:t>
                </a:r>
              </a:p>
            </p:txBody>
          </p:sp>
        </mc:Choice>
        <mc:Fallback xmlns="">
          <p:sp>
            <p:nvSpPr>
              <p:cNvPr id="286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90525" y="1597661"/>
                <a:ext cx="8648700" cy="4686300"/>
              </a:xfrm>
              <a:blipFill rotWithShape="0">
                <a:blip r:embed="rId3"/>
                <a:stretch>
                  <a:fillRect l="-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676" name="Line 4"/>
          <p:cNvSpPr>
            <a:spLocks noChangeShapeType="1"/>
          </p:cNvSpPr>
          <p:nvPr/>
        </p:nvSpPr>
        <p:spPr bwMode="auto">
          <a:xfrm flipV="1">
            <a:off x="1028700" y="3261361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7" name="Line 5"/>
          <p:cNvSpPr>
            <a:spLocks noChangeShapeType="1"/>
          </p:cNvSpPr>
          <p:nvPr/>
        </p:nvSpPr>
        <p:spPr bwMode="auto">
          <a:xfrm flipV="1">
            <a:off x="890588" y="6250624"/>
            <a:ext cx="40814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8" name="AutoShape 6"/>
          <p:cNvSpPr>
            <a:spLocks noChangeArrowheads="1"/>
          </p:cNvSpPr>
          <p:nvPr/>
        </p:nvSpPr>
        <p:spPr bwMode="auto">
          <a:xfrm>
            <a:off x="2065338" y="4080511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79" name="AutoShape 7"/>
          <p:cNvSpPr>
            <a:spLocks noChangeArrowheads="1"/>
          </p:cNvSpPr>
          <p:nvPr/>
        </p:nvSpPr>
        <p:spPr bwMode="auto">
          <a:xfrm>
            <a:off x="1490663" y="4437699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80" name="AutoShape 8"/>
          <p:cNvSpPr>
            <a:spLocks noChangeArrowheads="1"/>
          </p:cNvSpPr>
          <p:nvPr/>
        </p:nvSpPr>
        <p:spPr bwMode="auto">
          <a:xfrm>
            <a:off x="1643063" y="4983799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81" name="AutoShape 9"/>
          <p:cNvSpPr>
            <a:spLocks noChangeArrowheads="1"/>
          </p:cNvSpPr>
          <p:nvPr/>
        </p:nvSpPr>
        <p:spPr bwMode="auto">
          <a:xfrm>
            <a:off x="1262063" y="5440999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82" name="AutoShape 10"/>
          <p:cNvSpPr>
            <a:spLocks noChangeArrowheads="1"/>
          </p:cNvSpPr>
          <p:nvPr/>
        </p:nvSpPr>
        <p:spPr bwMode="auto">
          <a:xfrm>
            <a:off x="1795463" y="3840799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83" name="AutoShape 11"/>
          <p:cNvSpPr>
            <a:spLocks noChangeArrowheads="1"/>
          </p:cNvSpPr>
          <p:nvPr/>
        </p:nvSpPr>
        <p:spPr bwMode="auto">
          <a:xfrm>
            <a:off x="1262063" y="4755199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84" name="AutoShape 12"/>
          <p:cNvSpPr>
            <a:spLocks noChangeArrowheads="1"/>
          </p:cNvSpPr>
          <p:nvPr/>
        </p:nvSpPr>
        <p:spPr bwMode="auto">
          <a:xfrm>
            <a:off x="1414463" y="4907599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85" name="AutoShape 13"/>
          <p:cNvSpPr>
            <a:spLocks noChangeArrowheads="1"/>
          </p:cNvSpPr>
          <p:nvPr/>
        </p:nvSpPr>
        <p:spPr bwMode="auto">
          <a:xfrm>
            <a:off x="2176463" y="4526599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86" name="AutoShape 14"/>
          <p:cNvSpPr>
            <a:spLocks noChangeArrowheads="1"/>
          </p:cNvSpPr>
          <p:nvPr/>
        </p:nvSpPr>
        <p:spPr bwMode="auto">
          <a:xfrm>
            <a:off x="3078163" y="4513899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87" name="AutoShape 15"/>
          <p:cNvSpPr>
            <a:spLocks noChangeArrowheads="1"/>
          </p:cNvSpPr>
          <p:nvPr/>
        </p:nvSpPr>
        <p:spPr bwMode="auto">
          <a:xfrm>
            <a:off x="2709863" y="5440999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88" name="AutoShape 16"/>
          <p:cNvSpPr>
            <a:spLocks noChangeArrowheads="1"/>
          </p:cNvSpPr>
          <p:nvPr/>
        </p:nvSpPr>
        <p:spPr bwMode="auto">
          <a:xfrm>
            <a:off x="3700463" y="5440999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89" name="AutoShape 17"/>
          <p:cNvSpPr>
            <a:spLocks noChangeArrowheads="1"/>
          </p:cNvSpPr>
          <p:nvPr/>
        </p:nvSpPr>
        <p:spPr bwMode="auto">
          <a:xfrm>
            <a:off x="2392363" y="5961699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90" name="AutoShape 18"/>
          <p:cNvSpPr>
            <a:spLocks noChangeArrowheads="1"/>
          </p:cNvSpPr>
          <p:nvPr/>
        </p:nvSpPr>
        <p:spPr bwMode="auto">
          <a:xfrm>
            <a:off x="3014663" y="4831399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91" name="AutoShape 19"/>
          <p:cNvSpPr>
            <a:spLocks noChangeArrowheads="1"/>
          </p:cNvSpPr>
          <p:nvPr/>
        </p:nvSpPr>
        <p:spPr bwMode="auto">
          <a:xfrm>
            <a:off x="2446338" y="5325111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92" name="AutoShape 20"/>
          <p:cNvSpPr>
            <a:spLocks noChangeArrowheads="1"/>
          </p:cNvSpPr>
          <p:nvPr/>
        </p:nvSpPr>
        <p:spPr bwMode="auto">
          <a:xfrm>
            <a:off x="3090863" y="5669599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93" name="AutoShape 21"/>
          <p:cNvSpPr>
            <a:spLocks noChangeArrowheads="1"/>
          </p:cNvSpPr>
          <p:nvPr/>
        </p:nvSpPr>
        <p:spPr bwMode="auto">
          <a:xfrm>
            <a:off x="3776663" y="4755199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94" name="AutoShape 22"/>
          <p:cNvSpPr>
            <a:spLocks noChangeArrowheads="1"/>
          </p:cNvSpPr>
          <p:nvPr/>
        </p:nvSpPr>
        <p:spPr bwMode="auto">
          <a:xfrm>
            <a:off x="2262188" y="3242311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95" name="AutoShape 23"/>
          <p:cNvSpPr>
            <a:spLocks noChangeArrowheads="1"/>
          </p:cNvSpPr>
          <p:nvPr/>
        </p:nvSpPr>
        <p:spPr bwMode="auto">
          <a:xfrm>
            <a:off x="2871788" y="3318511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96" name="AutoShape 24"/>
          <p:cNvSpPr>
            <a:spLocks noChangeArrowheads="1"/>
          </p:cNvSpPr>
          <p:nvPr/>
        </p:nvSpPr>
        <p:spPr bwMode="auto">
          <a:xfrm>
            <a:off x="3938588" y="4080511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97" name="Line 25"/>
          <p:cNvSpPr>
            <a:spLocks noChangeShapeType="1"/>
          </p:cNvSpPr>
          <p:nvPr/>
        </p:nvSpPr>
        <p:spPr bwMode="auto">
          <a:xfrm flipV="1">
            <a:off x="1490663" y="3242311"/>
            <a:ext cx="2143125" cy="288448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8" name="Line 26"/>
          <p:cNvSpPr>
            <a:spLocks noChangeShapeType="1"/>
          </p:cNvSpPr>
          <p:nvPr/>
        </p:nvSpPr>
        <p:spPr bwMode="auto">
          <a:xfrm>
            <a:off x="2343150" y="3324861"/>
            <a:ext cx="762000" cy="61595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9" name="Line 27"/>
          <p:cNvSpPr>
            <a:spLocks noChangeShapeType="1"/>
          </p:cNvSpPr>
          <p:nvPr/>
        </p:nvSpPr>
        <p:spPr bwMode="auto">
          <a:xfrm flipH="1" flipV="1">
            <a:off x="2825750" y="4347211"/>
            <a:ext cx="254000" cy="18415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701" name="Text Box 29"/>
              <p:cNvSpPr txBox="1">
                <a:spLocks noChangeArrowheads="1"/>
              </p:cNvSpPr>
              <p:nvPr/>
            </p:nvSpPr>
            <p:spPr bwMode="auto">
              <a:xfrm>
                <a:off x="2322513" y="3454602"/>
                <a:ext cx="4953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altLang="en-US" i="1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701" name="Text 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22513" y="3454602"/>
                <a:ext cx="495300" cy="4572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702" name="Oval 30"/>
          <p:cNvSpPr>
            <a:spLocks noChangeArrowheads="1"/>
          </p:cNvSpPr>
          <p:nvPr/>
        </p:nvSpPr>
        <p:spPr bwMode="auto">
          <a:xfrm>
            <a:off x="2101850" y="4461511"/>
            <a:ext cx="228600" cy="21907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703" name="Oval 31"/>
          <p:cNvSpPr>
            <a:spLocks noChangeArrowheads="1"/>
          </p:cNvSpPr>
          <p:nvPr/>
        </p:nvSpPr>
        <p:spPr bwMode="auto">
          <a:xfrm>
            <a:off x="2374900" y="5256849"/>
            <a:ext cx="228600" cy="21907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704" name="Oval 32"/>
          <p:cNvSpPr>
            <a:spLocks noChangeArrowheads="1"/>
          </p:cNvSpPr>
          <p:nvPr/>
        </p:nvSpPr>
        <p:spPr bwMode="auto">
          <a:xfrm>
            <a:off x="3008313" y="4444049"/>
            <a:ext cx="228600" cy="21907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705" name="Line 33"/>
          <p:cNvSpPr>
            <a:spLocks noChangeShapeType="1"/>
          </p:cNvSpPr>
          <p:nvPr/>
        </p:nvSpPr>
        <p:spPr bwMode="auto">
          <a:xfrm flipH="1" flipV="1">
            <a:off x="2201863" y="5161599"/>
            <a:ext cx="244475" cy="1746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6" name="Line 34"/>
          <p:cNvSpPr>
            <a:spLocks noChangeShapeType="1"/>
          </p:cNvSpPr>
          <p:nvPr/>
        </p:nvSpPr>
        <p:spPr bwMode="auto">
          <a:xfrm flipH="1" flipV="1">
            <a:off x="2254250" y="4599624"/>
            <a:ext cx="234950" cy="17938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7" name="Line 35"/>
          <p:cNvSpPr>
            <a:spLocks noChangeShapeType="1"/>
          </p:cNvSpPr>
          <p:nvPr/>
        </p:nvSpPr>
        <p:spPr bwMode="auto">
          <a:xfrm flipV="1">
            <a:off x="1928813" y="3423286"/>
            <a:ext cx="2009775" cy="2693988"/>
          </a:xfrm>
          <a:prstGeom prst="line">
            <a:avLst/>
          </a:prstGeom>
          <a:noFill/>
          <a:ln w="19050" cap="rnd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8" name="Line 36"/>
          <p:cNvSpPr>
            <a:spLocks noChangeShapeType="1"/>
          </p:cNvSpPr>
          <p:nvPr/>
        </p:nvSpPr>
        <p:spPr bwMode="auto">
          <a:xfrm flipV="1">
            <a:off x="1281113" y="3061336"/>
            <a:ext cx="2066925" cy="2770188"/>
          </a:xfrm>
          <a:prstGeom prst="line">
            <a:avLst/>
          </a:prstGeom>
          <a:noFill/>
          <a:ln w="19050" cap="rnd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9" name="Line 38"/>
          <p:cNvSpPr>
            <a:spLocks noChangeShapeType="1"/>
          </p:cNvSpPr>
          <p:nvPr/>
        </p:nvSpPr>
        <p:spPr bwMode="auto">
          <a:xfrm>
            <a:off x="3295650" y="3128011"/>
            <a:ext cx="552450" cy="419100"/>
          </a:xfrm>
          <a:prstGeom prst="line">
            <a:avLst/>
          </a:prstGeom>
          <a:noFill/>
          <a:ln w="19050">
            <a:solidFill>
              <a:srgbClr val="339966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10" name="Text Box 39"/>
          <p:cNvSpPr txBox="1">
            <a:spLocks noChangeArrowheads="1"/>
          </p:cNvSpPr>
          <p:nvPr/>
        </p:nvSpPr>
        <p:spPr bwMode="auto">
          <a:xfrm>
            <a:off x="3371850" y="2804161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l-GR" altLang="en-US" i="1" dirty="0">
                <a:latin typeface="Times New Roman" panose="02020603050405020304" pitchFamily="18" charset="0"/>
              </a:rPr>
              <a:t>ρ</a:t>
            </a:r>
            <a:endParaRPr lang="en-US" altLang="en-US" i="1" dirty="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711" name="Text Box 40"/>
              <p:cNvSpPr txBox="1">
                <a:spLocks noChangeArrowheads="1"/>
              </p:cNvSpPr>
              <p:nvPr/>
            </p:nvSpPr>
            <p:spPr bwMode="auto">
              <a:xfrm>
                <a:off x="2095500" y="2874011"/>
                <a:ext cx="45525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en-US" i="1" dirty="0"/>
              </a:p>
            </p:txBody>
          </p:sp>
        </mc:Choice>
        <mc:Fallback xmlns="">
          <p:sp>
            <p:nvSpPr>
              <p:cNvPr id="28711" name="Text 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95500" y="2874011"/>
                <a:ext cx="455253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712" name="Text Box 41"/>
              <p:cNvSpPr txBox="1">
                <a:spLocks noChangeArrowheads="1"/>
              </p:cNvSpPr>
              <p:nvPr/>
            </p:nvSpPr>
            <p:spPr bwMode="auto">
              <a:xfrm>
                <a:off x="3038395" y="3786477"/>
                <a:ext cx="52610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′</m:t>
                      </m:r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28712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38395" y="3786477"/>
                <a:ext cx="526106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713" name="Line 26"/>
          <p:cNvSpPr>
            <a:spLocks noChangeShapeType="1"/>
          </p:cNvSpPr>
          <p:nvPr/>
        </p:nvSpPr>
        <p:spPr bwMode="auto">
          <a:xfrm>
            <a:off x="266700" y="5617211"/>
            <a:ext cx="762000" cy="6159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lg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714" name="TextBox 43"/>
              <p:cNvSpPr txBox="1">
                <a:spLocks noChangeArrowheads="1"/>
              </p:cNvSpPr>
              <p:nvPr/>
            </p:nvSpPr>
            <p:spPr bwMode="auto">
              <a:xfrm>
                <a:off x="38100" y="5769611"/>
                <a:ext cx="43954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800" b="1" i="1" dirty="0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US" altLang="en-US" sz="1800" b="1" dirty="0"/>
              </a:p>
            </p:txBody>
          </p:sp>
        </mc:Choice>
        <mc:Fallback xmlns="">
          <p:sp>
            <p:nvSpPr>
              <p:cNvPr id="2871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" y="5769611"/>
                <a:ext cx="439544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716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098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15.1</a:t>
            </a:r>
          </a:p>
        </p:txBody>
      </p:sp>
    </p:spTree>
    <p:extLst>
      <p:ext uri="{BB962C8B-B14F-4D97-AF65-F5344CB8AC3E}">
        <p14:creationId xmlns:p14="http://schemas.microsoft.com/office/powerpoint/2010/main" val="1634204220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Soft Margin Classification  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4191000" cy="4876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/>
              <a:t>If the training data is not linearly separable, </a:t>
            </a:r>
            <a:r>
              <a:rPr lang="en-US" altLang="en-US" sz="2400" i="1" dirty="0"/>
              <a:t>slack variables</a:t>
            </a:r>
            <a:r>
              <a:rPr lang="en-US" altLang="en-US" sz="2400" dirty="0"/>
              <a:t> </a:t>
            </a:r>
            <a:r>
              <a:rPr lang="el-GR" altLang="en-US" sz="2400" i="1" dirty="0">
                <a:cs typeface="Times New Roman" panose="02020603050405020304" pitchFamily="18" charset="0"/>
              </a:rPr>
              <a:t>ξ</a:t>
            </a:r>
            <a:r>
              <a:rPr lang="en-US" altLang="en-US" sz="2400" i="1" baseline="-25000" dirty="0" err="1"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/>
              <a:t>can be added to allow misclassification of difficult or noisy examples.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rgbClr val="FF0000"/>
                </a:solidFill>
              </a:rPr>
              <a:t>Allow some errors (also consider as avoiding overfitting)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FF0000"/>
                </a:solidFill>
              </a:rPr>
              <a:t>Let some points be moved to where they belong, at a cost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/>
              <a:t>Still, try to minimize training set errors, and to place hyperplane “far” from each class (large margin)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</p:txBody>
      </p:sp>
      <p:sp>
        <p:nvSpPr>
          <p:cNvPr id="36868" name="Line 4"/>
          <p:cNvSpPr>
            <a:spLocks noChangeShapeType="1"/>
          </p:cNvSpPr>
          <p:nvPr/>
        </p:nvSpPr>
        <p:spPr bwMode="auto">
          <a:xfrm flipV="1">
            <a:off x="5121275" y="2520950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69" name="Line 5"/>
          <p:cNvSpPr>
            <a:spLocks noChangeShapeType="1"/>
          </p:cNvSpPr>
          <p:nvPr/>
        </p:nvSpPr>
        <p:spPr bwMode="auto">
          <a:xfrm flipV="1">
            <a:off x="4986338" y="5446713"/>
            <a:ext cx="40814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0" name="AutoShape 6"/>
          <p:cNvSpPr>
            <a:spLocks noChangeArrowheads="1"/>
          </p:cNvSpPr>
          <p:nvPr/>
        </p:nvSpPr>
        <p:spPr bwMode="auto">
          <a:xfrm>
            <a:off x="6161088" y="32766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71" name="AutoShape 7"/>
          <p:cNvSpPr>
            <a:spLocks noChangeArrowheads="1"/>
          </p:cNvSpPr>
          <p:nvPr/>
        </p:nvSpPr>
        <p:spPr bwMode="auto">
          <a:xfrm>
            <a:off x="5586413" y="36337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72" name="AutoShape 8"/>
          <p:cNvSpPr>
            <a:spLocks noChangeArrowheads="1"/>
          </p:cNvSpPr>
          <p:nvPr/>
        </p:nvSpPr>
        <p:spPr bwMode="auto">
          <a:xfrm>
            <a:off x="5738813" y="41798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73" name="AutoShape 9"/>
          <p:cNvSpPr>
            <a:spLocks noChangeArrowheads="1"/>
          </p:cNvSpPr>
          <p:nvPr/>
        </p:nvSpPr>
        <p:spPr bwMode="auto">
          <a:xfrm>
            <a:off x="5357813" y="46370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74" name="AutoShape 10"/>
          <p:cNvSpPr>
            <a:spLocks noChangeArrowheads="1"/>
          </p:cNvSpPr>
          <p:nvPr/>
        </p:nvSpPr>
        <p:spPr bwMode="auto">
          <a:xfrm>
            <a:off x="5891213" y="30368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75" name="AutoShape 11"/>
          <p:cNvSpPr>
            <a:spLocks noChangeArrowheads="1"/>
          </p:cNvSpPr>
          <p:nvPr/>
        </p:nvSpPr>
        <p:spPr bwMode="auto">
          <a:xfrm>
            <a:off x="5357813" y="39512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76" name="AutoShape 12"/>
          <p:cNvSpPr>
            <a:spLocks noChangeArrowheads="1"/>
          </p:cNvSpPr>
          <p:nvPr/>
        </p:nvSpPr>
        <p:spPr bwMode="auto">
          <a:xfrm>
            <a:off x="5510213" y="41036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77" name="AutoShape 13"/>
          <p:cNvSpPr>
            <a:spLocks noChangeArrowheads="1"/>
          </p:cNvSpPr>
          <p:nvPr/>
        </p:nvSpPr>
        <p:spPr bwMode="auto">
          <a:xfrm>
            <a:off x="6272213" y="37226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78" name="AutoShape 14"/>
          <p:cNvSpPr>
            <a:spLocks noChangeArrowheads="1"/>
          </p:cNvSpPr>
          <p:nvPr/>
        </p:nvSpPr>
        <p:spPr bwMode="auto">
          <a:xfrm>
            <a:off x="7173913" y="37099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79" name="AutoShape 15"/>
          <p:cNvSpPr>
            <a:spLocks noChangeArrowheads="1"/>
          </p:cNvSpPr>
          <p:nvPr/>
        </p:nvSpPr>
        <p:spPr bwMode="auto">
          <a:xfrm>
            <a:off x="6805613" y="46370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80" name="AutoShape 16"/>
          <p:cNvSpPr>
            <a:spLocks noChangeArrowheads="1"/>
          </p:cNvSpPr>
          <p:nvPr/>
        </p:nvSpPr>
        <p:spPr bwMode="auto">
          <a:xfrm>
            <a:off x="7796213" y="46370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81" name="AutoShape 17"/>
          <p:cNvSpPr>
            <a:spLocks noChangeArrowheads="1"/>
          </p:cNvSpPr>
          <p:nvPr/>
        </p:nvSpPr>
        <p:spPr bwMode="auto">
          <a:xfrm>
            <a:off x="6488113" y="51577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82" name="AutoShape 18"/>
          <p:cNvSpPr>
            <a:spLocks noChangeArrowheads="1"/>
          </p:cNvSpPr>
          <p:nvPr/>
        </p:nvSpPr>
        <p:spPr bwMode="auto">
          <a:xfrm>
            <a:off x="7110413" y="40274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83" name="AutoShape 19"/>
          <p:cNvSpPr>
            <a:spLocks noChangeArrowheads="1"/>
          </p:cNvSpPr>
          <p:nvPr/>
        </p:nvSpPr>
        <p:spPr bwMode="auto">
          <a:xfrm>
            <a:off x="6542088" y="452120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84" name="AutoShape 20"/>
          <p:cNvSpPr>
            <a:spLocks noChangeArrowheads="1"/>
          </p:cNvSpPr>
          <p:nvPr/>
        </p:nvSpPr>
        <p:spPr bwMode="auto">
          <a:xfrm>
            <a:off x="7186613" y="48656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85" name="AutoShape 21"/>
          <p:cNvSpPr>
            <a:spLocks noChangeArrowheads="1"/>
          </p:cNvSpPr>
          <p:nvPr/>
        </p:nvSpPr>
        <p:spPr bwMode="auto">
          <a:xfrm>
            <a:off x="7872413" y="39512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86" name="AutoShape 22"/>
          <p:cNvSpPr>
            <a:spLocks noChangeArrowheads="1"/>
          </p:cNvSpPr>
          <p:nvPr/>
        </p:nvSpPr>
        <p:spPr bwMode="auto">
          <a:xfrm>
            <a:off x="6357938" y="24384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87" name="AutoShape 23"/>
          <p:cNvSpPr>
            <a:spLocks noChangeArrowheads="1"/>
          </p:cNvSpPr>
          <p:nvPr/>
        </p:nvSpPr>
        <p:spPr bwMode="auto">
          <a:xfrm>
            <a:off x="6967538" y="25146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88" name="AutoShape 24"/>
          <p:cNvSpPr>
            <a:spLocks noChangeArrowheads="1"/>
          </p:cNvSpPr>
          <p:nvPr/>
        </p:nvSpPr>
        <p:spPr bwMode="auto">
          <a:xfrm>
            <a:off x="8034338" y="327660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89" name="AutoShape 25"/>
          <p:cNvSpPr>
            <a:spLocks noChangeArrowheads="1"/>
          </p:cNvSpPr>
          <p:nvPr/>
        </p:nvSpPr>
        <p:spPr bwMode="auto">
          <a:xfrm>
            <a:off x="5846763" y="372110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90" name="AutoShape 26"/>
          <p:cNvSpPr>
            <a:spLocks noChangeArrowheads="1"/>
          </p:cNvSpPr>
          <p:nvPr/>
        </p:nvSpPr>
        <p:spPr bwMode="auto">
          <a:xfrm>
            <a:off x="5567363" y="44275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91" name="AutoShape 27"/>
          <p:cNvSpPr>
            <a:spLocks noChangeArrowheads="1"/>
          </p:cNvSpPr>
          <p:nvPr/>
        </p:nvSpPr>
        <p:spPr bwMode="auto">
          <a:xfrm>
            <a:off x="7021513" y="43894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62588" name="Line 28"/>
          <p:cNvSpPr>
            <a:spLocks noChangeShapeType="1"/>
          </p:cNvSpPr>
          <p:nvPr/>
        </p:nvSpPr>
        <p:spPr bwMode="auto">
          <a:xfrm flipV="1">
            <a:off x="5586413" y="2438400"/>
            <a:ext cx="2143125" cy="288448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589" name="Line 29"/>
          <p:cNvSpPr>
            <a:spLocks noChangeShapeType="1"/>
          </p:cNvSpPr>
          <p:nvPr/>
        </p:nvSpPr>
        <p:spPr bwMode="auto">
          <a:xfrm flipH="1" flipV="1">
            <a:off x="6921500" y="3543300"/>
            <a:ext cx="254000" cy="18415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590" name="Oval 30"/>
          <p:cNvSpPr>
            <a:spLocks noChangeArrowheads="1"/>
          </p:cNvSpPr>
          <p:nvPr/>
        </p:nvSpPr>
        <p:spPr bwMode="auto">
          <a:xfrm>
            <a:off x="6197600" y="3657600"/>
            <a:ext cx="228600" cy="21907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62591" name="Oval 31"/>
          <p:cNvSpPr>
            <a:spLocks noChangeArrowheads="1"/>
          </p:cNvSpPr>
          <p:nvPr/>
        </p:nvSpPr>
        <p:spPr bwMode="auto">
          <a:xfrm>
            <a:off x="6470650" y="4452938"/>
            <a:ext cx="228600" cy="21907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62592" name="Oval 32"/>
          <p:cNvSpPr>
            <a:spLocks noChangeArrowheads="1"/>
          </p:cNvSpPr>
          <p:nvPr/>
        </p:nvSpPr>
        <p:spPr bwMode="auto">
          <a:xfrm>
            <a:off x="7104063" y="3640138"/>
            <a:ext cx="228600" cy="21907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62593" name="Line 33"/>
          <p:cNvSpPr>
            <a:spLocks noChangeShapeType="1"/>
          </p:cNvSpPr>
          <p:nvPr/>
        </p:nvSpPr>
        <p:spPr bwMode="auto">
          <a:xfrm flipH="1" flipV="1">
            <a:off x="6297613" y="4357688"/>
            <a:ext cx="244475" cy="1746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594" name="Line 34"/>
          <p:cNvSpPr>
            <a:spLocks noChangeShapeType="1"/>
          </p:cNvSpPr>
          <p:nvPr/>
        </p:nvSpPr>
        <p:spPr bwMode="auto">
          <a:xfrm flipH="1" flipV="1">
            <a:off x="6350000" y="3795713"/>
            <a:ext cx="234950" cy="1793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595" name="Line 35"/>
          <p:cNvSpPr>
            <a:spLocks noChangeShapeType="1"/>
          </p:cNvSpPr>
          <p:nvPr/>
        </p:nvSpPr>
        <p:spPr bwMode="auto">
          <a:xfrm flipV="1">
            <a:off x="6024563" y="2619375"/>
            <a:ext cx="2009775" cy="2693988"/>
          </a:xfrm>
          <a:prstGeom prst="line">
            <a:avLst/>
          </a:prstGeom>
          <a:noFill/>
          <a:ln w="19050" cap="rnd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596" name="Line 36"/>
          <p:cNvSpPr>
            <a:spLocks noChangeShapeType="1"/>
          </p:cNvSpPr>
          <p:nvPr/>
        </p:nvSpPr>
        <p:spPr bwMode="auto">
          <a:xfrm flipV="1">
            <a:off x="5376863" y="2257425"/>
            <a:ext cx="2066925" cy="2770188"/>
          </a:xfrm>
          <a:prstGeom prst="line">
            <a:avLst/>
          </a:prstGeom>
          <a:noFill/>
          <a:ln w="19050" cap="rnd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597" name="Line 37"/>
          <p:cNvSpPr>
            <a:spLocks noChangeShapeType="1"/>
          </p:cNvSpPr>
          <p:nvPr/>
        </p:nvSpPr>
        <p:spPr bwMode="auto">
          <a:xfrm flipH="1" flipV="1">
            <a:off x="6248400" y="3886200"/>
            <a:ext cx="774700" cy="5207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598" name="Line 38"/>
          <p:cNvSpPr>
            <a:spLocks noChangeShapeType="1"/>
          </p:cNvSpPr>
          <p:nvPr/>
        </p:nvSpPr>
        <p:spPr bwMode="auto">
          <a:xfrm>
            <a:off x="5927725" y="3797300"/>
            <a:ext cx="777875" cy="546100"/>
          </a:xfrm>
          <a:prstGeom prst="lin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stealth"/>
          </a:ln>
        </p:spPr>
        <p:txBody>
          <a:bodyPr/>
          <a:lstStyle/>
          <a:p>
            <a:pPr>
              <a:defRPr/>
            </a:pPr>
            <a:endParaRPr lang="en-US">
              <a:latin typeface="Lucida Sans" charset="0"/>
              <a:ea typeface="Arial Unicode MS" charset="0"/>
              <a:cs typeface="Arial Unicode MS" charset="0"/>
            </a:endParaRPr>
          </a:p>
        </p:txBody>
      </p:sp>
      <p:sp>
        <p:nvSpPr>
          <p:cNvPr id="962599" name="Text Box 39"/>
          <p:cNvSpPr txBox="1">
            <a:spLocks noChangeArrowheads="1"/>
          </p:cNvSpPr>
          <p:nvPr/>
        </p:nvSpPr>
        <p:spPr bwMode="auto">
          <a:xfrm>
            <a:off x="6734175" y="4181475"/>
            <a:ext cx="704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l-GR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ξ</a:t>
            </a:r>
            <a:r>
              <a:rPr lang="en-US" altLang="en-US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</p:txBody>
      </p:sp>
      <p:sp>
        <p:nvSpPr>
          <p:cNvPr id="962600" name="Text Box 40"/>
          <p:cNvSpPr txBox="1">
            <a:spLocks noChangeArrowheads="1"/>
          </p:cNvSpPr>
          <p:nvPr/>
        </p:nvSpPr>
        <p:spPr bwMode="auto">
          <a:xfrm>
            <a:off x="5848350" y="3800475"/>
            <a:ext cx="704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l-GR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ξ</a:t>
            </a:r>
            <a:r>
              <a:rPr lang="en-US" altLang="en-US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36905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293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15.2.1</a:t>
            </a:r>
          </a:p>
        </p:txBody>
      </p:sp>
    </p:spTree>
    <p:extLst>
      <p:ext uri="{BB962C8B-B14F-4D97-AF65-F5344CB8AC3E}">
        <p14:creationId xmlns:p14="http://schemas.microsoft.com/office/powerpoint/2010/main" val="17934618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88" grpId="0" animBg="1"/>
      <p:bldP spid="962589" grpId="0" animBg="1"/>
      <p:bldP spid="962590" grpId="0" animBg="1"/>
      <p:bldP spid="962591" grpId="0" animBg="1"/>
      <p:bldP spid="962592" grpId="0" animBg="1"/>
      <p:bldP spid="962593" grpId="0" animBg="1"/>
      <p:bldP spid="962594" grpId="0" animBg="1"/>
      <p:bldP spid="962595" grpId="0" animBg="1"/>
      <p:bldP spid="962596" grpId="0" animBg="1"/>
      <p:bldP spid="962597" grpId="0" animBg="1"/>
      <p:bldP spid="962599" grpId="0"/>
      <p:bldP spid="96260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Non-linear SVMs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2000" dirty="0"/>
              <a:t>Datasets that are linearly separable (with some noise) work out great:</a:t>
            </a:r>
          </a:p>
          <a:p>
            <a:pPr marL="0" indent="0" eaLnBrk="1" hangingPunct="1">
              <a:buNone/>
            </a:pPr>
            <a:endParaRPr lang="en-US" altLang="en-US" sz="1800" dirty="0"/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2000" dirty="0"/>
              <a:t>But what are we going to do if the dataset is just too hard? </a:t>
            </a:r>
          </a:p>
          <a:p>
            <a:pPr marL="0" indent="0" eaLnBrk="1" hangingPunct="1">
              <a:buNone/>
            </a:pPr>
            <a:endParaRPr lang="en-US" altLang="en-US" sz="1800" dirty="0"/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2000" dirty="0"/>
              <a:t>How about … mapping data to a higher-dimensional space:</a:t>
            </a:r>
          </a:p>
        </p:txBody>
      </p:sp>
      <p:sp>
        <p:nvSpPr>
          <p:cNvPr id="41988" name="Line 4"/>
          <p:cNvSpPr>
            <a:spLocks noChangeShapeType="1"/>
          </p:cNvSpPr>
          <p:nvPr/>
        </p:nvSpPr>
        <p:spPr bwMode="auto">
          <a:xfrm>
            <a:off x="1509484" y="5612078"/>
            <a:ext cx="3962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89" name="AutoShape 5"/>
          <p:cNvSpPr>
            <a:spLocks noChangeArrowheads="1"/>
          </p:cNvSpPr>
          <p:nvPr/>
        </p:nvSpPr>
        <p:spPr bwMode="auto">
          <a:xfrm>
            <a:off x="2009547" y="4591316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990" name="Line 6"/>
          <p:cNvSpPr>
            <a:spLocks noChangeShapeType="1"/>
          </p:cNvSpPr>
          <p:nvPr/>
        </p:nvSpPr>
        <p:spPr bwMode="auto">
          <a:xfrm>
            <a:off x="3319234" y="5554928"/>
            <a:ext cx="0" cy="1143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3176359" y="5583503"/>
            <a:ext cx="342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1992" name="AutoShape 8"/>
          <p:cNvSpPr>
            <a:spLocks noChangeArrowheads="1"/>
          </p:cNvSpPr>
          <p:nvPr/>
        </p:nvSpPr>
        <p:spPr bwMode="auto">
          <a:xfrm>
            <a:off x="2333397" y="5067566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993" name="AutoShape 9"/>
          <p:cNvSpPr>
            <a:spLocks noChangeArrowheads="1"/>
          </p:cNvSpPr>
          <p:nvPr/>
        </p:nvSpPr>
        <p:spPr bwMode="auto">
          <a:xfrm>
            <a:off x="2790597" y="5381891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994" name="AutoShape 10"/>
          <p:cNvSpPr>
            <a:spLocks noChangeArrowheads="1"/>
          </p:cNvSpPr>
          <p:nvPr/>
        </p:nvSpPr>
        <p:spPr bwMode="auto">
          <a:xfrm>
            <a:off x="3019197" y="5477141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995" name="AutoShape 11"/>
          <p:cNvSpPr>
            <a:spLocks noChangeArrowheads="1"/>
          </p:cNvSpPr>
          <p:nvPr/>
        </p:nvSpPr>
        <p:spPr bwMode="auto">
          <a:xfrm>
            <a:off x="3857397" y="5391416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996" name="AutoShape 12"/>
          <p:cNvSpPr>
            <a:spLocks noChangeArrowheads="1"/>
          </p:cNvSpPr>
          <p:nvPr/>
        </p:nvSpPr>
        <p:spPr bwMode="auto">
          <a:xfrm>
            <a:off x="4085997" y="5210441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997" name="AutoShape 13"/>
          <p:cNvSpPr>
            <a:spLocks noChangeArrowheads="1"/>
          </p:cNvSpPr>
          <p:nvPr/>
        </p:nvSpPr>
        <p:spPr bwMode="auto">
          <a:xfrm>
            <a:off x="3666897" y="5458091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998" name="AutoShape 14"/>
          <p:cNvSpPr>
            <a:spLocks noChangeArrowheads="1"/>
          </p:cNvSpPr>
          <p:nvPr/>
        </p:nvSpPr>
        <p:spPr bwMode="auto">
          <a:xfrm>
            <a:off x="4466997" y="4886591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999" name="AutoShape 15"/>
          <p:cNvSpPr>
            <a:spLocks noChangeArrowheads="1"/>
          </p:cNvSpPr>
          <p:nvPr/>
        </p:nvSpPr>
        <p:spPr bwMode="auto">
          <a:xfrm>
            <a:off x="4752747" y="4581791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000" name="AutoShape 16"/>
          <p:cNvSpPr>
            <a:spLocks noChangeArrowheads="1"/>
          </p:cNvSpPr>
          <p:nvPr/>
        </p:nvSpPr>
        <p:spPr bwMode="auto">
          <a:xfrm>
            <a:off x="5171847" y="4057916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001" name="Line 17"/>
          <p:cNvSpPr>
            <a:spLocks noChangeShapeType="1"/>
          </p:cNvSpPr>
          <p:nvPr/>
        </p:nvSpPr>
        <p:spPr bwMode="auto">
          <a:xfrm flipV="1">
            <a:off x="3319234" y="4164278"/>
            <a:ext cx="0" cy="14859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2" name="Text Box 18"/>
          <p:cNvSpPr txBox="1">
            <a:spLocks noChangeArrowheads="1"/>
          </p:cNvSpPr>
          <p:nvPr/>
        </p:nvSpPr>
        <p:spPr bwMode="auto">
          <a:xfrm>
            <a:off x="3319234" y="3983303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i="1">
                <a:latin typeface="Times New Roman" panose="02020603050405020304" pitchFamily="18" charset="0"/>
              </a:rPr>
              <a:t>x</a:t>
            </a:r>
            <a:r>
              <a:rPr lang="en-US" altLang="en-US" sz="1800" i="1" baseline="30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42003" name="Text Box 19"/>
          <p:cNvSpPr txBox="1">
            <a:spLocks noChangeArrowheads="1"/>
          </p:cNvSpPr>
          <p:nvPr/>
        </p:nvSpPr>
        <p:spPr bwMode="auto">
          <a:xfrm>
            <a:off x="5405209" y="5516828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i="1">
                <a:latin typeface="Times New Roman" panose="02020603050405020304" pitchFamily="18" charset="0"/>
              </a:rPr>
              <a:t>x</a:t>
            </a:r>
            <a:endParaRPr lang="en-US" altLang="en-US" sz="1800" i="1" baseline="30000">
              <a:latin typeface="Times New Roman" panose="02020603050405020304" pitchFamily="18" charset="0"/>
            </a:endParaRPr>
          </a:p>
        </p:txBody>
      </p:sp>
      <p:sp>
        <p:nvSpPr>
          <p:cNvPr id="42004" name="Line 21"/>
          <p:cNvSpPr>
            <a:spLocks noChangeShapeType="1"/>
          </p:cNvSpPr>
          <p:nvPr/>
        </p:nvSpPr>
        <p:spPr bwMode="auto">
          <a:xfrm flipV="1">
            <a:off x="1680959" y="3340629"/>
            <a:ext cx="3978250" cy="2057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5" name="AutoShape 22"/>
          <p:cNvSpPr>
            <a:spLocks noChangeArrowheads="1"/>
          </p:cNvSpPr>
          <p:nvPr/>
        </p:nvSpPr>
        <p:spPr bwMode="auto">
          <a:xfrm>
            <a:off x="2139722" y="330094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006" name="Line 23"/>
          <p:cNvSpPr>
            <a:spLocks noChangeShapeType="1"/>
          </p:cNvSpPr>
          <p:nvPr/>
        </p:nvSpPr>
        <p:spPr bwMode="auto">
          <a:xfrm>
            <a:off x="3506559" y="3283480"/>
            <a:ext cx="0" cy="1143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7" name="Text Box 24"/>
          <p:cNvSpPr txBox="1">
            <a:spLocks noChangeArrowheads="1"/>
          </p:cNvSpPr>
          <p:nvPr/>
        </p:nvSpPr>
        <p:spPr bwMode="auto">
          <a:xfrm>
            <a:off x="3363684" y="3340630"/>
            <a:ext cx="342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2008" name="AutoShape 25"/>
          <p:cNvSpPr>
            <a:spLocks noChangeArrowheads="1"/>
          </p:cNvSpPr>
          <p:nvPr/>
        </p:nvSpPr>
        <p:spPr bwMode="auto">
          <a:xfrm>
            <a:off x="2501672" y="329141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009" name="AutoShape 26"/>
          <p:cNvSpPr>
            <a:spLocks noChangeArrowheads="1"/>
          </p:cNvSpPr>
          <p:nvPr/>
        </p:nvSpPr>
        <p:spPr bwMode="auto">
          <a:xfrm>
            <a:off x="2977922" y="330094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010" name="AutoShape 27"/>
          <p:cNvSpPr>
            <a:spLocks noChangeArrowheads="1"/>
          </p:cNvSpPr>
          <p:nvPr/>
        </p:nvSpPr>
        <p:spPr bwMode="auto">
          <a:xfrm>
            <a:off x="3187472" y="330094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011" name="AutoShape 28"/>
          <p:cNvSpPr>
            <a:spLocks noChangeArrowheads="1"/>
          </p:cNvSpPr>
          <p:nvPr/>
        </p:nvSpPr>
        <p:spPr bwMode="auto">
          <a:xfrm>
            <a:off x="4044722" y="3300943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012" name="AutoShape 29"/>
          <p:cNvSpPr>
            <a:spLocks noChangeArrowheads="1"/>
          </p:cNvSpPr>
          <p:nvPr/>
        </p:nvSpPr>
        <p:spPr bwMode="auto">
          <a:xfrm>
            <a:off x="4273322" y="3300943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013" name="AutoShape 30"/>
          <p:cNvSpPr>
            <a:spLocks noChangeArrowheads="1"/>
          </p:cNvSpPr>
          <p:nvPr/>
        </p:nvSpPr>
        <p:spPr bwMode="auto">
          <a:xfrm>
            <a:off x="3911372" y="3300943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014" name="AutoShape 31"/>
          <p:cNvSpPr>
            <a:spLocks noChangeArrowheads="1"/>
          </p:cNvSpPr>
          <p:nvPr/>
        </p:nvSpPr>
        <p:spPr bwMode="auto">
          <a:xfrm>
            <a:off x="4654322" y="330094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015" name="AutoShape 32"/>
          <p:cNvSpPr>
            <a:spLocks noChangeArrowheads="1"/>
          </p:cNvSpPr>
          <p:nvPr/>
        </p:nvSpPr>
        <p:spPr bwMode="auto">
          <a:xfrm>
            <a:off x="4882922" y="330094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016" name="AutoShape 33"/>
          <p:cNvSpPr>
            <a:spLocks noChangeArrowheads="1"/>
          </p:cNvSpPr>
          <p:nvPr/>
        </p:nvSpPr>
        <p:spPr bwMode="auto">
          <a:xfrm>
            <a:off x="5378222" y="329141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017" name="Text Box 34"/>
          <p:cNvSpPr txBox="1">
            <a:spLocks noChangeArrowheads="1"/>
          </p:cNvSpPr>
          <p:nvPr/>
        </p:nvSpPr>
        <p:spPr bwMode="auto">
          <a:xfrm>
            <a:off x="5525859" y="328348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i="1">
                <a:latin typeface="Times New Roman" panose="02020603050405020304" pitchFamily="18" charset="0"/>
              </a:rPr>
              <a:t>x</a:t>
            </a:r>
            <a:endParaRPr lang="en-US" altLang="en-US" sz="1800" i="1" baseline="30000">
              <a:latin typeface="Times New Roman" panose="02020603050405020304" pitchFamily="18" charset="0"/>
            </a:endParaRPr>
          </a:p>
        </p:txBody>
      </p:sp>
      <p:sp>
        <p:nvSpPr>
          <p:cNvPr id="42018" name="Line 36"/>
          <p:cNvSpPr>
            <a:spLocks noChangeShapeType="1"/>
          </p:cNvSpPr>
          <p:nvPr/>
        </p:nvSpPr>
        <p:spPr bwMode="auto">
          <a:xfrm>
            <a:off x="1652359" y="2474913"/>
            <a:ext cx="3962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9" name="AutoShape 37"/>
          <p:cNvSpPr>
            <a:spLocks noChangeArrowheads="1"/>
          </p:cNvSpPr>
          <p:nvPr/>
        </p:nvSpPr>
        <p:spPr bwMode="auto">
          <a:xfrm>
            <a:off x="2095272" y="2435226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020" name="Line 38"/>
          <p:cNvSpPr>
            <a:spLocks noChangeShapeType="1"/>
          </p:cNvSpPr>
          <p:nvPr/>
        </p:nvSpPr>
        <p:spPr bwMode="auto">
          <a:xfrm>
            <a:off x="3462109" y="2417763"/>
            <a:ext cx="0" cy="1143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1" name="Text Box 39"/>
          <p:cNvSpPr txBox="1">
            <a:spLocks noChangeArrowheads="1"/>
          </p:cNvSpPr>
          <p:nvPr/>
        </p:nvSpPr>
        <p:spPr bwMode="auto">
          <a:xfrm>
            <a:off x="3319234" y="2474913"/>
            <a:ext cx="342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dirty="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2022" name="AutoShape 40"/>
          <p:cNvSpPr>
            <a:spLocks noChangeArrowheads="1"/>
          </p:cNvSpPr>
          <p:nvPr/>
        </p:nvSpPr>
        <p:spPr bwMode="auto">
          <a:xfrm>
            <a:off x="2457222" y="2425701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023" name="AutoShape 41"/>
          <p:cNvSpPr>
            <a:spLocks noChangeArrowheads="1"/>
          </p:cNvSpPr>
          <p:nvPr/>
        </p:nvSpPr>
        <p:spPr bwMode="auto">
          <a:xfrm>
            <a:off x="2933472" y="2435226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024" name="AutoShape 42"/>
          <p:cNvSpPr>
            <a:spLocks noChangeArrowheads="1"/>
          </p:cNvSpPr>
          <p:nvPr/>
        </p:nvSpPr>
        <p:spPr bwMode="auto">
          <a:xfrm>
            <a:off x="3143022" y="2435226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025" name="AutoShape 43"/>
          <p:cNvSpPr>
            <a:spLocks noChangeArrowheads="1"/>
          </p:cNvSpPr>
          <p:nvPr/>
        </p:nvSpPr>
        <p:spPr bwMode="auto">
          <a:xfrm>
            <a:off x="4000272" y="2435226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026" name="AutoShape 44"/>
          <p:cNvSpPr>
            <a:spLocks noChangeArrowheads="1"/>
          </p:cNvSpPr>
          <p:nvPr/>
        </p:nvSpPr>
        <p:spPr bwMode="auto">
          <a:xfrm>
            <a:off x="4228872" y="2435226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027" name="AutoShape 45"/>
          <p:cNvSpPr>
            <a:spLocks noChangeArrowheads="1"/>
          </p:cNvSpPr>
          <p:nvPr/>
        </p:nvSpPr>
        <p:spPr bwMode="auto">
          <a:xfrm>
            <a:off x="3866922" y="2435226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028" name="Line 46"/>
          <p:cNvSpPr>
            <a:spLocks noChangeShapeType="1"/>
          </p:cNvSpPr>
          <p:nvPr/>
        </p:nvSpPr>
        <p:spPr bwMode="auto">
          <a:xfrm>
            <a:off x="3576409" y="2227263"/>
            <a:ext cx="0" cy="55245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9" name="Oval 47"/>
          <p:cNvSpPr>
            <a:spLocks noChangeArrowheads="1"/>
          </p:cNvSpPr>
          <p:nvPr/>
        </p:nvSpPr>
        <p:spPr bwMode="auto">
          <a:xfrm>
            <a:off x="3793897" y="2371726"/>
            <a:ext cx="228600" cy="21907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030" name="Oval 48"/>
          <p:cNvSpPr>
            <a:spLocks noChangeArrowheads="1"/>
          </p:cNvSpPr>
          <p:nvPr/>
        </p:nvSpPr>
        <p:spPr bwMode="auto">
          <a:xfrm>
            <a:off x="3079522" y="2362201"/>
            <a:ext cx="228600" cy="21907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031" name="Line 49"/>
          <p:cNvSpPr>
            <a:spLocks noChangeShapeType="1"/>
          </p:cNvSpPr>
          <p:nvPr/>
        </p:nvSpPr>
        <p:spPr bwMode="auto">
          <a:xfrm flipH="1" flipV="1">
            <a:off x="3905022" y="2198688"/>
            <a:ext cx="9525" cy="598488"/>
          </a:xfrm>
          <a:prstGeom prst="line">
            <a:avLst/>
          </a:prstGeom>
          <a:noFill/>
          <a:ln w="19050" cap="rnd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2" name="Line 50"/>
          <p:cNvSpPr>
            <a:spLocks noChangeShapeType="1"/>
          </p:cNvSpPr>
          <p:nvPr/>
        </p:nvSpPr>
        <p:spPr bwMode="auto">
          <a:xfrm flipH="1" flipV="1">
            <a:off x="3190647" y="2198688"/>
            <a:ext cx="9525" cy="598488"/>
          </a:xfrm>
          <a:prstGeom prst="line">
            <a:avLst/>
          </a:prstGeom>
          <a:noFill/>
          <a:ln w="19050" cap="rnd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3" name="Text Box 51"/>
          <p:cNvSpPr txBox="1">
            <a:spLocks noChangeArrowheads="1"/>
          </p:cNvSpPr>
          <p:nvPr/>
        </p:nvSpPr>
        <p:spPr bwMode="auto">
          <a:xfrm>
            <a:off x="5519509" y="2398713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i="1">
                <a:latin typeface="Times New Roman" panose="02020603050405020304" pitchFamily="18" charset="0"/>
              </a:rPr>
              <a:t>x</a:t>
            </a:r>
            <a:endParaRPr lang="en-US" altLang="en-US" sz="1800" i="1" baseline="30000">
              <a:latin typeface="Times New Roman" panose="02020603050405020304" pitchFamily="18" charset="0"/>
            </a:endParaRPr>
          </a:p>
        </p:txBody>
      </p:sp>
      <p:sp>
        <p:nvSpPr>
          <p:cNvPr id="42034" name="Line 52"/>
          <p:cNvSpPr>
            <a:spLocks noChangeShapeType="1"/>
          </p:cNvSpPr>
          <p:nvPr/>
        </p:nvSpPr>
        <p:spPr bwMode="auto">
          <a:xfrm flipV="1">
            <a:off x="2681059" y="4469078"/>
            <a:ext cx="3181350" cy="1295400"/>
          </a:xfrm>
          <a:prstGeom prst="line">
            <a:avLst/>
          </a:prstGeom>
          <a:noFill/>
          <a:ln w="222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5" name="Line 53"/>
          <p:cNvSpPr>
            <a:spLocks noChangeShapeType="1"/>
          </p:cNvSpPr>
          <p:nvPr/>
        </p:nvSpPr>
        <p:spPr bwMode="auto">
          <a:xfrm flipV="1">
            <a:off x="2676297" y="4392878"/>
            <a:ext cx="3114675" cy="1284288"/>
          </a:xfrm>
          <a:prstGeom prst="line">
            <a:avLst/>
          </a:prstGeom>
          <a:noFill/>
          <a:ln w="19050" cap="rnd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6" name="Line 54"/>
          <p:cNvSpPr>
            <a:spLocks noChangeShapeType="1"/>
          </p:cNvSpPr>
          <p:nvPr/>
        </p:nvSpPr>
        <p:spPr bwMode="auto">
          <a:xfrm flipV="1">
            <a:off x="2790597" y="4564328"/>
            <a:ext cx="3057525" cy="1246188"/>
          </a:xfrm>
          <a:prstGeom prst="line">
            <a:avLst/>
          </a:prstGeom>
          <a:noFill/>
          <a:ln w="19050" cap="rnd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7" name="Oval 55"/>
          <p:cNvSpPr>
            <a:spLocks noChangeArrowheads="1"/>
          </p:cNvSpPr>
          <p:nvPr/>
        </p:nvSpPr>
        <p:spPr bwMode="auto">
          <a:xfrm>
            <a:off x="4403497" y="4823091"/>
            <a:ext cx="228600" cy="21907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038" name="Oval 56"/>
          <p:cNvSpPr>
            <a:spLocks noChangeArrowheads="1"/>
          </p:cNvSpPr>
          <p:nvPr/>
        </p:nvSpPr>
        <p:spPr bwMode="auto">
          <a:xfrm>
            <a:off x="4012972" y="5137416"/>
            <a:ext cx="228600" cy="21907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039" name="Oval 57"/>
          <p:cNvSpPr>
            <a:spLocks noChangeArrowheads="1"/>
          </p:cNvSpPr>
          <p:nvPr/>
        </p:nvSpPr>
        <p:spPr bwMode="auto">
          <a:xfrm>
            <a:off x="2946172" y="5413641"/>
            <a:ext cx="228600" cy="21907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040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293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15.2.3</a:t>
            </a:r>
          </a:p>
        </p:txBody>
      </p:sp>
    </p:spTree>
    <p:extLst>
      <p:ext uri="{BB962C8B-B14F-4D97-AF65-F5344CB8AC3E}">
        <p14:creationId xmlns:p14="http://schemas.microsoft.com/office/powerpoint/2010/main" val="4097067821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Non-linear SVMs:  Feature spaces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General idea:   the original feature space can always be mapped to some higher-dimensional feature space where the training set is separable:</a:t>
            </a:r>
          </a:p>
        </p:txBody>
      </p:sp>
      <p:sp>
        <p:nvSpPr>
          <p:cNvPr id="43012" name="Line 4"/>
          <p:cNvSpPr>
            <a:spLocks noChangeShapeType="1"/>
          </p:cNvSpPr>
          <p:nvPr/>
        </p:nvSpPr>
        <p:spPr bwMode="auto">
          <a:xfrm flipV="1">
            <a:off x="2025910" y="2944927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3" name="Line 5"/>
          <p:cNvSpPr>
            <a:spLocks noChangeShapeType="1"/>
          </p:cNvSpPr>
          <p:nvPr/>
        </p:nvSpPr>
        <p:spPr bwMode="auto">
          <a:xfrm flipV="1">
            <a:off x="405072" y="4556240"/>
            <a:ext cx="33194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4" name="AutoShape 6"/>
          <p:cNvSpPr>
            <a:spLocks noChangeArrowheads="1"/>
          </p:cNvSpPr>
          <p:nvPr/>
        </p:nvSpPr>
        <p:spPr bwMode="auto">
          <a:xfrm>
            <a:off x="2056072" y="3776777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15" name="AutoShape 7"/>
          <p:cNvSpPr>
            <a:spLocks noChangeArrowheads="1"/>
          </p:cNvSpPr>
          <p:nvPr/>
        </p:nvSpPr>
        <p:spPr bwMode="auto">
          <a:xfrm>
            <a:off x="1481397" y="413396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16" name="AutoShape 8"/>
          <p:cNvSpPr>
            <a:spLocks noChangeArrowheads="1"/>
          </p:cNvSpPr>
          <p:nvPr/>
        </p:nvSpPr>
        <p:spPr bwMode="auto">
          <a:xfrm>
            <a:off x="1633797" y="468006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17" name="AutoShape 9"/>
          <p:cNvSpPr>
            <a:spLocks noChangeArrowheads="1"/>
          </p:cNvSpPr>
          <p:nvPr/>
        </p:nvSpPr>
        <p:spPr bwMode="auto">
          <a:xfrm>
            <a:off x="2167197" y="515631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18" name="AutoShape 10"/>
          <p:cNvSpPr>
            <a:spLocks noChangeArrowheads="1"/>
          </p:cNvSpPr>
          <p:nvPr/>
        </p:nvSpPr>
        <p:spPr bwMode="auto">
          <a:xfrm>
            <a:off x="1748097" y="382281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19" name="AutoShape 11"/>
          <p:cNvSpPr>
            <a:spLocks noChangeArrowheads="1"/>
          </p:cNvSpPr>
          <p:nvPr/>
        </p:nvSpPr>
        <p:spPr bwMode="auto">
          <a:xfrm>
            <a:off x="1252797" y="445146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20" name="AutoShape 12"/>
          <p:cNvSpPr>
            <a:spLocks noChangeArrowheads="1"/>
          </p:cNvSpPr>
          <p:nvPr/>
        </p:nvSpPr>
        <p:spPr bwMode="auto">
          <a:xfrm>
            <a:off x="1671897" y="519441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21" name="AutoShape 13"/>
          <p:cNvSpPr>
            <a:spLocks noChangeArrowheads="1"/>
          </p:cNvSpPr>
          <p:nvPr/>
        </p:nvSpPr>
        <p:spPr bwMode="auto">
          <a:xfrm>
            <a:off x="2167197" y="422286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22" name="AutoShape 14"/>
          <p:cNvSpPr>
            <a:spLocks noChangeArrowheads="1"/>
          </p:cNvSpPr>
          <p:nvPr/>
        </p:nvSpPr>
        <p:spPr bwMode="auto">
          <a:xfrm>
            <a:off x="3068897" y="4210165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23" name="AutoShape 15"/>
          <p:cNvSpPr>
            <a:spLocks noChangeArrowheads="1"/>
          </p:cNvSpPr>
          <p:nvPr/>
        </p:nvSpPr>
        <p:spPr bwMode="auto">
          <a:xfrm>
            <a:off x="2929197" y="5423015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24" name="AutoShape 16"/>
          <p:cNvSpPr>
            <a:spLocks noChangeArrowheads="1"/>
          </p:cNvSpPr>
          <p:nvPr/>
        </p:nvSpPr>
        <p:spPr bwMode="auto">
          <a:xfrm>
            <a:off x="681297" y="4337165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25" name="AutoShape 17"/>
          <p:cNvSpPr>
            <a:spLocks noChangeArrowheads="1"/>
          </p:cNvSpPr>
          <p:nvPr/>
        </p:nvSpPr>
        <p:spPr bwMode="auto">
          <a:xfrm>
            <a:off x="2192597" y="5791315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26" name="AutoShape 18"/>
          <p:cNvSpPr>
            <a:spLocks noChangeArrowheads="1"/>
          </p:cNvSpPr>
          <p:nvPr/>
        </p:nvSpPr>
        <p:spPr bwMode="auto">
          <a:xfrm>
            <a:off x="3157797" y="4946765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27" name="AutoShape 19"/>
          <p:cNvSpPr>
            <a:spLocks noChangeArrowheads="1"/>
          </p:cNvSpPr>
          <p:nvPr/>
        </p:nvSpPr>
        <p:spPr bwMode="auto">
          <a:xfrm>
            <a:off x="1221047" y="5486515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28" name="AutoShape 20"/>
          <p:cNvSpPr>
            <a:spLocks noChangeArrowheads="1"/>
          </p:cNvSpPr>
          <p:nvPr/>
        </p:nvSpPr>
        <p:spPr bwMode="auto">
          <a:xfrm>
            <a:off x="909897" y="5003915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29" name="AutoShape 21"/>
          <p:cNvSpPr>
            <a:spLocks noChangeArrowheads="1"/>
          </p:cNvSpPr>
          <p:nvPr/>
        </p:nvSpPr>
        <p:spPr bwMode="auto">
          <a:xfrm>
            <a:off x="967047" y="3479915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30" name="AutoShape 22"/>
          <p:cNvSpPr>
            <a:spLocks noChangeArrowheads="1"/>
          </p:cNvSpPr>
          <p:nvPr/>
        </p:nvSpPr>
        <p:spPr bwMode="auto">
          <a:xfrm>
            <a:off x="2462472" y="4614977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31" name="AutoShape 23"/>
          <p:cNvSpPr>
            <a:spLocks noChangeArrowheads="1"/>
          </p:cNvSpPr>
          <p:nvPr/>
        </p:nvSpPr>
        <p:spPr bwMode="auto">
          <a:xfrm>
            <a:off x="2081472" y="4748327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32" name="AutoShape 24"/>
          <p:cNvSpPr>
            <a:spLocks noChangeArrowheads="1"/>
          </p:cNvSpPr>
          <p:nvPr/>
        </p:nvSpPr>
        <p:spPr bwMode="auto">
          <a:xfrm>
            <a:off x="2367222" y="3510077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33" name="Oval 25"/>
          <p:cNvSpPr>
            <a:spLocks noChangeArrowheads="1"/>
          </p:cNvSpPr>
          <p:nvPr/>
        </p:nvSpPr>
        <p:spPr bwMode="auto">
          <a:xfrm>
            <a:off x="1071822" y="3595802"/>
            <a:ext cx="1885950" cy="1905000"/>
          </a:xfrm>
          <a:prstGeom prst="ellips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34" name="AutoShape 26"/>
          <p:cNvSpPr>
            <a:spLocks noChangeArrowheads="1"/>
          </p:cNvSpPr>
          <p:nvPr/>
        </p:nvSpPr>
        <p:spPr bwMode="auto">
          <a:xfrm>
            <a:off x="1119447" y="3632315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35" name="AutoShape 27"/>
          <p:cNvSpPr>
            <a:spLocks noChangeArrowheads="1"/>
          </p:cNvSpPr>
          <p:nvPr/>
        </p:nvSpPr>
        <p:spPr bwMode="auto">
          <a:xfrm>
            <a:off x="3043497" y="3613265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36" name="Line 28"/>
          <p:cNvSpPr>
            <a:spLocks noChangeShapeType="1"/>
          </p:cNvSpPr>
          <p:nvPr/>
        </p:nvSpPr>
        <p:spPr bwMode="auto">
          <a:xfrm flipH="1" flipV="1">
            <a:off x="6064510" y="2697277"/>
            <a:ext cx="0" cy="2070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7" name="Line 29"/>
          <p:cNvSpPr>
            <a:spLocks noChangeShapeType="1"/>
          </p:cNvSpPr>
          <p:nvPr/>
        </p:nvSpPr>
        <p:spPr bwMode="auto">
          <a:xfrm>
            <a:off x="6034347" y="4784840"/>
            <a:ext cx="23479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8" name="AutoShape 30"/>
          <p:cNvSpPr>
            <a:spLocks noChangeArrowheads="1"/>
          </p:cNvSpPr>
          <p:nvPr/>
        </p:nvSpPr>
        <p:spPr bwMode="auto">
          <a:xfrm>
            <a:off x="6332797" y="4148252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39" name="AutoShape 31"/>
          <p:cNvSpPr>
            <a:spLocks noChangeArrowheads="1"/>
          </p:cNvSpPr>
          <p:nvPr/>
        </p:nvSpPr>
        <p:spPr bwMode="auto">
          <a:xfrm>
            <a:off x="5758122" y="450544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40" name="AutoShape 32"/>
          <p:cNvSpPr>
            <a:spLocks noChangeArrowheads="1"/>
          </p:cNvSpPr>
          <p:nvPr/>
        </p:nvSpPr>
        <p:spPr bwMode="auto">
          <a:xfrm>
            <a:off x="6139122" y="506106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41" name="AutoShape 33"/>
          <p:cNvSpPr>
            <a:spLocks noChangeArrowheads="1"/>
          </p:cNvSpPr>
          <p:nvPr/>
        </p:nvSpPr>
        <p:spPr bwMode="auto">
          <a:xfrm>
            <a:off x="6958272" y="506106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42" name="AutoShape 34"/>
          <p:cNvSpPr>
            <a:spLocks noChangeArrowheads="1"/>
          </p:cNvSpPr>
          <p:nvPr/>
        </p:nvSpPr>
        <p:spPr bwMode="auto">
          <a:xfrm>
            <a:off x="6024822" y="419429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43" name="AutoShape 35"/>
          <p:cNvSpPr>
            <a:spLocks noChangeArrowheads="1"/>
          </p:cNvSpPr>
          <p:nvPr/>
        </p:nvSpPr>
        <p:spPr bwMode="auto">
          <a:xfrm>
            <a:off x="6234372" y="447051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44" name="AutoShape 36"/>
          <p:cNvSpPr>
            <a:spLocks noChangeArrowheads="1"/>
          </p:cNvSpPr>
          <p:nvPr/>
        </p:nvSpPr>
        <p:spPr bwMode="auto">
          <a:xfrm>
            <a:off x="6462972" y="509916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45" name="AutoShape 37"/>
          <p:cNvSpPr>
            <a:spLocks noChangeArrowheads="1"/>
          </p:cNvSpPr>
          <p:nvPr/>
        </p:nvSpPr>
        <p:spPr bwMode="auto">
          <a:xfrm>
            <a:off x="6443922" y="459434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46" name="AutoShape 38"/>
          <p:cNvSpPr>
            <a:spLocks noChangeArrowheads="1"/>
          </p:cNvSpPr>
          <p:nvPr/>
        </p:nvSpPr>
        <p:spPr bwMode="auto">
          <a:xfrm>
            <a:off x="8050472" y="4229215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47" name="AutoShape 39"/>
          <p:cNvSpPr>
            <a:spLocks noChangeArrowheads="1"/>
          </p:cNvSpPr>
          <p:nvPr/>
        </p:nvSpPr>
        <p:spPr bwMode="auto">
          <a:xfrm>
            <a:off x="7910772" y="5442065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48" name="AutoShape 40"/>
          <p:cNvSpPr>
            <a:spLocks noChangeArrowheads="1"/>
          </p:cNvSpPr>
          <p:nvPr/>
        </p:nvSpPr>
        <p:spPr bwMode="auto">
          <a:xfrm>
            <a:off x="7434522" y="3194165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49" name="AutoShape 41"/>
          <p:cNvSpPr>
            <a:spLocks noChangeArrowheads="1"/>
          </p:cNvSpPr>
          <p:nvPr/>
        </p:nvSpPr>
        <p:spPr bwMode="auto">
          <a:xfrm>
            <a:off x="7440872" y="4457815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50" name="AutoShape 42"/>
          <p:cNvSpPr>
            <a:spLocks noChangeArrowheads="1"/>
          </p:cNvSpPr>
          <p:nvPr/>
        </p:nvSpPr>
        <p:spPr bwMode="auto">
          <a:xfrm>
            <a:off x="8139372" y="4965815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51" name="AutoShape 43"/>
          <p:cNvSpPr>
            <a:spLocks noChangeArrowheads="1"/>
          </p:cNvSpPr>
          <p:nvPr/>
        </p:nvSpPr>
        <p:spPr bwMode="auto">
          <a:xfrm>
            <a:off x="6964622" y="3905365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52" name="AutoShape 44"/>
          <p:cNvSpPr>
            <a:spLocks noChangeArrowheads="1"/>
          </p:cNvSpPr>
          <p:nvPr/>
        </p:nvSpPr>
        <p:spPr bwMode="auto">
          <a:xfrm>
            <a:off x="7567872" y="5137265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53" name="AutoShape 45"/>
          <p:cNvSpPr>
            <a:spLocks noChangeArrowheads="1"/>
          </p:cNvSpPr>
          <p:nvPr/>
        </p:nvSpPr>
        <p:spPr bwMode="auto">
          <a:xfrm>
            <a:off x="7358322" y="3403715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54" name="AutoShape 46"/>
          <p:cNvSpPr>
            <a:spLocks noChangeArrowheads="1"/>
          </p:cNvSpPr>
          <p:nvPr/>
        </p:nvSpPr>
        <p:spPr bwMode="auto">
          <a:xfrm>
            <a:off x="5967672" y="4910252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55" name="AutoShape 47"/>
          <p:cNvSpPr>
            <a:spLocks noChangeArrowheads="1"/>
          </p:cNvSpPr>
          <p:nvPr/>
        </p:nvSpPr>
        <p:spPr bwMode="auto">
          <a:xfrm>
            <a:off x="5586672" y="5043602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56" name="AutoShape 48"/>
          <p:cNvSpPr>
            <a:spLocks noChangeArrowheads="1"/>
          </p:cNvSpPr>
          <p:nvPr/>
        </p:nvSpPr>
        <p:spPr bwMode="auto">
          <a:xfrm>
            <a:off x="7348797" y="3529127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57" name="AutoShape 49"/>
          <p:cNvSpPr>
            <a:spLocks noChangeArrowheads="1"/>
          </p:cNvSpPr>
          <p:nvPr/>
        </p:nvSpPr>
        <p:spPr bwMode="auto">
          <a:xfrm>
            <a:off x="6901122" y="3060815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58" name="AutoShape 50"/>
          <p:cNvSpPr>
            <a:spLocks noChangeArrowheads="1"/>
          </p:cNvSpPr>
          <p:nvPr/>
        </p:nvSpPr>
        <p:spPr bwMode="auto">
          <a:xfrm>
            <a:off x="8025072" y="3632315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59" name="Line 51"/>
          <p:cNvSpPr>
            <a:spLocks noChangeShapeType="1"/>
          </p:cNvSpPr>
          <p:nvPr/>
        </p:nvSpPr>
        <p:spPr bwMode="auto">
          <a:xfrm flipH="1">
            <a:off x="4816735" y="4786427"/>
            <a:ext cx="1238250" cy="99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60" name="Line 52"/>
          <p:cNvSpPr>
            <a:spLocks noChangeShapeType="1"/>
          </p:cNvSpPr>
          <p:nvPr/>
        </p:nvSpPr>
        <p:spPr bwMode="auto">
          <a:xfrm>
            <a:off x="6053397" y="3433877"/>
            <a:ext cx="1447800" cy="133350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61" name="Line 53"/>
          <p:cNvSpPr>
            <a:spLocks noChangeShapeType="1"/>
          </p:cNvSpPr>
          <p:nvPr/>
        </p:nvSpPr>
        <p:spPr bwMode="auto">
          <a:xfrm flipV="1">
            <a:off x="6281997" y="4805477"/>
            <a:ext cx="1219200" cy="121920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62" name="Line 54"/>
          <p:cNvSpPr>
            <a:spLocks noChangeShapeType="1"/>
          </p:cNvSpPr>
          <p:nvPr/>
        </p:nvSpPr>
        <p:spPr bwMode="auto">
          <a:xfrm flipV="1">
            <a:off x="4586547" y="3471977"/>
            <a:ext cx="1466850" cy="83820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63" name="Line 55"/>
          <p:cNvSpPr>
            <a:spLocks noChangeShapeType="1"/>
          </p:cNvSpPr>
          <p:nvPr/>
        </p:nvSpPr>
        <p:spPr bwMode="auto">
          <a:xfrm>
            <a:off x="4567497" y="4310177"/>
            <a:ext cx="1714500" cy="169545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64" name="AutoShape 56"/>
          <p:cNvSpPr>
            <a:spLocks noChangeArrowheads="1"/>
          </p:cNvSpPr>
          <p:nvPr/>
        </p:nvSpPr>
        <p:spPr bwMode="auto">
          <a:xfrm>
            <a:off x="3548322" y="2871902"/>
            <a:ext cx="1638300" cy="457200"/>
          </a:xfrm>
          <a:prstGeom prst="curvedDownArrow">
            <a:avLst>
              <a:gd name="adj1" fmla="val 71667"/>
              <a:gd name="adj2" fmla="val 143333"/>
              <a:gd name="adj3" fmla="val 33333"/>
            </a:avLst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65" name="Text Box 57"/>
          <p:cNvSpPr txBox="1">
            <a:spLocks noChangeArrowheads="1"/>
          </p:cNvSpPr>
          <p:nvPr/>
        </p:nvSpPr>
        <p:spPr bwMode="auto">
          <a:xfrm>
            <a:off x="3548322" y="3271952"/>
            <a:ext cx="1504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l-GR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3066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293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15.2.3</a:t>
            </a:r>
          </a:p>
        </p:txBody>
      </p:sp>
    </p:spTree>
    <p:extLst>
      <p:ext uri="{BB962C8B-B14F-4D97-AF65-F5344CB8AC3E}">
        <p14:creationId xmlns:p14="http://schemas.microsoft.com/office/powerpoint/2010/main" val="3743762560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Kernels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060" name="Rectangle 4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1819523"/>
                <a:ext cx="7772400" cy="4876800"/>
              </a:xfrm>
              <a:noFill/>
            </p:spPr>
            <p:txBody>
              <a:bodyPr/>
              <a:lstStyle/>
              <a:p>
                <a:pPr eaLnBrk="1" hangingPunct="1"/>
                <a:r>
                  <a:rPr lang="en-US" altLang="en-US" dirty="0"/>
                  <a:t>Why use kernels?</a:t>
                </a:r>
              </a:p>
              <a:p>
                <a:pPr lvl="1" eaLnBrk="1" hangingPunct="1"/>
                <a:r>
                  <a:rPr lang="en-US" altLang="en-US" dirty="0"/>
                  <a:t>Make non-linear separable problem separable.</a:t>
                </a:r>
              </a:p>
              <a:p>
                <a:pPr lvl="1" eaLnBrk="1" hangingPunct="1"/>
                <a:r>
                  <a:rPr lang="en-US" altLang="en-US" dirty="0"/>
                  <a:t>Map data into better representational space</a:t>
                </a:r>
              </a:p>
              <a:p>
                <a:pPr eaLnBrk="1" hangingPunct="1"/>
                <a:r>
                  <a:rPr lang="en-US" altLang="en-US" dirty="0"/>
                  <a:t>Common kernels</a:t>
                </a:r>
              </a:p>
              <a:p>
                <a:pPr lvl="1"/>
                <a:r>
                  <a:rPr lang="en-US" altLang="en-US" dirty="0"/>
                  <a:t>Linear: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en-US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en-US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d>
                    <m:r>
                      <a:rPr lang="en-US" altLang="en-US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sSubSup>
                      <m:sSubSupPr>
                        <m:ctrlPr>
                          <a:rPr lang="en-US" altLang="en-U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  <m:sup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bSup>
                  </m:oMath>
                </a14:m>
                <a:endParaRPr lang="en-US" altLang="en-US" dirty="0"/>
              </a:p>
              <a:p>
                <a:pPr lvl="1"/>
                <a:r>
                  <a:rPr lang="en-US" altLang="en-US" dirty="0"/>
                  <a:t>Polynomial of power p: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en-US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alt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sSub>
                                  <m:sSubPr>
                                    <m:ctrlPr>
                                      <a:rPr lang="en-US" alt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en-US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alt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en-US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  <m:sup>
                                <m:r>
                                  <a:rPr lang="en-US" altLang="en-US" b="1" i="1" smtClean="0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</m:sSup>
                  </m:oMath>
                </a14:m>
                <a:endParaRPr lang="en-US" altLang="en-US" dirty="0"/>
              </a:p>
              <a:p>
                <a:pPr lvl="1"/>
                <a:r>
                  <a:rPr lang="en-US" altLang="en-US" dirty="0"/>
                  <a:t>Gaussian (radial-basis function network, or RBF):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d>
                    <m:r>
                      <a:rPr lang="en-US" altLang="en-US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en-US" b="1" i="1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en-US" b="1" i="1" smtClean="0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altLang="en-US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en-US" b="1" i="1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en-US" b="1" i="1" smtClean="0">
                                            <a:latin typeface="Cambria Math" panose="02040503050406030204" pitchFamily="18" charset="0"/>
                                          </a:rPr>
                                          <m:t>𝒋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</m:oMath>
                </a14:m>
                <a:endParaRPr lang="en-US" altLang="en-US" dirty="0"/>
              </a:p>
              <a:p>
                <a:pPr lvl="1"/>
                <a:r>
                  <a:rPr lang="en-US" altLang="en-US" dirty="0"/>
                  <a:t>Sigmoid/Two-layer perceptron: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d>
                    <m:r>
                      <a:rPr lang="en-US" alt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en-US" b="0" i="0" smtClean="0">
                        <a:latin typeface="Cambria Math" panose="02040503050406030204" pitchFamily="18" charset="0"/>
                      </a:rPr>
                      <m:t>tanh</m:t>
                    </m:r>
                    <m:r>
                      <a:rPr lang="en-US" altLang="en-US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Sup>
                      <m:sSubSupPr>
                        <m:ctrlPr>
                          <a:rPr lang="en-US" altLang="en-U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bSup>
                    <m:sSub>
                      <m:sSubPr>
                        <m:ctrlPr>
                          <a:rPr lang="en-US" alt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/>
              </a:p>
              <a:p>
                <a:pPr marL="201168" lvl="1" indent="0">
                  <a:buNone/>
                </a:pPr>
                <a:r>
                  <a:rPr lang="en-US" altLang="en-US" dirty="0"/>
                  <a:t>(note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b="0" i="0" smtClean="0">
                        <a:latin typeface="Cambria Math" panose="02040503050406030204" pitchFamily="18" charset="0"/>
                      </a:rPr>
                      <m:t>tanh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en-US" dirty="0"/>
                  <a:t> where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en-US" dirty="0"/>
                  <a:t>). </a:t>
                </a:r>
              </a:p>
              <a:p>
                <a:pPr marL="201168" lvl="1" indent="0">
                  <a:buNone/>
                </a:pPr>
                <a:endParaRPr lang="en-US" altLang="en-US" dirty="0"/>
              </a:p>
              <a:p>
                <a:pPr marL="201168" lvl="1" indent="0">
                  <a:buNone/>
                </a:pPr>
                <a:r>
                  <a:rPr lang="en-US" altLang="en-US" dirty="0"/>
                  <a:t>In practice, RBF (Gaussian) kernel works for most of problems. </a:t>
                </a:r>
              </a:p>
            </p:txBody>
          </p:sp>
        </mc:Choice>
        <mc:Fallback xmlns="">
          <p:sp>
            <p:nvSpPr>
              <p:cNvPr id="45060" name="Rectang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1819523"/>
                <a:ext cx="7772400" cy="4876800"/>
              </a:xfrm>
              <a:blipFill rotWithShape="0">
                <a:blip r:embed="rId2"/>
                <a:stretch>
                  <a:fillRect l="-863" t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061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293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15.2.3</a:t>
            </a:r>
          </a:p>
        </p:txBody>
      </p:sp>
    </p:spTree>
    <p:extLst>
      <p:ext uri="{BB962C8B-B14F-4D97-AF65-F5344CB8AC3E}">
        <p14:creationId xmlns:p14="http://schemas.microsoft.com/office/powerpoint/2010/main" val="59659125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17.</a:t>
            </a:r>
            <a:fld id="{D1921CC0-61F4-419D-9052-AA1D2542F6A1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849086" y="312730"/>
            <a:ext cx="7543800" cy="1450757"/>
          </a:xfrm>
        </p:spPr>
        <p:txBody>
          <a:bodyPr/>
          <a:lstStyle/>
          <a:p>
            <a:r>
              <a:rPr lang="en-US" altLang="en-US" dirty="0"/>
              <a:t>Which line has the best “fit” to the data?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553198-AE76-F86F-959A-B35864C0D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467" y="1950138"/>
            <a:ext cx="6842886" cy="390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00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17.</a:t>
            </a:r>
            <a:fld id="{B3136F32-07C8-4C43-99CD-4EBCBF2B334D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58092" y="658368"/>
            <a:ext cx="7543800" cy="890888"/>
          </a:xfrm>
        </p:spPr>
        <p:txBody>
          <a:bodyPr/>
          <a:lstStyle/>
          <a:p>
            <a:r>
              <a:rPr lang="en-US" altLang="en-US" dirty="0"/>
              <a:t>Estimating the Coefficients…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215735" y="1882091"/>
                <a:ext cx="7543801" cy="887018"/>
              </a:xfrm>
            </p:spPr>
            <p:txBody>
              <a:bodyPr/>
              <a:lstStyle/>
              <a:p>
                <a:r>
                  <a:rPr lang="en-US" altLang="en-US" dirty="0"/>
                  <a:t>We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dirty="0"/>
                  <a:t> with b</a:t>
                </a:r>
                <a:r>
                  <a:rPr lang="en-US" altLang="en-US" baseline="-25000" dirty="0"/>
                  <a:t>0</a:t>
                </a:r>
                <a:r>
                  <a:rPr lang="en-US" alt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dirty="0"/>
                  <a:t> with b</a:t>
                </a:r>
                <a:r>
                  <a:rPr lang="en-US" altLang="en-US" baseline="-25000" dirty="0"/>
                  <a:t>1</a:t>
                </a:r>
                <a:r>
                  <a:rPr lang="en-US" altLang="en-US" dirty="0"/>
                  <a:t>, the y-intercept and slope (respectively) of the </a:t>
                </a:r>
                <a:r>
                  <a:rPr lang="en-US" altLang="en-US" b="1" i="1" dirty="0"/>
                  <a:t>least squares </a:t>
                </a:r>
                <a:r>
                  <a:rPr lang="en-US" altLang="en-US" dirty="0"/>
                  <a:t>or</a:t>
                </a:r>
                <a:r>
                  <a:rPr lang="en-US" altLang="en-US" b="1" i="1" dirty="0"/>
                  <a:t> regression line</a:t>
                </a:r>
                <a:r>
                  <a:rPr lang="en-US" altLang="en-US" dirty="0"/>
                  <a:t> given by:</a:t>
                </a:r>
              </a:p>
              <a:p>
                <a:endParaRPr lang="en-US" altLang="en-US" dirty="0"/>
              </a:p>
              <a:p>
                <a:endParaRPr lang="en-US" altLang="en-US" dirty="0"/>
              </a:p>
            </p:txBody>
          </p:sp>
        </mc:Choice>
        <mc:Fallback xmlns="">
          <p:sp>
            <p:nvSpPr>
              <p:cNvPr id="1843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215735" y="1882091"/>
                <a:ext cx="7543801" cy="887018"/>
              </a:xfrm>
              <a:blipFill>
                <a:blip r:embed="rId2"/>
                <a:stretch>
                  <a:fillRect l="-808" t="-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24849" y="3443369"/>
                <a:ext cx="6954665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One can choose whatever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. To make the best estimation, we need to minimize the "errors" between the estimation and the real samples! </a:t>
                </a:r>
              </a:p>
              <a:p>
                <a:endParaRPr lang="en-US" dirty="0"/>
              </a:p>
              <a:p>
                <a:r>
                  <a:rPr lang="en-US" dirty="0"/>
                  <a:t>Question: how do we define errors?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849" y="3443369"/>
                <a:ext cx="6954665" cy="1754326"/>
              </a:xfrm>
              <a:prstGeom prst="rect">
                <a:avLst/>
              </a:prstGeom>
              <a:blipFill rotWithShape="0">
                <a:blip r:embed="rId5"/>
                <a:stretch>
                  <a:fillRect l="-789" t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45752" y="4979561"/>
                <a:ext cx="6918089" cy="956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(least square)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Many other methods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752" y="4979561"/>
                <a:ext cx="6918089" cy="956480"/>
              </a:xfrm>
              <a:prstGeom prst="rect">
                <a:avLst/>
              </a:prstGeom>
              <a:blipFill rotWithShape="0">
                <a:blip r:embed="rId6"/>
                <a:stretch>
                  <a:fillRect l="-529" t="-2548" b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02A209E-43E1-5A5E-570B-3200279B126B}"/>
                  </a:ext>
                </a:extLst>
              </p:cNvPr>
              <p:cNvSpPr txBox="1"/>
              <p:nvPr/>
            </p:nvSpPr>
            <p:spPr>
              <a:xfrm>
                <a:off x="2165088" y="2882005"/>
                <a:ext cx="14680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02A209E-43E1-5A5E-570B-3200279B1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5088" y="2882005"/>
                <a:ext cx="1468094" cy="276999"/>
              </a:xfrm>
              <a:prstGeom prst="rect">
                <a:avLst/>
              </a:prstGeom>
              <a:blipFill>
                <a:blip r:embed="rId7"/>
                <a:stretch>
                  <a:fillRect l="-3734" t="-26667" r="-166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69718C2-7A4B-8E6B-7632-097F31DBB142}"/>
                  </a:ext>
                </a:extLst>
              </p:cNvPr>
              <p:cNvSpPr txBox="1"/>
              <p:nvPr/>
            </p:nvSpPr>
            <p:spPr>
              <a:xfrm>
                <a:off x="4391060" y="2870799"/>
                <a:ext cx="14822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69718C2-7A4B-8E6B-7632-097F31DBB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1060" y="2870799"/>
                <a:ext cx="1482201" cy="276999"/>
              </a:xfrm>
              <a:prstGeom prst="rect">
                <a:avLst/>
              </a:prstGeom>
              <a:blipFill>
                <a:blip r:embed="rId8"/>
                <a:stretch>
                  <a:fillRect l="-3704" t="-2222" r="-164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4AF2EA0-AC00-3141-91FD-1DBC4E9E0A7E}"/>
              </a:ext>
            </a:extLst>
          </p:cNvPr>
          <p:cNvSpPr txBox="1"/>
          <p:nvPr/>
        </p:nvSpPr>
        <p:spPr>
          <a:xfrm>
            <a:off x="324954" y="2584443"/>
            <a:ext cx="1171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A221B6A-07B6-D584-E3CC-CFC8C16A9042}"/>
              </a:ext>
            </a:extLst>
          </p:cNvPr>
          <p:cNvCxnSpPr>
            <a:cxnSpLocks/>
            <a:stCxn id="6" idx="3"/>
            <a:endCxn id="2" idx="1"/>
          </p:cNvCxnSpPr>
          <p:nvPr/>
        </p:nvCxnSpPr>
        <p:spPr>
          <a:xfrm>
            <a:off x="1496292" y="2769109"/>
            <a:ext cx="668796" cy="251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301615A-7DA3-D107-7991-AD66DA68031B}"/>
              </a:ext>
            </a:extLst>
          </p:cNvPr>
          <p:cNvSpPr txBox="1"/>
          <p:nvPr/>
        </p:nvSpPr>
        <p:spPr>
          <a:xfrm>
            <a:off x="5758957" y="2525475"/>
            <a:ext cx="151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Observation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13205D6-7067-1322-BDC8-81BE4A72EC54}"/>
              </a:ext>
            </a:extLst>
          </p:cNvPr>
          <p:cNvCxnSpPr/>
          <p:nvPr/>
        </p:nvCxnSpPr>
        <p:spPr>
          <a:xfrm flipH="1">
            <a:off x="4523963" y="2676776"/>
            <a:ext cx="1230711" cy="276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061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17.</a:t>
            </a:r>
            <a:fld id="{D1921CC0-61F4-419D-9052-AA1D2542F6A1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7498" y="312730"/>
            <a:ext cx="6405388" cy="1450757"/>
          </a:xfrm>
        </p:spPr>
        <p:txBody>
          <a:bodyPr/>
          <a:lstStyle/>
          <a:p>
            <a:r>
              <a:rPr lang="en-US" altLang="en-US" dirty="0"/>
              <a:t>Least Squares Line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52DAC6-EE8C-AA9E-A5A9-89CA63380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787" y="2169243"/>
            <a:ext cx="6310117" cy="370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611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283" y="1806498"/>
            <a:ext cx="7638477" cy="4212797"/>
          </a:xfrm>
        </p:spPr>
        <p:txBody>
          <a:bodyPr>
            <a:normAutofit/>
          </a:bodyPr>
          <a:lstStyle/>
          <a:p>
            <a:pPr lvl="3"/>
            <a:endParaRPr lang="en-US" sz="1600" dirty="0"/>
          </a:p>
          <a:p>
            <a:pPr lvl="3"/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9BBA41-403D-A690-9C45-62AE090E1C4F}"/>
                  </a:ext>
                </a:extLst>
              </p:cNvPr>
              <p:cNvSpPr txBox="1"/>
              <p:nvPr/>
            </p:nvSpPr>
            <p:spPr>
              <a:xfrm>
                <a:off x="1205345" y="2045096"/>
                <a:ext cx="6238324" cy="30140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en-US" sz="2000" dirty="0"/>
                  <a:t>The coefficients </a:t>
                </a:r>
                <a:r>
                  <a:rPr lang="en-US" altLang="en-US" sz="2000" b="1" dirty="0">
                    <a:solidFill>
                      <a:srgbClr val="FF0000"/>
                    </a:solidFill>
                  </a:rPr>
                  <a:t>b</a:t>
                </a:r>
                <a:r>
                  <a:rPr lang="en-US" altLang="en-US" sz="2000" b="1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en-US" altLang="en-US" sz="2000" dirty="0"/>
                  <a:t> and </a:t>
                </a:r>
                <a:r>
                  <a:rPr lang="en-US" altLang="en-US" sz="2000" b="1" dirty="0">
                    <a:solidFill>
                      <a:srgbClr val="0000FF"/>
                    </a:solidFill>
                  </a:rPr>
                  <a:t>b</a:t>
                </a:r>
                <a:r>
                  <a:rPr lang="en-US" altLang="en-US" sz="2000" b="1" baseline="-25000" dirty="0">
                    <a:solidFill>
                      <a:srgbClr val="0000FF"/>
                    </a:solidFill>
                  </a:rPr>
                  <a:t>0</a:t>
                </a:r>
                <a:r>
                  <a:rPr lang="en-US" altLang="en-US" sz="2000" dirty="0"/>
                  <a:t> for the least squares line: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en-US" sz="1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6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en-US" sz="16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en-US" sz="16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6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16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en-US" dirty="0"/>
              </a:p>
              <a:p>
                <a:endParaRPr lang="en-US" altLang="en-US" sz="2000" dirty="0"/>
              </a:p>
              <a:p>
                <a:r>
                  <a:rPr lang="en-US" altLang="en-US" sz="2000" dirty="0"/>
                  <a:t>are calculated as: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1800" dirty="0"/>
                  <a:t> (Covariance)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1600" dirty="0"/>
                  <a:t> (Variance)</a:t>
                </a:r>
              </a:p>
              <a:p>
                <a:pPr lvl="1"/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sz="1600" dirty="0"/>
                  <a:t>  (Slope)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16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1600" dirty="0"/>
                  <a:t>  (y-intercept)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9BBA41-403D-A690-9C45-62AE090E1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345" y="2045096"/>
                <a:ext cx="6238324" cy="3014030"/>
              </a:xfrm>
              <a:prstGeom prst="rect">
                <a:avLst/>
              </a:prstGeom>
              <a:blipFill>
                <a:blip r:embed="rId2"/>
                <a:stretch>
                  <a:fillRect l="-1075" t="-1010" b="-1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8147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17.</a:t>
            </a:r>
            <a:fld id="{91CF966B-D3AA-427C-A9BA-8190CE265E46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Assessing the Model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2959" y="2372906"/>
            <a:ext cx="7543801" cy="3496188"/>
          </a:xfrm>
        </p:spPr>
        <p:txBody>
          <a:bodyPr/>
          <a:lstStyle/>
          <a:p>
            <a:r>
              <a:rPr lang="en-US" altLang="en-US" dirty="0"/>
              <a:t>The least squares method will </a:t>
            </a:r>
            <a:r>
              <a:rPr lang="en-US" altLang="en-US" dirty="0">
                <a:solidFill>
                  <a:srgbClr val="FF0000"/>
                </a:solidFill>
              </a:rPr>
              <a:t>always produce a straight line</a:t>
            </a:r>
            <a:r>
              <a:rPr lang="en-US" altLang="en-US" dirty="0"/>
              <a:t>, even if there is no relationship between the variables, or if the relationship is something other than linear.</a:t>
            </a:r>
          </a:p>
          <a:p>
            <a:endParaRPr lang="en-US" altLang="en-US" dirty="0"/>
          </a:p>
          <a:p>
            <a:r>
              <a:rPr lang="en-US" altLang="en-US" dirty="0"/>
              <a:t>Hence, in addition to determining the coefficients of the least squares line, we need to assess it to see how well it </a:t>
            </a:r>
            <a:r>
              <a:rPr lang="en-US" altLang="en-US" dirty="0">
                <a:solidFill>
                  <a:srgbClr val="FF0000"/>
                </a:solidFill>
              </a:rPr>
              <a:t>“fits”</a:t>
            </a:r>
            <a:r>
              <a:rPr lang="en-US" altLang="en-US" dirty="0"/>
              <a:t> the data. We’ll see these evaluation methods now. They’re based on the what is called sum of squares for errors (</a:t>
            </a:r>
            <a:r>
              <a:rPr lang="en-US" altLang="en-US" dirty="0">
                <a:solidFill>
                  <a:srgbClr val="FF0000"/>
                </a:solidFill>
              </a:rPr>
              <a:t>SSE</a:t>
            </a:r>
            <a:r>
              <a:rPr lang="en-US" alt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952555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17.</a:t>
            </a:r>
            <a:fld id="{6BB25322-E33F-45AB-A68F-39DA747EB60E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988906"/>
            <a:ext cx="7543800" cy="748455"/>
          </a:xfrm>
        </p:spPr>
        <p:txBody>
          <a:bodyPr/>
          <a:lstStyle/>
          <a:p>
            <a:r>
              <a:rPr lang="en-US" altLang="en-US" sz="2400" dirty="0"/>
              <a:t>Sum of Squared Errors (SSE)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771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The sum of squared errors is calculated as:</a:t>
                </a:r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pPr marL="0" indent="0">
                  <a:buNone/>
                </a:pPr>
                <a:r>
                  <a:rPr lang="en-US" altLang="en-US" dirty="0"/>
                  <a:t>and is used in the calculation of the </a:t>
                </a:r>
                <a:r>
                  <a:rPr lang="en-US" altLang="en-US" b="1" i="1" dirty="0"/>
                  <a:t>standard error of estimate (SEE)</a:t>
                </a:r>
                <a:r>
                  <a:rPr lang="en-US" alt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𝜀</m:t>
                          </m:r>
                        </m:sub>
                      </m:sSub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𝑆𝑆𝐸</m:t>
                              </m:r>
                            </m:num>
                            <m:den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en-US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altLang="en-US" dirty="0"/>
              </a:p>
              <a:p>
                <a:pPr marL="0" indent="0">
                  <a:buNone/>
                </a:pPr>
                <a:r>
                  <a:rPr lang="en-US" altLang="en-US" dirty="0"/>
                  <a:t>if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sub>
                    </m:sSub>
                  </m:oMath>
                </a14:m>
                <a:r>
                  <a:rPr lang="en-US" altLang="en-US" dirty="0"/>
                  <a:t>  is zero, all the points fall on the regression line.</a:t>
                </a:r>
              </a:p>
            </p:txBody>
          </p:sp>
        </mc:Choice>
        <mc:Fallback xmlns="">
          <p:sp>
            <p:nvSpPr>
              <p:cNvPr id="327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l="-2019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93982" y="2354179"/>
                <a:ext cx="6751982" cy="712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982" y="2354179"/>
                <a:ext cx="6751982" cy="71250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501389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1388</TotalTime>
  <Words>2292</Words>
  <Application>Microsoft Office PowerPoint</Application>
  <PresentationFormat>On-screen Show (4:3)</PresentationFormat>
  <Paragraphs>294</Paragraphs>
  <Slides>36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8" baseType="lpstr">
      <vt:lpstr>MS Gothic</vt:lpstr>
      <vt:lpstr>Aptos</vt:lpstr>
      <vt:lpstr>Arial</vt:lpstr>
      <vt:lpstr>Calibri</vt:lpstr>
      <vt:lpstr>Calibri Light</vt:lpstr>
      <vt:lpstr>Cambria Math</vt:lpstr>
      <vt:lpstr>Lucida Sans</vt:lpstr>
      <vt:lpstr>Symbol</vt:lpstr>
      <vt:lpstr>Tahoma</vt:lpstr>
      <vt:lpstr>Times New Roman</vt:lpstr>
      <vt:lpstr>Wingdings</vt:lpstr>
      <vt:lpstr>Retrospect</vt:lpstr>
      <vt:lpstr>Linear Regression Logistic Regression Support Vector Machine</vt:lpstr>
      <vt:lpstr>Simple Linear Regression</vt:lpstr>
      <vt:lpstr>Simple Linear Regression</vt:lpstr>
      <vt:lpstr>Which line has the best “fit” to the data?</vt:lpstr>
      <vt:lpstr>Estimating the Coefficients…</vt:lpstr>
      <vt:lpstr>Least Squares Line</vt:lpstr>
      <vt:lpstr>Simple Linear Regression</vt:lpstr>
      <vt:lpstr>Assessing the Model</vt:lpstr>
      <vt:lpstr>Sum of Squared Errors (SSE)</vt:lpstr>
      <vt:lpstr>Linear Regression</vt:lpstr>
      <vt:lpstr>Correlation Coefficient</vt:lpstr>
      <vt:lpstr>Multiple Linear Regression</vt:lpstr>
      <vt:lpstr>Multiple Linear Regression</vt:lpstr>
      <vt:lpstr>Multiple Linear Regression</vt:lpstr>
      <vt:lpstr>Multiple Linear Regression</vt:lpstr>
      <vt:lpstr>Multiple Linear Regression</vt:lpstr>
      <vt:lpstr>Multiple Linear Regression</vt:lpstr>
      <vt:lpstr>Classification Problems</vt:lpstr>
      <vt:lpstr>Logistic Regression</vt:lpstr>
      <vt:lpstr>Logistic Regression</vt:lpstr>
      <vt:lpstr>Logistic Regression</vt:lpstr>
      <vt:lpstr>Logistic Regression</vt:lpstr>
      <vt:lpstr>Cost Function</vt:lpstr>
      <vt:lpstr>Cost Function</vt:lpstr>
      <vt:lpstr>Gradient Decent</vt:lpstr>
      <vt:lpstr>Gradient Decent</vt:lpstr>
      <vt:lpstr>Choose the correct Learning Rate</vt:lpstr>
      <vt:lpstr>Logistic Regression for multiple classes</vt:lpstr>
      <vt:lpstr>Linear classifiers: Which Hyperplane?</vt:lpstr>
      <vt:lpstr>Another intuition</vt:lpstr>
      <vt:lpstr>Support Vector Machine (SVM)</vt:lpstr>
      <vt:lpstr>Geometric Margin</vt:lpstr>
      <vt:lpstr>Soft Margin Classification  </vt:lpstr>
      <vt:lpstr>Non-linear SVMs</vt:lpstr>
      <vt:lpstr>Non-linear SVMs:  Feature spaces</vt:lpstr>
      <vt:lpstr>Kernels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leqian</dc:creator>
  <cp:lastModifiedBy>Qian, Lei</cp:lastModifiedBy>
  <cp:revision>78</cp:revision>
  <dcterms:created xsi:type="dcterms:W3CDTF">2014-09-15T04:42:07Z</dcterms:created>
  <dcterms:modified xsi:type="dcterms:W3CDTF">2024-10-29T04:06:57Z</dcterms:modified>
</cp:coreProperties>
</file>