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 id="2147483673" r:id="rId2"/>
  </p:sldMasterIdLst>
  <p:notesMasterIdLst>
    <p:notesMasterId r:id="rId47"/>
  </p:notesMasterIdLst>
  <p:sldIdLst>
    <p:sldId id="256" r:id="rId3"/>
    <p:sldId id="331" r:id="rId4"/>
    <p:sldId id="355" r:id="rId5"/>
    <p:sldId id="332" r:id="rId6"/>
    <p:sldId id="371" r:id="rId7"/>
    <p:sldId id="333" r:id="rId8"/>
    <p:sldId id="334" r:id="rId9"/>
    <p:sldId id="335" r:id="rId10"/>
    <p:sldId id="337" r:id="rId11"/>
    <p:sldId id="340" r:id="rId12"/>
    <p:sldId id="352" r:id="rId13"/>
    <p:sldId id="339" r:id="rId14"/>
    <p:sldId id="341" r:id="rId15"/>
    <p:sldId id="344" r:id="rId16"/>
    <p:sldId id="346" r:id="rId17"/>
    <p:sldId id="349" r:id="rId18"/>
    <p:sldId id="351" r:id="rId19"/>
    <p:sldId id="258" r:id="rId20"/>
    <p:sldId id="271" r:id="rId21"/>
    <p:sldId id="294" r:id="rId22"/>
    <p:sldId id="283" r:id="rId23"/>
    <p:sldId id="277" r:id="rId24"/>
    <p:sldId id="357" r:id="rId25"/>
    <p:sldId id="284" r:id="rId26"/>
    <p:sldId id="282" r:id="rId27"/>
    <p:sldId id="286" r:id="rId28"/>
    <p:sldId id="285" r:id="rId29"/>
    <p:sldId id="289" r:id="rId30"/>
    <p:sldId id="361" r:id="rId31"/>
    <p:sldId id="259" r:id="rId32"/>
    <p:sldId id="261" r:id="rId33"/>
    <p:sldId id="362" r:id="rId34"/>
    <p:sldId id="262" r:id="rId35"/>
    <p:sldId id="363" r:id="rId36"/>
    <p:sldId id="364" r:id="rId37"/>
    <p:sldId id="365" r:id="rId38"/>
    <p:sldId id="366" r:id="rId39"/>
    <p:sldId id="367" r:id="rId40"/>
    <p:sldId id="368" r:id="rId41"/>
    <p:sldId id="260" r:id="rId42"/>
    <p:sldId id="369" r:id="rId43"/>
    <p:sldId id="370" r:id="rId44"/>
    <p:sldId id="263" r:id="rId45"/>
    <p:sldId id="264"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7" autoAdjust="0"/>
    <p:restoredTop sz="94660"/>
  </p:normalViewPr>
  <p:slideViewPr>
    <p:cSldViewPr snapToGrid="0">
      <p:cViewPr varScale="1">
        <p:scale>
          <a:sx n="111" d="100"/>
          <a:sy n="111" d="100"/>
        </p:scale>
        <p:origin x="126" y="1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34C870-D3F2-432E-84D7-6C90D4E9A334}" type="datetimeFigureOut">
              <a:rPr lang="en-US" smtClean="0"/>
              <a:t>10/30/2024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7C7A71-D2D0-4C68-9374-2A7D91BDDF3B}" type="slidenum">
              <a:rPr lang="en-US" smtClean="0"/>
              <a:t>‹#›</a:t>
            </a:fld>
            <a:endParaRPr lang="en-US"/>
          </a:p>
        </p:txBody>
      </p:sp>
    </p:spTree>
    <p:extLst>
      <p:ext uri="{BB962C8B-B14F-4D97-AF65-F5344CB8AC3E}">
        <p14:creationId xmlns:p14="http://schemas.microsoft.com/office/powerpoint/2010/main" val="2670380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10/30/2024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1871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10/30/2024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01355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10/30/2024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86930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8016D78-6F7A-3243-B377-764733721953}" type="datetimeFigureOut">
              <a:rPr lang="en-US" smtClean="0">
                <a:solidFill>
                  <a:prstClr val="black">
                    <a:tint val="75000"/>
                  </a:prstClr>
                </a:solidFill>
              </a:rPr>
              <a:pPr/>
              <a:t>10/30/2024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D5C0E9C-4482-B740-ACDF-BA9DD51729D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02296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016D78-6F7A-3243-B377-764733721953}" type="datetimeFigureOut">
              <a:rPr lang="en-US" smtClean="0">
                <a:solidFill>
                  <a:prstClr val="black">
                    <a:tint val="75000"/>
                  </a:prstClr>
                </a:solidFill>
              </a:rPr>
              <a:pPr/>
              <a:t>10/30/2024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D5C0E9C-4482-B740-ACDF-BA9DD51729D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0419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016D78-6F7A-3243-B377-764733721953}" type="datetimeFigureOut">
              <a:rPr lang="en-US" smtClean="0">
                <a:solidFill>
                  <a:prstClr val="black">
                    <a:tint val="75000"/>
                  </a:prstClr>
                </a:solidFill>
              </a:rPr>
              <a:pPr/>
              <a:t>10/30/2024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D5C0E9C-4482-B740-ACDF-BA9DD51729D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650003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016D78-6F7A-3243-B377-764733721953}" type="datetimeFigureOut">
              <a:rPr lang="en-US" smtClean="0">
                <a:solidFill>
                  <a:prstClr val="black">
                    <a:tint val="75000"/>
                  </a:prstClr>
                </a:solidFill>
              </a:rPr>
              <a:pPr/>
              <a:t>10/30/2024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D5C0E9C-4482-B740-ACDF-BA9DD51729D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13753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016D78-6F7A-3243-B377-764733721953}" type="datetimeFigureOut">
              <a:rPr lang="en-US" smtClean="0">
                <a:solidFill>
                  <a:prstClr val="black">
                    <a:tint val="75000"/>
                  </a:prstClr>
                </a:solidFill>
              </a:rPr>
              <a:pPr/>
              <a:t>10/30/2024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0D5C0E9C-4482-B740-ACDF-BA9DD51729D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980564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016D78-6F7A-3243-B377-764733721953}" type="datetimeFigureOut">
              <a:rPr lang="en-US" smtClean="0">
                <a:solidFill>
                  <a:prstClr val="black">
                    <a:tint val="75000"/>
                  </a:prstClr>
                </a:solidFill>
              </a:rPr>
              <a:pPr/>
              <a:t>10/30/2024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D5C0E9C-4482-B740-ACDF-BA9DD51729D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631957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016D78-6F7A-3243-B377-764733721953}" type="datetimeFigureOut">
              <a:rPr lang="en-US" smtClean="0">
                <a:solidFill>
                  <a:prstClr val="black">
                    <a:tint val="75000"/>
                  </a:prstClr>
                </a:solidFill>
              </a:rPr>
              <a:pPr/>
              <a:t>10/30/2024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0D5C0E9C-4482-B740-ACDF-BA9DD51729D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77062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016D78-6F7A-3243-B377-764733721953}" type="datetimeFigureOut">
              <a:rPr lang="en-US" smtClean="0">
                <a:solidFill>
                  <a:prstClr val="black">
                    <a:tint val="75000"/>
                  </a:prstClr>
                </a:solidFill>
              </a:rPr>
              <a:pPr/>
              <a:t>10/30/2024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D5C0E9C-4482-B740-ACDF-BA9DD51729D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76682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10/30/2024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30808345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016D78-6F7A-3243-B377-764733721953}" type="datetimeFigureOut">
              <a:rPr lang="en-US" smtClean="0">
                <a:solidFill>
                  <a:prstClr val="black">
                    <a:tint val="75000"/>
                  </a:prstClr>
                </a:solidFill>
              </a:rPr>
              <a:pPr/>
              <a:t>10/30/2024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D5C0E9C-4482-B740-ACDF-BA9DD51729D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78646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016D78-6F7A-3243-B377-764733721953}" type="datetimeFigureOut">
              <a:rPr lang="en-US" smtClean="0">
                <a:solidFill>
                  <a:prstClr val="black">
                    <a:tint val="75000"/>
                  </a:prstClr>
                </a:solidFill>
              </a:rPr>
              <a:pPr/>
              <a:t>10/30/2024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D5C0E9C-4482-B740-ACDF-BA9DD51729D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370223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016D78-6F7A-3243-B377-764733721953}" type="datetimeFigureOut">
              <a:rPr lang="en-US" smtClean="0">
                <a:solidFill>
                  <a:prstClr val="black">
                    <a:tint val="75000"/>
                  </a:prstClr>
                </a:solidFill>
              </a:rPr>
              <a:pPr/>
              <a:t>10/30/2024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D5C0E9C-4482-B740-ACDF-BA9DD51729D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43344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10/30/2024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8639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10/30/2024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2857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10/30/2024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93307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10/30/2024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12725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10/30/2024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10375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32ABBEA6-7C60-4B02-AE87-00D78D8422AF}" type="datetimeFigureOut">
              <a:rPr lang="en-US" smtClean="0"/>
              <a:t>10/30/2024</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38851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10/30/2024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9225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10/30/2024</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5156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016D78-6F7A-3243-B377-764733721953}" type="datetimeFigureOut">
              <a:rPr lang="en-US" smtClean="0">
                <a:solidFill>
                  <a:prstClr val="black">
                    <a:tint val="75000"/>
                  </a:prstClr>
                </a:solidFill>
              </a:rPr>
              <a:pPr/>
              <a:t>10/30/2024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5C0E9C-4482-B740-ACDF-BA9DD51729D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9708794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0.png"/></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video" Target="https://www.youtube.com/embed/6qS83wD29PY?feature=oembe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1513" y="497434"/>
            <a:ext cx="7543800" cy="3480888"/>
          </a:xfrm>
        </p:spPr>
        <p:txBody>
          <a:bodyPr>
            <a:normAutofit fontScale="90000"/>
          </a:bodyPr>
          <a:lstStyle/>
          <a:p>
            <a:r>
              <a:rPr lang="en-US" sz="6000" dirty="0"/>
              <a:t>Artificial Neural Networks</a:t>
            </a:r>
            <a:br>
              <a:rPr lang="en-US" sz="6000" dirty="0"/>
            </a:br>
            <a:r>
              <a:rPr lang="en-US" sz="6000" dirty="0"/>
              <a:t>Data Preprocessing</a:t>
            </a:r>
            <a:br>
              <a:rPr lang="en-US" sz="6000" dirty="0"/>
            </a:br>
            <a:r>
              <a:rPr lang="en-US" sz="6000" dirty="0" err="1"/>
              <a:t>Hyperparmeters</a:t>
            </a:r>
            <a:r>
              <a:rPr lang="en-US" sz="6000" dirty="0"/>
              <a:t> and Validation</a:t>
            </a:r>
            <a:endParaRPr lang="en-US" sz="6600" dirty="0"/>
          </a:p>
        </p:txBody>
      </p:sp>
      <p:sp>
        <p:nvSpPr>
          <p:cNvPr id="3" name="Subtitle 2"/>
          <p:cNvSpPr>
            <a:spLocks noGrp="1"/>
          </p:cNvSpPr>
          <p:nvPr>
            <p:ph type="subTitle" idx="1"/>
          </p:nvPr>
        </p:nvSpPr>
        <p:spPr/>
        <p:txBody>
          <a:bodyPr/>
          <a:lstStyle/>
          <a:p>
            <a:r>
              <a:rPr lang="en-US" dirty="0"/>
              <a:t>Lei Qian, Ph.D. </a:t>
            </a:r>
          </a:p>
        </p:txBody>
      </p:sp>
    </p:spTree>
    <p:extLst>
      <p:ext uri="{BB962C8B-B14F-4D97-AF65-F5344CB8AC3E}">
        <p14:creationId xmlns:p14="http://schemas.microsoft.com/office/powerpoint/2010/main" val="998614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Artificial Neurons</a:t>
            </a:r>
          </a:p>
        </p:txBody>
      </p:sp>
      <p:sp>
        <p:nvSpPr>
          <p:cNvPr id="5" name="TextBox 4"/>
          <p:cNvSpPr txBox="1"/>
          <p:nvPr/>
        </p:nvSpPr>
        <p:spPr>
          <a:xfrm>
            <a:off x="1920241" y="2094808"/>
            <a:ext cx="7539643" cy="584775"/>
          </a:xfrm>
          <a:prstGeom prst="rect">
            <a:avLst/>
          </a:prstGeom>
          <a:noFill/>
        </p:spPr>
        <p:txBody>
          <a:bodyPr wrap="square" rtlCol="0">
            <a:spAutoFit/>
          </a:bodyPr>
          <a:lstStyle/>
          <a:p>
            <a:endParaRPr lang="en-US" sz="1600" dirty="0"/>
          </a:p>
          <a:p>
            <a:endParaRPr lang="en-US" sz="1600" dirty="0"/>
          </a:p>
        </p:txBody>
      </p:sp>
      <p:sp>
        <p:nvSpPr>
          <p:cNvPr id="6" name="TextBox 5"/>
          <p:cNvSpPr txBox="1"/>
          <p:nvPr/>
        </p:nvSpPr>
        <p:spPr>
          <a:xfrm>
            <a:off x="315884" y="1704109"/>
            <a:ext cx="1155469" cy="369332"/>
          </a:xfrm>
          <a:prstGeom prst="rect">
            <a:avLst/>
          </a:prstGeom>
          <a:noFill/>
        </p:spPr>
        <p:txBody>
          <a:bodyPr wrap="square" rtlCol="0">
            <a:spAutoFit/>
          </a:bodyPr>
          <a:lstStyle/>
          <a:p>
            <a:endParaRPr lang="en-US" dirty="0"/>
          </a:p>
        </p:txBody>
      </p:sp>
      <p:cxnSp>
        <p:nvCxnSpPr>
          <p:cNvPr id="8" name="Straight Connector 7"/>
          <p:cNvCxnSpPr/>
          <p:nvPr/>
        </p:nvCxnSpPr>
        <p:spPr>
          <a:xfrm flipH="1">
            <a:off x="5201425" y="3612034"/>
            <a:ext cx="307713" cy="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5340539" y="3413663"/>
            <a:ext cx="13325" cy="389473"/>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endCxn id="14" idx="2"/>
          </p:cNvCxnSpPr>
          <p:nvPr/>
        </p:nvCxnSpPr>
        <p:spPr>
          <a:xfrm>
            <a:off x="1827851" y="2929155"/>
            <a:ext cx="1982254" cy="65390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1786551" y="3457113"/>
            <a:ext cx="2036822" cy="125942"/>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endCxn id="14" idx="2"/>
          </p:cNvCxnSpPr>
          <p:nvPr/>
        </p:nvCxnSpPr>
        <p:spPr>
          <a:xfrm flipV="1">
            <a:off x="1797046" y="3583055"/>
            <a:ext cx="2013059" cy="435202"/>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endCxn id="14" idx="2"/>
          </p:cNvCxnSpPr>
          <p:nvPr/>
        </p:nvCxnSpPr>
        <p:spPr>
          <a:xfrm flipV="1">
            <a:off x="1797046" y="3583055"/>
            <a:ext cx="2013059" cy="979422"/>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Oval 13"/>
          <p:cNvSpPr/>
          <p:nvPr/>
        </p:nvSpPr>
        <p:spPr>
          <a:xfrm>
            <a:off x="3810105" y="3319088"/>
            <a:ext cx="544572" cy="527933"/>
          </a:xfrm>
          <a:prstGeom prst="ellipse">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H="1">
            <a:off x="5640975" y="3580360"/>
            <a:ext cx="599848" cy="1"/>
          </a:xfrm>
          <a:prstGeom prst="line">
            <a:avLst/>
          </a:prstGeom>
          <a:ln>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3903840" y="3268042"/>
            <a:ext cx="227939" cy="581961"/>
          </a:xfrm>
          <a:prstGeom prst="rect">
            <a:avLst/>
          </a:prstGeom>
        </p:spPr>
        <p:txBody>
          <a:bodyPr wrap="square">
            <a:spAutoFit/>
          </a:bodyPr>
          <a:lstStyle/>
          <a:p>
            <a:r>
              <a:rPr lang="el-GR" sz="3200" dirty="0"/>
              <a:t>Σ</a:t>
            </a:r>
            <a:endParaRPr lang="en-US" sz="3200" dirty="0"/>
          </a:p>
        </p:txBody>
      </p:sp>
      <p:sp>
        <p:nvSpPr>
          <p:cNvPr id="17" name="TextBox 16"/>
          <p:cNvSpPr txBox="1"/>
          <p:nvPr/>
        </p:nvSpPr>
        <p:spPr>
          <a:xfrm>
            <a:off x="1827851" y="4070035"/>
            <a:ext cx="836936" cy="492442"/>
          </a:xfrm>
          <a:prstGeom prst="rect">
            <a:avLst/>
          </a:prstGeom>
          <a:noFill/>
        </p:spPr>
        <p:txBody>
          <a:bodyPr wrap="square" rtlCol="0">
            <a:spAutoFit/>
          </a:bodyPr>
          <a:lstStyle/>
          <a:p>
            <a:pPr>
              <a:lnSpc>
                <a:spcPct val="30000"/>
              </a:lnSpc>
            </a:pPr>
            <a:r>
              <a:rPr lang="en-US" sz="2000" dirty="0"/>
              <a:t>.</a:t>
            </a:r>
          </a:p>
          <a:p>
            <a:pPr>
              <a:lnSpc>
                <a:spcPct val="30000"/>
              </a:lnSpc>
            </a:pPr>
            <a:r>
              <a:rPr lang="en-US" sz="2000" dirty="0"/>
              <a:t>.</a:t>
            </a:r>
          </a:p>
          <a:p>
            <a:pPr>
              <a:lnSpc>
                <a:spcPct val="30000"/>
              </a:lnSpc>
            </a:pPr>
            <a:r>
              <a:rPr lang="en-US" sz="2000" dirty="0"/>
              <a:t>.</a:t>
            </a:r>
          </a:p>
        </p:txBody>
      </p:sp>
      <p:cxnSp>
        <p:nvCxnSpPr>
          <p:cNvPr id="18" name="Straight Connector 17"/>
          <p:cNvCxnSpPr>
            <a:stCxn id="14" idx="6"/>
            <a:endCxn id="19" idx="2"/>
          </p:cNvCxnSpPr>
          <p:nvPr/>
        </p:nvCxnSpPr>
        <p:spPr>
          <a:xfrm>
            <a:off x="4354677" y="3583055"/>
            <a:ext cx="728128" cy="2633"/>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Oval 18"/>
          <p:cNvSpPr/>
          <p:nvPr/>
        </p:nvSpPr>
        <p:spPr>
          <a:xfrm>
            <a:off x="5082805" y="3321721"/>
            <a:ext cx="544572" cy="527933"/>
          </a:xfrm>
          <a:prstGeom prst="ellipse">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Elbow Connector 19"/>
          <p:cNvCxnSpPr/>
          <p:nvPr/>
        </p:nvCxnSpPr>
        <p:spPr>
          <a:xfrm rot="10800000" flipV="1">
            <a:off x="5204245" y="3484694"/>
            <a:ext cx="304893" cy="220422"/>
          </a:xfrm>
          <a:prstGeom prst="bentConnector3">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5926710" y="3000294"/>
            <a:ext cx="0" cy="58276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330095" y="3000294"/>
            <a:ext cx="2595870" cy="130"/>
          </a:xfrm>
          <a:prstGeom prst="line">
            <a:avLst/>
          </a:prstGeom>
          <a:ln>
            <a:solidFill>
              <a:schemeClr val="tx1"/>
            </a:solidFill>
            <a:headEnd type="none"/>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4267770" y="2802075"/>
            <a:ext cx="635606" cy="338554"/>
          </a:xfrm>
          <a:prstGeom prst="rect">
            <a:avLst/>
          </a:prstGeom>
          <a:solidFill>
            <a:schemeClr val="bg1"/>
          </a:solidFill>
          <a:ln w="25400">
            <a:solidFill>
              <a:schemeClr val="tx1"/>
            </a:solidFill>
          </a:ln>
          <a:effectLst>
            <a:outerShdw blurRad="50800" dist="38100" dir="2700000" algn="tl" rotWithShape="0">
              <a:srgbClr val="000000">
                <a:alpha val="43000"/>
              </a:srgbClr>
            </a:outerShdw>
          </a:effectLst>
        </p:spPr>
        <p:txBody>
          <a:bodyPr wrap="square" rtlCol="0">
            <a:spAutoFit/>
          </a:bodyPr>
          <a:lstStyle/>
          <a:p>
            <a:pPr algn="ctr"/>
            <a:r>
              <a:rPr lang="en-US" sz="1600" dirty="0"/>
              <a:t>Error</a:t>
            </a:r>
            <a:endParaRPr lang="en-US" sz="1600" baseline="-25000" dirty="0"/>
          </a:p>
        </p:txBody>
      </p:sp>
      <p:cxnSp>
        <p:nvCxnSpPr>
          <p:cNvPr id="24" name="Straight Connector 23"/>
          <p:cNvCxnSpPr/>
          <p:nvPr/>
        </p:nvCxnSpPr>
        <p:spPr>
          <a:xfrm flipV="1">
            <a:off x="2908750" y="3000295"/>
            <a:ext cx="421345" cy="119342"/>
          </a:xfrm>
          <a:prstGeom prst="line">
            <a:avLst/>
          </a:prstGeom>
          <a:ln>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25" name="Oval 24"/>
          <p:cNvSpPr/>
          <p:nvPr/>
        </p:nvSpPr>
        <p:spPr>
          <a:xfrm>
            <a:off x="2156648" y="2902034"/>
            <a:ext cx="401116" cy="363712"/>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2156840" y="3305648"/>
            <a:ext cx="401116" cy="363712"/>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2156648" y="3705116"/>
            <a:ext cx="401116" cy="363712"/>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2156840" y="4111356"/>
            <a:ext cx="401116" cy="363712"/>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2135678" y="3230824"/>
            <a:ext cx="543531" cy="369332"/>
          </a:xfrm>
          <a:prstGeom prst="rect">
            <a:avLst/>
          </a:prstGeom>
          <a:noFill/>
        </p:spPr>
        <p:txBody>
          <a:bodyPr wrap="square" rtlCol="0">
            <a:spAutoFit/>
          </a:bodyPr>
          <a:lstStyle/>
          <a:p>
            <a:r>
              <a:rPr lang="en-US" dirty="0"/>
              <a:t>w</a:t>
            </a:r>
            <a:r>
              <a:rPr lang="en-US" baseline="-25000" dirty="0"/>
              <a:t>1</a:t>
            </a:r>
          </a:p>
        </p:txBody>
      </p:sp>
      <p:sp>
        <p:nvSpPr>
          <p:cNvPr id="30" name="TextBox 29"/>
          <p:cNvSpPr txBox="1"/>
          <p:nvPr/>
        </p:nvSpPr>
        <p:spPr>
          <a:xfrm>
            <a:off x="2122377" y="4036023"/>
            <a:ext cx="543531" cy="369332"/>
          </a:xfrm>
          <a:prstGeom prst="rect">
            <a:avLst/>
          </a:prstGeom>
          <a:noFill/>
        </p:spPr>
        <p:txBody>
          <a:bodyPr wrap="square" rtlCol="0">
            <a:spAutoFit/>
          </a:bodyPr>
          <a:lstStyle/>
          <a:p>
            <a:r>
              <a:rPr lang="en-US" dirty="0"/>
              <a:t>w</a:t>
            </a:r>
            <a:r>
              <a:rPr lang="en-US" baseline="-25000" dirty="0"/>
              <a:t>m</a:t>
            </a:r>
          </a:p>
        </p:txBody>
      </p:sp>
      <p:sp>
        <p:nvSpPr>
          <p:cNvPr id="31" name="TextBox 30"/>
          <p:cNvSpPr txBox="1"/>
          <p:nvPr/>
        </p:nvSpPr>
        <p:spPr>
          <a:xfrm>
            <a:off x="2139997" y="3645399"/>
            <a:ext cx="543531" cy="369332"/>
          </a:xfrm>
          <a:prstGeom prst="rect">
            <a:avLst/>
          </a:prstGeom>
          <a:noFill/>
        </p:spPr>
        <p:txBody>
          <a:bodyPr wrap="square" rtlCol="0">
            <a:spAutoFit/>
          </a:bodyPr>
          <a:lstStyle/>
          <a:p>
            <a:r>
              <a:rPr lang="en-US" dirty="0"/>
              <a:t>w</a:t>
            </a:r>
            <a:r>
              <a:rPr lang="en-US" baseline="-25000" dirty="0"/>
              <a:t>2</a:t>
            </a:r>
          </a:p>
        </p:txBody>
      </p:sp>
      <p:sp>
        <p:nvSpPr>
          <p:cNvPr id="32" name="TextBox 31"/>
          <p:cNvSpPr txBox="1"/>
          <p:nvPr/>
        </p:nvSpPr>
        <p:spPr>
          <a:xfrm>
            <a:off x="2121620" y="2824195"/>
            <a:ext cx="543531" cy="369332"/>
          </a:xfrm>
          <a:prstGeom prst="rect">
            <a:avLst/>
          </a:prstGeom>
          <a:noFill/>
        </p:spPr>
        <p:txBody>
          <a:bodyPr wrap="square" rtlCol="0">
            <a:spAutoFit/>
          </a:bodyPr>
          <a:lstStyle/>
          <a:p>
            <a:r>
              <a:rPr lang="en-US" dirty="0"/>
              <a:t>w</a:t>
            </a:r>
            <a:r>
              <a:rPr lang="en-US" baseline="-25000" dirty="0"/>
              <a:t>0</a:t>
            </a:r>
          </a:p>
        </p:txBody>
      </p:sp>
      <p:sp>
        <p:nvSpPr>
          <p:cNvPr id="33" name="Oval 32"/>
          <p:cNvSpPr/>
          <p:nvPr/>
        </p:nvSpPr>
        <p:spPr>
          <a:xfrm>
            <a:off x="1489589" y="2688690"/>
            <a:ext cx="401116" cy="363712"/>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1471353" y="3302838"/>
            <a:ext cx="401116" cy="363712"/>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1489589" y="3845120"/>
            <a:ext cx="401116" cy="363712"/>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498140" y="4402386"/>
            <a:ext cx="401116" cy="363712"/>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1501695" y="3257747"/>
            <a:ext cx="543531" cy="369332"/>
          </a:xfrm>
          <a:prstGeom prst="rect">
            <a:avLst/>
          </a:prstGeom>
          <a:noFill/>
        </p:spPr>
        <p:txBody>
          <a:bodyPr wrap="square" rtlCol="0">
            <a:spAutoFit/>
          </a:bodyPr>
          <a:lstStyle/>
          <a:p>
            <a:r>
              <a:rPr lang="en-US" dirty="0"/>
              <a:t>x</a:t>
            </a:r>
            <a:r>
              <a:rPr lang="en-US" baseline="-25000" dirty="0"/>
              <a:t>1</a:t>
            </a:r>
          </a:p>
        </p:txBody>
      </p:sp>
      <p:sp>
        <p:nvSpPr>
          <p:cNvPr id="38" name="TextBox 37"/>
          <p:cNvSpPr txBox="1"/>
          <p:nvPr/>
        </p:nvSpPr>
        <p:spPr>
          <a:xfrm>
            <a:off x="1546270" y="2667698"/>
            <a:ext cx="543531" cy="369332"/>
          </a:xfrm>
          <a:prstGeom prst="rect">
            <a:avLst/>
          </a:prstGeom>
          <a:noFill/>
        </p:spPr>
        <p:txBody>
          <a:bodyPr wrap="square" rtlCol="0">
            <a:spAutoFit/>
          </a:bodyPr>
          <a:lstStyle/>
          <a:p>
            <a:r>
              <a:rPr lang="en-US" dirty="0"/>
              <a:t>1</a:t>
            </a:r>
            <a:endParaRPr lang="en-US" baseline="-25000" dirty="0"/>
          </a:p>
        </p:txBody>
      </p:sp>
      <p:sp>
        <p:nvSpPr>
          <p:cNvPr id="39" name="TextBox 38"/>
          <p:cNvSpPr txBox="1"/>
          <p:nvPr/>
        </p:nvSpPr>
        <p:spPr>
          <a:xfrm>
            <a:off x="1502346" y="3803136"/>
            <a:ext cx="543531" cy="369332"/>
          </a:xfrm>
          <a:prstGeom prst="rect">
            <a:avLst/>
          </a:prstGeom>
          <a:noFill/>
        </p:spPr>
        <p:txBody>
          <a:bodyPr wrap="square" rtlCol="0">
            <a:spAutoFit/>
          </a:bodyPr>
          <a:lstStyle/>
          <a:p>
            <a:r>
              <a:rPr lang="en-US" dirty="0"/>
              <a:t>x</a:t>
            </a:r>
            <a:r>
              <a:rPr lang="en-US" baseline="-25000" dirty="0"/>
              <a:t>2</a:t>
            </a:r>
          </a:p>
        </p:txBody>
      </p:sp>
      <p:sp>
        <p:nvSpPr>
          <p:cNvPr id="40" name="TextBox 39"/>
          <p:cNvSpPr txBox="1"/>
          <p:nvPr/>
        </p:nvSpPr>
        <p:spPr>
          <a:xfrm>
            <a:off x="1525280" y="4356819"/>
            <a:ext cx="543531" cy="369332"/>
          </a:xfrm>
          <a:prstGeom prst="rect">
            <a:avLst/>
          </a:prstGeom>
          <a:noFill/>
        </p:spPr>
        <p:txBody>
          <a:bodyPr wrap="square" rtlCol="0">
            <a:spAutoFit/>
          </a:bodyPr>
          <a:lstStyle/>
          <a:p>
            <a:r>
              <a:rPr lang="en-US" dirty="0"/>
              <a:t>x</a:t>
            </a:r>
            <a:r>
              <a:rPr lang="en-US" baseline="-25000" dirty="0"/>
              <a:t>m</a:t>
            </a:r>
          </a:p>
        </p:txBody>
      </p:sp>
      <p:sp>
        <p:nvSpPr>
          <p:cNvPr id="41" name="TextBox 40"/>
          <p:cNvSpPr txBox="1"/>
          <p:nvPr/>
        </p:nvSpPr>
        <p:spPr>
          <a:xfrm>
            <a:off x="6258392" y="3353021"/>
            <a:ext cx="984551" cy="369332"/>
          </a:xfrm>
          <a:prstGeom prst="rect">
            <a:avLst/>
          </a:prstGeom>
          <a:noFill/>
        </p:spPr>
        <p:txBody>
          <a:bodyPr wrap="square" rtlCol="0">
            <a:spAutoFit/>
          </a:bodyPr>
          <a:lstStyle/>
          <a:p>
            <a:r>
              <a:rPr lang="en-US" dirty="0"/>
              <a:t>Output </a:t>
            </a:r>
          </a:p>
        </p:txBody>
      </p:sp>
      <p:sp>
        <p:nvSpPr>
          <p:cNvPr id="42" name="TextBox 41"/>
          <p:cNvSpPr txBox="1"/>
          <p:nvPr/>
        </p:nvSpPr>
        <p:spPr>
          <a:xfrm>
            <a:off x="2557764" y="5072521"/>
            <a:ext cx="4857713" cy="369332"/>
          </a:xfrm>
          <a:prstGeom prst="rect">
            <a:avLst/>
          </a:prstGeom>
          <a:noFill/>
        </p:spPr>
        <p:txBody>
          <a:bodyPr wrap="square" rtlCol="0">
            <a:spAutoFit/>
          </a:bodyPr>
          <a:lstStyle/>
          <a:p>
            <a:r>
              <a:rPr lang="en-US" b="1" dirty="0"/>
              <a:t>Schematic of a perceptron classifier.</a:t>
            </a:r>
          </a:p>
        </p:txBody>
      </p:sp>
      <p:sp>
        <p:nvSpPr>
          <p:cNvPr id="43" name="TextBox 42"/>
          <p:cNvSpPr txBox="1"/>
          <p:nvPr/>
        </p:nvSpPr>
        <p:spPr>
          <a:xfrm>
            <a:off x="3194611" y="2728558"/>
            <a:ext cx="1160066" cy="261610"/>
          </a:xfrm>
          <a:prstGeom prst="rect">
            <a:avLst/>
          </a:prstGeom>
          <a:noFill/>
        </p:spPr>
        <p:txBody>
          <a:bodyPr wrap="square" rtlCol="0">
            <a:spAutoFit/>
          </a:bodyPr>
          <a:lstStyle/>
          <a:p>
            <a:r>
              <a:rPr lang="en-US" sz="1100" dirty="0"/>
              <a:t>Weight update</a:t>
            </a:r>
          </a:p>
        </p:txBody>
      </p:sp>
    </p:spTree>
    <p:extLst>
      <p:ext uri="{BB962C8B-B14F-4D97-AF65-F5344CB8AC3E}">
        <p14:creationId xmlns:p14="http://schemas.microsoft.com/office/powerpoint/2010/main" val="906103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Perceptron Learning Rule</a:t>
            </a:r>
          </a:p>
        </p:txBody>
      </p:sp>
      <p:sp>
        <p:nvSpPr>
          <p:cNvPr id="5" name="TextBox 4"/>
          <p:cNvSpPr txBox="1"/>
          <p:nvPr/>
        </p:nvSpPr>
        <p:spPr>
          <a:xfrm>
            <a:off x="1920241" y="2094808"/>
            <a:ext cx="7539643" cy="584775"/>
          </a:xfrm>
          <a:prstGeom prst="rect">
            <a:avLst/>
          </a:prstGeom>
          <a:noFill/>
        </p:spPr>
        <p:txBody>
          <a:bodyPr wrap="square" rtlCol="0">
            <a:spAutoFit/>
          </a:bodyPr>
          <a:lstStyle/>
          <a:p>
            <a:endParaRPr lang="en-US" sz="1600" dirty="0"/>
          </a:p>
          <a:p>
            <a:endParaRPr lang="en-US" sz="1600" dirty="0"/>
          </a:p>
        </p:txBody>
      </p:sp>
      <p:sp>
        <p:nvSpPr>
          <p:cNvPr id="6" name="TextBox 5"/>
          <p:cNvSpPr txBox="1"/>
          <p:nvPr/>
        </p:nvSpPr>
        <p:spPr>
          <a:xfrm>
            <a:off x="315884" y="1704109"/>
            <a:ext cx="1155469" cy="369332"/>
          </a:xfrm>
          <a:prstGeom prst="rect">
            <a:avLst/>
          </a:prstGeom>
          <a:no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868680" y="1888775"/>
                <a:ext cx="7452360" cy="4307416"/>
              </a:xfrm>
            </p:spPr>
            <p:txBody>
              <a:bodyPr>
                <a:normAutofit fontScale="92500"/>
              </a:bodyPr>
              <a:lstStyle/>
              <a:p>
                <a:r>
                  <a:rPr lang="en-US" b="1" dirty="0"/>
                  <a:t>Learning rule:</a:t>
                </a: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Δ</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w</m:t>
                          </m:r>
                        </m:e>
                        <m:sub>
                          <m:r>
                            <m:rPr>
                              <m:sty m:val="p"/>
                            </m:rPr>
                            <a:rPr lang="en-US" b="0" i="0" smtClean="0">
                              <a:latin typeface="Cambria Math" panose="02040503050406030204" pitchFamily="18" charset="0"/>
                            </a:rPr>
                            <m:t>j</m:t>
                          </m:r>
                        </m:sub>
                      </m:sSub>
                    </m:oMath>
                  </m:oMathPara>
                </a14:m>
                <a:endParaRPr lang="en-US" dirty="0"/>
              </a:p>
              <a:p>
                <a:r>
                  <a:rPr lang="en-US" dirty="0"/>
                  <a:t>The value of </a:t>
                </a:r>
                <a14:m>
                  <m:oMath xmlns:m="http://schemas.openxmlformats.org/officeDocument/2006/math">
                    <m:r>
                      <m:rPr>
                        <m:sty m:val="p"/>
                      </m:rPr>
                      <a:rPr lang="en-US" b="0" i="0" smtClean="0">
                        <a:latin typeface="Cambria Math" panose="02040503050406030204" pitchFamily="18" charset="0"/>
                      </a:rPr>
                      <m:t>Δ</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w</m:t>
                        </m:r>
                      </m:e>
                      <m:sub>
                        <m:r>
                          <m:rPr>
                            <m:sty m:val="p"/>
                          </m:rPr>
                          <a:rPr lang="en-US" b="0" i="0" smtClean="0">
                            <a:latin typeface="Cambria Math" panose="02040503050406030204" pitchFamily="18" charset="0"/>
                          </a:rPr>
                          <m:t>j</m:t>
                        </m:r>
                      </m:sub>
                    </m:sSub>
                  </m:oMath>
                </a14:m>
                <a:r>
                  <a:rPr lang="en-US" dirty="0"/>
                  <a:t> is defined as:</a:t>
                </a:r>
              </a:p>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𝜂</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e>
                      </m:d>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𝑗</m:t>
                          </m:r>
                        </m:sup>
                      </m:sSubSup>
                    </m:oMath>
                  </m:oMathPara>
                </a14:m>
                <a:endParaRPr lang="en-US" dirty="0"/>
              </a:p>
              <a:p>
                <a:r>
                  <a:rPr lang="en-US" dirty="0"/>
                  <a:t>Where </a:t>
                </a:r>
                <a14:m>
                  <m:oMath xmlns:m="http://schemas.openxmlformats.org/officeDocument/2006/math">
                    <m:r>
                      <a:rPr lang="en-US" b="0" i="1" smtClean="0">
                        <a:latin typeface="Cambria Math" panose="02040503050406030204" pitchFamily="18" charset="0"/>
                      </a:rPr>
                      <m:t>𝜂</m:t>
                    </m:r>
                  </m:oMath>
                </a14:m>
                <a:r>
                  <a:rPr lang="en-US" dirty="0"/>
                  <a:t> is the </a:t>
                </a:r>
                <a:r>
                  <a:rPr lang="en-US" b="1" dirty="0"/>
                  <a:t>learning rate </a:t>
                </a:r>
                <a:r>
                  <a:rPr lang="en-US" dirty="0"/>
                  <a:t>(typically a constant between 0.0 and 1.0). </a:t>
                </a:r>
              </a:p>
              <a:p>
                <a:r>
                  <a:rPr lang="en-US" dirty="0"/>
                  <a:t>Note that all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𝑗</m:t>
                        </m:r>
                      </m:sub>
                    </m:sSub>
                  </m:oMath>
                </a14:m>
                <a:r>
                  <a:rPr lang="en-US" dirty="0"/>
                  <a:t> are updated </a:t>
                </a:r>
                <a:r>
                  <a:rPr lang="en-US" b="1" dirty="0"/>
                  <a:t>simultaneously.</a:t>
                </a:r>
                <a:r>
                  <a:rPr lang="en-US" dirty="0"/>
                  <a:t> </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868680" y="1888775"/>
                <a:ext cx="7452360" cy="4307416"/>
              </a:xfrm>
              <a:blipFill rotWithShape="0">
                <a:blip r:embed="rId2"/>
                <a:stretch>
                  <a:fillRect l="-818" t="-1416"/>
                </a:stretch>
              </a:blipFill>
            </p:spPr>
            <p:txBody>
              <a:bodyPr/>
              <a:lstStyle/>
              <a:p>
                <a:r>
                  <a:rPr lang="en-US">
                    <a:noFill/>
                  </a:rPr>
                  <a:t> </a:t>
                </a:r>
              </a:p>
            </p:txBody>
          </p:sp>
        </mc:Fallback>
      </mc:AlternateContent>
    </p:spTree>
    <p:extLst>
      <p:ext uri="{BB962C8B-B14F-4D97-AF65-F5344CB8AC3E}">
        <p14:creationId xmlns:p14="http://schemas.microsoft.com/office/powerpoint/2010/main" val="597968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What can be learned by </a:t>
            </a:r>
            <a:r>
              <a:rPr lang="en-US" sz="4000" dirty="0" err="1"/>
              <a:t>perceptrons</a:t>
            </a:r>
            <a:endParaRPr lang="en-US" sz="4000" dirty="0"/>
          </a:p>
        </p:txBody>
      </p:sp>
      <p:sp>
        <p:nvSpPr>
          <p:cNvPr id="5" name="TextBox 4"/>
          <p:cNvSpPr txBox="1"/>
          <p:nvPr/>
        </p:nvSpPr>
        <p:spPr>
          <a:xfrm>
            <a:off x="1920241" y="2094808"/>
            <a:ext cx="7539643" cy="584775"/>
          </a:xfrm>
          <a:prstGeom prst="rect">
            <a:avLst/>
          </a:prstGeom>
          <a:noFill/>
        </p:spPr>
        <p:txBody>
          <a:bodyPr wrap="square" rtlCol="0">
            <a:spAutoFit/>
          </a:bodyPr>
          <a:lstStyle/>
          <a:p>
            <a:endParaRPr lang="en-US" sz="1600" dirty="0"/>
          </a:p>
          <a:p>
            <a:endParaRPr lang="en-US" sz="1600" dirty="0"/>
          </a:p>
        </p:txBody>
      </p:sp>
      <p:sp>
        <p:nvSpPr>
          <p:cNvPr id="6" name="TextBox 5"/>
          <p:cNvSpPr txBox="1"/>
          <p:nvPr/>
        </p:nvSpPr>
        <p:spPr>
          <a:xfrm>
            <a:off x="315884" y="1704109"/>
            <a:ext cx="1155469" cy="369332"/>
          </a:xfrm>
          <a:prstGeom prst="rect">
            <a:avLst/>
          </a:prstGeom>
          <a:noFill/>
        </p:spPr>
        <p:txBody>
          <a:bodyPr wrap="square" rtlCol="0">
            <a:spAutoFit/>
          </a:bodyPr>
          <a:lstStyle/>
          <a:p>
            <a:endParaRPr lang="en-US" dirty="0"/>
          </a:p>
        </p:txBody>
      </p:sp>
      <p:sp>
        <p:nvSpPr>
          <p:cNvPr id="4" name="Content Placeholder 3"/>
          <p:cNvSpPr>
            <a:spLocks noGrp="1"/>
          </p:cNvSpPr>
          <p:nvPr>
            <p:ph idx="1"/>
          </p:nvPr>
        </p:nvSpPr>
        <p:spPr>
          <a:xfrm>
            <a:off x="868680" y="1888775"/>
            <a:ext cx="7452360" cy="4307416"/>
          </a:xfrm>
        </p:spPr>
        <p:txBody>
          <a:bodyPr>
            <a:normAutofit/>
          </a:bodyPr>
          <a:lstStyle/>
          <a:p>
            <a:pPr marL="517525" indent="-342900">
              <a:buFont typeface="Courier New" panose="02070309020205020404" pitchFamily="49" charset="0"/>
              <a:buChar char="o"/>
            </a:pPr>
            <a:r>
              <a:rPr lang="en-US" dirty="0"/>
              <a:t>The convergence of the perceptron is only guaranteed if the two classes are linearly separable.</a:t>
            </a:r>
          </a:p>
          <a:p>
            <a:pPr marL="517525" indent="-342900">
              <a:buFont typeface="Courier New" panose="02070309020205020404" pitchFamily="49" charset="0"/>
              <a:buChar char="o"/>
            </a:pPr>
            <a:r>
              <a:rPr lang="en-US" dirty="0"/>
              <a:t>Many problems are not linear separable. For example, the </a:t>
            </a:r>
            <a:r>
              <a:rPr lang="en-US" b="1" dirty="0" err="1"/>
              <a:t>xor</a:t>
            </a:r>
            <a:r>
              <a:rPr lang="en-US" b="1" dirty="0"/>
              <a:t> </a:t>
            </a:r>
            <a:r>
              <a:rPr lang="en-US" dirty="0"/>
              <a:t>function cannot be calculated by </a:t>
            </a:r>
            <a:r>
              <a:rPr lang="en-US" dirty="0" err="1"/>
              <a:t>perceptrons</a:t>
            </a:r>
            <a:r>
              <a:rPr lang="en-US" dirty="0"/>
              <a:t> (proved by </a:t>
            </a:r>
            <a:r>
              <a:rPr lang="en-US" dirty="0">
                <a:latin typeface="Times New Roman" panose="02020603050405020304" pitchFamily="18" charset="0"/>
                <a:ea typeface="Tahoma" panose="020B0604030504040204" pitchFamily="34" charset="0"/>
                <a:cs typeface="Times New Roman" panose="02020603050405020304" pitchFamily="18" charset="0"/>
              </a:rPr>
              <a:t>Minsky &amp; </a:t>
            </a:r>
            <a:r>
              <a:rPr lang="en-US" dirty="0" err="1">
                <a:latin typeface="Times New Roman" panose="02020603050405020304" pitchFamily="18" charset="0"/>
                <a:ea typeface="Tahoma" panose="020B0604030504040204" pitchFamily="34" charset="0"/>
                <a:cs typeface="Times New Roman" panose="02020603050405020304" pitchFamily="18" charset="0"/>
              </a:rPr>
              <a:t>Papert</a:t>
            </a:r>
            <a:r>
              <a:rPr lang="en-US" dirty="0">
                <a:latin typeface="Times New Roman" panose="02020603050405020304" pitchFamily="18" charset="0"/>
                <a:ea typeface="Tahoma" panose="020B0604030504040204" pitchFamily="34" charset="0"/>
                <a:cs typeface="Times New Roman" panose="02020603050405020304" pitchFamily="18" charset="0"/>
              </a:rPr>
              <a:t>)</a:t>
            </a:r>
            <a:r>
              <a:rPr lang="en-US" dirty="0"/>
              <a:t>. </a:t>
            </a:r>
          </a:p>
        </p:txBody>
      </p:sp>
    </p:spTree>
    <p:extLst>
      <p:ext uri="{BB962C8B-B14F-4D97-AF65-F5344CB8AC3E}">
        <p14:creationId xmlns:p14="http://schemas.microsoft.com/office/powerpoint/2010/main" val="3189345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V="1">
            <a:off x="343032" y="2276526"/>
            <a:ext cx="0" cy="209831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flipV="1">
            <a:off x="343032" y="4363889"/>
            <a:ext cx="2306292" cy="1097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2" name="Plus 11"/>
          <p:cNvSpPr/>
          <p:nvPr/>
        </p:nvSpPr>
        <p:spPr>
          <a:xfrm>
            <a:off x="1710486" y="4006372"/>
            <a:ext cx="173670" cy="147378"/>
          </a:xfrm>
          <a:prstGeom prst="mathPlus">
            <a:avLst>
              <a:gd name="adj1" fmla="val 23317"/>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282168" y="4334420"/>
            <a:ext cx="2367156" cy="369332"/>
          </a:xfrm>
          <a:prstGeom prst="rect">
            <a:avLst/>
          </a:prstGeom>
          <a:noFill/>
        </p:spPr>
        <p:txBody>
          <a:bodyPr wrap="square" rtlCol="0">
            <a:spAutoFit/>
          </a:bodyPr>
          <a:lstStyle/>
          <a:p>
            <a:pPr algn="ctr"/>
            <a:r>
              <a:rPr lang="en-US" i="1" dirty="0">
                <a:latin typeface="Cambria Math"/>
                <a:cs typeface="Cambria Math"/>
              </a:rPr>
              <a:t>x</a:t>
            </a:r>
            <a:r>
              <a:rPr lang="en-US" i="1" baseline="-25000" dirty="0">
                <a:latin typeface="Cambria Math"/>
                <a:cs typeface="Cambria Math"/>
              </a:rPr>
              <a:t>1</a:t>
            </a:r>
          </a:p>
        </p:txBody>
      </p:sp>
      <p:sp>
        <p:nvSpPr>
          <p:cNvPr id="38" name="TextBox 37"/>
          <p:cNvSpPr txBox="1"/>
          <p:nvPr/>
        </p:nvSpPr>
        <p:spPr>
          <a:xfrm>
            <a:off x="-17761" y="3096257"/>
            <a:ext cx="699236" cy="369332"/>
          </a:xfrm>
          <a:prstGeom prst="rect">
            <a:avLst/>
          </a:prstGeom>
          <a:noFill/>
        </p:spPr>
        <p:txBody>
          <a:bodyPr wrap="square" rtlCol="0">
            <a:spAutoFit/>
          </a:bodyPr>
          <a:lstStyle/>
          <a:p>
            <a:r>
              <a:rPr lang="en-US" i="1" dirty="0">
                <a:latin typeface="Cambria Math"/>
                <a:cs typeface="Cambria Math"/>
              </a:rPr>
              <a:t>x</a:t>
            </a:r>
            <a:r>
              <a:rPr lang="en-US" i="1" baseline="-25000" dirty="0">
                <a:latin typeface="Cambria Math"/>
                <a:cs typeface="Cambria Math"/>
              </a:rPr>
              <a:t>2</a:t>
            </a:r>
          </a:p>
        </p:txBody>
      </p:sp>
      <p:sp>
        <p:nvSpPr>
          <p:cNvPr id="52" name="Plus 51"/>
          <p:cNvSpPr/>
          <p:nvPr/>
        </p:nvSpPr>
        <p:spPr>
          <a:xfrm>
            <a:off x="2148633" y="3467679"/>
            <a:ext cx="173670" cy="147378"/>
          </a:xfrm>
          <a:prstGeom prst="mathPlus">
            <a:avLst>
              <a:gd name="adj1" fmla="val 23317"/>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Plus 52"/>
          <p:cNvSpPr/>
          <p:nvPr/>
        </p:nvSpPr>
        <p:spPr>
          <a:xfrm>
            <a:off x="1710486" y="3541368"/>
            <a:ext cx="173670" cy="147378"/>
          </a:xfrm>
          <a:prstGeom prst="mathPlus">
            <a:avLst>
              <a:gd name="adj1" fmla="val 23317"/>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Plus 53"/>
          <p:cNvSpPr/>
          <p:nvPr/>
        </p:nvSpPr>
        <p:spPr>
          <a:xfrm>
            <a:off x="1884156" y="3201493"/>
            <a:ext cx="173670" cy="147378"/>
          </a:xfrm>
          <a:prstGeom prst="mathPlus">
            <a:avLst>
              <a:gd name="adj1" fmla="val 23317"/>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Plus 54"/>
          <p:cNvSpPr/>
          <p:nvPr/>
        </p:nvSpPr>
        <p:spPr>
          <a:xfrm>
            <a:off x="1921171" y="3793175"/>
            <a:ext cx="173670" cy="147378"/>
          </a:xfrm>
          <a:prstGeom prst="mathPlus">
            <a:avLst>
              <a:gd name="adj1" fmla="val 23317"/>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Plus 55"/>
          <p:cNvSpPr/>
          <p:nvPr/>
        </p:nvSpPr>
        <p:spPr>
          <a:xfrm>
            <a:off x="1921171" y="2860958"/>
            <a:ext cx="173670" cy="147378"/>
          </a:xfrm>
          <a:prstGeom prst="mathPlus">
            <a:avLst>
              <a:gd name="adj1" fmla="val 23317"/>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Plus 56"/>
          <p:cNvSpPr/>
          <p:nvPr/>
        </p:nvSpPr>
        <p:spPr>
          <a:xfrm>
            <a:off x="1623651" y="3054115"/>
            <a:ext cx="173670" cy="147378"/>
          </a:xfrm>
          <a:prstGeom prst="mathPlus">
            <a:avLst>
              <a:gd name="adj1" fmla="val 23317"/>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Plus 57"/>
          <p:cNvSpPr/>
          <p:nvPr/>
        </p:nvSpPr>
        <p:spPr>
          <a:xfrm>
            <a:off x="1529052" y="3348871"/>
            <a:ext cx="173670" cy="147378"/>
          </a:xfrm>
          <a:prstGeom prst="mathPlus">
            <a:avLst>
              <a:gd name="adj1" fmla="val 23317"/>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 name="Straight Arrow Connector 64"/>
          <p:cNvCxnSpPr/>
          <p:nvPr/>
        </p:nvCxnSpPr>
        <p:spPr>
          <a:xfrm flipV="1">
            <a:off x="3360400" y="2292759"/>
            <a:ext cx="0" cy="209831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a:xfrm flipV="1">
            <a:off x="3360400" y="4380122"/>
            <a:ext cx="2306292" cy="1097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7" name="Plus 66"/>
          <p:cNvSpPr/>
          <p:nvPr/>
        </p:nvSpPr>
        <p:spPr>
          <a:xfrm>
            <a:off x="4727854" y="4022605"/>
            <a:ext cx="173670" cy="147378"/>
          </a:xfrm>
          <a:prstGeom prst="mathPlus">
            <a:avLst>
              <a:gd name="adj1" fmla="val 23317"/>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TextBox 68"/>
          <p:cNvSpPr txBox="1"/>
          <p:nvPr/>
        </p:nvSpPr>
        <p:spPr>
          <a:xfrm>
            <a:off x="3495080" y="4350653"/>
            <a:ext cx="2102679" cy="369332"/>
          </a:xfrm>
          <a:prstGeom prst="rect">
            <a:avLst/>
          </a:prstGeom>
          <a:noFill/>
        </p:spPr>
        <p:txBody>
          <a:bodyPr wrap="square" rtlCol="0">
            <a:spAutoFit/>
          </a:bodyPr>
          <a:lstStyle/>
          <a:p>
            <a:pPr algn="ctr"/>
            <a:r>
              <a:rPr lang="en-US" i="1" dirty="0">
                <a:latin typeface="Cambria Math"/>
                <a:cs typeface="Cambria Math"/>
              </a:rPr>
              <a:t>x</a:t>
            </a:r>
            <a:r>
              <a:rPr lang="en-US" i="1" baseline="-25000" dirty="0">
                <a:latin typeface="Cambria Math"/>
                <a:cs typeface="Cambria Math"/>
              </a:rPr>
              <a:t>1</a:t>
            </a:r>
          </a:p>
        </p:txBody>
      </p:sp>
      <p:sp>
        <p:nvSpPr>
          <p:cNvPr id="70" name="TextBox 69"/>
          <p:cNvSpPr txBox="1"/>
          <p:nvPr/>
        </p:nvSpPr>
        <p:spPr>
          <a:xfrm>
            <a:off x="2999607" y="3112490"/>
            <a:ext cx="699236" cy="369332"/>
          </a:xfrm>
          <a:prstGeom prst="rect">
            <a:avLst/>
          </a:prstGeom>
          <a:noFill/>
        </p:spPr>
        <p:txBody>
          <a:bodyPr wrap="square" rtlCol="0">
            <a:spAutoFit/>
          </a:bodyPr>
          <a:lstStyle/>
          <a:p>
            <a:r>
              <a:rPr lang="en-US" i="1" dirty="0">
                <a:latin typeface="Cambria Math"/>
                <a:cs typeface="Cambria Math"/>
              </a:rPr>
              <a:t>x</a:t>
            </a:r>
            <a:r>
              <a:rPr lang="en-US" i="1" baseline="-25000" dirty="0">
                <a:latin typeface="Cambria Math"/>
                <a:cs typeface="Cambria Math"/>
              </a:rPr>
              <a:t>2</a:t>
            </a:r>
          </a:p>
        </p:txBody>
      </p:sp>
      <p:sp>
        <p:nvSpPr>
          <p:cNvPr id="78" name="Plus 77"/>
          <p:cNvSpPr/>
          <p:nvPr/>
        </p:nvSpPr>
        <p:spPr>
          <a:xfrm>
            <a:off x="5166001" y="3483912"/>
            <a:ext cx="173670" cy="147378"/>
          </a:xfrm>
          <a:prstGeom prst="mathPlus">
            <a:avLst>
              <a:gd name="adj1" fmla="val 23317"/>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Plus 78"/>
          <p:cNvSpPr/>
          <p:nvPr/>
        </p:nvSpPr>
        <p:spPr>
          <a:xfrm>
            <a:off x="4727854" y="3557601"/>
            <a:ext cx="173670" cy="147378"/>
          </a:xfrm>
          <a:prstGeom prst="mathPlus">
            <a:avLst>
              <a:gd name="adj1" fmla="val 23317"/>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Plus 79"/>
          <p:cNvSpPr/>
          <p:nvPr/>
        </p:nvSpPr>
        <p:spPr>
          <a:xfrm>
            <a:off x="4901524" y="3217726"/>
            <a:ext cx="173670" cy="147378"/>
          </a:xfrm>
          <a:prstGeom prst="mathPlus">
            <a:avLst>
              <a:gd name="adj1" fmla="val 23317"/>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Plus 80"/>
          <p:cNvSpPr/>
          <p:nvPr/>
        </p:nvSpPr>
        <p:spPr>
          <a:xfrm>
            <a:off x="4938539" y="3809408"/>
            <a:ext cx="173670" cy="147378"/>
          </a:xfrm>
          <a:prstGeom prst="mathPlus">
            <a:avLst>
              <a:gd name="adj1" fmla="val 23317"/>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Plus 81"/>
          <p:cNvSpPr/>
          <p:nvPr/>
        </p:nvSpPr>
        <p:spPr>
          <a:xfrm>
            <a:off x="4938539" y="2877191"/>
            <a:ext cx="173670" cy="147378"/>
          </a:xfrm>
          <a:prstGeom prst="mathPlus">
            <a:avLst>
              <a:gd name="adj1" fmla="val 23317"/>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Plus 82"/>
          <p:cNvSpPr/>
          <p:nvPr/>
        </p:nvSpPr>
        <p:spPr>
          <a:xfrm>
            <a:off x="4372750" y="3144037"/>
            <a:ext cx="173670" cy="147378"/>
          </a:xfrm>
          <a:prstGeom prst="mathPlus">
            <a:avLst>
              <a:gd name="adj1" fmla="val 23317"/>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Plus 83"/>
          <p:cNvSpPr/>
          <p:nvPr/>
        </p:nvSpPr>
        <p:spPr>
          <a:xfrm>
            <a:off x="4368162" y="3451092"/>
            <a:ext cx="173670" cy="147378"/>
          </a:xfrm>
          <a:prstGeom prst="mathPlus">
            <a:avLst>
              <a:gd name="adj1" fmla="val 23317"/>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5" name="Straight Arrow Connector 84"/>
          <p:cNvCxnSpPr/>
          <p:nvPr/>
        </p:nvCxnSpPr>
        <p:spPr>
          <a:xfrm flipV="1">
            <a:off x="6362927" y="2264107"/>
            <a:ext cx="0" cy="209831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6" name="Straight Arrow Connector 85"/>
          <p:cNvCxnSpPr/>
          <p:nvPr/>
        </p:nvCxnSpPr>
        <p:spPr>
          <a:xfrm flipV="1">
            <a:off x="6362927" y="4351470"/>
            <a:ext cx="2306292" cy="1097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7" name="Plus 86"/>
          <p:cNvSpPr/>
          <p:nvPr/>
        </p:nvSpPr>
        <p:spPr>
          <a:xfrm>
            <a:off x="7111810" y="3336534"/>
            <a:ext cx="173670" cy="147378"/>
          </a:xfrm>
          <a:prstGeom prst="mathPlus">
            <a:avLst>
              <a:gd name="adj1" fmla="val 23317"/>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TextBox 88"/>
          <p:cNvSpPr txBox="1"/>
          <p:nvPr/>
        </p:nvSpPr>
        <p:spPr>
          <a:xfrm>
            <a:off x="6528612" y="4322001"/>
            <a:ext cx="2040670" cy="369332"/>
          </a:xfrm>
          <a:prstGeom prst="rect">
            <a:avLst/>
          </a:prstGeom>
          <a:noFill/>
        </p:spPr>
        <p:txBody>
          <a:bodyPr wrap="square" rtlCol="0">
            <a:spAutoFit/>
          </a:bodyPr>
          <a:lstStyle/>
          <a:p>
            <a:pPr algn="ctr"/>
            <a:r>
              <a:rPr lang="en-US" i="1" dirty="0">
                <a:latin typeface="Cambria Math"/>
                <a:cs typeface="Cambria Math"/>
              </a:rPr>
              <a:t>x</a:t>
            </a:r>
            <a:r>
              <a:rPr lang="en-US" i="1" baseline="-25000" dirty="0">
                <a:latin typeface="Cambria Math"/>
                <a:cs typeface="Cambria Math"/>
              </a:rPr>
              <a:t>1</a:t>
            </a:r>
          </a:p>
        </p:txBody>
      </p:sp>
      <p:sp>
        <p:nvSpPr>
          <p:cNvPr id="90" name="TextBox 89"/>
          <p:cNvSpPr txBox="1"/>
          <p:nvPr/>
        </p:nvSpPr>
        <p:spPr>
          <a:xfrm>
            <a:off x="6002134" y="3083838"/>
            <a:ext cx="699236" cy="369332"/>
          </a:xfrm>
          <a:prstGeom prst="rect">
            <a:avLst/>
          </a:prstGeom>
          <a:noFill/>
        </p:spPr>
        <p:txBody>
          <a:bodyPr wrap="square" rtlCol="0">
            <a:spAutoFit/>
          </a:bodyPr>
          <a:lstStyle/>
          <a:p>
            <a:r>
              <a:rPr lang="en-US" i="1" dirty="0">
                <a:latin typeface="Cambria Math"/>
                <a:cs typeface="Cambria Math"/>
              </a:rPr>
              <a:t>x</a:t>
            </a:r>
            <a:r>
              <a:rPr lang="en-US" i="1" baseline="-25000" dirty="0">
                <a:latin typeface="Cambria Math"/>
                <a:cs typeface="Cambria Math"/>
              </a:rPr>
              <a:t>2</a:t>
            </a:r>
          </a:p>
        </p:txBody>
      </p:sp>
      <p:sp>
        <p:nvSpPr>
          <p:cNvPr id="98" name="Plus 97"/>
          <p:cNvSpPr/>
          <p:nvPr/>
        </p:nvSpPr>
        <p:spPr>
          <a:xfrm>
            <a:off x="7256214" y="2995917"/>
            <a:ext cx="173670" cy="147378"/>
          </a:xfrm>
          <a:prstGeom prst="mathPlus">
            <a:avLst>
              <a:gd name="adj1" fmla="val 23317"/>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Plus 99"/>
          <p:cNvSpPr/>
          <p:nvPr/>
        </p:nvSpPr>
        <p:spPr>
          <a:xfrm>
            <a:off x="7904051" y="3189074"/>
            <a:ext cx="173670" cy="147378"/>
          </a:xfrm>
          <a:prstGeom prst="mathPlus">
            <a:avLst>
              <a:gd name="adj1" fmla="val 23317"/>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Plus 102"/>
          <p:cNvSpPr/>
          <p:nvPr/>
        </p:nvSpPr>
        <p:spPr>
          <a:xfrm>
            <a:off x="7462112" y="3127804"/>
            <a:ext cx="173670" cy="147378"/>
          </a:xfrm>
          <a:prstGeom prst="mathPlus">
            <a:avLst>
              <a:gd name="adj1" fmla="val 23317"/>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Plus 103"/>
          <p:cNvSpPr/>
          <p:nvPr/>
        </p:nvSpPr>
        <p:spPr>
          <a:xfrm>
            <a:off x="7375277" y="3367329"/>
            <a:ext cx="173670" cy="147378"/>
          </a:xfrm>
          <a:prstGeom prst="mathPlus">
            <a:avLst>
              <a:gd name="adj1" fmla="val 23317"/>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Plus 113"/>
          <p:cNvSpPr/>
          <p:nvPr/>
        </p:nvSpPr>
        <p:spPr>
          <a:xfrm>
            <a:off x="6976413" y="3127804"/>
            <a:ext cx="173670" cy="147378"/>
          </a:xfrm>
          <a:prstGeom prst="mathPlus">
            <a:avLst>
              <a:gd name="adj1" fmla="val 23317"/>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Plus 114"/>
          <p:cNvSpPr/>
          <p:nvPr/>
        </p:nvSpPr>
        <p:spPr>
          <a:xfrm>
            <a:off x="7248663" y="3191201"/>
            <a:ext cx="173670" cy="147378"/>
          </a:xfrm>
          <a:prstGeom prst="mathPlus">
            <a:avLst>
              <a:gd name="adj1" fmla="val 23317"/>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Plus 115"/>
          <p:cNvSpPr/>
          <p:nvPr/>
        </p:nvSpPr>
        <p:spPr>
          <a:xfrm>
            <a:off x="7150083" y="3557601"/>
            <a:ext cx="173670" cy="147378"/>
          </a:xfrm>
          <a:prstGeom prst="mathPlus">
            <a:avLst>
              <a:gd name="adj1" fmla="val 23317"/>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455104" y="2276526"/>
            <a:ext cx="2147895" cy="369332"/>
          </a:xfrm>
          <a:prstGeom prst="rect">
            <a:avLst/>
          </a:prstGeom>
          <a:noFill/>
        </p:spPr>
        <p:txBody>
          <a:bodyPr wrap="square" rtlCol="0">
            <a:spAutoFit/>
          </a:bodyPr>
          <a:lstStyle/>
          <a:p>
            <a:r>
              <a:rPr lang="en-US" dirty="0"/>
              <a:t>Linearly separable</a:t>
            </a:r>
          </a:p>
        </p:txBody>
      </p:sp>
      <p:sp>
        <p:nvSpPr>
          <p:cNvPr id="118" name="TextBox 117"/>
          <p:cNvSpPr txBox="1"/>
          <p:nvPr/>
        </p:nvSpPr>
        <p:spPr>
          <a:xfrm>
            <a:off x="3467485" y="2244260"/>
            <a:ext cx="2534649" cy="369332"/>
          </a:xfrm>
          <a:prstGeom prst="rect">
            <a:avLst/>
          </a:prstGeom>
          <a:noFill/>
        </p:spPr>
        <p:txBody>
          <a:bodyPr wrap="square" rtlCol="0">
            <a:spAutoFit/>
          </a:bodyPr>
          <a:lstStyle/>
          <a:p>
            <a:r>
              <a:rPr lang="en-US" dirty="0"/>
              <a:t>Not linearly separable</a:t>
            </a:r>
          </a:p>
        </p:txBody>
      </p:sp>
      <p:sp>
        <p:nvSpPr>
          <p:cNvPr id="119" name="TextBox 118"/>
          <p:cNvSpPr txBox="1"/>
          <p:nvPr/>
        </p:nvSpPr>
        <p:spPr>
          <a:xfrm>
            <a:off x="6435463" y="2292759"/>
            <a:ext cx="2534649" cy="369332"/>
          </a:xfrm>
          <a:prstGeom prst="rect">
            <a:avLst/>
          </a:prstGeom>
          <a:noFill/>
        </p:spPr>
        <p:txBody>
          <a:bodyPr wrap="square" rtlCol="0">
            <a:spAutoFit/>
          </a:bodyPr>
          <a:lstStyle/>
          <a:p>
            <a:r>
              <a:rPr lang="en-US" dirty="0"/>
              <a:t>Not linearly separable</a:t>
            </a:r>
          </a:p>
        </p:txBody>
      </p:sp>
      <p:cxnSp>
        <p:nvCxnSpPr>
          <p:cNvPr id="120" name="Straight Connector 119"/>
          <p:cNvCxnSpPr/>
          <p:nvPr/>
        </p:nvCxnSpPr>
        <p:spPr>
          <a:xfrm flipH="1">
            <a:off x="1164498" y="2789209"/>
            <a:ext cx="397399" cy="1561444"/>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99" name="Oval 98"/>
          <p:cNvSpPr/>
          <p:nvPr/>
        </p:nvSpPr>
        <p:spPr>
          <a:xfrm>
            <a:off x="715909" y="2983654"/>
            <a:ext cx="109728" cy="108118"/>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Oval 100"/>
          <p:cNvSpPr/>
          <p:nvPr/>
        </p:nvSpPr>
        <p:spPr>
          <a:xfrm>
            <a:off x="962770" y="3037713"/>
            <a:ext cx="109728" cy="108118"/>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p:cNvSpPr/>
          <p:nvPr/>
        </p:nvSpPr>
        <p:spPr>
          <a:xfrm>
            <a:off x="661045" y="3244172"/>
            <a:ext cx="109728" cy="108118"/>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p:cNvSpPr/>
          <p:nvPr/>
        </p:nvSpPr>
        <p:spPr>
          <a:xfrm>
            <a:off x="1017634" y="3248906"/>
            <a:ext cx="109728" cy="108118"/>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Oval 121"/>
          <p:cNvSpPr/>
          <p:nvPr/>
        </p:nvSpPr>
        <p:spPr>
          <a:xfrm>
            <a:off x="753641" y="3501255"/>
            <a:ext cx="109728" cy="108118"/>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Oval 122"/>
          <p:cNvSpPr/>
          <p:nvPr/>
        </p:nvSpPr>
        <p:spPr>
          <a:xfrm>
            <a:off x="1020916" y="3555314"/>
            <a:ext cx="109728" cy="108118"/>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Oval 123"/>
          <p:cNvSpPr/>
          <p:nvPr/>
        </p:nvSpPr>
        <p:spPr>
          <a:xfrm>
            <a:off x="643913" y="3738295"/>
            <a:ext cx="109728" cy="108118"/>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Oval 124"/>
          <p:cNvSpPr/>
          <p:nvPr/>
        </p:nvSpPr>
        <p:spPr>
          <a:xfrm>
            <a:off x="1017634" y="3861044"/>
            <a:ext cx="109728" cy="108118"/>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Oval 125"/>
          <p:cNvSpPr/>
          <p:nvPr/>
        </p:nvSpPr>
        <p:spPr>
          <a:xfrm>
            <a:off x="4672990" y="3037713"/>
            <a:ext cx="109728" cy="108118"/>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Oval 126"/>
          <p:cNvSpPr/>
          <p:nvPr/>
        </p:nvSpPr>
        <p:spPr>
          <a:xfrm>
            <a:off x="3753197" y="2977184"/>
            <a:ext cx="109728" cy="108118"/>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Oval 127"/>
          <p:cNvSpPr/>
          <p:nvPr/>
        </p:nvSpPr>
        <p:spPr>
          <a:xfrm>
            <a:off x="4099227" y="3035177"/>
            <a:ext cx="109728" cy="108118"/>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Oval 128"/>
          <p:cNvSpPr/>
          <p:nvPr/>
        </p:nvSpPr>
        <p:spPr>
          <a:xfrm>
            <a:off x="3727665" y="3270345"/>
            <a:ext cx="109728" cy="108118"/>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Oval 129"/>
          <p:cNvSpPr/>
          <p:nvPr/>
        </p:nvSpPr>
        <p:spPr>
          <a:xfrm>
            <a:off x="3890098" y="3675572"/>
            <a:ext cx="109728" cy="108118"/>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Oval 130"/>
          <p:cNvSpPr/>
          <p:nvPr/>
        </p:nvSpPr>
        <p:spPr>
          <a:xfrm>
            <a:off x="4181866" y="3509871"/>
            <a:ext cx="109728" cy="108118"/>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Oval 131"/>
          <p:cNvSpPr/>
          <p:nvPr/>
        </p:nvSpPr>
        <p:spPr>
          <a:xfrm>
            <a:off x="3617937" y="3580628"/>
            <a:ext cx="109728" cy="108118"/>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Oval 132"/>
          <p:cNvSpPr/>
          <p:nvPr/>
        </p:nvSpPr>
        <p:spPr>
          <a:xfrm>
            <a:off x="3987634" y="4010447"/>
            <a:ext cx="109728" cy="108118"/>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Oval 133"/>
          <p:cNvSpPr/>
          <p:nvPr/>
        </p:nvSpPr>
        <p:spPr>
          <a:xfrm>
            <a:off x="6708460" y="2848412"/>
            <a:ext cx="109728" cy="108118"/>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Oval 134"/>
          <p:cNvSpPr/>
          <p:nvPr/>
        </p:nvSpPr>
        <p:spPr>
          <a:xfrm>
            <a:off x="6708460" y="3270345"/>
            <a:ext cx="109728" cy="108118"/>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Oval 135"/>
          <p:cNvSpPr/>
          <p:nvPr/>
        </p:nvSpPr>
        <p:spPr>
          <a:xfrm>
            <a:off x="7175752" y="2769073"/>
            <a:ext cx="109728" cy="108118"/>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Oval 136"/>
          <p:cNvSpPr/>
          <p:nvPr/>
        </p:nvSpPr>
        <p:spPr>
          <a:xfrm>
            <a:off x="7635782" y="2916451"/>
            <a:ext cx="109728" cy="108118"/>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Oval 137"/>
          <p:cNvSpPr/>
          <p:nvPr/>
        </p:nvSpPr>
        <p:spPr>
          <a:xfrm>
            <a:off x="8022857" y="3004372"/>
            <a:ext cx="109728" cy="108118"/>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Oval 138"/>
          <p:cNvSpPr/>
          <p:nvPr/>
        </p:nvSpPr>
        <p:spPr>
          <a:xfrm>
            <a:off x="8175257" y="3411530"/>
            <a:ext cx="109728" cy="108118"/>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Oval 140"/>
          <p:cNvSpPr/>
          <p:nvPr/>
        </p:nvSpPr>
        <p:spPr>
          <a:xfrm>
            <a:off x="7580918" y="3783163"/>
            <a:ext cx="109728" cy="108118"/>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Oval 141"/>
          <p:cNvSpPr/>
          <p:nvPr/>
        </p:nvSpPr>
        <p:spPr>
          <a:xfrm>
            <a:off x="7111810" y="3837222"/>
            <a:ext cx="109728" cy="108118"/>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8481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Adaptive linear neurons</a:t>
            </a:r>
            <a:endParaRPr lang="en-US" sz="4000" dirty="0"/>
          </a:p>
        </p:txBody>
      </p:sp>
      <p:sp>
        <p:nvSpPr>
          <p:cNvPr id="6" name="TextBox 5"/>
          <p:cNvSpPr txBox="1"/>
          <p:nvPr/>
        </p:nvSpPr>
        <p:spPr>
          <a:xfrm>
            <a:off x="315884" y="1704109"/>
            <a:ext cx="1155469" cy="369332"/>
          </a:xfrm>
          <a:prstGeom prst="rect">
            <a:avLst/>
          </a:prstGeom>
          <a:noFill/>
        </p:spPr>
        <p:txBody>
          <a:bodyPr wrap="square" rtlCol="0">
            <a:spAutoFit/>
          </a:bodyPr>
          <a:lstStyle/>
          <a:p>
            <a:endParaRPr lang="en-US" dirty="0"/>
          </a:p>
        </p:txBody>
      </p:sp>
      <p:sp>
        <p:nvSpPr>
          <p:cNvPr id="4" name="Content Placeholder 3"/>
          <p:cNvSpPr>
            <a:spLocks noGrp="1"/>
          </p:cNvSpPr>
          <p:nvPr>
            <p:ph idx="1"/>
          </p:nvPr>
        </p:nvSpPr>
        <p:spPr>
          <a:xfrm>
            <a:off x="868680" y="1888775"/>
            <a:ext cx="7452360" cy="4307416"/>
          </a:xfrm>
        </p:spPr>
        <p:txBody>
          <a:bodyPr>
            <a:normAutofit/>
          </a:bodyPr>
          <a:lstStyle/>
          <a:p>
            <a:r>
              <a:rPr lang="en-US" b="1" dirty="0" err="1"/>
              <a:t>ADAptive</a:t>
            </a:r>
            <a:r>
              <a:rPr lang="en-US" b="1" dirty="0"/>
              <a:t> </a:t>
            </a:r>
            <a:r>
              <a:rPr lang="en-US" b="1" dirty="0" err="1"/>
              <a:t>LInear</a:t>
            </a:r>
            <a:r>
              <a:rPr lang="en-US" b="1" dirty="0"/>
              <a:t> </a:t>
            </a:r>
            <a:r>
              <a:rPr lang="en-US" b="1" dirty="0" err="1"/>
              <a:t>NEurons</a:t>
            </a:r>
            <a:r>
              <a:rPr lang="en-US" dirty="0"/>
              <a:t>, also called </a:t>
            </a:r>
            <a:r>
              <a:rPr lang="en-US" b="1" dirty="0"/>
              <a:t>Adaline, </a:t>
            </a:r>
            <a:r>
              <a:rPr lang="en-US" dirty="0"/>
              <a:t>was invented by Bernard </a:t>
            </a:r>
            <a:r>
              <a:rPr lang="en-US" dirty="0" err="1"/>
              <a:t>Widrow</a:t>
            </a:r>
            <a:r>
              <a:rPr lang="en-US" dirty="0"/>
              <a:t> and his doctoral student </a:t>
            </a:r>
            <a:r>
              <a:rPr lang="en-US" dirty="0" err="1"/>
              <a:t>Tedd</a:t>
            </a:r>
            <a:r>
              <a:rPr lang="en-US" dirty="0"/>
              <a:t> Hoff. only a few years after Frank Rosenblatt's perceptron algorithm, and can be considered as an improvement on the latter.</a:t>
            </a:r>
          </a:p>
          <a:p>
            <a:r>
              <a:rPr lang="en-US" dirty="0"/>
              <a:t>The key difference between the Adaline rule (also known as the </a:t>
            </a:r>
            <a:r>
              <a:rPr lang="en-US" dirty="0" err="1"/>
              <a:t>Widrow</a:t>
            </a:r>
            <a:r>
              <a:rPr lang="en-US" dirty="0"/>
              <a:t>-Hoff rule) and Rosenblatt's perceptron is that the weights are updated based on a linear activation function rather than a unit step function like in the perceptron.</a:t>
            </a:r>
          </a:p>
        </p:txBody>
      </p:sp>
    </p:spTree>
    <p:extLst>
      <p:ext uri="{BB962C8B-B14F-4D97-AF65-F5344CB8AC3E}">
        <p14:creationId xmlns:p14="http://schemas.microsoft.com/office/powerpoint/2010/main" val="168667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p:cNvCxnSpPr/>
          <p:nvPr/>
        </p:nvCxnSpPr>
        <p:spPr>
          <a:xfrm flipH="1">
            <a:off x="4379698" y="1545611"/>
            <a:ext cx="30771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H="1">
            <a:off x="4518812" y="1347240"/>
            <a:ext cx="13325" cy="38947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a:endCxn id="47" idx="2"/>
          </p:cNvCxnSpPr>
          <p:nvPr/>
        </p:nvCxnSpPr>
        <p:spPr>
          <a:xfrm>
            <a:off x="1006124" y="862732"/>
            <a:ext cx="1982254" cy="653900"/>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964824" y="1390690"/>
            <a:ext cx="2036822" cy="125942"/>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a:endCxn id="47" idx="2"/>
          </p:cNvCxnSpPr>
          <p:nvPr/>
        </p:nvCxnSpPr>
        <p:spPr>
          <a:xfrm flipV="1">
            <a:off x="975319" y="1516632"/>
            <a:ext cx="2013059" cy="435202"/>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a:endCxn id="47" idx="2"/>
          </p:cNvCxnSpPr>
          <p:nvPr/>
        </p:nvCxnSpPr>
        <p:spPr>
          <a:xfrm flipV="1">
            <a:off x="975319" y="1516632"/>
            <a:ext cx="2013059" cy="979422"/>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7" name="Oval 46"/>
          <p:cNvSpPr/>
          <p:nvPr/>
        </p:nvSpPr>
        <p:spPr>
          <a:xfrm>
            <a:off x="2988378" y="1252665"/>
            <a:ext cx="544572" cy="527933"/>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Light"/>
              <a:ea typeface="+mn-ea"/>
              <a:cs typeface="+mn-cs"/>
            </a:endParaRPr>
          </a:p>
        </p:txBody>
      </p:sp>
      <p:cxnSp>
        <p:nvCxnSpPr>
          <p:cNvPr id="48" name="Straight Connector 47"/>
          <p:cNvCxnSpPr/>
          <p:nvPr/>
        </p:nvCxnSpPr>
        <p:spPr>
          <a:xfrm flipH="1">
            <a:off x="4819248" y="1513937"/>
            <a:ext cx="599848" cy="1"/>
          </a:xfrm>
          <a:prstGeom prst="line">
            <a:avLst/>
          </a:prstGeom>
          <a:ln>
            <a:solidFill>
              <a:schemeClr val="tx1"/>
            </a:solidFill>
            <a:headEnd type="triangle"/>
          </a:ln>
          <a:effectLst/>
        </p:spPr>
        <p:style>
          <a:lnRef idx="2">
            <a:schemeClr val="accent1"/>
          </a:lnRef>
          <a:fillRef idx="0">
            <a:schemeClr val="accent1"/>
          </a:fillRef>
          <a:effectRef idx="1">
            <a:schemeClr val="accent1"/>
          </a:effectRef>
          <a:fontRef idx="minor">
            <a:schemeClr val="tx1"/>
          </a:fontRef>
        </p:style>
      </p:cxnSp>
      <p:sp>
        <p:nvSpPr>
          <p:cNvPr id="49" name="Rectangle 48"/>
          <p:cNvSpPr/>
          <p:nvPr/>
        </p:nvSpPr>
        <p:spPr>
          <a:xfrm>
            <a:off x="2964978" y="1224709"/>
            <a:ext cx="227939" cy="581961"/>
          </a:xfrm>
          <a:prstGeom prst="rect">
            <a:avLst/>
          </a:prstGeom>
          <a:effectLst/>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3200" b="0" i="0" u="none" strike="noStrike" kern="1200" cap="none" spc="0" normalizeH="0" baseline="0" noProof="0" dirty="0">
                <a:ln>
                  <a:noFill/>
                </a:ln>
                <a:solidFill>
                  <a:prstClr val="black"/>
                </a:solidFill>
                <a:effectLst/>
                <a:uLnTx/>
                <a:uFillTx/>
                <a:latin typeface="Gill Sans Light"/>
                <a:ea typeface="+mn-ea"/>
                <a:cs typeface="+mn-cs"/>
              </a:rPr>
              <a:t>Σ</a:t>
            </a:r>
            <a:endParaRPr kumimoji="0" lang="en-US" sz="3200" b="0" i="0" u="none" strike="noStrike" kern="1200" cap="none" spc="0" normalizeH="0" baseline="0" noProof="0" dirty="0">
              <a:ln>
                <a:noFill/>
              </a:ln>
              <a:solidFill>
                <a:prstClr val="black"/>
              </a:solidFill>
              <a:effectLst/>
              <a:uLnTx/>
              <a:uFillTx/>
              <a:latin typeface="Gill Sans Light"/>
              <a:ea typeface="+mn-ea"/>
              <a:cs typeface="+mn-cs"/>
            </a:endParaRPr>
          </a:p>
        </p:txBody>
      </p:sp>
      <p:sp>
        <p:nvSpPr>
          <p:cNvPr id="50" name="TextBox 49"/>
          <p:cNvSpPr txBox="1"/>
          <p:nvPr/>
        </p:nvSpPr>
        <p:spPr>
          <a:xfrm>
            <a:off x="1006124" y="2003612"/>
            <a:ext cx="836936" cy="492442"/>
          </a:xfrm>
          <a:prstGeom prst="rect">
            <a:avLst/>
          </a:prstGeom>
          <a:noFill/>
          <a:effectLst/>
        </p:spPr>
        <p:txBody>
          <a:bodyPr wrap="square" rtlCol="0">
            <a:spAutoFit/>
          </a:bodyPr>
          <a:lstStyle/>
          <a:p>
            <a:pPr marL="0" marR="0" lvl="0" indent="0" algn="l" defTabSz="457200" rtl="0" eaLnBrk="1" fontAlgn="auto" latinLnBrk="0" hangingPunct="1">
              <a:lnSpc>
                <a:spcPct val="3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Gill Sans Light"/>
                <a:ea typeface="+mn-ea"/>
                <a:cs typeface="+mn-cs"/>
              </a:rPr>
              <a:t>.</a:t>
            </a:r>
          </a:p>
          <a:p>
            <a:pPr marL="0" marR="0" lvl="0" indent="0" algn="l" defTabSz="457200" rtl="0" eaLnBrk="1" fontAlgn="auto" latinLnBrk="0" hangingPunct="1">
              <a:lnSpc>
                <a:spcPct val="3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Gill Sans Light"/>
                <a:ea typeface="+mn-ea"/>
                <a:cs typeface="+mn-cs"/>
              </a:rPr>
              <a:t>.</a:t>
            </a:r>
          </a:p>
          <a:p>
            <a:pPr marL="0" marR="0" lvl="0" indent="0" algn="l" defTabSz="457200" rtl="0" eaLnBrk="1" fontAlgn="auto" latinLnBrk="0" hangingPunct="1">
              <a:lnSpc>
                <a:spcPct val="3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Gill Sans Light"/>
                <a:ea typeface="+mn-ea"/>
                <a:cs typeface="+mn-cs"/>
              </a:rPr>
              <a:t>.</a:t>
            </a:r>
          </a:p>
        </p:txBody>
      </p:sp>
      <p:cxnSp>
        <p:nvCxnSpPr>
          <p:cNvPr id="51" name="Straight Connector 50"/>
          <p:cNvCxnSpPr>
            <a:stCxn id="47" idx="6"/>
            <a:endCxn id="52" idx="2"/>
          </p:cNvCxnSpPr>
          <p:nvPr/>
        </p:nvCxnSpPr>
        <p:spPr>
          <a:xfrm>
            <a:off x="3532950" y="1516632"/>
            <a:ext cx="728128" cy="2633"/>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2" name="Oval 51"/>
          <p:cNvSpPr/>
          <p:nvPr/>
        </p:nvSpPr>
        <p:spPr>
          <a:xfrm>
            <a:off x="4261078" y="1255298"/>
            <a:ext cx="544572" cy="527933"/>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Light"/>
              <a:ea typeface="+mn-ea"/>
              <a:cs typeface="+mn-cs"/>
            </a:endParaRPr>
          </a:p>
        </p:txBody>
      </p:sp>
      <p:cxnSp>
        <p:nvCxnSpPr>
          <p:cNvPr id="53" name="Elbow Connector 52"/>
          <p:cNvCxnSpPr/>
          <p:nvPr/>
        </p:nvCxnSpPr>
        <p:spPr>
          <a:xfrm rot="10800000" flipV="1">
            <a:off x="4382518" y="1418271"/>
            <a:ext cx="304893" cy="220422"/>
          </a:xfrm>
          <a:prstGeom prst="bentConnector3">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5104983" y="933871"/>
            <a:ext cx="0" cy="58276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2508368" y="933871"/>
            <a:ext cx="2595870" cy="130"/>
          </a:xfrm>
          <a:prstGeom prst="line">
            <a:avLst/>
          </a:prstGeom>
          <a:ln>
            <a:solidFill>
              <a:schemeClr val="tx1"/>
            </a:solidFill>
            <a:headEnd type="none"/>
          </a:ln>
          <a:effectLst/>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3446043" y="735652"/>
            <a:ext cx="635606" cy="338554"/>
          </a:xfrm>
          <a:prstGeom prst="rect">
            <a:avLst/>
          </a:prstGeom>
          <a:solidFill>
            <a:schemeClr val="bg1"/>
          </a:solidFill>
          <a:ln w="25400">
            <a:solidFill>
              <a:schemeClr val="tx1"/>
            </a:solidFill>
          </a:ln>
          <a:effectLst/>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Gill Sans Light"/>
                <a:ea typeface="+mn-ea"/>
                <a:cs typeface="+mn-cs"/>
              </a:rPr>
              <a:t>Error</a:t>
            </a:r>
            <a:endParaRPr kumimoji="0" lang="en-US" sz="1600" b="0" i="0" u="none" strike="noStrike" kern="1200" cap="none" spc="0" normalizeH="0" baseline="-25000" noProof="0" dirty="0">
              <a:ln>
                <a:noFill/>
              </a:ln>
              <a:solidFill>
                <a:prstClr val="black"/>
              </a:solidFill>
              <a:effectLst/>
              <a:uLnTx/>
              <a:uFillTx/>
              <a:latin typeface="Gill Sans Light"/>
              <a:ea typeface="+mn-ea"/>
              <a:cs typeface="+mn-cs"/>
            </a:endParaRPr>
          </a:p>
        </p:txBody>
      </p:sp>
      <p:cxnSp>
        <p:nvCxnSpPr>
          <p:cNvPr id="57" name="Straight Connector 56"/>
          <p:cNvCxnSpPr/>
          <p:nvPr/>
        </p:nvCxnSpPr>
        <p:spPr>
          <a:xfrm flipV="1">
            <a:off x="2087023" y="933872"/>
            <a:ext cx="421345" cy="119342"/>
          </a:xfrm>
          <a:prstGeom prst="line">
            <a:avLst/>
          </a:prstGeom>
          <a:ln>
            <a:solidFill>
              <a:schemeClr val="tx1"/>
            </a:solidFill>
            <a:headEnd type="triangle"/>
          </a:ln>
          <a:effectLst/>
        </p:spPr>
        <p:style>
          <a:lnRef idx="2">
            <a:schemeClr val="accent1"/>
          </a:lnRef>
          <a:fillRef idx="0">
            <a:schemeClr val="accent1"/>
          </a:fillRef>
          <a:effectRef idx="1">
            <a:schemeClr val="accent1"/>
          </a:effectRef>
          <a:fontRef idx="minor">
            <a:schemeClr val="tx1"/>
          </a:fontRef>
        </p:style>
      </p:cxnSp>
      <p:sp>
        <p:nvSpPr>
          <p:cNvPr id="58" name="Oval 57"/>
          <p:cNvSpPr/>
          <p:nvPr/>
        </p:nvSpPr>
        <p:spPr>
          <a:xfrm>
            <a:off x="1334921" y="835611"/>
            <a:ext cx="401116" cy="363712"/>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Light"/>
              <a:ea typeface="+mn-ea"/>
              <a:cs typeface="+mn-cs"/>
            </a:endParaRPr>
          </a:p>
        </p:txBody>
      </p:sp>
      <p:sp>
        <p:nvSpPr>
          <p:cNvPr id="59" name="Oval 58"/>
          <p:cNvSpPr/>
          <p:nvPr/>
        </p:nvSpPr>
        <p:spPr>
          <a:xfrm>
            <a:off x="1335113" y="1239225"/>
            <a:ext cx="401116" cy="363712"/>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Light"/>
              <a:ea typeface="+mn-ea"/>
              <a:cs typeface="+mn-cs"/>
            </a:endParaRPr>
          </a:p>
        </p:txBody>
      </p:sp>
      <p:sp>
        <p:nvSpPr>
          <p:cNvPr id="60" name="Oval 59"/>
          <p:cNvSpPr/>
          <p:nvPr/>
        </p:nvSpPr>
        <p:spPr>
          <a:xfrm>
            <a:off x="1334921" y="1638693"/>
            <a:ext cx="401116" cy="363712"/>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Light"/>
              <a:ea typeface="+mn-ea"/>
              <a:cs typeface="+mn-cs"/>
            </a:endParaRPr>
          </a:p>
        </p:txBody>
      </p:sp>
      <p:sp>
        <p:nvSpPr>
          <p:cNvPr id="61" name="Oval 60"/>
          <p:cNvSpPr/>
          <p:nvPr/>
        </p:nvSpPr>
        <p:spPr>
          <a:xfrm>
            <a:off x="1335113" y="2044933"/>
            <a:ext cx="401116" cy="363712"/>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Light"/>
              <a:ea typeface="+mn-ea"/>
              <a:cs typeface="+mn-cs"/>
            </a:endParaRPr>
          </a:p>
        </p:txBody>
      </p:sp>
      <p:sp>
        <p:nvSpPr>
          <p:cNvPr id="62" name="TextBox 61"/>
          <p:cNvSpPr txBox="1"/>
          <p:nvPr/>
        </p:nvSpPr>
        <p:spPr>
          <a:xfrm>
            <a:off x="1320566" y="1204091"/>
            <a:ext cx="543531" cy="369332"/>
          </a:xfrm>
          <a:prstGeom prst="rect">
            <a:avLst/>
          </a:prstGeom>
          <a:noFill/>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Light"/>
                <a:ea typeface="+mn-ea"/>
                <a:cs typeface="+mn-cs"/>
              </a:rPr>
              <a:t>w</a:t>
            </a:r>
            <a:r>
              <a:rPr kumimoji="0" lang="en-US" sz="1800" b="0" i="0" u="none" strike="noStrike" kern="1200" cap="none" spc="0" normalizeH="0" baseline="-25000" noProof="0" dirty="0">
                <a:ln>
                  <a:noFill/>
                </a:ln>
                <a:solidFill>
                  <a:prstClr val="black"/>
                </a:solidFill>
                <a:effectLst/>
                <a:uLnTx/>
                <a:uFillTx/>
                <a:latin typeface="Gill Sans Light"/>
                <a:ea typeface="+mn-ea"/>
                <a:cs typeface="+mn-cs"/>
              </a:rPr>
              <a:t>1</a:t>
            </a:r>
          </a:p>
        </p:txBody>
      </p:sp>
      <p:sp>
        <p:nvSpPr>
          <p:cNvPr id="63" name="TextBox 62"/>
          <p:cNvSpPr txBox="1"/>
          <p:nvPr/>
        </p:nvSpPr>
        <p:spPr>
          <a:xfrm>
            <a:off x="1307265" y="2002675"/>
            <a:ext cx="543531" cy="369332"/>
          </a:xfrm>
          <a:prstGeom prst="rect">
            <a:avLst/>
          </a:prstGeom>
          <a:noFill/>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Light"/>
                <a:ea typeface="+mn-ea"/>
                <a:cs typeface="+mn-cs"/>
              </a:rPr>
              <a:t>w</a:t>
            </a:r>
            <a:r>
              <a:rPr kumimoji="0" lang="en-US" sz="1800" b="0" i="0" u="none" strike="noStrike" kern="1200" cap="none" spc="0" normalizeH="0" baseline="-25000" noProof="0" dirty="0">
                <a:ln>
                  <a:noFill/>
                </a:ln>
                <a:solidFill>
                  <a:prstClr val="black"/>
                </a:solidFill>
                <a:effectLst/>
                <a:uLnTx/>
                <a:uFillTx/>
                <a:latin typeface="Gill Sans Light"/>
                <a:ea typeface="+mn-ea"/>
                <a:cs typeface="+mn-cs"/>
              </a:rPr>
              <a:t>m</a:t>
            </a:r>
          </a:p>
        </p:txBody>
      </p:sp>
      <p:sp>
        <p:nvSpPr>
          <p:cNvPr id="64" name="TextBox 63"/>
          <p:cNvSpPr txBox="1"/>
          <p:nvPr/>
        </p:nvSpPr>
        <p:spPr>
          <a:xfrm>
            <a:off x="1324885" y="1598821"/>
            <a:ext cx="543531" cy="369332"/>
          </a:xfrm>
          <a:prstGeom prst="rect">
            <a:avLst/>
          </a:prstGeom>
          <a:noFill/>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Light"/>
                <a:ea typeface="+mn-ea"/>
                <a:cs typeface="+mn-cs"/>
              </a:rPr>
              <a:t>w</a:t>
            </a:r>
            <a:r>
              <a:rPr kumimoji="0" lang="en-US" sz="1800" b="0" i="0" u="none" strike="noStrike" kern="1200" cap="none" spc="0" normalizeH="0" baseline="-25000" noProof="0" dirty="0">
                <a:ln>
                  <a:noFill/>
                </a:ln>
                <a:solidFill>
                  <a:prstClr val="black"/>
                </a:solidFill>
                <a:effectLst/>
                <a:uLnTx/>
                <a:uFillTx/>
                <a:latin typeface="Gill Sans Light"/>
                <a:ea typeface="+mn-ea"/>
                <a:cs typeface="+mn-cs"/>
              </a:rPr>
              <a:t>2</a:t>
            </a:r>
          </a:p>
        </p:txBody>
      </p:sp>
      <p:sp>
        <p:nvSpPr>
          <p:cNvPr id="65" name="TextBox 64"/>
          <p:cNvSpPr txBox="1"/>
          <p:nvPr/>
        </p:nvSpPr>
        <p:spPr>
          <a:xfrm>
            <a:off x="1319738" y="777617"/>
            <a:ext cx="543531" cy="369332"/>
          </a:xfrm>
          <a:prstGeom prst="rect">
            <a:avLst/>
          </a:prstGeom>
          <a:noFill/>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Light"/>
                <a:ea typeface="+mn-ea"/>
                <a:cs typeface="+mn-cs"/>
              </a:rPr>
              <a:t>w</a:t>
            </a:r>
            <a:r>
              <a:rPr kumimoji="0" lang="en-US" sz="1800" b="0" i="0" u="none" strike="noStrike" kern="1200" cap="none" spc="0" normalizeH="0" baseline="-25000" noProof="0" dirty="0">
                <a:ln>
                  <a:noFill/>
                </a:ln>
                <a:solidFill>
                  <a:prstClr val="black"/>
                </a:solidFill>
                <a:effectLst/>
                <a:uLnTx/>
                <a:uFillTx/>
                <a:latin typeface="Gill Sans Light"/>
                <a:ea typeface="+mn-ea"/>
                <a:cs typeface="+mn-cs"/>
              </a:rPr>
              <a:t>0</a:t>
            </a:r>
          </a:p>
        </p:txBody>
      </p:sp>
      <p:sp>
        <p:nvSpPr>
          <p:cNvPr id="66" name="Oval 65"/>
          <p:cNvSpPr/>
          <p:nvPr/>
        </p:nvSpPr>
        <p:spPr>
          <a:xfrm>
            <a:off x="667862" y="622267"/>
            <a:ext cx="401116" cy="363712"/>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Light"/>
              <a:ea typeface="+mn-ea"/>
              <a:cs typeface="+mn-cs"/>
            </a:endParaRPr>
          </a:p>
        </p:txBody>
      </p:sp>
      <p:sp>
        <p:nvSpPr>
          <p:cNvPr id="67" name="Oval 66"/>
          <p:cNvSpPr/>
          <p:nvPr/>
        </p:nvSpPr>
        <p:spPr>
          <a:xfrm>
            <a:off x="649626" y="1236415"/>
            <a:ext cx="401116" cy="363712"/>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Light"/>
              <a:ea typeface="+mn-ea"/>
              <a:cs typeface="+mn-cs"/>
            </a:endParaRPr>
          </a:p>
        </p:txBody>
      </p:sp>
      <p:sp>
        <p:nvSpPr>
          <p:cNvPr id="68" name="Oval 67"/>
          <p:cNvSpPr/>
          <p:nvPr/>
        </p:nvSpPr>
        <p:spPr>
          <a:xfrm>
            <a:off x="667862" y="1778697"/>
            <a:ext cx="401116" cy="363712"/>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Light"/>
              <a:ea typeface="+mn-ea"/>
              <a:cs typeface="+mn-cs"/>
            </a:endParaRPr>
          </a:p>
        </p:txBody>
      </p:sp>
      <p:sp>
        <p:nvSpPr>
          <p:cNvPr id="69" name="Oval 68"/>
          <p:cNvSpPr/>
          <p:nvPr/>
        </p:nvSpPr>
        <p:spPr>
          <a:xfrm>
            <a:off x="676413" y="2335963"/>
            <a:ext cx="401116" cy="363712"/>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Light"/>
              <a:ea typeface="+mn-ea"/>
              <a:cs typeface="+mn-cs"/>
            </a:endParaRPr>
          </a:p>
        </p:txBody>
      </p:sp>
      <p:sp>
        <p:nvSpPr>
          <p:cNvPr id="70" name="TextBox 69"/>
          <p:cNvSpPr txBox="1"/>
          <p:nvPr/>
        </p:nvSpPr>
        <p:spPr>
          <a:xfrm>
            <a:off x="679968" y="1191324"/>
            <a:ext cx="543531" cy="369332"/>
          </a:xfrm>
          <a:prstGeom prst="rect">
            <a:avLst/>
          </a:prstGeom>
          <a:noFill/>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Light"/>
                <a:ea typeface="+mn-ea"/>
                <a:cs typeface="+mn-cs"/>
              </a:rPr>
              <a:t>x</a:t>
            </a:r>
            <a:r>
              <a:rPr kumimoji="0" lang="en-US" sz="1800" b="0" i="0" u="none" strike="noStrike" kern="1200" cap="none" spc="0" normalizeH="0" baseline="-25000" noProof="0" dirty="0">
                <a:ln>
                  <a:noFill/>
                </a:ln>
                <a:solidFill>
                  <a:prstClr val="black"/>
                </a:solidFill>
                <a:effectLst/>
                <a:uLnTx/>
                <a:uFillTx/>
                <a:latin typeface="Gill Sans Light"/>
                <a:ea typeface="+mn-ea"/>
                <a:cs typeface="+mn-cs"/>
              </a:rPr>
              <a:t>1</a:t>
            </a:r>
          </a:p>
        </p:txBody>
      </p:sp>
      <p:sp>
        <p:nvSpPr>
          <p:cNvPr id="71" name="TextBox 70"/>
          <p:cNvSpPr txBox="1"/>
          <p:nvPr/>
        </p:nvSpPr>
        <p:spPr>
          <a:xfrm>
            <a:off x="724543" y="601275"/>
            <a:ext cx="543531" cy="369332"/>
          </a:xfrm>
          <a:prstGeom prst="rect">
            <a:avLst/>
          </a:prstGeom>
          <a:noFill/>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Light"/>
                <a:ea typeface="+mn-ea"/>
                <a:cs typeface="+mn-cs"/>
              </a:rPr>
              <a:t>1</a:t>
            </a:r>
            <a:endParaRPr kumimoji="0" lang="en-US" sz="1800" b="0" i="0" u="none" strike="noStrike" kern="1200" cap="none" spc="0" normalizeH="0" baseline="-25000" noProof="0" dirty="0">
              <a:ln>
                <a:noFill/>
              </a:ln>
              <a:solidFill>
                <a:prstClr val="black"/>
              </a:solidFill>
              <a:effectLst/>
              <a:uLnTx/>
              <a:uFillTx/>
              <a:latin typeface="Gill Sans Light"/>
              <a:ea typeface="+mn-ea"/>
              <a:cs typeface="+mn-cs"/>
            </a:endParaRPr>
          </a:p>
        </p:txBody>
      </p:sp>
      <p:sp>
        <p:nvSpPr>
          <p:cNvPr id="72" name="TextBox 71"/>
          <p:cNvSpPr txBox="1"/>
          <p:nvPr/>
        </p:nvSpPr>
        <p:spPr>
          <a:xfrm>
            <a:off x="680619" y="1736713"/>
            <a:ext cx="543531" cy="369332"/>
          </a:xfrm>
          <a:prstGeom prst="rect">
            <a:avLst/>
          </a:prstGeom>
          <a:noFill/>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Light"/>
                <a:ea typeface="+mn-ea"/>
                <a:cs typeface="+mn-cs"/>
              </a:rPr>
              <a:t>x</a:t>
            </a:r>
            <a:r>
              <a:rPr kumimoji="0" lang="en-US" sz="1800" b="0" i="0" u="none" strike="noStrike" kern="1200" cap="none" spc="0" normalizeH="0" baseline="-25000" noProof="0" dirty="0">
                <a:ln>
                  <a:noFill/>
                </a:ln>
                <a:solidFill>
                  <a:prstClr val="black"/>
                </a:solidFill>
                <a:effectLst/>
                <a:uLnTx/>
                <a:uFillTx/>
                <a:latin typeface="Gill Sans Light"/>
                <a:ea typeface="+mn-ea"/>
                <a:cs typeface="+mn-cs"/>
              </a:rPr>
              <a:t>2</a:t>
            </a:r>
          </a:p>
        </p:txBody>
      </p:sp>
      <p:sp>
        <p:nvSpPr>
          <p:cNvPr id="73" name="TextBox 72"/>
          <p:cNvSpPr txBox="1"/>
          <p:nvPr/>
        </p:nvSpPr>
        <p:spPr>
          <a:xfrm>
            <a:off x="703553" y="2290396"/>
            <a:ext cx="543531" cy="369332"/>
          </a:xfrm>
          <a:prstGeom prst="rect">
            <a:avLst/>
          </a:prstGeom>
          <a:noFill/>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Light"/>
                <a:ea typeface="+mn-ea"/>
                <a:cs typeface="+mn-cs"/>
              </a:rPr>
              <a:t>x</a:t>
            </a:r>
            <a:r>
              <a:rPr kumimoji="0" lang="en-US" sz="1800" b="0" i="0" u="none" strike="noStrike" kern="1200" cap="none" spc="0" normalizeH="0" baseline="-25000" noProof="0" dirty="0">
                <a:ln>
                  <a:noFill/>
                </a:ln>
                <a:solidFill>
                  <a:prstClr val="black"/>
                </a:solidFill>
                <a:effectLst/>
                <a:uLnTx/>
                <a:uFillTx/>
                <a:latin typeface="Gill Sans Light"/>
                <a:ea typeface="+mn-ea"/>
                <a:cs typeface="+mn-cs"/>
              </a:rPr>
              <a:t>m</a:t>
            </a:r>
          </a:p>
        </p:txBody>
      </p:sp>
      <p:sp>
        <p:nvSpPr>
          <p:cNvPr id="74" name="TextBox 73"/>
          <p:cNvSpPr txBox="1"/>
          <p:nvPr/>
        </p:nvSpPr>
        <p:spPr>
          <a:xfrm>
            <a:off x="5436665" y="1306443"/>
            <a:ext cx="984551" cy="369332"/>
          </a:xfrm>
          <a:prstGeom prst="rect">
            <a:avLst/>
          </a:prstGeom>
          <a:noFill/>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Light"/>
                <a:ea typeface="+mn-ea"/>
                <a:cs typeface="+mn-cs"/>
              </a:rPr>
              <a:t>Output </a:t>
            </a:r>
          </a:p>
        </p:txBody>
      </p:sp>
      <p:sp>
        <p:nvSpPr>
          <p:cNvPr id="75" name="TextBox 74"/>
          <p:cNvSpPr txBox="1"/>
          <p:nvPr/>
        </p:nvSpPr>
        <p:spPr>
          <a:xfrm>
            <a:off x="2946742" y="1818390"/>
            <a:ext cx="1160066" cy="430887"/>
          </a:xfrm>
          <a:prstGeom prst="rect">
            <a:avLst/>
          </a:prstGeom>
          <a:noFill/>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Gill Sans Light"/>
                <a:ea typeface="+mn-ea"/>
                <a:cs typeface="+mn-cs"/>
              </a:rPr>
              <a:t>Net input function</a:t>
            </a:r>
          </a:p>
        </p:txBody>
      </p:sp>
      <p:sp>
        <p:nvSpPr>
          <p:cNvPr id="76" name="TextBox 75"/>
          <p:cNvSpPr txBox="1"/>
          <p:nvPr/>
        </p:nvSpPr>
        <p:spPr>
          <a:xfrm>
            <a:off x="4232232" y="1818390"/>
            <a:ext cx="1160066" cy="430887"/>
          </a:xfrm>
          <a:prstGeom prst="rect">
            <a:avLst/>
          </a:prstGeom>
          <a:noFill/>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Gill Sans Light"/>
                <a:ea typeface="+mn-ea"/>
                <a:cs typeface="+mn-cs"/>
              </a:rPr>
              <a:t>Threshold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Gill Sans Light"/>
                <a:ea typeface="+mn-ea"/>
                <a:cs typeface="+mn-cs"/>
              </a:rPr>
              <a:t>function</a:t>
            </a:r>
          </a:p>
        </p:txBody>
      </p:sp>
      <p:sp>
        <p:nvSpPr>
          <p:cNvPr id="77" name="TextBox 76"/>
          <p:cNvSpPr txBox="1"/>
          <p:nvPr/>
        </p:nvSpPr>
        <p:spPr>
          <a:xfrm>
            <a:off x="2462063" y="659794"/>
            <a:ext cx="1160066" cy="261610"/>
          </a:xfrm>
          <a:prstGeom prst="rect">
            <a:avLst/>
          </a:prstGeom>
          <a:noFill/>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Gill Sans Light"/>
                <a:ea typeface="+mn-ea"/>
                <a:cs typeface="+mn-cs"/>
              </a:rPr>
              <a:t>Weight update</a:t>
            </a:r>
          </a:p>
        </p:txBody>
      </p:sp>
      <p:cxnSp>
        <p:nvCxnSpPr>
          <p:cNvPr id="39" name="Straight Connector 38"/>
          <p:cNvCxnSpPr/>
          <p:nvPr/>
        </p:nvCxnSpPr>
        <p:spPr>
          <a:xfrm flipH="1">
            <a:off x="5074016" y="4680004"/>
            <a:ext cx="30771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H="1">
            <a:off x="5213130" y="4481633"/>
            <a:ext cx="13325" cy="38947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8" name="Oval 77"/>
          <p:cNvSpPr/>
          <p:nvPr/>
        </p:nvSpPr>
        <p:spPr>
          <a:xfrm>
            <a:off x="2932221" y="4410172"/>
            <a:ext cx="544572" cy="527933"/>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Light"/>
              <a:ea typeface="+mn-ea"/>
              <a:cs typeface="+mn-cs"/>
            </a:endParaRPr>
          </a:p>
        </p:txBody>
      </p:sp>
      <p:cxnSp>
        <p:nvCxnSpPr>
          <p:cNvPr id="79" name="Straight Connector 78"/>
          <p:cNvCxnSpPr>
            <a:endCxn id="82" idx="6"/>
          </p:cNvCxnSpPr>
          <p:nvPr/>
        </p:nvCxnSpPr>
        <p:spPr>
          <a:xfrm flipH="1" flipV="1">
            <a:off x="5499968" y="4685146"/>
            <a:ext cx="323563" cy="1"/>
          </a:xfrm>
          <a:prstGeom prst="line">
            <a:avLst/>
          </a:prstGeom>
          <a:ln>
            <a:solidFill>
              <a:schemeClr val="tx1"/>
            </a:solidFill>
            <a:headEnd type="triangle"/>
          </a:ln>
          <a:effectLst/>
        </p:spPr>
        <p:style>
          <a:lnRef idx="2">
            <a:schemeClr val="accent1"/>
          </a:lnRef>
          <a:fillRef idx="0">
            <a:schemeClr val="accent1"/>
          </a:fillRef>
          <a:effectRef idx="1">
            <a:schemeClr val="accent1"/>
          </a:effectRef>
          <a:fontRef idx="minor">
            <a:schemeClr val="tx1"/>
          </a:fontRef>
        </p:style>
      </p:cxnSp>
      <p:sp>
        <p:nvSpPr>
          <p:cNvPr id="80" name="Rectangle 79"/>
          <p:cNvSpPr/>
          <p:nvPr/>
        </p:nvSpPr>
        <p:spPr>
          <a:xfrm>
            <a:off x="2906886" y="4378971"/>
            <a:ext cx="227939" cy="581961"/>
          </a:xfrm>
          <a:prstGeom prst="rect">
            <a:avLst/>
          </a:prstGeom>
          <a:effectLst/>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3200" b="0" i="0" u="none" strike="noStrike" kern="1200" cap="none" spc="0" normalizeH="0" baseline="0" noProof="0" dirty="0">
                <a:ln>
                  <a:noFill/>
                </a:ln>
                <a:solidFill>
                  <a:prstClr val="black"/>
                </a:solidFill>
                <a:effectLst/>
                <a:uLnTx/>
                <a:uFillTx/>
                <a:latin typeface="Gill Sans Light"/>
                <a:ea typeface="+mn-ea"/>
                <a:cs typeface="+mn-cs"/>
              </a:rPr>
              <a:t>Σ</a:t>
            </a:r>
            <a:endParaRPr kumimoji="0" lang="en-US" sz="3200" b="0" i="0" u="none" strike="noStrike" kern="1200" cap="none" spc="0" normalizeH="0" baseline="0" noProof="0" dirty="0">
              <a:ln>
                <a:noFill/>
              </a:ln>
              <a:solidFill>
                <a:prstClr val="black"/>
              </a:solidFill>
              <a:effectLst/>
              <a:uLnTx/>
              <a:uFillTx/>
              <a:latin typeface="Gill Sans Light"/>
              <a:ea typeface="+mn-ea"/>
              <a:cs typeface="+mn-cs"/>
            </a:endParaRPr>
          </a:p>
        </p:txBody>
      </p:sp>
      <p:cxnSp>
        <p:nvCxnSpPr>
          <p:cNvPr id="81" name="Straight Connector 80"/>
          <p:cNvCxnSpPr>
            <a:stCxn id="78" idx="6"/>
            <a:endCxn id="88" idx="2"/>
          </p:cNvCxnSpPr>
          <p:nvPr/>
        </p:nvCxnSpPr>
        <p:spPr>
          <a:xfrm>
            <a:off x="3476793" y="4674139"/>
            <a:ext cx="544039" cy="5653"/>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2" name="Oval 81"/>
          <p:cNvSpPr/>
          <p:nvPr/>
        </p:nvSpPr>
        <p:spPr>
          <a:xfrm>
            <a:off x="4955396" y="4421179"/>
            <a:ext cx="544572" cy="527933"/>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Light"/>
              <a:ea typeface="+mn-ea"/>
              <a:cs typeface="+mn-cs"/>
            </a:endParaRPr>
          </a:p>
        </p:txBody>
      </p:sp>
      <p:cxnSp>
        <p:nvCxnSpPr>
          <p:cNvPr id="83" name="Elbow Connector 82"/>
          <p:cNvCxnSpPr/>
          <p:nvPr/>
        </p:nvCxnSpPr>
        <p:spPr>
          <a:xfrm rot="10800000" flipV="1">
            <a:off x="5076836" y="4552664"/>
            <a:ext cx="304893" cy="220422"/>
          </a:xfrm>
          <a:prstGeom prst="bentConnector3">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4747885" y="4068574"/>
            <a:ext cx="0" cy="61465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a:endCxn id="91" idx="3"/>
          </p:cNvCxnSpPr>
          <p:nvPr/>
        </p:nvCxnSpPr>
        <p:spPr>
          <a:xfrm>
            <a:off x="2473201" y="4091378"/>
            <a:ext cx="1616891" cy="130"/>
          </a:xfrm>
          <a:prstGeom prst="line">
            <a:avLst/>
          </a:prstGeom>
          <a:ln>
            <a:solidFill>
              <a:schemeClr val="tx1"/>
            </a:solidFill>
            <a:headEnd type="none"/>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flipH="1">
            <a:off x="4139452" y="4695642"/>
            <a:ext cx="30771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flipH="1">
            <a:off x="4278566" y="4497271"/>
            <a:ext cx="13325" cy="38947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8" name="Oval 87"/>
          <p:cNvSpPr/>
          <p:nvPr/>
        </p:nvSpPr>
        <p:spPr>
          <a:xfrm>
            <a:off x="4020832" y="4415825"/>
            <a:ext cx="544572" cy="527933"/>
          </a:xfrm>
          <a:prstGeom prst="ellipse">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Light"/>
              <a:ea typeface="+mn-ea"/>
              <a:cs typeface="+mn-cs"/>
            </a:endParaRPr>
          </a:p>
        </p:txBody>
      </p:sp>
      <p:cxnSp>
        <p:nvCxnSpPr>
          <p:cNvPr id="89" name="Straight Connector 88"/>
          <p:cNvCxnSpPr/>
          <p:nvPr/>
        </p:nvCxnSpPr>
        <p:spPr>
          <a:xfrm flipH="1">
            <a:off x="4169162" y="4570730"/>
            <a:ext cx="245457" cy="23098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p:cNvCxnSpPr>
            <a:stCxn id="88" idx="6"/>
            <a:endCxn id="82" idx="2"/>
          </p:cNvCxnSpPr>
          <p:nvPr/>
        </p:nvCxnSpPr>
        <p:spPr>
          <a:xfrm>
            <a:off x="4565404" y="4679792"/>
            <a:ext cx="389992" cy="5354"/>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1" name="TextBox 90"/>
          <p:cNvSpPr txBox="1"/>
          <p:nvPr/>
        </p:nvSpPr>
        <p:spPr>
          <a:xfrm>
            <a:off x="3454486" y="3922231"/>
            <a:ext cx="635606" cy="338554"/>
          </a:xfrm>
          <a:prstGeom prst="rect">
            <a:avLst/>
          </a:prstGeom>
          <a:solidFill>
            <a:schemeClr val="bg1"/>
          </a:solidFill>
          <a:ln w="25400">
            <a:solidFill>
              <a:schemeClr val="tx1"/>
            </a:solidFill>
          </a:ln>
          <a:effectLst/>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Gill Sans Light"/>
                <a:ea typeface="+mn-ea"/>
                <a:cs typeface="+mn-cs"/>
              </a:rPr>
              <a:t>Error</a:t>
            </a:r>
            <a:endParaRPr kumimoji="0" lang="en-US" sz="1600" b="0" i="0" u="none" strike="noStrike" kern="1200" cap="none" spc="0" normalizeH="0" baseline="-25000" noProof="0" dirty="0">
              <a:ln>
                <a:noFill/>
              </a:ln>
              <a:solidFill>
                <a:prstClr val="black"/>
              </a:solidFill>
              <a:effectLst/>
              <a:uLnTx/>
              <a:uFillTx/>
              <a:latin typeface="Gill Sans Light"/>
              <a:ea typeface="+mn-ea"/>
              <a:cs typeface="+mn-cs"/>
            </a:endParaRPr>
          </a:p>
        </p:txBody>
      </p:sp>
      <p:cxnSp>
        <p:nvCxnSpPr>
          <p:cNvPr id="92" name="Straight Connector 91"/>
          <p:cNvCxnSpPr/>
          <p:nvPr/>
        </p:nvCxnSpPr>
        <p:spPr>
          <a:xfrm>
            <a:off x="949967" y="4020239"/>
            <a:ext cx="1982254" cy="653900"/>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908667" y="4548197"/>
            <a:ext cx="2036822" cy="125942"/>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919162" y="4674139"/>
            <a:ext cx="2013059" cy="435202"/>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flipV="1">
            <a:off x="919162" y="4674139"/>
            <a:ext cx="2013059" cy="979422"/>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949967" y="5161119"/>
            <a:ext cx="836936" cy="492442"/>
          </a:xfrm>
          <a:prstGeom prst="rect">
            <a:avLst/>
          </a:prstGeom>
          <a:noFill/>
          <a:effectLst/>
        </p:spPr>
        <p:txBody>
          <a:bodyPr wrap="square" rtlCol="0">
            <a:spAutoFit/>
          </a:bodyPr>
          <a:lstStyle/>
          <a:p>
            <a:pPr marL="0" marR="0" lvl="0" indent="0" algn="l" defTabSz="457200" rtl="0" eaLnBrk="1" fontAlgn="auto" latinLnBrk="0" hangingPunct="1">
              <a:lnSpc>
                <a:spcPct val="3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Gill Sans Light"/>
                <a:ea typeface="+mn-ea"/>
                <a:cs typeface="+mn-cs"/>
              </a:rPr>
              <a:t>.</a:t>
            </a:r>
          </a:p>
          <a:p>
            <a:pPr marL="0" marR="0" lvl="0" indent="0" algn="l" defTabSz="457200" rtl="0" eaLnBrk="1" fontAlgn="auto" latinLnBrk="0" hangingPunct="1">
              <a:lnSpc>
                <a:spcPct val="3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Gill Sans Light"/>
                <a:ea typeface="+mn-ea"/>
                <a:cs typeface="+mn-cs"/>
              </a:rPr>
              <a:t>.</a:t>
            </a:r>
          </a:p>
          <a:p>
            <a:pPr marL="0" marR="0" lvl="0" indent="0" algn="l" defTabSz="457200" rtl="0" eaLnBrk="1" fontAlgn="auto" latinLnBrk="0" hangingPunct="1">
              <a:lnSpc>
                <a:spcPct val="3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Gill Sans Light"/>
                <a:ea typeface="+mn-ea"/>
                <a:cs typeface="+mn-cs"/>
              </a:rPr>
              <a:t>.</a:t>
            </a:r>
          </a:p>
        </p:txBody>
      </p:sp>
      <p:cxnSp>
        <p:nvCxnSpPr>
          <p:cNvPr id="97" name="Straight Connector 96"/>
          <p:cNvCxnSpPr/>
          <p:nvPr/>
        </p:nvCxnSpPr>
        <p:spPr>
          <a:xfrm flipV="1">
            <a:off x="2051856" y="4091379"/>
            <a:ext cx="421345" cy="119342"/>
          </a:xfrm>
          <a:prstGeom prst="line">
            <a:avLst/>
          </a:prstGeom>
          <a:ln>
            <a:solidFill>
              <a:schemeClr val="tx1"/>
            </a:solidFill>
            <a:headEnd type="triangle"/>
          </a:ln>
          <a:effectLst/>
        </p:spPr>
        <p:style>
          <a:lnRef idx="2">
            <a:schemeClr val="accent1"/>
          </a:lnRef>
          <a:fillRef idx="0">
            <a:schemeClr val="accent1"/>
          </a:fillRef>
          <a:effectRef idx="1">
            <a:schemeClr val="accent1"/>
          </a:effectRef>
          <a:fontRef idx="minor">
            <a:schemeClr val="tx1"/>
          </a:fontRef>
        </p:style>
      </p:cxnSp>
      <p:sp>
        <p:nvSpPr>
          <p:cNvPr id="98" name="Oval 97"/>
          <p:cNvSpPr/>
          <p:nvPr/>
        </p:nvSpPr>
        <p:spPr>
          <a:xfrm>
            <a:off x="1278764" y="3993118"/>
            <a:ext cx="401116" cy="363712"/>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Light"/>
              <a:ea typeface="+mn-ea"/>
              <a:cs typeface="+mn-cs"/>
            </a:endParaRPr>
          </a:p>
        </p:txBody>
      </p:sp>
      <p:sp>
        <p:nvSpPr>
          <p:cNvPr id="99" name="Oval 98"/>
          <p:cNvSpPr/>
          <p:nvPr/>
        </p:nvSpPr>
        <p:spPr>
          <a:xfrm>
            <a:off x="1278956" y="4396732"/>
            <a:ext cx="401116" cy="363712"/>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Light"/>
              <a:ea typeface="+mn-ea"/>
              <a:cs typeface="+mn-cs"/>
            </a:endParaRPr>
          </a:p>
        </p:txBody>
      </p:sp>
      <p:sp>
        <p:nvSpPr>
          <p:cNvPr id="100" name="Oval 99"/>
          <p:cNvSpPr/>
          <p:nvPr/>
        </p:nvSpPr>
        <p:spPr>
          <a:xfrm>
            <a:off x="1278764" y="4796200"/>
            <a:ext cx="401116" cy="363712"/>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Light"/>
              <a:ea typeface="+mn-ea"/>
              <a:cs typeface="+mn-cs"/>
            </a:endParaRPr>
          </a:p>
        </p:txBody>
      </p:sp>
      <p:sp>
        <p:nvSpPr>
          <p:cNvPr id="101" name="Oval 100"/>
          <p:cNvSpPr/>
          <p:nvPr/>
        </p:nvSpPr>
        <p:spPr>
          <a:xfrm>
            <a:off x="1278956" y="5202440"/>
            <a:ext cx="401116" cy="363712"/>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Light"/>
              <a:ea typeface="+mn-ea"/>
              <a:cs typeface="+mn-cs"/>
            </a:endParaRPr>
          </a:p>
        </p:txBody>
      </p:sp>
      <p:sp>
        <p:nvSpPr>
          <p:cNvPr id="102" name="TextBox 101"/>
          <p:cNvSpPr txBox="1"/>
          <p:nvPr/>
        </p:nvSpPr>
        <p:spPr>
          <a:xfrm>
            <a:off x="1271024" y="4354983"/>
            <a:ext cx="543531" cy="369332"/>
          </a:xfrm>
          <a:prstGeom prst="rect">
            <a:avLst/>
          </a:prstGeom>
          <a:noFill/>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Light"/>
                <a:ea typeface="+mn-ea"/>
                <a:cs typeface="+mn-cs"/>
              </a:rPr>
              <a:t>w</a:t>
            </a:r>
            <a:r>
              <a:rPr kumimoji="0" lang="en-US" sz="1800" b="0" i="0" u="none" strike="noStrike" kern="1200" cap="none" spc="0" normalizeH="0" baseline="-25000" noProof="0" dirty="0">
                <a:ln>
                  <a:noFill/>
                </a:ln>
                <a:solidFill>
                  <a:prstClr val="black"/>
                </a:solidFill>
                <a:effectLst/>
                <a:uLnTx/>
                <a:uFillTx/>
                <a:latin typeface="Gill Sans Light"/>
                <a:ea typeface="+mn-ea"/>
                <a:cs typeface="+mn-cs"/>
              </a:rPr>
              <a:t>1</a:t>
            </a:r>
          </a:p>
        </p:txBody>
      </p:sp>
      <p:sp>
        <p:nvSpPr>
          <p:cNvPr id="103" name="TextBox 102"/>
          <p:cNvSpPr txBox="1"/>
          <p:nvPr/>
        </p:nvSpPr>
        <p:spPr>
          <a:xfrm>
            <a:off x="1257723" y="5160182"/>
            <a:ext cx="543531" cy="369332"/>
          </a:xfrm>
          <a:prstGeom prst="rect">
            <a:avLst/>
          </a:prstGeom>
          <a:noFill/>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Light"/>
                <a:ea typeface="+mn-ea"/>
                <a:cs typeface="+mn-cs"/>
              </a:rPr>
              <a:t>w</a:t>
            </a:r>
            <a:r>
              <a:rPr kumimoji="0" lang="en-US" sz="1800" b="0" i="0" u="none" strike="noStrike" kern="1200" cap="none" spc="0" normalizeH="0" baseline="-25000" noProof="0" dirty="0">
                <a:ln>
                  <a:noFill/>
                </a:ln>
                <a:solidFill>
                  <a:prstClr val="black"/>
                </a:solidFill>
                <a:effectLst/>
                <a:uLnTx/>
                <a:uFillTx/>
                <a:latin typeface="Gill Sans Light"/>
                <a:ea typeface="+mn-ea"/>
                <a:cs typeface="+mn-cs"/>
              </a:rPr>
              <a:t>m</a:t>
            </a:r>
          </a:p>
        </p:txBody>
      </p:sp>
      <p:sp>
        <p:nvSpPr>
          <p:cNvPr id="104" name="TextBox 103"/>
          <p:cNvSpPr txBox="1"/>
          <p:nvPr/>
        </p:nvSpPr>
        <p:spPr>
          <a:xfrm>
            <a:off x="1262113" y="4749713"/>
            <a:ext cx="543531" cy="369332"/>
          </a:xfrm>
          <a:prstGeom prst="rect">
            <a:avLst/>
          </a:prstGeom>
          <a:noFill/>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Light"/>
                <a:ea typeface="+mn-ea"/>
                <a:cs typeface="+mn-cs"/>
              </a:rPr>
              <a:t>w</a:t>
            </a:r>
            <a:r>
              <a:rPr kumimoji="0" lang="en-US" sz="1800" b="0" i="0" u="none" strike="noStrike" kern="1200" cap="none" spc="0" normalizeH="0" baseline="-25000" noProof="0" dirty="0">
                <a:ln>
                  <a:noFill/>
                </a:ln>
                <a:solidFill>
                  <a:prstClr val="black"/>
                </a:solidFill>
                <a:effectLst/>
                <a:uLnTx/>
                <a:uFillTx/>
                <a:latin typeface="Gill Sans Light"/>
                <a:ea typeface="+mn-ea"/>
                <a:cs typeface="+mn-cs"/>
              </a:rPr>
              <a:t>2</a:t>
            </a:r>
          </a:p>
        </p:txBody>
      </p:sp>
      <p:sp>
        <p:nvSpPr>
          <p:cNvPr id="105" name="TextBox 104"/>
          <p:cNvSpPr txBox="1"/>
          <p:nvPr/>
        </p:nvSpPr>
        <p:spPr>
          <a:xfrm>
            <a:off x="1263581" y="3928509"/>
            <a:ext cx="543531" cy="369332"/>
          </a:xfrm>
          <a:prstGeom prst="rect">
            <a:avLst/>
          </a:prstGeom>
          <a:noFill/>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Light"/>
                <a:ea typeface="+mn-ea"/>
                <a:cs typeface="+mn-cs"/>
              </a:rPr>
              <a:t>w</a:t>
            </a:r>
            <a:r>
              <a:rPr kumimoji="0" lang="en-US" sz="1800" b="0" i="0" u="none" strike="noStrike" kern="1200" cap="none" spc="0" normalizeH="0" baseline="-25000" noProof="0" dirty="0">
                <a:ln>
                  <a:noFill/>
                </a:ln>
                <a:solidFill>
                  <a:prstClr val="black"/>
                </a:solidFill>
                <a:effectLst/>
                <a:uLnTx/>
                <a:uFillTx/>
                <a:latin typeface="Gill Sans Light"/>
                <a:ea typeface="+mn-ea"/>
                <a:cs typeface="+mn-cs"/>
              </a:rPr>
              <a:t>0</a:t>
            </a:r>
          </a:p>
        </p:txBody>
      </p:sp>
      <p:sp>
        <p:nvSpPr>
          <p:cNvPr id="106" name="Oval 105"/>
          <p:cNvSpPr/>
          <p:nvPr/>
        </p:nvSpPr>
        <p:spPr>
          <a:xfrm>
            <a:off x="611705" y="3779774"/>
            <a:ext cx="401116" cy="363712"/>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Light"/>
              <a:ea typeface="+mn-ea"/>
              <a:cs typeface="+mn-cs"/>
            </a:endParaRPr>
          </a:p>
        </p:txBody>
      </p:sp>
      <p:sp>
        <p:nvSpPr>
          <p:cNvPr id="107" name="Oval 106"/>
          <p:cNvSpPr/>
          <p:nvPr/>
        </p:nvSpPr>
        <p:spPr>
          <a:xfrm>
            <a:off x="593469" y="4393922"/>
            <a:ext cx="401116" cy="363712"/>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Light"/>
              <a:ea typeface="+mn-ea"/>
              <a:cs typeface="+mn-cs"/>
            </a:endParaRPr>
          </a:p>
        </p:txBody>
      </p:sp>
      <p:sp>
        <p:nvSpPr>
          <p:cNvPr id="108" name="Oval 107"/>
          <p:cNvSpPr/>
          <p:nvPr/>
        </p:nvSpPr>
        <p:spPr>
          <a:xfrm>
            <a:off x="611705" y="4936204"/>
            <a:ext cx="401116" cy="363712"/>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Light"/>
              <a:ea typeface="+mn-ea"/>
              <a:cs typeface="+mn-cs"/>
            </a:endParaRPr>
          </a:p>
        </p:txBody>
      </p:sp>
      <p:sp>
        <p:nvSpPr>
          <p:cNvPr id="109" name="Oval 108"/>
          <p:cNvSpPr/>
          <p:nvPr/>
        </p:nvSpPr>
        <p:spPr>
          <a:xfrm>
            <a:off x="620256" y="5493470"/>
            <a:ext cx="401116" cy="363712"/>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Light"/>
              <a:ea typeface="+mn-ea"/>
              <a:cs typeface="+mn-cs"/>
            </a:endParaRPr>
          </a:p>
        </p:txBody>
      </p:sp>
      <p:sp>
        <p:nvSpPr>
          <p:cNvPr id="110" name="TextBox 109"/>
          <p:cNvSpPr txBox="1"/>
          <p:nvPr/>
        </p:nvSpPr>
        <p:spPr>
          <a:xfrm>
            <a:off x="623811" y="4348831"/>
            <a:ext cx="543531" cy="369332"/>
          </a:xfrm>
          <a:prstGeom prst="rect">
            <a:avLst/>
          </a:prstGeom>
          <a:noFill/>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Light"/>
                <a:ea typeface="+mn-ea"/>
                <a:cs typeface="+mn-cs"/>
              </a:rPr>
              <a:t>x</a:t>
            </a:r>
            <a:r>
              <a:rPr kumimoji="0" lang="en-US" sz="1800" b="0" i="0" u="none" strike="noStrike" kern="1200" cap="none" spc="0" normalizeH="0" baseline="-25000" noProof="0" dirty="0">
                <a:ln>
                  <a:noFill/>
                </a:ln>
                <a:solidFill>
                  <a:prstClr val="black"/>
                </a:solidFill>
                <a:effectLst/>
                <a:uLnTx/>
                <a:uFillTx/>
                <a:latin typeface="Gill Sans Light"/>
                <a:ea typeface="+mn-ea"/>
                <a:cs typeface="+mn-cs"/>
              </a:rPr>
              <a:t>1</a:t>
            </a:r>
          </a:p>
        </p:txBody>
      </p:sp>
      <p:sp>
        <p:nvSpPr>
          <p:cNvPr id="111" name="TextBox 110"/>
          <p:cNvSpPr txBox="1"/>
          <p:nvPr/>
        </p:nvSpPr>
        <p:spPr>
          <a:xfrm>
            <a:off x="668386" y="3758782"/>
            <a:ext cx="543531" cy="369332"/>
          </a:xfrm>
          <a:prstGeom prst="rect">
            <a:avLst/>
          </a:prstGeom>
          <a:noFill/>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1</a:t>
            </a:r>
            <a:endParaRPr kumimoji="0" lang="en-US" sz="1800" b="0" i="0" u="none" strike="noStrike" kern="1200" cap="none" spc="0" normalizeH="0" baseline="-25000" noProof="0" dirty="0">
              <a:ln>
                <a:noFill/>
              </a:ln>
              <a:solidFill>
                <a:prstClr val="black"/>
              </a:solidFill>
              <a:effectLst/>
              <a:uLnTx/>
              <a:uFillTx/>
              <a:latin typeface="Calibri"/>
              <a:ea typeface="+mn-ea"/>
              <a:cs typeface="+mn-cs"/>
            </a:endParaRPr>
          </a:p>
        </p:txBody>
      </p:sp>
      <p:sp>
        <p:nvSpPr>
          <p:cNvPr id="112" name="TextBox 111"/>
          <p:cNvSpPr txBox="1"/>
          <p:nvPr/>
        </p:nvSpPr>
        <p:spPr>
          <a:xfrm>
            <a:off x="624462" y="4894220"/>
            <a:ext cx="543531" cy="369332"/>
          </a:xfrm>
          <a:prstGeom prst="rect">
            <a:avLst/>
          </a:prstGeom>
          <a:noFill/>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Light"/>
                <a:ea typeface="+mn-ea"/>
                <a:cs typeface="+mn-cs"/>
              </a:rPr>
              <a:t>x</a:t>
            </a:r>
            <a:r>
              <a:rPr kumimoji="0" lang="en-US" sz="1800" b="0" i="0" u="none" strike="noStrike" kern="1200" cap="none" spc="0" normalizeH="0" baseline="-25000" noProof="0" dirty="0">
                <a:ln>
                  <a:noFill/>
                </a:ln>
                <a:solidFill>
                  <a:prstClr val="black"/>
                </a:solidFill>
                <a:effectLst/>
                <a:uLnTx/>
                <a:uFillTx/>
                <a:latin typeface="Gill Sans Light"/>
                <a:ea typeface="+mn-ea"/>
                <a:cs typeface="+mn-cs"/>
              </a:rPr>
              <a:t>2</a:t>
            </a:r>
          </a:p>
        </p:txBody>
      </p:sp>
      <p:sp>
        <p:nvSpPr>
          <p:cNvPr id="113" name="TextBox 112"/>
          <p:cNvSpPr txBox="1"/>
          <p:nvPr/>
        </p:nvSpPr>
        <p:spPr>
          <a:xfrm>
            <a:off x="647396" y="5447903"/>
            <a:ext cx="543531" cy="369332"/>
          </a:xfrm>
          <a:prstGeom prst="rect">
            <a:avLst/>
          </a:prstGeom>
          <a:noFill/>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Light"/>
                <a:ea typeface="+mn-ea"/>
                <a:cs typeface="+mn-cs"/>
              </a:rPr>
              <a:t>x</a:t>
            </a:r>
            <a:r>
              <a:rPr kumimoji="0" lang="en-US" sz="1800" b="0" i="0" u="none" strike="noStrike" kern="1200" cap="none" spc="0" normalizeH="0" baseline="-25000" noProof="0" dirty="0">
                <a:ln>
                  <a:noFill/>
                </a:ln>
                <a:solidFill>
                  <a:prstClr val="black"/>
                </a:solidFill>
                <a:effectLst/>
                <a:uLnTx/>
                <a:uFillTx/>
                <a:latin typeface="Gill Sans Light"/>
                <a:ea typeface="+mn-ea"/>
                <a:cs typeface="+mn-cs"/>
              </a:rPr>
              <a:t>m</a:t>
            </a:r>
          </a:p>
        </p:txBody>
      </p:sp>
      <p:cxnSp>
        <p:nvCxnSpPr>
          <p:cNvPr id="115" name="Straight Connector 114"/>
          <p:cNvCxnSpPr/>
          <p:nvPr/>
        </p:nvCxnSpPr>
        <p:spPr>
          <a:xfrm>
            <a:off x="4104417" y="4068574"/>
            <a:ext cx="652015" cy="0"/>
          </a:xfrm>
          <a:prstGeom prst="line">
            <a:avLst/>
          </a:prstGeom>
          <a:ln>
            <a:solidFill>
              <a:schemeClr val="tx1"/>
            </a:solidFill>
            <a:headEnd type="none"/>
          </a:ln>
          <a:effectLst/>
        </p:spPr>
        <p:style>
          <a:lnRef idx="2">
            <a:schemeClr val="accent1"/>
          </a:lnRef>
          <a:fillRef idx="0">
            <a:schemeClr val="accent1"/>
          </a:fillRef>
          <a:effectRef idx="1">
            <a:schemeClr val="accent1"/>
          </a:effectRef>
          <a:fontRef idx="minor">
            <a:schemeClr val="tx1"/>
          </a:fontRef>
        </p:style>
      </p:cxnSp>
      <p:sp>
        <p:nvSpPr>
          <p:cNvPr id="116" name="TextBox 115"/>
          <p:cNvSpPr txBox="1"/>
          <p:nvPr/>
        </p:nvSpPr>
        <p:spPr>
          <a:xfrm>
            <a:off x="2853463" y="4986996"/>
            <a:ext cx="1160066" cy="430887"/>
          </a:xfrm>
          <a:prstGeom prst="rect">
            <a:avLst/>
          </a:prstGeom>
          <a:noFill/>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Gill Sans Light"/>
                <a:ea typeface="+mn-ea"/>
                <a:cs typeface="+mn-cs"/>
              </a:rPr>
              <a:t>Net input function</a:t>
            </a:r>
          </a:p>
        </p:txBody>
      </p:sp>
      <p:sp>
        <p:nvSpPr>
          <p:cNvPr id="117" name="TextBox 116"/>
          <p:cNvSpPr txBox="1"/>
          <p:nvPr/>
        </p:nvSpPr>
        <p:spPr>
          <a:xfrm>
            <a:off x="3984368" y="5020655"/>
            <a:ext cx="1160066" cy="430887"/>
          </a:xfrm>
          <a:prstGeom prst="rect">
            <a:avLst/>
          </a:prstGeom>
          <a:noFill/>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Gill Sans Light"/>
                <a:ea typeface="+mn-ea"/>
                <a:cs typeface="+mn-cs"/>
              </a:rPr>
              <a:t>Activation function</a:t>
            </a:r>
          </a:p>
        </p:txBody>
      </p:sp>
      <p:sp>
        <p:nvSpPr>
          <p:cNvPr id="118" name="TextBox 117"/>
          <p:cNvSpPr txBox="1"/>
          <p:nvPr/>
        </p:nvSpPr>
        <p:spPr>
          <a:xfrm>
            <a:off x="4929094" y="5054059"/>
            <a:ext cx="1160066" cy="430887"/>
          </a:xfrm>
          <a:prstGeom prst="rect">
            <a:avLst/>
          </a:prstGeom>
          <a:noFill/>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Gill Sans Light"/>
                <a:ea typeface="+mn-ea"/>
                <a:cs typeface="+mn-cs"/>
              </a:rPr>
              <a:t>Threshold function</a:t>
            </a:r>
          </a:p>
        </p:txBody>
      </p:sp>
      <p:sp>
        <p:nvSpPr>
          <p:cNvPr id="119" name="TextBox 118"/>
          <p:cNvSpPr txBox="1"/>
          <p:nvPr/>
        </p:nvSpPr>
        <p:spPr>
          <a:xfrm>
            <a:off x="2246044" y="5852668"/>
            <a:ext cx="3549575" cy="369332"/>
          </a:xfrm>
          <a:prstGeom prst="rect">
            <a:avLst/>
          </a:prstGeom>
          <a:noFill/>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Light"/>
                <a:ea typeface="+mn-ea"/>
                <a:cs typeface="+mn-cs"/>
              </a:rPr>
              <a:t>Adaptive Linear Neuron (Adaline)</a:t>
            </a:r>
          </a:p>
        </p:txBody>
      </p:sp>
      <p:sp>
        <p:nvSpPr>
          <p:cNvPr id="120" name="TextBox 119"/>
          <p:cNvSpPr txBox="1"/>
          <p:nvPr/>
        </p:nvSpPr>
        <p:spPr>
          <a:xfrm>
            <a:off x="2441105" y="3797704"/>
            <a:ext cx="1160066" cy="261610"/>
          </a:xfrm>
          <a:prstGeom prst="rect">
            <a:avLst/>
          </a:prstGeom>
          <a:noFill/>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Gill Sans Light"/>
                <a:ea typeface="+mn-ea"/>
                <a:cs typeface="+mn-cs"/>
              </a:rPr>
              <a:t>Weight update</a:t>
            </a:r>
          </a:p>
        </p:txBody>
      </p:sp>
      <p:sp>
        <p:nvSpPr>
          <p:cNvPr id="121" name="TextBox 120"/>
          <p:cNvSpPr txBox="1"/>
          <p:nvPr/>
        </p:nvSpPr>
        <p:spPr>
          <a:xfrm>
            <a:off x="5834035" y="4487154"/>
            <a:ext cx="984551" cy="369332"/>
          </a:xfrm>
          <a:prstGeom prst="rect">
            <a:avLst/>
          </a:prstGeom>
          <a:noFill/>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Light"/>
                <a:ea typeface="+mn-ea"/>
                <a:cs typeface="+mn-cs"/>
              </a:rPr>
              <a:t>Output </a:t>
            </a:r>
          </a:p>
        </p:txBody>
      </p:sp>
    </p:spTree>
    <p:extLst>
      <p:ext uri="{BB962C8B-B14F-4D97-AF65-F5344CB8AC3E}">
        <p14:creationId xmlns:p14="http://schemas.microsoft.com/office/powerpoint/2010/main" val="2837500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t>Minimizing cost functions with gradient</a:t>
            </a:r>
            <a:br>
              <a:rPr lang="en-US" sz="4000" b="1" dirty="0"/>
            </a:br>
            <a:r>
              <a:rPr lang="en-US" sz="4000" b="1" dirty="0"/>
              <a:t>descent</a:t>
            </a:r>
            <a:endParaRPr lang="en-US" sz="4000" dirty="0"/>
          </a:p>
        </p:txBody>
      </p:sp>
      <p:sp>
        <p:nvSpPr>
          <p:cNvPr id="6" name="TextBox 5"/>
          <p:cNvSpPr txBox="1"/>
          <p:nvPr/>
        </p:nvSpPr>
        <p:spPr>
          <a:xfrm>
            <a:off x="315884" y="1704109"/>
            <a:ext cx="115546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mc:AlternateContent xmlns:mc="http://schemas.openxmlformats.org/markup-compatibility/2006">
        <mc:Choice xmlns:a14="http://schemas.microsoft.com/office/drawing/2010/main" Requires="a14">
          <p:sp>
            <p:nvSpPr>
              <p:cNvPr id="4" name="Content Placeholder 3"/>
              <p:cNvSpPr>
                <a:spLocks noGrp="1"/>
              </p:cNvSpPr>
              <p:nvPr>
                <p:ph idx="1"/>
              </p:nvPr>
            </p:nvSpPr>
            <p:spPr>
              <a:xfrm>
                <a:off x="868680" y="1888775"/>
                <a:ext cx="7452360" cy="4307416"/>
              </a:xfrm>
            </p:spPr>
            <p:txBody>
              <a:bodyPr>
                <a:normAutofit lnSpcReduction="10000"/>
              </a:bodyPr>
              <a:lstStyle/>
              <a:p>
                <a:r>
                  <a:rPr lang="en-US" dirty="0"/>
                  <a:t>Using gradient descent, we can now update the weights by taking a step in the opposite direction of the gradient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𝐽</m:t>
                    </m:r>
                    <m:r>
                      <a:rPr lang="en-US" b="0" i="1" smtClean="0">
                        <a:latin typeface="Cambria Math" panose="02040503050406030204" pitchFamily="18" charset="0"/>
                      </a:rPr>
                      <m:t>(</m:t>
                    </m:r>
                    <m:r>
                      <a:rPr lang="en-US" b="1" i="1" smtClean="0">
                        <a:latin typeface="Cambria Math" panose="02040503050406030204" pitchFamily="18" charset="0"/>
                      </a:rPr>
                      <m:t>𝒘</m:t>
                    </m:r>
                    <m:r>
                      <a:rPr lang="en-US" b="0" i="1" smtClean="0">
                        <a:latin typeface="Cambria Math" panose="02040503050406030204" pitchFamily="18" charset="0"/>
                      </a:rPr>
                      <m:t>)</m:t>
                    </m:r>
                  </m:oMath>
                </a14:m>
                <a:r>
                  <a:rPr lang="en-US" dirty="0"/>
                  <a:t> of our cost function </a:t>
                </a:r>
                <a14:m>
                  <m:oMath xmlns:m="http://schemas.openxmlformats.org/officeDocument/2006/math">
                    <m:r>
                      <a:rPr lang="en-US" b="0" i="1" smtClean="0">
                        <a:latin typeface="Cambria Math" panose="02040503050406030204" pitchFamily="18" charset="0"/>
                      </a:rPr>
                      <m:t>𝐽</m:t>
                    </m:r>
                    <m:r>
                      <a:rPr lang="en-US" b="1" i="1" smtClean="0">
                        <a:latin typeface="Cambria Math" panose="02040503050406030204" pitchFamily="18" charset="0"/>
                      </a:rPr>
                      <m:t>(</m:t>
                    </m:r>
                    <m:r>
                      <a:rPr lang="en-US" b="1" i="1" smtClean="0">
                        <a:latin typeface="Cambria Math" panose="02040503050406030204" pitchFamily="18" charset="0"/>
                      </a:rPr>
                      <m:t>𝒘</m:t>
                    </m:r>
                    <m:r>
                      <a:rPr lang="en-US" b="0" i="1" smtClean="0">
                        <a:latin typeface="Cambria Math" panose="02040503050406030204" pitchFamily="18" charset="0"/>
                      </a:rPr>
                      <m:t>)</m:t>
                    </m:r>
                  </m:oMath>
                </a14:m>
                <a:r>
                  <a:rPr lang="en-US" b="1" dirty="0"/>
                  <a:t>:</a:t>
                </a:r>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𝒘</m:t>
                      </m:r>
                      <m:r>
                        <a:rPr lang="en-US" b="1" i="1" smtClean="0">
                          <a:latin typeface="Cambria Math" panose="02040503050406030204" pitchFamily="18" charset="0"/>
                        </a:rPr>
                        <m:t> ≔</m:t>
                      </m:r>
                      <m:r>
                        <a:rPr lang="en-US" b="1" i="1" smtClean="0">
                          <a:latin typeface="Cambria Math" panose="02040503050406030204" pitchFamily="18" charset="0"/>
                        </a:rPr>
                        <m:t>𝒘</m:t>
                      </m:r>
                      <m:r>
                        <a:rPr lang="en-US" b="1" i="1" smtClean="0">
                          <a:latin typeface="Cambria Math" panose="02040503050406030204" pitchFamily="18" charset="0"/>
                        </a:rPr>
                        <m:t>+</m:t>
                      </m:r>
                      <m:r>
                        <a:rPr lang="en-US" b="1" i="0" smtClean="0">
                          <a:latin typeface="Cambria Math" panose="02040503050406030204" pitchFamily="18" charset="0"/>
                        </a:rPr>
                        <m:t>𝚫</m:t>
                      </m:r>
                      <m:r>
                        <a:rPr lang="en-US" b="1" i="1" smtClean="0">
                          <a:latin typeface="Cambria Math" panose="02040503050406030204" pitchFamily="18" charset="0"/>
                        </a:rPr>
                        <m:t>𝒘</m:t>
                      </m:r>
                    </m:oMath>
                  </m:oMathPara>
                </a14:m>
                <a:endParaRPr lang="en-US" b="1" i="1" dirty="0"/>
              </a:p>
              <a:p>
                <a:r>
                  <a:rPr lang="en-US" dirty="0"/>
                  <a:t>Where the weight change </a:t>
                </a:r>
                <a14:m>
                  <m:oMath xmlns:m="http://schemas.openxmlformats.org/officeDocument/2006/math">
                    <m:r>
                      <m:rPr>
                        <m:sty m:val="p"/>
                      </m:rPr>
                      <a:rPr lang="en-US" b="0" i="0" smtClean="0">
                        <a:latin typeface="Cambria Math" panose="02040503050406030204" pitchFamily="18" charset="0"/>
                      </a:rPr>
                      <m:t>Δ</m:t>
                    </m:r>
                    <m:r>
                      <a:rPr lang="en-US" b="1" i="1" smtClean="0">
                        <a:latin typeface="Cambria Math" panose="02040503050406030204" pitchFamily="18" charset="0"/>
                      </a:rPr>
                      <m:t>𝒘</m:t>
                    </m:r>
                  </m:oMath>
                </a14:m>
                <a:r>
                  <a:rPr lang="en-US" dirty="0"/>
                  <a:t> is defined as the negative gradient multiplied by a learning rate </a:t>
                </a:r>
                <a14:m>
                  <m:oMath xmlns:m="http://schemas.openxmlformats.org/officeDocument/2006/math">
                    <m:r>
                      <a:rPr lang="en-US" b="0" i="1" smtClean="0">
                        <a:latin typeface="Cambria Math" panose="02040503050406030204" pitchFamily="18" charset="0"/>
                      </a:rPr>
                      <m:t>𝛼</m:t>
                    </m:r>
                  </m:oMath>
                </a14:m>
                <a:r>
                  <a:rPr lang="en-US" dirty="0"/>
                  <a:t>:</a:t>
                </a:r>
              </a:p>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1" i="1" smtClean="0">
                          <a:latin typeface="Cambria Math" panose="02040503050406030204" pitchFamily="18" charset="0"/>
                        </a:rPr>
                        <m:t>𝒘</m:t>
                      </m:r>
                      <m:r>
                        <a:rPr lang="en-US" b="0" i="1" smtClean="0">
                          <a:latin typeface="Cambria Math" panose="02040503050406030204" pitchFamily="18" charset="0"/>
                        </a:rPr>
                        <m:t>=−</m:t>
                      </m:r>
                      <m:r>
                        <a:rPr lang="en-US" b="0" i="1" smtClean="0">
                          <a:latin typeface="Cambria Math" panose="02040503050406030204" pitchFamily="18" charset="0"/>
                        </a:rPr>
                        <m:t>𝛼</m:t>
                      </m:r>
                      <m:r>
                        <a:rPr lang="en-US" b="0" i="0" smtClean="0">
                          <a:latin typeface="Cambria Math" panose="02040503050406030204" pitchFamily="18" charset="0"/>
                        </a:rPr>
                        <m:t>𝛻</m:t>
                      </m:r>
                      <m:r>
                        <a:rPr lang="en-US" b="0" i="1" smtClean="0">
                          <a:latin typeface="Cambria Math" panose="02040503050406030204" pitchFamily="18" charset="0"/>
                        </a:rPr>
                        <m:t>𝐽</m:t>
                      </m:r>
                      <m:r>
                        <a:rPr lang="en-US" b="0" i="1" smtClean="0">
                          <a:latin typeface="Cambria Math" panose="02040503050406030204" pitchFamily="18" charset="0"/>
                        </a:rPr>
                        <m:t>(</m:t>
                      </m:r>
                      <m:r>
                        <a:rPr lang="en-US" b="1" i="1" smtClean="0">
                          <a:latin typeface="Cambria Math" panose="02040503050406030204" pitchFamily="18" charset="0"/>
                        </a:rPr>
                        <m:t>𝒘</m:t>
                      </m:r>
                      <m:r>
                        <a:rPr lang="en-US" b="0" i="1" smtClean="0">
                          <a:latin typeface="Cambria Math" panose="02040503050406030204" pitchFamily="18" charset="0"/>
                        </a:rPr>
                        <m:t>)</m:t>
                      </m:r>
                    </m:oMath>
                  </m:oMathPara>
                </a14:m>
                <a:endParaRPr lang="en-US" dirty="0"/>
              </a:p>
              <a:p>
                <a:pPr marL="0" indent="0">
                  <a:buNone/>
                </a:pPr>
                <a:endParaRPr lang="en-US" dirty="0"/>
              </a:p>
            </p:txBody>
          </p:sp>
        </mc:Choice>
        <mc:Fallback>
          <p:sp>
            <p:nvSpPr>
              <p:cNvPr id="4" name="Content Placeholder 3"/>
              <p:cNvSpPr>
                <a:spLocks noGrp="1" noRot="1" noChangeAspect="1" noMove="1" noResize="1" noEditPoints="1" noAdjustHandles="1" noChangeArrowheads="1" noChangeShapeType="1" noTextEdit="1"/>
              </p:cNvSpPr>
              <p:nvPr>
                <p:ph idx="1"/>
              </p:nvPr>
            </p:nvSpPr>
            <p:spPr>
              <a:xfrm>
                <a:off x="868680" y="1888775"/>
                <a:ext cx="7452360" cy="4307416"/>
              </a:xfrm>
              <a:blipFill>
                <a:blip r:embed="rId2"/>
                <a:stretch>
                  <a:fillRect l="-1882" t="-2975" r="-2946"/>
                </a:stretch>
              </a:blipFill>
            </p:spPr>
            <p:txBody>
              <a:bodyPr/>
              <a:lstStyle/>
              <a:p>
                <a:r>
                  <a:rPr lang="en-US">
                    <a:noFill/>
                  </a:rPr>
                  <a:t> </a:t>
                </a:r>
              </a:p>
            </p:txBody>
          </p:sp>
        </mc:Fallback>
      </mc:AlternateContent>
    </p:spTree>
    <p:extLst>
      <p:ext uri="{BB962C8B-B14F-4D97-AF65-F5344CB8AC3E}">
        <p14:creationId xmlns:p14="http://schemas.microsoft.com/office/powerpoint/2010/main" val="1898915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t>Minimizing cost functions with gradient</a:t>
            </a:r>
            <a:br>
              <a:rPr lang="en-US" sz="4000" b="1" dirty="0"/>
            </a:br>
            <a:r>
              <a:rPr lang="en-US" sz="4000" b="1" dirty="0"/>
              <a:t>descent</a:t>
            </a:r>
            <a:endParaRPr lang="en-US" sz="4000" dirty="0"/>
          </a:p>
        </p:txBody>
      </p:sp>
      <p:sp>
        <p:nvSpPr>
          <p:cNvPr id="6" name="TextBox 5"/>
          <p:cNvSpPr txBox="1"/>
          <p:nvPr/>
        </p:nvSpPr>
        <p:spPr>
          <a:xfrm>
            <a:off x="315884" y="1704109"/>
            <a:ext cx="115546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mc:AlternateContent xmlns:mc="http://schemas.openxmlformats.org/markup-compatibility/2006">
        <mc:Choice xmlns:a14="http://schemas.microsoft.com/office/drawing/2010/main" Requires="a14">
          <p:sp>
            <p:nvSpPr>
              <p:cNvPr id="4" name="Content Placeholder 3"/>
              <p:cNvSpPr>
                <a:spLocks noGrp="1"/>
              </p:cNvSpPr>
              <p:nvPr>
                <p:ph idx="1"/>
              </p:nvPr>
            </p:nvSpPr>
            <p:spPr>
              <a:xfrm>
                <a:off x="868680" y="1888775"/>
                <a:ext cx="7452360" cy="4307416"/>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rPr>
                        <m:t>𝚫</m:t>
                      </m:r>
                      <m:r>
                        <a:rPr lang="en-US" b="1" i="1" smtClean="0">
                          <a:solidFill>
                            <a:srgbClr val="FF0000"/>
                          </a:solidFill>
                          <a:latin typeface="Cambria Math" panose="02040503050406030204" pitchFamily="18" charset="0"/>
                        </a:rPr>
                        <m:t>𝒘</m:t>
                      </m:r>
                      <m:r>
                        <a:rPr lang="en-US" b="0" i="0"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𝛼</m:t>
                      </m:r>
                      <m:r>
                        <a:rPr lang="en-US" b="0" i="0"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𝐽</m:t>
                      </m:r>
                      <m:d>
                        <m:dPr>
                          <m:ctrlPr>
                            <a:rPr lang="en-US" b="0" i="1" smtClean="0">
                              <a:solidFill>
                                <a:srgbClr val="FF0000"/>
                              </a:solidFill>
                              <a:latin typeface="Cambria Math" panose="02040503050406030204" pitchFamily="18" charset="0"/>
                            </a:rPr>
                          </m:ctrlPr>
                        </m:dPr>
                        <m:e>
                          <m:r>
                            <a:rPr lang="en-US" b="1" i="1" smtClean="0">
                              <a:solidFill>
                                <a:srgbClr val="FF0000"/>
                              </a:solidFill>
                              <a:latin typeface="Cambria Math" panose="02040503050406030204" pitchFamily="18" charset="0"/>
                            </a:rPr>
                            <m:t>𝒘</m:t>
                          </m:r>
                        </m:e>
                      </m:d>
                      <m:r>
                        <a:rPr lang="en-US" b="0" i="1" smtClean="0">
                          <a:solidFill>
                            <a:srgbClr val="FF0000"/>
                          </a:solidFill>
                          <a:latin typeface="Cambria Math" panose="02040503050406030204" pitchFamily="18" charset="0"/>
                        </a:rPr>
                        <m:t>=</m:t>
                      </m:r>
                      <m:f>
                        <m:fPr>
                          <m:ctrlPr>
                            <a:rPr lang="en-US" b="0" i="1" smtClean="0">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𝛼</m:t>
                          </m:r>
                        </m:num>
                        <m:den>
                          <m:r>
                            <a:rPr lang="en-US" b="0" i="1" smtClean="0">
                              <a:solidFill>
                                <a:srgbClr val="FF0000"/>
                              </a:solidFill>
                              <a:latin typeface="Cambria Math" panose="02040503050406030204" pitchFamily="18" charset="0"/>
                            </a:rPr>
                            <m:t>𝑛</m:t>
                          </m:r>
                        </m:den>
                      </m:f>
                      <m:sSubSup>
                        <m:sSubSupPr>
                          <m:ctrlPr>
                            <a:rPr lang="en-US" b="0" i="1" smtClean="0">
                              <a:solidFill>
                                <a:srgbClr val="FF0000"/>
                              </a:solidFill>
                              <a:latin typeface="Cambria Math" panose="02040503050406030204" pitchFamily="18" charset="0"/>
                            </a:rPr>
                          </m:ctrlPr>
                        </m:sSubSupPr>
                        <m:e>
                          <m:r>
                            <m:rPr>
                              <m:sty m:val="p"/>
                            </m:rPr>
                            <a:rPr lang="en-US" b="0" i="0" smtClean="0">
                              <a:solidFill>
                                <a:srgbClr val="FF0000"/>
                              </a:solidFill>
                              <a:latin typeface="Cambria Math" panose="02040503050406030204" pitchFamily="18" charset="0"/>
                            </a:rPr>
                            <m:t>Σ</m:t>
                          </m:r>
                        </m:e>
                        <m:sub>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=1</m:t>
                          </m:r>
                        </m:sub>
                        <m:sup>
                          <m:r>
                            <a:rPr lang="en-US" b="0" i="1" smtClean="0">
                              <a:solidFill>
                                <a:srgbClr val="FF0000"/>
                              </a:solidFill>
                              <a:latin typeface="Cambria Math" panose="02040503050406030204" pitchFamily="18" charset="0"/>
                            </a:rPr>
                            <m:t>𝑛</m:t>
                          </m:r>
                        </m:sup>
                      </m:sSubSup>
                      <m:d>
                        <m:dPr>
                          <m:ctrlPr>
                            <a:rPr lang="en-US" b="0"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𝑦</m:t>
                              </m:r>
                            </m:e>
                            <m:sub>
                              <m:r>
                                <a:rPr lang="en-US" b="0" i="1" smtClean="0">
                                  <a:solidFill>
                                    <a:srgbClr val="FF0000"/>
                                  </a:solidFill>
                                  <a:latin typeface="Cambria Math" panose="02040503050406030204" pitchFamily="18" charset="0"/>
                                </a:rPr>
                                <m:t>𝑖</m:t>
                              </m:r>
                            </m:sub>
                          </m:sSub>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𝜙</m:t>
                          </m:r>
                          <m:d>
                            <m:dPr>
                              <m:ctrlPr>
                                <a:rPr lang="en-US" b="0"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𝑧</m:t>
                                  </m:r>
                                </m:e>
                                <m:sub>
                                  <m:r>
                                    <a:rPr lang="en-US" b="0" i="1" smtClean="0">
                                      <a:solidFill>
                                        <a:srgbClr val="FF0000"/>
                                      </a:solidFill>
                                      <a:latin typeface="Cambria Math" panose="02040503050406030204" pitchFamily="18" charset="0"/>
                                    </a:rPr>
                                    <m:t>𝑖</m:t>
                                  </m:r>
                                </m:sub>
                              </m:sSub>
                            </m:e>
                          </m:d>
                        </m:e>
                      </m:d>
                      <m:sSubSup>
                        <m:sSubSupPr>
                          <m:ctrlPr>
                            <a:rPr lang="en-US" b="1" i="1" smtClean="0">
                              <a:solidFill>
                                <a:srgbClr val="FF0000"/>
                              </a:solidFill>
                              <a:latin typeface="Cambria Math" panose="02040503050406030204" pitchFamily="18" charset="0"/>
                            </a:rPr>
                          </m:ctrlPr>
                        </m:sSubSupPr>
                        <m:e>
                          <m:r>
                            <a:rPr lang="en-US" b="1" i="1" smtClean="0">
                              <a:solidFill>
                                <a:srgbClr val="FF0000"/>
                              </a:solidFill>
                              <a:latin typeface="Cambria Math" panose="02040503050406030204" pitchFamily="18" charset="0"/>
                            </a:rPr>
                            <m:t>𝒙</m:t>
                          </m:r>
                        </m:e>
                        <m:sub>
                          <m:r>
                            <a:rPr lang="en-US" b="1" i="1" smtClean="0">
                              <a:solidFill>
                                <a:srgbClr val="FF0000"/>
                              </a:solidFill>
                              <a:latin typeface="Cambria Math" panose="02040503050406030204" pitchFamily="18" charset="0"/>
                            </a:rPr>
                            <m:t>𝒊</m:t>
                          </m:r>
                        </m:sub>
                        <m:sup>
                          <m:r>
                            <a:rPr lang="en-US" b="1" i="1" smtClean="0">
                              <a:solidFill>
                                <a:srgbClr val="FF0000"/>
                              </a:solidFill>
                              <a:latin typeface="Cambria Math" panose="02040503050406030204" pitchFamily="18" charset="0"/>
                            </a:rPr>
                            <m:t>𝑻</m:t>
                          </m:r>
                        </m:sup>
                      </m:sSubSup>
                    </m:oMath>
                  </m:oMathPara>
                </a14:m>
                <a:endParaRPr lang="en-US" b="1" dirty="0">
                  <a:solidFill>
                    <a:srgbClr val="FF0000"/>
                  </a:solidFill>
                </a:endParaRPr>
              </a:p>
              <a:p>
                <a:pPr marL="0" indent="0">
                  <a:buNone/>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m:t>
                      </m:r>
                      <m:f>
                        <m:fPr>
                          <m:ctrlPr>
                            <a:rPr lang="en-US" i="1" smtClean="0">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𝛼</m:t>
                          </m:r>
                        </m:num>
                        <m:den>
                          <m:r>
                            <a:rPr lang="en-US" b="0" i="1" smtClean="0">
                              <a:solidFill>
                                <a:srgbClr val="FF0000"/>
                              </a:solidFill>
                              <a:latin typeface="Cambria Math" panose="02040503050406030204" pitchFamily="18" charset="0"/>
                            </a:rPr>
                            <m:t>𝑛</m:t>
                          </m:r>
                        </m:den>
                      </m:f>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𝑋</m:t>
                          </m:r>
                        </m:e>
                        <m:sup>
                          <m:r>
                            <a:rPr lang="en-US" b="0" i="1" smtClean="0">
                              <a:solidFill>
                                <a:srgbClr val="FF0000"/>
                              </a:solidFill>
                              <a:latin typeface="Cambria Math" panose="02040503050406030204" pitchFamily="18" charset="0"/>
                            </a:rPr>
                            <m:t>𝑇</m:t>
                          </m:r>
                        </m:sup>
                      </m:sSup>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𝑌</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𝜙</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𝑍</m:t>
                          </m:r>
                        </m:e>
                      </m:d>
                      <m:r>
                        <a:rPr lang="en-US" b="0" i="1" smtClean="0">
                          <a:solidFill>
                            <a:srgbClr val="FF0000"/>
                          </a:solidFill>
                          <a:latin typeface="Cambria Math" panose="02040503050406030204" pitchFamily="18" charset="0"/>
                        </a:rPr>
                        <m:t>)</m:t>
                      </m:r>
                    </m:oMath>
                  </m:oMathPara>
                </a14:m>
                <a:endParaRPr lang="en-US" b="0" dirty="0">
                  <a:solidFill>
                    <a:srgbClr val="FF0000"/>
                  </a:solidFill>
                </a:endParaRPr>
              </a:p>
            </p:txBody>
          </p:sp>
        </mc:Choice>
        <mc:Fallback>
          <p:sp>
            <p:nvSpPr>
              <p:cNvPr id="4" name="Content Placeholder 3"/>
              <p:cNvSpPr>
                <a:spLocks noGrp="1" noRot="1" noChangeAspect="1" noMove="1" noResize="1" noEditPoints="1" noAdjustHandles="1" noChangeArrowheads="1" noChangeShapeType="1" noTextEdit="1"/>
              </p:cNvSpPr>
              <p:nvPr>
                <p:ph idx="1"/>
              </p:nvPr>
            </p:nvSpPr>
            <p:spPr>
              <a:xfrm>
                <a:off x="868680" y="1888775"/>
                <a:ext cx="7452360" cy="4307416"/>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92877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Neural Networks</a:t>
            </a:r>
            <a:endParaRPr lang="en-US" dirty="0"/>
          </a:p>
        </p:txBody>
      </p:sp>
      <p:sp>
        <p:nvSpPr>
          <p:cNvPr id="3" name="Content Placeholder 2"/>
          <p:cNvSpPr>
            <a:spLocks noGrp="1"/>
          </p:cNvSpPr>
          <p:nvPr>
            <p:ph idx="1"/>
          </p:nvPr>
        </p:nvSpPr>
        <p:spPr/>
        <p:txBody>
          <a:bodyPr/>
          <a:lstStyle/>
          <a:p>
            <a:r>
              <a:rPr lang="en-US" dirty="0"/>
              <a:t>Artificial neural networks we often heard are merely </a:t>
            </a:r>
            <a:r>
              <a:rPr lang="en-US" b="1" dirty="0">
                <a:solidFill>
                  <a:srgbClr val="FF0000"/>
                </a:solidFill>
              </a:rPr>
              <a:t>multiple layers of </a:t>
            </a:r>
            <a:r>
              <a:rPr lang="en-US" b="1" dirty="0" err="1">
                <a:solidFill>
                  <a:srgbClr val="FF0000"/>
                </a:solidFill>
              </a:rPr>
              <a:t>perceptrons</a:t>
            </a:r>
            <a:r>
              <a:rPr lang="en-US" b="1" dirty="0">
                <a:solidFill>
                  <a:srgbClr val="FF0000"/>
                </a:solidFill>
              </a:rPr>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071" y="2749094"/>
            <a:ext cx="5667600" cy="3120000"/>
          </a:xfrm>
          <a:prstGeom prst="rect">
            <a:avLst/>
          </a:prstGeom>
        </p:spPr>
      </p:pic>
    </p:spTree>
    <p:extLst>
      <p:ext uri="{BB962C8B-B14F-4D97-AF65-F5344CB8AC3E}">
        <p14:creationId xmlns:p14="http://schemas.microsoft.com/office/powerpoint/2010/main" val="1704671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CN" dirty="0" err="1"/>
              <a:t>Feedfoward</a:t>
            </a:r>
            <a:r>
              <a:rPr lang="en-US" altLang="zh-CN" dirty="0"/>
              <a:t> of Neural Network </a:t>
            </a:r>
          </a:p>
        </p:txBody>
      </p:sp>
      <mc:AlternateContent xmlns:mc="http://schemas.openxmlformats.org/markup-compatibility/2006" xmlns:a14="http://schemas.microsoft.com/office/drawing/2010/main">
        <mc:Choice Requires="a14">
          <p:sp>
            <p:nvSpPr>
              <p:cNvPr id="35843" name="Rectangle 3"/>
              <p:cNvSpPr>
                <a:spLocks noGrp="1" noChangeArrowheads="1"/>
              </p:cNvSpPr>
              <p:nvPr>
                <p:ph type="body" idx="1"/>
              </p:nvPr>
            </p:nvSpPr>
            <p:spPr/>
            <p:txBody>
              <a:bodyPr>
                <a:normAutofit/>
              </a:bodyPr>
              <a:lstStyle/>
              <a:p>
                <a:pPr marL="201168" lvl="1" indent="0">
                  <a:buNone/>
                </a:pPr>
                <a:r>
                  <a:rPr lang="en-US" altLang="zh-CN" dirty="0"/>
                  <a:t>Assume we have </a:t>
                </a:r>
                <a14:m>
                  <m:oMath xmlns:m="http://schemas.openxmlformats.org/officeDocument/2006/math">
                    <m:r>
                      <a:rPr lang="en-US" altLang="zh-CN" b="0" i="1" smtClean="0">
                        <a:latin typeface="Cambria Math" panose="02040503050406030204" pitchFamily="18" charset="0"/>
                      </a:rPr>
                      <m:t>𝑛</m:t>
                    </m:r>
                  </m:oMath>
                </a14:m>
                <a:r>
                  <a:rPr lang="en-US" altLang="zh-CN" dirty="0"/>
                  <a:t> samples. Each of them has </a:t>
                </a:r>
                <a14:m>
                  <m:oMath xmlns:m="http://schemas.openxmlformats.org/officeDocument/2006/math">
                    <m:r>
                      <a:rPr lang="en-US" altLang="zh-CN" b="0" i="1" smtClean="0">
                        <a:latin typeface="Cambria Math" panose="02040503050406030204" pitchFamily="18" charset="0"/>
                      </a:rPr>
                      <m:t>𝑚</m:t>
                    </m:r>
                  </m:oMath>
                </a14:m>
                <a:r>
                  <a:rPr lang="en-US" altLang="zh-CN" dirty="0"/>
                  <a:t> features and possibly may have </a:t>
                </a:r>
                <a14:m>
                  <m:oMath xmlns:m="http://schemas.openxmlformats.org/officeDocument/2006/math">
                    <m:r>
                      <a:rPr lang="en-US" altLang="zh-CN" b="0" i="1" smtClean="0">
                        <a:latin typeface="Cambria Math" panose="02040503050406030204" pitchFamily="18" charset="0"/>
                      </a:rPr>
                      <m:t>𝑘</m:t>
                    </m:r>
                  </m:oMath>
                </a14:m>
                <a:r>
                  <a:rPr lang="en-US" altLang="zh-CN" dirty="0"/>
                  <a:t> different possible outputs (classes). An </a:t>
                </a:r>
                <a14:m>
                  <m:oMath xmlns:m="http://schemas.openxmlformats.org/officeDocument/2006/math">
                    <m:r>
                      <a:rPr lang="en-US" altLang="zh-CN" b="0" i="1" smtClean="0">
                        <a:latin typeface="Cambria Math" panose="02040503050406030204" pitchFamily="18" charset="0"/>
                      </a:rPr>
                      <m:t>𝐿</m:t>
                    </m:r>
                  </m:oMath>
                </a14:m>
                <a:r>
                  <a:rPr lang="en-US" altLang="zh-CN" dirty="0"/>
                  <a:t>-layer network has the following architecture:</a:t>
                </a:r>
              </a:p>
              <a:p>
                <a:pPr lvl="1"/>
                <a:r>
                  <a:rPr lang="en-US" altLang="zh-CN" dirty="0"/>
                  <a:t>The input layer (layer 1) has </a:t>
                </a:r>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+1</m:t>
                    </m:r>
                  </m:oMath>
                </a14:m>
                <a:r>
                  <a:rPr lang="en-US" altLang="zh-CN" dirty="0"/>
                  <a:t> inputs (</a:t>
                </a:r>
                <a14:m>
                  <m:oMath xmlns:m="http://schemas.openxmlformats.org/officeDocument/2006/math">
                    <m:r>
                      <a:rPr lang="en-US" altLang="zh-CN" b="0" i="1" smtClean="0">
                        <a:latin typeface="Cambria Math" panose="02040503050406030204" pitchFamily="18" charset="0"/>
                      </a:rPr>
                      <m:t>𝑚</m:t>
                    </m:r>
                  </m:oMath>
                </a14:m>
                <a:r>
                  <a:rPr lang="en-US" altLang="zh-CN" dirty="0"/>
                  <a:t> independent variables and one constant input 1 for bias) and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2</m:t>
                        </m:r>
                      </m:sub>
                    </m:sSub>
                  </m:oMath>
                </a14:m>
                <a:r>
                  <a:rPr lang="en-US" altLang="zh-CN" dirty="0"/>
                  <a:t> outputs</a:t>
                </a:r>
              </a:p>
              <a:p>
                <a:pPr lvl="1"/>
                <a:r>
                  <a:rPr lang="en-US" altLang="zh-CN" dirty="0"/>
                  <a:t>Layer 2 has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+1</m:t>
                    </m:r>
                  </m:oMath>
                </a14:m>
                <a:r>
                  <a:rPr lang="en-US" altLang="zh-CN" dirty="0"/>
                  <a:t> inputs and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3</m:t>
                        </m:r>
                      </m:sub>
                    </m:sSub>
                  </m:oMath>
                </a14:m>
                <a:r>
                  <a:rPr lang="en-US" altLang="zh-CN" dirty="0"/>
                  <a:t> outputs.</a:t>
                </a:r>
              </a:p>
              <a:p>
                <a:pPr lvl="1"/>
                <a:r>
                  <a:rPr lang="en-US" altLang="zh-CN" dirty="0"/>
                  <a:t>Layer 3 has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+1</m:t>
                    </m:r>
                  </m:oMath>
                </a14:m>
                <a:r>
                  <a:rPr lang="en-US" altLang="zh-CN" dirty="0"/>
                  <a:t> inputs and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4</m:t>
                        </m:r>
                      </m:sub>
                    </m:sSub>
                  </m:oMath>
                </a14:m>
                <a:r>
                  <a:rPr lang="en-US" altLang="zh-CN" dirty="0"/>
                  <a:t> outputs.</a:t>
                </a:r>
              </a:p>
              <a:p>
                <a:pPr lvl="1"/>
                <a:r>
                  <a:rPr lang="en-US" altLang="zh-CN" dirty="0"/>
                  <a:t>Layer L has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𝐿</m:t>
                        </m:r>
                      </m:sub>
                    </m:sSub>
                  </m:oMath>
                </a14:m>
                <a:r>
                  <a:rPr lang="en-US" altLang="zh-CN" dirty="0"/>
                  <a:t> inputs and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𝐿</m:t>
                        </m:r>
                        <m:r>
                          <a:rPr lang="en-US" altLang="zh-CN" b="0" i="1" smtClean="0">
                            <a:latin typeface="Cambria Math" panose="02040503050406030204" pitchFamily="18" charset="0"/>
                          </a:rPr>
                          <m:t>+1</m:t>
                        </m:r>
                      </m:sub>
                    </m:sSub>
                  </m:oMath>
                </a14:m>
                <a:r>
                  <a:rPr lang="en-US" altLang="zh-CN" dirty="0"/>
                  <a:t> outputs. </a:t>
                </a:r>
              </a:p>
              <a:p>
                <a:pPr marL="201168" lvl="1" indent="0">
                  <a:buNone/>
                </a:pPr>
                <a:r>
                  <a:rPr lang="en-US" altLang="zh-CN" dirty="0"/>
                  <a:t>Layers 2 through L are called hidden layers.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𝐿</m:t>
                        </m:r>
                      </m:sub>
                    </m:sSub>
                  </m:oMath>
                </a14:m>
                <a:r>
                  <a:rPr lang="en-US" altLang="zh-CN" dirty="0"/>
                  <a:t> are numbers of nodes in hidden layers.  We call such a neural network </a:t>
                </a:r>
                <a14:m>
                  <m:oMath xmlns:m="http://schemas.openxmlformats.org/officeDocument/2006/math">
                    <m:r>
                      <a:rPr lang="en-US" altLang="zh-CN" b="0" i="1" smtClean="0">
                        <a:latin typeface="Cambria Math" panose="02040503050406030204" pitchFamily="18" charset="0"/>
                      </a:rPr>
                      <m:t>𝐿</m:t>
                    </m:r>
                  </m:oMath>
                </a14:m>
                <a:r>
                  <a:rPr lang="en-US" altLang="zh-CN" dirty="0"/>
                  <a:t>-layer network.</a:t>
                </a:r>
              </a:p>
              <a:p>
                <a:pPr marL="201168" lvl="1" indent="0">
                  <a:buNone/>
                </a:pPr>
                <a:endParaRPr lang="en-US" altLang="zh-CN" dirty="0"/>
              </a:p>
              <a:p>
                <a:pPr marL="201168" lvl="1" indent="0">
                  <a:buNone/>
                </a:pPr>
                <a:r>
                  <a:rPr lang="en-US" altLang="zh-CN" dirty="0"/>
                  <a:t>For an </a:t>
                </a:r>
                <a14:m>
                  <m:oMath xmlns:m="http://schemas.openxmlformats.org/officeDocument/2006/math">
                    <m:r>
                      <a:rPr lang="en-US" altLang="zh-CN" b="0" i="1" smtClean="0">
                        <a:latin typeface="Cambria Math" panose="02040503050406030204" pitchFamily="18" charset="0"/>
                      </a:rPr>
                      <m:t>𝐿</m:t>
                    </m:r>
                  </m:oMath>
                </a14:m>
                <a:r>
                  <a:rPr lang="en-US" altLang="zh-CN" dirty="0"/>
                  <a:t>-layer network, there are </a:t>
                </a:r>
                <a14:m>
                  <m:oMath xmlns:m="http://schemas.openxmlformats.org/officeDocument/2006/math">
                    <m:r>
                      <a:rPr lang="en-US" altLang="zh-CN" b="0" i="1" smtClean="0">
                        <a:latin typeface="Cambria Math" panose="02040503050406030204" pitchFamily="18" charset="0"/>
                      </a:rPr>
                      <m:t>𝐿</m:t>
                    </m:r>
                    <m:r>
                      <a:rPr lang="en-US" altLang="zh-CN" b="0" i="1" smtClean="0">
                        <a:latin typeface="Cambria Math" panose="02040503050406030204" pitchFamily="18" charset="0"/>
                      </a:rPr>
                      <m:t>−1</m:t>
                    </m:r>
                  </m:oMath>
                </a14:m>
                <a:r>
                  <a:rPr lang="en-US" altLang="zh-CN" dirty="0"/>
                  <a:t> layers of hidden layers, one input layer and one output layer. </a:t>
                </a:r>
              </a:p>
            </p:txBody>
          </p:sp>
        </mc:Choice>
        <mc:Fallback xmlns="">
          <p:sp>
            <p:nvSpPr>
              <p:cNvPr id="35843" name="Rectangle 3"/>
              <p:cNvSpPr>
                <a:spLocks noGrp="1" noRot="1" noChangeAspect="1" noMove="1" noResize="1" noEditPoints="1" noAdjustHandles="1" noChangeArrowheads="1" noChangeShapeType="1" noTextEdit="1"/>
              </p:cNvSpPr>
              <p:nvPr>
                <p:ph type="body" idx="1"/>
              </p:nvPr>
            </p:nvSpPr>
            <p:spPr>
              <a:blipFill rotWithShape="0">
                <a:blip r:embed="rId2"/>
                <a:stretch>
                  <a:fillRect t="-1515" r="-1777"/>
                </a:stretch>
              </a:blipFill>
            </p:spPr>
            <p:txBody>
              <a:bodyPr/>
              <a:lstStyle/>
              <a:p>
                <a:r>
                  <a:rPr lang="en-US">
                    <a:noFill/>
                  </a:rPr>
                  <a:t> </a:t>
                </a:r>
              </a:p>
            </p:txBody>
          </p:sp>
        </mc:Fallback>
      </mc:AlternateContent>
    </p:spTree>
    <p:extLst>
      <p:ext uri="{BB962C8B-B14F-4D97-AF65-F5344CB8AC3E}">
        <p14:creationId xmlns:p14="http://schemas.microsoft.com/office/powerpoint/2010/main" val="2673283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Artificial Neurons - History</a:t>
            </a:r>
          </a:p>
        </p:txBody>
      </p:sp>
      <p:sp>
        <p:nvSpPr>
          <p:cNvPr id="3" name="Content Placeholder 2"/>
          <p:cNvSpPr>
            <a:spLocks noGrp="1"/>
          </p:cNvSpPr>
          <p:nvPr>
            <p:ph idx="1"/>
          </p:nvPr>
        </p:nvSpPr>
        <p:spPr>
          <a:xfrm>
            <a:off x="728283" y="1822173"/>
            <a:ext cx="7638477" cy="4212797"/>
          </a:xfrm>
        </p:spPr>
        <p:txBody>
          <a:bodyPr>
            <a:normAutofit/>
          </a:bodyPr>
          <a:lstStyle/>
          <a:p>
            <a:pPr marL="201168" lvl="1" indent="0">
              <a:buNone/>
            </a:pPr>
            <a:endParaRPr lang="en-US" sz="1600" dirty="0"/>
          </a:p>
          <a:p>
            <a:pPr marL="201168" lvl="1" indent="0">
              <a:buNone/>
            </a:pPr>
            <a:endParaRPr lang="en-US" sz="1600" dirty="0"/>
          </a:p>
          <a:p>
            <a:pPr marL="201168" lvl="1" indent="0">
              <a:buNone/>
            </a:pPr>
            <a:endParaRPr lang="en-US" dirty="0"/>
          </a:p>
        </p:txBody>
      </p:sp>
      <p:sp>
        <p:nvSpPr>
          <p:cNvPr id="5" name="TextBox 4"/>
          <p:cNvSpPr txBox="1"/>
          <p:nvPr/>
        </p:nvSpPr>
        <p:spPr>
          <a:xfrm>
            <a:off x="1920241" y="2094808"/>
            <a:ext cx="7539643" cy="584775"/>
          </a:xfrm>
          <a:prstGeom prst="rect">
            <a:avLst/>
          </a:prstGeom>
          <a:noFill/>
        </p:spPr>
        <p:txBody>
          <a:bodyPr wrap="square" rtlCol="0">
            <a:spAutoFit/>
          </a:bodyPr>
          <a:lstStyle/>
          <a:p>
            <a:endParaRPr lang="en-US" sz="1600" dirty="0"/>
          </a:p>
          <a:p>
            <a:endParaRPr lang="en-US" sz="1600" dirty="0"/>
          </a:p>
        </p:txBody>
      </p:sp>
      <p:sp>
        <p:nvSpPr>
          <p:cNvPr id="6" name="TextBox 5"/>
          <p:cNvSpPr txBox="1"/>
          <p:nvPr/>
        </p:nvSpPr>
        <p:spPr>
          <a:xfrm>
            <a:off x="315884" y="1704109"/>
            <a:ext cx="1155469" cy="369332"/>
          </a:xfrm>
          <a:prstGeom prst="rect">
            <a:avLst/>
          </a:prstGeom>
          <a:noFill/>
        </p:spPr>
        <p:txBody>
          <a:bodyPr wrap="square" rtlCol="0">
            <a:spAutoFit/>
          </a:bodyPr>
          <a:lstStyle/>
          <a:p>
            <a:endParaRPr lang="en-US" dirty="0"/>
          </a:p>
        </p:txBody>
      </p:sp>
      <p:sp>
        <p:nvSpPr>
          <p:cNvPr id="7" name="TextBox 6"/>
          <p:cNvSpPr txBox="1"/>
          <p:nvPr/>
        </p:nvSpPr>
        <p:spPr>
          <a:xfrm>
            <a:off x="728283" y="2002943"/>
            <a:ext cx="7940229" cy="378565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rPr>
              <a:t>Invented by Warren McCulloch and Walter Pitts (called McCulloch-Pitts (MCP) neuron) in 1943.</a:t>
            </a:r>
          </a:p>
          <a:p>
            <a:pPr marL="342900" indent="-342900" algn="just">
              <a:buFont typeface="Arial" panose="020B0604020202020204" pitchFamily="34" charset="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rPr>
              <a:t>The motivation is to simulate the activity of human neurons.</a:t>
            </a:r>
          </a:p>
          <a:p>
            <a:pPr marL="342900" indent="-342900" algn="just">
              <a:buFont typeface="Arial" panose="020B0604020202020204" pitchFamily="34" charset="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rPr>
              <a:t>1962: Rosenblatt’s perceptron</a:t>
            </a:r>
          </a:p>
          <a:p>
            <a:pPr lvl="1" algn="just"/>
            <a:r>
              <a:rPr lang="en-US" sz="2000" dirty="0">
                <a:latin typeface="Times New Roman" panose="02020603050405020304" pitchFamily="18" charset="0"/>
                <a:ea typeface="Tahoma" panose="020B0604030504040204" pitchFamily="34" charset="0"/>
                <a:cs typeface="Times New Roman" panose="02020603050405020304" pitchFamily="18" charset="0"/>
              </a:rPr>
              <a:t>Learned its own weight values; convergence proof</a:t>
            </a:r>
          </a:p>
          <a:p>
            <a:pPr marL="342900" indent="-342900" algn="just">
              <a:buFont typeface="Arial" panose="020B0604020202020204" pitchFamily="34" charset="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rPr>
              <a:t>1969: Minsky &amp; </a:t>
            </a:r>
            <a:r>
              <a:rPr lang="en-US" sz="2000" dirty="0" err="1">
                <a:latin typeface="Times New Roman" panose="02020603050405020304" pitchFamily="18" charset="0"/>
                <a:ea typeface="Tahoma" panose="020B0604030504040204" pitchFamily="34" charset="0"/>
                <a:cs typeface="Times New Roman" panose="02020603050405020304" pitchFamily="18" charset="0"/>
              </a:rPr>
              <a:t>Papert</a:t>
            </a:r>
            <a:r>
              <a:rPr lang="en-US" sz="2000" dirty="0">
                <a:latin typeface="Times New Roman" panose="02020603050405020304" pitchFamily="18" charset="0"/>
                <a:ea typeface="Tahoma" panose="020B0604030504040204" pitchFamily="34" charset="0"/>
                <a:cs typeface="Times New Roman" panose="02020603050405020304" pitchFamily="18" charset="0"/>
              </a:rPr>
              <a:t> book on </a:t>
            </a:r>
            <a:r>
              <a:rPr lang="en-US" sz="2000" dirty="0" err="1">
                <a:latin typeface="Times New Roman" panose="02020603050405020304" pitchFamily="18" charset="0"/>
                <a:ea typeface="Tahoma" panose="020B0604030504040204" pitchFamily="34" charset="0"/>
                <a:cs typeface="Times New Roman" panose="02020603050405020304" pitchFamily="18" charset="0"/>
              </a:rPr>
              <a:t>perceptrons</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US" sz="2000" dirty="0">
                <a:latin typeface="Times New Roman" panose="02020603050405020304" pitchFamily="18" charset="0"/>
                <a:ea typeface="Tahoma" panose="020B0604030504040204" pitchFamily="34" charset="0"/>
                <a:cs typeface="Times New Roman" panose="02020603050405020304" pitchFamily="18" charset="0"/>
              </a:rPr>
              <a:t>	Proved limitations of single-layer perceptron networks</a:t>
            </a:r>
          </a:p>
          <a:p>
            <a:pPr marL="342900" indent="-342900" algn="just">
              <a:buFont typeface="Arial" panose="020B0604020202020204" pitchFamily="34" charset="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rPr>
              <a:t>1982: Hopfield and convergence in symmetric networks</a:t>
            </a:r>
          </a:p>
          <a:p>
            <a:pPr algn="just"/>
            <a:r>
              <a:rPr lang="en-US" sz="2000" dirty="0">
                <a:latin typeface="Times New Roman" panose="02020603050405020304" pitchFamily="18" charset="0"/>
                <a:ea typeface="Tahoma" panose="020B0604030504040204" pitchFamily="34" charset="0"/>
                <a:cs typeface="Times New Roman" panose="02020603050405020304" pitchFamily="18" charset="0"/>
              </a:rPr>
              <a:t>	Introduced energy-function concept</a:t>
            </a:r>
          </a:p>
          <a:p>
            <a:pPr marL="342900" indent="-342900" algn="just">
              <a:buFont typeface="Arial" panose="020B0604020202020204" pitchFamily="34" charset="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rPr>
              <a:t>1986: Backpropagation of errors</a:t>
            </a:r>
          </a:p>
          <a:p>
            <a:pPr algn="just"/>
            <a:r>
              <a:rPr lang="en-US" sz="2000" dirty="0">
                <a:latin typeface="Times New Roman" panose="02020603050405020304" pitchFamily="18" charset="0"/>
                <a:ea typeface="Tahoma" panose="020B0604030504040204" pitchFamily="34" charset="0"/>
                <a:cs typeface="Times New Roman" panose="02020603050405020304" pitchFamily="18" charset="0"/>
              </a:rPr>
              <a:t>	Method for training multilayer networks</a:t>
            </a:r>
          </a:p>
          <a:p>
            <a:pPr marL="342900" indent="-342900" algn="just">
              <a:buFont typeface="Arial" panose="020B0604020202020204" pitchFamily="34" charset="0"/>
              <a:buChar char="•"/>
            </a:pP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3342830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Artificial Neural Networks</a:t>
            </a:r>
          </a:p>
        </p:txBody>
      </p:sp>
      <p:pic>
        <p:nvPicPr>
          <p:cNvPr id="2052" name="Picture 4" descr="Multilayer Artificial Neural Network | Simplilea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524" y="1899731"/>
            <a:ext cx="6279408" cy="4222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986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CN" dirty="0"/>
              <a:t>Gradient Decent for ANN</a:t>
            </a:r>
          </a:p>
        </p:txBody>
      </p:sp>
      <mc:AlternateContent xmlns:mc="http://schemas.openxmlformats.org/markup-compatibility/2006" xmlns:a14="http://schemas.microsoft.com/office/drawing/2010/main">
        <mc:Choice Requires="a14">
          <p:sp>
            <p:nvSpPr>
              <p:cNvPr id="35843" name="Rectangle 3"/>
              <p:cNvSpPr>
                <a:spLocks noGrp="1" noChangeArrowheads="1"/>
              </p:cNvSpPr>
              <p:nvPr>
                <p:ph type="body" idx="1"/>
              </p:nvPr>
            </p:nvSpPr>
            <p:spPr/>
            <p:txBody>
              <a:bodyPr>
                <a:normAutofit/>
              </a:bodyPr>
              <a:lstStyle/>
              <a:p>
                <a:pPr marL="201168" lvl="1" indent="0">
                  <a:buNone/>
                </a:pPr>
                <a:r>
                  <a:rPr lang="en-US" altLang="en-US" dirty="0"/>
                  <a:t>The intuition behind training ANN is simply gradient decent method. </a:t>
                </a:r>
              </a:p>
              <a:p>
                <a:pPr marL="544068" lvl="1" indent="-342900">
                  <a:buAutoNum type="arabicPeriod"/>
                </a:pPr>
                <a:r>
                  <a:rPr lang="en-US" altLang="en-US" dirty="0"/>
                  <a:t>Initialize </a:t>
                </a:r>
                <a:r>
                  <a:rPr lang="en-US" altLang="en-US" b="1" i="1" dirty="0"/>
                  <a:t>w </a:t>
                </a:r>
                <a:r>
                  <a:rPr lang="en-US" altLang="en-US" dirty="0"/>
                  <a:t>randomly (note that we cannot set them be zero matrices). Set a learning rate </a:t>
                </a:r>
                <a14:m>
                  <m:oMath xmlns:m="http://schemas.openxmlformats.org/officeDocument/2006/math">
                    <m:r>
                      <a:rPr lang="en-US" altLang="en-US" b="0" i="1" smtClean="0">
                        <a:latin typeface="Cambria Math" panose="02040503050406030204" pitchFamily="18" charset="0"/>
                      </a:rPr>
                      <m:t>𝜂</m:t>
                    </m:r>
                  </m:oMath>
                </a14:m>
                <a:r>
                  <a:rPr lang="en-US" altLang="en-US" dirty="0"/>
                  <a:t>.</a:t>
                </a:r>
              </a:p>
              <a:p>
                <a:pPr marL="544068" lvl="1" indent="-342900">
                  <a:buAutoNum type="arabicPeriod"/>
                </a:pPr>
                <a:r>
                  <a:rPr lang="en-US" altLang="en-US" dirty="0"/>
                  <a:t>Use feedforward to calculate </a:t>
                </a:r>
                <a14:m>
                  <m:oMath xmlns:m="http://schemas.openxmlformats.org/officeDocument/2006/math">
                    <m:sSub>
                      <m:sSubPr>
                        <m:ctrlPr>
                          <a:rPr lang="en-US" altLang="en-US" b="0" i="1" dirty="0" smtClean="0">
                            <a:latin typeface="Cambria Math" panose="02040503050406030204" pitchFamily="18" charset="0"/>
                          </a:rPr>
                        </m:ctrlPr>
                      </m:sSubPr>
                      <m:e>
                        <m:acc>
                          <m:accPr>
                            <m:chr m:val="̂"/>
                            <m:ctrlPr>
                              <a:rPr lang="en-US" altLang="en-US" b="0" i="1" dirty="0" smtClean="0">
                                <a:latin typeface="Cambria Math" panose="02040503050406030204" pitchFamily="18" charset="0"/>
                              </a:rPr>
                            </m:ctrlPr>
                          </m:accPr>
                          <m:e>
                            <m:r>
                              <a:rPr lang="en-US" altLang="en-US" b="0" i="1" dirty="0" smtClean="0">
                                <a:latin typeface="Cambria Math" panose="02040503050406030204" pitchFamily="18" charset="0"/>
                              </a:rPr>
                              <m:t>𝑦</m:t>
                            </m:r>
                          </m:e>
                        </m:acc>
                      </m:e>
                      <m:sub>
                        <m:r>
                          <a:rPr lang="en-US" altLang="en-US" b="0" i="1" dirty="0" smtClean="0">
                            <a:latin typeface="Cambria Math" panose="02040503050406030204" pitchFamily="18" charset="0"/>
                          </a:rPr>
                          <m:t>𝑖</m:t>
                        </m:r>
                      </m:sub>
                    </m:sSub>
                  </m:oMath>
                </a14:m>
                <a:r>
                  <a:rPr lang="en-US" altLang="en-US" dirty="0"/>
                  <a:t> for each </a:t>
                </a:r>
                <a14:m>
                  <m:oMath xmlns:m="http://schemas.openxmlformats.org/officeDocument/2006/math">
                    <m:r>
                      <a:rPr lang="en-US" altLang="en-US" b="0" i="1" smtClean="0">
                        <a:latin typeface="Cambria Math" panose="02040503050406030204" pitchFamily="18" charset="0"/>
                      </a:rPr>
                      <m:t>𝑖</m:t>
                    </m:r>
                  </m:oMath>
                </a14:m>
                <a:r>
                  <a:rPr lang="en-US" altLang="en-US" dirty="0"/>
                  <a:t>. </a:t>
                </a:r>
              </a:p>
              <a:p>
                <a:pPr marL="544068" lvl="1" indent="-342900">
                  <a:buAutoNum type="arabicPeriod"/>
                </a:pPr>
                <a:r>
                  <a:rPr lang="en-US" altLang="en-US" dirty="0"/>
                  <a:t>Use back-propagation to calculate </a:t>
                </a:r>
                <a14:m>
                  <m:oMath xmlns:m="http://schemas.openxmlformats.org/officeDocument/2006/math">
                    <m:sSub>
                      <m:sSubPr>
                        <m:ctrlPr>
                          <a:rPr lang="en-US" altLang="en-US" b="0" i="1" smtClean="0">
                            <a:latin typeface="Cambria Math" panose="02040503050406030204" pitchFamily="18" charset="0"/>
                          </a:rPr>
                        </m:ctrlPr>
                      </m:sSubPr>
                      <m:e>
                        <m:r>
                          <a:rPr lang="en-US" altLang="en-US" b="0" i="0" smtClean="0">
                            <a:latin typeface="Cambria Math" panose="02040503050406030204" pitchFamily="18" charset="0"/>
                          </a:rPr>
                          <m:t>𝛻</m:t>
                        </m:r>
                      </m:e>
                      <m:sub>
                        <m:r>
                          <a:rPr lang="en-US" altLang="en-US" b="1" i="1" smtClean="0">
                            <a:latin typeface="Cambria Math" panose="02040503050406030204" pitchFamily="18" charset="0"/>
                          </a:rPr>
                          <m:t>𝒘</m:t>
                        </m:r>
                      </m:sub>
                    </m:sSub>
                    <m:r>
                      <a:rPr lang="en-US" altLang="en-US" b="0" i="1" smtClean="0">
                        <a:latin typeface="Cambria Math" panose="02040503050406030204" pitchFamily="18" charset="0"/>
                      </a:rPr>
                      <m:t>𝐽</m:t>
                    </m:r>
                    <m:d>
                      <m:dPr>
                        <m:ctrlPr>
                          <a:rPr lang="en-US" altLang="en-US" b="0" i="1" smtClean="0">
                            <a:latin typeface="Cambria Math" panose="02040503050406030204" pitchFamily="18" charset="0"/>
                          </a:rPr>
                        </m:ctrlPr>
                      </m:dPr>
                      <m:e>
                        <m:r>
                          <a:rPr lang="en-US" altLang="en-US" b="1" i="1" smtClean="0">
                            <a:latin typeface="Cambria Math" panose="02040503050406030204" pitchFamily="18" charset="0"/>
                          </a:rPr>
                          <m:t>𝒘</m:t>
                        </m:r>
                      </m:e>
                    </m:d>
                  </m:oMath>
                </a14:m>
                <a:r>
                  <a:rPr lang="en-US" altLang="en-US" dirty="0"/>
                  <a:t>, where </a:t>
                </a:r>
                <a14:m>
                  <m:oMath xmlns:m="http://schemas.openxmlformats.org/officeDocument/2006/math">
                    <m:r>
                      <a:rPr lang="en-US" altLang="en-US" b="0" i="1" smtClean="0">
                        <a:latin typeface="Cambria Math" panose="02040503050406030204" pitchFamily="18" charset="0"/>
                      </a:rPr>
                      <m:t>𝐽</m:t>
                    </m:r>
                    <m:r>
                      <a:rPr lang="en-US" altLang="en-US" b="0" i="1" smtClean="0">
                        <a:latin typeface="Cambria Math" panose="02040503050406030204" pitchFamily="18" charset="0"/>
                      </a:rPr>
                      <m:t>(</m:t>
                    </m:r>
                    <m:r>
                      <a:rPr lang="en-US" altLang="en-US" b="1" i="1" smtClean="0">
                        <a:latin typeface="Cambria Math" panose="02040503050406030204" pitchFamily="18" charset="0"/>
                      </a:rPr>
                      <m:t>𝒘</m:t>
                    </m:r>
                    <m:r>
                      <a:rPr lang="en-US" altLang="en-US" b="0" i="1" smtClean="0">
                        <a:latin typeface="Cambria Math" panose="02040503050406030204" pitchFamily="18" charset="0"/>
                      </a:rPr>
                      <m:t>)</m:t>
                    </m:r>
                  </m:oMath>
                </a14:m>
                <a:r>
                  <a:rPr lang="en-US" altLang="en-US" dirty="0"/>
                  <a:t> is the cost function that measures the difference between the predicted </a:t>
                </a:r>
                <a14:m>
                  <m:oMath xmlns:m="http://schemas.openxmlformats.org/officeDocument/2006/math">
                    <m:acc>
                      <m:accPr>
                        <m:chr m:val="̂"/>
                        <m:ctrlPr>
                          <a:rPr lang="en-US" altLang="en-US" b="0" i="1" smtClean="0">
                            <a:latin typeface="Cambria Math" panose="02040503050406030204" pitchFamily="18" charset="0"/>
                          </a:rPr>
                        </m:ctrlPr>
                      </m:acc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𝑦</m:t>
                            </m:r>
                          </m:e>
                          <m:sub>
                            <m:r>
                              <a:rPr lang="en-US" altLang="en-US" b="0" i="1" smtClean="0">
                                <a:latin typeface="Cambria Math" panose="02040503050406030204" pitchFamily="18" charset="0"/>
                              </a:rPr>
                              <m:t>𝑖</m:t>
                            </m:r>
                          </m:sub>
                        </m:sSub>
                      </m:e>
                    </m:acc>
                  </m:oMath>
                </a14:m>
                <a:r>
                  <a:rPr lang="en-US" altLang="en-US" dirty="0"/>
                  <a:t> and actual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𝑦</m:t>
                        </m:r>
                      </m:e>
                      <m:sub>
                        <m:r>
                          <a:rPr lang="en-US" altLang="en-US" b="0" i="1" smtClean="0">
                            <a:latin typeface="Cambria Math" panose="02040503050406030204" pitchFamily="18" charset="0"/>
                          </a:rPr>
                          <m:t>𝑖</m:t>
                        </m:r>
                      </m:sub>
                    </m:sSub>
                  </m:oMath>
                </a14:m>
                <a:r>
                  <a:rPr lang="en-US" altLang="en-US" dirty="0"/>
                  <a:t>.</a:t>
                </a:r>
              </a:p>
              <a:p>
                <a:pPr marL="544068" lvl="1" indent="-342900">
                  <a:buAutoNum type="arabicPeriod"/>
                </a:pPr>
                <a:r>
                  <a:rPr lang="en-US" altLang="en-US" dirty="0"/>
                  <a:t>Update </a:t>
                </a:r>
                <a14:m>
                  <m:oMath xmlns:m="http://schemas.openxmlformats.org/officeDocument/2006/math">
                    <m:r>
                      <a:rPr lang="en-US" altLang="en-US" b="1" i="1" smtClean="0">
                        <a:latin typeface="Cambria Math" panose="02040503050406030204" pitchFamily="18" charset="0"/>
                      </a:rPr>
                      <m:t>𝒘</m:t>
                    </m:r>
                  </m:oMath>
                </a14:m>
                <a:r>
                  <a:rPr lang="en-US" altLang="en-US" dirty="0"/>
                  <a:t> with the formula </a:t>
                </a:r>
                <a14:m>
                  <m:oMath xmlns:m="http://schemas.openxmlformats.org/officeDocument/2006/math">
                    <m:r>
                      <a:rPr lang="en-US" altLang="en-US" b="1" i="1" smtClean="0">
                        <a:latin typeface="Cambria Math" panose="02040503050406030204" pitchFamily="18" charset="0"/>
                      </a:rPr>
                      <m:t>𝒘</m:t>
                    </m:r>
                    <m:r>
                      <a:rPr lang="en-US" altLang="en-US" b="0" i="1" smtClean="0">
                        <a:latin typeface="Cambria Math" panose="02040503050406030204" pitchFamily="18" charset="0"/>
                      </a:rPr>
                      <m:t>=</m:t>
                    </m:r>
                    <m:r>
                      <a:rPr lang="en-US" altLang="en-US" b="1" i="1" smtClean="0">
                        <a:latin typeface="Cambria Math" panose="02040503050406030204" pitchFamily="18" charset="0"/>
                      </a:rPr>
                      <m:t>𝒘</m:t>
                    </m:r>
                    <m:r>
                      <a:rPr lang="en-US" altLang="en-US" b="1" i="1" smtClean="0">
                        <a:latin typeface="Cambria Math" panose="02040503050406030204" pitchFamily="18" charset="0"/>
                      </a:rPr>
                      <m:t>−</m:t>
                    </m:r>
                    <m:r>
                      <a:rPr lang="en-US" altLang="en-US" b="0" i="1" smtClean="0">
                        <a:latin typeface="Cambria Math" panose="02040503050406030204" pitchFamily="18" charset="0"/>
                      </a:rPr>
                      <m:t>𝜂</m:t>
                    </m:r>
                    <m:sSub>
                      <m:sSubPr>
                        <m:ctrlPr>
                          <a:rPr lang="en-US" altLang="en-US" b="0" i="1" smtClean="0">
                            <a:latin typeface="Cambria Math" panose="02040503050406030204" pitchFamily="18" charset="0"/>
                          </a:rPr>
                        </m:ctrlPr>
                      </m:sSubPr>
                      <m:e>
                        <m:r>
                          <a:rPr lang="en-US" altLang="en-US" b="0" i="0" smtClean="0">
                            <a:latin typeface="Cambria Math" panose="02040503050406030204" pitchFamily="18" charset="0"/>
                          </a:rPr>
                          <m:t>𝛻</m:t>
                        </m:r>
                      </m:e>
                      <m:sub>
                        <m:r>
                          <a:rPr lang="en-US" altLang="en-US" b="1" i="1" smtClean="0">
                            <a:latin typeface="Cambria Math" panose="02040503050406030204" pitchFamily="18" charset="0"/>
                          </a:rPr>
                          <m:t>𝒘</m:t>
                        </m:r>
                      </m:sub>
                    </m:sSub>
                    <m:r>
                      <a:rPr lang="en-US" altLang="en-US" b="0" i="1" smtClean="0">
                        <a:latin typeface="Cambria Math" panose="02040503050406030204" pitchFamily="18" charset="0"/>
                      </a:rPr>
                      <m:t>𝐽</m:t>
                    </m:r>
                    <m:r>
                      <a:rPr lang="en-US" altLang="en-US" b="0" i="1" smtClean="0">
                        <a:latin typeface="Cambria Math" panose="02040503050406030204" pitchFamily="18" charset="0"/>
                      </a:rPr>
                      <m:t>(</m:t>
                    </m:r>
                    <m:r>
                      <a:rPr lang="en-US" altLang="en-US" b="1" i="1" smtClean="0">
                        <a:latin typeface="Cambria Math" panose="02040503050406030204" pitchFamily="18" charset="0"/>
                      </a:rPr>
                      <m:t>𝒘</m:t>
                    </m:r>
                    <m:r>
                      <a:rPr lang="en-US" altLang="en-US" b="0" i="1" smtClean="0">
                        <a:latin typeface="Cambria Math" panose="02040503050406030204" pitchFamily="18" charset="0"/>
                      </a:rPr>
                      <m:t>)</m:t>
                    </m:r>
                  </m:oMath>
                </a14:m>
                <a:r>
                  <a:rPr lang="en-US" altLang="en-US" dirty="0"/>
                  <a:t>  </a:t>
                </a:r>
              </a:p>
              <a:p>
                <a:pPr marL="201168" lvl="1" indent="0">
                  <a:buNone/>
                </a:pPr>
                <a:endParaRPr lang="en-GB" altLang="en-US" dirty="0"/>
              </a:p>
              <a:p>
                <a:pPr marL="201168" lvl="1" indent="0">
                  <a:buNone/>
                </a:pPr>
                <a:r>
                  <a:rPr lang="en-GB" altLang="en-US" dirty="0"/>
                  <a:t>Repeat 2-4 until </a:t>
                </a:r>
                <a14:m>
                  <m:oMath xmlns:m="http://schemas.openxmlformats.org/officeDocument/2006/math">
                    <m:r>
                      <a:rPr lang="en-US" altLang="en-US" b="0" i="1" smtClean="0">
                        <a:latin typeface="Cambria Math" panose="02040503050406030204" pitchFamily="18" charset="0"/>
                      </a:rPr>
                      <m:t>𝐽</m:t>
                    </m:r>
                  </m:oMath>
                </a14:m>
                <a:r>
                  <a:rPr lang="en-GB" altLang="en-US" dirty="0"/>
                  <a:t> stop improving or </a:t>
                </a:r>
                <a:r>
                  <a:rPr lang="en-GB" altLang="en-US" dirty="0" err="1"/>
                  <a:t>max_iter</a:t>
                </a:r>
                <a:r>
                  <a:rPr lang="en-GB" altLang="en-US" dirty="0"/>
                  <a:t> is reached. </a:t>
                </a:r>
              </a:p>
              <a:p>
                <a:pPr marL="201168" lvl="1" indent="0">
                  <a:buNone/>
                </a:pPr>
                <a:endParaRPr lang="en-GB" altLang="en-US" b="1" i="1" dirty="0"/>
              </a:p>
              <a:p>
                <a:pPr marL="201168" lvl="1" indent="0">
                  <a:buNone/>
                </a:pPr>
                <a:endParaRPr lang="en-GB" altLang="en-US" b="1" dirty="0"/>
              </a:p>
              <a:p>
                <a:pPr marL="201168" lvl="1" indent="0">
                  <a:buNone/>
                </a:pPr>
                <a:endParaRPr lang="en-US" altLang="zh-CN" dirty="0"/>
              </a:p>
            </p:txBody>
          </p:sp>
        </mc:Choice>
        <mc:Fallback xmlns="">
          <p:sp>
            <p:nvSpPr>
              <p:cNvPr id="35843" name="Rectangle 3"/>
              <p:cNvSpPr>
                <a:spLocks noGrp="1" noRot="1" noChangeAspect="1" noMove="1" noResize="1" noEditPoints="1" noAdjustHandles="1" noChangeArrowheads="1" noChangeShapeType="1" noTextEdit="1"/>
              </p:cNvSpPr>
              <p:nvPr>
                <p:ph type="body" idx="1"/>
              </p:nvPr>
            </p:nvSpPr>
            <p:spPr>
              <a:blipFill rotWithShape="0">
                <a:blip r:embed="rId2"/>
                <a:stretch>
                  <a:fillRect t="-1515" r="-1696"/>
                </a:stretch>
              </a:blipFill>
            </p:spPr>
            <p:txBody>
              <a:bodyPr/>
              <a:lstStyle/>
              <a:p>
                <a:r>
                  <a:rPr lang="en-US">
                    <a:noFill/>
                  </a:rPr>
                  <a:t> </a:t>
                </a:r>
              </a:p>
            </p:txBody>
          </p:sp>
        </mc:Fallback>
      </mc:AlternateContent>
    </p:spTree>
    <p:extLst>
      <p:ext uri="{BB962C8B-B14F-4D97-AF65-F5344CB8AC3E}">
        <p14:creationId xmlns:p14="http://schemas.microsoft.com/office/powerpoint/2010/main" val="4105236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CN" dirty="0" err="1"/>
              <a:t>Feedfoward</a:t>
            </a:r>
            <a:r>
              <a:rPr lang="en-US" altLang="zh-CN" dirty="0"/>
              <a:t> of Neural Network </a:t>
            </a:r>
          </a:p>
        </p:txBody>
      </p:sp>
      <mc:AlternateContent xmlns:mc="http://schemas.openxmlformats.org/markup-compatibility/2006">
        <mc:Choice xmlns:a14="http://schemas.microsoft.com/office/drawing/2010/main" Requires="a14">
          <p:sp>
            <p:nvSpPr>
              <p:cNvPr id="35843" name="Rectangle 3"/>
              <p:cNvSpPr>
                <a:spLocks noGrp="1" noChangeArrowheads="1"/>
              </p:cNvSpPr>
              <p:nvPr>
                <p:ph type="body" idx="1"/>
              </p:nvPr>
            </p:nvSpPr>
            <p:spPr>
              <a:xfrm>
                <a:off x="822959" y="1845733"/>
                <a:ext cx="7543801" cy="4503791"/>
              </a:xfrm>
            </p:spPr>
            <p:txBody>
              <a:bodyPr>
                <a:normAutofit/>
              </a:bodyPr>
              <a:lstStyle/>
              <a:p>
                <a:pPr marL="201168" lvl="1" indent="0">
                  <a:buNone/>
                </a:pPr>
                <a:r>
                  <a:rPr lang="en-US" altLang="zh-CN" dirty="0"/>
                  <a:t>The feed forward process that make the prediction </a:t>
                </a:r>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𝑦</m:t>
                        </m:r>
                      </m:e>
                    </m:acc>
                  </m:oMath>
                </a14:m>
                <a:r>
                  <a:rPr lang="en-US" altLang="zh-CN" dirty="0"/>
                  <a:t> is as follows:</a:t>
                </a:r>
              </a:p>
              <a:p>
                <a:pPr marL="201168" lvl="1" indent="0">
                  <a:buNone/>
                </a:pPr>
                <a:endParaRPr lang="en-US" altLang="zh-CN" dirty="0"/>
              </a:p>
              <a:p>
                <a:pPr marL="201168" lvl="1" indent="0">
                  <a:buNone/>
                </a:pPr>
                <a:r>
                  <a:rPr lang="en-US" altLang="zh-CN" dirty="0"/>
                  <a:t>Layer 1 to Layer 2: </a:t>
                </a:r>
                <a14:m>
                  <m:oMath xmlns:m="http://schemas.openxmlformats.org/officeDocument/2006/math">
                    <m:r>
                      <a:rPr lang="en-US" altLang="zh-CN" b="1" i="1" smtClean="0">
                        <a:latin typeface="Cambria Math" panose="02040503050406030204" pitchFamily="18" charset="0"/>
                      </a:rPr>
                      <m:t>𝒙</m:t>
                    </m:r>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𝒂</m:t>
                        </m:r>
                      </m:e>
                      <m:sup>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𝟏</m:t>
                            </m:r>
                          </m:e>
                        </m:d>
                      </m:sup>
                    </m:sSup>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𝒂</m:t>
                        </m:r>
                      </m:e>
                      <m:sup>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𝟏</m:t>
                            </m:r>
                          </m:e>
                        </m:d>
                      </m:sup>
                    </m:sSup>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𝒘</m:t>
                        </m:r>
                      </m:e>
                      <m:sup>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sup>
                    </m:sSup>
                    <m:r>
                      <a:rPr lang="en-US" altLang="zh-CN" b="1" i="1">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𝑔</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sup>
                    </m:sSup>
                    <m:d>
                      <m:dPr>
                        <m:ctrlPr>
                          <a:rPr lang="en-US" altLang="zh-CN" b="1" i="1" smtClean="0">
                            <a:latin typeface="Cambria Math" panose="02040503050406030204" pitchFamily="18" charset="0"/>
                          </a:rPr>
                        </m:ctrlPr>
                      </m:dPr>
                      <m:e>
                        <m:sSup>
                          <m:sSupPr>
                            <m:ctrlPr>
                              <a:rPr lang="en-US" altLang="zh-CN" b="1" i="1">
                                <a:latin typeface="Cambria Math" panose="02040503050406030204" pitchFamily="18" charset="0"/>
                              </a:rPr>
                            </m:ctrlPr>
                          </m:sSupPr>
                          <m:e>
                            <m:r>
                              <a:rPr lang="en-US" altLang="zh-CN" b="1" i="1">
                                <a:latin typeface="Cambria Math" panose="02040503050406030204" pitchFamily="18" charset="0"/>
                              </a:rPr>
                              <m:t>𝒂</m:t>
                            </m:r>
                          </m:e>
                          <m:sup>
                            <m:d>
                              <m:dPr>
                                <m:ctrlPr>
                                  <a:rPr lang="en-US" altLang="zh-CN" b="1" i="1">
                                    <a:latin typeface="Cambria Math" panose="02040503050406030204" pitchFamily="18" charset="0"/>
                                  </a:rPr>
                                </m:ctrlPr>
                              </m:dPr>
                              <m:e>
                                <m:r>
                                  <a:rPr lang="en-US" altLang="zh-CN" b="1" i="1">
                                    <a:latin typeface="Cambria Math" panose="02040503050406030204" pitchFamily="18" charset="0"/>
                                  </a:rPr>
                                  <m:t>𝟏</m:t>
                                </m:r>
                              </m:e>
                            </m:d>
                          </m:sup>
                        </m:sSup>
                        <m:sSup>
                          <m:sSupPr>
                            <m:ctrlPr>
                              <a:rPr lang="en-US" altLang="zh-CN" b="1" i="1">
                                <a:latin typeface="Cambria Math" panose="02040503050406030204" pitchFamily="18" charset="0"/>
                              </a:rPr>
                            </m:ctrlPr>
                          </m:sSupPr>
                          <m:e>
                            <m:r>
                              <a:rPr lang="en-US" altLang="zh-CN" b="1" i="1">
                                <a:latin typeface="Cambria Math" panose="02040503050406030204" pitchFamily="18" charset="0"/>
                              </a:rPr>
                              <m:t>𝒘</m:t>
                            </m:r>
                          </m:e>
                          <m:sup>
                            <m:r>
                              <a:rPr lang="en-US" altLang="zh-CN" b="1" i="1">
                                <a:latin typeface="Cambria Math" panose="02040503050406030204" pitchFamily="18" charset="0"/>
                              </a:rPr>
                              <m:t>(</m:t>
                            </m:r>
                            <m:r>
                              <a:rPr lang="en-US" altLang="zh-CN" b="1" i="1">
                                <a:latin typeface="Cambria Math" panose="02040503050406030204" pitchFamily="18" charset="0"/>
                              </a:rPr>
                              <m:t>𝟏</m:t>
                            </m:r>
                            <m:r>
                              <a:rPr lang="en-US" altLang="zh-CN" b="1" i="1">
                                <a:latin typeface="Cambria Math" panose="02040503050406030204" pitchFamily="18" charset="0"/>
                              </a:rPr>
                              <m:t>)</m:t>
                            </m:r>
                          </m:sup>
                        </m:sSup>
                      </m:e>
                    </m:d>
                    <m:sSup>
                      <m:sSupPr>
                        <m:ctrlPr>
                          <a:rPr lang="en-US" altLang="zh-CN" b="1" i="1">
                            <a:latin typeface="Cambria Math" panose="02040503050406030204" pitchFamily="18" charset="0"/>
                          </a:rPr>
                        </m:ctrlPr>
                      </m:sSupPr>
                      <m:e>
                        <m:r>
                          <a:rPr lang="en-US" altLang="zh-CN" b="1" i="1" smtClean="0">
                            <a:latin typeface="Cambria Math" panose="02040503050406030204" pitchFamily="18" charset="0"/>
                          </a:rPr>
                          <m:t>=</m:t>
                        </m:r>
                        <m:r>
                          <a:rPr lang="en-US" altLang="zh-CN" b="1" i="1">
                            <a:latin typeface="Cambria Math" panose="02040503050406030204" pitchFamily="18" charset="0"/>
                          </a:rPr>
                          <m:t>𝒂</m:t>
                        </m:r>
                      </m:e>
                      <m:sup>
                        <m:d>
                          <m:dPr>
                            <m:ctrlPr>
                              <a:rPr lang="en-US" altLang="zh-CN" b="1" i="1">
                                <a:latin typeface="Cambria Math" panose="02040503050406030204" pitchFamily="18" charset="0"/>
                              </a:rPr>
                            </m:ctrlPr>
                          </m:dPr>
                          <m:e>
                            <m:r>
                              <a:rPr lang="en-US" altLang="zh-CN" b="1" i="1">
                                <a:latin typeface="Cambria Math" panose="02040503050406030204" pitchFamily="18" charset="0"/>
                              </a:rPr>
                              <m:t>𝟐</m:t>
                            </m:r>
                          </m:e>
                        </m:d>
                      </m:sup>
                    </m:sSup>
                  </m:oMath>
                </a14:m>
                <a:endParaRPr lang="en-US" altLang="zh-CN" b="1" dirty="0"/>
              </a:p>
              <a:p>
                <a:pPr marL="201168" lvl="1" indent="0">
                  <a:buNone/>
                </a:pPr>
                <a:r>
                  <a:rPr lang="en-US" altLang="zh-CN" dirty="0"/>
                  <a:t>Layer 2 to Layer 3: </a:t>
                </a:r>
                <a14:m>
                  <m:oMath xmlns:m="http://schemas.openxmlformats.org/officeDocument/2006/math">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𝒂</m:t>
                        </m:r>
                      </m:e>
                      <m:sup>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𝟐</m:t>
                            </m:r>
                          </m:e>
                        </m:d>
                      </m:sup>
                    </m:sSup>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𝒂</m:t>
                        </m:r>
                      </m:e>
                      <m:sup>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𝟐</m:t>
                            </m:r>
                          </m:e>
                        </m:d>
                      </m:sup>
                    </m:sSup>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𝒘</m:t>
                        </m:r>
                      </m:e>
                      <m:sup>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𝟐</m:t>
                            </m:r>
                          </m:e>
                        </m:d>
                      </m:sup>
                    </m:sSup>
                    <m:r>
                      <a:rPr lang="en-US" altLang="zh-CN" b="1" i="1">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𝑔</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m:t>
                            </m:r>
                          </m:e>
                        </m:d>
                      </m:sup>
                    </m:sSup>
                    <m:d>
                      <m:dPr>
                        <m:ctrlPr>
                          <a:rPr lang="en-US" altLang="zh-CN" b="0" i="1" smtClean="0">
                            <a:latin typeface="Cambria Math" panose="02040503050406030204" pitchFamily="18" charset="0"/>
                          </a:rPr>
                        </m:ctrlPr>
                      </m:dPr>
                      <m:e>
                        <m:sSup>
                          <m:sSupPr>
                            <m:ctrlPr>
                              <a:rPr lang="en-US" altLang="zh-CN" b="1" i="1">
                                <a:latin typeface="Cambria Math" panose="02040503050406030204" pitchFamily="18" charset="0"/>
                              </a:rPr>
                            </m:ctrlPr>
                          </m:sSupPr>
                          <m:e>
                            <m:r>
                              <a:rPr lang="en-US" altLang="zh-CN" b="1" i="1">
                                <a:latin typeface="Cambria Math" panose="02040503050406030204" pitchFamily="18" charset="0"/>
                              </a:rPr>
                              <m:t>𝒂</m:t>
                            </m:r>
                          </m:e>
                          <m:sup>
                            <m:d>
                              <m:dPr>
                                <m:ctrlPr>
                                  <a:rPr lang="en-US" altLang="zh-CN" b="1" i="1">
                                    <a:latin typeface="Cambria Math" panose="02040503050406030204" pitchFamily="18" charset="0"/>
                                  </a:rPr>
                                </m:ctrlPr>
                              </m:dPr>
                              <m:e>
                                <m:r>
                                  <a:rPr lang="en-US" altLang="zh-CN" b="1" i="1">
                                    <a:latin typeface="Cambria Math" panose="02040503050406030204" pitchFamily="18" charset="0"/>
                                  </a:rPr>
                                  <m:t>𝟐</m:t>
                                </m:r>
                              </m:e>
                            </m:d>
                          </m:sup>
                        </m:sSup>
                        <m:sSup>
                          <m:sSupPr>
                            <m:ctrlPr>
                              <a:rPr lang="en-US" altLang="zh-CN" b="1" i="1">
                                <a:latin typeface="Cambria Math" panose="02040503050406030204" pitchFamily="18" charset="0"/>
                              </a:rPr>
                            </m:ctrlPr>
                          </m:sSupPr>
                          <m:e>
                            <m:r>
                              <a:rPr lang="en-US" altLang="zh-CN" b="1" i="1">
                                <a:latin typeface="Cambria Math" panose="02040503050406030204" pitchFamily="18" charset="0"/>
                              </a:rPr>
                              <m:t>𝒘</m:t>
                            </m:r>
                          </m:e>
                          <m:sup>
                            <m:d>
                              <m:dPr>
                                <m:ctrlPr>
                                  <a:rPr lang="en-US" altLang="zh-CN" b="1" i="1">
                                    <a:latin typeface="Cambria Math" panose="02040503050406030204" pitchFamily="18" charset="0"/>
                                  </a:rPr>
                                </m:ctrlPr>
                              </m:dPr>
                              <m:e>
                                <m:r>
                                  <a:rPr lang="en-US" altLang="zh-CN" b="1" i="1">
                                    <a:latin typeface="Cambria Math" panose="02040503050406030204" pitchFamily="18" charset="0"/>
                                  </a:rPr>
                                  <m:t>𝟐</m:t>
                                </m:r>
                              </m:e>
                            </m:d>
                          </m:sup>
                        </m:sSup>
                      </m:e>
                    </m:d>
                    <m:sSup>
                      <m:sSupPr>
                        <m:ctrlPr>
                          <a:rPr lang="en-US" altLang="zh-CN" b="1" i="1">
                            <a:latin typeface="Cambria Math" panose="02040503050406030204" pitchFamily="18" charset="0"/>
                          </a:rPr>
                        </m:ctrlPr>
                      </m:sSupPr>
                      <m:e>
                        <m:r>
                          <a:rPr lang="en-US" altLang="zh-CN" b="1" i="1" smtClean="0">
                            <a:latin typeface="Cambria Math" panose="02040503050406030204" pitchFamily="18" charset="0"/>
                          </a:rPr>
                          <m:t>=</m:t>
                        </m:r>
                        <m:r>
                          <a:rPr lang="en-US" altLang="zh-CN" b="1" i="1">
                            <a:latin typeface="Cambria Math" panose="02040503050406030204" pitchFamily="18" charset="0"/>
                          </a:rPr>
                          <m:t>𝒂</m:t>
                        </m:r>
                      </m:e>
                      <m:sup>
                        <m:d>
                          <m:dPr>
                            <m:ctrlPr>
                              <a:rPr lang="en-US" altLang="zh-CN" b="1" i="1">
                                <a:latin typeface="Cambria Math" panose="02040503050406030204" pitchFamily="18" charset="0"/>
                              </a:rPr>
                            </m:ctrlPr>
                          </m:dPr>
                          <m:e>
                            <m:r>
                              <a:rPr lang="en-US" altLang="zh-CN" b="1" i="1">
                                <a:latin typeface="Cambria Math" panose="02040503050406030204" pitchFamily="18" charset="0"/>
                              </a:rPr>
                              <m:t>𝟑</m:t>
                            </m:r>
                          </m:e>
                        </m:d>
                      </m:sup>
                    </m:sSup>
                  </m:oMath>
                </a14:m>
                <a:endParaRPr lang="en-US" altLang="zh-CN" dirty="0"/>
              </a:p>
              <a:p>
                <a:pPr marL="201168" lvl="1" indent="0">
                  <a:buNone/>
                </a:pPr>
                <a:r>
                  <a:rPr lang="en-US" altLang="zh-CN" dirty="0"/>
                  <a:t>…</a:t>
                </a:r>
              </a:p>
              <a:p>
                <a:pPr marL="201168" lvl="1" indent="0">
                  <a:buNone/>
                </a:pPr>
                <a:r>
                  <a:rPr lang="en-US" altLang="zh-CN" dirty="0"/>
                  <a:t>Layer L to Layer L+1: </a:t>
                </a:r>
                <a14:m>
                  <m:oMath xmlns:m="http://schemas.openxmlformats.org/officeDocument/2006/math">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𝒂</m:t>
                        </m:r>
                      </m:e>
                      <m:sup>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𝑳</m:t>
                            </m:r>
                          </m:e>
                        </m:d>
                      </m:sup>
                    </m:sSup>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𝒂</m:t>
                        </m:r>
                      </m:e>
                      <m:sup>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𝑳</m:t>
                            </m:r>
                          </m:e>
                        </m:d>
                      </m:sup>
                    </m:sSup>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𝒘</m:t>
                        </m:r>
                      </m:e>
                      <m:sup>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𝑳</m:t>
                            </m:r>
                          </m:e>
                        </m:d>
                      </m:sup>
                    </m:sSup>
                    <m:r>
                      <a:rPr lang="en-US" altLang="zh-CN" b="1" i="1">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𝑔</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𝐿</m:t>
                            </m:r>
                          </m:e>
                        </m:d>
                      </m:sup>
                    </m:sSup>
                    <m:d>
                      <m:dPr>
                        <m:ctrlPr>
                          <a:rPr lang="en-US" altLang="zh-CN" b="0" i="1" smtClean="0">
                            <a:latin typeface="Cambria Math" panose="02040503050406030204" pitchFamily="18" charset="0"/>
                          </a:rPr>
                        </m:ctrlPr>
                      </m:dPr>
                      <m:e>
                        <m:sSup>
                          <m:sSupPr>
                            <m:ctrlPr>
                              <a:rPr lang="en-US" altLang="zh-CN" b="1" i="1">
                                <a:latin typeface="Cambria Math" panose="02040503050406030204" pitchFamily="18" charset="0"/>
                              </a:rPr>
                            </m:ctrlPr>
                          </m:sSupPr>
                          <m:e>
                            <m:r>
                              <a:rPr lang="en-US" altLang="zh-CN" b="1" i="1">
                                <a:latin typeface="Cambria Math" panose="02040503050406030204" pitchFamily="18" charset="0"/>
                              </a:rPr>
                              <m:t>𝒂</m:t>
                            </m:r>
                          </m:e>
                          <m:sup>
                            <m:d>
                              <m:dPr>
                                <m:ctrlPr>
                                  <a:rPr lang="en-US" altLang="zh-CN" b="1" i="1">
                                    <a:latin typeface="Cambria Math" panose="02040503050406030204" pitchFamily="18" charset="0"/>
                                  </a:rPr>
                                </m:ctrlPr>
                              </m:dPr>
                              <m:e>
                                <m:r>
                                  <a:rPr lang="en-US" altLang="zh-CN" b="1" i="1">
                                    <a:latin typeface="Cambria Math" panose="02040503050406030204" pitchFamily="18" charset="0"/>
                                  </a:rPr>
                                  <m:t>𝑳</m:t>
                                </m:r>
                              </m:e>
                            </m:d>
                          </m:sup>
                        </m:sSup>
                        <m:sSup>
                          <m:sSupPr>
                            <m:ctrlPr>
                              <a:rPr lang="en-US" altLang="zh-CN" b="1" i="1">
                                <a:latin typeface="Cambria Math" panose="02040503050406030204" pitchFamily="18" charset="0"/>
                              </a:rPr>
                            </m:ctrlPr>
                          </m:sSupPr>
                          <m:e>
                            <m:r>
                              <a:rPr lang="en-US" altLang="zh-CN" b="1" i="1">
                                <a:latin typeface="Cambria Math" panose="02040503050406030204" pitchFamily="18" charset="0"/>
                              </a:rPr>
                              <m:t>𝒘</m:t>
                            </m:r>
                          </m:e>
                          <m:sup>
                            <m:d>
                              <m:dPr>
                                <m:ctrlPr>
                                  <a:rPr lang="en-US" altLang="zh-CN" b="1" i="1">
                                    <a:latin typeface="Cambria Math" panose="02040503050406030204" pitchFamily="18" charset="0"/>
                                  </a:rPr>
                                </m:ctrlPr>
                              </m:dPr>
                              <m:e>
                                <m:r>
                                  <a:rPr lang="en-US" altLang="zh-CN" b="1" i="1">
                                    <a:latin typeface="Cambria Math" panose="02040503050406030204" pitchFamily="18" charset="0"/>
                                  </a:rPr>
                                  <m:t>𝑳</m:t>
                                </m:r>
                              </m:e>
                            </m:d>
                          </m:sup>
                        </m:sSup>
                      </m:e>
                    </m:d>
                    <m:sSup>
                      <m:sSupPr>
                        <m:ctrlPr>
                          <a:rPr lang="en-US" altLang="zh-CN" b="1" i="1">
                            <a:latin typeface="Cambria Math" panose="02040503050406030204" pitchFamily="18" charset="0"/>
                          </a:rPr>
                        </m:ctrlPr>
                      </m:sSupPr>
                      <m:e>
                        <m:r>
                          <a:rPr lang="en-US" altLang="zh-CN" b="1" i="1" smtClean="0">
                            <a:latin typeface="Cambria Math" panose="02040503050406030204" pitchFamily="18" charset="0"/>
                          </a:rPr>
                          <m:t>=</m:t>
                        </m:r>
                        <m:r>
                          <a:rPr lang="en-US" altLang="zh-CN" b="1" i="1">
                            <a:latin typeface="Cambria Math" panose="02040503050406030204" pitchFamily="18" charset="0"/>
                          </a:rPr>
                          <m:t>𝒂</m:t>
                        </m:r>
                      </m:e>
                      <m:sup>
                        <m:d>
                          <m:dPr>
                            <m:ctrlPr>
                              <a:rPr lang="en-US" altLang="zh-CN" b="1" i="1">
                                <a:latin typeface="Cambria Math" panose="02040503050406030204" pitchFamily="18" charset="0"/>
                              </a:rPr>
                            </m:ctrlPr>
                          </m:dPr>
                          <m:e>
                            <m:r>
                              <a:rPr lang="en-US" altLang="zh-CN" b="1" i="1">
                                <a:latin typeface="Cambria Math" panose="02040503050406030204" pitchFamily="18" charset="0"/>
                              </a:rPr>
                              <m:t>𝑳</m:t>
                            </m:r>
                            <m:r>
                              <a:rPr lang="en-US" altLang="zh-CN" b="1" i="1">
                                <a:latin typeface="Cambria Math" panose="02040503050406030204" pitchFamily="18" charset="0"/>
                              </a:rPr>
                              <m:t>+</m:t>
                            </m:r>
                            <m:r>
                              <a:rPr lang="en-US" altLang="zh-CN" b="1" i="1">
                                <a:latin typeface="Cambria Math" panose="02040503050406030204" pitchFamily="18" charset="0"/>
                              </a:rPr>
                              <m:t>𝟏</m:t>
                            </m:r>
                          </m:e>
                        </m:d>
                      </m:sup>
                    </m:sSup>
                  </m:oMath>
                </a14:m>
                <a:endParaRPr lang="en-US" altLang="zh-CN" b="1" dirty="0"/>
              </a:p>
              <a:p>
                <a:pPr marL="201168" lvl="1" indent="0">
                  <a:buNone/>
                </a:pPr>
                <a:endParaRPr lang="en-US" altLang="zh-CN" dirty="0"/>
              </a:p>
              <a:p>
                <a:pPr marL="201168" lvl="1" indent="0">
                  <a:buNone/>
                </a:pPr>
                <a14:m>
                  <m:oMath xmlns:m="http://schemas.openxmlformats.org/officeDocument/2006/math">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𝒈</m:t>
                        </m:r>
                      </m:e>
                      <m:sup>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𝒌</m:t>
                            </m:r>
                          </m:e>
                        </m:d>
                      </m:sup>
                    </m:sSup>
                  </m:oMath>
                </a14:m>
                <a:r>
                  <a:rPr lang="en-US" altLang="zh-CN" b="1" dirty="0"/>
                  <a:t> </a:t>
                </a:r>
                <a:r>
                  <a:rPr lang="en-US" altLang="zh-CN" dirty="0"/>
                  <a:t>are called </a:t>
                </a:r>
                <a:r>
                  <a:rPr lang="en-US" altLang="zh-CN" b="1" dirty="0"/>
                  <a:t>activation functions,</a:t>
                </a:r>
                <a:r>
                  <a:rPr lang="en-US" altLang="zh-CN" dirty="0"/>
                  <a:t> which must be a non-linear.</a:t>
                </a:r>
              </a:p>
              <a:p>
                <a:pPr marL="201168" lvl="1" indent="0">
                  <a:buNone/>
                </a:pPr>
                <a:endParaRPr lang="en-GB" altLang="en-US" dirty="0"/>
              </a:p>
              <a:p>
                <a:pPr marL="201168" lvl="1" indent="0">
                  <a:buNone/>
                </a:pPr>
                <a:r>
                  <a:rPr lang="en-GB" altLang="en-US" dirty="0"/>
                  <a:t>The activation functions can be sigmoid function, </a:t>
                </a:r>
                <a:r>
                  <a:rPr lang="en-GB" altLang="en-US" dirty="0" err="1"/>
                  <a:t>relu</a:t>
                </a:r>
                <a:r>
                  <a:rPr lang="en-GB" altLang="en-US" dirty="0"/>
                  <a:t> function etc. The last activation function are usually </a:t>
                </a:r>
                <a:r>
                  <a:rPr lang="en-GB" altLang="en-US" b="1" dirty="0" err="1"/>
                  <a:t>softmax</a:t>
                </a:r>
                <a:r>
                  <a:rPr lang="en-GB" altLang="en-US" b="1" dirty="0"/>
                  <a:t> </a:t>
                </a:r>
                <a:r>
                  <a:rPr lang="en-GB" altLang="en-US" dirty="0"/>
                  <a:t>function if </a:t>
                </a:r>
                <a14:m>
                  <m:oMath xmlns:m="http://schemas.openxmlformats.org/officeDocument/2006/math">
                    <m:r>
                      <a:rPr lang="en-US" altLang="en-US" b="0" i="1" smtClean="0">
                        <a:latin typeface="Cambria Math" panose="02040503050406030204" pitchFamily="18" charset="0"/>
                      </a:rPr>
                      <m:t>𝐾</m:t>
                    </m:r>
                    <m:r>
                      <a:rPr lang="en-US" altLang="en-US" b="0" i="1" smtClean="0">
                        <a:latin typeface="Cambria Math" panose="02040503050406030204" pitchFamily="18" charset="0"/>
                      </a:rPr>
                      <m:t>&gt;2</m:t>
                    </m:r>
                  </m:oMath>
                </a14:m>
                <a:r>
                  <a:rPr lang="en-GB" altLang="en-US" dirty="0"/>
                  <a:t>. They are defined as:</a:t>
                </a:r>
              </a:p>
              <a:p>
                <a:pPr marL="201168" lvl="1" indent="0">
                  <a:buNone/>
                </a:pPr>
                <a:r>
                  <a:rPr lang="en-GB" altLang="en-US" dirty="0"/>
                  <a:t> </a:t>
                </a:r>
                <a14:m>
                  <m:oMath xmlns:m="http://schemas.openxmlformats.org/officeDocument/2006/math">
                    <m:r>
                      <a:rPr lang="en-US" altLang="en-US" b="0" i="1" smtClean="0">
                        <a:latin typeface="Cambria Math" panose="02040503050406030204" pitchFamily="18" charset="0"/>
                      </a:rPr>
                      <m:t>𝑔</m:t>
                    </m:r>
                    <m:sSub>
                      <m:sSubPr>
                        <m:ctrlPr>
                          <a:rPr lang="en-US" altLang="en-US" b="1" i="1" smtClean="0">
                            <a:latin typeface="Cambria Math" panose="02040503050406030204" pitchFamily="18" charset="0"/>
                          </a:rPr>
                        </m:ctrlPr>
                      </m:sSubPr>
                      <m:e>
                        <m:d>
                          <m:dPr>
                            <m:ctrlPr>
                              <a:rPr lang="en-US" altLang="en-US" b="0" i="1" smtClean="0">
                                <a:latin typeface="Cambria Math" panose="02040503050406030204" pitchFamily="18" charset="0"/>
                              </a:rPr>
                            </m:ctrlPr>
                          </m:dPr>
                          <m:e>
                            <m:r>
                              <a:rPr lang="en-US" altLang="en-US" b="1" i="1" smtClean="0">
                                <a:latin typeface="Cambria Math" panose="02040503050406030204" pitchFamily="18" charset="0"/>
                              </a:rPr>
                              <m:t>𝒛</m:t>
                            </m:r>
                          </m:e>
                        </m:d>
                      </m:e>
                      <m:sub>
                        <m:r>
                          <a:rPr lang="en-US" altLang="en-US" b="0" i="1" smtClean="0">
                            <a:latin typeface="Cambria Math" panose="02040503050406030204" pitchFamily="18" charset="0"/>
                          </a:rPr>
                          <m:t>𝑗</m:t>
                        </m:r>
                      </m:sub>
                    </m:sSub>
                    <m:r>
                      <a:rPr lang="en-US" altLang="en-US" b="1" i="1" smtClean="0">
                        <a:latin typeface="Cambria Math" panose="02040503050406030204" pitchFamily="18" charset="0"/>
                      </a:rPr>
                      <m:t>=</m:t>
                    </m:r>
                    <m:f>
                      <m:fPr>
                        <m:ctrlPr>
                          <a:rPr lang="en-US" altLang="en-US" b="0" i="1" smtClean="0">
                            <a:latin typeface="Cambria Math" panose="02040503050406030204" pitchFamily="18" charset="0"/>
                          </a:rPr>
                        </m:ctrlPr>
                      </m:fPr>
                      <m:num>
                        <m:sSup>
                          <m:sSupPr>
                            <m:ctrlPr>
                              <a:rPr lang="en-US" altLang="en-US" b="0" i="1" smtClean="0">
                                <a:latin typeface="Cambria Math" panose="02040503050406030204" pitchFamily="18" charset="0"/>
                              </a:rPr>
                            </m:ctrlPr>
                          </m:sSupPr>
                          <m:e>
                            <m:r>
                              <a:rPr lang="en-US" altLang="en-US" b="0" i="1" smtClean="0">
                                <a:latin typeface="Cambria Math" panose="02040503050406030204" pitchFamily="18" charset="0"/>
                              </a:rPr>
                              <m:t>𝑒</m:t>
                            </m:r>
                          </m:e>
                          <m:sup>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𝑧</m:t>
                                </m:r>
                              </m:e>
                              <m:sub>
                                <m:r>
                                  <a:rPr lang="en-US" altLang="en-US" b="0" i="1" smtClean="0">
                                    <a:latin typeface="Cambria Math" panose="02040503050406030204" pitchFamily="18" charset="0"/>
                                  </a:rPr>
                                  <m:t>𝑗</m:t>
                                </m:r>
                              </m:sub>
                            </m:sSub>
                          </m:sup>
                        </m:sSup>
                      </m:num>
                      <m:den>
                        <m:sSubSup>
                          <m:sSubSupPr>
                            <m:ctrlPr>
                              <a:rPr lang="en-US" altLang="en-US" b="0" i="1" smtClean="0">
                                <a:latin typeface="Cambria Math" panose="02040503050406030204" pitchFamily="18" charset="0"/>
                              </a:rPr>
                            </m:ctrlPr>
                          </m:sSubSupPr>
                          <m:e>
                            <m:r>
                              <m:rPr>
                                <m:sty m:val="p"/>
                              </m:rPr>
                              <a:rPr lang="en-US" altLang="en-US" b="0" i="0" smtClean="0">
                                <a:latin typeface="Cambria Math" panose="02040503050406030204" pitchFamily="18" charset="0"/>
                              </a:rPr>
                              <m:t>Σ</m:t>
                            </m:r>
                          </m:e>
                          <m:sub>
                            <m:r>
                              <a:rPr lang="en-US" altLang="en-US" b="0" i="1" smtClean="0">
                                <a:latin typeface="Cambria Math" panose="02040503050406030204" pitchFamily="18" charset="0"/>
                              </a:rPr>
                              <m:t>𝑘</m:t>
                            </m:r>
                            <m:r>
                              <a:rPr lang="en-US" altLang="en-US" b="0" i="1" smtClean="0">
                                <a:latin typeface="Cambria Math" panose="02040503050406030204" pitchFamily="18" charset="0"/>
                              </a:rPr>
                              <m:t>=1</m:t>
                            </m:r>
                          </m:sub>
                          <m:sup>
                            <m:r>
                              <a:rPr lang="en-US" altLang="en-US" b="0" i="1" smtClean="0">
                                <a:latin typeface="Cambria Math" panose="02040503050406030204" pitchFamily="18" charset="0"/>
                              </a:rPr>
                              <m:t>𝐾</m:t>
                            </m:r>
                          </m:sup>
                        </m:sSubSup>
                        <m:sSup>
                          <m:sSupPr>
                            <m:ctrlPr>
                              <a:rPr lang="en-US" altLang="en-US" b="0" i="1" smtClean="0">
                                <a:latin typeface="Cambria Math" panose="02040503050406030204" pitchFamily="18" charset="0"/>
                              </a:rPr>
                            </m:ctrlPr>
                          </m:sSupPr>
                          <m:e>
                            <m:r>
                              <a:rPr lang="en-US" altLang="en-US" b="0" i="1" smtClean="0">
                                <a:latin typeface="Cambria Math" panose="02040503050406030204" pitchFamily="18" charset="0"/>
                              </a:rPr>
                              <m:t>𝑒</m:t>
                            </m:r>
                          </m:e>
                          <m:sup>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𝑧</m:t>
                                </m:r>
                              </m:e>
                              <m:sub>
                                <m:r>
                                  <a:rPr lang="en-US" altLang="en-US" b="0" i="1" smtClean="0">
                                    <a:latin typeface="Cambria Math" panose="02040503050406030204" pitchFamily="18" charset="0"/>
                                  </a:rPr>
                                  <m:t>𝑘</m:t>
                                </m:r>
                              </m:sub>
                            </m:sSub>
                          </m:sup>
                        </m:sSup>
                      </m:den>
                    </m:f>
                  </m:oMath>
                </a14:m>
                <a:r>
                  <a:rPr lang="en-GB" altLang="en-US" dirty="0"/>
                  <a:t> for </a:t>
                </a:r>
                <a14:m>
                  <m:oMath xmlns:m="http://schemas.openxmlformats.org/officeDocument/2006/math">
                    <m:r>
                      <a:rPr lang="en-US" altLang="en-US" b="0" i="1" smtClean="0">
                        <a:latin typeface="Cambria Math" panose="02040503050406030204" pitchFamily="18" charset="0"/>
                      </a:rPr>
                      <m:t>𝑗</m:t>
                    </m:r>
                    <m:r>
                      <a:rPr lang="en-US" altLang="en-US" b="0" i="1" smtClean="0">
                        <a:latin typeface="Cambria Math" panose="02040503050406030204" pitchFamily="18" charset="0"/>
                      </a:rPr>
                      <m:t>=1, …,</m:t>
                    </m:r>
                    <m:r>
                      <a:rPr lang="en-US" altLang="en-US" b="0" i="1" smtClean="0">
                        <a:latin typeface="Cambria Math" panose="02040503050406030204" pitchFamily="18" charset="0"/>
                      </a:rPr>
                      <m:t>𝐾</m:t>
                    </m:r>
                  </m:oMath>
                </a14:m>
                <a:r>
                  <a:rPr lang="en-GB" altLang="en-US" dirty="0"/>
                  <a:t>. </a:t>
                </a:r>
              </a:p>
              <a:p>
                <a:pPr marL="201168" lvl="1" indent="0">
                  <a:buNone/>
                </a:pPr>
                <a:endParaRPr lang="en-US" altLang="zh-CN" b="1" dirty="0"/>
              </a:p>
            </p:txBody>
          </p:sp>
        </mc:Choice>
        <mc:Fallback>
          <p:sp>
            <p:nvSpPr>
              <p:cNvPr id="35843" name="Rectangle 3"/>
              <p:cNvSpPr>
                <a:spLocks noGrp="1" noRot="1" noChangeAspect="1" noMove="1" noResize="1" noEditPoints="1" noAdjustHandles="1" noChangeArrowheads="1" noChangeShapeType="1" noTextEdit="1"/>
              </p:cNvSpPr>
              <p:nvPr>
                <p:ph type="body" idx="1"/>
              </p:nvPr>
            </p:nvSpPr>
            <p:spPr>
              <a:xfrm>
                <a:off x="822959" y="1845733"/>
                <a:ext cx="7543801" cy="4503791"/>
              </a:xfrm>
              <a:blipFill>
                <a:blip r:embed="rId2"/>
                <a:stretch>
                  <a:fillRect t="-1353" r="-565"/>
                </a:stretch>
              </a:blipFill>
            </p:spPr>
            <p:txBody>
              <a:bodyPr/>
              <a:lstStyle/>
              <a:p>
                <a:r>
                  <a:rPr lang="en-US">
                    <a:noFill/>
                  </a:rPr>
                  <a:t> </a:t>
                </a:r>
              </a:p>
            </p:txBody>
          </p:sp>
        </mc:Fallback>
      </mc:AlternateContent>
    </p:spTree>
    <p:extLst>
      <p:ext uri="{BB962C8B-B14F-4D97-AF65-F5344CB8AC3E}">
        <p14:creationId xmlns:p14="http://schemas.microsoft.com/office/powerpoint/2010/main" val="406847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CN" dirty="0"/>
              <a:t>Activation Functions</a:t>
            </a:r>
          </a:p>
        </p:txBody>
      </p:sp>
      <p:sp>
        <p:nvSpPr>
          <p:cNvPr id="35843" name="Rectangle 3"/>
          <p:cNvSpPr>
            <a:spLocks noGrp="1" noChangeArrowheads="1"/>
          </p:cNvSpPr>
          <p:nvPr>
            <p:ph type="body" idx="1"/>
          </p:nvPr>
        </p:nvSpPr>
        <p:spPr>
          <a:xfrm>
            <a:off x="1701179" y="2266465"/>
            <a:ext cx="6223635" cy="3432946"/>
          </a:xfrm>
        </p:spPr>
        <p:txBody>
          <a:bodyPr>
            <a:normAutofit/>
          </a:bodyPr>
          <a:lstStyle/>
          <a:p>
            <a:pPr marL="201168" lvl="1" indent="0">
              <a:buNone/>
            </a:pPr>
            <a:r>
              <a:rPr lang="en-US" altLang="en-US" dirty="0"/>
              <a:t>Activation functions in neural networks introduce </a:t>
            </a:r>
            <a:r>
              <a:rPr lang="en-US" altLang="en-US" b="1" dirty="0"/>
              <a:t>non-linearity</a:t>
            </a:r>
            <a:r>
              <a:rPr lang="en-US" altLang="en-US" dirty="0"/>
              <a:t> to help the model learn complex patterns.</a:t>
            </a:r>
            <a:endParaRPr lang="en-GB" altLang="en-US" b="1" dirty="0"/>
          </a:p>
          <a:p>
            <a:pPr marL="201168" lvl="1" indent="0">
              <a:buNone/>
            </a:pPr>
            <a:endParaRPr lang="en-US" altLang="zh-CN" dirty="0"/>
          </a:p>
          <a:p>
            <a:pPr marL="201168" lvl="1" indent="0">
              <a:buNone/>
            </a:pPr>
            <a:endParaRPr lang="en-US" altLang="zh-CN" dirty="0"/>
          </a:p>
        </p:txBody>
      </p:sp>
      <p:pic>
        <p:nvPicPr>
          <p:cNvPr id="1026" name="Picture 2" descr="Activation Functions for Artificial Neural Networks">
            <a:extLst>
              <a:ext uri="{FF2B5EF4-FFF2-40B4-BE49-F238E27FC236}">
                <a16:creationId xmlns:a16="http://schemas.microsoft.com/office/drawing/2014/main" id="{D7F0A8D8-6C64-0DD4-0D9B-11E7DCC108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700" y="838987"/>
            <a:ext cx="8038354" cy="4717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0324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CN" dirty="0"/>
              <a:t>Gradient Decent for ANN</a:t>
            </a:r>
          </a:p>
        </p:txBody>
      </p:sp>
      <mc:AlternateContent xmlns:mc="http://schemas.openxmlformats.org/markup-compatibility/2006" xmlns:a14="http://schemas.microsoft.com/office/drawing/2010/main">
        <mc:Choice Requires="a14">
          <p:sp>
            <p:nvSpPr>
              <p:cNvPr id="35843" name="Rectangle 3"/>
              <p:cNvSpPr>
                <a:spLocks noGrp="1" noChangeArrowheads="1"/>
              </p:cNvSpPr>
              <p:nvPr>
                <p:ph type="body" idx="1"/>
              </p:nvPr>
            </p:nvSpPr>
            <p:spPr/>
            <p:txBody>
              <a:bodyPr>
                <a:normAutofit/>
              </a:bodyPr>
              <a:lstStyle/>
              <a:p>
                <a:pPr marL="201168" lvl="1" indent="0">
                  <a:buNone/>
                </a:pPr>
                <a:r>
                  <a:rPr lang="en-US" altLang="en-US" dirty="0"/>
                  <a:t>The intuition behind training ANN is simply gradient decent method. </a:t>
                </a:r>
              </a:p>
              <a:p>
                <a:pPr marL="544068" lvl="1" indent="-342900">
                  <a:buAutoNum type="arabicPeriod"/>
                </a:pPr>
                <a:r>
                  <a:rPr lang="en-US" altLang="en-US" dirty="0"/>
                  <a:t>Initialize </a:t>
                </a:r>
                <a:r>
                  <a:rPr lang="en-US" altLang="en-US" b="1" i="1" dirty="0"/>
                  <a:t>w </a:t>
                </a:r>
                <a:r>
                  <a:rPr lang="en-US" altLang="en-US" dirty="0"/>
                  <a:t>to random matrices (note that we cannot set them be zero matrices). Set a learning rate </a:t>
                </a:r>
                <a14:m>
                  <m:oMath xmlns:m="http://schemas.openxmlformats.org/officeDocument/2006/math">
                    <m:r>
                      <a:rPr lang="en-US" altLang="en-US" b="0" i="1" smtClean="0">
                        <a:latin typeface="Cambria Math" panose="02040503050406030204" pitchFamily="18" charset="0"/>
                      </a:rPr>
                      <m:t>𝜂</m:t>
                    </m:r>
                  </m:oMath>
                </a14:m>
                <a:r>
                  <a:rPr lang="en-US" altLang="en-US" dirty="0"/>
                  <a:t>.</a:t>
                </a:r>
              </a:p>
              <a:p>
                <a:pPr marL="544068" lvl="1" indent="-342900">
                  <a:buAutoNum type="arabicPeriod"/>
                </a:pPr>
                <a:r>
                  <a:rPr lang="en-US" altLang="en-US" dirty="0"/>
                  <a:t>Use feedforward to calculate </a:t>
                </a:r>
                <a14:m>
                  <m:oMath xmlns:m="http://schemas.openxmlformats.org/officeDocument/2006/math">
                    <m:sSup>
                      <m:sSupPr>
                        <m:ctrlPr>
                          <a:rPr lang="en-US" altLang="en-US" b="0" i="1" dirty="0" smtClean="0">
                            <a:latin typeface="Cambria Math" panose="02040503050406030204" pitchFamily="18" charset="0"/>
                          </a:rPr>
                        </m:ctrlPr>
                      </m:sSupPr>
                      <m:e>
                        <m:acc>
                          <m:accPr>
                            <m:chr m:val="̂"/>
                            <m:ctrlPr>
                              <a:rPr lang="en-US" altLang="en-US" b="0" i="1" smtClean="0">
                                <a:latin typeface="Cambria Math" panose="02040503050406030204" pitchFamily="18" charset="0"/>
                              </a:rPr>
                            </m:ctrlPr>
                          </m:accPr>
                          <m:e>
                            <m:r>
                              <a:rPr lang="en-US" altLang="en-US" b="0" i="1" smtClean="0">
                                <a:latin typeface="Cambria Math" panose="02040503050406030204" pitchFamily="18" charset="0"/>
                              </a:rPr>
                              <m:t>𝑦</m:t>
                            </m:r>
                          </m:e>
                        </m:acc>
                      </m:e>
                      <m:sup>
                        <m:d>
                          <m:dPr>
                            <m:begChr m:val="["/>
                            <m:endChr m:val="]"/>
                            <m:ctrlPr>
                              <a:rPr lang="en-US" altLang="en-US" b="0" i="1" dirty="0" smtClean="0">
                                <a:latin typeface="Cambria Math" panose="02040503050406030204" pitchFamily="18" charset="0"/>
                              </a:rPr>
                            </m:ctrlPr>
                          </m:dPr>
                          <m:e>
                            <m:r>
                              <a:rPr lang="en-US" altLang="en-US" b="0" i="1" dirty="0" smtClean="0">
                                <a:latin typeface="Cambria Math" panose="02040503050406030204" pitchFamily="18" charset="0"/>
                              </a:rPr>
                              <m:t>𝑖</m:t>
                            </m:r>
                          </m:e>
                        </m:d>
                      </m:sup>
                    </m:sSup>
                  </m:oMath>
                </a14:m>
                <a:r>
                  <a:rPr lang="en-US" altLang="en-US" dirty="0"/>
                  <a:t> for each </a:t>
                </a:r>
                <a14:m>
                  <m:oMath xmlns:m="http://schemas.openxmlformats.org/officeDocument/2006/math">
                    <m:r>
                      <a:rPr lang="en-US" altLang="en-US" b="0" i="1" smtClean="0">
                        <a:latin typeface="Cambria Math" panose="02040503050406030204" pitchFamily="18" charset="0"/>
                      </a:rPr>
                      <m:t>𝑖</m:t>
                    </m:r>
                  </m:oMath>
                </a14:m>
                <a:r>
                  <a:rPr lang="en-US" altLang="en-US" dirty="0"/>
                  <a:t>. </a:t>
                </a:r>
              </a:p>
              <a:p>
                <a:pPr marL="544068" lvl="1" indent="-342900">
                  <a:buAutoNum type="arabicPeriod"/>
                </a:pPr>
                <a:r>
                  <a:rPr lang="en-US" altLang="en-US" b="1" dirty="0"/>
                  <a:t>Use back-propagation to calculate </a:t>
                </a:r>
                <a14:m>
                  <m:oMath xmlns:m="http://schemas.openxmlformats.org/officeDocument/2006/math">
                    <m:sSub>
                      <m:sSubPr>
                        <m:ctrlPr>
                          <a:rPr lang="en-US" altLang="en-US" b="1" i="1" smtClean="0">
                            <a:latin typeface="Cambria Math" panose="02040503050406030204" pitchFamily="18" charset="0"/>
                          </a:rPr>
                        </m:ctrlPr>
                      </m:sSubPr>
                      <m:e>
                        <m:r>
                          <a:rPr lang="en-US" altLang="en-US" b="1" i="0" smtClean="0">
                            <a:latin typeface="Cambria Math" panose="02040503050406030204" pitchFamily="18" charset="0"/>
                          </a:rPr>
                          <m:t>𝛁</m:t>
                        </m:r>
                      </m:e>
                      <m:sub>
                        <m:r>
                          <a:rPr lang="en-US" altLang="en-US" b="1" i="1" smtClean="0">
                            <a:latin typeface="Cambria Math" panose="02040503050406030204" pitchFamily="18" charset="0"/>
                          </a:rPr>
                          <m:t>𝒘</m:t>
                        </m:r>
                      </m:sub>
                    </m:sSub>
                    <m:r>
                      <a:rPr lang="en-US" altLang="en-US" b="1" i="1" smtClean="0">
                        <a:latin typeface="Cambria Math" panose="02040503050406030204" pitchFamily="18" charset="0"/>
                      </a:rPr>
                      <m:t>𝑱</m:t>
                    </m:r>
                    <m:r>
                      <a:rPr lang="en-US" altLang="en-US" b="1" i="1" smtClean="0">
                        <a:latin typeface="Cambria Math" panose="02040503050406030204" pitchFamily="18" charset="0"/>
                      </a:rPr>
                      <m:t>(</m:t>
                    </m:r>
                    <m:r>
                      <a:rPr lang="en-US" altLang="en-US" b="1" i="1" smtClean="0">
                        <a:latin typeface="Cambria Math" panose="02040503050406030204" pitchFamily="18" charset="0"/>
                      </a:rPr>
                      <m:t>𝒘</m:t>
                    </m:r>
                    <m:r>
                      <a:rPr lang="en-US" altLang="en-US" b="1" i="1" smtClean="0">
                        <a:latin typeface="Cambria Math" panose="02040503050406030204" pitchFamily="18" charset="0"/>
                      </a:rPr>
                      <m:t>)</m:t>
                    </m:r>
                  </m:oMath>
                </a14:m>
                <a:r>
                  <a:rPr lang="en-US" altLang="en-US" b="1" dirty="0"/>
                  <a:t>. </a:t>
                </a:r>
              </a:p>
              <a:p>
                <a:pPr marL="544068" lvl="1" indent="-342900">
                  <a:buAutoNum type="arabicPeriod"/>
                </a:pPr>
                <a:r>
                  <a:rPr lang="en-US" altLang="en-US" dirty="0"/>
                  <a:t>Update </a:t>
                </a:r>
                <a14:m>
                  <m:oMath xmlns:m="http://schemas.openxmlformats.org/officeDocument/2006/math">
                    <m:r>
                      <a:rPr lang="en-US" altLang="en-US" b="1" i="1" smtClean="0">
                        <a:latin typeface="Cambria Math" panose="02040503050406030204" pitchFamily="18" charset="0"/>
                      </a:rPr>
                      <m:t>𝒘</m:t>
                    </m:r>
                  </m:oMath>
                </a14:m>
                <a:r>
                  <a:rPr lang="en-US" altLang="en-US" dirty="0"/>
                  <a:t> with the formula </a:t>
                </a:r>
                <a14:m>
                  <m:oMath xmlns:m="http://schemas.openxmlformats.org/officeDocument/2006/math">
                    <m:r>
                      <a:rPr lang="en-US" altLang="en-US" b="1" i="1" smtClean="0">
                        <a:latin typeface="Cambria Math" panose="02040503050406030204" pitchFamily="18" charset="0"/>
                      </a:rPr>
                      <m:t>𝒘</m:t>
                    </m:r>
                    <m:r>
                      <a:rPr lang="en-US" altLang="en-US" b="0" i="1" smtClean="0">
                        <a:latin typeface="Cambria Math" panose="02040503050406030204" pitchFamily="18" charset="0"/>
                      </a:rPr>
                      <m:t>=</m:t>
                    </m:r>
                    <m:r>
                      <a:rPr lang="en-US" altLang="en-US" b="1" i="1" smtClean="0">
                        <a:latin typeface="Cambria Math" panose="02040503050406030204" pitchFamily="18" charset="0"/>
                      </a:rPr>
                      <m:t>𝒘</m:t>
                    </m:r>
                    <m:r>
                      <a:rPr lang="en-US" altLang="en-US" b="1" i="1" smtClean="0">
                        <a:latin typeface="Cambria Math" panose="02040503050406030204" pitchFamily="18" charset="0"/>
                      </a:rPr>
                      <m:t>−</m:t>
                    </m:r>
                    <m:r>
                      <a:rPr lang="en-US" altLang="en-US" b="0" i="1" smtClean="0">
                        <a:latin typeface="Cambria Math" panose="02040503050406030204" pitchFamily="18" charset="0"/>
                      </a:rPr>
                      <m:t>𝜂</m:t>
                    </m:r>
                    <m:sSub>
                      <m:sSubPr>
                        <m:ctrlPr>
                          <a:rPr lang="en-US" altLang="en-US" b="0" i="1" smtClean="0">
                            <a:latin typeface="Cambria Math" panose="02040503050406030204" pitchFamily="18" charset="0"/>
                          </a:rPr>
                        </m:ctrlPr>
                      </m:sSubPr>
                      <m:e>
                        <m:r>
                          <a:rPr lang="en-US" altLang="en-US" b="0" i="0" smtClean="0">
                            <a:latin typeface="Cambria Math" panose="02040503050406030204" pitchFamily="18" charset="0"/>
                          </a:rPr>
                          <m:t>𝛻</m:t>
                        </m:r>
                      </m:e>
                      <m:sub>
                        <m:r>
                          <a:rPr lang="en-US" altLang="en-US" b="1" i="1" smtClean="0">
                            <a:latin typeface="Cambria Math" panose="02040503050406030204" pitchFamily="18" charset="0"/>
                          </a:rPr>
                          <m:t>𝒘</m:t>
                        </m:r>
                      </m:sub>
                    </m:sSub>
                    <m:r>
                      <a:rPr lang="en-US" altLang="en-US" b="0" i="1" smtClean="0">
                        <a:latin typeface="Cambria Math" panose="02040503050406030204" pitchFamily="18" charset="0"/>
                      </a:rPr>
                      <m:t>𝐽</m:t>
                    </m:r>
                    <m:r>
                      <a:rPr lang="en-US" altLang="en-US" b="0" i="1" smtClean="0">
                        <a:latin typeface="Cambria Math" panose="02040503050406030204" pitchFamily="18" charset="0"/>
                      </a:rPr>
                      <m:t>(</m:t>
                    </m:r>
                    <m:r>
                      <a:rPr lang="en-US" altLang="en-US" b="1" i="1" smtClean="0">
                        <a:latin typeface="Cambria Math" panose="02040503050406030204" pitchFamily="18" charset="0"/>
                      </a:rPr>
                      <m:t>𝒘</m:t>
                    </m:r>
                    <m:r>
                      <a:rPr lang="en-US" altLang="en-US" b="0" i="1" smtClean="0">
                        <a:latin typeface="Cambria Math" panose="02040503050406030204" pitchFamily="18" charset="0"/>
                      </a:rPr>
                      <m:t>)</m:t>
                    </m:r>
                  </m:oMath>
                </a14:m>
                <a:r>
                  <a:rPr lang="en-US" altLang="en-US" dirty="0"/>
                  <a:t>  </a:t>
                </a:r>
              </a:p>
              <a:p>
                <a:pPr marL="201168" lvl="1" indent="0">
                  <a:buNone/>
                </a:pPr>
                <a:endParaRPr lang="en-GB" altLang="en-US" dirty="0"/>
              </a:p>
              <a:p>
                <a:pPr marL="201168" lvl="1" indent="0">
                  <a:buNone/>
                </a:pPr>
                <a:r>
                  <a:rPr lang="en-GB" altLang="en-US" dirty="0"/>
                  <a:t>Repeat 2-4 until </a:t>
                </a:r>
                <a14:m>
                  <m:oMath xmlns:m="http://schemas.openxmlformats.org/officeDocument/2006/math">
                    <m:r>
                      <a:rPr lang="en-US" altLang="en-US" b="0" i="1" smtClean="0">
                        <a:latin typeface="Cambria Math" panose="02040503050406030204" pitchFamily="18" charset="0"/>
                      </a:rPr>
                      <m:t>𝐽</m:t>
                    </m:r>
                  </m:oMath>
                </a14:m>
                <a:r>
                  <a:rPr lang="en-GB" altLang="en-US" dirty="0"/>
                  <a:t> stop improving or </a:t>
                </a:r>
                <a:r>
                  <a:rPr lang="en-GB" altLang="en-US" dirty="0" err="1"/>
                  <a:t>max_iter</a:t>
                </a:r>
                <a:r>
                  <a:rPr lang="en-GB" altLang="en-US" dirty="0"/>
                  <a:t> is reached. </a:t>
                </a:r>
              </a:p>
              <a:p>
                <a:pPr marL="201168" lvl="1" indent="0">
                  <a:buNone/>
                </a:pPr>
                <a:endParaRPr lang="en-GB" altLang="en-US" b="1" i="1" dirty="0"/>
              </a:p>
              <a:p>
                <a:pPr marL="201168" lvl="1" indent="0">
                  <a:buNone/>
                </a:pPr>
                <a:endParaRPr lang="en-GB" altLang="en-US" b="1" dirty="0"/>
              </a:p>
              <a:p>
                <a:pPr marL="201168" lvl="1" indent="0">
                  <a:buNone/>
                </a:pPr>
                <a:endParaRPr lang="en-US" altLang="zh-CN" dirty="0"/>
              </a:p>
            </p:txBody>
          </p:sp>
        </mc:Choice>
        <mc:Fallback xmlns="">
          <p:sp>
            <p:nvSpPr>
              <p:cNvPr id="35843" name="Rectangle 3"/>
              <p:cNvSpPr>
                <a:spLocks noGrp="1" noRot="1" noChangeAspect="1" noMove="1" noResize="1" noEditPoints="1" noAdjustHandles="1" noChangeArrowheads="1" noChangeShapeType="1" noTextEdit="1"/>
              </p:cNvSpPr>
              <p:nvPr>
                <p:ph type="body" idx="1"/>
              </p:nvPr>
            </p:nvSpPr>
            <p:spPr>
              <a:blipFill rotWithShape="0">
                <a:blip r:embed="rId2"/>
                <a:stretch>
                  <a:fillRect t="-1515"/>
                </a:stretch>
              </a:blipFill>
            </p:spPr>
            <p:txBody>
              <a:bodyPr/>
              <a:lstStyle/>
              <a:p>
                <a:r>
                  <a:rPr lang="en-US">
                    <a:noFill/>
                  </a:rPr>
                  <a:t> </a:t>
                </a:r>
              </a:p>
            </p:txBody>
          </p:sp>
        </mc:Fallback>
      </mc:AlternateContent>
    </p:spTree>
    <p:extLst>
      <p:ext uri="{BB962C8B-B14F-4D97-AF65-F5344CB8AC3E}">
        <p14:creationId xmlns:p14="http://schemas.microsoft.com/office/powerpoint/2010/main" val="3558007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CN" dirty="0"/>
              <a:t>Cost Function - Cross Entropy</a:t>
            </a:r>
          </a:p>
        </p:txBody>
      </p:sp>
      <mc:AlternateContent xmlns:mc="http://schemas.openxmlformats.org/markup-compatibility/2006" xmlns:a14="http://schemas.microsoft.com/office/drawing/2010/main">
        <mc:Choice Requires="a14">
          <p:sp>
            <p:nvSpPr>
              <p:cNvPr id="35843" name="Rectangle 3"/>
              <p:cNvSpPr>
                <a:spLocks noGrp="1" noChangeArrowheads="1"/>
              </p:cNvSpPr>
              <p:nvPr>
                <p:ph type="body" idx="1"/>
              </p:nvPr>
            </p:nvSpPr>
            <p:spPr/>
            <p:txBody>
              <a:bodyPr>
                <a:normAutofit/>
              </a:bodyPr>
              <a:lstStyle/>
              <a:p>
                <a:pPr marL="201168" lvl="1" indent="0">
                  <a:buNone/>
                </a:pPr>
                <a:r>
                  <a:rPr lang="en-US" altLang="en-US" b="1" dirty="0"/>
                  <a:t>Cost function for binary classification:</a:t>
                </a:r>
                <a:endParaRPr lang="en-US" b="1" dirty="0"/>
              </a:p>
              <a:p>
                <a:pPr marL="201168" lvl="1"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𝐽</m:t>
                      </m:r>
                      <m:d>
                        <m:dPr>
                          <m:ctrlPr>
                            <a:rPr lang="en-US" i="1">
                              <a:latin typeface="Cambria Math" panose="02040503050406030204" pitchFamily="18" charset="0"/>
                            </a:rPr>
                          </m:ctrlPr>
                        </m:dPr>
                        <m:e>
                          <m:r>
                            <a:rPr lang="en-US" b="1" i="1" smtClean="0">
                              <a:latin typeface="Cambria Math" panose="02040503050406030204" pitchFamily="18" charset="0"/>
                            </a:rPr>
                            <m:t>𝒘</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𝑛</m:t>
                          </m:r>
                        </m:den>
                      </m:f>
                      <m:sSubSup>
                        <m:sSubSupPr>
                          <m:ctrlPr>
                            <a:rPr lang="en-US" i="1">
                              <a:latin typeface="Cambria Math" panose="02040503050406030204" pitchFamily="18" charset="0"/>
                            </a:rPr>
                          </m:ctrlPr>
                        </m:sSubSupPr>
                        <m:e>
                          <m:r>
                            <m:rPr>
                              <m:sty m:val="p"/>
                            </m:rPr>
                            <a:rPr lang="en-US">
                              <a:latin typeface="Cambria Math" panose="02040503050406030204" pitchFamily="18" charset="0"/>
                            </a:rPr>
                            <m:t>Σ</m:t>
                          </m:r>
                        </m:e>
                        <m:sub>
                          <m:r>
                            <a:rPr lang="en-US" i="1">
                              <a:latin typeface="Cambria Math" panose="02040503050406030204" pitchFamily="18" charset="0"/>
                            </a:rPr>
                            <m:t>𝑖</m:t>
                          </m:r>
                          <m:r>
                            <a:rPr lang="en-US" i="1">
                              <a:latin typeface="Cambria Math" panose="02040503050406030204" pitchFamily="18" charset="0"/>
                            </a:rPr>
                            <m:t>=1</m:t>
                          </m:r>
                        </m:sub>
                        <m:sup>
                          <m:r>
                            <a:rPr lang="en-US" b="0" i="1" smtClean="0">
                              <a:latin typeface="Cambria Math" panose="02040503050406030204" pitchFamily="18" charset="0"/>
                            </a:rPr>
                            <m:t>𝑛</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sSub>
                                <m:sSubPr>
                                  <m:ctrlPr>
                                    <a:rPr lang="en-US" altLang="en-US" b="1" i="1" dirty="0" smtClean="0">
                                      <a:latin typeface="Cambria Math" panose="02040503050406030204" pitchFamily="18" charset="0"/>
                                    </a:rPr>
                                  </m:ctrlPr>
                                </m:sSubPr>
                                <m:e>
                                  <m:acc>
                                    <m:accPr>
                                      <m:chr m:val="̂"/>
                                      <m:ctrlPr>
                                        <a:rPr lang="en-US" altLang="en-US" b="0" i="1" dirty="0" smtClean="0">
                                          <a:latin typeface="Cambria Math" panose="02040503050406030204" pitchFamily="18" charset="0"/>
                                        </a:rPr>
                                      </m:ctrlPr>
                                    </m:accPr>
                                    <m:e>
                                      <m:r>
                                        <a:rPr lang="en-US" altLang="en-US" b="0" i="1" dirty="0" smtClean="0">
                                          <a:latin typeface="Cambria Math" panose="02040503050406030204" pitchFamily="18" charset="0"/>
                                        </a:rPr>
                                        <m:t>𝑦</m:t>
                                      </m:r>
                                    </m:e>
                                  </m:acc>
                                </m:e>
                                <m:sub>
                                  <m:r>
                                    <a:rPr lang="en-US" altLang="en-US" b="1" i="1" dirty="0" smtClean="0">
                                      <a:latin typeface="Cambria Math" panose="02040503050406030204" pitchFamily="18" charset="0"/>
                                    </a:rPr>
                                    <m:t>𝒊</m:t>
                                  </m:r>
                                </m:sub>
                              </m:sSub>
                            </m:e>
                          </m:d>
                          <m:r>
                            <a:rPr lang="en-US" i="1">
                              <a:latin typeface="Cambria Math" panose="02040503050406030204" pitchFamily="18" charset="0"/>
                            </a:rPr>
                            <m:t>+</m:t>
                          </m:r>
                          <m:func>
                            <m:funcPr>
                              <m:ctrlPr>
                                <a:rPr lang="en-US" i="1">
                                  <a:latin typeface="Cambria Math" panose="02040503050406030204" pitchFamily="18" charset="0"/>
                                </a:rPr>
                              </m:ctrlPr>
                            </m:funcPr>
                            <m:fName>
                              <m:d>
                                <m:dPr>
                                  <m:ctrlPr>
                                    <a:rPr lang="en-US" i="1">
                                      <a:latin typeface="Cambria Math" panose="02040503050406030204" pitchFamily="18" charset="0"/>
                                    </a:rPr>
                                  </m:ctrlPr>
                                </m:dPr>
                                <m:e>
                                  <m:r>
                                    <a:rPr lang="en-US">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e>
                              </m:d>
                              <m:r>
                                <a:rPr lang="en-US" i="1">
                                  <a:latin typeface="Cambria Math" panose="02040503050406030204" pitchFamily="18" charset="0"/>
                                </a:rPr>
                                <m:t>]</m:t>
                              </m:r>
                            </m:e>
                          </m:func>
                        </m:e>
                      </m:func>
                    </m:oMath>
                  </m:oMathPara>
                </a14:m>
                <a:endParaRPr lang="en-US" dirty="0"/>
              </a:p>
              <a:p>
                <a:pPr marL="201168" lvl="1" indent="0">
                  <a:buNone/>
                </a:pPr>
                <a:endParaRPr lang="en-GB" altLang="en-US" dirty="0"/>
              </a:p>
              <a:p>
                <a:pPr marL="201168" lvl="1" indent="0">
                  <a:buNone/>
                </a:pPr>
                <a:r>
                  <a:rPr lang="en-GB" altLang="en-US" dirty="0"/>
                  <a:t>where </a:t>
                </a:r>
                <a14:m>
                  <m:oMath xmlns:m="http://schemas.openxmlformats.org/officeDocument/2006/math">
                    <m:r>
                      <a:rPr lang="en-US" altLang="en-US" b="1" i="1" smtClean="0">
                        <a:latin typeface="Cambria Math" panose="02040503050406030204" pitchFamily="18" charset="0"/>
                      </a:rPr>
                      <m:t>𝒘</m:t>
                    </m:r>
                    <m:r>
                      <a:rPr lang="en-US" altLang="en-US" b="0" i="1" smtClean="0">
                        <a:latin typeface="Cambria Math" panose="02040503050406030204" pitchFamily="18" charset="0"/>
                      </a:rPr>
                      <m:t>=</m:t>
                    </m:r>
                    <m:d>
                      <m:dPr>
                        <m:ctrlPr>
                          <a:rPr lang="en-US" altLang="en-US" b="0" i="1" smtClean="0">
                            <a:latin typeface="Cambria Math" panose="02040503050406030204" pitchFamily="18" charset="0"/>
                          </a:rPr>
                        </m:ctrlPr>
                      </m:dPr>
                      <m:e>
                        <m:sSup>
                          <m:sSupPr>
                            <m:ctrlPr>
                              <a:rPr lang="en-US" altLang="en-US" b="0" i="1" smtClean="0">
                                <a:latin typeface="Cambria Math" panose="02040503050406030204" pitchFamily="18" charset="0"/>
                              </a:rPr>
                            </m:ctrlPr>
                          </m:sSupPr>
                          <m:e>
                            <m:r>
                              <a:rPr lang="en-US" altLang="en-US" b="1" i="1" smtClean="0">
                                <a:latin typeface="Cambria Math" panose="02040503050406030204" pitchFamily="18" charset="0"/>
                              </a:rPr>
                              <m:t>𝒘</m:t>
                            </m:r>
                          </m:e>
                          <m:sup>
                            <m:d>
                              <m:dPr>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1</m:t>
                                </m:r>
                              </m:e>
                            </m:d>
                          </m:sup>
                        </m:sSup>
                        <m:r>
                          <a:rPr lang="en-US" altLang="en-US" b="0" i="1" smtClean="0">
                            <a:latin typeface="Cambria Math" panose="02040503050406030204" pitchFamily="18" charset="0"/>
                          </a:rPr>
                          <m:t>,</m:t>
                        </m:r>
                        <m:sSup>
                          <m:sSupPr>
                            <m:ctrlPr>
                              <a:rPr lang="en-US" altLang="en-US" b="0" i="1" smtClean="0">
                                <a:latin typeface="Cambria Math" panose="02040503050406030204" pitchFamily="18" charset="0"/>
                              </a:rPr>
                            </m:ctrlPr>
                          </m:sSupPr>
                          <m:e>
                            <m:r>
                              <a:rPr lang="en-US" altLang="en-US" b="1" i="1" smtClean="0">
                                <a:latin typeface="Cambria Math" panose="02040503050406030204" pitchFamily="18" charset="0"/>
                              </a:rPr>
                              <m:t>𝒘</m:t>
                            </m:r>
                          </m:e>
                          <m:sup>
                            <m:d>
                              <m:dPr>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2</m:t>
                                </m:r>
                              </m:e>
                            </m:d>
                          </m:sup>
                        </m:sSup>
                        <m:r>
                          <a:rPr lang="en-US" altLang="en-US" b="0" i="1" smtClean="0">
                            <a:latin typeface="Cambria Math" panose="02040503050406030204" pitchFamily="18" charset="0"/>
                          </a:rPr>
                          <m:t>,…,</m:t>
                        </m:r>
                        <m:sSup>
                          <m:sSupPr>
                            <m:ctrlPr>
                              <a:rPr lang="en-US" altLang="en-US" b="0" i="1" smtClean="0">
                                <a:latin typeface="Cambria Math" panose="02040503050406030204" pitchFamily="18" charset="0"/>
                              </a:rPr>
                            </m:ctrlPr>
                          </m:sSupPr>
                          <m:e>
                            <m:r>
                              <a:rPr lang="en-US" altLang="en-US" b="1" i="1" smtClean="0">
                                <a:latin typeface="Cambria Math" panose="02040503050406030204" pitchFamily="18" charset="0"/>
                              </a:rPr>
                              <m:t>𝒘</m:t>
                            </m:r>
                          </m:e>
                          <m:sup>
                            <m:d>
                              <m:dPr>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𝐿</m:t>
                                </m:r>
                              </m:e>
                            </m:d>
                          </m:sup>
                        </m:sSup>
                      </m:e>
                    </m:d>
                  </m:oMath>
                </a14:m>
                <a:r>
                  <a:rPr lang="en-GB" altLang="en-US" dirty="0"/>
                  <a:t>, the collection of all </a:t>
                </a:r>
                <a14:m>
                  <m:oMath xmlns:m="http://schemas.openxmlformats.org/officeDocument/2006/math">
                    <m:r>
                      <a:rPr lang="en-US" altLang="en-US" b="1" i="1" smtClean="0">
                        <a:latin typeface="Cambria Math" panose="02040503050406030204" pitchFamily="18" charset="0"/>
                      </a:rPr>
                      <m:t>𝒘</m:t>
                    </m:r>
                  </m:oMath>
                </a14:m>
                <a:r>
                  <a:rPr lang="en-GB" altLang="en-US" b="1" dirty="0"/>
                  <a:t> </a:t>
                </a:r>
                <a:r>
                  <a:rPr lang="en-GB" altLang="en-US" dirty="0"/>
                  <a:t>parameters. </a:t>
                </a:r>
              </a:p>
              <a:p>
                <a:pPr marL="201168" lvl="1" indent="0">
                  <a:buNone/>
                </a:pPr>
                <a:endParaRPr lang="en-US" b="1" dirty="0"/>
              </a:p>
              <a:p>
                <a:pPr marL="201168" lvl="1" indent="0">
                  <a:buNone/>
                </a:pPr>
                <a:r>
                  <a:rPr lang="en-US" b="1" dirty="0"/>
                  <a:t>Cost function for K-classes classification (</a:t>
                </a:r>
                <a14:m>
                  <m:oMath xmlns:m="http://schemas.openxmlformats.org/officeDocument/2006/math">
                    <m:r>
                      <a:rPr lang="en-US" b="1" i="1">
                        <a:latin typeface="Cambria Math" panose="02040503050406030204" pitchFamily="18" charset="0"/>
                      </a:rPr>
                      <m:t>𝒌</m:t>
                    </m:r>
                    <m:r>
                      <a:rPr lang="en-US" b="1" i="1">
                        <a:latin typeface="Cambria Math" panose="02040503050406030204" pitchFamily="18" charset="0"/>
                      </a:rPr>
                      <m:t>≥</m:t>
                    </m:r>
                    <m:r>
                      <a:rPr lang="en-US" b="1" i="1">
                        <a:latin typeface="Cambria Math" panose="02040503050406030204" pitchFamily="18" charset="0"/>
                      </a:rPr>
                      <m:t>𝟑</m:t>
                    </m:r>
                  </m:oMath>
                </a14:m>
                <a:r>
                  <a:rPr lang="en-US" b="1" dirty="0"/>
                  <a:t>):</a:t>
                </a:r>
              </a:p>
              <a:p>
                <a:pPr marL="201168" lvl="1"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𝐽</m:t>
                      </m:r>
                      <m:d>
                        <m:dPr>
                          <m:ctrlPr>
                            <a:rPr lang="en-US" i="1">
                              <a:latin typeface="Cambria Math" panose="02040503050406030204" pitchFamily="18" charset="0"/>
                            </a:rPr>
                          </m:ctrlPr>
                        </m:dPr>
                        <m:e>
                          <m:r>
                            <a:rPr lang="en-US" b="1" i="1" smtClean="0">
                              <a:latin typeface="Cambria Math" panose="02040503050406030204" pitchFamily="18" charset="0"/>
                            </a:rPr>
                            <m:t>𝒘</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𝑛</m:t>
                          </m:r>
                        </m:den>
                      </m:f>
                      <m:sSubSup>
                        <m:sSubSupPr>
                          <m:ctrlPr>
                            <a:rPr lang="en-US" i="1">
                              <a:latin typeface="Cambria Math" panose="02040503050406030204" pitchFamily="18" charset="0"/>
                            </a:rPr>
                          </m:ctrlPr>
                        </m:sSubSupPr>
                        <m:e>
                          <m:r>
                            <m:rPr>
                              <m:sty m:val="p"/>
                            </m:rPr>
                            <a:rPr lang="en-US">
                              <a:latin typeface="Cambria Math" panose="02040503050406030204" pitchFamily="18" charset="0"/>
                            </a:rPr>
                            <m:t>Σ</m:t>
                          </m:r>
                        </m:e>
                        <m:sub>
                          <m:r>
                            <a:rPr lang="en-US" i="1">
                              <a:latin typeface="Cambria Math" panose="02040503050406030204" pitchFamily="18" charset="0"/>
                            </a:rPr>
                            <m:t>𝑖</m:t>
                          </m:r>
                          <m:r>
                            <a:rPr lang="en-US" i="1">
                              <a:latin typeface="Cambria Math" panose="02040503050406030204" pitchFamily="18" charset="0"/>
                            </a:rPr>
                            <m:t>=1</m:t>
                          </m:r>
                        </m:sub>
                        <m:sup>
                          <m:r>
                            <a:rPr lang="en-US" b="0" i="1" smtClean="0">
                              <a:latin typeface="Cambria Math" panose="02040503050406030204" pitchFamily="18" charset="0"/>
                            </a:rPr>
                            <m:t>𝑛</m:t>
                          </m:r>
                        </m:sup>
                      </m:sSubSup>
                      <m:sSubSup>
                        <m:sSubSupPr>
                          <m:ctrlPr>
                            <a:rPr lang="en-US" i="1">
                              <a:latin typeface="Cambria Math" panose="02040503050406030204" pitchFamily="18" charset="0"/>
                            </a:rPr>
                          </m:ctrlPr>
                        </m:sSubSupPr>
                        <m:e>
                          <m:r>
                            <m:rPr>
                              <m:sty m:val="p"/>
                            </m:rPr>
                            <a:rPr lang="en-US">
                              <a:latin typeface="Cambria Math" panose="02040503050406030204" pitchFamily="18" charset="0"/>
                            </a:rPr>
                            <m:t>Σ</m:t>
                          </m:r>
                        </m:e>
                        <m:sub>
                          <m: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𝐾</m:t>
                          </m:r>
                        </m:sup>
                      </m:sSubSup>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smtClean="0">
                              <a:latin typeface="Cambria Math" panose="02040503050406030204" pitchFamily="18" charset="0"/>
                            </a:rPr>
                            <m:t>𝑦</m:t>
                          </m:r>
                        </m:e>
                        <m:sub>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𝑘</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altLang="en-US" b="1"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altLang="en-US" b="1" i="1" dirty="0" smtClean="0">
                                  <a:latin typeface="Cambria Math" panose="02040503050406030204" pitchFamily="18" charset="0"/>
                                </a:rPr>
                                <m:t>𝒊</m:t>
                              </m:r>
                              <m:r>
                                <a:rPr lang="en-US" altLang="en-US" b="1" i="1" dirty="0" smtClean="0">
                                  <a:latin typeface="Cambria Math" panose="02040503050406030204" pitchFamily="18" charset="0"/>
                                </a:rPr>
                                <m:t>,</m:t>
                              </m:r>
                              <m:r>
                                <a:rPr lang="en-US" altLang="en-US" b="1" i="1" dirty="0" smtClean="0">
                                  <a:latin typeface="Cambria Math" panose="02040503050406030204" pitchFamily="18" charset="0"/>
                                </a:rPr>
                                <m:t>𝒌</m:t>
                              </m:r>
                            </m:sub>
                          </m:sSub>
                          <m:r>
                            <a:rPr lang="en-US" b="0" i="1" smtClean="0">
                              <a:latin typeface="Cambria Math" panose="02040503050406030204" pitchFamily="18" charset="0"/>
                            </a:rPr>
                            <m:t>  </m:t>
                          </m:r>
                        </m:e>
                      </m:func>
                      <m:r>
                        <a:rPr lang="en-US" i="1" smtClean="0">
                          <a:latin typeface="Cambria Math" panose="02040503050406030204" pitchFamily="18" charset="0"/>
                        </a:rPr>
                        <m:t>+</m:t>
                      </m:r>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b>
                      </m:sSub>
                      <m:r>
                        <a:rPr lang="en-US" b="0" i="1" smtClean="0">
                          <a:latin typeface="Cambria Math" panose="02040503050406030204" pitchFamily="18" charset="0"/>
                        </a:rPr>
                        <m:t>)</m:t>
                      </m:r>
                      <m:r>
                        <m:rPr>
                          <m:sty m:val="p"/>
                        </m:rPr>
                        <a:rPr lang="en-US">
                          <a:latin typeface="Cambria Math" panose="02040503050406030204" pitchFamily="18" charset="0"/>
                        </a:rPr>
                        <m:t>log</m:t>
                      </m:r>
                      <m:r>
                        <a:rPr lang="en-US" i="1">
                          <a:latin typeface="Cambria Math" panose="02040503050406030204" pitchFamily="18" charset="0"/>
                        </a:rPr>
                        <m:t>⁡(1−</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i="1" smtClean="0">
                                  <a:latin typeface="Cambria Math" panose="02040503050406030204" pitchFamily="18" charset="0"/>
                                </a:rPr>
                                <m:t>𝑦</m:t>
                              </m:r>
                            </m:e>
                          </m:acc>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i="1">
                          <a:latin typeface="Cambria Math" panose="02040503050406030204" pitchFamily="18" charset="0"/>
                        </a:rPr>
                        <m:t>]</m:t>
                      </m:r>
                    </m:oMath>
                  </m:oMathPara>
                </a14:m>
                <a:endParaRPr lang="en-US" dirty="0"/>
              </a:p>
              <a:p>
                <a:pPr marL="201168" lvl="1" indent="0">
                  <a:buNone/>
                </a:pPr>
                <a:r>
                  <a:rPr lang="en-GB" altLang="en-US" dirty="0"/>
                  <a:t>where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𝑦</m:t>
                        </m:r>
                      </m:e>
                      <m:sub>
                        <m:r>
                          <a:rPr lang="en-US" altLang="en-US" b="0" i="1" smtClean="0">
                            <a:latin typeface="Cambria Math" panose="02040503050406030204" pitchFamily="18" charset="0"/>
                          </a:rPr>
                          <m:t>𝑖</m:t>
                        </m:r>
                        <m:r>
                          <a:rPr lang="en-US" altLang="en-US" b="0" i="1" smtClean="0">
                            <a:latin typeface="Cambria Math" panose="02040503050406030204" pitchFamily="18" charset="0"/>
                          </a:rPr>
                          <m:t>,</m:t>
                        </m:r>
                        <m:r>
                          <a:rPr lang="en-US" altLang="en-US" b="0" i="1" smtClean="0">
                            <a:latin typeface="Cambria Math" panose="02040503050406030204" pitchFamily="18" charset="0"/>
                          </a:rPr>
                          <m:t>𝑘</m:t>
                        </m:r>
                      </m:sub>
                    </m:sSub>
                    <m:r>
                      <a:rPr lang="en-US" altLang="en-US" b="0" i="1" smtClean="0">
                        <a:latin typeface="Cambria Math" panose="02040503050406030204" pitchFamily="18" charset="0"/>
                      </a:rPr>
                      <m:t>=1</m:t>
                    </m:r>
                  </m:oMath>
                </a14:m>
                <a:r>
                  <a:rPr lang="en-GB" altLang="en-US" dirty="0"/>
                  <a:t> if and only if sample </a:t>
                </a:r>
                <a14:m>
                  <m:oMath xmlns:m="http://schemas.openxmlformats.org/officeDocument/2006/math">
                    <m:r>
                      <a:rPr lang="en-US" altLang="en-US" b="0" i="1" smtClean="0">
                        <a:latin typeface="Cambria Math" panose="02040503050406030204" pitchFamily="18" charset="0"/>
                      </a:rPr>
                      <m:t>𝑖</m:t>
                    </m:r>
                  </m:oMath>
                </a14:m>
                <a:r>
                  <a:rPr lang="en-GB" altLang="en-US" dirty="0"/>
                  <a:t> has label </a:t>
                </a:r>
                <a14:m>
                  <m:oMath xmlns:m="http://schemas.openxmlformats.org/officeDocument/2006/math">
                    <m:r>
                      <a:rPr lang="en-US" altLang="en-US" b="0" i="1" smtClean="0">
                        <a:latin typeface="Cambria Math" panose="02040503050406030204" pitchFamily="18" charset="0"/>
                      </a:rPr>
                      <m:t>𝑘</m:t>
                    </m:r>
                  </m:oMath>
                </a14:m>
                <a:r>
                  <a:rPr lang="en-GB" altLang="en-US" dirty="0"/>
                  <a:t>. Otherwise,</a:t>
                </a: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𝑦</m:t>
                        </m:r>
                      </m:e>
                      <m:sub>
                        <m:r>
                          <a:rPr lang="en-US" altLang="en-US" i="1">
                            <a:latin typeface="Cambria Math" panose="02040503050406030204" pitchFamily="18" charset="0"/>
                          </a:rPr>
                          <m:t>𝑖</m:t>
                        </m:r>
                        <m:r>
                          <a:rPr lang="en-US" altLang="en-US" i="1">
                            <a:latin typeface="Cambria Math" panose="02040503050406030204" pitchFamily="18" charset="0"/>
                          </a:rPr>
                          <m:t>,</m:t>
                        </m:r>
                        <m:r>
                          <a:rPr lang="en-US" altLang="en-US" i="1">
                            <a:latin typeface="Cambria Math" panose="02040503050406030204" pitchFamily="18" charset="0"/>
                          </a:rPr>
                          <m:t>𝑘</m:t>
                        </m:r>
                      </m:sub>
                    </m:sSub>
                    <m:r>
                      <a:rPr lang="en-US" altLang="en-US" i="1">
                        <a:latin typeface="Cambria Math" panose="02040503050406030204" pitchFamily="18" charset="0"/>
                      </a:rPr>
                      <m:t>=</m:t>
                    </m:r>
                  </m:oMath>
                </a14:m>
                <a:r>
                  <a:rPr lang="en-GB" altLang="en-US" dirty="0"/>
                  <a:t>0.</a:t>
                </a:r>
              </a:p>
              <a:p>
                <a:pPr marL="201168" lvl="1" indent="0">
                  <a:buNone/>
                </a:pPr>
                <a14:m>
                  <m:oMath xmlns:m="http://schemas.openxmlformats.org/officeDocument/2006/math">
                    <m:sSub>
                      <m:sSubPr>
                        <m:ctrlPr>
                          <a:rPr lang="en-US" altLang="en-US" i="1">
                            <a:latin typeface="Cambria Math" panose="02040503050406030204" pitchFamily="18" charset="0"/>
                          </a:rPr>
                        </m:ctrlPr>
                      </m:sSubPr>
                      <m:e>
                        <m:acc>
                          <m:accPr>
                            <m:chr m:val="̂"/>
                            <m:ctrlPr>
                              <a:rPr lang="en-US" altLang="en-US" b="0" i="1" smtClean="0">
                                <a:latin typeface="Cambria Math" panose="02040503050406030204" pitchFamily="18" charset="0"/>
                              </a:rPr>
                            </m:ctrlPr>
                          </m:accPr>
                          <m:e>
                            <m:r>
                              <a:rPr lang="en-US" altLang="en-US" i="1">
                                <a:latin typeface="Cambria Math" panose="02040503050406030204" pitchFamily="18" charset="0"/>
                              </a:rPr>
                              <m:t>𝑦</m:t>
                            </m:r>
                          </m:e>
                        </m:acc>
                      </m:e>
                      <m:sub>
                        <m:r>
                          <a:rPr lang="en-US" altLang="en-US" i="1">
                            <a:latin typeface="Cambria Math" panose="02040503050406030204" pitchFamily="18" charset="0"/>
                          </a:rPr>
                          <m:t>𝑖</m:t>
                        </m:r>
                        <m:r>
                          <a:rPr lang="en-US" altLang="en-US" i="1">
                            <a:latin typeface="Cambria Math" panose="02040503050406030204" pitchFamily="18" charset="0"/>
                          </a:rPr>
                          <m:t>,</m:t>
                        </m:r>
                        <m:r>
                          <a:rPr lang="en-US" altLang="en-US" i="1">
                            <a:latin typeface="Cambria Math" panose="02040503050406030204" pitchFamily="18" charset="0"/>
                          </a:rPr>
                          <m:t>𝑘</m:t>
                        </m:r>
                      </m:sub>
                    </m:sSub>
                  </m:oMath>
                </a14:m>
                <a:r>
                  <a:rPr lang="en-GB" altLang="en-US" dirty="0"/>
                  <a:t>is the probability outcome of the prediction for sample </a:t>
                </a:r>
                <a14:m>
                  <m:oMath xmlns:m="http://schemas.openxmlformats.org/officeDocument/2006/math">
                    <m:r>
                      <a:rPr lang="en-US" altLang="en-US" b="0" i="1" smtClean="0">
                        <a:latin typeface="Cambria Math" panose="02040503050406030204" pitchFamily="18" charset="0"/>
                      </a:rPr>
                      <m:t>𝑖</m:t>
                    </m:r>
                  </m:oMath>
                </a14:m>
                <a:r>
                  <a:rPr lang="en-GB" altLang="en-US" dirty="0"/>
                  <a:t> for label </a:t>
                </a:r>
                <a14:m>
                  <m:oMath xmlns:m="http://schemas.openxmlformats.org/officeDocument/2006/math">
                    <m:r>
                      <a:rPr lang="en-US" altLang="en-US" b="0" i="1" smtClean="0">
                        <a:latin typeface="Cambria Math" panose="02040503050406030204" pitchFamily="18" charset="0"/>
                      </a:rPr>
                      <m:t>𝑘</m:t>
                    </m:r>
                  </m:oMath>
                </a14:m>
                <a:r>
                  <a:rPr lang="en-GB" altLang="en-US" dirty="0"/>
                  <a:t>.</a:t>
                </a:r>
              </a:p>
              <a:p>
                <a:pPr marL="201168" lvl="1" indent="0">
                  <a:buNone/>
                </a:pPr>
                <a:endParaRPr lang="en-GB" altLang="en-US" dirty="0"/>
              </a:p>
            </p:txBody>
          </p:sp>
        </mc:Choice>
        <mc:Fallback xmlns="">
          <p:sp>
            <p:nvSpPr>
              <p:cNvPr id="35843" name="Rectangle 3"/>
              <p:cNvSpPr>
                <a:spLocks noGrp="1" noRot="1" noChangeAspect="1" noMove="1" noResize="1" noEditPoints="1" noAdjustHandles="1" noChangeArrowheads="1" noChangeShapeType="1" noTextEdit="1"/>
              </p:cNvSpPr>
              <p:nvPr>
                <p:ph type="body" idx="1"/>
              </p:nvPr>
            </p:nvSpPr>
            <p:spPr>
              <a:blipFill rotWithShape="0">
                <a:blip r:embed="rId2"/>
                <a:stretch>
                  <a:fillRect t="-1515"/>
                </a:stretch>
              </a:blipFill>
            </p:spPr>
            <p:txBody>
              <a:bodyPr/>
              <a:lstStyle/>
              <a:p>
                <a:r>
                  <a:rPr lang="en-US">
                    <a:noFill/>
                  </a:rPr>
                  <a:t> </a:t>
                </a:r>
              </a:p>
            </p:txBody>
          </p:sp>
        </mc:Fallback>
      </mc:AlternateContent>
    </p:spTree>
    <p:extLst>
      <p:ext uri="{BB962C8B-B14F-4D97-AF65-F5344CB8AC3E}">
        <p14:creationId xmlns:p14="http://schemas.microsoft.com/office/powerpoint/2010/main" val="1250384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CN" dirty="0"/>
              <a:t>Cost Function with regulation</a:t>
            </a:r>
          </a:p>
        </p:txBody>
      </p:sp>
      <mc:AlternateContent xmlns:mc="http://schemas.openxmlformats.org/markup-compatibility/2006">
        <mc:Choice xmlns:a14="http://schemas.microsoft.com/office/drawing/2010/main" Requires="a14">
          <p:sp>
            <p:nvSpPr>
              <p:cNvPr id="35843" name="Rectangle 3"/>
              <p:cNvSpPr>
                <a:spLocks noGrp="1" noChangeArrowheads="1"/>
              </p:cNvSpPr>
              <p:nvPr>
                <p:ph type="body" idx="1"/>
              </p:nvPr>
            </p:nvSpPr>
            <p:spPr/>
            <p:txBody>
              <a:bodyPr>
                <a:normAutofit/>
              </a:bodyPr>
              <a:lstStyle/>
              <a:p>
                <a:pPr marL="201168" lvl="1" indent="0">
                  <a:buNone/>
                </a:pPr>
                <a:r>
                  <a:rPr lang="en-US" altLang="en-US" b="1" dirty="0"/>
                  <a:t>Cost function for binary classification with </a:t>
                </a:r>
                <a:r>
                  <a:rPr lang="en-US" altLang="en-US" b="1" dirty="0">
                    <a:solidFill>
                      <a:srgbClr val="FF0000"/>
                    </a:solidFill>
                  </a:rPr>
                  <a:t>regulation</a:t>
                </a:r>
                <a:r>
                  <a:rPr lang="en-US" altLang="en-US" b="1" dirty="0"/>
                  <a:t>:</a:t>
                </a:r>
                <a:endParaRPr lang="en-US" b="1" dirty="0"/>
              </a:p>
              <a:p>
                <a:pPr marL="201168" lvl="1" indent="0">
                  <a:buNone/>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rPr>
                        <m:t>𝐽</m:t>
                      </m:r>
                      <m:d>
                        <m:dPr>
                          <m:ctrlPr>
                            <a:rPr lang="en-US" sz="1200" i="1">
                              <a:latin typeface="Cambria Math" panose="02040503050406030204" pitchFamily="18" charset="0"/>
                            </a:rPr>
                          </m:ctrlPr>
                        </m:dPr>
                        <m:e>
                          <m:r>
                            <a:rPr lang="en-US" sz="1200" b="1" i="1" smtClean="0">
                              <a:latin typeface="Cambria Math" panose="02040503050406030204" pitchFamily="18" charset="0"/>
                            </a:rPr>
                            <m:t>𝒘</m:t>
                          </m:r>
                        </m:e>
                      </m:d>
                      <m:r>
                        <a:rPr lang="en-US" sz="1200" i="1">
                          <a:latin typeface="Cambria Math" panose="02040503050406030204" pitchFamily="18" charset="0"/>
                        </a:rPr>
                        <m:t>=</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𝑛</m:t>
                          </m:r>
                        </m:den>
                      </m:f>
                      <m:sSubSup>
                        <m:sSubSupPr>
                          <m:ctrlPr>
                            <a:rPr lang="en-US" sz="1600" i="1">
                              <a:latin typeface="Cambria Math" panose="02040503050406030204" pitchFamily="18" charset="0"/>
                            </a:rPr>
                          </m:ctrlPr>
                        </m:sSubSupPr>
                        <m:e>
                          <m:r>
                            <m:rPr>
                              <m:sty m:val="p"/>
                            </m:rPr>
                            <a:rPr lang="en-US" sz="1600">
                              <a:latin typeface="Cambria Math" panose="02040503050406030204" pitchFamily="18" charset="0"/>
                            </a:rPr>
                            <m:t>Σ</m:t>
                          </m:r>
                        </m:e>
                        <m:sub>
                          <m:r>
                            <a:rPr lang="en-US" sz="1600" i="1">
                              <a:latin typeface="Cambria Math" panose="02040503050406030204" pitchFamily="18" charset="0"/>
                            </a:rPr>
                            <m:t>𝑖</m:t>
                          </m:r>
                          <m:r>
                            <a:rPr lang="en-US" sz="1600" i="1">
                              <a:latin typeface="Cambria Math" panose="02040503050406030204" pitchFamily="18" charset="0"/>
                            </a:rPr>
                            <m:t>=1</m:t>
                          </m:r>
                        </m:sub>
                        <m:sup>
                          <m:r>
                            <a:rPr lang="en-US" sz="1600" i="1">
                              <a:latin typeface="Cambria Math" panose="02040503050406030204" pitchFamily="18" charset="0"/>
                            </a:rPr>
                            <m:t>𝑛</m:t>
                          </m:r>
                        </m:sup>
                      </m:sSubSup>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𝑖</m:t>
                          </m:r>
                        </m:sub>
                      </m:sSub>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log</m:t>
                          </m:r>
                        </m:fName>
                        <m:e>
                          <m:d>
                            <m:dPr>
                              <m:ctrlPr>
                                <a:rPr lang="en-US" sz="1600" i="1">
                                  <a:latin typeface="Cambria Math" panose="02040503050406030204" pitchFamily="18" charset="0"/>
                                </a:rPr>
                              </m:ctrlPr>
                            </m:dPr>
                            <m:e>
                              <m:sSub>
                                <m:sSubPr>
                                  <m:ctrlPr>
                                    <a:rPr lang="en-US" altLang="en-US" sz="1600" b="1" i="1" dirty="0">
                                      <a:latin typeface="Cambria Math" panose="02040503050406030204" pitchFamily="18" charset="0"/>
                                    </a:rPr>
                                  </m:ctrlPr>
                                </m:sSubPr>
                                <m:e>
                                  <m:acc>
                                    <m:accPr>
                                      <m:chr m:val="̂"/>
                                      <m:ctrlPr>
                                        <a:rPr lang="en-US" altLang="en-US" sz="1600" i="1" dirty="0">
                                          <a:latin typeface="Cambria Math" panose="02040503050406030204" pitchFamily="18" charset="0"/>
                                        </a:rPr>
                                      </m:ctrlPr>
                                    </m:accPr>
                                    <m:e>
                                      <m:r>
                                        <a:rPr lang="en-US" altLang="en-US" sz="1600" i="1" dirty="0">
                                          <a:latin typeface="Cambria Math" panose="02040503050406030204" pitchFamily="18" charset="0"/>
                                        </a:rPr>
                                        <m:t>𝑦</m:t>
                                      </m:r>
                                    </m:e>
                                  </m:acc>
                                </m:e>
                                <m:sub>
                                  <m:r>
                                    <a:rPr lang="en-US" altLang="en-US" sz="1600" b="1" i="1" dirty="0">
                                      <a:latin typeface="Cambria Math" panose="02040503050406030204" pitchFamily="18" charset="0"/>
                                    </a:rPr>
                                    <m:t>𝒊</m:t>
                                  </m:r>
                                </m:sub>
                              </m:sSub>
                            </m:e>
                          </m:d>
                          <m:r>
                            <a:rPr lang="en-US" sz="1600" i="1">
                              <a:latin typeface="Cambria Math" panose="02040503050406030204" pitchFamily="18" charset="0"/>
                            </a:rPr>
                            <m:t>+</m:t>
                          </m:r>
                          <m:func>
                            <m:funcPr>
                              <m:ctrlPr>
                                <a:rPr lang="en-US" sz="1600" i="1">
                                  <a:latin typeface="Cambria Math" panose="02040503050406030204" pitchFamily="18" charset="0"/>
                                </a:rPr>
                              </m:ctrlPr>
                            </m:funcPr>
                            <m:fName>
                              <m:d>
                                <m:dPr>
                                  <m:ctrlPr>
                                    <a:rPr lang="en-US" sz="1600" i="1">
                                      <a:latin typeface="Cambria Math" panose="02040503050406030204" pitchFamily="18" charset="0"/>
                                    </a:rPr>
                                  </m:ctrlPr>
                                </m:dPr>
                                <m:e>
                                  <m:r>
                                    <a:rPr lang="en-US" sz="1600">
                                      <a:latin typeface="Cambria Math" panose="02040503050406030204" pitchFamily="18" charset="0"/>
                                    </a:rPr>
                                    <m:t>1−</m:t>
                                  </m:r>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𝑖</m:t>
                                      </m:r>
                                    </m:sub>
                                  </m:sSub>
                                </m:e>
                              </m:d>
                              <m:r>
                                <m:rPr>
                                  <m:sty m:val="p"/>
                                </m:rPr>
                                <a:rPr lang="en-US" sz="1600">
                                  <a:latin typeface="Cambria Math" panose="02040503050406030204" pitchFamily="18" charset="0"/>
                                </a:rPr>
                                <m:t>log</m:t>
                              </m:r>
                            </m:fName>
                            <m:e>
                              <m:d>
                                <m:dPr>
                                  <m:ctrlPr>
                                    <a:rPr lang="en-US" sz="1600" i="1">
                                      <a:latin typeface="Cambria Math" panose="02040503050406030204" pitchFamily="18" charset="0"/>
                                    </a:rPr>
                                  </m:ctrlPr>
                                </m:dPr>
                                <m:e>
                                  <m:r>
                                    <a:rPr lang="en-US" sz="1600" i="1">
                                      <a:latin typeface="Cambria Math" panose="02040503050406030204" pitchFamily="18" charset="0"/>
                                    </a:rPr>
                                    <m:t>1−</m:t>
                                  </m:r>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rPr>
                                            <m:t>𝑦</m:t>
                                          </m:r>
                                        </m:e>
                                      </m:acc>
                                    </m:e>
                                    <m:sub>
                                      <m:r>
                                        <a:rPr lang="en-US" sz="1600" i="1">
                                          <a:latin typeface="Cambria Math" panose="02040503050406030204" pitchFamily="18" charset="0"/>
                                        </a:rPr>
                                        <m:t>𝑖</m:t>
                                      </m:r>
                                    </m:sub>
                                  </m:sSub>
                                </m:e>
                              </m:d>
                              <m:r>
                                <a:rPr lang="en-US" sz="1600" i="1">
                                  <a:latin typeface="Cambria Math" panose="02040503050406030204" pitchFamily="18" charset="0"/>
                                </a:rPr>
                                <m:t>]</m:t>
                              </m:r>
                            </m:e>
                          </m:func>
                        </m:e>
                      </m:func>
                      <m:r>
                        <a:rPr lang="en-US" sz="1050" i="1">
                          <a:latin typeface="Cambria Math" panose="02040503050406030204" pitchFamily="18" charset="0"/>
                        </a:rPr>
                        <m:t>+</m:t>
                      </m:r>
                      <m:f>
                        <m:fPr>
                          <m:ctrlPr>
                            <a:rPr lang="en-US" sz="1200" i="1" smtClean="0">
                              <a:solidFill>
                                <a:srgbClr val="FF0000"/>
                              </a:solidFill>
                              <a:latin typeface="Cambria Math" panose="02040503050406030204" pitchFamily="18" charset="0"/>
                            </a:rPr>
                          </m:ctrlPr>
                        </m:fPr>
                        <m:num>
                          <m:r>
                            <a:rPr lang="en-US" sz="1200" i="1">
                              <a:solidFill>
                                <a:srgbClr val="FF0000"/>
                              </a:solidFill>
                              <a:latin typeface="Cambria Math" panose="02040503050406030204" pitchFamily="18" charset="0"/>
                            </a:rPr>
                            <m:t>𝜆</m:t>
                          </m:r>
                        </m:num>
                        <m:den>
                          <m:r>
                            <a:rPr lang="en-US" sz="1200" i="1">
                              <a:solidFill>
                                <a:srgbClr val="FF0000"/>
                              </a:solidFill>
                              <a:latin typeface="Cambria Math" panose="02040503050406030204" pitchFamily="18" charset="0"/>
                            </a:rPr>
                            <m:t>2</m:t>
                          </m:r>
                          <m:r>
                            <a:rPr lang="en-US" sz="1200" b="0" i="1" smtClean="0">
                              <a:solidFill>
                                <a:srgbClr val="FF0000"/>
                              </a:solidFill>
                              <a:latin typeface="Cambria Math" panose="02040503050406030204" pitchFamily="18" charset="0"/>
                            </a:rPr>
                            <m:t>𝑛</m:t>
                          </m:r>
                        </m:den>
                      </m:f>
                      <m:sSubSup>
                        <m:sSubSupPr>
                          <m:ctrlPr>
                            <a:rPr lang="en-US" sz="1200" i="1">
                              <a:solidFill>
                                <a:srgbClr val="FF0000"/>
                              </a:solidFill>
                              <a:latin typeface="Cambria Math" panose="02040503050406030204" pitchFamily="18" charset="0"/>
                            </a:rPr>
                          </m:ctrlPr>
                        </m:sSubSupPr>
                        <m:e>
                          <m:r>
                            <m:rPr>
                              <m:sty m:val="p"/>
                            </m:rPr>
                            <a:rPr lang="en-US" sz="1200">
                              <a:solidFill>
                                <a:srgbClr val="FF0000"/>
                              </a:solidFill>
                              <a:latin typeface="Cambria Math" panose="02040503050406030204" pitchFamily="18" charset="0"/>
                            </a:rPr>
                            <m:t>Σ</m:t>
                          </m:r>
                        </m:e>
                        <m:sub>
                          <m:r>
                            <a:rPr lang="en-US" sz="1200" i="1">
                              <a:solidFill>
                                <a:srgbClr val="FF0000"/>
                              </a:solidFill>
                              <a:latin typeface="Cambria Math" panose="02040503050406030204" pitchFamily="18" charset="0"/>
                            </a:rPr>
                            <m:t>𝑙</m:t>
                          </m:r>
                          <m:r>
                            <a:rPr lang="en-US" sz="1200" i="1">
                              <a:solidFill>
                                <a:srgbClr val="FF0000"/>
                              </a:solidFill>
                              <a:latin typeface="Cambria Math" panose="02040503050406030204" pitchFamily="18" charset="0"/>
                            </a:rPr>
                            <m:t>=1</m:t>
                          </m:r>
                        </m:sub>
                        <m:sup>
                          <m:r>
                            <a:rPr lang="en-US" sz="1200" i="1">
                              <a:solidFill>
                                <a:srgbClr val="FF0000"/>
                              </a:solidFill>
                              <a:latin typeface="Cambria Math" panose="02040503050406030204" pitchFamily="18" charset="0"/>
                            </a:rPr>
                            <m:t>𝐿</m:t>
                          </m:r>
                        </m:sup>
                      </m:sSubSup>
                      <m:sSubSup>
                        <m:sSubSupPr>
                          <m:ctrlPr>
                            <a:rPr lang="en-US" sz="1200" i="1">
                              <a:solidFill>
                                <a:srgbClr val="FF0000"/>
                              </a:solidFill>
                              <a:latin typeface="Cambria Math" panose="02040503050406030204" pitchFamily="18" charset="0"/>
                            </a:rPr>
                          </m:ctrlPr>
                        </m:sSubSupPr>
                        <m:e>
                          <m:r>
                            <m:rPr>
                              <m:sty m:val="p"/>
                            </m:rPr>
                            <a:rPr lang="en-US" sz="1200">
                              <a:solidFill>
                                <a:srgbClr val="FF0000"/>
                              </a:solidFill>
                              <a:latin typeface="Cambria Math" panose="02040503050406030204" pitchFamily="18" charset="0"/>
                            </a:rPr>
                            <m:t>Σ</m:t>
                          </m:r>
                        </m:e>
                        <m:sub>
                          <m:r>
                            <a:rPr lang="en-US" sz="1200" i="1">
                              <a:solidFill>
                                <a:srgbClr val="FF0000"/>
                              </a:solidFill>
                              <a:latin typeface="Cambria Math" panose="02040503050406030204" pitchFamily="18" charset="0"/>
                            </a:rPr>
                            <m:t>𝑖</m:t>
                          </m:r>
                          <m:r>
                            <a:rPr lang="en-US" sz="1200" i="1">
                              <a:solidFill>
                                <a:srgbClr val="FF0000"/>
                              </a:solidFill>
                              <a:latin typeface="Cambria Math" panose="02040503050406030204" pitchFamily="18" charset="0"/>
                            </a:rPr>
                            <m:t>=1</m:t>
                          </m:r>
                        </m:sub>
                        <m:sup>
                          <m:sSub>
                            <m:sSubPr>
                              <m:ctrlPr>
                                <a:rPr lang="en-US" sz="1200" i="1">
                                  <a:solidFill>
                                    <a:srgbClr val="FF0000"/>
                                  </a:solidFill>
                                  <a:latin typeface="Cambria Math" panose="02040503050406030204" pitchFamily="18" charset="0"/>
                                </a:rPr>
                              </m:ctrlPr>
                            </m:sSubPr>
                            <m:e>
                              <m:r>
                                <a:rPr lang="en-US" sz="1200" i="1">
                                  <a:solidFill>
                                    <a:srgbClr val="FF0000"/>
                                  </a:solidFill>
                                  <a:latin typeface="Cambria Math" panose="02040503050406030204" pitchFamily="18" charset="0"/>
                                </a:rPr>
                                <m:t>𝑠</m:t>
                              </m:r>
                            </m:e>
                            <m:sub>
                              <m:r>
                                <a:rPr lang="en-US" sz="1200" i="1">
                                  <a:solidFill>
                                    <a:srgbClr val="FF0000"/>
                                  </a:solidFill>
                                  <a:latin typeface="Cambria Math" panose="02040503050406030204" pitchFamily="18" charset="0"/>
                                </a:rPr>
                                <m:t>𝑙</m:t>
                              </m:r>
                            </m:sub>
                          </m:sSub>
                        </m:sup>
                      </m:sSubSup>
                      <m:sSubSup>
                        <m:sSubSupPr>
                          <m:ctrlPr>
                            <a:rPr lang="en-US" sz="1200" i="1">
                              <a:solidFill>
                                <a:srgbClr val="FF0000"/>
                              </a:solidFill>
                              <a:latin typeface="Cambria Math" panose="02040503050406030204" pitchFamily="18" charset="0"/>
                            </a:rPr>
                          </m:ctrlPr>
                        </m:sSubSupPr>
                        <m:e>
                          <m:r>
                            <m:rPr>
                              <m:sty m:val="p"/>
                            </m:rPr>
                            <a:rPr lang="en-US" sz="1200">
                              <a:solidFill>
                                <a:srgbClr val="FF0000"/>
                              </a:solidFill>
                              <a:latin typeface="Cambria Math" panose="02040503050406030204" pitchFamily="18" charset="0"/>
                            </a:rPr>
                            <m:t>Σ</m:t>
                          </m:r>
                        </m:e>
                        <m:sub>
                          <m:r>
                            <a:rPr lang="en-US" sz="1200" i="1">
                              <a:solidFill>
                                <a:srgbClr val="FF0000"/>
                              </a:solidFill>
                              <a:latin typeface="Cambria Math" panose="02040503050406030204" pitchFamily="18" charset="0"/>
                            </a:rPr>
                            <m:t>𝑗</m:t>
                          </m:r>
                          <m:r>
                            <a:rPr lang="en-US" sz="1200" i="1">
                              <a:solidFill>
                                <a:srgbClr val="FF0000"/>
                              </a:solidFill>
                              <a:latin typeface="Cambria Math" panose="02040503050406030204" pitchFamily="18" charset="0"/>
                            </a:rPr>
                            <m:t>=1</m:t>
                          </m:r>
                        </m:sub>
                        <m:sup>
                          <m:sSub>
                            <m:sSubPr>
                              <m:ctrlPr>
                                <a:rPr lang="en-US" sz="1200" i="1">
                                  <a:solidFill>
                                    <a:srgbClr val="FF0000"/>
                                  </a:solidFill>
                                  <a:latin typeface="Cambria Math" panose="02040503050406030204" pitchFamily="18" charset="0"/>
                                </a:rPr>
                              </m:ctrlPr>
                            </m:sSubPr>
                            <m:e>
                              <m:r>
                                <a:rPr lang="en-US" sz="1200" i="1">
                                  <a:solidFill>
                                    <a:srgbClr val="FF0000"/>
                                  </a:solidFill>
                                  <a:latin typeface="Cambria Math" panose="02040503050406030204" pitchFamily="18" charset="0"/>
                                </a:rPr>
                                <m:t>𝑠</m:t>
                              </m:r>
                            </m:e>
                            <m:sub>
                              <m:r>
                                <a:rPr lang="en-US" sz="1200" i="1">
                                  <a:solidFill>
                                    <a:srgbClr val="FF0000"/>
                                  </a:solidFill>
                                  <a:latin typeface="Cambria Math" panose="02040503050406030204" pitchFamily="18" charset="0"/>
                                </a:rPr>
                                <m:t>𝑙</m:t>
                              </m:r>
                              <m:r>
                                <a:rPr lang="en-US" sz="1200" i="1">
                                  <a:solidFill>
                                    <a:srgbClr val="FF0000"/>
                                  </a:solidFill>
                                  <a:latin typeface="Cambria Math" panose="02040503050406030204" pitchFamily="18" charset="0"/>
                                </a:rPr>
                                <m:t>+1</m:t>
                              </m:r>
                            </m:sub>
                          </m:sSub>
                        </m:sup>
                      </m:sSubSup>
                      <m:sSup>
                        <m:sSupPr>
                          <m:ctrlPr>
                            <a:rPr lang="en-US" sz="1200" i="1">
                              <a:solidFill>
                                <a:srgbClr val="FF0000"/>
                              </a:solidFill>
                              <a:latin typeface="Cambria Math" panose="02040503050406030204" pitchFamily="18" charset="0"/>
                            </a:rPr>
                          </m:ctrlPr>
                        </m:sSupPr>
                        <m:e>
                          <m:d>
                            <m:dPr>
                              <m:ctrlPr>
                                <a:rPr lang="en-US" sz="1200" i="1">
                                  <a:solidFill>
                                    <a:srgbClr val="FF0000"/>
                                  </a:solidFill>
                                  <a:latin typeface="Cambria Math" panose="02040503050406030204" pitchFamily="18" charset="0"/>
                                </a:rPr>
                              </m:ctrlPr>
                            </m:dPr>
                            <m:e>
                              <m:sSubSup>
                                <m:sSubSupPr>
                                  <m:ctrlPr>
                                    <a:rPr lang="en-US" sz="1200" i="1">
                                      <a:solidFill>
                                        <a:srgbClr val="FF0000"/>
                                      </a:solidFill>
                                      <a:latin typeface="Cambria Math" panose="02040503050406030204" pitchFamily="18" charset="0"/>
                                    </a:rPr>
                                  </m:ctrlPr>
                                </m:sSubSupPr>
                                <m:e>
                                  <m:r>
                                    <a:rPr lang="en-US" sz="1200" b="0" i="1" smtClean="0">
                                      <a:solidFill>
                                        <a:srgbClr val="FF0000"/>
                                      </a:solidFill>
                                      <a:latin typeface="Cambria Math" panose="02040503050406030204" pitchFamily="18" charset="0"/>
                                    </a:rPr>
                                    <m:t>𝑤</m:t>
                                  </m:r>
                                </m:e>
                                <m:sub>
                                  <m:r>
                                    <a:rPr lang="en-US" sz="1200" i="1">
                                      <a:solidFill>
                                        <a:srgbClr val="FF0000"/>
                                      </a:solidFill>
                                      <a:latin typeface="Cambria Math" panose="02040503050406030204" pitchFamily="18" charset="0"/>
                                    </a:rPr>
                                    <m:t>𝑖𝑗</m:t>
                                  </m:r>
                                </m:sub>
                                <m:sup>
                                  <m:d>
                                    <m:dPr>
                                      <m:ctrlPr>
                                        <a:rPr lang="en-US" sz="1200" i="1">
                                          <a:solidFill>
                                            <a:srgbClr val="FF0000"/>
                                          </a:solidFill>
                                          <a:latin typeface="Cambria Math" panose="02040503050406030204" pitchFamily="18" charset="0"/>
                                        </a:rPr>
                                      </m:ctrlPr>
                                    </m:dPr>
                                    <m:e>
                                      <m:r>
                                        <a:rPr lang="en-US" sz="1200" i="1">
                                          <a:solidFill>
                                            <a:srgbClr val="FF0000"/>
                                          </a:solidFill>
                                          <a:latin typeface="Cambria Math" panose="02040503050406030204" pitchFamily="18" charset="0"/>
                                        </a:rPr>
                                        <m:t>𝑙</m:t>
                                      </m:r>
                                    </m:e>
                                  </m:d>
                                </m:sup>
                              </m:sSubSup>
                            </m:e>
                          </m:d>
                        </m:e>
                        <m:sup>
                          <m:r>
                            <a:rPr lang="en-US" sz="1200" i="1">
                              <a:solidFill>
                                <a:srgbClr val="FF0000"/>
                              </a:solidFill>
                              <a:latin typeface="Cambria Math" panose="02040503050406030204" pitchFamily="18" charset="0"/>
                            </a:rPr>
                            <m:t>2</m:t>
                          </m:r>
                        </m:sup>
                      </m:sSup>
                    </m:oMath>
                  </m:oMathPara>
                </a14:m>
                <a:endParaRPr lang="en-US" dirty="0"/>
              </a:p>
              <a:p>
                <a:pPr marL="201168" lvl="1" indent="0">
                  <a:buNone/>
                </a:pPr>
                <a:endParaRPr lang="en-US" b="1" dirty="0"/>
              </a:p>
              <a:p>
                <a:pPr marL="201168" lvl="1" indent="0">
                  <a:buNone/>
                </a:pPr>
                <a:r>
                  <a:rPr lang="en-US" b="1" dirty="0"/>
                  <a:t>Cost function for K-classes classification with regulation (</a:t>
                </a:r>
                <a14:m>
                  <m:oMath xmlns:m="http://schemas.openxmlformats.org/officeDocument/2006/math">
                    <m:r>
                      <a:rPr lang="en-US" b="1" i="1">
                        <a:latin typeface="Cambria Math" panose="02040503050406030204" pitchFamily="18" charset="0"/>
                      </a:rPr>
                      <m:t>𝒌</m:t>
                    </m:r>
                    <m:r>
                      <a:rPr lang="en-US" b="1" i="1">
                        <a:latin typeface="Cambria Math" panose="02040503050406030204" pitchFamily="18" charset="0"/>
                      </a:rPr>
                      <m:t>≥</m:t>
                    </m:r>
                    <m:r>
                      <a:rPr lang="en-US" b="1" i="1">
                        <a:latin typeface="Cambria Math" panose="02040503050406030204" pitchFamily="18" charset="0"/>
                      </a:rPr>
                      <m:t>𝟑</m:t>
                    </m:r>
                  </m:oMath>
                </a14:m>
                <a:r>
                  <a:rPr lang="en-US" b="1" dirty="0"/>
                  <a:t>):</a:t>
                </a:r>
              </a:p>
              <a:p>
                <a:pPr marL="201168" lvl="1" indent="0">
                  <a:buNone/>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𝐽</m:t>
                      </m:r>
                      <m:d>
                        <m:dPr>
                          <m:ctrlPr>
                            <a:rPr lang="en-US" sz="1400" i="1">
                              <a:latin typeface="Cambria Math" panose="02040503050406030204" pitchFamily="18" charset="0"/>
                            </a:rPr>
                          </m:ctrlPr>
                        </m:dPr>
                        <m:e>
                          <m:r>
                            <a:rPr lang="en-US" sz="1400" b="1" i="1" smtClean="0">
                              <a:latin typeface="Cambria Math" panose="02040503050406030204" pitchFamily="18" charset="0"/>
                            </a:rPr>
                            <m:t>𝒘</m:t>
                          </m:r>
                        </m:e>
                      </m:d>
                      <m:r>
                        <a:rPr lang="en-US" sz="1400" i="1">
                          <a:latin typeface="Cambria Math" panose="02040503050406030204" pitchFamily="18" charset="0"/>
                        </a:rPr>
                        <m:t>=</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𝑛</m:t>
                          </m:r>
                        </m:den>
                      </m:f>
                      <m:sSubSup>
                        <m:sSubSupPr>
                          <m:ctrlPr>
                            <a:rPr lang="en-US" sz="1600" i="1">
                              <a:latin typeface="Cambria Math" panose="02040503050406030204" pitchFamily="18" charset="0"/>
                            </a:rPr>
                          </m:ctrlPr>
                        </m:sSubSupPr>
                        <m:e>
                          <m:r>
                            <m:rPr>
                              <m:sty m:val="p"/>
                            </m:rPr>
                            <a:rPr lang="en-US" sz="1600">
                              <a:latin typeface="Cambria Math" panose="02040503050406030204" pitchFamily="18" charset="0"/>
                            </a:rPr>
                            <m:t>Σ</m:t>
                          </m:r>
                        </m:e>
                        <m:sub>
                          <m:r>
                            <a:rPr lang="en-US" sz="1600" i="1">
                              <a:latin typeface="Cambria Math" panose="02040503050406030204" pitchFamily="18" charset="0"/>
                            </a:rPr>
                            <m:t>𝑖</m:t>
                          </m:r>
                          <m:r>
                            <a:rPr lang="en-US" sz="1600" i="1">
                              <a:latin typeface="Cambria Math" panose="02040503050406030204" pitchFamily="18" charset="0"/>
                            </a:rPr>
                            <m:t>=1</m:t>
                          </m:r>
                        </m:sub>
                        <m:sup>
                          <m:r>
                            <a:rPr lang="en-US" sz="1600" i="1">
                              <a:latin typeface="Cambria Math" panose="02040503050406030204" pitchFamily="18" charset="0"/>
                            </a:rPr>
                            <m:t>𝑛</m:t>
                          </m:r>
                        </m:sup>
                      </m:sSubSup>
                      <m:sSubSup>
                        <m:sSubSupPr>
                          <m:ctrlPr>
                            <a:rPr lang="en-US" sz="1600" i="1">
                              <a:latin typeface="Cambria Math" panose="02040503050406030204" pitchFamily="18" charset="0"/>
                            </a:rPr>
                          </m:ctrlPr>
                        </m:sSubSupPr>
                        <m:e>
                          <m:r>
                            <m:rPr>
                              <m:sty m:val="p"/>
                            </m:rPr>
                            <a:rPr lang="en-US" sz="1600">
                              <a:latin typeface="Cambria Math" panose="02040503050406030204" pitchFamily="18" charset="0"/>
                            </a:rPr>
                            <m:t>Σ</m:t>
                          </m:r>
                        </m:e>
                        <m:sub>
                          <m:r>
                            <a:rPr lang="en-US" sz="1600" i="1">
                              <a:latin typeface="Cambria Math" panose="02040503050406030204" pitchFamily="18" charset="0"/>
                            </a:rPr>
                            <m:t>𝑘</m:t>
                          </m:r>
                          <m:r>
                            <a:rPr lang="en-US" sz="1600" i="1">
                              <a:latin typeface="Cambria Math" panose="02040503050406030204" pitchFamily="18" charset="0"/>
                            </a:rPr>
                            <m:t>=1</m:t>
                          </m:r>
                        </m:sub>
                        <m:sup>
                          <m:r>
                            <a:rPr lang="en-US" sz="1600" i="1">
                              <a:latin typeface="Cambria Math" panose="02040503050406030204" pitchFamily="18" charset="0"/>
                            </a:rPr>
                            <m:t>𝐾</m:t>
                          </m:r>
                        </m:sup>
                      </m:sSubSup>
                      <m:d>
                        <m:dPr>
                          <m:begChr m:val="["/>
                          <m:endChr m:val="]"/>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𝑖</m:t>
                              </m:r>
                              <m:r>
                                <a:rPr lang="en-US" sz="1600" i="1">
                                  <a:latin typeface="Cambria Math" panose="02040503050406030204" pitchFamily="18" charset="0"/>
                                </a:rPr>
                                <m:t>, </m:t>
                              </m:r>
                              <m:r>
                                <a:rPr lang="en-US" sz="1600" i="1">
                                  <a:latin typeface="Cambria Math" panose="02040503050406030204" pitchFamily="18" charset="0"/>
                                </a:rPr>
                                <m:t>𝑘</m:t>
                              </m:r>
                            </m:sub>
                          </m:sSub>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log</m:t>
                              </m:r>
                            </m:fName>
                            <m:e>
                              <m:sSub>
                                <m:sSubPr>
                                  <m:ctrlPr>
                                    <a:rPr lang="en-US" altLang="en-US" sz="1600" b="1" i="1" dirty="0">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rPr>
                                        <m:t>𝑦</m:t>
                                      </m:r>
                                    </m:e>
                                  </m:acc>
                                </m:e>
                                <m:sub>
                                  <m:r>
                                    <a:rPr lang="en-US" altLang="en-US" sz="1600" b="1" i="1" dirty="0">
                                      <a:latin typeface="Cambria Math" panose="02040503050406030204" pitchFamily="18" charset="0"/>
                                    </a:rPr>
                                    <m:t>𝒊</m:t>
                                  </m:r>
                                  <m:r>
                                    <a:rPr lang="en-US" altLang="en-US" sz="1600" b="1" i="1" dirty="0">
                                      <a:latin typeface="Cambria Math" panose="02040503050406030204" pitchFamily="18" charset="0"/>
                                    </a:rPr>
                                    <m:t>,</m:t>
                                  </m:r>
                                  <m:r>
                                    <a:rPr lang="en-US" altLang="en-US" sz="1600" b="1" i="1" dirty="0">
                                      <a:latin typeface="Cambria Math" panose="02040503050406030204" pitchFamily="18" charset="0"/>
                                    </a:rPr>
                                    <m:t>𝒌</m:t>
                                  </m:r>
                                </m:sub>
                              </m:sSub>
                              <m:r>
                                <a:rPr lang="en-US" sz="1600" i="1">
                                  <a:latin typeface="Cambria Math" panose="02040503050406030204" pitchFamily="18" charset="0"/>
                                </a:rPr>
                                <m:t>  </m:t>
                              </m:r>
                            </m:e>
                          </m:func>
                          <m:r>
                            <a:rPr lang="en-US" sz="1600" i="1">
                              <a:latin typeface="Cambria Math" panose="02040503050406030204" pitchFamily="18" charset="0"/>
                            </a:rPr>
                            <m:t>+</m:t>
                          </m:r>
                          <m:d>
                            <m:dPr>
                              <m:ctrlPr>
                                <a:rPr lang="en-US" sz="1600" i="1">
                                  <a:latin typeface="Cambria Math" panose="02040503050406030204" pitchFamily="18" charset="0"/>
                                </a:rPr>
                              </m:ctrlPr>
                            </m:dPr>
                            <m:e>
                              <m:r>
                                <a:rPr lang="en-US" sz="1600" i="1">
                                  <a:latin typeface="Cambria Math" panose="02040503050406030204" pitchFamily="18" charset="0"/>
                                </a:rPr>
                                <m:t>1−</m:t>
                              </m:r>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𝑘</m:t>
                                  </m:r>
                                </m:sub>
                              </m:sSub>
                            </m:e>
                          </m:d>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log</m:t>
                              </m:r>
                            </m:fName>
                            <m:e>
                              <m:d>
                                <m:dPr>
                                  <m:ctrlPr>
                                    <a:rPr lang="en-US" sz="1600" i="1">
                                      <a:latin typeface="Cambria Math" panose="02040503050406030204" pitchFamily="18" charset="0"/>
                                    </a:rPr>
                                  </m:ctrlPr>
                                </m:dPr>
                                <m:e>
                                  <m:r>
                                    <a:rPr lang="en-US" sz="1600" i="1">
                                      <a:latin typeface="Cambria Math" panose="02040503050406030204" pitchFamily="18" charset="0"/>
                                    </a:rPr>
                                    <m:t>1−</m:t>
                                  </m:r>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rPr>
                                            <m:t>𝑦</m:t>
                                          </m:r>
                                        </m:e>
                                      </m:acc>
                                    </m:e>
                                    <m:sub>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𝑘</m:t>
                                      </m:r>
                                    </m:sub>
                                  </m:sSub>
                                </m:e>
                              </m:d>
                            </m:e>
                          </m:func>
                        </m:e>
                      </m:d>
                      <m:r>
                        <a:rPr lang="en-US" sz="1600" b="0" i="1" smtClean="0">
                          <a:latin typeface="Cambria Math" panose="02040503050406030204" pitchFamily="18" charset="0"/>
                        </a:rPr>
                        <m:t>+</m:t>
                      </m:r>
                    </m:oMath>
                  </m:oMathPara>
                </a14:m>
                <a:endParaRPr lang="en-US" sz="1600" dirty="0"/>
              </a:p>
              <a:p>
                <a:pPr marL="201168" lvl="1" indent="0">
                  <a:buNone/>
                </a:pPr>
                <a14:m>
                  <m:oMathPara xmlns:m="http://schemas.openxmlformats.org/officeDocument/2006/math">
                    <m:oMathParaPr>
                      <m:jc m:val="centerGroup"/>
                    </m:oMathParaPr>
                    <m:oMath xmlns:m="http://schemas.openxmlformats.org/officeDocument/2006/math">
                      <m:f>
                        <m:fPr>
                          <m:ctrlPr>
                            <a:rPr lang="en-US" sz="1600" i="1">
                              <a:latin typeface="Cambria Math" panose="02040503050406030204" pitchFamily="18" charset="0"/>
                            </a:rPr>
                          </m:ctrlPr>
                        </m:fPr>
                        <m:num>
                          <m:r>
                            <a:rPr lang="en-US" sz="1600" i="1">
                              <a:latin typeface="Cambria Math" panose="02040503050406030204" pitchFamily="18" charset="0"/>
                            </a:rPr>
                            <m:t>𝜆</m:t>
                          </m:r>
                        </m:num>
                        <m:den>
                          <m:r>
                            <a:rPr lang="en-US" sz="1600" i="1">
                              <a:latin typeface="Cambria Math" panose="02040503050406030204" pitchFamily="18" charset="0"/>
                            </a:rPr>
                            <m:t>2</m:t>
                          </m:r>
                          <m:r>
                            <a:rPr lang="en-US" sz="1600" b="0" i="1" smtClean="0">
                              <a:latin typeface="Cambria Math" panose="02040503050406030204" pitchFamily="18" charset="0"/>
                            </a:rPr>
                            <m:t>𝑛</m:t>
                          </m:r>
                        </m:den>
                      </m:f>
                      <m:sSubSup>
                        <m:sSubSupPr>
                          <m:ctrlPr>
                            <a:rPr lang="en-US" sz="1600" i="1">
                              <a:latin typeface="Cambria Math" panose="02040503050406030204" pitchFamily="18" charset="0"/>
                            </a:rPr>
                          </m:ctrlPr>
                        </m:sSubSupPr>
                        <m:e>
                          <m:r>
                            <m:rPr>
                              <m:sty m:val="p"/>
                            </m:rPr>
                            <a:rPr lang="en-US" sz="1600">
                              <a:latin typeface="Cambria Math" panose="02040503050406030204" pitchFamily="18" charset="0"/>
                            </a:rPr>
                            <m:t>Σ</m:t>
                          </m:r>
                        </m:e>
                        <m:sub>
                          <m:r>
                            <a:rPr lang="en-US" sz="1600" i="1">
                              <a:latin typeface="Cambria Math" panose="02040503050406030204" pitchFamily="18" charset="0"/>
                            </a:rPr>
                            <m:t>𝑙</m:t>
                          </m:r>
                          <m:r>
                            <a:rPr lang="en-US" sz="1600" i="1">
                              <a:latin typeface="Cambria Math" panose="02040503050406030204" pitchFamily="18" charset="0"/>
                            </a:rPr>
                            <m:t>=1</m:t>
                          </m:r>
                        </m:sub>
                        <m:sup>
                          <m:r>
                            <a:rPr lang="en-US" sz="1600" i="1">
                              <a:latin typeface="Cambria Math" panose="02040503050406030204" pitchFamily="18" charset="0"/>
                            </a:rPr>
                            <m:t>𝐿</m:t>
                          </m:r>
                        </m:sup>
                      </m:sSubSup>
                      <m:sSubSup>
                        <m:sSubSupPr>
                          <m:ctrlPr>
                            <a:rPr lang="en-US" sz="1600" i="1">
                              <a:latin typeface="Cambria Math" panose="02040503050406030204" pitchFamily="18" charset="0"/>
                            </a:rPr>
                          </m:ctrlPr>
                        </m:sSubSupPr>
                        <m:e>
                          <m:r>
                            <m:rPr>
                              <m:sty m:val="p"/>
                            </m:rPr>
                            <a:rPr lang="en-US" sz="1600">
                              <a:latin typeface="Cambria Math" panose="02040503050406030204" pitchFamily="18" charset="0"/>
                            </a:rPr>
                            <m:t>Σ</m:t>
                          </m:r>
                        </m:e>
                        <m:sub>
                          <m:r>
                            <a:rPr lang="en-US" sz="1600" i="1">
                              <a:latin typeface="Cambria Math" panose="02040503050406030204" pitchFamily="18" charset="0"/>
                            </a:rPr>
                            <m:t>𝑖</m:t>
                          </m:r>
                          <m:r>
                            <a:rPr lang="en-US" sz="1600" i="1">
                              <a:latin typeface="Cambria Math" panose="02040503050406030204" pitchFamily="18" charset="0"/>
                            </a:rPr>
                            <m:t>=1</m:t>
                          </m:r>
                        </m:sub>
                        <m:sup>
                          <m:sSub>
                            <m:sSubPr>
                              <m:ctrlPr>
                                <a:rPr lang="en-US" sz="1600" i="1">
                                  <a:latin typeface="Cambria Math" panose="02040503050406030204" pitchFamily="18" charset="0"/>
                                </a:rPr>
                              </m:ctrlPr>
                            </m:sSubPr>
                            <m:e>
                              <m:r>
                                <a:rPr lang="en-US" sz="1600" i="1">
                                  <a:latin typeface="Cambria Math" panose="02040503050406030204" pitchFamily="18" charset="0"/>
                                </a:rPr>
                                <m:t>𝑠</m:t>
                              </m:r>
                            </m:e>
                            <m:sub>
                              <m:r>
                                <a:rPr lang="en-US" sz="1600" i="1">
                                  <a:latin typeface="Cambria Math" panose="02040503050406030204" pitchFamily="18" charset="0"/>
                                </a:rPr>
                                <m:t>𝑙</m:t>
                              </m:r>
                            </m:sub>
                          </m:sSub>
                        </m:sup>
                      </m:sSubSup>
                      <m:sSubSup>
                        <m:sSubSupPr>
                          <m:ctrlPr>
                            <a:rPr lang="en-US" sz="1600" i="1">
                              <a:latin typeface="Cambria Math" panose="02040503050406030204" pitchFamily="18" charset="0"/>
                            </a:rPr>
                          </m:ctrlPr>
                        </m:sSubSupPr>
                        <m:e>
                          <m:r>
                            <m:rPr>
                              <m:sty m:val="p"/>
                            </m:rPr>
                            <a:rPr lang="en-US" sz="1600">
                              <a:latin typeface="Cambria Math" panose="02040503050406030204" pitchFamily="18" charset="0"/>
                            </a:rPr>
                            <m:t>Σ</m:t>
                          </m:r>
                        </m:e>
                        <m:sub>
                          <m:r>
                            <a:rPr lang="en-US" sz="1600" i="1">
                              <a:latin typeface="Cambria Math" panose="02040503050406030204" pitchFamily="18" charset="0"/>
                            </a:rPr>
                            <m:t>𝑗</m:t>
                          </m:r>
                          <m:r>
                            <a:rPr lang="en-US" sz="1600" i="1">
                              <a:latin typeface="Cambria Math" panose="02040503050406030204" pitchFamily="18" charset="0"/>
                            </a:rPr>
                            <m:t>=1</m:t>
                          </m:r>
                        </m:sub>
                        <m:sup>
                          <m:sSub>
                            <m:sSubPr>
                              <m:ctrlPr>
                                <a:rPr lang="en-US" sz="1600" i="1">
                                  <a:latin typeface="Cambria Math" panose="02040503050406030204" pitchFamily="18" charset="0"/>
                                </a:rPr>
                              </m:ctrlPr>
                            </m:sSubPr>
                            <m:e>
                              <m:r>
                                <a:rPr lang="en-US" sz="1600" i="1">
                                  <a:latin typeface="Cambria Math" panose="02040503050406030204" pitchFamily="18" charset="0"/>
                                </a:rPr>
                                <m:t>𝑠</m:t>
                              </m:r>
                            </m:e>
                            <m:sub>
                              <m:r>
                                <a:rPr lang="en-US" sz="1600" i="1">
                                  <a:latin typeface="Cambria Math" panose="02040503050406030204" pitchFamily="18" charset="0"/>
                                </a:rPr>
                                <m:t>𝑙</m:t>
                              </m:r>
                              <m:r>
                                <a:rPr lang="en-US" sz="1600" i="1">
                                  <a:latin typeface="Cambria Math" panose="02040503050406030204" pitchFamily="18" charset="0"/>
                                </a:rPr>
                                <m:t>+1</m:t>
                              </m:r>
                            </m:sub>
                          </m:sSub>
                        </m:sup>
                      </m:sSubSup>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sSubSup>
                                <m:sSubSupPr>
                                  <m:ctrlPr>
                                    <a:rPr lang="en-US" sz="1600" i="1">
                                      <a:latin typeface="Cambria Math" panose="02040503050406030204" pitchFamily="18" charset="0"/>
                                    </a:rPr>
                                  </m:ctrlPr>
                                </m:sSubSupPr>
                                <m:e>
                                  <m:r>
                                    <a:rPr lang="en-US" sz="1600" b="0" i="1" smtClean="0">
                                      <a:latin typeface="Cambria Math" panose="02040503050406030204" pitchFamily="18" charset="0"/>
                                    </a:rPr>
                                    <m:t>𝑤</m:t>
                                  </m:r>
                                </m:e>
                                <m:sub>
                                  <m:r>
                                    <a:rPr lang="en-US" sz="1600" i="1">
                                      <a:latin typeface="Cambria Math" panose="02040503050406030204" pitchFamily="18" charset="0"/>
                                    </a:rPr>
                                    <m:t>𝑖𝑗</m:t>
                                  </m:r>
                                </m:sub>
                                <m:sup>
                                  <m:d>
                                    <m:dPr>
                                      <m:ctrlPr>
                                        <a:rPr lang="en-US" sz="1600" i="1">
                                          <a:latin typeface="Cambria Math" panose="02040503050406030204" pitchFamily="18" charset="0"/>
                                        </a:rPr>
                                      </m:ctrlPr>
                                    </m:dPr>
                                    <m:e>
                                      <m:r>
                                        <a:rPr lang="en-US" sz="1600" i="1">
                                          <a:latin typeface="Cambria Math" panose="02040503050406030204" pitchFamily="18" charset="0"/>
                                        </a:rPr>
                                        <m:t>𝑙</m:t>
                                      </m:r>
                                    </m:e>
                                  </m:d>
                                </m:sup>
                              </m:sSubSup>
                            </m:e>
                          </m:d>
                        </m:e>
                        <m:sup>
                          <m:r>
                            <a:rPr lang="en-US" sz="1600" i="1">
                              <a:latin typeface="Cambria Math" panose="02040503050406030204" pitchFamily="18" charset="0"/>
                            </a:rPr>
                            <m:t>2</m:t>
                          </m:r>
                        </m:sup>
                      </m:sSup>
                    </m:oMath>
                  </m:oMathPara>
                </a14:m>
                <a:endParaRPr lang="en-US" dirty="0"/>
              </a:p>
              <a:p>
                <a:pPr marL="201168" lvl="1" indent="0">
                  <a:buNone/>
                </a:pPr>
                <a:r>
                  <a:rPr lang="en-GB" altLang="en-US" dirty="0"/>
                  <a:t>Note that we do not regulate bias coefficients (</a:t>
                </a:r>
                <a14:m>
                  <m:oMath xmlns:m="http://schemas.openxmlformats.org/officeDocument/2006/math">
                    <m:sSubSup>
                      <m:sSubSupPr>
                        <m:ctrlPr>
                          <a:rPr lang="en-US" altLang="en-US" b="0" i="1" smtClean="0">
                            <a:latin typeface="Cambria Math" panose="02040503050406030204" pitchFamily="18" charset="0"/>
                          </a:rPr>
                        </m:ctrlPr>
                      </m:sSubSupPr>
                      <m:e>
                        <m:r>
                          <a:rPr lang="en-US" altLang="en-US" b="0" i="1" smtClean="0">
                            <a:latin typeface="Cambria Math" panose="02040503050406030204" pitchFamily="18" charset="0"/>
                          </a:rPr>
                          <m:t>𝑤</m:t>
                        </m:r>
                      </m:e>
                      <m:sub>
                        <m:r>
                          <a:rPr lang="en-US" altLang="en-US" b="0" i="1" smtClean="0">
                            <a:latin typeface="Cambria Math" panose="02040503050406030204" pitchFamily="18" charset="0"/>
                          </a:rPr>
                          <m:t>0</m:t>
                        </m:r>
                        <m:r>
                          <a:rPr lang="en-US" altLang="en-US" b="0" i="1" smtClean="0">
                            <a:latin typeface="Cambria Math" panose="02040503050406030204" pitchFamily="18" charset="0"/>
                          </a:rPr>
                          <m:t>𝑗</m:t>
                        </m:r>
                      </m:sub>
                      <m:sup>
                        <m:d>
                          <m:dPr>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𝑙</m:t>
                            </m:r>
                          </m:e>
                        </m:d>
                      </m:sup>
                    </m:sSubSup>
                  </m:oMath>
                </a14:m>
                <a:r>
                  <a:rPr lang="en-GB" altLang="en-US" dirty="0"/>
                  <a:t>). L1 normal can also be used to replace L2 normal . For L1 normal regulation, the regulation term is:</a:t>
                </a:r>
              </a:p>
              <a:p>
                <a:pPr marL="201168" lvl="1"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𝜆</m:t>
                          </m:r>
                        </m:num>
                        <m:den>
                          <m:r>
                            <a:rPr lang="en-US" i="1">
                              <a:latin typeface="Cambria Math" panose="02040503050406030204" pitchFamily="18" charset="0"/>
                            </a:rPr>
                            <m:t>𝑛</m:t>
                          </m:r>
                        </m:den>
                      </m:f>
                      <m:sSubSup>
                        <m:sSubSupPr>
                          <m:ctrlPr>
                            <a:rPr lang="en-US" i="1">
                              <a:latin typeface="Cambria Math" panose="02040503050406030204" pitchFamily="18" charset="0"/>
                            </a:rPr>
                          </m:ctrlPr>
                        </m:sSubSupPr>
                        <m:e>
                          <m:r>
                            <m:rPr>
                              <m:sty m:val="p"/>
                            </m:rPr>
                            <a:rPr lang="en-US">
                              <a:latin typeface="Cambria Math" panose="02040503050406030204" pitchFamily="18" charset="0"/>
                            </a:rPr>
                            <m:t>Σ</m:t>
                          </m:r>
                        </m:e>
                        <m:sub>
                          <m:r>
                            <a:rPr lang="en-US" i="1">
                              <a:latin typeface="Cambria Math" panose="02040503050406030204" pitchFamily="18" charset="0"/>
                            </a:rPr>
                            <m:t>𝑙</m:t>
                          </m:r>
                          <m:r>
                            <a:rPr lang="en-US" i="1">
                              <a:latin typeface="Cambria Math" panose="02040503050406030204" pitchFamily="18" charset="0"/>
                            </a:rPr>
                            <m:t>=1</m:t>
                          </m:r>
                        </m:sub>
                        <m:sup>
                          <m:r>
                            <a:rPr lang="en-US" i="1">
                              <a:latin typeface="Cambria Math" panose="02040503050406030204" pitchFamily="18" charset="0"/>
                            </a:rPr>
                            <m:t>𝐿</m:t>
                          </m:r>
                        </m:sup>
                      </m:sSubSup>
                      <m:sSubSup>
                        <m:sSubSupPr>
                          <m:ctrlPr>
                            <a:rPr lang="en-US" i="1">
                              <a:latin typeface="Cambria Math" panose="02040503050406030204" pitchFamily="18" charset="0"/>
                            </a:rPr>
                          </m:ctrlPr>
                        </m:sSubSupPr>
                        <m:e>
                          <m:r>
                            <m:rPr>
                              <m:sty m:val="p"/>
                            </m:rPr>
                            <a:rPr lang="en-US">
                              <a:latin typeface="Cambria Math" panose="02040503050406030204" pitchFamily="18" charset="0"/>
                            </a:rPr>
                            <m:t>Σ</m:t>
                          </m:r>
                        </m:e>
                        <m:sub>
                          <m:r>
                            <a:rPr lang="en-US" i="1">
                              <a:latin typeface="Cambria Math" panose="02040503050406030204" pitchFamily="18" charset="0"/>
                            </a:rPr>
                            <m:t>𝑖</m:t>
                          </m:r>
                          <m:r>
                            <a:rPr lang="en-US" i="1">
                              <a:latin typeface="Cambria Math" panose="020405030504060302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𝑙</m:t>
                              </m:r>
                            </m:sub>
                          </m:sSub>
                        </m:sup>
                      </m:sSubSup>
                      <m:sSubSup>
                        <m:sSubSupPr>
                          <m:ctrlPr>
                            <a:rPr lang="en-US" i="1">
                              <a:latin typeface="Cambria Math" panose="02040503050406030204" pitchFamily="18" charset="0"/>
                            </a:rPr>
                          </m:ctrlPr>
                        </m:sSubSupPr>
                        <m:e>
                          <m:r>
                            <m:rPr>
                              <m:sty m:val="p"/>
                            </m:rPr>
                            <a:rPr lang="en-US">
                              <a:latin typeface="Cambria Math" panose="02040503050406030204" pitchFamily="18" charset="0"/>
                            </a:rPr>
                            <m:t>Σ</m:t>
                          </m:r>
                        </m:e>
                        <m:sub>
                          <m:r>
                            <a:rPr lang="en-US" i="1">
                              <a:latin typeface="Cambria Math" panose="02040503050406030204" pitchFamily="18" charset="0"/>
                            </a:rPr>
                            <m:t>𝑗</m:t>
                          </m:r>
                          <m:r>
                            <a:rPr lang="en-US" i="1">
                              <a:latin typeface="Cambria Math" panose="020405030504060302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𝑙</m:t>
                              </m:r>
                              <m:r>
                                <a:rPr lang="en-US" i="1">
                                  <a:latin typeface="Cambria Math" panose="02040503050406030204" pitchFamily="18" charset="0"/>
                                </a:rPr>
                                <m:t>+1</m:t>
                              </m:r>
                            </m:sub>
                          </m:sSub>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𝑖𝑗</m:t>
                          </m:r>
                        </m:sub>
                        <m:sup>
                          <m:d>
                            <m:dPr>
                              <m:ctrlPr>
                                <a:rPr lang="en-US" i="1">
                                  <a:latin typeface="Cambria Math" panose="02040503050406030204" pitchFamily="18" charset="0"/>
                                </a:rPr>
                              </m:ctrlPr>
                            </m:dPr>
                            <m:e>
                              <m:r>
                                <a:rPr lang="en-US" i="1">
                                  <a:latin typeface="Cambria Math" panose="02040503050406030204" pitchFamily="18" charset="0"/>
                                </a:rPr>
                                <m:t>𝑙</m:t>
                              </m:r>
                            </m:e>
                          </m:d>
                        </m:sup>
                      </m:sSubSup>
                      <m:r>
                        <a:rPr lang="en-US" b="0" i="1" smtClean="0">
                          <a:latin typeface="Cambria Math" panose="02040503050406030204" pitchFamily="18" charset="0"/>
                        </a:rPr>
                        <m:t>|</m:t>
                      </m:r>
                    </m:oMath>
                  </m:oMathPara>
                </a14:m>
                <a:endParaRPr lang="en-GB" altLang="en-US" dirty="0"/>
              </a:p>
            </p:txBody>
          </p:sp>
        </mc:Choice>
        <mc:Fallback>
          <p:sp>
            <p:nvSpPr>
              <p:cNvPr id="35843" name="Rectangle 3"/>
              <p:cNvSpPr>
                <a:spLocks noGrp="1" noRot="1" noChangeAspect="1" noMove="1" noResize="1" noEditPoints="1" noAdjustHandles="1" noChangeArrowheads="1" noChangeShapeType="1" noTextEdit="1"/>
              </p:cNvSpPr>
              <p:nvPr>
                <p:ph type="body" idx="1"/>
              </p:nvPr>
            </p:nvSpPr>
            <p:spPr>
              <a:blipFill>
                <a:blip r:embed="rId2"/>
                <a:stretch>
                  <a:fillRect t="-1515"/>
                </a:stretch>
              </a:blipFill>
            </p:spPr>
            <p:txBody>
              <a:bodyPr/>
              <a:lstStyle/>
              <a:p>
                <a:r>
                  <a:rPr lang="en-US">
                    <a:noFill/>
                  </a:rPr>
                  <a:t> </a:t>
                </a:r>
              </a:p>
            </p:txBody>
          </p:sp>
        </mc:Fallback>
      </mc:AlternateContent>
    </p:spTree>
    <p:extLst>
      <p:ext uri="{BB962C8B-B14F-4D97-AF65-F5344CB8AC3E}">
        <p14:creationId xmlns:p14="http://schemas.microsoft.com/office/powerpoint/2010/main" val="38378809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CN" dirty="0"/>
              <a:t>Backpropagation</a:t>
            </a:r>
          </a:p>
        </p:txBody>
      </p:sp>
      <mc:AlternateContent xmlns:mc="http://schemas.openxmlformats.org/markup-compatibility/2006" xmlns:a14="http://schemas.microsoft.com/office/drawing/2010/main">
        <mc:Choice Requires="a14">
          <p:sp>
            <p:nvSpPr>
              <p:cNvPr id="35843" name="Rectangle 3"/>
              <p:cNvSpPr>
                <a:spLocks noGrp="1" noChangeArrowheads="1"/>
              </p:cNvSpPr>
              <p:nvPr>
                <p:ph type="body" idx="1"/>
              </p:nvPr>
            </p:nvSpPr>
            <p:spPr/>
            <p:txBody>
              <a:bodyPr>
                <a:normAutofit fontScale="92500" lnSpcReduction="10000"/>
              </a:bodyPr>
              <a:lstStyle/>
              <a:p>
                <a:pPr marL="201168" lvl="1" indent="0">
                  <a:buNone/>
                </a:pPr>
                <a:r>
                  <a:rPr lang="en-GB" altLang="en-US" b="1" dirty="0"/>
                  <a:t>Calcualte </a:t>
                </a:r>
                <a14:m>
                  <m:oMath xmlns:m="http://schemas.openxmlformats.org/officeDocument/2006/math">
                    <m:sSub>
                      <m:sSubPr>
                        <m:ctrlPr>
                          <a:rPr lang="en-US" altLang="en-US" b="1" i="1" smtClean="0">
                            <a:latin typeface="Cambria Math" panose="02040503050406030204" pitchFamily="18" charset="0"/>
                          </a:rPr>
                        </m:ctrlPr>
                      </m:sSubPr>
                      <m:e>
                        <m:r>
                          <a:rPr lang="en-US" altLang="en-US" b="1" i="1" smtClean="0">
                            <a:latin typeface="Cambria Math" panose="02040503050406030204" pitchFamily="18" charset="0"/>
                          </a:rPr>
                          <m:t>𝜵</m:t>
                        </m:r>
                      </m:e>
                      <m:sub>
                        <m:r>
                          <a:rPr lang="en-US" altLang="en-US" b="1" i="1" smtClean="0">
                            <a:latin typeface="Cambria Math" panose="02040503050406030204" pitchFamily="18" charset="0"/>
                          </a:rPr>
                          <m:t>𝒘</m:t>
                        </m:r>
                      </m:sub>
                    </m:sSub>
                    <m:r>
                      <a:rPr lang="en-US" altLang="en-US" b="1" i="1" smtClean="0">
                        <a:latin typeface="Cambria Math" panose="02040503050406030204" pitchFamily="18" charset="0"/>
                      </a:rPr>
                      <m:t>𝑱</m:t>
                    </m:r>
                    <m:r>
                      <a:rPr lang="en-US" altLang="en-US" b="1" i="1" smtClean="0">
                        <a:latin typeface="Cambria Math" panose="02040503050406030204" pitchFamily="18" charset="0"/>
                      </a:rPr>
                      <m:t>(</m:t>
                    </m:r>
                    <m:r>
                      <a:rPr lang="en-US" altLang="en-US" b="1" i="1" smtClean="0">
                        <a:latin typeface="Cambria Math" panose="02040503050406030204" pitchFamily="18" charset="0"/>
                      </a:rPr>
                      <m:t>𝒘</m:t>
                    </m:r>
                    <m:r>
                      <a:rPr lang="en-US" altLang="en-US" b="1" i="1" smtClean="0">
                        <a:latin typeface="Cambria Math" panose="02040503050406030204" pitchFamily="18" charset="0"/>
                      </a:rPr>
                      <m:t>)</m:t>
                    </m:r>
                  </m:oMath>
                </a14:m>
                <a:r>
                  <a:rPr lang="en-GB" altLang="en-US" b="1" i="1" dirty="0"/>
                  <a:t> backword:</a:t>
                </a:r>
              </a:p>
              <a:p>
                <a:pPr marL="406908" lvl="1" indent="0">
                  <a:buNone/>
                </a:pP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𝛿</m:t>
                        </m:r>
                      </m:e>
                      <m:sub>
                        <m:r>
                          <a:rPr lang="en-US" i="1">
                            <a:latin typeface="Cambria Math" panose="02040503050406030204" pitchFamily="18" charset="0"/>
                          </a:rPr>
                          <m:t>𝑗</m:t>
                        </m:r>
                      </m:sub>
                      <m:sup>
                        <m:d>
                          <m:dPr>
                            <m:ctrlPr>
                              <a:rPr lang="en-US" i="1">
                                <a:latin typeface="Cambria Math" panose="02040503050406030204" pitchFamily="18" charset="0"/>
                              </a:rPr>
                            </m:ctrlPr>
                          </m:dPr>
                          <m:e>
                            <m:r>
                              <a:rPr lang="en-US" i="1">
                                <a:latin typeface="Cambria Math" panose="02040503050406030204" pitchFamily="18" charset="0"/>
                              </a:rPr>
                              <m:t>𝑙</m:t>
                            </m:r>
                          </m:e>
                        </m:d>
                      </m:sup>
                    </m:sSubSup>
                    <m:r>
                      <a:rPr lang="en-US" i="1">
                        <a:latin typeface="Cambria Math" panose="02040503050406030204" pitchFamily="18" charset="0"/>
                      </a:rPr>
                      <m:t>=</m:t>
                    </m:r>
                  </m:oMath>
                </a14:m>
                <a:r>
                  <a:rPr lang="en-US" dirty="0"/>
                  <a:t> differences at node </a:t>
                </a:r>
                <a14:m>
                  <m:oMath xmlns:m="http://schemas.openxmlformats.org/officeDocument/2006/math">
                    <m:r>
                      <a:rPr lang="en-US" i="1">
                        <a:latin typeface="Cambria Math" panose="02040503050406030204" pitchFamily="18" charset="0"/>
                      </a:rPr>
                      <m:t>𝑗</m:t>
                    </m:r>
                  </m:oMath>
                </a14:m>
                <a:r>
                  <a:rPr lang="en-US" dirty="0"/>
                  <a:t> in layer </a:t>
                </a:r>
                <a14:m>
                  <m:oMath xmlns:m="http://schemas.openxmlformats.org/officeDocument/2006/math">
                    <m:r>
                      <a:rPr lang="en-US" i="1">
                        <a:latin typeface="Cambria Math" panose="02040503050406030204" pitchFamily="18" charset="0"/>
                      </a:rPr>
                      <m:t>𝑙</m:t>
                    </m:r>
                  </m:oMath>
                </a14:m>
                <a:endParaRPr lang="en-US" dirty="0"/>
              </a:p>
              <a:p>
                <a:pPr marL="406908" lvl="1" indent="0">
                  <a:buNone/>
                </a:pPr>
                <a:r>
                  <a:rPr lang="en-US" dirty="0"/>
                  <a:t>For each output unit </a:t>
                </a:r>
              </a:p>
              <a:p>
                <a:pPr marL="406908" lvl="1" indent="0">
                  <a:buNone/>
                </a:pPr>
                <a:r>
                  <a:rPr lang="en-US" dirty="0"/>
                  <a:t>(we use L=3 as an example)</a:t>
                </a:r>
              </a:p>
              <a:p>
                <a:pPr marL="406908" lvl="1" indent="0">
                  <a:buNone/>
                </a:pPr>
                <a:endParaRPr lang="en-US" dirty="0"/>
              </a:p>
              <a:p>
                <a:pPr marL="406908" lvl="1" indent="0">
                  <a:buNone/>
                </a:pP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𝛿</m:t>
                        </m:r>
                      </m:e>
                      <m:sub>
                        <m:r>
                          <a:rPr lang="en-US" i="1">
                            <a:latin typeface="Cambria Math" panose="02040503050406030204" pitchFamily="18" charset="0"/>
                          </a:rPr>
                          <m:t>𝑗</m:t>
                        </m:r>
                      </m:sub>
                      <m:sup>
                        <m:d>
                          <m:dPr>
                            <m:ctrlPr>
                              <a:rPr lang="en-US" i="1">
                                <a:latin typeface="Cambria Math" panose="02040503050406030204" pitchFamily="18" charset="0"/>
                              </a:rPr>
                            </m:ctrlPr>
                          </m:dPr>
                          <m:e>
                            <m:r>
                              <a:rPr lang="en-US" i="1">
                                <a:latin typeface="Cambria Math" panose="02040503050406030204" pitchFamily="18" charset="0"/>
                              </a:rPr>
                              <m:t>4</m:t>
                            </m:r>
                          </m:e>
                        </m:d>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𝑗</m:t>
                        </m:r>
                      </m:sub>
                      <m:sup>
                        <m:d>
                          <m:dPr>
                            <m:ctrlPr>
                              <a:rPr lang="en-US" i="1">
                                <a:latin typeface="Cambria Math" panose="02040503050406030204" pitchFamily="18" charset="0"/>
                              </a:rPr>
                            </m:ctrlPr>
                          </m:dPr>
                          <m:e>
                            <m:r>
                              <a:rPr lang="en-US" i="1">
                                <a:latin typeface="Cambria Math" panose="02040503050406030204" pitchFamily="18" charset="0"/>
                              </a:rPr>
                              <m:t>4</m:t>
                            </m:r>
                          </m:e>
                        </m:d>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𝑗</m:t>
                        </m:r>
                      </m:sub>
                    </m:sSub>
                  </m:oMath>
                </a14:m>
                <a:r>
                  <a:rPr lang="en-US" dirty="0"/>
                  <a:t> for each </a:t>
                </a:r>
                <a14:m>
                  <m:oMath xmlns:m="http://schemas.openxmlformats.org/officeDocument/2006/math">
                    <m:r>
                      <a:rPr lang="en-US" i="1">
                        <a:latin typeface="Cambria Math" panose="02040503050406030204" pitchFamily="18" charset="0"/>
                      </a:rPr>
                      <m:t>𝑗</m:t>
                    </m:r>
                  </m:oMath>
                </a14:m>
                <a:endParaRPr lang="en-US" dirty="0"/>
              </a:p>
              <a:p>
                <a:pPr marL="406908" lvl="1" indent="0">
                  <a:buNone/>
                </a:pPr>
                <a14:m>
                  <m:oMath xmlns:m="http://schemas.openxmlformats.org/officeDocument/2006/math">
                    <m:sSubSup>
                      <m:sSubSupPr>
                        <m:ctrlPr>
                          <a:rPr lang="en-US" b="1" i="1">
                            <a:latin typeface="Cambria Math" panose="02040503050406030204" pitchFamily="18" charset="0"/>
                          </a:rPr>
                        </m:ctrlPr>
                      </m:sSubSupPr>
                      <m:e>
                        <m:r>
                          <a:rPr lang="en-US" b="1" i="1">
                            <a:latin typeface="Cambria Math" panose="02040503050406030204" pitchFamily="18" charset="0"/>
                          </a:rPr>
                          <m:t>𝜹</m:t>
                        </m:r>
                      </m:e>
                      <m:sub>
                        <m:r>
                          <a:rPr lang="en-US" b="1" i="1">
                            <a:latin typeface="Cambria Math" panose="02040503050406030204" pitchFamily="18" charset="0"/>
                          </a:rPr>
                          <m:t> </m:t>
                        </m:r>
                      </m:sub>
                      <m:sup>
                        <m:d>
                          <m:dPr>
                            <m:ctrlPr>
                              <a:rPr lang="en-US" b="1" i="1">
                                <a:latin typeface="Cambria Math" panose="02040503050406030204" pitchFamily="18" charset="0"/>
                              </a:rPr>
                            </m:ctrlPr>
                          </m:dPr>
                          <m:e>
                            <m:r>
                              <a:rPr lang="en-US" b="1" i="1">
                                <a:latin typeface="Cambria Math" panose="02040503050406030204" pitchFamily="18" charset="0"/>
                              </a:rPr>
                              <m:t>𝟒</m:t>
                            </m:r>
                          </m:e>
                        </m:d>
                      </m:sup>
                    </m:sSubSup>
                    <m:r>
                      <a:rPr lang="en-US" i="1">
                        <a:latin typeface="Cambria Math" panose="02040503050406030204" pitchFamily="18" charset="0"/>
                      </a:rPr>
                      <m:t>=</m:t>
                    </m:r>
                    <m:sSubSup>
                      <m:sSubSupPr>
                        <m:ctrlPr>
                          <a:rPr lang="en-US" b="1" i="1">
                            <a:latin typeface="Cambria Math" panose="02040503050406030204" pitchFamily="18" charset="0"/>
                          </a:rPr>
                        </m:ctrlPr>
                      </m:sSubSupPr>
                      <m:e>
                        <m:r>
                          <a:rPr lang="en-US" b="1" i="1">
                            <a:latin typeface="Cambria Math" panose="02040503050406030204" pitchFamily="18" charset="0"/>
                          </a:rPr>
                          <m:t>𝒂</m:t>
                        </m:r>
                      </m:e>
                      <m:sub>
                        <m:r>
                          <a:rPr lang="en-US" b="1" i="1">
                            <a:latin typeface="Cambria Math" panose="02040503050406030204" pitchFamily="18" charset="0"/>
                          </a:rPr>
                          <m:t> </m:t>
                        </m:r>
                      </m:sub>
                      <m:sup>
                        <m:d>
                          <m:dPr>
                            <m:ctrlPr>
                              <a:rPr lang="en-US" b="1" i="1">
                                <a:latin typeface="Cambria Math" panose="02040503050406030204" pitchFamily="18" charset="0"/>
                              </a:rPr>
                            </m:ctrlPr>
                          </m:dPr>
                          <m:e>
                            <m:r>
                              <a:rPr lang="en-US" b="1" i="1">
                                <a:latin typeface="Cambria Math" panose="02040503050406030204" pitchFamily="18" charset="0"/>
                              </a:rPr>
                              <m:t>𝟒</m:t>
                            </m:r>
                          </m:e>
                        </m:d>
                      </m:sup>
                    </m:sSubSup>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 </m:t>
                        </m:r>
                      </m:sub>
                    </m:sSub>
                    <m:r>
                      <m:rPr>
                        <m:nor/>
                      </m:rPr>
                      <a:rPr lang="en-US" dirty="0"/>
                      <m:t> </m:t>
                    </m:r>
                  </m:oMath>
                </a14:m>
                <a:r>
                  <a:rPr lang="en-US" dirty="0"/>
                  <a:t> as vector</a:t>
                </a:r>
              </a:p>
              <a:p>
                <a:pPr marL="406908" lvl="1" indent="0">
                  <a:buNone/>
                </a:pPr>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𝜹</m:t>
                        </m:r>
                      </m:e>
                      <m:sup>
                        <m:d>
                          <m:dPr>
                            <m:ctrlPr>
                              <a:rPr lang="en-US" b="1" i="1">
                                <a:latin typeface="Cambria Math" panose="02040503050406030204" pitchFamily="18" charset="0"/>
                              </a:rPr>
                            </m:ctrlPr>
                          </m:dPr>
                          <m:e>
                            <m:r>
                              <a:rPr lang="en-US" b="1" i="1">
                                <a:latin typeface="Cambria Math" panose="02040503050406030204" pitchFamily="18" charset="0"/>
                              </a:rPr>
                              <m:t>𝟑</m:t>
                            </m:r>
                          </m:e>
                        </m:d>
                      </m:sup>
                    </m:sSup>
                    <m:r>
                      <a:rPr lang="en-US" i="1">
                        <a:latin typeface="Cambria Math" panose="02040503050406030204" pitchFamily="18" charset="0"/>
                      </a:rPr>
                      <m:t>=</m:t>
                    </m:r>
                    <m:sSup>
                      <m:sSupPr>
                        <m:ctrlPr>
                          <a:rPr lang="en-US" b="1" i="1">
                            <a:latin typeface="Cambria Math" panose="02040503050406030204" pitchFamily="18" charset="0"/>
                          </a:rPr>
                        </m:ctrlPr>
                      </m:sSupPr>
                      <m:e>
                        <m:sSup>
                          <m:sSupPr>
                            <m:ctrlPr>
                              <a:rPr lang="en-US" b="1" i="1">
                                <a:latin typeface="Cambria Math" panose="02040503050406030204" pitchFamily="18" charset="0"/>
                              </a:rPr>
                            </m:ctrlPr>
                          </m:sSupPr>
                          <m:e>
                            <m:r>
                              <a:rPr lang="en-US" b="1" i="1">
                                <a:latin typeface="Cambria Math" panose="02040503050406030204" pitchFamily="18" charset="0"/>
                              </a:rPr>
                              <m:t>𝜹</m:t>
                            </m:r>
                          </m:e>
                          <m:sup>
                            <m:d>
                              <m:dPr>
                                <m:ctrlPr>
                                  <a:rPr lang="en-US" b="1" i="1">
                                    <a:latin typeface="Cambria Math" panose="02040503050406030204" pitchFamily="18" charset="0"/>
                                  </a:rPr>
                                </m:ctrlPr>
                              </m:dPr>
                              <m:e>
                                <m:r>
                                  <a:rPr lang="en-US" b="1" i="1">
                                    <a:latin typeface="Cambria Math" panose="02040503050406030204" pitchFamily="18" charset="0"/>
                                  </a:rPr>
                                  <m:t>𝟒</m:t>
                                </m:r>
                              </m:e>
                            </m:d>
                          </m:sup>
                        </m:sSup>
                        <m:d>
                          <m:dPr>
                            <m:begChr m:val=""/>
                            <m:endChr m:val=""/>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i="1" smtClean="0">
                                    <a:latin typeface="Cambria Math" panose="02040503050406030204" pitchFamily="18" charset="0"/>
                                  </a:rPr>
                                  <m:t>𝒘</m:t>
                                </m:r>
                              </m:e>
                              <m:sup>
                                <m:d>
                                  <m:dPr>
                                    <m:ctrlPr>
                                      <a:rPr lang="en-US" b="1" i="1">
                                        <a:latin typeface="Cambria Math" panose="02040503050406030204" pitchFamily="18" charset="0"/>
                                      </a:rPr>
                                    </m:ctrlPr>
                                  </m:dPr>
                                  <m:e>
                                    <m:r>
                                      <a:rPr lang="en-US" b="1" i="1">
                                        <a:latin typeface="Cambria Math" panose="02040503050406030204" pitchFamily="18" charset="0"/>
                                      </a:rPr>
                                      <m:t>𝟑</m:t>
                                    </m:r>
                                  </m:e>
                                </m:d>
                              </m:sup>
                            </m:sSup>
                          </m:e>
                        </m:d>
                      </m:e>
                      <m:sup>
                        <m:r>
                          <a:rPr lang="en-US" b="1" i="1">
                            <a:latin typeface="Cambria Math" panose="02040503050406030204" pitchFamily="18" charset="0"/>
                          </a:rPr>
                          <m:t>𝑻</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d>
                          <m:dPr>
                            <m:ctrlPr>
                              <a:rPr lang="en-US" i="1">
                                <a:latin typeface="Cambria Math" panose="02040503050406030204" pitchFamily="18" charset="0"/>
                              </a:rPr>
                            </m:ctrlPr>
                          </m:dPr>
                          <m:e>
                            <m:r>
                              <a:rPr lang="en-US" i="1">
                                <a:latin typeface="Cambria Math" panose="02040503050406030204" pitchFamily="18" charset="0"/>
                              </a:rPr>
                              <m:t>3</m:t>
                            </m:r>
                          </m:e>
                        </m:d>
                      </m:sup>
                    </m:sSup>
                    <m:r>
                      <a:rPr lang="en-US" i="1">
                        <a:latin typeface="Cambria Math" panose="02040503050406030204" pitchFamily="18" charset="0"/>
                      </a:rPr>
                      <m:t>′</m:t>
                    </m:r>
                    <m:r>
                      <a:rPr lang="en-US" b="0"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𝒛</m:t>
                        </m:r>
                      </m:e>
                      <m:sup>
                        <m:d>
                          <m:dPr>
                            <m:ctrlPr>
                              <a:rPr lang="en-US" b="1" i="1">
                                <a:latin typeface="Cambria Math" panose="02040503050406030204" pitchFamily="18" charset="0"/>
                              </a:rPr>
                            </m:ctrlPr>
                          </m:dPr>
                          <m:e>
                            <m:r>
                              <a:rPr lang="en-US" b="1" i="1">
                                <a:latin typeface="Cambria Math" panose="02040503050406030204" pitchFamily="18" charset="0"/>
                              </a:rPr>
                              <m:t>𝟑</m:t>
                            </m:r>
                          </m:e>
                        </m:d>
                      </m:sup>
                    </m:sSup>
                    <m:r>
                      <a:rPr lang="en-US" b="1" i="1" smtClean="0">
                        <a:latin typeface="Cambria Math" panose="02040503050406030204" pitchFamily="18" charset="0"/>
                      </a:rPr>
                      <m:t>)</m:t>
                    </m:r>
                  </m:oMath>
                </a14:m>
                <a:r>
                  <a:rPr lang="en-US" dirty="0"/>
                  <a:t> </a:t>
                </a:r>
                <a:endParaRPr lang="en-US" i="1" dirty="0">
                  <a:latin typeface="Cambria Math" panose="02040503050406030204" pitchFamily="18" charset="0"/>
                </a:endParaRPr>
              </a:p>
              <a:p>
                <a:pPr marL="406908" lvl="1" indent="0">
                  <a:buNone/>
                </a:pPr>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𝜹</m:t>
                        </m:r>
                      </m:e>
                      <m:sup>
                        <m:d>
                          <m:dPr>
                            <m:ctrlPr>
                              <a:rPr lang="en-US" b="1" i="1">
                                <a:latin typeface="Cambria Math" panose="02040503050406030204" pitchFamily="18" charset="0"/>
                              </a:rPr>
                            </m:ctrlPr>
                          </m:dPr>
                          <m:e>
                            <m:r>
                              <a:rPr lang="en-US" b="1" i="1">
                                <a:latin typeface="Cambria Math" panose="02040503050406030204" pitchFamily="18" charset="0"/>
                              </a:rPr>
                              <m:t>𝟐</m:t>
                            </m:r>
                          </m:e>
                        </m:d>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𝜹</m:t>
                        </m:r>
                      </m:e>
                      <m:sup>
                        <m:d>
                          <m:dPr>
                            <m:ctrlPr>
                              <a:rPr lang="en-US" i="1">
                                <a:latin typeface="Cambria Math" panose="02040503050406030204" pitchFamily="18" charset="0"/>
                              </a:rPr>
                            </m:ctrlPr>
                          </m:dPr>
                          <m:e>
                            <m:r>
                              <a:rPr lang="en-US" i="1">
                                <a:latin typeface="Cambria Math" panose="02040503050406030204" pitchFamily="18" charset="0"/>
                              </a:rPr>
                              <m:t>3</m:t>
                            </m:r>
                          </m:e>
                        </m:d>
                      </m:sup>
                    </m:sSup>
                    <m:sSup>
                      <m:sSupPr>
                        <m:ctrlPr>
                          <a:rPr lang="en-US" i="1">
                            <a:latin typeface="Cambria Math" panose="02040503050406030204" pitchFamily="18" charset="0"/>
                          </a:rPr>
                        </m:ctrlPr>
                      </m:sSupPr>
                      <m:e>
                        <m:sSup>
                          <m:sSupPr>
                            <m:ctrlPr>
                              <a:rPr lang="en-US" b="1" i="1">
                                <a:latin typeface="Cambria Math" panose="02040503050406030204" pitchFamily="18" charset="0"/>
                              </a:rPr>
                            </m:ctrlPr>
                          </m:sSupPr>
                          <m:e>
                            <m:r>
                              <a:rPr lang="en-US" b="1" i="1" smtClean="0">
                                <a:latin typeface="Cambria Math" panose="02040503050406030204" pitchFamily="18" charset="0"/>
                              </a:rPr>
                              <m:t>𝒘</m:t>
                            </m:r>
                          </m:e>
                          <m:sup>
                            <m:d>
                              <m:dPr>
                                <m:ctrlPr>
                                  <a:rPr lang="en-US" b="1" i="1">
                                    <a:latin typeface="Cambria Math" panose="02040503050406030204" pitchFamily="18" charset="0"/>
                                  </a:rPr>
                                </m:ctrlPr>
                              </m:dPr>
                              <m:e>
                                <m:r>
                                  <a:rPr lang="en-US" b="1" i="1">
                                    <a:latin typeface="Cambria Math" panose="02040503050406030204" pitchFamily="18" charset="0"/>
                                  </a:rPr>
                                  <m:t>𝟐</m:t>
                                </m:r>
                              </m:e>
                            </m:d>
                          </m:sup>
                        </m:sSup>
                      </m:e>
                      <m:sup>
                        <m:r>
                          <a:rPr lang="en-US" i="1">
                            <a:latin typeface="Cambria Math" panose="02040503050406030204" pitchFamily="18" charset="0"/>
                          </a:rPr>
                          <m:t>𝑇</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d>
                          <m:dPr>
                            <m:ctrlPr>
                              <a:rPr lang="en-US" i="1">
                                <a:latin typeface="Cambria Math" panose="02040503050406030204" pitchFamily="18" charset="0"/>
                              </a:rPr>
                            </m:ctrlPr>
                          </m:dPr>
                          <m:e>
                            <m:r>
                              <a:rPr lang="en-US" i="1">
                                <a:latin typeface="Cambria Math" panose="02040503050406030204" pitchFamily="18" charset="0"/>
                              </a:rPr>
                              <m:t>2</m:t>
                            </m:r>
                          </m:e>
                        </m:d>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b="1" i="1" smtClean="0">
                            <a:latin typeface="Cambria Math" panose="02040503050406030204" pitchFamily="18" charset="0"/>
                          </a:rPr>
                          <m:t>(</m:t>
                        </m:r>
                        <m:r>
                          <a:rPr lang="en-US" b="1" i="1">
                            <a:latin typeface="Cambria Math" panose="02040503050406030204" pitchFamily="18" charset="0"/>
                          </a:rPr>
                          <m:t>𝒛</m:t>
                        </m:r>
                      </m:e>
                      <m:sup>
                        <m:d>
                          <m:dPr>
                            <m:ctrlPr>
                              <a:rPr lang="en-US" i="1">
                                <a:latin typeface="Cambria Math" panose="02040503050406030204" pitchFamily="18" charset="0"/>
                              </a:rPr>
                            </m:ctrlPr>
                          </m:dPr>
                          <m:e>
                            <m:r>
                              <a:rPr lang="en-US" i="1">
                                <a:latin typeface="Cambria Math" panose="02040503050406030204" pitchFamily="18" charset="0"/>
                              </a:rPr>
                              <m:t>2</m:t>
                            </m:r>
                          </m:e>
                        </m:d>
                      </m:sup>
                    </m:sSup>
                    <m:r>
                      <a:rPr lang="en-US" b="0" i="1" smtClean="0">
                        <a:latin typeface="Cambria Math" panose="02040503050406030204" pitchFamily="18" charset="0"/>
                      </a:rPr>
                      <m:t>)</m:t>
                    </m:r>
                  </m:oMath>
                </a14:m>
                <a:r>
                  <a:rPr lang="en-US" dirty="0"/>
                  <a:t> </a:t>
                </a:r>
              </a:p>
              <a:p>
                <a:pPr marL="406908" lvl="1" indent="0">
                  <a:buNone/>
                </a:pPr>
                <a:endParaRPr lang="en-US" dirty="0"/>
              </a:p>
              <a:p>
                <a:pPr marL="406908" lvl="1" indent="0">
                  <a:buNone/>
                </a:pPr>
                <a:endParaRPr lang="en-US" dirty="0"/>
              </a:p>
              <a:p>
                <a:pPr marL="406908" lvl="1" indent="0">
                  <a:buNone/>
                </a:pPr>
                <a:endParaRPr lang="en-US" dirty="0"/>
              </a:p>
              <a:p>
                <a:pPr marL="406908" lvl="1" indent="0">
                  <a:buNone/>
                </a:pPr>
                <a:r>
                  <a:rPr lang="en-US" b="1" dirty="0"/>
                  <a:t>.* is elementwise multiplication.</a:t>
                </a:r>
              </a:p>
            </p:txBody>
          </p:sp>
        </mc:Choice>
        <mc:Fallback xmlns="">
          <p:sp>
            <p:nvSpPr>
              <p:cNvPr id="35843" name="Rectangle 3"/>
              <p:cNvSpPr>
                <a:spLocks noGrp="1" noRot="1" noChangeAspect="1" noMove="1" noResize="1" noEditPoints="1" noAdjustHandles="1" noChangeArrowheads="1" noChangeShapeType="1" noTextEdit="1"/>
              </p:cNvSpPr>
              <p:nvPr>
                <p:ph type="body" idx="1"/>
              </p:nvPr>
            </p:nvSpPr>
            <p:spPr>
              <a:blipFill rotWithShape="0">
                <a:blip r:embed="rId2"/>
                <a:stretch>
                  <a:fillRect t="-1667" b="-1212"/>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4802318" y="2187901"/>
            <a:ext cx="3858163" cy="1991003"/>
          </a:xfrm>
          <a:prstGeom prst="rect">
            <a:avLst/>
          </a:prstGeom>
        </p:spPr>
      </p:pic>
      <mc:AlternateContent xmlns:mc="http://schemas.openxmlformats.org/markup-compatibility/2006" xmlns:a14="http://schemas.microsoft.com/office/drawing/2010/main">
        <mc:Choice Requires="a14">
          <p:sp>
            <p:nvSpPr>
              <p:cNvPr id="2" name="Rectangle 1"/>
              <p:cNvSpPr/>
              <p:nvPr/>
            </p:nvSpPr>
            <p:spPr>
              <a:xfrm>
                <a:off x="1202982" y="4707571"/>
                <a:ext cx="2056910" cy="79868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𝐽</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𝒘</m:t>
                              </m:r>
                            </m:e>
                          </m:d>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Sup>
                            <m:sSubSup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Sup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𝑤</m:t>
                              </m:r>
                            </m:e>
                            <m:sub>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𝑖𝑗</m:t>
                              </m:r>
                            </m:sub>
                            <m:sup>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𝑙</m:t>
                                  </m:r>
                                </m:e>
                              </m:d>
                            </m:sup>
                          </m:sSubSup>
                        </m:den>
                      </m:f>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Sup>
                        <m:sSubSup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Sup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𝛿</m:t>
                          </m:r>
                        </m:e>
                        <m:sub>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𝑗</m:t>
                          </m:r>
                        </m:sub>
                        <m:sup>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𝑙</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+1</m:t>
                              </m:r>
                            </m:e>
                          </m:d>
                        </m:sup>
                      </m:sSubSup>
                      <m:sSubSup>
                        <m:sSubSup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Sup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𝑎</m:t>
                          </m:r>
                        </m:e>
                        <m:sub>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𝑖</m:t>
                          </m:r>
                        </m:sub>
                        <m:sup>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𝑙</m:t>
                              </m:r>
                            </m:e>
                          </m:d>
                        </m:sup>
                      </m:sSubSup>
                    </m:oMath>
                  </m:oMathPara>
                </a14:m>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Choice>
        <mc:Fallback xmlns="">
          <p:sp>
            <p:nvSpPr>
              <p:cNvPr id="2" name="Rectangle 1"/>
              <p:cNvSpPr>
                <a:spLocks noRot="1" noChangeAspect="1" noMove="1" noResize="1" noEditPoints="1" noAdjustHandles="1" noChangeArrowheads="1" noChangeShapeType="1" noTextEdit="1"/>
              </p:cNvSpPr>
              <p:nvPr/>
            </p:nvSpPr>
            <p:spPr>
              <a:xfrm>
                <a:off x="1202982" y="4707571"/>
                <a:ext cx="2056910" cy="798680"/>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4807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CN" dirty="0"/>
              <a:t>Gradient Decent for ANN</a:t>
            </a:r>
          </a:p>
        </p:txBody>
      </p:sp>
      <mc:AlternateContent xmlns:mc="http://schemas.openxmlformats.org/markup-compatibility/2006" xmlns:a14="http://schemas.microsoft.com/office/drawing/2010/main">
        <mc:Choice Requires="a14">
          <p:sp>
            <p:nvSpPr>
              <p:cNvPr id="35843" name="Rectangle 3"/>
              <p:cNvSpPr>
                <a:spLocks noGrp="1" noChangeArrowheads="1"/>
              </p:cNvSpPr>
              <p:nvPr>
                <p:ph type="body" idx="1"/>
              </p:nvPr>
            </p:nvSpPr>
            <p:spPr/>
            <p:txBody>
              <a:bodyPr>
                <a:normAutofit/>
              </a:bodyPr>
              <a:lstStyle/>
              <a:p>
                <a:pPr marL="201168" lvl="1" indent="0">
                  <a:buNone/>
                </a:pPr>
                <a:r>
                  <a:rPr lang="en-US" altLang="en-US" dirty="0"/>
                  <a:t>The intuition behind training ANN is simply gradient decent method. </a:t>
                </a:r>
              </a:p>
              <a:p>
                <a:pPr marL="544068" lvl="1" indent="-342900">
                  <a:buAutoNum type="arabicPeriod"/>
                </a:pPr>
                <a:r>
                  <a:rPr lang="en-US" altLang="en-US" dirty="0"/>
                  <a:t>Initialize </a:t>
                </a:r>
                <a:r>
                  <a:rPr lang="en-US" altLang="en-US" b="1" i="1" dirty="0"/>
                  <a:t>w </a:t>
                </a:r>
                <a:r>
                  <a:rPr lang="en-US" altLang="en-US" dirty="0"/>
                  <a:t>to random matrices (note that we cannot set them be zero matrices). Set a learning rate </a:t>
                </a:r>
                <a14:m>
                  <m:oMath xmlns:m="http://schemas.openxmlformats.org/officeDocument/2006/math">
                    <m:r>
                      <a:rPr lang="en-US" altLang="en-US" b="0" i="1" smtClean="0">
                        <a:latin typeface="Cambria Math" panose="02040503050406030204" pitchFamily="18" charset="0"/>
                      </a:rPr>
                      <m:t>𝜂</m:t>
                    </m:r>
                  </m:oMath>
                </a14:m>
                <a:r>
                  <a:rPr lang="en-US" altLang="en-US" dirty="0"/>
                  <a:t>.</a:t>
                </a:r>
              </a:p>
              <a:p>
                <a:pPr marL="544068" lvl="1" indent="-342900">
                  <a:buAutoNum type="arabicPeriod"/>
                </a:pPr>
                <a:r>
                  <a:rPr lang="en-US" altLang="en-US" dirty="0"/>
                  <a:t>Use feedforward to calculate </a:t>
                </a:r>
                <a14:m>
                  <m:oMath xmlns:m="http://schemas.openxmlformats.org/officeDocument/2006/math">
                    <m:sSup>
                      <m:sSupPr>
                        <m:ctrlPr>
                          <a:rPr lang="en-US" altLang="en-US" b="0" i="1" dirty="0" smtClean="0">
                            <a:latin typeface="Cambria Math" panose="02040503050406030204" pitchFamily="18" charset="0"/>
                          </a:rPr>
                        </m:ctrlPr>
                      </m:sSupPr>
                      <m:e>
                        <m:acc>
                          <m:accPr>
                            <m:chr m:val="̂"/>
                            <m:ctrlPr>
                              <a:rPr lang="en-US" altLang="en-US" b="0" i="1" smtClean="0">
                                <a:latin typeface="Cambria Math" panose="02040503050406030204" pitchFamily="18" charset="0"/>
                              </a:rPr>
                            </m:ctrlPr>
                          </m:accPr>
                          <m:e>
                            <m:r>
                              <a:rPr lang="en-US" altLang="en-US" b="0" i="1" smtClean="0">
                                <a:latin typeface="Cambria Math" panose="02040503050406030204" pitchFamily="18" charset="0"/>
                              </a:rPr>
                              <m:t>𝑦</m:t>
                            </m:r>
                          </m:e>
                        </m:acc>
                      </m:e>
                      <m:sup>
                        <m:d>
                          <m:dPr>
                            <m:begChr m:val="["/>
                            <m:endChr m:val="]"/>
                            <m:ctrlPr>
                              <a:rPr lang="en-US" altLang="en-US" b="0" i="1" dirty="0" smtClean="0">
                                <a:latin typeface="Cambria Math" panose="02040503050406030204" pitchFamily="18" charset="0"/>
                              </a:rPr>
                            </m:ctrlPr>
                          </m:dPr>
                          <m:e>
                            <m:r>
                              <a:rPr lang="en-US" altLang="en-US" b="0" i="1" dirty="0" smtClean="0">
                                <a:latin typeface="Cambria Math" panose="02040503050406030204" pitchFamily="18" charset="0"/>
                              </a:rPr>
                              <m:t>𝑖</m:t>
                            </m:r>
                          </m:e>
                        </m:d>
                      </m:sup>
                    </m:sSup>
                  </m:oMath>
                </a14:m>
                <a:r>
                  <a:rPr lang="en-US" altLang="en-US" dirty="0"/>
                  <a:t> for each </a:t>
                </a:r>
                <a14:m>
                  <m:oMath xmlns:m="http://schemas.openxmlformats.org/officeDocument/2006/math">
                    <m:r>
                      <a:rPr lang="en-US" altLang="en-US" b="0" i="1" smtClean="0">
                        <a:latin typeface="Cambria Math" panose="02040503050406030204" pitchFamily="18" charset="0"/>
                      </a:rPr>
                      <m:t>𝑖</m:t>
                    </m:r>
                  </m:oMath>
                </a14:m>
                <a:r>
                  <a:rPr lang="en-US" altLang="en-US" dirty="0"/>
                  <a:t>. </a:t>
                </a:r>
              </a:p>
              <a:p>
                <a:pPr marL="544068" lvl="1" indent="-342900">
                  <a:buAutoNum type="arabicPeriod"/>
                </a:pPr>
                <a:r>
                  <a:rPr lang="en-US" altLang="en-US" dirty="0"/>
                  <a:t>Use back-propagation to calculate </a:t>
                </a:r>
                <a14:m>
                  <m:oMath xmlns:m="http://schemas.openxmlformats.org/officeDocument/2006/math">
                    <m:sSub>
                      <m:sSubPr>
                        <m:ctrlPr>
                          <a:rPr lang="en-US" altLang="en-US" i="1" smtClean="0">
                            <a:latin typeface="Cambria Math" panose="02040503050406030204" pitchFamily="18" charset="0"/>
                          </a:rPr>
                        </m:ctrlPr>
                      </m:sSubPr>
                      <m:e>
                        <m:r>
                          <a:rPr lang="en-US" altLang="en-US" b="0" i="0" smtClean="0">
                            <a:latin typeface="Cambria Math" panose="02040503050406030204" pitchFamily="18" charset="0"/>
                          </a:rPr>
                          <m:t>𝛻</m:t>
                        </m:r>
                      </m:e>
                      <m:sub>
                        <m:r>
                          <a:rPr lang="en-US" altLang="en-US" b="1" i="1" smtClean="0">
                            <a:latin typeface="Cambria Math" panose="02040503050406030204" pitchFamily="18" charset="0"/>
                          </a:rPr>
                          <m:t>𝒘</m:t>
                        </m:r>
                      </m:sub>
                    </m:sSub>
                    <m:r>
                      <a:rPr lang="en-US" altLang="en-US" b="0" i="1" smtClean="0">
                        <a:latin typeface="Cambria Math" panose="02040503050406030204" pitchFamily="18" charset="0"/>
                      </a:rPr>
                      <m:t>𝐽</m:t>
                    </m:r>
                    <m:r>
                      <a:rPr lang="en-US" altLang="en-US" b="0" i="1" smtClean="0">
                        <a:latin typeface="Cambria Math" panose="02040503050406030204" pitchFamily="18" charset="0"/>
                      </a:rPr>
                      <m:t>(</m:t>
                    </m:r>
                    <m:r>
                      <a:rPr lang="en-US" altLang="en-US" b="1" i="1" smtClean="0">
                        <a:latin typeface="Cambria Math" panose="02040503050406030204" pitchFamily="18" charset="0"/>
                      </a:rPr>
                      <m:t>𝒘</m:t>
                    </m:r>
                    <m:r>
                      <a:rPr lang="en-US" altLang="en-US" b="0" i="1" smtClean="0">
                        <a:latin typeface="Cambria Math" panose="02040503050406030204" pitchFamily="18" charset="0"/>
                      </a:rPr>
                      <m:t>)</m:t>
                    </m:r>
                  </m:oMath>
                </a14:m>
                <a:r>
                  <a:rPr lang="en-US" altLang="en-US" dirty="0"/>
                  <a:t>. </a:t>
                </a:r>
              </a:p>
              <a:p>
                <a:pPr marL="544068" lvl="1" indent="-342900">
                  <a:buAutoNum type="arabicPeriod"/>
                </a:pPr>
                <a:r>
                  <a:rPr lang="en-US" altLang="en-US" b="1" dirty="0"/>
                  <a:t>Update </a:t>
                </a:r>
                <a14:m>
                  <m:oMath xmlns:m="http://schemas.openxmlformats.org/officeDocument/2006/math">
                    <m:r>
                      <a:rPr lang="en-US" altLang="en-US" b="1" i="1" smtClean="0">
                        <a:latin typeface="Cambria Math" panose="02040503050406030204" pitchFamily="18" charset="0"/>
                      </a:rPr>
                      <m:t>𝒘</m:t>
                    </m:r>
                  </m:oMath>
                </a14:m>
                <a:r>
                  <a:rPr lang="en-US" altLang="en-US" b="1" dirty="0"/>
                  <a:t> with the formula </a:t>
                </a:r>
                <a14:m>
                  <m:oMath xmlns:m="http://schemas.openxmlformats.org/officeDocument/2006/math">
                    <m:r>
                      <a:rPr lang="en-US" altLang="en-US" b="1" i="1" smtClean="0">
                        <a:latin typeface="Cambria Math" panose="02040503050406030204" pitchFamily="18" charset="0"/>
                      </a:rPr>
                      <m:t>𝒘</m:t>
                    </m:r>
                    <m:r>
                      <a:rPr lang="en-US" altLang="en-US" b="1" i="1" smtClean="0">
                        <a:latin typeface="Cambria Math" panose="02040503050406030204" pitchFamily="18" charset="0"/>
                      </a:rPr>
                      <m:t>=</m:t>
                    </m:r>
                    <m:r>
                      <a:rPr lang="en-US" altLang="en-US" b="1" i="1" smtClean="0">
                        <a:latin typeface="Cambria Math" panose="02040503050406030204" pitchFamily="18" charset="0"/>
                      </a:rPr>
                      <m:t>𝒘</m:t>
                    </m:r>
                    <m:r>
                      <a:rPr lang="en-US" altLang="en-US" b="1" i="1" smtClean="0">
                        <a:latin typeface="Cambria Math" panose="02040503050406030204" pitchFamily="18" charset="0"/>
                      </a:rPr>
                      <m:t>−</m:t>
                    </m:r>
                    <m:r>
                      <a:rPr lang="en-US" altLang="en-US" b="1" i="1" smtClean="0">
                        <a:latin typeface="Cambria Math" panose="02040503050406030204" pitchFamily="18" charset="0"/>
                      </a:rPr>
                      <m:t>𝜼</m:t>
                    </m:r>
                    <m:sSub>
                      <m:sSubPr>
                        <m:ctrlPr>
                          <a:rPr lang="en-US" altLang="en-US" b="1" i="1" smtClean="0">
                            <a:latin typeface="Cambria Math" panose="02040503050406030204" pitchFamily="18" charset="0"/>
                          </a:rPr>
                        </m:ctrlPr>
                      </m:sSubPr>
                      <m:e>
                        <m:r>
                          <a:rPr lang="en-US" altLang="en-US" b="1" i="0" smtClean="0">
                            <a:latin typeface="Cambria Math" panose="02040503050406030204" pitchFamily="18" charset="0"/>
                          </a:rPr>
                          <m:t>𝛁</m:t>
                        </m:r>
                      </m:e>
                      <m:sub>
                        <m:r>
                          <a:rPr lang="en-US" altLang="en-US" b="1" i="1" smtClean="0">
                            <a:latin typeface="Cambria Math" panose="02040503050406030204" pitchFamily="18" charset="0"/>
                          </a:rPr>
                          <m:t>𝒘</m:t>
                        </m:r>
                      </m:sub>
                    </m:sSub>
                    <m:r>
                      <a:rPr lang="en-US" altLang="en-US" b="1" i="1" smtClean="0">
                        <a:latin typeface="Cambria Math" panose="02040503050406030204" pitchFamily="18" charset="0"/>
                      </a:rPr>
                      <m:t>𝑱</m:t>
                    </m:r>
                    <m:r>
                      <a:rPr lang="en-US" altLang="en-US" b="1" i="1" smtClean="0">
                        <a:latin typeface="Cambria Math" panose="02040503050406030204" pitchFamily="18" charset="0"/>
                      </a:rPr>
                      <m:t>(</m:t>
                    </m:r>
                    <m:r>
                      <a:rPr lang="en-US" altLang="en-US" b="1" i="1" smtClean="0">
                        <a:latin typeface="Cambria Math" panose="02040503050406030204" pitchFamily="18" charset="0"/>
                      </a:rPr>
                      <m:t>𝒘</m:t>
                    </m:r>
                    <m:r>
                      <a:rPr lang="en-US" altLang="en-US" b="1" i="1" smtClean="0">
                        <a:latin typeface="Cambria Math" panose="02040503050406030204" pitchFamily="18" charset="0"/>
                      </a:rPr>
                      <m:t>)</m:t>
                    </m:r>
                  </m:oMath>
                </a14:m>
                <a:r>
                  <a:rPr lang="en-US" altLang="en-US" b="1" dirty="0"/>
                  <a:t>  </a:t>
                </a:r>
              </a:p>
              <a:p>
                <a:pPr marL="201168" lvl="1" indent="0">
                  <a:buNone/>
                </a:pPr>
                <a:endParaRPr lang="en-GB" altLang="en-US" dirty="0"/>
              </a:p>
              <a:p>
                <a:pPr marL="201168" lvl="1" indent="0">
                  <a:buNone/>
                </a:pPr>
                <a:r>
                  <a:rPr lang="en-GB" altLang="en-US" dirty="0"/>
                  <a:t>Repeat 2-4 until </a:t>
                </a:r>
                <a14:m>
                  <m:oMath xmlns:m="http://schemas.openxmlformats.org/officeDocument/2006/math">
                    <m:r>
                      <a:rPr lang="en-US" altLang="en-US" b="0" i="1" smtClean="0">
                        <a:latin typeface="Cambria Math" panose="02040503050406030204" pitchFamily="18" charset="0"/>
                      </a:rPr>
                      <m:t>𝐽</m:t>
                    </m:r>
                  </m:oMath>
                </a14:m>
                <a:r>
                  <a:rPr lang="en-GB" altLang="en-US" dirty="0"/>
                  <a:t> stop improving or </a:t>
                </a:r>
                <a:r>
                  <a:rPr lang="en-GB" altLang="en-US" dirty="0" err="1"/>
                  <a:t>max_iter</a:t>
                </a:r>
                <a:r>
                  <a:rPr lang="en-GB" altLang="en-US" dirty="0"/>
                  <a:t> is reached. </a:t>
                </a:r>
              </a:p>
              <a:p>
                <a:pPr marL="201168" lvl="1" indent="0">
                  <a:buNone/>
                </a:pPr>
                <a:endParaRPr lang="en-GB" altLang="en-US" b="1" i="1" dirty="0"/>
              </a:p>
              <a:p>
                <a:pPr marL="201168" lvl="1" indent="0">
                  <a:buNone/>
                </a:pPr>
                <a:endParaRPr lang="en-GB" altLang="en-US" b="1" dirty="0"/>
              </a:p>
              <a:p>
                <a:pPr marL="201168" lvl="1" indent="0">
                  <a:buNone/>
                </a:pPr>
                <a:endParaRPr lang="en-US" altLang="zh-CN" dirty="0"/>
              </a:p>
            </p:txBody>
          </p:sp>
        </mc:Choice>
        <mc:Fallback xmlns="">
          <p:sp>
            <p:nvSpPr>
              <p:cNvPr id="35843" name="Rectangle 3"/>
              <p:cNvSpPr>
                <a:spLocks noGrp="1" noRot="1" noChangeAspect="1" noMove="1" noResize="1" noEditPoints="1" noAdjustHandles="1" noChangeArrowheads="1" noChangeShapeType="1" noTextEdit="1"/>
              </p:cNvSpPr>
              <p:nvPr>
                <p:ph type="body" idx="1"/>
              </p:nvPr>
            </p:nvSpPr>
            <p:spPr>
              <a:blipFill rotWithShape="0">
                <a:blip r:embed="rId2"/>
                <a:stretch>
                  <a:fillRect t="-1515"/>
                </a:stretch>
              </a:blipFill>
            </p:spPr>
            <p:txBody>
              <a:bodyPr/>
              <a:lstStyle/>
              <a:p>
                <a:r>
                  <a:rPr lang="en-US">
                    <a:noFill/>
                  </a:rPr>
                  <a:t> </a:t>
                </a:r>
              </a:p>
            </p:txBody>
          </p:sp>
        </mc:Fallback>
      </mc:AlternateContent>
    </p:spTree>
    <p:extLst>
      <p:ext uri="{BB962C8B-B14F-4D97-AF65-F5344CB8AC3E}">
        <p14:creationId xmlns:p14="http://schemas.microsoft.com/office/powerpoint/2010/main" val="2924049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65B02C-DCA9-CC34-A05C-916CA5A6FAB5}"/>
              </a:ext>
            </a:extLst>
          </p:cNvPr>
          <p:cNvSpPr txBox="1"/>
          <p:nvPr/>
        </p:nvSpPr>
        <p:spPr>
          <a:xfrm>
            <a:off x="1379220" y="2543294"/>
            <a:ext cx="7437120" cy="1015663"/>
          </a:xfrm>
          <a:prstGeom prst="rect">
            <a:avLst/>
          </a:prstGeom>
          <a:noFill/>
        </p:spPr>
        <p:txBody>
          <a:bodyPr wrap="square">
            <a:spAutoFit/>
          </a:bodyPr>
          <a:lstStyle/>
          <a:p>
            <a:r>
              <a:rPr lang="en-US" sz="6000" dirty="0"/>
              <a:t>Data Preprocessing</a:t>
            </a:r>
          </a:p>
        </p:txBody>
      </p:sp>
    </p:spTree>
    <p:extLst>
      <p:ext uri="{BB962C8B-B14F-4D97-AF65-F5344CB8AC3E}">
        <p14:creationId xmlns:p14="http://schemas.microsoft.com/office/powerpoint/2010/main" val="4258586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Artificial Neurons</a:t>
            </a:r>
          </a:p>
        </p:txBody>
      </p:sp>
      <p:sp>
        <p:nvSpPr>
          <p:cNvPr id="3" name="Content Placeholder 2"/>
          <p:cNvSpPr>
            <a:spLocks noGrp="1"/>
          </p:cNvSpPr>
          <p:nvPr>
            <p:ph idx="1"/>
          </p:nvPr>
        </p:nvSpPr>
        <p:spPr>
          <a:xfrm>
            <a:off x="728283" y="1822173"/>
            <a:ext cx="7638477" cy="4212797"/>
          </a:xfrm>
        </p:spPr>
        <p:txBody>
          <a:bodyPr>
            <a:normAutofit/>
          </a:bodyPr>
          <a:lstStyle/>
          <a:p>
            <a:pPr marL="201168" lvl="1" indent="0">
              <a:buNone/>
            </a:pPr>
            <a:endParaRPr lang="en-US" sz="1600" dirty="0"/>
          </a:p>
          <a:p>
            <a:pPr marL="201168" lvl="1" indent="0">
              <a:buNone/>
            </a:pPr>
            <a:endParaRPr lang="en-US" sz="1600" dirty="0"/>
          </a:p>
          <a:p>
            <a:pPr marL="201168" lvl="1" indent="0">
              <a:buNone/>
            </a:pPr>
            <a:endParaRPr lang="en-US" dirty="0"/>
          </a:p>
        </p:txBody>
      </p:sp>
      <p:sp>
        <p:nvSpPr>
          <p:cNvPr id="5" name="TextBox 4"/>
          <p:cNvSpPr txBox="1"/>
          <p:nvPr/>
        </p:nvSpPr>
        <p:spPr>
          <a:xfrm>
            <a:off x="1920241" y="2094808"/>
            <a:ext cx="7539643" cy="584775"/>
          </a:xfrm>
          <a:prstGeom prst="rect">
            <a:avLst/>
          </a:prstGeom>
          <a:noFill/>
        </p:spPr>
        <p:txBody>
          <a:bodyPr wrap="square" rtlCol="0">
            <a:spAutoFit/>
          </a:bodyPr>
          <a:lstStyle/>
          <a:p>
            <a:endParaRPr lang="en-US" sz="1600" dirty="0"/>
          </a:p>
          <a:p>
            <a:endParaRPr lang="en-US" sz="1600" dirty="0"/>
          </a:p>
        </p:txBody>
      </p:sp>
      <p:sp>
        <p:nvSpPr>
          <p:cNvPr id="6" name="TextBox 5"/>
          <p:cNvSpPr txBox="1"/>
          <p:nvPr/>
        </p:nvSpPr>
        <p:spPr>
          <a:xfrm>
            <a:off x="315884" y="1704109"/>
            <a:ext cx="1155469" cy="369332"/>
          </a:xfrm>
          <a:prstGeom prst="rect">
            <a:avLst/>
          </a:prstGeom>
          <a:noFill/>
        </p:spPr>
        <p:txBody>
          <a:bodyPr wrap="square" rtlCol="0">
            <a:spAutoFit/>
          </a:bodyPr>
          <a:lstStyle/>
          <a:p>
            <a:endParaRPr lang="en-US" dirty="0"/>
          </a:p>
        </p:txBody>
      </p:sp>
      <p:sp>
        <p:nvSpPr>
          <p:cNvPr id="7" name="TextBox 6"/>
          <p:cNvSpPr txBox="1"/>
          <p:nvPr/>
        </p:nvSpPr>
        <p:spPr>
          <a:xfrm>
            <a:off x="728283" y="2002943"/>
            <a:ext cx="7940229" cy="224676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rPr>
              <a:t>2006: Jeff Hinton etc. developed a technique for training deep neural network. </a:t>
            </a:r>
          </a:p>
          <a:p>
            <a:pPr marL="342900" indent="-342900" algn="just">
              <a:buFont typeface="Arial" panose="020B0604020202020204" pitchFamily="34" charset="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rPr>
              <a:t>2012: Alex </a:t>
            </a:r>
            <a:r>
              <a:rPr lang="en-US" sz="2000" dirty="0" err="1">
                <a:latin typeface="Times New Roman" panose="02020603050405020304" pitchFamily="18" charset="0"/>
                <a:ea typeface="Tahoma" panose="020B0604030504040204" pitchFamily="34" charset="0"/>
                <a:cs typeface="Times New Roman" panose="02020603050405020304" pitchFamily="18" charset="0"/>
              </a:rPr>
              <a:t>Krizhevsky</a:t>
            </a:r>
            <a:r>
              <a:rPr lang="en-US" sz="2000" dirty="0">
                <a:latin typeface="Times New Roman" panose="02020603050405020304" pitchFamily="18" charset="0"/>
                <a:ea typeface="Tahoma" panose="020B0604030504040204" pitchFamily="34" charset="0"/>
                <a:cs typeface="Times New Roman" panose="02020603050405020304" pitchFamily="18" charset="0"/>
              </a:rPr>
              <a:t> etc. developed </a:t>
            </a:r>
            <a:r>
              <a:rPr lang="en-US" sz="2000" dirty="0" err="1">
                <a:latin typeface="Times New Roman" panose="02020603050405020304" pitchFamily="18" charset="0"/>
                <a:ea typeface="Tahoma" panose="020B0604030504040204" pitchFamily="34" charset="0"/>
                <a:cs typeface="Times New Roman" panose="02020603050405020304" pitchFamily="18" charset="0"/>
              </a:rPr>
              <a:t>AlexNet</a:t>
            </a:r>
            <a:r>
              <a:rPr lang="en-US" sz="2000" dirty="0">
                <a:latin typeface="Times New Roman" panose="02020603050405020304" pitchFamily="18" charset="0"/>
                <a:ea typeface="Tahoma" panose="020B0604030504040204" pitchFamily="34" charset="0"/>
                <a:cs typeface="Times New Roman" panose="02020603050405020304" pitchFamily="18" charset="0"/>
              </a:rPr>
              <a:t> for image recognition.</a:t>
            </a:r>
          </a:p>
          <a:p>
            <a:pPr marL="342900" indent="-342900" algn="just">
              <a:buFont typeface="Arial" panose="020B0604020202020204" pitchFamily="34" charset="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rPr>
              <a:t>2014: Ian Goodfellow invented Generative Adversarial Network (GAN).</a:t>
            </a:r>
          </a:p>
          <a:p>
            <a:pPr marL="342900" indent="-342900" algn="just">
              <a:buFont typeface="Arial" panose="020B0604020202020204" pitchFamily="34" charset="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rPr>
              <a:t>2017: A group of researchers from Google invented Transformer Architecture (Attention Mechanism)</a:t>
            </a:r>
          </a:p>
          <a:p>
            <a:pPr marL="342900" indent="-342900" algn="just">
              <a:buFont typeface="Arial" panose="020B0604020202020204" pitchFamily="34" charset="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rPr>
              <a:t>2022: OpenAI launched ChatGPT.</a:t>
            </a:r>
          </a:p>
        </p:txBody>
      </p:sp>
    </p:spTree>
    <p:extLst>
      <p:ext uri="{BB962C8B-B14F-4D97-AF65-F5344CB8AC3E}">
        <p14:creationId xmlns:p14="http://schemas.microsoft.com/office/powerpoint/2010/main" val="3652646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 data </a:t>
            </a:r>
          </a:p>
        </p:txBody>
      </p:sp>
      <p:sp>
        <p:nvSpPr>
          <p:cNvPr id="3" name="Content Placeholder 2"/>
          <p:cNvSpPr>
            <a:spLocks noGrp="1"/>
          </p:cNvSpPr>
          <p:nvPr>
            <p:ph idx="1"/>
          </p:nvPr>
        </p:nvSpPr>
        <p:spPr>
          <a:xfrm>
            <a:off x="822959" y="1845734"/>
            <a:ext cx="7543801" cy="4571250"/>
          </a:xfrm>
        </p:spPr>
        <p:txBody>
          <a:bodyPr>
            <a:normAutofit/>
          </a:bodyPr>
          <a:lstStyle/>
          <a:p>
            <a:r>
              <a:rPr lang="en-US" dirty="0"/>
              <a:t>Data downloaded from the Internet is usually in CSV or Excel format. Pandas provides a large set of tools including </a:t>
            </a:r>
            <a:r>
              <a:rPr lang="en-US" i="1" dirty="0" err="1"/>
              <a:t>read_csv</a:t>
            </a:r>
            <a:r>
              <a:rPr lang="en-US" i="1" dirty="0"/>
              <a:t>(), </a:t>
            </a:r>
            <a:r>
              <a:rPr lang="en-US" i="1" dirty="0" err="1"/>
              <a:t>read_excel</a:t>
            </a:r>
            <a:r>
              <a:rPr lang="en-US" i="1" dirty="0"/>
              <a:t>(), </a:t>
            </a:r>
            <a:r>
              <a:rPr lang="en-US" i="1" dirty="0" err="1"/>
              <a:t>read_json</a:t>
            </a:r>
            <a:r>
              <a:rPr lang="en-US" i="1" dirty="0"/>
              <a:t>(), </a:t>
            </a:r>
            <a:r>
              <a:rPr lang="en-US" i="1" dirty="0" err="1"/>
              <a:t>read_html</a:t>
            </a:r>
            <a:r>
              <a:rPr lang="en-US" i="1" dirty="0"/>
              <a:t>(), </a:t>
            </a:r>
            <a:r>
              <a:rPr lang="en-US" i="1" dirty="0" err="1"/>
              <a:t>read_sql</a:t>
            </a:r>
            <a:r>
              <a:rPr lang="en-US" i="1" dirty="0"/>
              <a:t>() etc. </a:t>
            </a:r>
          </a:p>
          <a:p>
            <a:pPr marL="0" indent="0">
              <a:buNone/>
            </a:pPr>
            <a:r>
              <a:rPr lang="en-US" dirty="0"/>
              <a:t>The import data is stored in </a:t>
            </a:r>
            <a:r>
              <a:rPr lang="en-US" dirty="0" err="1"/>
              <a:t>dataframe</a:t>
            </a:r>
            <a:r>
              <a:rPr lang="en-US" dirty="0"/>
              <a:t> type, which can be considered as  a matrix such that:</a:t>
            </a:r>
          </a:p>
          <a:p>
            <a:pPr marL="227013" indent="-227013">
              <a:buFont typeface="Arial" panose="020B0604020202020204" pitchFamily="34" charset="0"/>
              <a:buChar char="•"/>
            </a:pPr>
            <a:r>
              <a:rPr lang="en-US" dirty="0"/>
              <a:t>It is a two-dimensional mutable structure.</a:t>
            </a:r>
          </a:p>
          <a:p>
            <a:pPr marL="227013" indent="-227013">
              <a:buFont typeface="Arial" panose="020B0604020202020204" pitchFamily="34" charset="0"/>
              <a:buChar char="•"/>
            </a:pPr>
            <a:r>
              <a:rPr lang="en-US" dirty="0"/>
              <a:t>Data in each column must have the same data type.</a:t>
            </a:r>
          </a:p>
          <a:p>
            <a:pPr marL="227013" indent="-227013">
              <a:buFont typeface="Arial" panose="020B0604020202020204" pitchFamily="34" charset="0"/>
              <a:buChar char="•"/>
            </a:pPr>
            <a:r>
              <a:rPr lang="en-US" dirty="0"/>
              <a:t>Data in different columns can have different types.</a:t>
            </a:r>
          </a:p>
          <a:p>
            <a:pPr marL="227013" indent="-227013">
              <a:buFont typeface="Arial" panose="020B0604020202020204" pitchFamily="34" charset="0"/>
              <a:buChar char="•"/>
            </a:pPr>
            <a:r>
              <a:rPr lang="en-US" dirty="0"/>
              <a:t>Columns and rows can be labeled (named). We can use dictionary like format to access items in rows and columns.</a:t>
            </a:r>
          </a:p>
          <a:p>
            <a:pPr marL="227013" indent="-227013">
              <a:buFont typeface="Arial" panose="020B0604020202020204" pitchFamily="34" charset="0"/>
              <a:buChar char="•"/>
            </a:pPr>
            <a:r>
              <a:rPr lang="en-US" dirty="0" err="1"/>
              <a:t>df.values</a:t>
            </a:r>
            <a:r>
              <a:rPr lang="en-US" dirty="0"/>
              <a:t> attribute return a </a:t>
            </a:r>
            <a:r>
              <a:rPr lang="en-US" dirty="0" err="1"/>
              <a:t>numpy</a:t>
            </a:r>
            <a:r>
              <a:rPr lang="en-US" dirty="0"/>
              <a:t> array. </a:t>
            </a:r>
          </a:p>
        </p:txBody>
      </p:sp>
    </p:spTree>
    <p:extLst>
      <p:ext uri="{BB962C8B-B14F-4D97-AF65-F5344CB8AC3E}">
        <p14:creationId xmlns:p14="http://schemas.microsoft.com/office/powerpoint/2010/main" val="698961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Cleaning</a:t>
            </a:r>
          </a:p>
        </p:txBody>
      </p:sp>
      <p:sp>
        <p:nvSpPr>
          <p:cNvPr id="3" name="Content Placeholder 2"/>
          <p:cNvSpPr>
            <a:spLocks noGrp="1"/>
          </p:cNvSpPr>
          <p:nvPr>
            <p:ph idx="1"/>
          </p:nvPr>
        </p:nvSpPr>
        <p:spPr>
          <a:xfrm>
            <a:off x="822959" y="1845734"/>
            <a:ext cx="7543801" cy="4571250"/>
          </a:xfrm>
        </p:spPr>
        <p:txBody>
          <a:bodyPr>
            <a:normAutofit fontScale="92500" lnSpcReduction="10000"/>
          </a:bodyPr>
          <a:lstStyle/>
          <a:p>
            <a:r>
              <a:rPr lang="en-US" b="1" dirty="0"/>
              <a:t>Handling Missing Data</a:t>
            </a:r>
          </a:p>
          <a:p>
            <a:r>
              <a:rPr lang="en-US" dirty="0"/>
              <a:t>1. Drop missing data. </a:t>
            </a:r>
          </a:p>
          <a:p>
            <a:r>
              <a:rPr lang="en-US" dirty="0"/>
              <a:t>Remove rows or columns with a significant number of missing values. We can use Pandas </a:t>
            </a:r>
            <a:r>
              <a:rPr lang="en-US" dirty="0" err="1"/>
              <a:t>dropna</a:t>
            </a:r>
            <a:r>
              <a:rPr lang="en-US" dirty="0"/>
              <a:t>() method to do it.</a:t>
            </a:r>
          </a:p>
          <a:p>
            <a:r>
              <a:rPr lang="en-US" dirty="0"/>
              <a:t>2. Impute missing data. </a:t>
            </a:r>
          </a:p>
          <a:p>
            <a:r>
              <a:rPr lang="en-US" dirty="0"/>
              <a:t> Using mean, median, mode, or more advanced techniques like KNN imputation or interpolation.</a:t>
            </a:r>
          </a:p>
          <a:p>
            <a:r>
              <a:rPr lang="en-US" b="1" dirty="0"/>
              <a:t>Remove Duplicates</a:t>
            </a:r>
            <a:r>
              <a:rPr lang="en-US" dirty="0"/>
              <a:t>:</a:t>
            </a:r>
          </a:p>
          <a:p>
            <a:r>
              <a:rPr lang="en-US" dirty="0"/>
              <a:t>Identify and remove duplicate rows to avoid data redundancy.</a:t>
            </a:r>
          </a:p>
          <a:p>
            <a:r>
              <a:rPr lang="en-US" b="1" dirty="0"/>
              <a:t>Handle Outliers:</a:t>
            </a:r>
          </a:p>
          <a:p>
            <a:r>
              <a:rPr lang="en-US" dirty="0"/>
              <a:t>Use statistical methods (e.g., IQR, Z-score) to detect and handle outliers. We can either remove, cap, or use transformations to minimize their impact.</a:t>
            </a:r>
          </a:p>
          <a:p>
            <a:endParaRPr lang="en-US" dirty="0"/>
          </a:p>
        </p:txBody>
      </p:sp>
    </p:spTree>
    <p:extLst>
      <p:ext uri="{BB962C8B-B14F-4D97-AF65-F5344CB8AC3E}">
        <p14:creationId xmlns:p14="http://schemas.microsoft.com/office/powerpoint/2010/main" val="24696340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Transformation</a:t>
            </a:r>
          </a:p>
        </p:txBody>
      </p:sp>
      <p:sp>
        <p:nvSpPr>
          <p:cNvPr id="3" name="Content Placeholder 2"/>
          <p:cNvSpPr>
            <a:spLocks noGrp="1"/>
          </p:cNvSpPr>
          <p:nvPr>
            <p:ph idx="1"/>
          </p:nvPr>
        </p:nvSpPr>
        <p:spPr>
          <a:xfrm>
            <a:off x="822959" y="1845734"/>
            <a:ext cx="7543801" cy="4571250"/>
          </a:xfrm>
        </p:spPr>
        <p:txBody>
          <a:bodyPr>
            <a:normAutofit/>
          </a:bodyPr>
          <a:lstStyle/>
          <a:p>
            <a:r>
              <a:rPr lang="en-US" b="1" dirty="0"/>
              <a:t>Standardization (Z-score scaling): </a:t>
            </a:r>
            <a:r>
              <a:rPr lang="en-US" dirty="0"/>
              <a:t>Centers data to have a mean of 0 and a standard deviation of 1. This is very useful for algorithms like, ANN SVM or logistic regression. For PCA algorithm, normalization is required. </a:t>
            </a:r>
          </a:p>
          <a:p>
            <a:endParaRPr lang="en-US" dirty="0"/>
          </a:p>
        </p:txBody>
      </p:sp>
      <p:pic>
        <p:nvPicPr>
          <p:cNvPr id="6" name="Picture 5">
            <a:extLst>
              <a:ext uri="{FF2B5EF4-FFF2-40B4-BE49-F238E27FC236}">
                <a16:creationId xmlns:a16="http://schemas.microsoft.com/office/drawing/2014/main" id="{36251F50-5E4E-FD8D-5A1F-411309F9C335}"/>
              </a:ext>
            </a:extLst>
          </p:cNvPr>
          <p:cNvPicPr>
            <a:picLocks noChangeAspect="1"/>
          </p:cNvPicPr>
          <p:nvPr/>
        </p:nvPicPr>
        <p:blipFill>
          <a:blip r:embed="rId2"/>
          <a:stretch>
            <a:fillRect/>
          </a:stretch>
        </p:blipFill>
        <p:spPr>
          <a:xfrm>
            <a:off x="1725105" y="3151876"/>
            <a:ext cx="5325176" cy="3158028"/>
          </a:xfrm>
          <a:prstGeom prst="rect">
            <a:avLst/>
          </a:prstGeom>
        </p:spPr>
      </p:pic>
    </p:spTree>
    <p:extLst>
      <p:ext uri="{BB962C8B-B14F-4D97-AF65-F5344CB8AC3E}">
        <p14:creationId xmlns:p14="http://schemas.microsoft.com/office/powerpoint/2010/main" val="36462610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Encoding Categorical Data</a:t>
            </a:r>
          </a:p>
        </p:txBody>
      </p:sp>
      <p:sp>
        <p:nvSpPr>
          <p:cNvPr id="3" name="Content Placeholder 2"/>
          <p:cNvSpPr>
            <a:spLocks noGrp="1"/>
          </p:cNvSpPr>
          <p:nvPr>
            <p:ph idx="1"/>
          </p:nvPr>
        </p:nvSpPr>
        <p:spPr>
          <a:xfrm>
            <a:off x="822959" y="1845734"/>
            <a:ext cx="7543801" cy="4571250"/>
          </a:xfrm>
        </p:spPr>
        <p:txBody>
          <a:bodyPr>
            <a:normAutofit/>
          </a:bodyPr>
          <a:lstStyle/>
          <a:p>
            <a:r>
              <a:rPr lang="en-US" dirty="0"/>
              <a:t>Very often, we will use datasets contain one or more categorical feature columns. For example, seasons, colors, education (diploma, bachelor, master, doctor </a:t>
            </a:r>
            <a:r>
              <a:rPr lang="en-US" dirty="0" err="1"/>
              <a:t>etc</a:t>
            </a:r>
            <a:r>
              <a:rPr lang="en-US" dirty="0"/>
              <a:t>). </a:t>
            </a:r>
          </a:p>
          <a:p>
            <a:r>
              <a:rPr lang="en-US" dirty="0"/>
              <a:t>A categorical data can be nominal or ordinal. </a:t>
            </a:r>
          </a:p>
          <a:p>
            <a:pPr marL="339725" indent="-339725">
              <a:buFont typeface="Wingdings" panose="05000000000000000000" pitchFamily="2" charset="2"/>
              <a:buChar char="§"/>
            </a:pPr>
            <a:r>
              <a:rPr lang="en-US" dirty="0"/>
              <a:t>Ordinal features can be understood as categorical values that can be sorted or ordered. </a:t>
            </a:r>
          </a:p>
          <a:p>
            <a:pPr marL="0" indent="0">
              <a:buNone/>
            </a:pPr>
            <a:r>
              <a:rPr lang="en-US" dirty="0"/>
              <a:t>For example, used car conditions: "Fair", "Good", "Excellent". </a:t>
            </a:r>
          </a:p>
          <a:p>
            <a:pPr marL="339725" indent="-339725">
              <a:buFont typeface="Wingdings" panose="05000000000000000000" pitchFamily="2" charset="2"/>
              <a:buChar char="§"/>
            </a:pPr>
            <a:r>
              <a:rPr lang="en-US" dirty="0"/>
              <a:t>Nominal features do not imply any order: </a:t>
            </a:r>
          </a:p>
          <a:p>
            <a:pPr marL="0" indent="0">
              <a:buNone/>
            </a:pPr>
            <a:r>
              <a:rPr lang="en-US" dirty="0"/>
              <a:t>For example:  "red", "blue", "green".</a:t>
            </a:r>
          </a:p>
          <a:p>
            <a:pPr marL="341313" indent="-341313">
              <a:buFont typeface="Wingdings" panose="05000000000000000000" pitchFamily="2" charset="2"/>
              <a:buChar char="§"/>
            </a:pPr>
            <a:r>
              <a:rPr lang="en-US" dirty="0"/>
              <a:t>Binary category: </a:t>
            </a:r>
          </a:p>
          <a:p>
            <a:pPr marL="0" indent="0">
              <a:buNone/>
            </a:pPr>
            <a:r>
              <a:rPr lang="en-US" dirty="0"/>
              <a:t>Yes/No, True/False, Positive/Negative</a:t>
            </a:r>
          </a:p>
        </p:txBody>
      </p:sp>
    </p:spTree>
    <p:extLst>
      <p:ext uri="{BB962C8B-B14F-4D97-AF65-F5344CB8AC3E}">
        <p14:creationId xmlns:p14="http://schemas.microsoft.com/office/powerpoint/2010/main" val="12553598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Encoding Categorical Data</a:t>
            </a:r>
          </a:p>
        </p:txBody>
      </p:sp>
      <p:sp>
        <p:nvSpPr>
          <p:cNvPr id="3" name="Content Placeholder 2"/>
          <p:cNvSpPr>
            <a:spLocks noGrp="1"/>
          </p:cNvSpPr>
          <p:nvPr>
            <p:ph idx="1"/>
          </p:nvPr>
        </p:nvSpPr>
        <p:spPr>
          <a:xfrm>
            <a:off x="822959" y="1845734"/>
            <a:ext cx="7543801" cy="4571250"/>
          </a:xfrm>
        </p:spPr>
        <p:txBody>
          <a:bodyPr>
            <a:normAutofit/>
          </a:bodyPr>
          <a:lstStyle/>
          <a:p>
            <a:r>
              <a:rPr lang="en-US" dirty="0"/>
              <a:t>Ordinal categorical data, we can use map function to convert labels to integers:</a:t>
            </a:r>
          </a:p>
          <a:p>
            <a:endParaRPr lang="en-US" dirty="0"/>
          </a:p>
          <a:p>
            <a:r>
              <a:rPr lang="en-US" i="1" dirty="0"/>
              <a:t>mapping = {'poor':0, 'good':1, 'excellent':2}</a:t>
            </a:r>
          </a:p>
          <a:p>
            <a:r>
              <a:rPr lang="en-US" i="1" dirty="0" err="1"/>
              <a:t>df</a:t>
            </a:r>
            <a:r>
              <a:rPr lang="en-US" i="1" dirty="0"/>
              <a:t>['</a:t>
            </a:r>
            <a:r>
              <a:rPr lang="en-US" i="1" dirty="0" err="1"/>
              <a:t>colName</a:t>
            </a:r>
            <a:r>
              <a:rPr lang="en-US" i="1" dirty="0"/>
              <a:t>']=</a:t>
            </a:r>
            <a:r>
              <a:rPr lang="en-US" i="1" dirty="0" err="1"/>
              <a:t>df</a:t>
            </a:r>
            <a:r>
              <a:rPr lang="en-US" i="1" dirty="0"/>
              <a:t>['</a:t>
            </a:r>
            <a:r>
              <a:rPr lang="en-US" i="1" dirty="0" err="1"/>
              <a:t>colName</a:t>
            </a:r>
            <a:r>
              <a:rPr lang="en-US" i="1" dirty="0"/>
              <a:t>'].map(mapping)</a:t>
            </a:r>
          </a:p>
          <a:p>
            <a:endParaRPr lang="en-US" dirty="0"/>
          </a:p>
        </p:txBody>
      </p:sp>
    </p:spTree>
    <p:extLst>
      <p:ext uri="{BB962C8B-B14F-4D97-AF65-F5344CB8AC3E}">
        <p14:creationId xmlns:p14="http://schemas.microsoft.com/office/powerpoint/2010/main" val="6436350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Encoding Categorical Data</a:t>
            </a:r>
          </a:p>
        </p:txBody>
      </p:sp>
      <p:sp>
        <p:nvSpPr>
          <p:cNvPr id="3" name="Content Placeholder 2"/>
          <p:cNvSpPr>
            <a:spLocks noGrp="1"/>
          </p:cNvSpPr>
          <p:nvPr>
            <p:ph idx="1"/>
          </p:nvPr>
        </p:nvSpPr>
        <p:spPr>
          <a:xfrm>
            <a:off x="822959" y="1845734"/>
            <a:ext cx="7543801" cy="4571250"/>
          </a:xfrm>
        </p:spPr>
        <p:txBody>
          <a:bodyPr>
            <a:normAutofit/>
          </a:bodyPr>
          <a:lstStyle/>
          <a:p>
            <a:r>
              <a:rPr lang="en-US" dirty="0"/>
              <a:t>Nominal data need to be encoded to one-hot encoding:</a:t>
            </a:r>
          </a:p>
          <a:p>
            <a:endParaRPr lang="en-US" dirty="0"/>
          </a:p>
          <a:p>
            <a:pPr marL="0" indent="0">
              <a:buNone/>
            </a:pPr>
            <a:endParaRPr lang="en-US" dirty="0"/>
          </a:p>
        </p:txBody>
      </p:sp>
      <p:pic>
        <p:nvPicPr>
          <p:cNvPr id="5" name="Picture 4">
            <a:extLst>
              <a:ext uri="{FF2B5EF4-FFF2-40B4-BE49-F238E27FC236}">
                <a16:creationId xmlns:a16="http://schemas.microsoft.com/office/drawing/2014/main" id="{24BA3F43-F1EE-87BC-E6BD-7CD251116A75}"/>
              </a:ext>
            </a:extLst>
          </p:cNvPr>
          <p:cNvPicPr>
            <a:picLocks noChangeAspect="1"/>
          </p:cNvPicPr>
          <p:nvPr/>
        </p:nvPicPr>
        <p:blipFill>
          <a:blip r:embed="rId2"/>
          <a:stretch>
            <a:fillRect/>
          </a:stretch>
        </p:blipFill>
        <p:spPr>
          <a:xfrm>
            <a:off x="931537" y="2196189"/>
            <a:ext cx="7097115" cy="1762371"/>
          </a:xfrm>
          <a:prstGeom prst="rect">
            <a:avLst/>
          </a:prstGeom>
        </p:spPr>
      </p:pic>
      <p:pic>
        <p:nvPicPr>
          <p:cNvPr id="7" name="Picture 6">
            <a:extLst>
              <a:ext uri="{FF2B5EF4-FFF2-40B4-BE49-F238E27FC236}">
                <a16:creationId xmlns:a16="http://schemas.microsoft.com/office/drawing/2014/main" id="{89E961F9-BDCF-F84C-E534-7F0B9CDEC9D3}"/>
              </a:ext>
            </a:extLst>
          </p:cNvPr>
          <p:cNvPicPr>
            <a:picLocks noChangeAspect="1"/>
          </p:cNvPicPr>
          <p:nvPr/>
        </p:nvPicPr>
        <p:blipFill>
          <a:blip r:embed="rId3"/>
          <a:stretch>
            <a:fillRect/>
          </a:stretch>
        </p:blipFill>
        <p:spPr>
          <a:xfrm>
            <a:off x="1032968" y="3958560"/>
            <a:ext cx="7078063" cy="1829055"/>
          </a:xfrm>
          <a:prstGeom prst="rect">
            <a:avLst/>
          </a:prstGeom>
        </p:spPr>
      </p:pic>
      <p:sp>
        <p:nvSpPr>
          <p:cNvPr id="8" name="TextBox 7">
            <a:extLst>
              <a:ext uri="{FF2B5EF4-FFF2-40B4-BE49-F238E27FC236}">
                <a16:creationId xmlns:a16="http://schemas.microsoft.com/office/drawing/2014/main" id="{EAF380CB-6AE8-EF9D-5D5C-1927F4E74192}"/>
              </a:ext>
            </a:extLst>
          </p:cNvPr>
          <p:cNvSpPr txBox="1"/>
          <p:nvPr/>
        </p:nvSpPr>
        <p:spPr>
          <a:xfrm>
            <a:off x="931536" y="5870685"/>
            <a:ext cx="7907663" cy="369332"/>
          </a:xfrm>
          <a:prstGeom prst="rect">
            <a:avLst/>
          </a:prstGeom>
          <a:noFill/>
        </p:spPr>
        <p:txBody>
          <a:bodyPr wrap="square" rtlCol="0">
            <a:spAutoFit/>
          </a:bodyPr>
          <a:lstStyle/>
          <a:p>
            <a:r>
              <a:rPr lang="en-US" dirty="0"/>
              <a:t>We often remove one of the one-hot columns to prevent collinearity. </a:t>
            </a:r>
          </a:p>
        </p:txBody>
      </p:sp>
    </p:spTree>
    <p:extLst>
      <p:ext uri="{BB962C8B-B14F-4D97-AF65-F5344CB8AC3E}">
        <p14:creationId xmlns:p14="http://schemas.microsoft.com/office/powerpoint/2010/main" val="942301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Splitting</a:t>
            </a:r>
          </a:p>
        </p:txBody>
      </p:sp>
      <p:sp>
        <p:nvSpPr>
          <p:cNvPr id="3" name="Content Placeholder 2"/>
          <p:cNvSpPr>
            <a:spLocks noGrp="1"/>
          </p:cNvSpPr>
          <p:nvPr>
            <p:ph idx="1"/>
          </p:nvPr>
        </p:nvSpPr>
        <p:spPr>
          <a:xfrm>
            <a:off x="822959" y="1845734"/>
            <a:ext cx="7543801" cy="4571250"/>
          </a:xfrm>
        </p:spPr>
        <p:txBody>
          <a:bodyPr>
            <a:normAutofit/>
          </a:bodyPr>
          <a:lstStyle/>
          <a:p>
            <a:pPr marL="341313" indent="-341313">
              <a:buFont typeface="Wingdings" panose="05000000000000000000" pitchFamily="2" charset="2"/>
              <a:buChar char="§"/>
            </a:pPr>
            <a:r>
              <a:rPr lang="en-US" sz="2800" dirty="0"/>
              <a:t>Splitting data into training set and test set</a:t>
            </a:r>
          </a:p>
          <a:p>
            <a:r>
              <a:rPr lang="en-US" dirty="0"/>
              <a:t>A convenient way to randomly partition this dataset into separate test and training datasets is to use the </a:t>
            </a:r>
            <a:r>
              <a:rPr lang="en-US" dirty="0" err="1"/>
              <a:t>train_test_split</a:t>
            </a:r>
            <a:r>
              <a:rPr lang="en-US" dirty="0"/>
              <a:t> function from scikit-</a:t>
            </a:r>
            <a:r>
              <a:rPr lang="en-US" dirty="0" err="1"/>
              <a:t>learn's</a:t>
            </a:r>
            <a:r>
              <a:rPr lang="en-US" dirty="0"/>
              <a:t> </a:t>
            </a:r>
            <a:r>
              <a:rPr lang="en-US" dirty="0" err="1"/>
              <a:t>model_selection</a:t>
            </a:r>
            <a:r>
              <a:rPr lang="en-US" dirty="0"/>
              <a:t> submodule:</a:t>
            </a:r>
          </a:p>
          <a:p>
            <a:r>
              <a:rPr lang="en-US" i="1" dirty="0" err="1"/>
              <a:t>X_train</a:t>
            </a:r>
            <a:r>
              <a:rPr lang="en-US" i="1" dirty="0"/>
              <a:t>, </a:t>
            </a:r>
            <a:r>
              <a:rPr lang="en-US" i="1" dirty="0" err="1"/>
              <a:t>X_test</a:t>
            </a:r>
            <a:r>
              <a:rPr lang="en-US" i="1" dirty="0"/>
              <a:t>, </a:t>
            </a:r>
            <a:r>
              <a:rPr lang="en-US" i="1" dirty="0" err="1"/>
              <a:t>y_train</a:t>
            </a:r>
            <a:r>
              <a:rPr lang="en-US" i="1" dirty="0"/>
              <a:t>, </a:t>
            </a:r>
            <a:r>
              <a:rPr lang="en-US" i="1" dirty="0" err="1"/>
              <a:t>y_test</a:t>
            </a:r>
            <a:r>
              <a:rPr lang="en-US" i="1" dirty="0"/>
              <a:t> =\</a:t>
            </a:r>
          </a:p>
          <a:p>
            <a:r>
              <a:rPr lang="en-US" i="1" dirty="0"/>
              <a:t>    </a:t>
            </a:r>
            <a:r>
              <a:rPr lang="en-US" i="1" dirty="0" err="1"/>
              <a:t>train_test_split</a:t>
            </a:r>
            <a:r>
              <a:rPr lang="en-US" i="1" dirty="0"/>
              <a:t>(X, y, </a:t>
            </a:r>
            <a:r>
              <a:rPr lang="en-US" i="1" dirty="0" err="1"/>
              <a:t>test_size</a:t>
            </a:r>
            <a:r>
              <a:rPr lang="en-US" i="1" dirty="0"/>
              <a:t>=0.3, </a:t>
            </a:r>
            <a:r>
              <a:rPr lang="en-US" i="1" dirty="0" err="1"/>
              <a:t>random_state</a:t>
            </a:r>
            <a:r>
              <a:rPr lang="en-US" i="1" dirty="0"/>
              <a:t>=0,  stratify=y)</a:t>
            </a:r>
            <a:endParaRPr lang="en-US" dirty="0"/>
          </a:p>
          <a:p>
            <a:pPr marL="341313" indent="-341313">
              <a:buFont typeface="Wingdings" panose="05000000000000000000" pitchFamily="2" charset="2"/>
              <a:buChar char="§"/>
            </a:pPr>
            <a:r>
              <a:rPr lang="en-US" sz="2400" dirty="0"/>
              <a:t>We may also need to split training data to training data and validation data</a:t>
            </a:r>
          </a:p>
          <a:p>
            <a:endParaRPr lang="en-US" dirty="0"/>
          </a:p>
          <a:p>
            <a:pPr marL="0" indent="0">
              <a:buNone/>
            </a:pPr>
            <a:endParaRPr lang="en-US" dirty="0"/>
          </a:p>
        </p:txBody>
      </p:sp>
    </p:spTree>
    <p:extLst>
      <p:ext uri="{BB962C8B-B14F-4D97-AF65-F5344CB8AC3E}">
        <p14:creationId xmlns:p14="http://schemas.microsoft.com/office/powerpoint/2010/main" val="12942688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65B02C-DCA9-CC34-A05C-916CA5A6FAB5}"/>
              </a:ext>
            </a:extLst>
          </p:cNvPr>
          <p:cNvSpPr txBox="1"/>
          <p:nvPr/>
        </p:nvSpPr>
        <p:spPr>
          <a:xfrm>
            <a:off x="1379220" y="2543294"/>
            <a:ext cx="7437120" cy="1938992"/>
          </a:xfrm>
          <a:prstGeom prst="rect">
            <a:avLst/>
          </a:prstGeom>
          <a:noFill/>
        </p:spPr>
        <p:txBody>
          <a:bodyPr wrap="square">
            <a:spAutoFit/>
          </a:bodyPr>
          <a:lstStyle/>
          <a:p>
            <a:r>
              <a:rPr lang="en-US" sz="6000" dirty="0"/>
              <a:t>Hyperparameters and Validation</a:t>
            </a:r>
          </a:p>
        </p:txBody>
      </p:sp>
    </p:spTree>
    <p:extLst>
      <p:ext uri="{BB962C8B-B14F-4D97-AF65-F5344CB8AC3E}">
        <p14:creationId xmlns:p14="http://schemas.microsoft.com/office/powerpoint/2010/main" val="34168608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Hyperparameters</a:t>
            </a:r>
            <a:endParaRPr lang="en-US" dirty="0"/>
          </a:p>
        </p:txBody>
      </p:sp>
      <p:sp>
        <p:nvSpPr>
          <p:cNvPr id="3" name="Content Placeholder 2"/>
          <p:cNvSpPr>
            <a:spLocks noGrp="1"/>
          </p:cNvSpPr>
          <p:nvPr>
            <p:ph idx="1"/>
          </p:nvPr>
        </p:nvSpPr>
        <p:spPr/>
        <p:txBody>
          <a:bodyPr/>
          <a:lstStyle/>
          <a:p>
            <a:r>
              <a:rPr lang="en-US" dirty="0"/>
              <a:t>A </a:t>
            </a:r>
            <a:r>
              <a:rPr lang="en-US" dirty="0" err="1"/>
              <a:t>hyperparameter</a:t>
            </a:r>
            <a:r>
              <a:rPr lang="en-US" dirty="0"/>
              <a:t> is a parameter whose value is used to control the learning process. By contrast, the values of other parameters (typically node weights) are derived via training.</a:t>
            </a:r>
          </a:p>
          <a:p>
            <a:r>
              <a:rPr lang="en-US" dirty="0"/>
              <a:t>Examples of </a:t>
            </a:r>
            <a:r>
              <a:rPr lang="en-US" b="1" dirty="0" err="1"/>
              <a:t>Hyperparameters</a:t>
            </a:r>
            <a:r>
              <a:rPr lang="en-US" b="1" dirty="0"/>
              <a:t>:</a:t>
            </a:r>
          </a:p>
          <a:p>
            <a:r>
              <a:rPr lang="en-US" dirty="0"/>
              <a:t>Regulation strength (such as C), learning rate, topology of neural networks (number of layers, number of nodes in hidden layers), activation functions, kernel in SVM etc.</a:t>
            </a:r>
          </a:p>
          <a:p>
            <a:r>
              <a:rPr lang="en-US" dirty="0"/>
              <a:t>Examples of </a:t>
            </a:r>
            <a:r>
              <a:rPr lang="en-US" b="1" dirty="0"/>
              <a:t>non-hyper parameters</a:t>
            </a:r>
            <a:r>
              <a:rPr lang="en-US" dirty="0"/>
              <a:t>:</a:t>
            </a:r>
          </a:p>
          <a:p>
            <a:r>
              <a:rPr lang="en-US" dirty="0"/>
              <a:t>Weights in neural networks and </a:t>
            </a:r>
            <a:r>
              <a:rPr lang="en-US" dirty="0" err="1"/>
              <a:t>perceptrons</a:t>
            </a:r>
            <a:r>
              <a:rPr lang="en-US" dirty="0"/>
              <a:t>, coefficients in linear and logistic regressions. </a:t>
            </a:r>
          </a:p>
        </p:txBody>
      </p:sp>
    </p:spTree>
    <p:extLst>
      <p:ext uri="{BB962C8B-B14F-4D97-AF65-F5344CB8AC3E}">
        <p14:creationId xmlns:p14="http://schemas.microsoft.com/office/powerpoint/2010/main" val="26687190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Validation Set</a:t>
            </a:r>
            <a:endParaRPr lang="en-US" dirty="0"/>
          </a:p>
        </p:txBody>
      </p:sp>
      <p:sp>
        <p:nvSpPr>
          <p:cNvPr id="3" name="Content Placeholder 2"/>
          <p:cNvSpPr>
            <a:spLocks noGrp="1"/>
          </p:cNvSpPr>
          <p:nvPr>
            <p:ph idx="1"/>
          </p:nvPr>
        </p:nvSpPr>
        <p:spPr/>
        <p:txBody>
          <a:bodyPr/>
          <a:lstStyle/>
          <a:p>
            <a:r>
              <a:rPr lang="en-US" dirty="0"/>
              <a:t>We have learned how to use training set and test set to measure the performance of a model. We use training set to train parameters and use test set to evaluate performance. But how do we choose optimal </a:t>
            </a:r>
            <a:r>
              <a:rPr lang="en-US" b="1" dirty="0" err="1"/>
              <a:t>hypterparameters</a:t>
            </a:r>
            <a:r>
              <a:rPr lang="en-US" dirty="0"/>
              <a:t>? </a:t>
            </a:r>
          </a:p>
          <a:p>
            <a:r>
              <a:rPr lang="en-US" dirty="0"/>
              <a:t>We can further split the data set to training set, test set and validation set. A model is trained by training set with different </a:t>
            </a:r>
            <a:r>
              <a:rPr lang="en-US" dirty="0" err="1"/>
              <a:t>hyperparameters</a:t>
            </a:r>
            <a:r>
              <a:rPr lang="en-US" dirty="0"/>
              <a:t>. Validation set help to decide which </a:t>
            </a:r>
            <a:r>
              <a:rPr lang="en-US" dirty="0" err="1"/>
              <a:t>hyperparameters</a:t>
            </a:r>
            <a:r>
              <a:rPr lang="en-US" dirty="0"/>
              <a:t> shall be used. Then we use test set to measure the performance. </a:t>
            </a:r>
          </a:p>
          <a:p>
            <a:pPr marL="227013" indent="-227013">
              <a:buFont typeface="Wingdings" panose="05000000000000000000" pitchFamily="2" charset="2"/>
              <a:buChar char="§"/>
              <a:tabLst>
                <a:tab pos="344488" algn="l"/>
              </a:tabLst>
            </a:pPr>
            <a:r>
              <a:rPr lang="en-US" dirty="0"/>
              <a:t>Training dataset: tune parameters.</a:t>
            </a:r>
          </a:p>
          <a:p>
            <a:pPr marL="227013" indent="-227013">
              <a:buFont typeface="Wingdings" panose="05000000000000000000" pitchFamily="2" charset="2"/>
              <a:buChar char="§"/>
              <a:tabLst>
                <a:tab pos="344488" algn="l"/>
              </a:tabLst>
            </a:pPr>
            <a:r>
              <a:rPr lang="en-US" dirty="0"/>
              <a:t>Validation dataset: tune </a:t>
            </a:r>
            <a:r>
              <a:rPr lang="en-US" dirty="0" err="1"/>
              <a:t>hyperparameters</a:t>
            </a:r>
            <a:r>
              <a:rPr lang="en-US" dirty="0"/>
              <a:t>.</a:t>
            </a:r>
          </a:p>
          <a:p>
            <a:pPr marL="227013" indent="-227013">
              <a:buFont typeface="Wingdings" panose="05000000000000000000" pitchFamily="2" charset="2"/>
              <a:buChar char="§"/>
              <a:tabLst>
                <a:tab pos="344488" algn="l"/>
              </a:tabLst>
            </a:pPr>
            <a:r>
              <a:rPr lang="en-US" dirty="0"/>
              <a:t>Test dataset: measure the performance of the model in real world.</a:t>
            </a:r>
          </a:p>
          <a:p>
            <a:endParaRPr lang="en-US" dirty="0"/>
          </a:p>
        </p:txBody>
      </p:sp>
    </p:spTree>
    <p:extLst>
      <p:ext uri="{BB962C8B-B14F-4D97-AF65-F5344CB8AC3E}">
        <p14:creationId xmlns:p14="http://schemas.microsoft.com/office/powerpoint/2010/main" val="3441197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reeform 30"/>
          <p:cNvSpPr/>
          <p:nvPr/>
        </p:nvSpPr>
        <p:spPr>
          <a:xfrm>
            <a:off x="2204111" y="1367791"/>
            <a:ext cx="5561381" cy="3228034"/>
          </a:xfrm>
          <a:custGeom>
            <a:avLst/>
            <a:gdLst>
              <a:gd name="connsiteX0" fmla="*/ 1268301 w 5561381"/>
              <a:gd name="connsiteY0" fmla="*/ 874754 h 3228034"/>
              <a:gd name="connsiteX1" fmla="*/ 1278147 w 5561381"/>
              <a:gd name="connsiteY1" fmla="*/ 963355 h 3228034"/>
              <a:gd name="connsiteX2" fmla="*/ 1386447 w 5561381"/>
              <a:gd name="connsiteY2" fmla="*/ 1002734 h 3228034"/>
              <a:gd name="connsiteX3" fmla="*/ 1425829 w 5561381"/>
              <a:gd name="connsiteY3" fmla="*/ 1051957 h 3228034"/>
              <a:gd name="connsiteX4" fmla="*/ 1465211 w 5561381"/>
              <a:gd name="connsiteY4" fmla="*/ 1130714 h 3228034"/>
              <a:gd name="connsiteX5" fmla="*/ 1435675 w 5561381"/>
              <a:gd name="connsiteY5" fmla="*/ 1209471 h 3228034"/>
              <a:gd name="connsiteX6" fmla="*/ 1435675 w 5561381"/>
              <a:gd name="connsiteY6" fmla="*/ 1248849 h 3228034"/>
              <a:gd name="connsiteX7" fmla="*/ 1287992 w 5561381"/>
              <a:gd name="connsiteY7" fmla="*/ 1317761 h 3228034"/>
              <a:gd name="connsiteX8" fmla="*/ 1179692 w 5561381"/>
              <a:gd name="connsiteY8" fmla="*/ 1337451 h 3228034"/>
              <a:gd name="connsiteX9" fmla="*/ 1100928 w 5561381"/>
              <a:gd name="connsiteY9" fmla="*/ 1396518 h 3228034"/>
              <a:gd name="connsiteX10" fmla="*/ 1091083 w 5561381"/>
              <a:gd name="connsiteY10" fmla="*/ 1317761 h 3228034"/>
              <a:gd name="connsiteX11" fmla="*/ 844945 w 5561381"/>
              <a:gd name="connsiteY11" fmla="*/ 1239004 h 3228034"/>
              <a:gd name="connsiteX12" fmla="*/ 766181 w 5561381"/>
              <a:gd name="connsiteY12" fmla="*/ 1248849 h 3228034"/>
              <a:gd name="connsiteX13" fmla="*/ 638190 w 5561381"/>
              <a:gd name="connsiteY13" fmla="*/ 1307917 h 3228034"/>
              <a:gd name="connsiteX14" fmla="*/ 726799 w 5561381"/>
              <a:gd name="connsiteY14" fmla="*/ 1327606 h 3228034"/>
              <a:gd name="connsiteX15" fmla="*/ 854791 w 5561381"/>
              <a:gd name="connsiteY15" fmla="*/ 1288228 h 3228034"/>
              <a:gd name="connsiteX16" fmla="*/ 1002473 w 5561381"/>
              <a:gd name="connsiteY16" fmla="*/ 1347295 h 3228034"/>
              <a:gd name="connsiteX17" fmla="*/ 1051701 w 5561381"/>
              <a:gd name="connsiteY17" fmla="*/ 1445741 h 3228034"/>
              <a:gd name="connsiteX18" fmla="*/ 1022164 w 5561381"/>
              <a:gd name="connsiteY18" fmla="*/ 1524498 h 3228034"/>
              <a:gd name="connsiteX19" fmla="*/ 972937 w 5561381"/>
              <a:gd name="connsiteY19" fmla="*/ 1691856 h 3228034"/>
              <a:gd name="connsiteX20" fmla="*/ 1012319 w 5561381"/>
              <a:gd name="connsiteY20" fmla="*/ 1701701 h 3228034"/>
              <a:gd name="connsiteX21" fmla="*/ 766181 w 5561381"/>
              <a:gd name="connsiteY21" fmla="*/ 1741079 h 3228034"/>
              <a:gd name="connsiteX22" fmla="*/ 520044 w 5561381"/>
              <a:gd name="connsiteY22" fmla="*/ 1731235 h 3228034"/>
              <a:gd name="connsiteX23" fmla="*/ 224679 w 5561381"/>
              <a:gd name="connsiteY23" fmla="*/ 1839526 h 3228034"/>
              <a:gd name="connsiteX24" fmla="*/ 76997 w 5561381"/>
              <a:gd name="connsiteY24" fmla="*/ 2036418 h 3228034"/>
              <a:gd name="connsiteX25" fmla="*/ 17924 w 5561381"/>
              <a:gd name="connsiteY25" fmla="*/ 2184087 h 3228034"/>
              <a:gd name="connsiteX26" fmla="*/ 76997 w 5561381"/>
              <a:gd name="connsiteY26" fmla="*/ 2105330 h 3228034"/>
              <a:gd name="connsiteX27" fmla="*/ 165606 w 5561381"/>
              <a:gd name="connsiteY27" fmla="*/ 1987195 h 3228034"/>
              <a:gd name="connsiteX28" fmla="*/ 204988 w 5561381"/>
              <a:gd name="connsiteY28" fmla="*/ 2075796 h 3228034"/>
              <a:gd name="connsiteX29" fmla="*/ 214834 w 5561381"/>
              <a:gd name="connsiteY29" fmla="*/ 1977350 h 3228034"/>
              <a:gd name="connsiteX30" fmla="*/ 175452 w 5561381"/>
              <a:gd name="connsiteY30" fmla="*/ 1928127 h 3228034"/>
              <a:gd name="connsiteX31" fmla="*/ 283752 w 5561381"/>
              <a:gd name="connsiteY31" fmla="*/ 1869059 h 3228034"/>
              <a:gd name="connsiteX32" fmla="*/ 372362 w 5561381"/>
              <a:gd name="connsiteY32" fmla="*/ 1819836 h 3228034"/>
              <a:gd name="connsiteX33" fmla="*/ 539735 w 5561381"/>
              <a:gd name="connsiteY33" fmla="*/ 1760769 h 3228034"/>
              <a:gd name="connsiteX34" fmla="*/ 805563 w 5561381"/>
              <a:gd name="connsiteY34" fmla="*/ 1760769 h 3228034"/>
              <a:gd name="connsiteX35" fmla="*/ 982782 w 5561381"/>
              <a:gd name="connsiteY35" fmla="*/ 1760769 h 3228034"/>
              <a:gd name="connsiteX36" fmla="*/ 992628 w 5561381"/>
              <a:gd name="connsiteY36" fmla="*/ 1869059 h 3228034"/>
              <a:gd name="connsiteX37" fmla="*/ 874482 w 5561381"/>
              <a:gd name="connsiteY37" fmla="*/ 1967505 h 3228034"/>
              <a:gd name="connsiteX38" fmla="*/ 795718 w 5561381"/>
              <a:gd name="connsiteY38" fmla="*/ 2036418 h 3228034"/>
              <a:gd name="connsiteX39" fmla="*/ 648035 w 5561381"/>
              <a:gd name="connsiteY39" fmla="*/ 2065952 h 3228034"/>
              <a:gd name="connsiteX40" fmla="*/ 510199 w 5561381"/>
              <a:gd name="connsiteY40" fmla="*/ 2272688 h 3228034"/>
              <a:gd name="connsiteX41" fmla="*/ 411744 w 5561381"/>
              <a:gd name="connsiteY41" fmla="*/ 2479425 h 3228034"/>
              <a:gd name="connsiteX42" fmla="*/ 254216 w 5561381"/>
              <a:gd name="connsiteY42" fmla="*/ 2459736 h 3228034"/>
              <a:gd name="connsiteX43" fmla="*/ 273907 w 5561381"/>
              <a:gd name="connsiteY43" fmla="*/ 2577871 h 3228034"/>
              <a:gd name="connsiteX44" fmla="*/ 392053 w 5561381"/>
              <a:gd name="connsiteY44" fmla="*/ 2538493 h 3228034"/>
              <a:gd name="connsiteX45" fmla="*/ 382207 w 5561381"/>
              <a:gd name="connsiteY45" fmla="*/ 2636939 h 3228034"/>
              <a:gd name="connsiteX46" fmla="*/ 460971 w 5561381"/>
              <a:gd name="connsiteY46" fmla="*/ 2518804 h 3228034"/>
              <a:gd name="connsiteX47" fmla="*/ 520044 w 5561381"/>
              <a:gd name="connsiteY47" fmla="*/ 2321911 h 3228034"/>
              <a:gd name="connsiteX48" fmla="*/ 559426 w 5561381"/>
              <a:gd name="connsiteY48" fmla="*/ 2213621 h 3228034"/>
              <a:gd name="connsiteX49" fmla="*/ 697263 w 5561381"/>
              <a:gd name="connsiteY49" fmla="*/ 2105330 h 3228034"/>
              <a:gd name="connsiteX50" fmla="*/ 766181 w 5561381"/>
              <a:gd name="connsiteY50" fmla="*/ 2065952 h 3228034"/>
              <a:gd name="connsiteX51" fmla="*/ 874482 w 5561381"/>
              <a:gd name="connsiteY51" fmla="*/ 2056107 h 3228034"/>
              <a:gd name="connsiteX52" fmla="*/ 1022164 w 5561381"/>
              <a:gd name="connsiteY52" fmla="*/ 1888749 h 3228034"/>
              <a:gd name="connsiteX53" fmla="*/ 1051701 w 5561381"/>
              <a:gd name="connsiteY53" fmla="*/ 1800147 h 3228034"/>
              <a:gd name="connsiteX54" fmla="*/ 1150155 w 5561381"/>
              <a:gd name="connsiteY54" fmla="*/ 1967505 h 3228034"/>
              <a:gd name="connsiteX55" fmla="*/ 1219074 w 5561381"/>
              <a:gd name="connsiteY55" fmla="*/ 2144708 h 3228034"/>
              <a:gd name="connsiteX56" fmla="*/ 1307683 w 5561381"/>
              <a:gd name="connsiteY56" fmla="*/ 2243154 h 3228034"/>
              <a:gd name="connsiteX57" fmla="*/ 1415984 w 5561381"/>
              <a:gd name="connsiteY57" fmla="*/ 2223465 h 3228034"/>
              <a:gd name="connsiteX58" fmla="*/ 1534130 w 5561381"/>
              <a:gd name="connsiteY58" fmla="*/ 2351445 h 3228034"/>
              <a:gd name="connsiteX59" fmla="*/ 1553821 w 5561381"/>
              <a:gd name="connsiteY59" fmla="*/ 2440047 h 3228034"/>
              <a:gd name="connsiteX60" fmla="*/ 1297838 w 5561381"/>
              <a:gd name="connsiteY60" fmla="*/ 2538493 h 3228034"/>
              <a:gd name="connsiteX61" fmla="*/ 992628 w 5561381"/>
              <a:gd name="connsiteY61" fmla="*/ 2568027 h 3228034"/>
              <a:gd name="connsiteX62" fmla="*/ 953246 w 5561381"/>
              <a:gd name="connsiteY62" fmla="*/ 2420357 h 3228034"/>
              <a:gd name="connsiteX63" fmla="*/ 864636 w 5561381"/>
              <a:gd name="connsiteY63" fmla="*/ 2558182 h 3228034"/>
              <a:gd name="connsiteX64" fmla="*/ 923709 w 5561381"/>
              <a:gd name="connsiteY64" fmla="*/ 2548337 h 3228034"/>
              <a:gd name="connsiteX65" fmla="*/ 1032010 w 5561381"/>
              <a:gd name="connsiteY65" fmla="*/ 2656628 h 3228034"/>
              <a:gd name="connsiteX66" fmla="*/ 1248610 w 5561381"/>
              <a:gd name="connsiteY66" fmla="*/ 2597560 h 3228034"/>
              <a:gd name="connsiteX67" fmla="*/ 1514439 w 5561381"/>
              <a:gd name="connsiteY67" fmla="*/ 2538493 h 3228034"/>
              <a:gd name="connsiteX68" fmla="*/ 1632585 w 5561381"/>
              <a:gd name="connsiteY68" fmla="*/ 2469580 h 3228034"/>
              <a:gd name="connsiteX69" fmla="*/ 1573512 w 5561381"/>
              <a:gd name="connsiteY69" fmla="*/ 2321911 h 3228034"/>
              <a:gd name="connsiteX70" fmla="*/ 1435675 w 5561381"/>
              <a:gd name="connsiteY70" fmla="*/ 2203776 h 3228034"/>
              <a:gd name="connsiteX71" fmla="*/ 1406138 w 5561381"/>
              <a:gd name="connsiteY71" fmla="*/ 2154553 h 3228034"/>
              <a:gd name="connsiteX72" fmla="*/ 1563666 w 5561381"/>
              <a:gd name="connsiteY72" fmla="*/ 2154553 h 3228034"/>
              <a:gd name="connsiteX73" fmla="*/ 1760576 w 5561381"/>
              <a:gd name="connsiteY73" fmla="*/ 2243154 h 3228034"/>
              <a:gd name="connsiteX74" fmla="*/ 1849185 w 5561381"/>
              <a:gd name="connsiteY74" fmla="*/ 2390824 h 3228034"/>
              <a:gd name="connsiteX75" fmla="*/ 1888567 w 5561381"/>
              <a:gd name="connsiteY75" fmla="*/ 2617250 h 3228034"/>
              <a:gd name="connsiteX76" fmla="*/ 1760576 w 5561381"/>
              <a:gd name="connsiteY76" fmla="*/ 2804297 h 3228034"/>
              <a:gd name="connsiteX77" fmla="*/ 1603048 w 5561381"/>
              <a:gd name="connsiteY77" fmla="*/ 2971655 h 3228034"/>
              <a:gd name="connsiteX78" fmla="*/ 1711348 w 5561381"/>
              <a:gd name="connsiteY78" fmla="*/ 3020879 h 3228034"/>
              <a:gd name="connsiteX79" fmla="*/ 1681812 w 5561381"/>
              <a:gd name="connsiteY79" fmla="*/ 2942122 h 3228034"/>
              <a:gd name="connsiteX80" fmla="*/ 1790112 w 5561381"/>
              <a:gd name="connsiteY80" fmla="*/ 2991345 h 3228034"/>
              <a:gd name="connsiteX81" fmla="*/ 1790112 w 5561381"/>
              <a:gd name="connsiteY81" fmla="*/ 3020879 h 3228034"/>
              <a:gd name="connsiteX82" fmla="*/ 1937795 w 5561381"/>
              <a:gd name="connsiteY82" fmla="*/ 3099635 h 3228034"/>
              <a:gd name="connsiteX83" fmla="*/ 1898413 w 5561381"/>
              <a:gd name="connsiteY83" fmla="*/ 3227615 h 3228034"/>
              <a:gd name="connsiteX84" fmla="*/ 1947640 w 5561381"/>
              <a:gd name="connsiteY84" fmla="*/ 3139014 h 3228034"/>
              <a:gd name="connsiteX85" fmla="*/ 1957486 w 5561381"/>
              <a:gd name="connsiteY85" fmla="*/ 3089791 h 3228034"/>
              <a:gd name="connsiteX86" fmla="*/ 1849185 w 5561381"/>
              <a:gd name="connsiteY86" fmla="*/ 2951966 h 3228034"/>
              <a:gd name="connsiteX87" fmla="*/ 1839340 w 5561381"/>
              <a:gd name="connsiteY87" fmla="*/ 2922432 h 3228034"/>
              <a:gd name="connsiteX88" fmla="*/ 1947640 w 5561381"/>
              <a:gd name="connsiteY88" fmla="*/ 2922432 h 3228034"/>
              <a:gd name="connsiteX89" fmla="*/ 2233160 w 5561381"/>
              <a:gd name="connsiteY89" fmla="*/ 2971655 h 3228034"/>
              <a:gd name="connsiteX90" fmla="*/ 2459606 w 5561381"/>
              <a:gd name="connsiteY90" fmla="*/ 3020879 h 3228034"/>
              <a:gd name="connsiteX91" fmla="*/ 2459606 w 5561381"/>
              <a:gd name="connsiteY91" fmla="*/ 2951966 h 3228034"/>
              <a:gd name="connsiteX92" fmla="*/ 2430069 w 5561381"/>
              <a:gd name="connsiteY92" fmla="*/ 2961811 h 3228034"/>
              <a:gd name="connsiteX93" fmla="*/ 2390687 w 5561381"/>
              <a:gd name="connsiteY93" fmla="*/ 2912588 h 3228034"/>
              <a:gd name="connsiteX94" fmla="*/ 2361151 w 5561381"/>
              <a:gd name="connsiteY94" fmla="*/ 2912588 h 3228034"/>
              <a:gd name="connsiteX95" fmla="*/ 2311923 w 5561381"/>
              <a:gd name="connsiteY95" fmla="*/ 2961811 h 3228034"/>
              <a:gd name="connsiteX96" fmla="*/ 2124859 w 5561381"/>
              <a:gd name="connsiteY96" fmla="*/ 2892899 h 3228034"/>
              <a:gd name="connsiteX97" fmla="*/ 1947640 w 5561381"/>
              <a:gd name="connsiteY97" fmla="*/ 2902743 h 3228034"/>
              <a:gd name="connsiteX98" fmla="*/ 1927949 w 5561381"/>
              <a:gd name="connsiteY98" fmla="*/ 2863365 h 3228034"/>
              <a:gd name="connsiteX99" fmla="*/ 1790112 w 5561381"/>
              <a:gd name="connsiteY99" fmla="*/ 2863365 h 3228034"/>
              <a:gd name="connsiteX100" fmla="*/ 1868876 w 5561381"/>
              <a:gd name="connsiteY100" fmla="*/ 2784608 h 3228034"/>
              <a:gd name="connsiteX101" fmla="*/ 1927949 w 5561381"/>
              <a:gd name="connsiteY101" fmla="*/ 2715696 h 3228034"/>
              <a:gd name="connsiteX102" fmla="*/ 1957486 w 5561381"/>
              <a:gd name="connsiteY102" fmla="*/ 2656628 h 3228034"/>
              <a:gd name="connsiteX103" fmla="*/ 1927949 w 5561381"/>
              <a:gd name="connsiteY103" fmla="*/ 2499114 h 3228034"/>
              <a:gd name="connsiteX104" fmla="*/ 1878722 w 5561381"/>
              <a:gd name="connsiteY104" fmla="*/ 2341601 h 3228034"/>
              <a:gd name="connsiteX105" fmla="*/ 1849185 w 5561381"/>
              <a:gd name="connsiteY105" fmla="*/ 2272688 h 3228034"/>
              <a:gd name="connsiteX106" fmla="*/ 1662121 w 5561381"/>
              <a:gd name="connsiteY106" fmla="*/ 2154553 h 3228034"/>
              <a:gd name="connsiteX107" fmla="*/ 1484902 w 5561381"/>
              <a:gd name="connsiteY107" fmla="*/ 2075796 h 3228034"/>
              <a:gd name="connsiteX108" fmla="*/ 1711348 w 5561381"/>
              <a:gd name="connsiteY108" fmla="*/ 2026573 h 3228034"/>
              <a:gd name="connsiteX109" fmla="*/ 1918104 w 5561381"/>
              <a:gd name="connsiteY109" fmla="*/ 2046262 h 3228034"/>
              <a:gd name="connsiteX110" fmla="*/ 2055941 w 5561381"/>
              <a:gd name="connsiteY110" fmla="*/ 2193931 h 3228034"/>
              <a:gd name="connsiteX111" fmla="*/ 2233160 w 5561381"/>
              <a:gd name="connsiteY111" fmla="*/ 2203776 h 3228034"/>
              <a:gd name="connsiteX112" fmla="*/ 2331614 w 5561381"/>
              <a:gd name="connsiteY112" fmla="*/ 2144708 h 3228034"/>
              <a:gd name="connsiteX113" fmla="*/ 2331614 w 5561381"/>
              <a:gd name="connsiteY113" fmla="*/ 1977350 h 3228034"/>
              <a:gd name="connsiteX114" fmla="*/ 2331614 w 5561381"/>
              <a:gd name="connsiteY114" fmla="*/ 1819836 h 3228034"/>
              <a:gd name="connsiteX115" fmla="*/ 2252851 w 5561381"/>
              <a:gd name="connsiteY115" fmla="*/ 1662323 h 3228034"/>
              <a:gd name="connsiteX116" fmla="*/ 2065786 w 5561381"/>
              <a:gd name="connsiteY116" fmla="*/ 1524498 h 3228034"/>
              <a:gd name="connsiteX117" fmla="*/ 1987022 w 5561381"/>
              <a:gd name="connsiteY117" fmla="*/ 1475275 h 3228034"/>
              <a:gd name="connsiteX118" fmla="*/ 2518679 w 5561381"/>
              <a:gd name="connsiteY118" fmla="*/ 1435897 h 3228034"/>
              <a:gd name="connsiteX119" fmla="*/ 2892807 w 5561381"/>
              <a:gd name="connsiteY119" fmla="*/ 1504809 h 3228034"/>
              <a:gd name="connsiteX120" fmla="*/ 3119254 w 5561381"/>
              <a:gd name="connsiteY120" fmla="*/ 1583566 h 3228034"/>
              <a:gd name="connsiteX121" fmla="*/ 3345700 w 5561381"/>
              <a:gd name="connsiteY121" fmla="*/ 1603255 h 3228034"/>
              <a:gd name="connsiteX122" fmla="*/ 3621374 w 5561381"/>
              <a:gd name="connsiteY122" fmla="*/ 1632789 h 3228034"/>
              <a:gd name="connsiteX123" fmla="*/ 3739520 w 5561381"/>
              <a:gd name="connsiteY123" fmla="*/ 1682012 h 3228034"/>
              <a:gd name="connsiteX124" fmla="*/ 3975811 w 5561381"/>
              <a:gd name="connsiteY124" fmla="*/ 1760769 h 3228034"/>
              <a:gd name="connsiteX125" fmla="*/ 4320404 w 5561381"/>
              <a:gd name="connsiteY125" fmla="*/ 1800147 h 3228034"/>
              <a:gd name="connsiteX126" fmla="*/ 4428704 w 5561381"/>
              <a:gd name="connsiteY126" fmla="*/ 1898593 h 3228034"/>
              <a:gd name="connsiteX127" fmla="*/ 4596077 w 5561381"/>
              <a:gd name="connsiteY127" fmla="*/ 1928127 h 3228034"/>
              <a:gd name="connsiteX128" fmla="*/ 4832369 w 5561381"/>
              <a:gd name="connsiteY128" fmla="*/ 2105330 h 3228034"/>
              <a:gd name="connsiteX129" fmla="*/ 5029279 w 5561381"/>
              <a:gd name="connsiteY129" fmla="*/ 2262844 h 3228034"/>
              <a:gd name="connsiteX130" fmla="*/ 5048970 w 5561381"/>
              <a:gd name="connsiteY130" fmla="*/ 2233310 h 3228034"/>
              <a:gd name="connsiteX131" fmla="*/ 4694532 w 5561381"/>
              <a:gd name="connsiteY131" fmla="*/ 1957661 h 3228034"/>
              <a:gd name="connsiteX132" fmla="*/ 4615768 w 5561381"/>
              <a:gd name="connsiteY132" fmla="*/ 1918282 h 3228034"/>
              <a:gd name="connsiteX133" fmla="*/ 4635459 w 5561381"/>
              <a:gd name="connsiteY133" fmla="*/ 1869059 h 3228034"/>
              <a:gd name="connsiteX134" fmla="*/ 4684687 w 5561381"/>
              <a:gd name="connsiteY134" fmla="*/ 1839526 h 3228034"/>
              <a:gd name="connsiteX135" fmla="*/ 4901288 w 5561381"/>
              <a:gd name="connsiteY135" fmla="*/ 1829681 h 3228034"/>
              <a:gd name="connsiteX136" fmla="*/ 5098197 w 5561381"/>
              <a:gd name="connsiteY136" fmla="*/ 1770613 h 3228034"/>
              <a:gd name="connsiteX137" fmla="*/ 5324644 w 5561381"/>
              <a:gd name="connsiteY137" fmla="*/ 1760769 h 3228034"/>
              <a:gd name="connsiteX138" fmla="*/ 5560936 w 5561381"/>
              <a:gd name="connsiteY138" fmla="*/ 1701701 h 3228034"/>
              <a:gd name="connsiteX139" fmla="*/ 5373871 w 5561381"/>
              <a:gd name="connsiteY139" fmla="*/ 1721390 h 3228034"/>
              <a:gd name="connsiteX140" fmla="*/ 5029279 w 5561381"/>
              <a:gd name="connsiteY140" fmla="*/ 1731235 h 3228034"/>
              <a:gd name="connsiteX141" fmla="*/ 4802833 w 5561381"/>
              <a:gd name="connsiteY141" fmla="*/ 1770613 h 3228034"/>
              <a:gd name="connsiteX142" fmla="*/ 4674841 w 5561381"/>
              <a:gd name="connsiteY142" fmla="*/ 1829681 h 3228034"/>
              <a:gd name="connsiteX143" fmla="*/ 4645305 w 5561381"/>
              <a:gd name="connsiteY143" fmla="*/ 1760769 h 3228034"/>
              <a:gd name="connsiteX144" fmla="*/ 4714223 w 5561381"/>
              <a:gd name="connsiteY144" fmla="*/ 1672167 h 3228034"/>
              <a:gd name="connsiteX145" fmla="*/ 4783142 w 5561381"/>
              <a:gd name="connsiteY145" fmla="*/ 1563877 h 3228034"/>
              <a:gd name="connsiteX146" fmla="*/ 4950515 w 5561381"/>
              <a:gd name="connsiteY146" fmla="*/ 1278383 h 3228034"/>
              <a:gd name="connsiteX147" fmla="*/ 5167116 w 5561381"/>
              <a:gd name="connsiteY147" fmla="*/ 786153 h 3228034"/>
              <a:gd name="connsiteX148" fmla="*/ 5108043 w 5561381"/>
              <a:gd name="connsiteY148" fmla="*/ 825531 h 3228034"/>
              <a:gd name="connsiteX149" fmla="*/ 4881597 w 5561381"/>
              <a:gd name="connsiteY149" fmla="*/ 1307917 h 3228034"/>
              <a:gd name="connsiteX150" fmla="*/ 4812678 w 5561381"/>
              <a:gd name="connsiteY150" fmla="*/ 1485120 h 3228034"/>
              <a:gd name="connsiteX151" fmla="*/ 4704378 w 5561381"/>
              <a:gd name="connsiteY151" fmla="*/ 1691856 h 3228034"/>
              <a:gd name="connsiteX152" fmla="*/ 4625614 w 5561381"/>
              <a:gd name="connsiteY152" fmla="*/ 1750924 h 3228034"/>
              <a:gd name="connsiteX153" fmla="*/ 4566541 w 5561381"/>
              <a:gd name="connsiteY153" fmla="*/ 1613100 h 3228034"/>
              <a:gd name="connsiteX154" fmla="*/ 4615768 w 5561381"/>
              <a:gd name="connsiteY154" fmla="*/ 1288228 h 3228034"/>
              <a:gd name="connsiteX155" fmla="*/ 4655150 w 5561381"/>
              <a:gd name="connsiteY155" fmla="*/ 1120869 h 3228034"/>
              <a:gd name="connsiteX156" fmla="*/ 4664996 w 5561381"/>
              <a:gd name="connsiteY156" fmla="*/ 914132 h 3228034"/>
              <a:gd name="connsiteX157" fmla="*/ 4694532 w 5561381"/>
              <a:gd name="connsiteY157" fmla="*/ 687706 h 3228034"/>
              <a:gd name="connsiteX158" fmla="*/ 4694532 w 5561381"/>
              <a:gd name="connsiteY158" fmla="*/ 608950 h 3228034"/>
              <a:gd name="connsiteX159" fmla="*/ 4645305 w 5561381"/>
              <a:gd name="connsiteY159" fmla="*/ 1012578 h 3228034"/>
              <a:gd name="connsiteX160" fmla="*/ 4596077 w 5561381"/>
              <a:gd name="connsiteY160" fmla="*/ 1357140 h 3228034"/>
              <a:gd name="connsiteX161" fmla="*/ 4556695 w 5561381"/>
              <a:gd name="connsiteY161" fmla="*/ 1573721 h 3228034"/>
              <a:gd name="connsiteX162" fmla="*/ 4507468 w 5561381"/>
              <a:gd name="connsiteY162" fmla="*/ 1711546 h 3228034"/>
              <a:gd name="connsiteX163" fmla="*/ 4487777 w 5561381"/>
              <a:gd name="connsiteY163" fmla="*/ 1750924 h 3228034"/>
              <a:gd name="connsiteX164" fmla="*/ 4409013 w 5561381"/>
              <a:gd name="connsiteY164" fmla="*/ 1662323 h 3228034"/>
              <a:gd name="connsiteX165" fmla="*/ 4133339 w 5561381"/>
              <a:gd name="connsiteY165" fmla="*/ 1632789 h 3228034"/>
              <a:gd name="connsiteX166" fmla="*/ 3867511 w 5561381"/>
              <a:gd name="connsiteY166" fmla="*/ 1632789 h 3228034"/>
              <a:gd name="connsiteX167" fmla="*/ 3621374 w 5561381"/>
              <a:gd name="connsiteY167" fmla="*/ 1494964 h 3228034"/>
              <a:gd name="connsiteX168" fmla="*/ 3503228 w 5561381"/>
              <a:gd name="connsiteY168" fmla="*/ 1455586 h 3228034"/>
              <a:gd name="connsiteX169" fmla="*/ 3296473 w 5561381"/>
              <a:gd name="connsiteY169" fmla="*/ 1445741 h 3228034"/>
              <a:gd name="connsiteX170" fmla="*/ 3178327 w 5561381"/>
              <a:gd name="connsiteY170" fmla="*/ 1445741 h 3228034"/>
              <a:gd name="connsiteX171" fmla="*/ 2981417 w 5561381"/>
              <a:gd name="connsiteY171" fmla="*/ 1406363 h 3228034"/>
              <a:gd name="connsiteX172" fmla="*/ 2745125 w 5561381"/>
              <a:gd name="connsiteY172" fmla="*/ 1278383 h 3228034"/>
              <a:gd name="connsiteX173" fmla="*/ 2390687 w 5561381"/>
              <a:gd name="connsiteY173" fmla="*/ 1268538 h 3228034"/>
              <a:gd name="connsiteX174" fmla="*/ 2124859 w 5561381"/>
              <a:gd name="connsiteY174" fmla="*/ 1278383 h 3228034"/>
              <a:gd name="connsiteX175" fmla="*/ 1987022 w 5561381"/>
              <a:gd name="connsiteY175" fmla="*/ 1278383 h 3228034"/>
              <a:gd name="connsiteX176" fmla="*/ 1859031 w 5561381"/>
              <a:gd name="connsiteY176" fmla="*/ 1189781 h 3228034"/>
              <a:gd name="connsiteX177" fmla="*/ 1849185 w 5561381"/>
              <a:gd name="connsiteY177" fmla="*/ 992889 h 3228034"/>
              <a:gd name="connsiteX178" fmla="*/ 1918104 w 5561381"/>
              <a:gd name="connsiteY178" fmla="*/ 864909 h 3228034"/>
              <a:gd name="connsiteX179" fmla="*/ 2026404 w 5561381"/>
              <a:gd name="connsiteY179" fmla="*/ 717240 h 3228034"/>
              <a:gd name="connsiteX180" fmla="*/ 2046095 w 5561381"/>
              <a:gd name="connsiteY180" fmla="*/ 608950 h 3228034"/>
              <a:gd name="connsiteX181" fmla="*/ 2016559 w 5561381"/>
              <a:gd name="connsiteY181" fmla="*/ 461280 h 3228034"/>
              <a:gd name="connsiteX182" fmla="*/ 1977177 w 5561381"/>
              <a:gd name="connsiteY182" fmla="*/ 382524 h 3228034"/>
              <a:gd name="connsiteX183" fmla="*/ 1780267 w 5561381"/>
              <a:gd name="connsiteY183" fmla="*/ 77341 h 3228034"/>
              <a:gd name="connsiteX184" fmla="*/ 1770421 w 5561381"/>
              <a:gd name="connsiteY184" fmla="*/ 8428 h 3228034"/>
              <a:gd name="connsiteX185" fmla="*/ 1790112 w 5561381"/>
              <a:gd name="connsiteY185" fmla="*/ 225010 h 3228034"/>
              <a:gd name="connsiteX186" fmla="*/ 1327374 w 5561381"/>
              <a:gd name="connsiteY186" fmla="*/ 146253 h 3228034"/>
              <a:gd name="connsiteX187" fmla="*/ 1563666 w 5561381"/>
              <a:gd name="connsiteY187" fmla="*/ 254544 h 3228034"/>
              <a:gd name="connsiteX188" fmla="*/ 1839340 w 5561381"/>
              <a:gd name="connsiteY188" fmla="*/ 274233 h 3228034"/>
              <a:gd name="connsiteX189" fmla="*/ 1967331 w 5561381"/>
              <a:gd name="connsiteY189" fmla="*/ 441591 h 3228034"/>
              <a:gd name="connsiteX190" fmla="*/ 1957486 w 5561381"/>
              <a:gd name="connsiteY190" fmla="*/ 717240 h 3228034"/>
              <a:gd name="connsiteX191" fmla="*/ 1790112 w 5561381"/>
              <a:gd name="connsiteY191" fmla="*/ 1042112 h 3228034"/>
              <a:gd name="connsiteX192" fmla="*/ 1780267 w 5561381"/>
              <a:gd name="connsiteY192" fmla="*/ 1199626 h 3228034"/>
              <a:gd name="connsiteX193" fmla="*/ 1553821 w 5561381"/>
              <a:gd name="connsiteY193" fmla="*/ 904288 h 3228034"/>
              <a:gd name="connsiteX194" fmla="*/ 1435675 w 5561381"/>
              <a:gd name="connsiteY194" fmla="*/ 707396 h 3228034"/>
              <a:gd name="connsiteX195" fmla="*/ 1130464 w 5561381"/>
              <a:gd name="connsiteY195" fmla="*/ 480970 h 3228034"/>
              <a:gd name="connsiteX196" fmla="*/ 844945 w 5561381"/>
              <a:gd name="connsiteY196" fmla="*/ 254544 h 3228034"/>
              <a:gd name="connsiteX197" fmla="*/ 520044 w 5561381"/>
              <a:gd name="connsiteY197" fmla="*/ 97030 h 3228034"/>
              <a:gd name="connsiteX198" fmla="*/ 401898 w 5561381"/>
              <a:gd name="connsiteY198" fmla="*/ 87185 h 3228034"/>
              <a:gd name="connsiteX199" fmla="*/ 480662 w 5561381"/>
              <a:gd name="connsiteY199" fmla="*/ 225010 h 3228034"/>
              <a:gd name="connsiteX200" fmla="*/ 716954 w 5561381"/>
              <a:gd name="connsiteY200" fmla="*/ 313611 h 3228034"/>
              <a:gd name="connsiteX201" fmla="*/ 864636 w 5561381"/>
              <a:gd name="connsiteY201" fmla="*/ 352990 h 3228034"/>
              <a:gd name="connsiteX202" fmla="*/ 27769 w 5561381"/>
              <a:gd name="connsiteY202" fmla="*/ 402213 h 3228034"/>
              <a:gd name="connsiteX203" fmla="*/ 214834 w 5561381"/>
              <a:gd name="connsiteY203" fmla="*/ 431747 h 3228034"/>
              <a:gd name="connsiteX204" fmla="*/ 362516 w 5561381"/>
              <a:gd name="connsiteY204" fmla="*/ 441591 h 3228034"/>
              <a:gd name="connsiteX205" fmla="*/ 411744 w 5561381"/>
              <a:gd name="connsiteY205" fmla="*/ 480970 h 3228034"/>
              <a:gd name="connsiteX206" fmla="*/ 539735 w 5561381"/>
              <a:gd name="connsiteY206" fmla="*/ 431747 h 3228034"/>
              <a:gd name="connsiteX207" fmla="*/ 716954 w 5561381"/>
              <a:gd name="connsiteY207" fmla="*/ 421902 h 3228034"/>
              <a:gd name="connsiteX208" fmla="*/ 776027 w 5561381"/>
              <a:gd name="connsiteY208" fmla="*/ 421902 h 3228034"/>
              <a:gd name="connsiteX209" fmla="*/ 953246 w 5561381"/>
              <a:gd name="connsiteY209" fmla="*/ 421902 h 3228034"/>
              <a:gd name="connsiteX210" fmla="*/ 1061546 w 5561381"/>
              <a:gd name="connsiteY210" fmla="*/ 471125 h 3228034"/>
              <a:gd name="connsiteX211" fmla="*/ 1140310 w 5561381"/>
              <a:gd name="connsiteY211" fmla="*/ 520348 h 3228034"/>
              <a:gd name="connsiteX212" fmla="*/ 1258456 w 5561381"/>
              <a:gd name="connsiteY212" fmla="*/ 727085 h 3228034"/>
              <a:gd name="connsiteX213" fmla="*/ 1268301 w 5561381"/>
              <a:gd name="connsiteY213" fmla="*/ 874754 h 3228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5561381" h="3228034">
                <a:moveTo>
                  <a:pt x="1268301" y="874754"/>
                </a:moveTo>
                <a:cubicBezTo>
                  <a:pt x="1271583" y="914132"/>
                  <a:pt x="1258456" y="942025"/>
                  <a:pt x="1278147" y="963355"/>
                </a:cubicBezTo>
                <a:cubicBezTo>
                  <a:pt x="1297838" y="984685"/>
                  <a:pt x="1361833" y="987967"/>
                  <a:pt x="1386447" y="1002734"/>
                </a:cubicBezTo>
                <a:cubicBezTo>
                  <a:pt x="1411061" y="1017501"/>
                  <a:pt x="1412702" y="1030627"/>
                  <a:pt x="1425829" y="1051957"/>
                </a:cubicBezTo>
                <a:cubicBezTo>
                  <a:pt x="1438956" y="1073287"/>
                  <a:pt x="1463570" y="1104462"/>
                  <a:pt x="1465211" y="1130714"/>
                </a:cubicBezTo>
                <a:cubicBezTo>
                  <a:pt x="1466852" y="1156966"/>
                  <a:pt x="1440598" y="1189782"/>
                  <a:pt x="1435675" y="1209471"/>
                </a:cubicBezTo>
                <a:cubicBezTo>
                  <a:pt x="1430752" y="1229160"/>
                  <a:pt x="1460289" y="1230801"/>
                  <a:pt x="1435675" y="1248849"/>
                </a:cubicBezTo>
                <a:cubicBezTo>
                  <a:pt x="1411061" y="1266897"/>
                  <a:pt x="1330656" y="1302994"/>
                  <a:pt x="1287992" y="1317761"/>
                </a:cubicBezTo>
                <a:cubicBezTo>
                  <a:pt x="1245328" y="1332528"/>
                  <a:pt x="1210869" y="1324325"/>
                  <a:pt x="1179692" y="1337451"/>
                </a:cubicBezTo>
                <a:cubicBezTo>
                  <a:pt x="1148515" y="1350577"/>
                  <a:pt x="1115696" y="1399800"/>
                  <a:pt x="1100928" y="1396518"/>
                </a:cubicBezTo>
                <a:cubicBezTo>
                  <a:pt x="1086160" y="1393236"/>
                  <a:pt x="1133747" y="1344013"/>
                  <a:pt x="1091083" y="1317761"/>
                </a:cubicBezTo>
                <a:cubicBezTo>
                  <a:pt x="1048419" y="1291509"/>
                  <a:pt x="899095" y="1250489"/>
                  <a:pt x="844945" y="1239004"/>
                </a:cubicBezTo>
                <a:cubicBezTo>
                  <a:pt x="790795" y="1227519"/>
                  <a:pt x="800640" y="1237364"/>
                  <a:pt x="766181" y="1248849"/>
                </a:cubicBezTo>
                <a:cubicBezTo>
                  <a:pt x="731722" y="1260335"/>
                  <a:pt x="644754" y="1294791"/>
                  <a:pt x="638190" y="1307917"/>
                </a:cubicBezTo>
                <a:cubicBezTo>
                  <a:pt x="631626" y="1321043"/>
                  <a:pt x="690699" y="1330887"/>
                  <a:pt x="726799" y="1327606"/>
                </a:cubicBezTo>
                <a:cubicBezTo>
                  <a:pt x="762899" y="1324325"/>
                  <a:pt x="808845" y="1284947"/>
                  <a:pt x="854791" y="1288228"/>
                </a:cubicBezTo>
                <a:cubicBezTo>
                  <a:pt x="900737" y="1291509"/>
                  <a:pt x="969655" y="1321043"/>
                  <a:pt x="1002473" y="1347295"/>
                </a:cubicBezTo>
                <a:cubicBezTo>
                  <a:pt x="1035291" y="1373547"/>
                  <a:pt x="1048419" y="1416207"/>
                  <a:pt x="1051701" y="1445741"/>
                </a:cubicBezTo>
                <a:cubicBezTo>
                  <a:pt x="1054983" y="1475275"/>
                  <a:pt x="1035291" y="1483479"/>
                  <a:pt x="1022164" y="1524498"/>
                </a:cubicBezTo>
                <a:cubicBezTo>
                  <a:pt x="1009037" y="1565517"/>
                  <a:pt x="974578" y="1662322"/>
                  <a:pt x="972937" y="1691856"/>
                </a:cubicBezTo>
                <a:cubicBezTo>
                  <a:pt x="971296" y="1721390"/>
                  <a:pt x="1046778" y="1693497"/>
                  <a:pt x="1012319" y="1701701"/>
                </a:cubicBezTo>
                <a:cubicBezTo>
                  <a:pt x="977860" y="1709905"/>
                  <a:pt x="848227" y="1736157"/>
                  <a:pt x="766181" y="1741079"/>
                </a:cubicBezTo>
                <a:cubicBezTo>
                  <a:pt x="684135" y="1746001"/>
                  <a:pt x="610294" y="1714827"/>
                  <a:pt x="520044" y="1731235"/>
                </a:cubicBezTo>
                <a:cubicBezTo>
                  <a:pt x="429794" y="1747643"/>
                  <a:pt x="298520" y="1788662"/>
                  <a:pt x="224679" y="1839526"/>
                </a:cubicBezTo>
                <a:cubicBezTo>
                  <a:pt x="150838" y="1890390"/>
                  <a:pt x="111456" y="1978991"/>
                  <a:pt x="76997" y="2036418"/>
                </a:cubicBezTo>
                <a:cubicBezTo>
                  <a:pt x="42538" y="2093845"/>
                  <a:pt x="17924" y="2172602"/>
                  <a:pt x="17924" y="2184087"/>
                </a:cubicBezTo>
                <a:cubicBezTo>
                  <a:pt x="17924" y="2195572"/>
                  <a:pt x="76997" y="2105330"/>
                  <a:pt x="76997" y="2105330"/>
                </a:cubicBezTo>
                <a:cubicBezTo>
                  <a:pt x="101611" y="2072515"/>
                  <a:pt x="144274" y="1992117"/>
                  <a:pt x="165606" y="1987195"/>
                </a:cubicBezTo>
                <a:cubicBezTo>
                  <a:pt x="186938" y="1982273"/>
                  <a:pt x="196783" y="2077437"/>
                  <a:pt x="204988" y="2075796"/>
                </a:cubicBezTo>
                <a:cubicBezTo>
                  <a:pt x="213193" y="2074155"/>
                  <a:pt x="219757" y="2001962"/>
                  <a:pt x="214834" y="1977350"/>
                </a:cubicBezTo>
                <a:cubicBezTo>
                  <a:pt x="209911" y="1952738"/>
                  <a:pt x="163966" y="1946175"/>
                  <a:pt x="175452" y="1928127"/>
                </a:cubicBezTo>
                <a:cubicBezTo>
                  <a:pt x="186938" y="1910079"/>
                  <a:pt x="283752" y="1869059"/>
                  <a:pt x="283752" y="1869059"/>
                </a:cubicBezTo>
                <a:cubicBezTo>
                  <a:pt x="316570" y="1851011"/>
                  <a:pt x="329698" y="1837884"/>
                  <a:pt x="372362" y="1819836"/>
                </a:cubicBezTo>
                <a:cubicBezTo>
                  <a:pt x="415026" y="1801788"/>
                  <a:pt x="467535" y="1770614"/>
                  <a:pt x="539735" y="1760769"/>
                </a:cubicBezTo>
                <a:cubicBezTo>
                  <a:pt x="611935" y="1750925"/>
                  <a:pt x="805563" y="1760769"/>
                  <a:pt x="805563" y="1760769"/>
                </a:cubicBezTo>
                <a:cubicBezTo>
                  <a:pt x="879404" y="1760769"/>
                  <a:pt x="951604" y="1742721"/>
                  <a:pt x="982782" y="1760769"/>
                </a:cubicBezTo>
                <a:cubicBezTo>
                  <a:pt x="1013960" y="1778817"/>
                  <a:pt x="1010678" y="1834603"/>
                  <a:pt x="992628" y="1869059"/>
                </a:cubicBezTo>
                <a:cubicBezTo>
                  <a:pt x="974578" y="1903515"/>
                  <a:pt x="907300" y="1939612"/>
                  <a:pt x="874482" y="1967505"/>
                </a:cubicBezTo>
                <a:cubicBezTo>
                  <a:pt x="841664" y="1995398"/>
                  <a:pt x="833459" y="2020010"/>
                  <a:pt x="795718" y="2036418"/>
                </a:cubicBezTo>
                <a:cubicBezTo>
                  <a:pt x="757977" y="2052826"/>
                  <a:pt x="695621" y="2026574"/>
                  <a:pt x="648035" y="2065952"/>
                </a:cubicBezTo>
                <a:cubicBezTo>
                  <a:pt x="600448" y="2105330"/>
                  <a:pt x="549581" y="2203776"/>
                  <a:pt x="510199" y="2272688"/>
                </a:cubicBezTo>
                <a:cubicBezTo>
                  <a:pt x="470817" y="2341600"/>
                  <a:pt x="454408" y="2448250"/>
                  <a:pt x="411744" y="2479425"/>
                </a:cubicBezTo>
                <a:cubicBezTo>
                  <a:pt x="369080" y="2510600"/>
                  <a:pt x="277189" y="2443328"/>
                  <a:pt x="254216" y="2459736"/>
                </a:cubicBezTo>
                <a:cubicBezTo>
                  <a:pt x="231243" y="2476144"/>
                  <a:pt x="250934" y="2564745"/>
                  <a:pt x="273907" y="2577871"/>
                </a:cubicBezTo>
                <a:cubicBezTo>
                  <a:pt x="296880" y="2590997"/>
                  <a:pt x="374003" y="2528648"/>
                  <a:pt x="392053" y="2538493"/>
                </a:cubicBezTo>
                <a:cubicBezTo>
                  <a:pt x="410103" y="2548338"/>
                  <a:pt x="370721" y="2640221"/>
                  <a:pt x="382207" y="2636939"/>
                </a:cubicBezTo>
                <a:cubicBezTo>
                  <a:pt x="393693" y="2633658"/>
                  <a:pt x="437998" y="2571309"/>
                  <a:pt x="460971" y="2518804"/>
                </a:cubicBezTo>
                <a:cubicBezTo>
                  <a:pt x="483944" y="2466299"/>
                  <a:pt x="503635" y="2372775"/>
                  <a:pt x="520044" y="2321911"/>
                </a:cubicBezTo>
                <a:cubicBezTo>
                  <a:pt x="536453" y="2271047"/>
                  <a:pt x="529890" y="2249718"/>
                  <a:pt x="559426" y="2213621"/>
                </a:cubicBezTo>
                <a:cubicBezTo>
                  <a:pt x="588962" y="2177524"/>
                  <a:pt x="662804" y="2129941"/>
                  <a:pt x="697263" y="2105330"/>
                </a:cubicBezTo>
                <a:cubicBezTo>
                  <a:pt x="731722" y="2080719"/>
                  <a:pt x="736644" y="2074156"/>
                  <a:pt x="766181" y="2065952"/>
                </a:cubicBezTo>
                <a:cubicBezTo>
                  <a:pt x="795717" y="2057748"/>
                  <a:pt x="831818" y="2085641"/>
                  <a:pt x="874482" y="2056107"/>
                </a:cubicBezTo>
                <a:cubicBezTo>
                  <a:pt x="917146" y="2026573"/>
                  <a:pt x="992627" y="1931409"/>
                  <a:pt x="1022164" y="1888749"/>
                </a:cubicBezTo>
                <a:cubicBezTo>
                  <a:pt x="1051701" y="1846089"/>
                  <a:pt x="1030369" y="1787021"/>
                  <a:pt x="1051701" y="1800147"/>
                </a:cubicBezTo>
                <a:cubicBezTo>
                  <a:pt x="1073033" y="1813273"/>
                  <a:pt x="1122260" y="1910078"/>
                  <a:pt x="1150155" y="1967505"/>
                </a:cubicBezTo>
                <a:cubicBezTo>
                  <a:pt x="1178050" y="2024932"/>
                  <a:pt x="1192819" y="2098767"/>
                  <a:pt x="1219074" y="2144708"/>
                </a:cubicBezTo>
                <a:cubicBezTo>
                  <a:pt x="1245329" y="2190649"/>
                  <a:pt x="1274865" y="2230028"/>
                  <a:pt x="1307683" y="2243154"/>
                </a:cubicBezTo>
                <a:cubicBezTo>
                  <a:pt x="1340501" y="2256280"/>
                  <a:pt x="1378243" y="2205417"/>
                  <a:pt x="1415984" y="2223465"/>
                </a:cubicBezTo>
                <a:cubicBezTo>
                  <a:pt x="1453725" y="2241513"/>
                  <a:pt x="1511157" y="2315348"/>
                  <a:pt x="1534130" y="2351445"/>
                </a:cubicBezTo>
                <a:cubicBezTo>
                  <a:pt x="1557103" y="2387542"/>
                  <a:pt x="1593203" y="2408872"/>
                  <a:pt x="1553821" y="2440047"/>
                </a:cubicBezTo>
                <a:cubicBezTo>
                  <a:pt x="1514439" y="2471222"/>
                  <a:pt x="1391370" y="2517163"/>
                  <a:pt x="1297838" y="2538493"/>
                </a:cubicBezTo>
                <a:cubicBezTo>
                  <a:pt x="1204306" y="2559823"/>
                  <a:pt x="1050060" y="2587716"/>
                  <a:pt x="992628" y="2568027"/>
                </a:cubicBezTo>
                <a:cubicBezTo>
                  <a:pt x="935196" y="2548338"/>
                  <a:pt x="974578" y="2421998"/>
                  <a:pt x="953246" y="2420357"/>
                </a:cubicBezTo>
                <a:cubicBezTo>
                  <a:pt x="931914" y="2418716"/>
                  <a:pt x="869559" y="2536852"/>
                  <a:pt x="864636" y="2558182"/>
                </a:cubicBezTo>
                <a:cubicBezTo>
                  <a:pt x="859713" y="2579512"/>
                  <a:pt x="895813" y="2531929"/>
                  <a:pt x="923709" y="2548337"/>
                </a:cubicBezTo>
                <a:cubicBezTo>
                  <a:pt x="951605" y="2564745"/>
                  <a:pt x="977860" y="2648424"/>
                  <a:pt x="1032010" y="2656628"/>
                </a:cubicBezTo>
                <a:cubicBezTo>
                  <a:pt x="1086160" y="2664832"/>
                  <a:pt x="1168205" y="2617249"/>
                  <a:pt x="1248610" y="2597560"/>
                </a:cubicBezTo>
                <a:cubicBezTo>
                  <a:pt x="1329015" y="2577871"/>
                  <a:pt x="1450443" y="2559823"/>
                  <a:pt x="1514439" y="2538493"/>
                </a:cubicBezTo>
                <a:cubicBezTo>
                  <a:pt x="1578435" y="2517163"/>
                  <a:pt x="1622740" y="2505677"/>
                  <a:pt x="1632585" y="2469580"/>
                </a:cubicBezTo>
                <a:cubicBezTo>
                  <a:pt x="1642430" y="2433483"/>
                  <a:pt x="1606330" y="2366212"/>
                  <a:pt x="1573512" y="2321911"/>
                </a:cubicBezTo>
                <a:cubicBezTo>
                  <a:pt x="1540694" y="2277610"/>
                  <a:pt x="1463571" y="2231669"/>
                  <a:pt x="1435675" y="2203776"/>
                </a:cubicBezTo>
                <a:cubicBezTo>
                  <a:pt x="1407779" y="2175883"/>
                  <a:pt x="1384806" y="2162757"/>
                  <a:pt x="1406138" y="2154553"/>
                </a:cubicBezTo>
                <a:cubicBezTo>
                  <a:pt x="1427470" y="2146349"/>
                  <a:pt x="1504593" y="2139786"/>
                  <a:pt x="1563666" y="2154553"/>
                </a:cubicBezTo>
                <a:cubicBezTo>
                  <a:pt x="1622739" y="2169320"/>
                  <a:pt x="1712990" y="2203776"/>
                  <a:pt x="1760576" y="2243154"/>
                </a:cubicBezTo>
                <a:cubicBezTo>
                  <a:pt x="1808162" y="2282532"/>
                  <a:pt x="1827853" y="2328475"/>
                  <a:pt x="1849185" y="2390824"/>
                </a:cubicBezTo>
                <a:cubicBezTo>
                  <a:pt x="1870517" y="2453173"/>
                  <a:pt x="1903335" y="2548338"/>
                  <a:pt x="1888567" y="2617250"/>
                </a:cubicBezTo>
                <a:cubicBezTo>
                  <a:pt x="1873799" y="2686162"/>
                  <a:pt x="1808162" y="2745230"/>
                  <a:pt x="1760576" y="2804297"/>
                </a:cubicBezTo>
                <a:cubicBezTo>
                  <a:pt x="1712990" y="2863364"/>
                  <a:pt x="1611253" y="2935558"/>
                  <a:pt x="1603048" y="2971655"/>
                </a:cubicBezTo>
                <a:cubicBezTo>
                  <a:pt x="1594843" y="3007752"/>
                  <a:pt x="1698221" y="3025801"/>
                  <a:pt x="1711348" y="3020879"/>
                </a:cubicBezTo>
                <a:cubicBezTo>
                  <a:pt x="1724475" y="3015957"/>
                  <a:pt x="1668685" y="2947044"/>
                  <a:pt x="1681812" y="2942122"/>
                </a:cubicBezTo>
                <a:cubicBezTo>
                  <a:pt x="1694939" y="2937200"/>
                  <a:pt x="1772062" y="2978219"/>
                  <a:pt x="1790112" y="2991345"/>
                </a:cubicBezTo>
                <a:cubicBezTo>
                  <a:pt x="1808162" y="3004471"/>
                  <a:pt x="1765498" y="3002831"/>
                  <a:pt x="1790112" y="3020879"/>
                </a:cubicBezTo>
                <a:cubicBezTo>
                  <a:pt x="1814726" y="3038927"/>
                  <a:pt x="1919745" y="3065179"/>
                  <a:pt x="1937795" y="3099635"/>
                </a:cubicBezTo>
                <a:cubicBezTo>
                  <a:pt x="1955845" y="3134091"/>
                  <a:pt x="1896772" y="3221052"/>
                  <a:pt x="1898413" y="3227615"/>
                </a:cubicBezTo>
                <a:cubicBezTo>
                  <a:pt x="1900054" y="3234178"/>
                  <a:pt x="1937795" y="3161985"/>
                  <a:pt x="1947640" y="3139014"/>
                </a:cubicBezTo>
                <a:cubicBezTo>
                  <a:pt x="1957485" y="3116043"/>
                  <a:pt x="1973895" y="3120966"/>
                  <a:pt x="1957486" y="3089791"/>
                </a:cubicBezTo>
                <a:cubicBezTo>
                  <a:pt x="1941077" y="3058616"/>
                  <a:pt x="1868876" y="2979859"/>
                  <a:pt x="1849185" y="2951966"/>
                </a:cubicBezTo>
                <a:cubicBezTo>
                  <a:pt x="1829494" y="2924073"/>
                  <a:pt x="1822931" y="2927354"/>
                  <a:pt x="1839340" y="2922432"/>
                </a:cubicBezTo>
                <a:cubicBezTo>
                  <a:pt x="1855749" y="2917510"/>
                  <a:pt x="1882003" y="2914228"/>
                  <a:pt x="1947640" y="2922432"/>
                </a:cubicBezTo>
                <a:cubicBezTo>
                  <a:pt x="2013277" y="2930636"/>
                  <a:pt x="2147833" y="2955247"/>
                  <a:pt x="2233160" y="2971655"/>
                </a:cubicBezTo>
                <a:cubicBezTo>
                  <a:pt x="2318487" y="2988063"/>
                  <a:pt x="2421865" y="3024160"/>
                  <a:pt x="2459606" y="3020879"/>
                </a:cubicBezTo>
                <a:cubicBezTo>
                  <a:pt x="2497347" y="3017598"/>
                  <a:pt x="2464529" y="2961811"/>
                  <a:pt x="2459606" y="2951966"/>
                </a:cubicBezTo>
                <a:cubicBezTo>
                  <a:pt x="2454683" y="2942121"/>
                  <a:pt x="2441555" y="2968374"/>
                  <a:pt x="2430069" y="2961811"/>
                </a:cubicBezTo>
                <a:cubicBezTo>
                  <a:pt x="2418583" y="2955248"/>
                  <a:pt x="2402173" y="2920792"/>
                  <a:pt x="2390687" y="2912588"/>
                </a:cubicBezTo>
                <a:cubicBezTo>
                  <a:pt x="2379201" y="2904384"/>
                  <a:pt x="2374278" y="2904384"/>
                  <a:pt x="2361151" y="2912588"/>
                </a:cubicBezTo>
                <a:cubicBezTo>
                  <a:pt x="2348024" y="2920792"/>
                  <a:pt x="2351305" y="2965092"/>
                  <a:pt x="2311923" y="2961811"/>
                </a:cubicBezTo>
                <a:cubicBezTo>
                  <a:pt x="2272541" y="2958530"/>
                  <a:pt x="2185573" y="2902744"/>
                  <a:pt x="2124859" y="2892899"/>
                </a:cubicBezTo>
                <a:cubicBezTo>
                  <a:pt x="2064145" y="2883054"/>
                  <a:pt x="1980458" y="2907665"/>
                  <a:pt x="1947640" y="2902743"/>
                </a:cubicBezTo>
                <a:cubicBezTo>
                  <a:pt x="1914822" y="2897821"/>
                  <a:pt x="1954204" y="2869928"/>
                  <a:pt x="1927949" y="2863365"/>
                </a:cubicBezTo>
                <a:cubicBezTo>
                  <a:pt x="1901694" y="2856802"/>
                  <a:pt x="1799958" y="2876491"/>
                  <a:pt x="1790112" y="2863365"/>
                </a:cubicBezTo>
                <a:cubicBezTo>
                  <a:pt x="1780267" y="2850239"/>
                  <a:pt x="1845903" y="2809220"/>
                  <a:pt x="1868876" y="2784608"/>
                </a:cubicBezTo>
                <a:cubicBezTo>
                  <a:pt x="1891849" y="2759997"/>
                  <a:pt x="1913181" y="2737026"/>
                  <a:pt x="1927949" y="2715696"/>
                </a:cubicBezTo>
                <a:cubicBezTo>
                  <a:pt x="1942717" y="2694366"/>
                  <a:pt x="1957486" y="2692725"/>
                  <a:pt x="1957486" y="2656628"/>
                </a:cubicBezTo>
                <a:cubicBezTo>
                  <a:pt x="1957486" y="2620531"/>
                  <a:pt x="1941076" y="2551619"/>
                  <a:pt x="1927949" y="2499114"/>
                </a:cubicBezTo>
                <a:cubicBezTo>
                  <a:pt x="1914822" y="2446610"/>
                  <a:pt x="1891849" y="2379339"/>
                  <a:pt x="1878722" y="2341601"/>
                </a:cubicBezTo>
                <a:cubicBezTo>
                  <a:pt x="1865595" y="2303863"/>
                  <a:pt x="1885285" y="2303863"/>
                  <a:pt x="1849185" y="2272688"/>
                </a:cubicBezTo>
                <a:cubicBezTo>
                  <a:pt x="1813085" y="2241513"/>
                  <a:pt x="1722835" y="2187368"/>
                  <a:pt x="1662121" y="2154553"/>
                </a:cubicBezTo>
                <a:cubicBezTo>
                  <a:pt x="1601407" y="2121738"/>
                  <a:pt x="1476698" y="2097126"/>
                  <a:pt x="1484902" y="2075796"/>
                </a:cubicBezTo>
                <a:cubicBezTo>
                  <a:pt x="1493106" y="2054466"/>
                  <a:pt x="1639148" y="2031495"/>
                  <a:pt x="1711348" y="2026573"/>
                </a:cubicBezTo>
                <a:cubicBezTo>
                  <a:pt x="1783548" y="2021651"/>
                  <a:pt x="1860672" y="2018369"/>
                  <a:pt x="1918104" y="2046262"/>
                </a:cubicBezTo>
                <a:cubicBezTo>
                  <a:pt x="1975536" y="2074155"/>
                  <a:pt x="2003432" y="2167679"/>
                  <a:pt x="2055941" y="2193931"/>
                </a:cubicBezTo>
                <a:cubicBezTo>
                  <a:pt x="2108450" y="2220183"/>
                  <a:pt x="2187215" y="2211980"/>
                  <a:pt x="2233160" y="2203776"/>
                </a:cubicBezTo>
                <a:cubicBezTo>
                  <a:pt x="2279105" y="2195572"/>
                  <a:pt x="2315205" y="2182446"/>
                  <a:pt x="2331614" y="2144708"/>
                </a:cubicBezTo>
                <a:cubicBezTo>
                  <a:pt x="2348023" y="2106970"/>
                  <a:pt x="2331614" y="1977350"/>
                  <a:pt x="2331614" y="1977350"/>
                </a:cubicBezTo>
                <a:cubicBezTo>
                  <a:pt x="2331614" y="1923205"/>
                  <a:pt x="2344741" y="1872341"/>
                  <a:pt x="2331614" y="1819836"/>
                </a:cubicBezTo>
                <a:cubicBezTo>
                  <a:pt x="2318487" y="1767331"/>
                  <a:pt x="2297156" y="1711546"/>
                  <a:pt x="2252851" y="1662323"/>
                </a:cubicBezTo>
                <a:cubicBezTo>
                  <a:pt x="2208546" y="1613100"/>
                  <a:pt x="2110091" y="1555673"/>
                  <a:pt x="2065786" y="1524498"/>
                </a:cubicBezTo>
                <a:cubicBezTo>
                  <a:pt x="2021481" y="1493323"/>
                  <a:pt x="1911540" y="1490042"/>
                  <a:pt x="1987022" y="1475275"/>
                </a:cubicBezTo>
                <a:cubicBezTo>
                  <a:pt x="2062504" y="1460508"/>
                  <a:pt x="2367715" y="1430975"/>
                  <a:pt x="2518679" y="1435897"/>
                </a:cubicBezTo>
                <a:cubicBezTo>
                  <a:pt x="2669643" y="1440819"/>
                  <a:pt x="2792711" y="1480198"/>
                  <a:pt x="2892807" y="1504809"/>
                </a:cubicBezTo>
                <a:cubicBezTo>
                  <a:pt x="2992903" y="1529420"/>
                  <a:pt x="3043772" y="1567158"/>
                  <a:pt x="3119254" y="1583566"/>
                </a:cubicBezTo>
                <a:cubicBezTo>
                  <a:pt x="3194736" y="1599974"/>
                  <a:pt x="3345700" y="1603255"/>
                  <a:pt x="3345700" y="1603255"/>
                </a:cubicBezTo>
                <a:cubicBezTo>
                  <a:pt x="3429387" y="1611459"/>
                  <a:pt x="3555738" y="1619663"/>
                  <a:pt x="3621374" y="1632789"/>
                </a:cubicBezTo>
                <a:cubicBezTo>
                  <a:pt x="3687010" y="1645915"/>
                  <a:pt x="3680447" y="1660682"/>
                  <a:pt x="3739520" y="1682012"/>
                </a:cubicBezTo>
                <a:cubicBezTo>
                  <a:pt x="3798593" y="1703342"/>
                  <a:pt x="3878997" y="1741080"/>
                  <a:pt x="3975811" y="1760769"/>
                </a:cubicBezTo>
                <a:cubicBezTo>
                  <a:pt x="4072625" y="1780458"/>
                  <a:pt x="4244922" y="1777176"/>
                  <a:pt x="4320404" y="1800147"/>
                </a:cubicBezTo>
                <a:cubicBezTo>
                  <a:pt x="4395886" y="1823118"/>
                  <a:pt x="4382759" y="1877263"/>
                  <a:pt x="4428704" y="1898593"/>
                </a:cubicBezTo>
                <a:cubicBezTo>
                  <a:pt x="4474649" y="1919923"/>
                  <a:pt x="4528800" y="1893671"/>
                  <a:pt x="4596077" y="1928127"/>
                </a:cubicBezTo>
                <a:cubicBezTo>
                  <a:pt x="4663355" y="1962583"/>
                  <a:pt x="4760169" y="2049544"/>
                  <a:pt x="4832369" y="2105330"/>
                </a:cubicBezTo>
                <a:cubicBezTo>
                  <a:pt x="4904569" y="2161116"/>
                  <a:pt x="4993179" y="2241514"/>
                  <a:pt x="5029279" y="2262844"/>
                </a:cubicBezTo>
                <a:cubicBezTo>
                  <a:pt x="5065379" y="2284174"/>
                  <a:pt x="5104761" y="2284174"/>
                  <a:pt x="5048970" y="2233310"/>
                </a:cubicBezTo>
                <a:cubicBezTo>
                  <a:pt x="4993179" y="2182446"/>
                  <a:pt x="4766732" y="2010166"/>
                  <a:pt x="4694532" y="1957661"/>
                </a:cubicBezTo>
                <a:cubicBezTo>
                  <a:pt x="4622332" y="1905156"/>
                  <a:pt x="4625614" y="1933049"/>
                  <a:pt x="4615768" y="1918282"/>
                </a:cubicBezTo>
                <a:cubicBezTo>
                  <a:pt x="4605922" y="1903515"/>
                  <a:pt x="4623973" y="1882185"/>
                  <a:pt x="4635459" y="1869059"/>
                </a:cubicBezTo>
                <a:cubicBezTo>
                  <a:pt x="4646945" y="1855933"/>
                  <a:pt x="4640382" y="1846089"/>
                  <a:pt x="4684687" y="1839526"/>
                </a:cubicBezTo>
                <a:cubicBezTo>
                  <a:pt x="4728992" y="1832963"/>
                  <a:pt x="4832370" y="1841166"/>
                  <a:pt x="4901288" y="1829681"/>
                </a:cubicBezTo>
                <a:cubicBezTo>
                  <a:pt x="4970206" y="1818196"/>
                  <a:pt x="5027638" y="1782098"/>
                  <a:pt x="5098197" y="1770613"/>
                </a:cubicBezTo>
                <a:cubicBezTo>
                  <a:pt x="5168756" y="1759128"/>
                  <a:pt x="5247521" y="1772254"/>
                  <a:pt x="5324644" y="1760769"/>
                </a:cubicBezTo>
                <a:cubicBezTo>
                  <a:pt x="5401767" y="1749284"/>
                  <a:pt x="5552732" y="1708264"/>
                  <a:pt x="5560936" y="1701701"/>
                </a:cubicBezTo>
                <a:cubicBezTo>
                  <a:pt x="5569141" y="1695138"/>
                  <a:pt x="5462480" y="1716468"/>
                  <a:pt x="5373871" y="1721390"/>
                </a:cubicBezTo>
                <a:cubicBezTo>
                  <a:pt x="5285262" y="1726312"/>
                  <a:pt x="5124452" y="1723031"/>
                  <a:pt x="5029279" y="1731235"/>
                </a:cubicBezTo>
                <a:cubicBezTo>
                  <a:pt x="4934106" y="1739439"/>
                  <a:pt x="4861906" y="1754205"/>
                  <a:pt x="4802833" y="1770613"/>
                </a:cubicBezTo>
                <a:cubicBezTo>
                  <a:pt x="4743760" y="1787021"/>
                  <a:pt x="4701096" y="1831322"/>
                  <a:pt x="4674841" y="1829681"/>
                </a:cubicBezTo>
                <a:cubicBezTo>
                  <a:pt x="4648586" y="1828040"/>
                  <a:pt x="4638741" y="1787021"/>
                  <a:pt x="4645305" y="1760769"/>
                </a:cubicBezTo>
                <a:cubicBezTo>
                  <a:pt x="4651869" y="1734517"/>
                  <a:pt x="4691250" y="1704982"/>
                  <a:pt x="4714223" y="1672167"/>
                </a:cubicBezTo>
                <a:cubicBezTo>
                  <a:pt x="4737196" y="1639352"/>
                  <a:pt x="4743760" y="1629508"/>
                  <a:pt x="4783142" y="1563877"/>
                </a:cubicBezTo>
                <a:cubicBezTo>
                  <a:pt x="4822524" y="1498246"/>
                  <a:pt x="4886519" y="1408004"/>
                  <a:pt x="4950515" y="1278383"/>
                </a:cubicBezTo>
                <a:cubicBezTo>
                  <a:pt x="5014511" y="1148762"/>
                  <a:pt x="5140861" y="861628"/>
                  <a:pt x="5167116" y="786153"/>
                </a:cubicBezTo>
                <a:cubicBezTo>
                  <a:pt x="5193371" y="710678"/>
                  <a:pt x="5155629" y="738570"/>
                  <a:pt x="5108043" y="825531"/>
                </a:cubicBezTo>
                <a:cubicBezTo>
                  <a:pt x="5060457" y="912492"/>
                  <a:pt x="4930825" y="1197986"/>
                  <a:pt x="4881597" y="1307917"/>
                </a:cubicBezTo>
                <a:cubicBezTo>
                  <a:pt x="4832370" y="1417849"/>
                  <a:pt x="4842215" y="1421130"/>
                  <a:pt x="4812678" y="1485120"/>
                </a:cubicBezTo>
                <a:cubicBezTo>
                  <a:pt x="4783142" y="1549110"/>
                  <a:pt x="4735555" y="1647555"/>
                  <a:pt x="4704378" y="1691856"/>
                </a:cubicBezTo>
                <a:cubicBezTo>
                  <a:pt x="4673201" y="1736157"/>
                  <a:pt x="4648587" y="1764050"/>
                  <a:pt x="4625614" y="1750924"/>
                </a:cubicBezTo>
                <a:cubicBezTo>
                  <a:pt x="4602641" y="1737798"/>
                  <a:pt x="4568182" y="1690216"/>
                  <a:pt x="4566541" y="1613100"/>
                </a:cubicBezTo>
                <a:cubicBezTo>
                  <a:pt x="4564900" y="1535984"/>
                  <a:pt x="4601000" y="1370267"/>
                  <a:pt x="4615768" y="1288228"/>
                </a:cubicBezTo>
                <a:cubicBezTo>
                  <a:pt x="4630536" y="1206190"/>
                  <a:pt x="4646945" y="1183218"/>
                  <a:pt x="4655150" y="1120869"/>
                </a:cubicBezTo>
                <a:cubicBezTo>
                  <a:pt x="4663355" y="1058520"/>
                  <a:pt x="4658432" y="986326"/>
                  <a:pt x="4664996" y="914132"/>
                </a:cubicBezTo>
                <a:cubicBezTo>
                  <a:pt x="4671560" y="841938"/>
                  <a:pt x="4689609" y="738570"/>
                  <a:pt x="4694532" y="687706"/>
                </a:cubicBezTo>
                <a:cubicBezTo>
                  <a:pt x="4699455" y="636842"/>
                  <a:pt x="4702736" y="554805"/>
                  <a:pt x="4694532" y="608950"/>
                </a:cubicBezTo>
                <a:cubicBezTo>
                  <a:pt x="4686328" y="663095"/>
                  <a:pt x="4661714" y="887880"/>
                  <a:pt x="4645305" y="1012578"/>
                </a:cubicBezTo>
                <a:cubicBezTo>
                  <a:pt x="4628896" y="1137276"/>
                  <a:pt x="4610845" y="1263616"/>
                  <a:pt x="4596077" y="1357140"/>
                </a:cubicBezTo>
                <a:cubicBezTo>
                  <a:pt x="4581309" y="1450664"/>
                  <a:pt x="4571463" y="1514653"/>
                  <a:pt x="4556695" y="1573721"/>
                </a:cubicBezTo>
                <a:cubicBezTo>
                  <a:pt x="4541927" y="1632789"/>
                  <a:pt x="4518954" y="1682012"/>
                  <a:pt x="4507468" y="1711546"/>
                </a:cubicBezTo>
                <a:cubicBezTo>
                  <a:pt x="4495982" y="1741080"/>
                  <a:pt x="4504186" y="1759128"/>
                  <a:pt x="4487777" y="1750924"/>
                </a:cubicBezTo>
                <a:cubicBezTo>
                  <a:pt x="4471368" y="1742720"/>
                  <a:pt x="4468086" y="1682012"/>
                  <a:pt x="4409013" y="1662323"/>
                </a:cubicBezTo>
                <a:cubicBezTo>
                  <a:pt x="4349940" y="1642634"/>
                  <a:pt x="4223589" y="1637711"/>
                  <a:pt x="4133339" y="1632789"/>
                </a:cubicBezTo>
                <a:cubicBezTo>
                  <a:pt x="4043089" y="1627867"/>
                  <a:pt x="3952839" y="1655760"/>
                  <a:pt x="3867511" y="1632789"/>
                </a:cubicBezTo>
                <a:cubicBezTo>
                  <a:pt x="3782184" y="1609818"/>
                  <a:pt x="3682088" y="1524498"/>
                  <a:pt x="3621374" y="1494964"/>
                </a:cubicBezTo>
                <a:cubicBezTo>
                  <a:pt x="3560660" y="1465430"/>
                  <a:pt x="3557378" y="1463790"/>
                  <a:pt x="3503228" y="1455586"/>
                </a:cubicBezTo>
                <a:cubicBezTo>
                  <a:pt x="3449078" y="1447382"/>
                  <a:pt x="3350623" y="1447382"/>
                  <a:pt x="3296473" y="1445741"/>
                </a:cubicBezTo>
                <a:cubicBezTo>
                  <a:pt x="3242323" y="1444100"/>
                  <a:pt x="3230836" y="1452304"/>
                  <a:pt x="3178327" y="1445741"/>
                </a:cubicBezTo>
                <a:cubicBezTo>
                  <a:pt x="3125818" y="1439178"/>
                  <a:pt x="3053617" y="1434256"/>
                  <a:pt x="2981417" y="1406363"/>
                </a:cubicBezTo>
                <a:cubicBezTo>
                  <a:pt x="2909217" y="1378470"/>
                  <a:pt x="2843580" y="1301354"/>
                  <a:pt x="2745125" y="1278383"/>
                </a:cubicBezTo>
                <a:cubicBezTo>
                  <a:pt x="2646670" y="1255412"/>
                  <a:pt x="2494065" y="1268538"/>
                  <a:pt x="2390687" y="1268538"/>
                </a:cubicBezTo>
                <a:cubicBezTo>
                  <a:pt x="2287309" y="1268538"/>
                  <a:pt x="2192136" y="1276742"/>
                  <a:pt x="2124859" y="1278383"/>
                </a:cubicBezTo>
                <a:cubicBezTo>
                  <a:pt x="2057582" y="1280024"/>
                  <a:pt x="2031327" y="1293150"/>
                  <a:pt x="1987022" y="1278383"/>
                </a:cubicBezTo>
                <a:cubicBezTo>
                  <a:pt x="1942717" y="1263616"/>
                  <a:pt x="1882004" y="1237363"/>
                  <a:pt x="1859031" y="1189781"/>
                </a:cubicBezTo>
                <a:cubicBezTo>
                  <a:pt x="1836058" y="1142199"/>
                  <a:pt x="1839340" y="1047034"/>
                  <a:pt x="1849185" y="992889"/>
                </a:cubicBezTo>
                <a:cubicBezTo>
                  <a:pt x="1859030" y="938744"/>
                  <a:pt x="1888568" y="910851"/>
                  <a:pt x="1918104" y="864909"/>
                </a:cubicBezTo>
                <a:cubicBezTo>
                  <a:pt x="1947641" y="818967"/>
                  <a:pt x="2005072" y="759900"/>
                  <a:pt x="2026404" y="717240"/>
                </a:cubicBezTo>
                <a:cubicBezTo>
                  <a:pt x="2047736" y="674580"/>
                  <a:pt x="2047736" y="651610"/>
                  <a:pt x="2046095" y="608950"/>
                </a:cubicBezTo>
                <a:cubicBezTo>
                  <a:pt x="2044454" y="566290"/>
                  <a:pt x="2028045" y="499018"/>
                  <a:pt x="2016559" y="461280"/>
                </a:cubicBezTo>
                <a:cubicBezTo>
                  <a:pt x="2005073" y="423542"/>
                  <a:pt x="2016559" y="446514"/>
                  <a:pt x="1977177" y="382524"/>
                </a:cubicBezTo>
                <a:cubicBezTo>
                  <a:pt x="1937795" y="318534"/>
                  <a:pt x="1814726" y="139690"/>
                  <a:pt x="1780267" y="77341"/>
                </a:cubicBezTo>
                <a:cubicBezTo>
                  <a:pt x="1745808" y="14992"/>
                  <a:pt x="1768780" y="-16183"/>
                  <a:pt x="1770421" y="8428"/>
                </a:cubicBezTo>
                <a:cubicBezTo>
                  <a:pt x="1772062" y="33039"/>
                  <a:pt x="1863953" y="202039"/>
                  <a:pt x="1790112" y="225010"/>
                </a:cubicBezTo>
                <a:cubicBezTo>
                  <a:pt x="1716271" y="247981"/>
                  <a:pt x="1365115" y="141331"/>
                  <a:pt x="1327374" y="146253"/>
                </a:cubicBezTo>
                <a:cubicBezTo>
                  <a:pt x="1289633" y="151175"/>
                  <a:pt x="1478338" y="233214"/>
                  <a:pt x="1563666" y="254544"/>
                </a:cubicBezTo>
                <a:cubicBezTo>
                  <a:pt x="1648994" y="275874"/>
                  <a:pt x="1772063" y="243058"/>
                  <a:pt x="1839340" y="274233"/>
                </a:cubicBezTo>
                <a:cubicBezTo>
                  <a:pt x="1906618" y="305407"/>
                  <a:pt x="1947640" y="367757"/>
                  <a:pt x="1967331" y="441591"/>
                </a:cubicBezTo>
                <a:cubicBezTo>
                  <a:pt x="1987022" y="515425"/>
                  <a:pt x="1987023" y="617153"/>
                  <a:pt x="1957486" y="717240"/>
                </a:cubicBezTo>
                <a:cubicBezTo>
                  <a:pt x="1927950" y="817327"/>
                  <a:pt x="1819648" y="961715"/>
                  <a:pt x="1790112" y="1042112"/>
                </a:cubicBezTo>
                <a:cubicBezTo>
                  <a:pt x="1760576" y="1122509"/>
                  <a:pt x="1819649" y="1222597"/>
                  <a:pt x="1780267" y="1199626"/>
                </a:cubicBezTo>
                <a:cubicBezTo>
                  <a:pt x="1740885" y="1176655"/>
                  <a:pt x="1611253" y="986326"/>
                  <a:pt x="1553821" y="904288"/>
                </a:cubicBezTo>
                <a:cubicBezTo>
                  <a:pt x="1496389" y="822250"/>
                  <a:pt x="1506235" y="777949"/>
                  <a:pt x="1435675" y="707396"/>
                </a:cubicBezTo>
                <a:cubicBezTo>
                  <a:pt x="1365116" y="636843"/>
                  <a:pt x="1228919" y="556445"/>
                  <a:pt x="1130464" y="480970"/>
                </a:cubicBezTo>
                <a:cubicBezTo>
                  <a:pt x="1032009" y="405495"/>
                  <a:pt x="946682" y="318534"/>
                  <a:pt x="844945" y="254544"/>
                </a:cubicBezTo>
                <a:cubicBezTo>
                  <a:pt x="743208" y="190554"/>
                  <a:pt x="593885" y="124923"/>
                  <a:pt x="520044" y="97030"/>
                </a:cubicBezTo>
                <a:cubicBezTo>
                  <a:pt x="446203" y="69137"/>
                  <a:pt x="408462" y="65855"/>
                  <a:pt x="401898" y="87185"/>
                </a:cubicBezTo>
                <a:cubicBezTo>
                  <a:pt x="395334" y="108515"/>
                  <a:pt x="428153" y="187272"/>
                  <a:pt x="480662" y="225010"/>
                </a:cubicBezTo>
                <a:cubicBezTo>
                  <a:pt x="533171" y="262748"/>
                  <a:pt x="652958" y="292281"/>
                  <a:pt x="716954" y="313611"/>
                </a:cubicBezTo>
                <a:cubicBezTo>
                  <a:pt x="780950" y="334941"/>
                  <a:pt x="979500" y="338223"/>
                  <a:pt x="864636" y="352990"/>
                </a:cubicBezTo>
                <a:cubicBezTo>
                  <a:pt x="749772" y="367757"/>
                  <a:pt x="136069" y="389087"/>
                  <a:pt x="27769" y="402213"/>
                </a:cubicBezTo>
                <a:cubicBezTo>
                  <a:pt x="-80531" y="415339"/>
                  <a:pt x="159043" y="425184"/>
                  <a:pt x="214834" y="431747"/>
                </a:cubicBezTo>
                <a:cubicBezTo>
                  <a:pt x="270625" y="438310"/>
                  <a:pt x="329698" y="433387"/>
                  <a:pt x="362516" y="441591"/>
                </a:cubicBezTo>
                <a:cubicBezTo>
                  <a:pt x="395334" y="449795"/>
                  <a:pt x="382208" y="482611"/>
                  <a:pt x="411744" y="480970"/>
                </a:cubicBezTo>
                <a:cubicBezTo>
                  <a:pt x="441280" y="479329"/>
                  <a:pt x="488867" y="441592"/>
                  <a:pt x="539735" y="431747"/>
                </a:cubicBezTo>
                <a:cubicBezTo>
                  <a:pt x="590603" y="421902"/>
                  <a:pt x="677572" y="423543"/>
                  <a:pt x="716954" y="421902"/>
                </a:cubicBezTo>
                <a:cubicBezTo>
                  <a:pt x="756336" y="420261"/>
                  <a:pt x="776027" y="421902"/>
                  <a:pt x="776027" y="421902"/>
                </a:cubicBezTo>
                <a:cubicBezTo>
                  <a:pt x="815409" y="421902"/>
                  <a:pt x="905660" y="413698"/>
                  <a:pt x="953246" y="421902"/>
                </a:cubicBezTo>
                <a:cubicBezTo>
                  <a:pt x="1000832" y="430106"/>
                  <a:pt x="1030369" y="454717"/>
                  <a:pt x="1061546" y="471125"/>
                </a:cubicBezTo>
                <a:cubicBezTo>
                  <a:pt x="1092723" y="487533"/>
                  <a:pt x="1107492" y="477688"/>
                  <a:pt x="1140310" y="520348"/>
                </a:cubicBezTo>
                <a:cubicBezTo>
                  <a:pt x="1173128" y="563008"/>
                  <a:pt x="1233842" y="672940"/>
                  <a:pt x="1258456" y="727085"/>
                </a:cubicBezTo>
                <a:cubicBezTo>
                  <a:pt x="1283070" y="781230"/>
                  <a:pt x="1265019" y="835376"/>
                  <a:pt x="1268301" y="874754"/>
                </a:cubicBezTo>
                <a:close/>
              </a:path>
            </a:pathLst>
          </a:cu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Gill Sans Light"/>
              <a:ea typeface="+mn-ea"/>
              <a:cs typeface="+mn-cs"/>
            </a:endParaRPr>
          </a:p>
        </p:txBody>
      </p:sp>
      <p:sp>
        <p:nvSpPr>
          <p:cNvPr id="32" name="Freeform 31"/>
          <p:cNvSpPr/>
          <p:nvPr/>
        </p:nvSpPr>
        <p:spPr>
          <a:xfrm>
            <a:off x="3569691" y="2903946"/>
            <a:ext cx="454068" cy="285890"/>
          </a:xfrm>
          <a:custGeom>
            <a:avLst/>
            <a:gdLst>
              <a:gd name="connsiteX0" fmla="*/ 275673 w 621442"/>
              <a:gd name="connsiteY0" fmla="*/ 0 h 285890"/>
              <a:gd name="connsiteX1" fmla="*/ 137837 w 621442"/>
              <a:gd name="connsiteY1" fmla="*/ 9845 h 285890"/>
              <a:gd name="connsiteX2" fmla="*/ 98455 w 621442"/>
              <a:gd name="connsiteY2" fmla="*/ 39379 h 285890"/>
              <a:gd name="connsiteX3" fmla="*/ 19691 w 621442"/>
              <a:gd name="connsiteY3" fmla="*/ 78757 h 285890"/>
              <a:gd name="connsiteX4" fmla="*/ 0 w 621442"/>
              <a:gd name="connsiteY4" fmla="*/ 157514 h 285890"/>
              <a:gd name="connsiteX5" fmla="*/ 19691 w 621442"/>
              <a:gd name="connsiteY5" fmla="*/ 206737 h 285890"/>
              <a:gd name="connsiteX6" fmla="*/ 78764 w 621442"/>
              <a:gd name="connsiteY6" fmla="*/ 255960 h 285890"/>
              <a:gd name="connsiteX7" fmla="*/ 177219 w 621442"/>
              <a:gd name="connsiteY7" fmla="*/ 265805 h 285890"/>
              <a:gd name="connsiteX8" fmla="*/ 305210 w 621442"/>
              <a:gd name="connsiteY8" fmla="*/ 285494 h 285890"/>
              <a:gd name="connsiteX9" fmla="*/ 423356 w 621442"/>
              <a:gd name="connsiteY9" fmla="*/ 246116 h 285890"/>
              <a:gd name="connsiteX10" fmla="*/ 502120 w 621442"/>
              <a:gd name="connsiteY10" fmla="*/ 206737 h 285890"/>
              <a:gd name="connsiteX11" fmla="*/ 600575 w 621442"/>
              <a:gd name="connsiteY11" fmla="*/ 88602 h 285890"/>
              <a:gd name="connsiteX12" fmla="*/ 610420 w 621442"/>
              <a:gd name="connsiteY12" fmla="*/ 29534 h 285890"/>
              <a:gd name="connsiteX13" fmla="*/ 472583 w 621442"/>
              <a:gd name="connsiteY13" fmla="*/ 9845 h 285890"/>
              <a:gd name="connsiteX14" fmla="*/ 275673 w 621442"/>
              <a:gd name="connsiteY14" fmla="*/ 0 h 285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1442" h="285890">
                <a:moveTo>
                  <a:pt x="275673" y="0"/>
                </a:moveTo>
                <a:cubicBezTo>
                  <a:pt x="219882" y="0"/>
                  <a:pt x="167373" y="3282"/>
                  <a:pt x="137837" y="9845"/>
                </a:cubicBezTo>
                <a:cubicBezTo>
                  <a:pt x="108301" y="16408"/>
                  <a:pt x="118146" y="27894"/>
                  <a:pt x="98455" y="39379"/>
                </a:cubicBezTo>
                <a:cubicBezTo>
                  <a:pt x="78764" y="50864"/>
                  <a:pt x="36100" y="59068"/>
                  <a:pt x="19691" y="78757"/>
                </a:cubicBezTo>
                <a:cubicBezTo>
                  <a:pt x="3282" y="98446"/>
                  <a:pt x="0" y="136184"/>
                  <a:pt x="0" y="157514"/>
                </a:cubicBezTo>
                <a:cubicBezTo>
                  <a:pt x="0" y="178844"/>
                  <a:pt x="6564" y="190329"/>
                  <a:pt x="19691" y="206737"/>
                </a:cubicBezTo>
                <a:cubicBezTo>
                  <a:pt x="32818" y="223145"/>
                  <a:pt x="52509" y="246115"/>
                  <a:pt x="78764" y="255960"/>
                </a:cubicBezTo>
                <a:cubicBezTo>
                  <a:pt x="105019" y="265805"/>
                  <a:pt x="139478" y="260883"/>
                  <a:pt x="177219" y="265805"/>
                </a:cubicBezTo>
                <a:cubicBezTo>
                  <a:pt x="214960" y="270727"/>
                  <a:pt x="264187" y="288776"/>
                  <a:pt x="305210" y="285494"/>
                </a:cubicBezTo>
                <a:cubicBezTo>
                  <a:pt x="346233" y="282213"/>
                  <a:pt x="390538" y="259242"/>
                  <a:pt x="423356" y="246116"/>
                </a:cubicBezTo>
                <a:cubicBezTo>
                  <a:pt x="456174" y="232990"/>
                  <a:pt x="472584" y="232989"/>
                  <a:pt x="502120" y="206737"/>
                </a:cubicBezTo>
                <a:cubicBezTo>
                  <a:pt x="531656" y="180485"/>
                  <a:pt x="582525" y="118136"/>
                  <a:pt x="600575" y="88602"/>
                </a:cubicBezTo>
                <a:cubicBezTo>
                  <a:pt x="618625" y="59068"/>
                  <a:pt x="631752" y="42660"/>
                  <a:pt x="610420" y="29534"/>
                </a:cubicBezTo>
                <a:cubicBezTo>
                  <a:pt x="589088" y="16408"/>
                  <a:pt x="530015" y="14767"/>
                  <a:pt x="472583" y="9845"/>
                </a:cubicBezTo>
                <a:cubicBezTo>
                  <a:pt x="415151" y="4923"/>
                  <a:pt x="331464" y="0"/>
                  <a:pt x="275673" y="0"/>
                </a:cubicBezTo>
                <a:close/>
              </a:path>
            </a:pathLst>
          </a:custGeom>
          <a:solidFill>
            <a:sysClr val="window" lastClr="FFFFFF">
              <a:lumMod val="65000"/>
            </a:sysClr>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Gill Sans Light"/>
              <a:ea typeface="+mn-ea"/>
              <a:cs typeface="+mn-cs"/>
            </a:endParaRPr>
          </a:p>
        </p:txBody>
      </p:sp>
      <p:sp>
        <p:nvSpPr>
          <p:cNvPr id="33" name="Freeform 32"/>
          <p:cNvSpPr/>
          <p:nvPr/>
        </p:nvSpPr>
        <p:spPr>
          <a:xfrm>
            <a:off x="4449577" y="2519409"/>
            <a:ext cx="427012" cy="393494"/>
          </a:xfrm>
          <a:custGeom>
            <a:avLst/>
            <a:gdLst>
              <a:gd name="connsiteX0" fmla="*/ 17229 w 427012"/>
              <a:gd name="connsiteY0" fmla="*/ 57853 h 393494"/>
              <a:gd name="connsiteX1" fmla="*/ 27075 w 427012"/>
              <a:gd name="connsiteY1" fmla="*/ 372880 h 393494"/>
              <a:gd name="connsiteX2" fmla="*/ 253521 w 427012"/>
              <a:gd name="connsiteY2" fmla="*/ 363035 h 393494"/>
              <a:gd name="connsiteX3" fmla="*/ 381513 w 427012"/>
              <a:gd name="connsiteY3" fmla="*/ 363035 h 393494"/>
              <a:gd name="connsiteX4" fmla="*/ 411049 w 427012"/>
              <a:gd name="connsiteY4" fmla="*/ 38163 h 393494"/>
              <a:gd name="connsiteX5" fmla="*/ 145221 w 427012"/>
              <a:gd name="connsiteY5" fmla="*/ 8630 h 393494"/>
              <a:gd name="connsiteX6" fmla="*/ 17229 w 427012"/>
              <a:gd name="connsiteY6" fmla="*/ 57853 h 393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7012" h="393494">
                <a:moveTo>
                  <a:pt x="17229" y="57853"/>
                </a:moveTo>
                <a:cubicBezTo>
                  <a:pt x="-2462" y="118561"/>
                  <a:pt x="-12307" y="322016"/>
                  <a:pt x="27075" y="372880"/>
                </a:cubicBezTo>
                <a:cubicBezTo>
                  <a:pt x="66457" y="423744"/>
                  <a:pt x="194448" y="364676"/>
                  <a:pt x="253521" y="363035"/>
                </a:cubicBezTo>
                <a:cubicBezTo>
                  <a:pt x="312594" y="361394"/>
                  <a:pt x="355258" y="417180"/>
                  <a:pt x="381513" y="363035"/>
                </a:cubicBezTo>
                <a:cubicBezTo>
                  <a:pt x="407768" y="308890"/>
                  <a:pt x="450431" y="97230"/>
                  <a:pt x="411049" y="38163"/>
                </a:cubicBezTo>
                <a:cubicBezTo>
                  <a:pt x="371667" y="-20904"/>
                  <a:pt x="210858" y="5348"/>
                  <a:pt x="145221" y="8630"/>
                </a:cubicBezTo>
                <a:cubicBezTo>
                  <a:pt x="79584" y="11912"/>
                  <a:pt x="36920" y="-2855"/>
                  <a:pt x="17229" y="57853"/>
                </a:cubicBezTo>
                <a:close/>
              </a:path>
            </a:pathLst>
          </a:custGeom>
          <a:gradFill flip="none" rotWithShape="1">
            <a:gsLst>
              <a:gs pos="87000">
                <a:sysClr val="window" lastClr="FFFFFF">
                  <a:lumMod val="75000"/>
                </a:sysClr>
              </a:gs>
              <a:gs pos="0">
                <a:sysClr val="window" lastClr="FFFFFF">
                  <a:lumMod val="50000"/>
                </a:sysClr>
              </a:gs>
            </a:gsLst>
            <a:lin ang="0" scaled="1"/>
            <a:tileRect/>
          </a:gra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Gill Sans Light"/>
              <a:ea typeface="+mn-ea"/>
              <a:cs typeface="+mn-cs"/>
            </a:endParaRPr>
          </a:p>
        </p:txBody>
      </p:sp>
      <p:sp>
        <p:nvSpPr>
          <p:cNvPr id="34" name="Freeform 33"/>
          <p:cNvSpPr/>
          <p:nvPr/>
        </p:nvSpPr>
        <p:spPr>
          <a:xfrm rot="1198516">
            <a:off x="5028987" y="2610044"/>
            <a:ext cx="427012" cy="393494"/>
          </a:xfrm>
          <a:custGeom>
            <a:avLst/>
            <a:gdLst>
              <a:gd name="connsiteX0" fmla="*/ 17229 w 427012"/>
              <a:gd name="connsiteY0" fmla="*/ 57853 h 393494"/>
              <a:gd name="connsiteX1" fmla="*/ 27075 w 427012"/>
              <a:gd name="connsiteY1" fmla="*/ 372880 h 393494"/>
              <a:gd name="connsiteX2" fmla="*/ 253521 w 427012"/>
              <a:gd name="connsiteY2" fmla="*/ 363035 h 393494"/>
              <a:gd name="connsiteX3" fmla="*/ 381513 w 427012"/>
              <a:gd name="connsiteY3" fmla="*/ 363035 h 393494"/>
              <a:gd name="connsiteX4" fmla="*/ 411049 w 427012"/>
              <a:gd name="connsiteY4" fmla="*/ 38163 h 393494"/>
              <a:gd name="connsiteX5" fmla="*/ 145221 w 427012"/>
              <a:gd name="connsiteY5" fmla="*/ 8630 h 393494"/>
              <a:gd name="connsiteX6" fmla="*/ 17229 w 427012"/>
              <a:gd name="connsiteY6" fmla="*/ 57853 h 393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7012" h="393494">
                <a:moveTo>
                  <a:pt x="17229" y="57853"/>
                </a:moveTo>
                <a:cubicBezTo>
                  <a:pt x="-2462" y="118561"/>
                  <a:pt x="-12307" y="322016"/>
                  <a:pt x="27075" y="372880"/>
                </a:cubicBezTo>
                <a:cubicBezTo>
                  <a:pt x="66457" y="423744"/>
                  <a:pt x="194448" y="364676"/>
                  <a:pt x="253521" y="363035"/>
                </a:cubicBezTo>
                <a:cubicBezTo>
                  <a:pt x="312594" y="361394"/>
                  <a:pt x="355258" y="417180"/>
                  <a:pt x="381513" y="363035"/>
                </a:cubicBezTo>
                <a:cubicBezTo>
                  <a:pt x="407768" y="308890"/>
                  <a:pt x="450431" y="97230"/>
                  <a:pt x="411049" y="38163"/>
                </a:cubicBezTo>
                <a:cubicBezTo>
                  <a:pt x="371667" y="-20904"/>
                  <a:pt x="210858" y="5348"/>
                  <a:pt x="145221" y="8630"/>
                </a:cubicBezTo>
                <a:cubicBezTo>
                  <a:pt x="79584" y="11912"/>
                  <a:pt x="36920" y="-2855"/>
                  <a:pt x="17229" y="57853"/>
                </a:cubicBezTo>
                <a:close/>
              </a:path>
            </a:pathLst>
          </a:custGeom>
          <a:gradFill flip="none" rotWithShape="1">
            <a:gsLst>
              <a:gs pos="87000">
                <a:sysClr val="window" lastClr="FFFFFF">
                  <a:lumMod val="75000"/>
                </a:sysClr>
              </a:gs>
              <a:gs pos="0">
                <a:sysClr val="window" lastClr="FFFFFF">
                  <a:lumMod val="50000"/>
                </a:sysClr>
              </a:gs>
            </a:gsLst>
            <a:lin ang="0" scaled="1"/>
            <a:tileRect/>
          </a:gra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Gill Sans Light"/>
              <a:ea typeface="+mn-ea"/>
              <a:cs typeface="+mn-cs"/>
            </a:endParaRPr>
          </a:p>
        </p:txBody>
      </p:sp>
      <p:sp>
        <p:nvSpPr>
          <p:cNvPr id="35" name="Freeform 34"/>
          <p:cNvSpPr/>
          <p:nvPr/>
        </p:nvSpPr>
        <p:spPr>
          <a:xfrm rot="831351">
            <a:off x="5551271" y="2750936"/>
            <a:ext cx="427012" cy="393494"/>
          </a:xfrm>
          <a:custGeom>
            <a:avLst/>
            <a:gdLst>
              <a:gd name="connsiteX0" fmla="*/ 17229 w 427012"/>
              <a:gd name="connsiteY0" fmla="*/ 57853 h 393494"/>
              <a:gd name="connsiteX1" fmla="*/ 27075 w 427012"/>
              <a:gd name="connsiteY1" fmla="*/ 372880 h 393494"/>
              <a:gd name="connsiteX2" fmla="*/ 253521 w 427012"/>
              <a:gd name="connsiteY2" fmla="*/ 363035 h 393494"/>
              <a:gd name="connsiteX3" fmla="*/ 381513 w 427012"/>
              <a:gd name="connsiteY3" fmla="*/ 363035 h 393494"/>
              <a:gd name="connsiteX4" fmla="*/ 411049 w 427012"/>
              <a:gd name="connsiteY4" fmla="*/ 38163 h 393494"/>
              <a:gd name="connsiteX5" fmla="*/ 145221 w 427012"/>
              <a:gd name="connsiteY5" fmla="*/ 8630 h 393494"/>
              <a:gd name="connsiteX6" fmla="*/ 17229 w 427012"/>
              <a:gd name="connsiteY6" fmla="*/ 57853 h 393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7012" h="393494">
                <a:moveTo>
                  <a:pt x="17229" y="57853"/>
                </a:moveTo>
                <a:cubicBezTo>
                  <a:pt x="-2462" y="118561"/>
                  <a:pt x="-12307" y="322016"/>
                  <a:pt x="27075" y="372880"/>
                </a:cubicBezTo>
                <a:cubicBezTo>
                  <a:pt x="66457" y="423744"/>
                  <a:pt x="194448" y="364676"/>
                  <a:pt x="253521" y="363035"/>
                </a:cubicBezTo>
                <a:cubicBezTo>
                  <a:pt x="312594" y="361394"/>
                  <a:pt x="355258" y="417180"/>
                  <a:pt x="381513" y="363035"/>
                </a:cubicBezTo>
                <a:cubicBezTo>
                  <a:pt x="407768" y="308890"/>
                  <a:pt x="450431" y="97230"/>
                  <a:pt x="411049" y="38163"/>
                </a:cubicBezTo>
                <a:cubicBezTo>
                  <a:pt x="371667" y="-20904"/>
                  <a:pt x="210858" y="5348"/>
                  <a:pt x="145221" y="8630"/>
                </a:cubicBezTo>
                <a:cubicBezTo>
                  <a:pt x="79584" y="11912"/>
                  <a:pt x="36920" y="-2855"/>
                  <a:pt x="17229" y="57853"/>
                </a:cubicBezTo>
                <a:close/>
              </a:path>
            </a:pathLst>
          </a:custGeom>
          <a:gradFill flip="none" rotWithShape="1">
            <a:gsLst>
              <a:gs pos="87000">
                <a:sysClr val="window" lastClr="FFFFFF">
                  <a:lumMod val="75000"/>
                </a:sysClr>
              </a:gs>
              <a:gs pos="0">
                <a:sysClr val="window" lastClr="FFFFFF">
                  <a:lumMod val="50000"/>
                </a:sysClr>
              </a:gs>
            </a:gsLst>
            <a:lin ang="0" scaled="1"/>
            <a:tileRect/>
          </a:gra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Gill Sans Light"/>
              <a:ea typeface="+mn-ea"/>
              <a:cs typeface="+mn-cs"/>
            </a:endParaRPr>
          </a:p>
        </p:txBody>
      </p:sp>
      <p:sp>
        <p:nvSpPr>
          <p:cNvPr id="36" name="Freeform 35"/>
          <p:cNvSpPr/>
          <p:nvPr/>
        </p:nvSpPr>
        <p:spPr>
          <a:xfrm rot="831351">
            <a:off x="6071455" y="2887582"/>
            <a:ext cx="427012" cy="393494"/>
          </a:xfrm>
          <a:custGeom>
            <a:avLst/>
            <a:gdLst>
              <a:gd name="connsiteX0" fmla="*/ 17229 w 427012"/>
              <a:gd name="connsiteY0" fmla="*/ 57853 h 393494"/>
              <a:gd name="connsiteX1" fmla="*/ 27075 w 427012"/>
              <a:gd name="connsiteY1" fmla="*/ 372880 h 393494"/>
              <a:gd name="connsiteX2" fmla="*/ 253521 w 427012"/>
              <a:gd name="connsiteY2" fmla="*/ 363035 h 393494"/>
              <a:gd name="connsiteX3" fmla="*/ 381513 w 427012"/>
              <a:gd name="connsiteY3" fmla="*/ 363035 h 393494"/>
              <a:gd name="connsiteX4" fmla="*/ 411049 w 427012"/>
              <a:gd name="connsiteY4" fmla="*/ 38163 h 393494"/>
              <a:gd name="connsiteX5" fmla="*/ 145221 w 427012"/>
              <a:gd name="connsiteY5" fmla="*/ 8630 h 393494"/>
              <a:gd name="connsiteX6" fmla="*/ 17229 w 427012"/>
              <a:gd name="connsiteY6" fmla="*/ 57853 h 393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7012" h="393494">
                <a:moveTo>
                  <a:pt x="17229" y="57853"/>
                </a:moveTo>
                <a:cubicBezTo>
                  <a:pt x="-2462" y="118561"/>
                  <a:pt x="-12307" y="322016"/>
                  <a:pt x="27075" y="372880"/>
                </a:cubicBezTo>
                <a:cubicBezTo>
                  <a:pt x="66457" y="423744"/>
                  <a:pt x="194448" y="364676"/>
                  <a:pt x="253521" y="363035"/>
                </a:cubicBezTo>
                <a:cubicBezTo>
                  <a:pt x="312594" y="361394"/>
                  <a:pt x="355258" y="417180"/>
                  <a:pt x="381513" y="363035"/>
                </a:cubicBezTo>
                <a:cubicBezTo>
                  <a:pt x="407768" y="308890"/>
                  <a:pt x="450431" y="97230"/>
                  <a:pt x="411049" y="38163"/>
                </a:cubicBezTo>
                <a:cubicBezTo>
                  <a:pt x="371667" y="-20904"/>
                  <a:pt x="210858" y="5348"/>
                  <a:pt x="145221" y="8630"/>
                </a:cubicBezTo>
                <a:cubicBezTo>
                  <a:pt x="79584" y="11912"/>
                  <a:pt x="36920" y="-2855"/>
                  <a:pt x="17229" y="57853"/>
                </a:cubicBezTo>
                <a:close/>
              </a:path>
            </a:pathLst>
          </a:custGeom>
          <a:gradFill flip="none" rotWithShape="1">
            <a:gsLst>
              <a:gs pos="87000">
                <a:sysClr val="window" lastClr="FFFFFF">
                  <a:lumMod val="75000"/>
                </a:sysClr>
              </a:gs>
              <a:gs pos="0">
                <a:sysClr val="window" lastClr="FFFFFF">
                  <a:lumMod val="50000"/>
                </a:sysClr>
              </a:gs>
            </a:gsLst>
            <a:lin ang="0" scaled="1"/>
            <a:tileRect/>
          </a:gra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Gill Sans Light"/>
              <a:ea typeface="+mn-ea"/>
              <a:cs typeface="+mn-cs"/>
            </a:endParaRPr>
          </a:p>
        </p:txBody>
      </p:sp>
      <p:cxnSp>
        <p:nvCxnSpPr>
          <p:cNvPr id="37" name="Straight Connector 36"/>
          <p:cNvCxnSpPr/>
          <p:nvPr/>
        </p:nvCxnSpPr>
        <p:spPr>
          <a:xfrm flipH="1">
            <a:off x="6898643" y="1543363"/>
            <a:ext cx="128876" cy="307171"/>
          </a:xfrm>
          <a:prstGeom prst="line">
            <a:avLst/>
          </a:prstGeom>
          <a:noFill/>
          <a:ln w="25400" cap="flat" cmpd="sng" algn="ctr">
            <a:solidFill>
              <a:sysClr val="windowText" lastClr="000000"/>
            </a:solidFill>
            <a:prstDash val="solid"/>
          </a:ln>
          <a:effectLst/>
        </p:spPr>
      </p:cxnSp>
      <p:cxnSp>
        <p:nvCxnSpPr>
          <p:cNvPr id="38" name="Straight Connector 37"/>
          <p:cNvCxnSpPr/>
          <p:nvPr/>
        </p:nvCxnSpPr>
        <p:spPr>
          <a:xfrm>
            <a:off x="7027518" y="1548238"/>
            <a:ext cx="314841" cy="479224"/>
          </a:xfrm>
          <a:prstGeom prst="line">
            <a:avLst/>
          </a:prstGeom>
          <a:noFill/>
          <a:ln w="25400" cap="flat" cmpd="sng" algn="ctr">
            <a:solidFill>
              <a:sysClr val="windowText" lastClr="000000"/>
            </a:solidFill>
            <a:prstDash val="solid"/>
          </a:ln>
          <a:effectLst/>
        </p:spPr>
      </p:cxnSp>
      <p:sp>
        <p:nvSpPr>
          <p:cNvPr id="39" name="TextBox 38"/>
          <p:cNvSpPr txBox="1"/>
          <p:nvPr/>
        </p:nvSpPr>
        <p:spPr>
          <a:xfrm>
            <a:off x="6539372" y="958587"/>
            <a:ext cx="2235818" cy="584776"/>
          </a:xfrm>
          <a:prstGeom prst="rect">
            <a:avLst/>
          </a:prstGeom>
          <a:noFill/>
          <a:ln>
            <a:noFill/>
          </a:ln>
          <a:effectLst/>
        </p:spPr>
        <p:txBody>
          <a:bodyPr wrap="square" rtlCol="0">
            <a:spAutoFit/>
          </a:bodyPr>
          <a:lstStyle/>
          <a:p>
            <a:r>
              <a:rPr lang="en-US" sz="1600" dirty="0">
                <a:solidFill>
                  <a:prstClr val="black"/>
                </a:solidFill>
                <a:latin typeface="Gill Sans Light"/>
              </a:rPr>
              <a:t>Axon </a:t>
            </a:r>
          </a:p>
          <a:p>
            <a:r>
              <a:rPr lang="en-US" sz="1600" dirty="0">
                <a:solidFill>
                  <a:prstClr val="black"/>
                </a:solidFill>
                <a:latin typeface="Gill Sans Light"/>
              </a:rPr>
              <a:t>terminals</a:t>
            </a:r>
          </a:p>
        </p:txBody>
      </p:sp>
      <p:sp>
        <p:nvSpPr>
          <p:cNvPr id="40" name="TextBox 39"/>
          <p:cNvSpPr txBox="1"/>
          <p:nvPr/>
        </p:nvSpPr>
        <p:spPr>
          <a:xfrm>
            <a:off x="4785688" y="1448917"/>
            <a:ext cx="2235818" cy="338554"/>
          </a:xfrm>
          <a:prstGeom prst="rect">
            <a:avLst/>
          </a:prstGeom>
          <a:noFill/>
          <a:ln>
            <a:noFill/>
          </a:ln>
          <a:effectLst/>
        </p:spPr>
        <p:txBody>
          <a:bodyPr wrap="square" rtlCol="0">
            <a:spAutoFit/>
          </a:bodyPr>
          <a:lstStyle/>
          <a:p>
            <a:r>
              <a:rPr lang="en-US" sz="1600" dirty="0">
                <a:solidFill>
                  <a:prstClr val="black"/>
                </a:solidFill>
                <a:latin typeface="Gill Sans Light"/>
              </a:rPr>
              <a:t>Myelin sheath</a:t>
            </a:r>
          </a:p>
        </p:txBody>
      </p:sp>
      <p:cxnSp>
        <p:nvCxnSpPr>
          <p:cNvPr id="41" name="Straight Connector 40"/>
          <p:cNvCxnSpPr>
            <a:endCxn id="34" idx="5"/>
          </p:cNvCxnSpPr>
          <p:nvPr/>
        </p:nvCxnSpPr>
        <p:spPr>
          <a:xfrm flipH="1">
            <a:off x="5242580" y="1818249"/>
            <a:ext cx="267786" cy="788415"/>
          </a:xfrm>
          <a:prstGeom prst="line">
            <a:avLst/>
          </a:prstGeom>
          <a:noFill/>
          <a:ln w="25400" cap="flat" cmpd="sng" algn="ctr">
            <a:solidFill>
              <a:sysClr val="windowText" lastClr="000000"/>
            </a:solidFill>
            <a:prstDash val="solid"/>
          </a:ln>
          <a:effectLst/>
        </p:spPr>
      </p:cxnSp>
      <p:cxnSp>
        <p:nvCxnSpPr>
          <p:cNvPr id="42" name="Straight Connector 41"/>
          <p:cNvCxnSpPr/>
          <p:nvPr/>
        </p:nvCxnSpPr>
        <p:spPr>
          <a:xfrm flipH="1">
            <a:off x="2615854" y="3064639"/>
            <a:ext cx="1182180" cy="1145882"/>
          </a:xfrm>
          <a:prstGeom prst="line">
            <a:avLst/>
          </a:prstGeom>
          <a:noFill/>
          <a:ln w="25400" cap="flat" cmpd="sng" algn="ctr">
            <a:solidFill>
              <a:sysClr val="windowText" lastClr="000000"/>
            </a:solidFill>
            <a:prstDash val="solid"/>
          </a:ln>
          <a:effectLst/>
        </p:spPr>
      </p:cxnSp>
      <p:sp>
        <p:nvSpPr>
          <p:cNvPr id="43" name="TextBox 42"/>
          <p:cNvSpPr txBox="1"/>
          <p:nvPr/>
        </p:nvSpPr>
        <p:spPr>
          <a:xfrm>
            <a:off x="1945413" y="4238719"/>
            <a:ext cx="2235818" cy="338554"/>
          </a:xfrm>
          <a:prstGeom prst="rect">
            <a:avLst/>
          </a:prstGeom>
          <a:noFill/>
          <a:ln>
            <a:noFill/>
          </a:ln>
          <a:effectLst/>
        </p:spPr>
        <p:txBody>
          <a:bodyPr wrap="square" rtlCol="0">
            <a:spAutoFit/>
          </a:bodyPr>
          <a:lstStyle/>
          <a:p>
            <a:r>
              <a:rPr lang="en-US" sz="1600" dirty="0">
                <a:solidFill>
                  <a:prstClr val="black"/>
                </a:solidFill>
                <a:latin typeface="Gill Sans Light"/>
              </a:rPr>
              <a:t>Cell nucleus</a:t>
            </a:r>
          </a:p>
        </p:txBody>
      </p:sp>
      <p:cxnSp>
        <p:nvCxnSpPr>
          <p:cNvPr id="44" name="Straight Connector 43"/>
          <p:cNvCxnSpPr/>
          <p:nvPr/>
        </p:nvCxnSpPr>
        <p:spPr>
          <a:xfrm flipH="1">
            <a:off x="2204111" y="1850534"/>
            <a:ext cx="34653" cy="991642"/>
          </a:xfrm>
          <a:prstGeom prst="line">
            <a:avLst/>
          </a:prstGeom>
          <a:noFill/>
          <a:ln w="25400" cap="flat" cmpd="sng" algn="ctr">
            <a:solidFill>
              <a:sysClr val="windowText" lastClr="000000"/>
            </a:solidFill>
            <a:prstDash val="solid"/>
          </a:ln>
          <a:effectLst/>
        </p:spPr>
      </p:cxnSp>
      <p:sp>
        <p:nvSpPr>
          <p:cNvPr id="45" name="TextBox 44"/>
          <p:cNvSpPr txBox="1"/>
          <p:nvPr/>
        </p:nvSpPr>
        <p:spPr>
          <a:xfrm>
            <a:off x="1497945" y="2815353"/>
            <a:ext cx="2235818" cy="338554"/>
          </a:xfrm>
          <a:prstGeom prst="rect">
            <a:avLst/>
          </a:prstGeom>
          <a:noFill/>
          <a:ln>
            <a:noFill/>
          </a:ln>
          <a:effectLst/>
        </p:spPr>
        <p:txBody>
          <a:bodyPr wrap="square" rtlCol="0">
            <a:spAutoFit/>
          </a:bodyPr>
          <a:lstStyle/>
          <a:p>
            <a:r>
              <a:rPr lang="en-US" sz="1600" dirty="0">
                <a:solidFill>
                  <a:prstClr val="black"/>
                </a:solidFill>
                <a:latin typeface="Gill Sans Light"/>
              </a:rPr>
              <a:t>Dendrites</a:t>
            </a:r>
          </a:p>
        </p:txBody>
      </p:sp>
      <p:cxnSp>
        <p:nvCxnSpPr>
          <p:cNvPr id="46" name="Straight Connector 45"/>
          <p:cNvCxnSpPr/>
          <p:nvPr/>
        </p:nvCxnSpPr>
        <p:spPr>
          <a:xfrm>
            <a:off x="4604643" y="3022878"/>
            <a:ext cx="835021" cy="615564"/>
          </a:xfrm>
          <a:prstGeom prst="line">
            <a:avLst/>
          </a:prstGeom>
          <a:noFill/>
          <a:ln w="25400" cap="flat" cmpd="sng" algn="ctr">
            <a:solidFill>
              <a:sysClr val="windowText" lastClr="000000"/>
            </a:solidFill>
            <a:prstDash val="solid"/>
          </a:ln>
          <a:effectLst/>
        </p:spPr>
      </p:cxnSp>
      <p:cxnSp>
        <p:nvCxnSpPr>
          <p:cNvPr id="47" name="Straight Connector 46"/>
          <p:cNvCxnSpPr/>
          <p:nvPr/>
        </p:nvCxnSpPr>
        <p:spPr>
          <a:xfrm flipH="1">
            <a:off x="5439664" y="3326482"/>
            <a:ext cx="1099708" cy="311960"/>
          </a:xfrm>
          <a:prstGeom prst="line">
            <a:avLst/>
          </a:prstGeom>
          <a:noFill/>
          <a:ln w="25400" cap="flat" cmpd="sng" algn="ctr">
            <a:solidFill>
              <a:sysClr val="windowText" lastClr="000000"/>
            </a:solidFill>
            <a:prstDash val="solid"/>
          </a:ln>
          <a:effectLst/>
        </p:spPr>
      </p:cxnSp>
      <p:sp>
        <p:nvSpPr>
          <p:cNvPr id="48" name="TextBox 47"/>
          <p:cNvSpPr txBox="1"/>
          <p:nvPr/>
        </p:nvSpPr>
        <p:spPr>
          <a:xfrm>
            <a:off x="5106541" y="3658762"/>
            <a:ext cx="2235818" cy="338554"/>
          </a:xfrm>
          <a:prstGeom prst="rect">
            <a:avLst/>
          </a:prstGeom>
          <a:noFill/>
          <a:ln>
            <a:noFill/>
          </a:ln>
          <a:effectLst/>
        </p:spPr>
        <p:txBody>
          <a:bodyPr wrap="square" rtlCol="0">
            <a:spAutoFit/>
          </a:bodyPr>
          <a:lstStyle/>
          <a:p>
            <a:r>
              <a:rPr lang="en-US" sz="1600" dirty="0">
                <a:solidFill>
                  <a:prstClr val="black"/>
                </a:solidFill>
                <a:latin typeface="Gill Sans Light"/>
              </a:rPr>
              <a:t>Axon</a:t>
            </a:r>
          </a:p>
        </p:txBody>
      </p:sp>
      <p:cxnSp>
        <p:nvCxnSpPr>
          <p:cNvPr id="49" name="Straight Arrow Connector 48"/>
          <p:cNvCxnSpPr/>
          <p:nvPr/>
        </p:nvCxnSpPr>
        <p:spPr>
          <a:xfrm>
            <a:off x="982178" y="1797946"/>
            <a:ext cx="365976" cy="0"/>
          </a:xfrm>
          <a:prstGeom prst="straightConnector1">
            <a:avLst/>
          </a:prstGeom>
          <a:noFill/>
          <a:ln w="25400" cap="flat" cmpd="sng" algn="ctr">
            <a:solidFill>
              <a:sysClr val="windowText" lastClr="000000"/>
            </a:solidFill>
            <a:prstDash val="solid"/>
            <a:tailEnd type="triangle" w="lg" len="lg"/>
          </a:ln>
          <a:effectLst/>
        </p:spPr>
      </p:cxnSp>
      <p:sp>
        <p:nvSpPr>
          <p:cNvPr id="50" name="TextBox 49"/>
          <p:cNvSpPr txBox="1"/>
          <p:nvPr/>
        </p:nvSpPr>
        <p:spPr>
          <a:xfrm>
            <a:off x="-365755" y="2736742"/>
            <a:ext cx="1625986" cy="584776"/>
          </a:xfrm>
          <a:prstGeom prst="rect">
            <a:avLst/>
          </a:prstGeom>
          <a:noFill/>
          <a:effectLst/>
        </p:spPr>
        <p:txBody>
          <a:bodyPr wrap="square" rtlCol="0">
            <a:spAutoFit/>
          </a:bodyPr>
          <a:lstStyle/>
          <a:p>
            <a:pPr algn="ctr"/>
            <a:r>
              <a:rPr lang="en-US" sz="1600" dirty="0">
                <a:solidFill>
                  <a:prstClr val="black"/>
                </a:solidFill>
                <a:latin typeface="Gill Sans Light"/>
              </a:rPr>
              <a:t>Input</a:t>
            </a:r>
          </a:p>
          <a:p>
            <a:pPr algn="ctr"/>
            <a:r>
              <a:rPr lang="en-US" sz="1600" dirty="0">
                <a:solidFill>
                  <a:prstClr val="black"/>
                </a:solidFill>
                <a:latin typeface="Gill Sans Light"/>
              </a:rPr>
              <a:t> Signals</a:t>
            </a:r>
          </a:p>
        </p:txBody>
      </p:sp>
      <p:sp>
        <p:nvSpPr>
          <p:cNvPr id="51" name="TextBox 50"/>
          <p:cNvSpPr txBox="1"/>
          <p:nvPr/>
        </p:nvSpPr>
        <p:spPr>
          <a:xfrm>
            <a:off x="2352570" y="5120832"/>
            <a:ext cx="5244098" cy="369332"/>
          </a:xfrm>
          <a:prstGeom prst="rect">
            <a:avLst/>
          </a:prstGeom>
          <a:noFill/>
          <a:ln>
            <a:noFill/>
          </a:ln>
          <a:effectLst/>
        </p:spPr>
        <p:txBody>
          <a:bodyPr wrap="square" rtlCol="0">
            <a:spAutoFit/>
          </a:bodyPr>
          <a:lstStyle/>
          <a:p>
            <a:r>
              <a:rPr lang="en-US" b="1" dirty="0">
                <a:solidFill>
                  <a:prstClr val="black"/>
                </a:solidFill>
                <a:latin typeface="Gill Sans Light"/>
              </a:rPr>
              <a:t>Schematic of a biological neuron.</a:t>
            </a:r>
          </a:p>
        </p:txBody>
      </p:sp>
      <p:cxnSp>
        <p:nvCxnSpPr>
          <p:cNvPr id="52" name="Straight Arrow Connector 51"/>
          <p:cNvCxnSpPr/>
          <p:nvPr/>
        </p:nvCxnSpPr>
        <p:spPr>
          <a:xfrm>
            <a:off x="982178" y="2506140"/>
            <a:ext cx="365976" cy="0"/>
          </a:xfrm>
          <a:prstGeom prst="straightConnector1">
            <a:avLst/>
          </a:prstGeom>
          <a:noFill/>
          <a:ln w="25400" cap="flat" cmpd="sng" algn="ctr">
            <a:solidFill>
              <a:sysClr val="windowText" lastClr="000000"/>
            </a:solidFill>
            <a:prstDash val="solid"/>
            <a:tailEnd type="triangle" w="lg" len="lg"/>
          </a:ln>
          <a:effectLst/>
        </p:spPr>
      </p:cxnSp>
      <p:cxnSp>
        <p:nvCxnSpPr>
          <p:cNvPr id="53" name="Straight Arrow Connector 52"/>
          <p:cNvCxnSpPr/>
          <p:nvPr/>
        </p:nvCxnSpPr>
        <p:spPr>
          <a:xfrm>
            <a:off x="982178" y="3189836"/>
            <a:ext cx="365976" cy="0"/>
          </a:xfrm>
          <a:prstGeom prst="straightConnector1">
            <a:avLst/>
          </a:prstGeom>
          <a:noFill/>
          <a:ln w="25400" cap="flat" cmpd="sng" algn="ctr">
            <a:solidFill>
              <a:sysClr val="windowText" lastClr="000000"/>
            </a:solidFill>
            <a:prstDash val="solid"/>
            <a:tailEnd type="triangle" w="lg" len="lg"/>
          </a:ln>
          <a:effectLst/>
        </p:spPr>
      </p:cxnSp>
      <p:cxnSp>
        <p:nvCxnSpPr>
          <p:cNvPr id="54" name="Straight Arrow Connector 53"/>
          <p:cNvCxnSpPr/>
          <p:nvPr/>
        </p:nvCxnSpPr>
        <p:spPr>
          <a:xfrm>
            <a:off x="982178" y="3811159"/>
            <a:ext cx="365976" cy="0"/>
          </a:xfrm>
          <a:prstGeom prst="straightConnector1">
            <a:avLst/>
          </a:prstGeom>
          <a:noFill/>
          <a:ln w="25400" cap="flat" cmpd="sng" algn="ctr">
            <a:solidFill>
              <a:sysClr val="windowText" lastClr="000000"/>
            </a:solidFill>
            <a:prstDash val="solid"/>
            <a:tailEnd type="triangle" w="lg" len="lg"/>
          </a:ln>
          <a:effectLst/>
        </p:spPr>
      </p:cxnSp>
      <p:cxnSp>
        <p:nvCxnSpPr>
          <p:cNvPr id="55" name="Straight Arrow Connector 54"/>
          <p:cNvCxnSpPr/>
          <p:nvPr/>
        </p:nvCxnSpPr>
        <p:spPr>
          <a:xfrm>
            <a:off x="982178" y="4471559"/>
            <a:ext cx="365976" cy="0"/>
          </a:xfrm>
          <a:prstGeom prst="straightConnector1">
            <a:avLst/>
          </a:prstGeom>
          <a:noFill/>
          <a:ln w="25400" cap="flat" cmpd="sng" algn="ctr">
            <a:solidFill>
              <a:sysClr val="windowText" lastClr="000000"/>
            </a:solidFill>
            <a:prstDash val="solid"/>
            <a:tailEnd type="triangle" w="lg" len="lg"/>
          </a:ln>
          <a:effectLst/>
        </p:spPr>
      </p:cxnSp>
      <p:cxnSp>
        <p:nvCxnSpPr>
          <p:cNvPr id="56" name="Straight Connector 55"/>
          <p:cNvCxnSpPr/>
          <p:nvPr/>
        </p:nvCxnSpPr>
        <p:spPr>
          <a:xfrm flipH="1">
            <a:off x="2204111" y="2705531"/>
            <a:ext cx="515007" cy="136645"/>
          </a:xfrm>
          <a:prstGeom prst="line">
            <a:avLst/>
          </a:prstGeom>
          <a:noFill/>
          <a:ln w="25400" cap="flat" cmpd="sng" algn="ctr">
            <a:solidFill>
              <a:sysClr val="windowText" lastClr="000000"/>
            </a:solidFill>
            <a:prstDash val="solid"/>
          </a:ln>
          <a:effectLst/>
        </p:spPr>
      </p:cxnSp>
      <p:sp>
        <p:nvSpPr>
          <p:cNvPr id="57" name="TextBox 56"/>
          <p:cNvSpPr txBox="1"/>
          <p:nvPr/>
        </p:nvSpPr>
        <p:spPr>
          <a:xfrm>
            <a:off x="7875764" y="2620515"/>
            <a:ext cx="1625986" cy="584776"/>
          </a:xfrm>
          <a:prstGeom prst="rect">
            <a:avLst/>
          </a:prstGeom>
          <a:noFill/>
          <a:ln>
            <a:noFill/>
          </a:ln>
          <a:effectLst/>
        </p:spPr>
        <p:txBody>
          <a:bodyPr wrap="square" rtlCol="0">
            <a:spAutoFit/>
          </a:bodyPr>
          <a:lstStyle/>
          <a:p>
            <a:pPr algn="ctr"/>
            <a:r>
              <a:rPr lang="en-US" sz="1600" dirty="0">
                <a:solidFill>
                  <a:prstClr val="black"/>
                </a:solidFill>
                <a:latin typeface="Gill Sans Light"/>
              </a:rPr>
              <a:t>Output</a:t>
            </a:r>
          </a:p>
          <a:p>
            <a:pPr algn="ctr"/>
            <a:r>
              <a:rPr lang="en-US" sz="1600" dirty="0">
                <a:solidFill>
                  <a:prstClr val="black"/>
                </a:solidFill>
                <a:latin typeface="Gill Sans Light"/>
              </a:rPr>
              <a:t> Signals</a:t>
            </a:r>
          </a:p>
        </p:txBody>
      </p:sp>
      <p:cxnSp>
        <p:nvCxnSpPr>
          <p:cNvPr id="58" name="Straight Arrow Connector 57"/>
          <p:cNvCxnSpPr/>
          <p:nvPr/>
        </p:nvCxnSpPr>
        <p:spPr>
          <a:xfrm>
            <a:off x="7765492" y="2215812"/>
            <a:ext cx="365976" cy="0"/>
          </a:xfrm>
          <a:prstGeom prst="straightConnector1">
            <a:avLst/>
          </a:prstGeom>
          <a:noFill/>
          <a:ln w="25400" cap="flat" cmpd="sng" algn="ctr">
            <a:solidFill>
              <a:sysClr val="windowText" lastClr="000000"/>
            </a:solidFill>
            <a:prstDash val="solid"/>
            <a:tailEnd type="triangle" w="lg" len="lg"/>
          </a:ln>
          <a:effectLst/>
        </p:spPr>
      </p:cxnSp>
      <p:cxnSp>
        <p:nvCxnSpPr>
          <p:cNvPr id="59" name="Straight Arrow Connector 58"/>
          <p:cNvCxnSpPr/>
          <p:nvPr/>
        </p:nvCxnSpPr>
        <p:spPr>
          <a:xfrm>
            <a:off x="7765492" y="2899508"/>
            <a:ext cx="365976" cy="0"/>
          </a:xfrm>
          <a:prstGeom prst="straightConnector1">
            <a:avLst/>
          </a:prstGeom>
          <a:noFill/>
          <a:ln w="25400" cap="flat" cmpd="sng" algn="ctr">
            <a:solidFill>
              <a:sysClr val="windowText" lastClr="000000"/>
            </a:solidFill>
            <a:prstDash val="solid"/>
            <a:tailEnd type="triangle" w="lg" len="lg"/>
          </a:ln>
          <a:effectLst/>
        </p:spPr>
      </p:cxnSp>
      <p:cxnSp>
        <p:nvCxnSpPr>
          <p:cNvPr id="60" name="Straight Arrow Connector 59"/>
          <p:cNvCxnSpPr/>
          <p:nvPr/>
        </p:nvCxnSpPr>
        <p:spPr>
          <a:xfrm>
            <a:off x="7765492" y="3520831"/>
            <a:ext cx="365976" cy="0"/>
          </a:xfrm>
          <a:prstGeom prst="straightConnector1">
            <a:avLst/>
          </a:prstGeom>
          <a:noFill/>
          <a:ln w="25400" cap="flat" cmpd="sng" algn="ctr">
            <a:solidFill>
              <a:sysClr val="windowText" lastClr="000000"/>
            </a:solidFill>
            <a:prstDash val="solid"/>
            <a:tailEnd type="triangle" w="lg" len="lg"/>
          </a:ln>
          <a:effectLst/>
        </p:spPr>
      </p:cxnSp>
    </p:spTree>
    <p:extLst>
      <p:ext uri="{BB962C8B-B14F-4D97-AF65-F5344CB8AC3E}">
        <p14:creationId xmlns:p14="http://schemas.microsoft.com/office/powerpoint/2010/main" val="23980980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Validation Set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9101" y="1838171"/>
            <a:ext cx="5443019" cy="4022725"/>
          </a:xfrm>
        </p:spPr>
      </p:pic>
    </p:spTree>
    <p:extLst>
      <p:ext uri="{BB962C8B-B14F-4D97-AF65-F5344CB8AC3E}">
        <p14:creationId xmlns:p14="http://schemas.microsoft.com/office/powerpoint/2010/main" val="11041100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K-fold cross-validation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8377" y="1902908"/>
            <a:ext cx="7235555" cy="4022725"/>
          </a:xfrm>
        </p:spPr>
      </p:pic>
    </p:spTree>
    <p:extLst>
      <p:ext uri="{BB962C8B-B14F-4D97-AF65-F5344CB8AC3E}">
        <p14:creationId xmlns:p14="http://schemas.microsoft.com/office/powerpoint/2010/main" val="33605568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Workflow for k-fold cross validation</a:t>
            </a:r>
            <a:endParaRPr lang="en-US" dirty="0"/>
          </a:p>
        </p:txBody>
      </p:sp>
      <p:sp>
        <p:nvSpPr>
          <p:cNvPr id="3" name="Content Placeholder 2"/>
          <p:cNvSpPr>
            <a:spLocks noGrp="1"/>
          </p:cNvSpPr>
          <p:nvPr>
            <p:ph idx="1"/>
          </p:nvPr>
        </p:nvSpPr>
        <p:spPr/>
        <p:txBody>
          <a:bodyPr/>
          <a:lstStyle/>
          <a:p>
            <a:r>
              <a:rPr lang="en-US" dirty="0"/>
              <a:t>1. Dataset is split into training and test sets.</a:t>
            </a:r>
          </a:p>
          <a:p>
            <a:r>
              <a:rPr lang="en-US" dirty="0"/>
              <a:t>2. Training set is split into k subsets.</a:t>
            </a:r>
          </a:p>
          <a:p>
            <a:r>
              <a:rPr lang="en-US" dirty="0"/>
              <a:t>3. Training the model k rounds. In each round, k-1 sets are used as training data and the remaining set is used as test data. The average performance is the performance for the specific set of </a:t>
            </a:r>
            <a:r>
              <a:rPr lang="en-US" dirty="0" err="1"/>
              <a:t>hyperparameters</a:t>
            </a:r>
            <a:r>
              <a:rPr lang="en-US" dirty="0"/>
              <a:t>.  </a:t>
            </a:r>
          </a:p>
          <a:p>
            <a:r>
              <a:rPr lang="en-US" dirty="0"/>
              <a:t>4. Find </a:t>
            </a:r>
            <a:r>
              <a:rPr lang="en-US" dirty="0" err="1"/>
              <a:t>hyperparameters</a:t>
            </a:r>
            <a:r>
              <a:rPr lang="en-US" dirty="0"/>
              <a:t> that give the best average performance.</a:t>
            </a:r>
          </a:p>
          <a:p>
            <a:r>
              <a:rPr lang="en-US" dirty="0"/>
              <a:t>5. Retrain the </a:t>
            </a:r>
            <a:r>
              <a:rPr lang="en-US" b="1" dirty="0"/>
              <a:t>whole</a:t>
            </a:r>
            <a:r>
              <a:rPr lang="en-US" dirty="0"/>
              <a:t> training set with </a:t>
            </a:r>
            <a:r>
              <a:rPr lang="en-US" dirty="0" err="1"/>
              <a:t>hyperparemters</a:t>
            </a:r>
            <a:r>
              <a:rPr lang="en-US" dirty="0"/>
              <a:t> we obtained in step 4.</a:t>
            </a:r>
          </a:p>
          <a:p>
            <a:r>
              <a:rPr lang="en-US" dirty="0"/>
              <a:t>6. Use the model trained in step 5 to measure the performance of test set. </a:t>
            </a:r>
          </a:p>
          <a:p>
            <a:endParaRPr lang="en-US" dirty="0"/>
          </a:p>
        </p:txBody>
      </p:sp>
    </p:spTree>
    <p:extLst>
      <p:ext uri="{BB962C8B-B14F-4D97-AF65-F5344CB8AC3E}">
        <p14:creationId xmlns:p14="http://schemas.microsoft.com/office/powerpoint/2010/main" val="24042778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Workflow for k-fold cross validation</a:t>
            </a:r>
            <a:endParaRPr lang="en-US" dirty="0"/>
          </a:p>
        </p:txBody>
      </p:sp>
      <p:sp>
        <p:nvSpPr>
          <p:cNvPr id="3" name="Content Placeholder 2"/>
          <p:cNvSpPr>
            <a:spLocks noGrp="1"/>
          </p:cNvSpPr>
          <p:nvPr>
            <p:ph idx="1"/>
          </p:nvPr>
        </p:nvSpPr>
        <p:spPr/>
        <p:txBody>
          <a:bodyPr>
            <a:normAutofit lnSpcReduction="10000"/>
          </a:bodyPr>
          <a:lstStyle/>
          <a:p>
            <a:r>
              <a:rPr lang="en-US" dirty="0"/>
              <a:t>Usually, large k leads to small bias because more data will be used for training. But it increases the variance and computing time.</a:t>
            </a:r>
          </a:p>
          <a:p>
            <a:r>
              <a:rPr lang="en-US" dirty="0"/>
              <a:t>We usually use large k for small dataset and small k for large dataset.</a:t>
            </a:r>
          </a:p>
          <a:p>
            <a:r>
              <a:rPr lang="en-US" dirty="0"/>
              <a:t>An extreme case for k-fold cross-validation is </a:t>
            </a:r>
            <a:r>
              <a:rPr lang="en-US" b="1" dirty="0"/>
              <a:t>Leave-one-out cross-validation (LOOCV) </a:t>
            </a:r>
            <a:r>
              <a:rPr lang="en-US" dirty="0"/>
              <a:t>method. In this case, k=n (the number of samples). In each fold, only 1 sample is left out for testing. This can be used for extremely small dataset.</a:t>
            </a:r>
          </a:p>
          <a:p>
            <a:r>
              <a:rPr lang="en-US" dirty="0"/>
              <a:t>Stratified k-fold cross-validation is a case of k-fold validation that the class proportions are preserved in each fold to ensure that each fold is representative of the class proportions in the training dataset. This is particularly useful in case of unequal class proportions.</a:t>
            </a:r>
          </a:p>
          <a:p>
            <a:r>
              <a:rPr lang="en-US" dirty="0"/>
              <a:t> </a:t>
            </a:r>
          </a:p>
        </p:txBody>
      </p:sp>
    </p:spTree>
    <p:extLst>
      <p:ext uri="{BB962C8B-B14F-4D97-AF65-F5344CB8AC3E}">
        <p14:creationId xmlns:p14="http://schemas.microsoft.com/office/powerpoint/2010/main" val="7822463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Workflow for k-fold cross validation</a:t>
            </a:r>
            <a:endParaRPr lang="en-US" dirty="0"/>
          </a:p>
        </p:txBody>
      </p:sp>
      <p:sp>
        <p:nvSpPr>
          <p:cNvPr id="3" name="Content Placeholder 2"/>
          <p:cNvSpPr>
            <a:spLocks noGrp="1"/>
          </p:cNvSpPr>
          <p:nvPr>
            <p:ph idx="1"/>
          </p:nvPr>
        </p:nvSpPr>
        <p:spPr/>
        <p:txBody>
          <a:bodyPr>
            <a:normAutofit/>
          </a:bodyPr>
          <a:lstStyle/>
          <a:p>
            <a:r>
              <a:rPr lang="en-US" dirty="0"/>
              <a:t>The easiest way to run cross-validation is by using </a:t>
            </a:r>
            <a:r>
              <a:rPr lang="en-US" dirty="0" err="1"/>
              <a:t>cross_val_score</a:t>
            </a:r>
            <a:r>
              <a:rPr lang="en-US" dirty="0"/>
              <a:t> method in </a:t>
            </a:r>
            <a:r>
              <a:rPr lang="en-US" dirty="0" err="1"/>
              <a:t>scikit</a:t>
            </a:r>
            <a:r>
              <a:rPr lang="en-US" dirty="0"/>
              <a:t>-learn:</a:t>
            </a:r>
          </a:p>
          <a:p>
            <a:r>
              <a:rPr lang="fr-FR" dirty="0"/>
              <a:t>scores = </a:t>
            </a:r>
            <a:r>
              <a:rPr lang="fr-FR" dirty="0" err="1"/>
              <a:t>cross_val_score</a:t>
            </a:r>
            <a:r>
              <a:rPr lang="fr-FR" dirty="0"/>
              <a:t>(</a:t>
            </a:r>
            <a:r>
              <a:rPr lang="fr-FR" dirty="0" err="1"/>
              <a:t>estimator</a:t>
            </a:r>
            <a:r>
              <a:rPr lang="fr-FR" dirty="0"/>
              <a:t>=</a:t>
            </a:r>
            <a:r>
              <a:rPr lang="fr-FR" dirty="0" err="1"/>
              <a:t>pipe_lr</a:t>
            </a:r>
            <a:r>
              <a:rPr lang="fr-FR" dirty="0"/>
              <a:t>,</a:t>
            </a:r>
          </a:p>
          <a:p>
            <a:r>
              <a:rPr lang="fr-FR" dirty="0"/>
              <a:t>                         X=</a:t>
            </a:r>
            <a:r>
              <a:rPr lang="fr-FR" dirty="0" err="1"/>
              <a:t>X_train</a:t>
            </a:r>
            <a:r>
              <a:rPr lang="fr-FR" dirty="0"/>
              <a:t>,</a:t>
            </a:r>
          </a:p>
          <a:p>
            <a:r>
              <a:rPr lang="fr-FR" dirty="0"/>
              <a:t>                         y=</a:t>
            </a:r>
            <a:r>
              <a:rPr lang="fr-FR" dirty="0" err="1"/>
              <a:t>y_train</a:t>
            </a:r>
            <a:r>
              <a:rPr lang="fr-FR" dirty="0"/>
              <a:t>,</a:t>
            </a:r>
          </a:p>
          <a:p>
            <a:r>
              <a:rPr lang="fr-FR" dirty="0"/>
              <a:t>                         cv=10,</a:t>
            </a:r>
          </a:p>
          <a:p>
            <a:r>
              <a:rPr lang="fr-FR" dirty="0"/>
              <a:t>                         </a:t>
            </a:r>
            <a:r>
              <a:rPr lang="fr-FR" dirty="0" err="1"/>
              <a:t>n_jobs</a:t>
            </a:r>
            <a:r>
              <a:rPr lang="fr-FR" dirty="0"/>
              <a:t>=1)</a:t>
            </a:r>
          </a:p>
          <a:p>
            <a:pPr marL="0" indent="0">
              <a:buNone/>
            </a:pPr>
            <a:endParaRPr lang="en-US" dirty="0"/>
          </a:p>
        </p:txBody>
      </p:sp>
    </p:spTree>
    <p:extLst>
      <p:ext uri="{BB962C8B-B14F-4D97-AF65-F5344CB8AC3E}">
        <p14:creationId xmlns:p14="http://schemas.microsoft.com/office/powerpoint/2010/main" val="3825395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title="2-Minute Neuroscience: The Neuron">
            <a:hlinkClick r:id="" action="ppaction://media"/>
            <a:extLst>
              <a:ext uri="{FF2B5EF4-FFF2-40B4-BE49-F238E27FC236}">
                <a16:creationId xmlns:a16="http://schemas.microsoft.com/office/drawing/2014/main" id="{7FABF448-FB0B-C6E3-35D7-40B4F90F8E5F}"/>
              </a:ext>
            </a:extLst>
          </p:cNvPr>
          <p:cNvPicPr>
            <a:picLocks noRot="1" noChangeAspect="1"/>
          </p:cNvPicPr>
          <p:nvPr>
            <a:videoFile r:link="rId1"/>
          </p:nvPr>
        </p:nvPicPr>
        <p:blipFill>
          <a:blip r:embed="rId3"/>
          <a:stretch>
            <a:fillRect/>
          </a:stretch>
        </p:blipFill>
        <p:spPr>
          <a:xfrm>
            <a:off x="0" y="846138"/>
            <a:ext cx="9144000" cy="5165725"/>
          </a:xfrm>
          <a:prstGeom prst="rect">
            <a:avLst/>
          </a:prstGeom>
        </p:spPr>
      </p:pic>
    </p:spTree>
    <p:extLst>
      <p:ext uri="{BB962C8B-B14F-4D97-AF65-F5344CB8AC3E}">
        <p14:creationId xmlns:p14="http://schemas.microsoft.com/office/powerpoint/2010/main" val="435180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Artificial Neurons</a:t>
            </a:r>
          </a:p>
        </p:txBody>
      </p:sp>
      <p:sp>
        <p:nvSpPr>
          <p:cNvPr id="5" name="TextBox 4"/>
          <p:cNvSpPr txBox="1"/>
          <p:nvPr/>
        </p:nvSpPr>
        <p:spPr>
          <a:xfrm>
            <a:off x="1920241" y="2094808"/>
            <a:ext cx="7539643" cy="584775"/>
          </a:xfrm>
          <a:prstGeom prst="rect">
            <a:avLst/>
          </a:prstGeom>
          <a:noFill/>
        </p:spPr>
        <p:txBody>
          <a:bodyPr wrap="square" rtlCol="0">
            <a:spAutoFit/>
          </a:bodyPr>
          <a:lstStyle/>
          <a:p>
            <a:endParaRPr lang="en-US" sz="1600" dirty="0"/>
          </a:p>
          <a:p>
            <a:endParaRPr lang="en-US" sz="1600" dirty="0"/>
          </a:p>
        </p:txBody>
      </p:sp>
      <p:sp>
        <p:nvSpPr>
          <p:cNvPr id="6" name="TextBox 5"/>
          <p:cNvSpPr txBox="1"/>
          <p:nvPr/>
        </p:nvSpPr>
        <p:spPr>
          <a:xfrm>
            <a:off x="292023" y="1849449"/>
            <a:ext cx="1155469" cy="369332"/>
          </a:xfrm>
          <a:prstGeom prst="rect">
            <a:avLst/>
          </a:prstGeom>
          <a:noFill/>
        </p:spPr>
        <p:txBody>
          <a:bodyPr wrap="square" rtlCol="0">
            <a:spAutoFit/>
          </a:bodyPr>
          <a:lstStyle/>
          <a:p>
            <a:endParaRPr lang="en-US" dirty="0"/>
          </a:p>
        </p:txBody>
      </p:sp>
      <p:cxnSp>
        <p:nvCxnSpPr>
          <p:cNvPr id="8" name="Straight Connector 7"/>
          <p:cNvCxnSpPr/>
          <p:nvPr/>
        </p:nvCxnSpPr>
        <p:spPr>
          <a:xfrm flipH="1">
            <a:off x="4886428" y="3537165"/>
            <a:ext cx="307713" cy="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5025542" y="3338794"/>
            <a:ext cx="13325" cy="389473"/>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endCxn id="14" idx="2"/>
          </p:cNvCxnSpPr>
          <p:nvPr/>
        </p:nvCxnSpPr>
        <p:spPr>
          <a:xfrm>
            <a:off x="1512854" y="2854286"/>
            <a:ext cx="1982254" cy="65390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1471554" y="3382244"/>
            <a:ext cx="2036822" cy="125942"/>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endCxn id="14" idx="2"/>
          </p:cNvCxnSpPr>
          <p:nvPr/>
        </p:nvCxnSpPr>
        <p:spPr>
          <a:xfrm flipV="1">
            <a:off x="1482049" y="3508186"/>
            <a:ext cx="2013059" cy="435202"/>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endCxn id="14" idx="2"/>
          </p:cNvCxnSpPr>
          <p:nvPr/>
        </p:nvCxnSpPr>
        <p:spPr>
          <a:xfrm flipV="1">
            <a:off x="1482049" y="3508186"/>
            <a:ext cx="2013059" cy="979422"/>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Oval 13"/>
          <p:cNvSpPr/>
          <p:nvPr/>
        </p:nvSpPr>
        <p:spPr>
          <a:xfrm>
            <a:off x="3495108" y="3244219"/>
            <a:ext cx="544572" cy="527933"/>
          </a:xfrm>
          <a:prstGeom prst="ellipse">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5" name="Straight Connector 14"/>
          <p:cNvCxnSpPr/>
          <p:nvPr/>
        </p:nvCxnSpPr>
        <p:spPr>
          <a:xfrm flipH="1">
            <a:off x="5325978" y="3505491"/>
            <a:ext cx="599848" cy="1"/>
          </a:xfrm>
          <a:prstGeom prst="line">
            <a:avLst/>
          </a:prstGeom>
          <a:ln>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3588843" y="3193173"/>
            <a:ext cx="227939" cy="581961"/>
          </a:xfrm>
          <a:prstGeom prst="rect">
            <a:avLst/>
          </a:prstGeom>
        </p:spPr>
        <p:txBody>
          <a:bodyPr wrap="square">
            <a:spAutoFit/>
          </a:bodyPr>
          <a:lstStyle/>
          <a:p>
            <a:r>
              <a:rPr lang="el-GR" sz="3200" dirty="0"/>
              <a:t>Σ</a:t>
            </a:r>
            <a:endParaRPr lang="en-US" sz="3200" dirty="0"/>
          </a:p>
        </p:txBody>
      </p:sp>
      <p:sp>
        <p:nvSpPr>
          <p:cNvPr id="17" name="TextBox 16"/>
          <p:cNvSpPr txBox="1"/>
          <p:nvPr/>
        </p:nvSpPr>
        <p:spPr>
          <a:xfrm>
            <a:off x="1512854" y="3995166"/>
            <a:ext cx="836936" cy="492442"/>
          </a:xfrm>
          <a:prstGeom prst="rect">
            <a:avLst/>
          </a:prstGeom>
          <a:noFill/>
        </p:spPr>
        <p:txBody>
          <a:bodyPr wrap="square" rtlCol="0">
            <a:spAutoFit/>
          </a:bodyPr>
          <a:lstStyle/>
          <a:p>
            <a:pPr>
              <a:lnSpc>
                <a:spcPct val="30000"/>
              </a:lnSpc>
            </a:pPr>
            <a:r>
              <a:rPr lang="en-US" sz="2000" dirty="0"/>
              <a:t>.</a:t>
            </a:r>
          </a:p>
          <a:p>
            <a:pPr>
              <a:lnSpc>
                <a:spcPct val="30000"/>
              </a:lnSpc>
            </a:pPr>
            <a:r>
              <a:rPr lang="en-US" sz="2000" dirty="0"/>
              <a:t>.</a:t>
            </a:r>
          </a:p>
          <a:p>
            <a:pPr>
              <a:lnSpc>
                <a:spcPct val="30000"/>
              </a:lnSpc>
            </a:pPr>
            <a:r>
              <a:rPr lang="en-US" sz="2000" dirty="0"/>
              <a:t>.</a:t>
            </a:r>
          </a:p>
        </p:txBody>
      </p:sp>
      <p:cxnSp>
        <p:nvCxnSpPr>
          <p:cNvPr id="18" name="Straight Connector 17"/>
          <p:cNvCxnSpPr>
            <a:stCxn id="14" idx="6"/>
            <a:endCxn id="19" idx="2"/>
          </p:cNvCxnSpPr>
          <p:nvPr/>
        </p:nvCxnSpPr>
        <p:spPr>
          <a:xfrm>
            <a:off x="4039680" y="3508186"/>
            <a:ext cx="728128" cy="2633"/>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Oval 18"/>
          <p:cNvSpPr/>
          <p:nvPr/>
        </p:nvSpPr>
        <p:spPr>
          <a:xfrm>
            <a:off x="4767808" y="3246852"/>
            <a:ext cx="544572" cy="527933"/>
          </a:xfrm>
          <a:prstGeom prst="ellipse">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0" name="Elbow Connector 19"/>
          <p:cNvCxnSpPr/>
          <p:nvPr/>
        </p:nvCxnSpPr>
        <p:spPr>
          <a:xfrm rot="10800000" flipV="1">
            <a:off x="4889248" y="3409825"/>
            <a:ext cx="304893" cy="220422"/>
          </a:xfrm>
          <a:prstGeom prst="bentConnector3">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5611713" y="2925425"/>
            <a:ext cx="0" cy="58276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015098" y="2925425"/>
            <a:ext cx="2595870" cy="130"/>
          </a:xfrm>
          <a:prstGeom prst="line">
            <a:avLst/>
          </a:prstGeom>
          <a:ln>
            <a:solidFill>
              <a:schemeClr val="tx1"/>
            </a:solidFill>
            <a:headEnd type="none"/>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3952773" y="2727206"/>
            <a:ext cx="635606" cy="338554"/>
          </a:xfrm>
          <a:prstGeom prst="rect">
            <a:avLst/>
          </a:prstGeom>
          <a:solidFill>
            <a:schemeClr val="bg1"/>
          </a:solidFill>
          <a:ln w="25400">
            <a:solidFill>
              <a:schemeClr val="tx1"/>
            </a:solidFill>
          </a:ln>
          <a:effectLst>
            <a:outerShdw blurRad="50800" dist="38100" dir="2700000" algn="tl" rotWithShape="0">
              <a:srgbClr val="000000">
                <a:alpha val="43000"/>
              </a:srgbClr>
            </a:outerShdw>
          </a:effectLst>
        </p:spPr>
        <p:txBody>
          <a:bodyPr wrap="square" rtlCol="0">
            <a:spAutoFit/>
          </a:bodyPr>
          <a:lstStyle/>
          <a:p>
            <a:pPr algn="ctr"/>
            <a:r>
              <a:rPr lang="en-US" sz="1600" dirty="0"/>
              <a:t>Error</a:t>
            </a:r>
            <a:endParaRPr lang="en-US" sz="1600" baseline="-25000" dirty="0"/>
          </a:p>
        </p:txBody>
      </p:sp>
      <p:cxnSp>
        <p:nvCxnSpPr>
          <p:cNvPr id="24" name="Straight Connector 23"/>
          <p:cNvCxnSpPr/>
          <p:nvPr/>
        </p:nvCxnSpPr>
        <p:spPr>
          <a:xfrm flipV="1">
            <a:off x="2593753" y="2925426"/>
            <a:ext cx="421345" cy="119342"/>
          </a:xfrm>
          <a:prstGeom prst="line">
            <a:avLst/>
          </a:prstGeom>
          <a:ln>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25" name="Oval 24"/>
          <p:cNvSpPr/>
          <p:nvPr/>
        </p:nvSpPr>
        <p:spPr>
          <a:xfrm>
            <a:off x="1841651" y="2827165"/>
            <a:ext cx="401116" cy="363712"/>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Oval 25"/>
          <p:cNvSpPr/>
          <p:nvPr/>
        </p:nvSpPr>
        <p:spPr>
          <a:xfrm>
            <a:off x="1841843" y="3230779"/>
            <a:ext cx="401116" cy="363712"/>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Oval 26"/>
          <p:cNvSpPr/>
          <p:nvPr/>
        </p:nvSpPr>
        <p:spPr>
          <a:xfrm>
            <a:off x="1841651" y="3630247"/>
            <a:ext cx="401116" cy="363712"/>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Oval 27"/>
          <p:cNvSpPr/>
          <p:nvPr/>
        </p:nvSpPr>
        <p:spPr>
          <a:xfrm>
            <a:off x="1841843" y="4036487"/>
            <a:ext cx="401116" cy="363712"/>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TextBox 28"/>
          <p:cNvSpPr txBox="1"/>
          <p:nvPr/>
        </p:nvSpPr>
        <p:spPr>
          <a:xfrm>
            <a:off x="1820681" y="3155955"/>
            <a:ext cx="543531" cy="369332"/>
          </a:xfrm>
          <a:prstGeom prst="rect">
            <a:avLst/>
          </a:prstGeom>
          <a:noFill/>
        </p:spPr>
        <p:txBody>
          <a:bodyPr wrap="square" rtlCol="0">
            <a:spAutoFit/>
          </a:bodyPr>
          <a:lstStyle/>
          <a:p>
            <a:r>
              <a:rPr lang="en-US" dirty="0"/>
              <a:t>w</a:t>
            </a:r>
            <a:r>
              <a:rPr lang="en-US" baseline="-25000" dirty="0"/>
              <a:t>1</a:t>
            </a:r>
          </a:p>
        </p:txBody>
      </p:sp>
      <p:sp>
        <p:nvSpPr>
          <p:cNvPr id="30" name="TextBox 29"/>
          <p:cNvSpPr txBox="1"/>
          <p:nvPr/>
        </p:nvSpPr>
        <p:spPr>
          <a:xfrm>
            <a:off x="1807380" y="3961154"/>
            <a:ext cx="543531" cy="369332"/>
          </a:xfrm>
          <a:prstGeom prst="rect">
            <a:avLst/>
          </a:prstGeom>
          <a:noFill/>
        </p:spPr>
        <p:txBody>
          <a:bodyPr wrap="square" rtlCol="0">
            <a:spAutoFit/>
          </a:bodyPr>
          <a:lstStyle/>
          <a:p>
            <a:r>
              <a:rPr lang="en-US" dirty="0"/>
              <a:t>w</a:t>
            </a:r>
            <a:r>
              <a:rPr lang="en-US" baseline="-25000" dirty="0"/>
              <a:t>m</a:t>
            </a:r>
          </a:p>
        </p:txBody>
      </p:sp>
      <p:sp>
        <p:nvSpPr>
          <p:cNvPr id="31" name="TextBox 30"/>
          <p:cNvSpPr txBox="1"/>
          <p:nvPr/>
        </p:nvSpPr>
        <p:spPr>
          <a:xfrm>
            <a:off x="1825000" y="3570530"/>
            <a:ext cx="543531" cy="369332"/>
          </a:xfrm>
          <a:prstGeom prst="rect">
            <a:avLst/>
          </a:prstGeom>
          <a:noFill/>
        </p:spPr>
        <p:txBody>
          <a:bodyPr wrap="square" rtlCol="0">
            <a:spAutoFit/>
          </a:bodyPr>
          <a:lstStyle/>
          <a:p>
            <a:r>
              <a:rPr lang="en-US" dirty="0"/>
              <a:t>w</a:t>
            </a:r>
            <a:r>
              <a:rPr lang="en-US" baseline="-25000" dirty="0"/>
              <a:t>2</a:t>
            </a:r>
          </a:p>
        </p:txBody>
      </p:sp>
      <p:sp>
        <p:nvSpPr>
          <p:cNvPr id="32" name="TextBox 31"/>
          <p:cNvSpPr txBox="1"/>
          <p:nvPr/>
        </p:nvSpPr>
        <p:spPr>
          <a:xfrm>
            <a:off x="1806623" y="2749326"/>
            <a:ext cx="543531" cy="369332"/>
          </a:xfrm>
          <a:prstGeom prst="rect">
            <a:avLst/>
          </a:prstGeom>
          <a:noFill/>
        </p:spPr>
        <p:txBody>
          <a:bodyPr wrap="square" rtlCol="0">
            <a:spAutoFit/>
          </a:bodyPr>
          <a:lstStyle/>
          <a:p>
            <a:r>
              <a:rPr lang="en-US" dirty="0"/>
              <a:t>w</a:t>
            </a:r>
            <a:r>
              <a:rPr lang="en-US" baseline="-25000" dirty="0"/>
              <a:t>0</a:t>
            </a:r>
          </a:p>
        </p:txBody>
      </p:sp>
      <p:sp>
        <p:nvSpPr>
          <p:cNvPr id="33" name="Oval 32"/>
          <p:cNvSpPr/>
          <p:nvPr/>
        </p:nvSpPr>
        <p:spPr>
          <a:xfrm>
            <a:off x="1174592" y="2613821"/>
            <a:ext cx="401116" cy="363712"/>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Oval 33"/>
          <p:cNvSpPr/>
          <p:nvPr/>
        </p:nvSpPr>
        <p:spPr>
          <a:xfrm>
            <a:off x="1156356" y="3227969"/>
            <a:ext cx="401116" cy="363712"/>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Oval 34"/>
          <p:cNvSpPr/>
          <p:nvPr/>
        </p:nvSpPr>
        <p:spPr>
          <a:xfrm>
            <a:off x="1174592" y="3770251"/>
            <a:ext cx="401116" cy="363712"/>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Oval 35"/>
          <p:cNvSpPr/>
          <p:nvPr/>
        </p:nvSpPr>
        <p:spPr>
          <a:xfrm>
            <a:off x="1183143" y="4327517"/>
            <a:ext cx="401116" cy="363712"/>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 name="TextBox 36"/>
          <p:cNvSpPr txBox="1"/>
          <p:nvPr/>
        </p:nvSpPr>
        <p:spPr>
          <a:xfrm>
            <a:off x="1186698" y="3182878"/>
            <a:ext cx="543531" cy="369332"/>
          </a:xfrm>
          <a:prstGeom prst="rect">
            <a:avLst/>
          </a:prstGeom>
          <a:noFill/>
        </p:spPr>
        <p:txBody>
          <a:bodyPr wrap="square" rtlCol="0">
            <a:spAutoFit/>
          </a:bodyPr>
          <a:lstStyle/>
          <a:p>
            <a:r>
              <a:rPr lang="en-US" dirty="0"/>
              <a:t>x</a:t>
            </a:r>
            <a:r>
              <a:rPr lang="en-US" baseline="-25000" dirty="0"/>
              <a:t>1</a:t>
            </a:r>
          </a:p>
        </p:txBody>
      </p:sp>
      <p:sp>
        <p:nvSpPr>
          <p:cNvPr id="38" name="TextBox 37"/>
          <p:cNvSpPr txBox="1"/>
          <p:nvPr/>
        </p:nvSpPr>
        <p:spPr>
          <a:xfrm>
            <a:off x="1231273" y="2592829"/>
            <a:ext cx="543531" cy="369332"/>
          </a:xfrm>
          <a:prstGeom prst="rect">
            <a:avLst/>
          </a:prstGeom>
          <a:noFill/>
        </p:spPr>
        <p:txBody>
          <a:bodyPr wrap="square" rtlCol="0">
            <a:spAutoFit/>
          </a:bodyPr>
          <a:lstStyle/>
          <a:p>
            <a:r>
              <a:rPr lang="en-US" dirty="0"/>
              <a:t>1</a:t>
            </a:r>
            <a:endParaRPr lang="en-US" baseline="-25000" dirty="0"/>
          </a:p>
        </p:txBody>
      </p:sp>
      <p:sp>
        <p:nvSpPr>
          <p:cNvPr id="39" name="TextBox 38"/>
          <p:cNvSpPr txBox="1"/>
          <p:nvPr/>
        </p:nvSpPr>
        <p:spPr>
          <a:xfrm>
            <a:off x="1187349" y="3728267"/>
            <a:ext cx="543531" cy="369332"/>
          </a:xfrm>
          <a:prstGeom prst="rect">
            <a:avLst/>
          </a:prstGeom>
          <a:noFill/>
        </p:spPr>
        <p:txBody>
          <a:bodyPr wrap="square" rtlCol="0">
            <a:spAutoFit/>
          </a:bodyPr>
          <a:lstStyle/>
          <a:p>
            <a:r>
              <a:rPr lang="en-US" dirty="0"/>
              <a:t>x</a:t>
            </a:r>
            <a:r>
              <a:rPr lang="en-US" baseline="-25000" dirty="0"/>
              <a:t>2</a:t>
            </a:r>
          </a:p>
        </p:txBody>
      </p:sp>
      <p:sp>
        <p:nvSpPr>
          <p:cNvPr id="40" name="TextBox 39"/>
          <p:cNvSpPr txBox="1"/>
          <p:nvPr/>
        </p:nvSpPr>
        <p:spPr>
          <a:xfrm>
            <a:off x="1210283" y="4281950"/>
            <a:ext cx="543531" cy="369332"/>
          </a:xfrm>
          <a:prstGeom prst="rect">
            <a:avLst/>
          </a:prstGeom>
          <a:noFill/>
        </p:spPr>
        <p:txBody>
          <a:bodyPr wrap="square" rtlCol="0">
            <a:spAutoFit/>
          </a:bodyPr>
          <a:lstStyle/>
          <a:p>
            <a:r>
              <a:rPr lang="en-US" dirty="0"/>
              <a:t>x</a:t>
            </a:r>
            <a:r>
              <a:rPr lang="en-US" baseline="-25000" dirty="0"/>
              <a:t>m</a:t>
            </a:r>
          </a:p>
        </p:txBody>
      </p:sp>
      <p:sp>
        <p:nvSpPr>
          <p:cNvPr id="41" name="TextBox 40"/>
          <p:cNvSpPr txBox="1"/>
          <p:nvPr/>
        </p:nvSpPr>
        <p:spPr>
          <a:xfrm>
            <a:off x="5943395" y="3278152"/>
            <a:ext cx="984551" cy="369332"/>
          </a:xfrm>
          <a:prstGeom prst="rect">
            <a:avLst/>
          </a:prstGeom>
          <a:noFill/>
        </p:spPr>
        <p:txBody>
          <a:bodyPr wrap="square" rtlCol="0">
            <a:spAutoFit/>
          </a:bodyPr>
          <a:lstStyle/>
          <a:p>
            <a:r>
              <a:rPr lang="en-US" dirty="0"/>
              <a:t>Output </a:t>
            </a:r>
          </a:p>
        </p:txBody>
      </p:sp>
      <p:sp>
        <p:nvSpPr>
          <p:cNvPr id="42" name="TextBox 41"/>
          <p:cNvSpPr txBox="1"/>
          <p:nvPr/>
        </p:nvSpPr>
        <p:spPr>
          <a:xfrm>
            <a:off x="2242767" y="4997652"/>
            <a:ext cx="4857713" cy="369332"/>
          </a:xfrm>
          <a:prstGeom prst="rect">
            <a:avLst/>
          </a:prstGeom>
          <a:noFill/>
        </p:spPr>
        <p:txBody>
          <a:bodyPr wrap="square" rtlCol="0">
            <a:spAutoFit/>
          </a:bodyPr>
          <a:lstStyle/>
          <a:p>
            <a:r>
              <a:rPr lang="en-US" b="1" dirty="0"/>
              <a:t>Schematic of a perceptron classifier.</a:t>
            </a:r>
          </a:p>
        </p:txBody>
      </p:sp>
      <p:sp>
        <p:nvSpPr>
          <p:cNvPr id="43" name="TextBox 42"/>
          <p:cNvSpPr txBox="1"/>
          <p:nvPr/>
        </p:nvSpPr>
        <p:spPr>
          <a:xfrm>
            <a:off x="2879614" y="2653689"/>
            <a:ext cx="1160066" cy="261610"/>
          </a:xfrm>
          <a:prstGeom prst="rect">
            <a:avLst/>
          </a:prstGeom>
          <a:noFill/>
        </p:spPr>
        <p:txBody>
          <a:bodyPr wrap="square" rtlCol="0">
            <a:spAutoFit/>
          </a:bodyPr>
          <a:lstStyle/>
          <a:p>
            <a:r>
              <a:rPr lang="en-US" sz="1100" dirty="0"/>
              <a:t>Weight update</a:t>
            </a:r>
          </a:p>
        </p:txBody>
      </p:sp>
    </p:spTree>
    <p:extLst>
      <p:ext uri="{BB962C8B-B14F-4D97-AF65-F5344CB8AC3E}">
        <p14:creationId xmlns:p14="http://schemas.microsoft.com/office/powerpoint/2010/main" val="2913273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Artificial Neurons - Formal Definition</a:t>
            </a:r>
          </a:p>
        </p:txBody>
      </p:sp>
      <p:sp>
        <p:nvSpPr>
          <p:cNvPr id="5" name="TextBox 4"/>
          <p:cNvSpPr txBox="1"/>
          <p:nvPr/>
        </p:nvSpPr>
        <p:spPr>
          <a:xfrm>
            <a:off x="1920241" y="2094808"/>
            <a:ext cx="7539643" cy="584775"/>
          </a:xfrm>
          <a:prstGeom prst="rect">
            <a:avLst/>
          </a:prstGeom>
          <a:noFill/>
        </p:spPr>
        <p:txBody>
          <a:bodyPr wrap="square" rtlCol="0">
            <a:spAutoFit/>
          </a:bodyPr>
          <a:lstStyle/>
          <a:p>
            <a:endParaRPr lang="en-US" sz="1600" dirty="0"/>
          </a:p>
          <a:p>
            <a:endParaRPr lang="en-US" sz="1600" dirty="0"/>
          </a:p>
        </p:txBody>
      </p:sp>
      <p:sp>
        <p:nvSpPr>
          <p:cNvPr id="6" name="TextBox 5"/>
          <p:cNvSpPr txBox="1"/>
          <p:nvPr/>
        </p:nvSpPr>
        <p:spPr>
          <a:xfrm>
            <a:off x="315884" y="1704109"/>
            <a:ext cx="1155469" cy="369332"/>
          </a:xfrm>
          <a:prstGeom prst="rect">
            <a:avLst/>
          </a:prstGeom>
          <a:no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914400" y="1845734"/>
                <a:ext cx="7452360" cy="4023360"/>
              </a:xfrm>
            </p:spPr>
            <p:txBody>
              <a:bodyPr>
                <a:normAutofit fontScale="92500" lnSpcReduction="20000"/>
              </a:bodyPr>
              <a:lstStyle/>
              <a:p>
                <a:pPr marL="571500" indent="-228600">
                  <a:buFont typeface="Arial" panose="020B0604020202020204" pitchFamily="34" charset="0"/>
                  <a:buChar char="•"/>
                </a:pPr>
                <a:r>
                  <a:rPr lang="en-US" dirty="0"/>
                  <a:t>Artificial Neurons are binary </a:t>
                </a:r>
                <a:r>
                  <a:rPr lang="en-US" b="1" dirty="0"/>
                  <a:t>classifiers </a:t>
                </a:r>
                <a:r>
                  <a:rPr lang="en-US" dirty="0"/>
                  <a:t>with two possible outcomes: 1 (positive class) or -1 (negative class)</a:t>
                </a:r>
                <a:r>
                  <a:rPr lang="en-US" b="1" dirty="0"/>
                  <a:t>.</a:t>
                </a:r>
              </a:p>
              <a:p>
                <a:pPr marL="571500" indent="-228600">
                  <a:buFont typeface="Arial" panose="020B0604020202020204" pitchFamily="34" charset="0"/>
                  <a:buChar char="•"/>
                </a:pPr>
                <a:r>
                  <a:rPr lang="en-US" dirty="0"/>
                  <a:t>We have  samples: </a:t>
                </a:r>
                <a14:m>
                  <m:oMath xmlns:m="http://schemas.openxmlformats.org/officeDocument/2006/math">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1</m:t>
                        </m:r>
                      </m:sup>
                    </m:sSubSup>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𝑚</m:t>
                        </m:r>
                      </m:sup>
                    </m:sSubSup>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for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=1, …,</m:t>
                    </m:r>
                    <m:r>
                      <a:rPr lang="en-US" b="0" i="1" smtClean="0">
                        <a:latin typeface="Cambria Math" panose="02040503050406030204" pitchFamily="18" charset="0"/>
                      </a:rPr>
                      <m:t>𝑛</m:t>
                    </m:r>
                  </m:oMath>
                </a14:m>
                <a:r>
                  <a:rPr lang="en-US" dirty="0"/>
                  <a:t>, where </a:t>
                </a:r>
                <a14:m>
                  <m:oMath xmlns:m="http://schemas.openxmlformats.org/officeDocument/2006/math">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1</m:t>
                        </m:r>
                      </m:sup>
                    </m:sSubSup>
                    <m:r>
                      <a:rPr lang="en-US" i="1">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2</m:t>
                        </m:r>
                      </m:sup>
                    </m:sSubSup>
                    <m:r>
                      <a:rPr lang="en-US" i="1">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𝑚</m:t>
                        </m:r>
                      </m:sup>
                    </m:sSubSup>
                    <m:r>
                      <a:rPr lang="en-US" i="1">
                        <a:latin typeface="Cambria Math" panose="02040503050406030204" pitchFamily="18" charset="0"/>
                      </a:rPr>
                      <m:t>)</m:t>
                    </m:r>
                  </m:oMath>
                </a14:m>
                <a:r>
                  <a:rPr lang="en-US" dirty="0"/>
                  <a:t> are independent variables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dirty="0"/>
                  <a:t> are dependent variables. The values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dirty="0"/>
                  <a:t>s are 1 or -1. </a:t>
                </a:r>
              </a:p>
              <a:p>
                <a:pPr marL="571500" indent="-228600">
                  <a:buFont typeface="Arial" panose="020B0604020202020204" pitchFamily="34" charset="0"/>
                  <a:buChar char="•"/>
                </a:pPr>
                <a:r>
                  <a:rPr lang="en-US" dirty="0"/>
                  <a:t> A weight vector </a:t>
                </a:r>
                <a14:m>
                  <m:oMath xmlns:m="http://schemas.openxmlformats.org/officeDocument/2006/math">
                    <m:r>
                      <a:rPr lang="en-US" b="1" i="1" smtClean="0">
                        <a:latin typeface="Cambria Math" panose="02040503050406030204" pitchFamily="18" charset="0"/>
                      </a:rPr>
                      <m:t>𝒘</m:t>
                    </m:r>
                    <m:r>
                      <a:rPr lang="en-US" b="1"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plcHide m:val="on"/>
                            <m:mcs>
                              <m:mc>
                                <m:mcPr>
                                  <m:count m:val="1"/>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e>
                          </m:mr>
                          <m:mr>
                            <m:e>
                              <m:r>
                                <a:rPr lang="en-US" b="0" i="1" smtClean="0">
                                  <a:latin typeface="Cambria Math" panose="02040503050406030204" pitchFamily="18" charset="0"/>
                                </a:rPr>
                                <m:t>⋮</m:t>
                              </m:r>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𝑚</m:t>
                                  </m:r>
                                </m:sub>
                              </m:sSub>
                            </m:e>
                          </m:mr>
                        </m:m>
                      </m:e>
                    </m:d>
                  </m:oMath>
                </a14:m>
                <a:r>
                  <a:rPr lang="en-US" b="1" dirty="0"/>
                  <a:t> </a:t>
                </a:r>
                <a:r>
                  <a:rPr lang="en-US" dirty="0"/>
                  <a:t> and </a:t>
                </a:r>
                <a14:m>
                  <m:oMath xmlns:m="http://schemas.openxmlformats.org/officeDocument/2006/math">
                    <m:r>
                      <a:rPr lang="en-US" b="1" i="1" smtClean="0">
                        <a:latin typeface="Cambria Math" panose="02040503050406030204" pitchFamily="18" charset="0"/>
                      </a:rPr>
                      <m:t>𝒙</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1</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𝑚</m:t>
                        </m:r>
                      </m:sup>
                    </m:sSup>
                    <m:r>
                      <a:rPr lang="en-US" b="0" i="1" smtClean="0">
                        <a:latin typeface="Cambria Math" panose="02040503050406030204" pitchFamily="18" charset="0"/>
                      </a:rPr>
                      <m:t>]</m:t>
                    </m:r>
                  </m:oMath>
                </a14:m>
                <a:endParaRPr lang="en-US" b="1" dirty="0"/>
              </a:p>
              <a:p>
                <a:pPr marL="571500" indent="-22860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1</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𝑚</m:t>
                        </m:r>
                      </m:sub>
                    </m:sSub>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𝑚</m:t>
                        </m:r>
                      </m:sup>
                    </m:sSup>
                    <m:r>
                      <a:rPr lang="en-US" b="0" i="1" smtClean="0">
                        <a:latin typeface="Cambria Math" panose="02040503050406030204" pitchFamily="18" charset="0"/>
                      </a:rPr>
                      <m:t>=</m:t>
                    </m:r>
                    <m:r>
                      <a:rPr lang="en-US" b="1" i="1" smtClean="0">
                        <a:latin typeface="Cambria Math" panose="02040503050406030204" pitchFamily="18" charset="0"/>
                      </a:rPr>
                      <m:t>𝒙𝒘</m:t>
                    </m:r>
                  </m:oMath>
                </a14:m>
                <a:endParaRPr lang="en-US" dirty="0"/>
              </a:p>
              <a:p>
                <a:pPr marL="571500" indent="-228600">
                  <a:buFont typeface="Arial" panose="020B0604020202020204" pitchFamily="34" charset="0"/>
                  <a:buChar char="•"/>
                </a:pPr>
                <a:r>
                  <a:rPr lang="en-US" dirty="0"/>
                  <a:t>The prediction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dirty="0" smtClean="0">
                        <a:latin typeface="Cambria Math" panose="02040503050406030204" pitchFamily="18" charset="0"/>
                      </a:rPr>
                      <m:t>=1</m:t>
                    </m:r>
                  </m:oMath>
                </a14:m>
                <a:r>
                  <a:rPr lang="en-US" dirty="0"/>
                  <a:t> iff </a:t>
                </a: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𝜃</m:t>
                    </m:r>
                  </m:oMath>
                </a14:m>
                <a:r>
                  <a:rPr lang="en-US" dirty="0"/>
                  <a:t>, a threshold.</a:t>
                </a:r>
              </a:p>
              <a:p>
                <a:pPr marL="571500" indent="-228600">
                  <a:buFont typeface="Arial" panose="020B0604020202020204" pitchFamily="34" charset="0"/>
                  <a:buChar char="•"/>
                </a:pPr>
                <a:r>
                  <a:rPr lang="en-US" dirty="0"/>
                  <a:t> </a:t>
                </a:r>
                <a14:m>
                  <m:oMath xmlns:m="http://schemas.openxmlformats.org/officeDocument/2006/math">
                    <m:r>
                      <a:rPr lang="en-US" b="0" i="1" smtClean="0">
                        <a:latin typeface="Cambria Math" panose="02040503050406030204" pitchFamily="18" charset="0"/>
                      </a:rPr>
                      <m:t>𝑡</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m:t>
                    </m:r>
                    <m:m>
                      <m:mPr>
                        <m:plcHide m:val="on"/>
                        <m:mcs>
                          <m:mc>
                            <m:mcPr>
                              <m:count m:val="2"/>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1 </m:t>
                          </m:r>
                        </m:e>
                        <m:e>
                          <m:r>
                            <a:rPr lang="en-US" b="0" i="1" smtClean="0">
                              <a:latin typeface="Cambria Math" panose="02040503050406030204" pitchFamily="18" charset="0"/>
                            </a:rPr>
                            <m:t>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 </m:t>
                          </m:r>
                        </m:e>
                      </m:mr>
                      <m:mr>
                        <m:e>
                          <m:r>
                            <a:rPr lang="en-US" b="0" i="1" smtClean="0">
                              <a:latin typeface="Cambria Math" panose="02040503050406030204" pitchFamily="18" charset="0"/>
                            </a:rPr>
                            <m:t> −1</m:t>
                          </m:r>
                        </m:e>
                        <m:e>
                          <m:r>
                            <a:rPr lang="en-US" b="0" i="1" smtClean="0">
                              <a:latin typeface="Cambria Math" panose="02040503050406030204" pitchFamily="18" charset="0"/>
                            </a:rPr>
                            <m:t>𝑜𝑡h𝑒𝑟𝑤𝑖𝑠𝑒</m:t>
                          </m:r>
                        </m:e>
                      </m:mr>
                    </m:m>
                  </m:oMath>
                </a14:m>
                <a:endParaRPr lang="en-US" b="0" dirty="0"/>
              </a:p>
              <a:p>
                <a:pPr marL="571500" indent="-22860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𝑡</m:t>
                    </m:r>
                  </m:oMath>
                </a14:m>
                <a:r>
                  <a:rPr lang="en-US" dirty="0"/>
                  <a:t> is called a </a:t>
                </a:r>
                <a:r>
                  <a:rPr lang="en-US" b="1" dirty="0"/>
                  <a:t>unit step function.</a:t>
                </a:r>
                <a:endParaRPr lang="en-US" dirty="0"/>
              </a:p>
              <a:p>
                <a:pPr marL="0" indent="0">
                  <a:buNone/>
                </a:pPr>
                <a:endParaRPr lang="en-US" b="1"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914400" y="1845734"/>
                <a:ext cx="7452360" cy="4023360"/>
              </a:xfrm>
              <a:blipFill rotWithShape="0">
                <a:blip r:embed="rId2"/>
                <a:stretch>
                  <a:fillRect t="-2576" r="-1717"/>
                </a:stretch>
              </a:blipFill>
            </p:spPr>
            <p:txBody>
              <a:bodyPr/>
              <a:lstStyle/>
              <a:p>
                <a:r>
                  <a:rPr lang="en-US">
                    <a:noFill/>
                  </a:rPr>
                  <a:t> </a:t>
                </a:r>
              </a:p>
            </p:txBody>
          </p:sp>
        </mc:Fallback>
      </mc:AlternateContent>
    </p:spTree>
    <p:extLst>
      <p:ext uri="{BB962C8B-B14F-4D97-AF65-F5344CB8AC3E}">
        <p14:creationId xmlns:p14="http://schemas.microsoft.com/office/powerpoint/2010/main" val="79100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Artificial Neurons - Formal Definition</a:t>
            </a:r>
          </a:p>
        </p:txBody>
      </p:sp>
      <p:sp>
        <p:nvSpPr>
          <p:cNvPr id="5" name="TextBox 4"/>
          <p:cNvSpPr txBox="1"/>
          <p:nvPr/>
        </p:nvSpPr>
        <p:spPr>
          <a:xfrm>
            <a:off x="1920241" y="2094808"/>
            <a:ext cx="7539643" cy="584775"/>
          </a:xfrm>
          <a:prstGeom prst="rect">
            <a:avLst/>
          </a:prstGeom>
          <a:noFill/>
        </p:spPr>
        <p:txBody>
          <a:bodyPr wrap="square" rtlCol="0">
            <a:spAutoFit/>
          </a:bodyPr>
          <a:lstStyle/>
          <a:p>
            <a:endParaRPr lang="en-US" sz="1600" dirty="0"/>
          </a:p>
          <a:p>
            <a:endParaRPr lang="en-US" sz="1600" dirty="0"/>
          </a:p>
        </p:txBody>
      </p:sp>
      <p:sp>
        <p:nvSpPr>
          <p:cNvPr id="6" name="TextBox 5"/>
          <p:cNvSpPr txBox="1"/>
          <p:nvPr/>
        </p:nvSpPr>
        <p:spPr>
          <a:xfrm>
            <a:off x="315884" y="1704109"/>
            <a:ext cx="1155469" cy="369332"/>
          </a:xfrm>
          <a:prstGeom prst="rect">
            <a:avLst/>
          </a:prstGeom>
          <a:no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868680" y="1888775"/>
                <a:ext cx="7452360" cy="4307416"/>
              </a:xfrm>
            </p:spPr>
            <p:txBody>
              <a:bodyPr>
                <a:normAutofit/>
              </a:bodyPr>
              <a:lstStyle/>
              <a:p>
                <a:pPr marL="342900" indent="0">
                  <a:buNone/>
                </a:pPr>
                <a:r>
                  <a:rPr lang="en-US" dirty="0"/>
                  <a:t>Similar to what we did in multiple linear regression, we can add a virtual feature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0</m:t>
                        </m:r>
                      </m:sup>
                    </m:sSup>
                  </m:oMath>
                </a14:m>
                <a:r>
                  <a:rPr lang="en-US" dirty="0"/>
                  <a:t> which has constant value 1 and simplify the expression: </a:t>
                </a:r>
              </a:p>
              <a:p>
                <a:pPr marL="342900" indent="0">
                  <a:buNone/>
                </a:pPr>
                <a:r>
                  <a:rPr lang="en-US" dirty="0"/>
                  <a:t>Let </a:t>
                </a:r>
                <a14:m>
                  <m:oMath xmlns:m="http://schemas.openxmlformats.org/officeDocument/2006/math">
                    <m:r>
                      <a:rPr lang="en-US" b="1" i="1">
                        <a:latin typeface="Cambria Math" panose="02040503050406030204" pitchFamily="18" charset="0"/>
                      </a:rPr>
                      <m:t>𝒘</m:t>
                    </m:r>
                    <m:r>
                      <a:rPr lang="en-US" b="1" i="1">
                        <a:latin typeface="Cambria Math" panose="02040503050406030204" pitchFamily="18" charset="0"/>
                      </a:rPr>
                      <m:t>=</m:t>
                    </m:r>
                    <m:d>
                      <m:dPr>
                        <m:begChr m:val="["/>
                        <m:endChr m:val="]"/>
                        <m:ctrlPr>
                          <a:rPr lang="en-US" i="1">
                            <a:latin typeface="Cambria Math" panose="02040503050406030204" pitchFamily="18" charset="0"/>
                          </a:rPr>
                        </m:ctrlPr>
                      </m:dPr>
                      <m:e>
                        <m:m>
                          <m:mPr>
                            <m:plcHide m:val="on"/>
                            <m:mcs>
                              <m:mc>
                                <m:mcPr>
                                  <m:count m:val="1"/>
                                  <m:mcJc m:val="center"/>
                                </m:mcPr>
                              </m:mc>
                            </m:mcs>
                            <m:ctrlPr>
                              <a:rPr lang="en-US" i="1">
                                <a:latin typeface="Cambria Math" panose="02040503050406030204" pitchFamily="18" charset="0"/>
                              </a:rPr>
                            </m:ctrlPr>
                          </m:mPr>
                          <m:mr>
                            <m:e/>
                          </m:mr>
                          <m:mr>
                            <m:e>
                              <m:eqArr>
                                <m:eqArrPr>
                                  <m:ctrlPr>
                                    <a:rPr lang="en-US" b="0" i="1" smtClean="0">
                                      <a:latin typeface="Cambria Math" panose="02040503050406030204" pitchFamily="18" charset="0"/>
                                    </a:rPr>
                                  </m:ctrlPr>
                                </m:eqArr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e>
                                <m:e>
                                  <m:r>
                                    <a:rPr lang="en-US" i="1">
                                      <a:latin typeface="Cambria Math" panose="02040503050406030204" pitchFamily="18" charset="0"/>
                                    </a:rPr>
                                    <m:t>⋮</m:t>
                                  </m:r>
                                </m:e>
                              </m:eqArr>
                            </m:e>
                          </m:mr>
                          <m:m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𝑚</m:t>
                                  </m:r>
                                </m:sub>
                              </m:sSub>
                            </m:e>
                          </m:mr>
                        </m:m>
                      </m:e>
                    </m:d>
                  </m:oMath>
                </a14:m>
                <a:r>
                  <a:rPr lang="en-US" b="1" dirty="0"/>
                  <a:t> </a:t>
                </a:r>
                <a:r>
                  <a:rPr lang="en-US" dirty="0"/>
                  <a:t> and </a:t>
                </a:r>
                <a14:m>
                  <m:oMath xmlns:m="http://schemas.openxmlformats.org/officeDocument/2006/math">
                    <m:r>
                      <a:rPr lang="en-US" b="1" i="1">
                        <a:latin typeface="Cambria Math" panose="02040503050406030204" pitchFamily="18" charset="0"/>
                      </a:rPr>
                      <m:t>𝒙</m:t>
                    </m:r>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1</m:t>
                            </m:r>
                          </m:sup>
                        </m:sSup>
                        <m:r>
                          <a:rPr lang="en-US" i="1">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𝑚</m:t>
                            </m:r>
                          </m:sup>
                        </m:sSup>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0</m:t>
                            </m:r>
                          </m:sup>
                        </m:sSup>
                        <m:r>
                          <a:rPr lang="en-US" i="1">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1</m:t>
                            </m:r>
                          </m:sup>
                        </m:sSup>
                        <m:r>
                          <a:rPr lang="en-US" i="1">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𝑚</m:t>
                            </m:r>
                          </m:sup>
                        </m:sSup>
                      </m:e>
                    </m:d>
                  </m:oMath>
                </a14:m>
                <a:endParaRPr lang="en-US" dirty="0"/>
              </a:p>
              <a:p>
                <a:pPr marL="342900" indent="0">
                  <a:buNone/>
                </a:pPr>
                <a:r>
                  <a:rPr lang="en-US" dirty="0"/>
                  <a:t> </a:t>
                </a:r>
                <a14:m>
                  <m:oMath xmlns:m="http://schemas.openxmlformats.org/officeDocument/2006/math">
                    <m:r>
                      <a:rPr lang="en-US" i="1">
                        <a:latin typeface="Cambria Math" panose="02040503050406030204" pitchFamily="18" charset="0"/>
                      </a:rPr>
                      <m:t>𝑧</m:t>
                    </m:r>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i="1">
                            <a:latin typeface="Cambria Math" panose="02040503050406030204" pitchFamily="18" charset="0"/>
                          </a:rPr>
                          <m:t>𝑤</m:t>
                        </m:r>
                      </m:e>
                      <m:sub>
                        <m:r>
                          <a:rPr lang="en-US" i="1">
                            <a:latin typeface="Cambria Math" panose="02040503050406030204" pitchFamily="18" charset="0"/>
                          </a:rPr>
                          <m:t>1</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1</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𝑚</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𝑚</m:t>
                        </m:r>
                      </m:sup>
                    </m:sSup>
                    <m:r>
                      <a:rPr lang="en-US" i="1">
                        <a:latin typeface="Cambria Math" panose="02040503050406030204" pitchFamily="18" charset="0"/>
                      </a:rPr>
                      <m:t>=</m:t>
                    </m:r>
                    <m:r>
                      <a:rPr lang="en-US" b="1" i="1">
                        <a:latin typeface="Cambria Math" panose="02040503050406030204" pitchFamily="18" charset="0"/>
                      </a:rPr>
                      <m:t>𝒙𝒘</m:t>
                    </m:r>
                  </m:oMath>
                </a14:m>
                <a:endParaRPr lang="en-US" dirty="0"/>
              </a:p>
              <a:p>
                <a:pPr marL="342900" indent="0">
                  <a:buNone/>
                </a:pPr>
                <a:r>
                  <a:rPr lang="en-US" dirty="0"/>
                  <a:t>The </a:t>
                </a:r>
                <a14:m>
                  <m:oMath xmlns:m="http://schemas.openxmlformats.org/officeDocument/2006/math">
                    <m:r>
                      <a:rPr lang="en-US" b="0" i="1" smtClean="0">
                        <a:latin typeface="Cambria Math" panose="02040503050406030204" pitchFamily="18" charset="0"/>
                      </a:rPr>
                      <m:t>𝑡</m:t>
                    </m:r>
                  </m:oMath>
                </a14:m>
                <a:r>
                  <a:rPr lang="en-US" dirty="0"/>
                  <a:t> function can be defined as: </a:t>
                </a:r>
              </a:p>
              <a:p>
                <a:pPr marL="342900" indent="0">
                  <a:buNone/>
                </a:pPr>
                <a:r>
                  <a:rPr lang="en-US" dirty="0"/>
                  <a:t> </a:t>
                </a:r>
                <a14:m>
                  <m:oMath xmlns:m="http://schemas.openxmlformats.org/officeDocument/2006/math">
                    <m:r>
                      <a:rPr lang="en-US" b="0" i="1" smtClean="0">
                        <a:latin typeface="Cambria Math" panose="02040503050406030204" pitchFamily="18" charset="0"/>
                      </a:rPr>
                      <m:t>𝑡</m:t>
                    </m:r>
                    <m:d>
                      <m:dPr>
                        <m:ctrlPr>
                          <a:rPr lang="en-US" i="1">
                            <a:latin typeface="Cambria Math" panose="02040503050406030204" pitchFamily="18" charset="0"/>
                          </a:rPr>
                        </m:ctrlPr>
                      </m:dPr>
                      <m:e>
                        <m:r>
                          <a:rPr lang="en-US" i="1">
                            <a:latin typeface="Cambria Math" panose="02040503050406030204" pitchFamily="18" charset="0"/>
                          </a:rPr>
                          <m:t>𝑧</m:t>
                        </m:r>
                      </m:e>
                    </m:d>
                    <m:r>
                      <a:rPr lang="en-US" i="1">
                        <a:latin typeface="Cambria Math" panose="02040503050406030204" pitchFamily="18" charset="0"/>
                      </a:rPr>
                      <m:t>={</m:t>
                    </m:r>
                    <m:m>
                      <m:mPr>
                        <m:plcHide m:val="on"/>
                        <m:mcs>
                          <m:mc>
                            <m:mcPr>
                              <m:count m:val="2"/>
                              <m:mcJc m:val="center"/>
                            </m:mcPr>
                          </m:mc>
                        </m:mcs>
                        <m:ctrlPr>
                          <a:rPr lang="en-US" i="1">
                            <a:latin typeface="Cambria Math" panose="02040503050406030204" pitchFamily="18" charset="0"/>
                          </a:rPr>
                        </m:ctrlPr>
                      </m:mPr>
                      <m:mr>
                        <m:e>
                          <m:r>
                            <a:rPr lang="en-US" i="1">
                              <a:latin typeface="Cambria Math" panose="02040503050406030204" pitchFamily="18" charset="0"/>
                            </a:rPr>
                            <m:t>1 </m:t>
                          </m:r>
                        </m:e>
                        <m:e>
                          <m:r>
                            <a:rPr lang="en-US" i="1">
                              <a:latin typeface="Cambria Math" panose="02040503050406030204" pitchFamily="18" charset="0"/>
                            </a:rPr>
                            <m:t> </m:t>
                          </m:r>
                          <m:r>
                            <a:rPr lang="en-US" i="1">
                              <a:latin typeface="Cambria Math" panose="02040503050406030204" pitchFamily="18" charset="0"/>
                            </a:rPr>
                            <m:t>𝑖𝑓</m:t>
                          </m:r>
                          <m:r>
                            <a:rPr lang="en-US" i="1">
                              <a:latin typeface="Cambria Math" panose="02040503050406030204" pitchFamily="18" charset="0"/>
                            </a:rPr>
                            <m:t> </m:t>
                          </m:r>
                          <m:r>
                            <a:rPr lang="en-US" i="1">
                              <a:latin typeface="Cambria Math" panose="02040503050406030204" pitchFamily="18" charset="0"/>
                            </a:rPr>
                            <m:t>𝑧</m:t>
                          </m:r>
                          <m:r>
                            <a:rPr lang="en-US" i="1">
                              <a:latin typeface="Cambria Math" panose="02040503050406030204" pitchFamily="18" charset="0"/>
                            </a:rPr>
                            <m:t>≥0 </m:t>
                          </m:r>
                        </m:e>
                      </m:mr>
                      <m:mr>
                        <m:e>
                          <m:r>
                            <a:rPr lang="en-US" i="1">
                              <a:latin typeface="Cambria Math" panose="02040503050406030204" pitchFamily="18" charset="0"/>
                            </a:rPr>
                            <m:t> −1</m:t>
                          </m:r>
                        </m:e>
                        <m:e>
                          <m:r>
                            <a:rPr lang="en-US" i="1">
                              <a:latin typeface="Cambria Math" panose="02040503050406030204" pitchFamily="18" charset="0"/>
                            </a:rPr>
                            <m:t>𝑜𝑡h𝑒𝑟𝑤𝑖𝑠𝑒</m:t>
                          </m:r>
                        </m:e>
                      </m:mr>
                    </m:m>
                  </m:oMath>
                </a14:m>
                <a:endParaRPr lang="en-US" dirty="0"/>
              </a:p>
              <a:p>
                <a:pPr marL="342900" indent="0">
                  <a:buNone/>
                </a:pP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sub>
                    </m:sSub>
                  </m:oMath>
                </a14:m>
                <a:r>
                  <a:rPr lang="en-US" dirty="0"/>
                  <a:t> is the threshold. </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868680" y="1888775"/>
                <a:ext cx="7452360" cy="4307416"/>
              </a:xfrm>
              <a:blipFill rotWithShape="0">
                <a:blip r:embed="rId2"/>
                <a:stretch>
                  <a:fillRect t="-1558"/>
                </a:stretch>
              </a:blipFill>
            </p:spPr>
            <p:txBody>
              <a:bodyPr/>
              <a:lstStyle/>
              <a:p>
                <a:r>
                  <a:rPr lang="en-US">
                    <a:noFill/>
                  </a:rPr>
                  <a:t> </a:t>
                </a:r>
              </a:p>
            </p:txBody>
          </p:sp>
        </mc:Fallback>
      </mc:AlternateContent>
    </p:spTree>
    <p:extLst>
      <p:ext uri="{BB962C8B-B14F-4D97-AF65-F5344CB8AC3E}">
        <p14:creationId xmlns:p14="http://schemas.microsoft.com/office/powerpoint/2010/main" val="159648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Perceptron Learning Rule</a:t>
            </a:r>
          </a:p>
        </p:txBody>
      </p:sp>
      <p:sp>
        <p:nvSpPr>
          <p:cNvPr id="5" name="TextBox 4"/>
          <p:cNvSpPr txBox="1"/>
          <p:nvPr/>
        </p:nvSpPr>
        <p:spPr>
          <a:xfrm>
            <a:off x="1920241" y="2094808"/>
            <a:ext cx="7539643" cy="584775"/>
          </a:xfrm>
          <a:prstGeom prst="rect">
            <a:avLst/>
          </a:prstGeom>
          <a:noFill/>
        </p:spPr>
        <p:txBody>
          <a:bodyPr wrap="square" rtlCol="0">
            <a:spAutoFit/>
          </a:bodyPr>
          <a:lstStyle/>
          <a:p>
            <a:endParaRPr lang="en-US" sz="1600" dirty="0"/>
          </a:p>
          <a:p>
            <a:endParaRPr lang="en-US" sz="1600" dirty="0"/>
          </a:p>
        </p:txBody>
      </p:sp>
      <p:sp>
        <p:nvSpPr>
          <p:cNvPr id="6" name="TextBox 5"/>
          <p:cNvSpPr txBox="1"/>
          <p:nvPr/>
        </p:nvSpPr>
        <p:spPr>
          <a:xfrm>
            <a:off x="315884" y="1704109"/>
            <a:ext cx="1155469" cy="369332"/>
          </a:xfrm>
          <a:prstGeom prst="rect">
            <a:avLst/>
          </a:prstGeom>
          <a:no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1000656" y="2094808"/>
                <a:ext cx="7452360" cy="3739027"/>
              </a:xfrm>
            </p:spPr>
            <p:txBody>
              <a:bodyPr>
                <a:normAutofit/>
              </a:bodyPr>
              <a:lstStyle/>
              <a:p>
                <a:r>
                  <a:rPr lang="en-US" dirty="0"/>
                  <a:t>The whole idea behind the MCP neuron and Rosenblatt's </a:t>
                </a:r>
                <a:r>
                  <a:rPr lang="en-US" i="1" dirty="0" err="1"/>
                  <a:t>thresholded</a:t>
                </a:r>
                <a:r>
                  <a:rPr lang="en-US" i="1" dirty="0"/>
                  <a:t> </a:t>
                </a:r>
                <a:r>
                  <a:rPr lang="en-US" dirty="0"/>
                  <a:t>perceptron model is to use a reductionist approach to mimic how a single neuron in the brain works: it either </a:t>
                </a:r>
                <a:r>
                  <a:rPr lang="en-US" i="1" dirty="0"/>
                  <a:t>fires </a:t>
                </a:r>
                <a:r>
                  <a:rPr lang="en-US" dirty="0"/>
                  <a:t>or it doesn't. Thus, Rosenblatt's initial perceptron rule is fairly simple and can be summarized by the following steps:</a:t>
                </a:r>
              </a:p>
              <a:p>
                <a:r>
                  <a:rPr lang="en-US" dirty="0"/>
                  <a:t>1. Initialize the weights to 0 or small random numbers.</a:t>
                </a:r>
              </a:p>
              <a:p>
                <a:r>
                  <a:rPr lang="en-US" dirty="0"/>
                  <a:t>2. For each training sample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𝒊</m:t>
                        </m:r>
                      </m:sub>
                    </m:sSub>
                  </m:oMath>
                </a14:m>
                <a:r>
                  <a:rPr lang="en-US" dirty="0"/>
                  <a:t>:</a:t>
                </a:r>
              </a:p>
              <a:p>
                <a:pPr marL="201168" lvl="1" indent="0">
                  <a:buNone/>
                </a:pPr>
                <a:r>
                  <a:rPr lang="en-US" dirty="0"/>
                  <a:t>   a. Compute the output value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US" dirty="0"/>
                  <a:t>.</a:t>
                </a:r>
              </a:p>
              <a:p>
                <a:pPr marL="201168" lvl="1" indent="0">
                  <a:buNone/>
                </a:pPr>
                <a:r>
                  <a:rPr lang="en-US" dirty="0"/>
                  <a:t>   b. Update the weights.</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1000656" y="2094808"/>
                <a:ext cx="7452360" cy="3739027"/>
              </a:xfrm>
              <a:blipFill>
                <a:blip r:embed="rId2"/>
                <a:stretch>
                  <a:fillRect l="-818" t="-1794"/>
                </a:stretch>
              </a:blipFill>
            </p:spPr>
            <p:txBody>
              <a:bodyPr/>
              <a:lstStyle/>
              <a:p>
                <a:r>
                  <a:rPr lang="en-US">
                    <a:noFill/>
                  </a:rPr>
                  <a:t> </a:t>
                </a:r>
              </a:p>
            </p:txBody>
          </p:sp>
        </mc:Fallback>
      </mc:AlternateContent>
    </p:spTree>
    <p:extLst>
      <p:ext uri="{BB962C8B-B14F-4D97-AF65-F5344CB8AC3E}">
        <p14:creationId xmlns:p14="http://schemas.microsoft.com/office/powerpoint/2010/main" val="232306904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2914</TotalTime>
  <Words>2793</Words>
  <Application>Microsoft Office PowerPoint</Application>
  <PresentationFormat>On-screen Show (4:3)</PresentationFormat>
  <Paragraphs>320</Paragraphs>
  <Slides>44</Slides>
  <Notes>0</Notes>
  <HiddenSlides>0</HiddenSlides>
  <MMClips>1</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44</vt:i4>
      </vt:variant>
    </vt:vector>
  </HeadingPairs>
  <TitlesOfParts>
    <vt:vector size="54" baseType="lpstr">
      <vt:lpstr>Gill Sans Light</vt:lpstr>
      <vt:lpstr>Arial</vt:lpstr>
      <vt:lpstr>Calibri</vt:lpstr>
      <vt:lpstr>Calibri Light</vt:lpstr>
      <vt:lpstr>Cambria Math</vt:lpstr>
      <vt:lpstr>Courier New</vt:lpstr>
      <vt:lpstr>Times New Roman</vt:lpstr>
      <vt:lpstr>Wingdings</vt:lpstr>
      <vt:lpstr>Retrospect</vt:lpstr>
      <vt:lpstr>Office Theme</vt:lpstr>
      <vt:lpstr>Artificial Neural Networks Data Preprocessing Hyperparmeters and Validation</vt:lpstr>
      <vt:lpstr>Artificial Neurons - History</vt:lpstr>
      <vt:lpstr>Artificial Neurons</vt:lpstr>
      <vt:lpstr>PowerPoint Presentation</vt:lpstr>
      <vt:lpstr>PowerPoint Presentation</vt:lpstr>
      <vt:lpstr>Artificial Neurons</vt:lpstr>
      <vt:lpstr>Artificial Neurons - Formal Definition</vt:lpstr>
      <vt:lpstr>Artificial Neurons - Formal Definition</vt:lpstr>
      <vt:lpstr>Perceptron Learning Rule</vt:lpstr>
      <vt:lpstr>Artificial Neurons</vt:lpstr>
      <vt:lpstr>Perceptron Learning Rule</vt:lpstr>
      <vt:lpstr>What can be learned by perceptrons</vt:lpstr>
      <vt:lpstr>PowerPoint Presentation</vt:lpstr>
      <vt:lpstr>Adaptive linear neurons</vt:lpstr>
      <vt:lpstr>PowerPoint Presentation</vt:lpstr>
      <vt:lpstr>Minimizing cost functions with gradient descent</vt:lpstr>
      <vt:lpstr>Minimizing cost functions with gradient descent</vt:lpstr>
      <vt:lpstr>Neural Networks</vt:lpstr>
      <vt:lpstr>Feedfoward of Neural Network </vt:lpstr>
      <vt:lpstr>Artificial Neural Networks</vt:lpstr>
      <vt:lpstr>Gradient Decent for ANN</vt:lpstr>
      <vt:lpstr>Feedfoward of Neural Network </vt:lpstr>
      <vt:lpstr>Activation Functions</vt:lpstr>
      <vt:lpstr>Gradient Decent for ANN</vt:lpstr>
      <vt:lpstr>Cost Function - Cross Entropy</vt:lpstr>
      <vt:lpstr>Cost Function with regulation</vt:lpstr>
      <vt:lpstr>Backpropagation</vt:lpstr>
      <vt:lpstr>Gradient Decent for ANN</vt:lpstr>
      <vt:lpstr>PowerPoint Presentation</vt:lpstr>
      <vt:lpstr>Import data </vt:lpstr>
      <vt:lpstr>Data Cleaning</vt:lpstr>
      <vt:lpstr>Data Transformation</vt:lpstr>
      <vt:lpstr>Encoding Categorical Data</vt:lpstr>
      <vt:lpstr>Encoding Categorical Data</vt:lpstr>
      <vt:lpstr>Encoding Categorical Data</vt:lpstr>
      <vt:lpstr>Data Splitting</vt:lpstr>
      <vt:lpstr>PowerPoint Presentation</vt:lpstr>
      <vt:lpstr>Hyperparameters</vt:lpstr>
      <vt:lpstr>Validation Set</vt:lpstr>
      <vt:lpstr>Validation Set</vt:lpstr>
      <vt:lpstr>K-fold cross-validation</vt:lpstr>
      <vt:lpstr>Workflow for k-fold cross validation</vt:lpstr>
      <vt:lpstr>Workflow for k-fold cross validation</vt:lpstr>
      <vt:lpstr>Workflow for k-fold cross validation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creator>leqian</dc:creator>
  <cp:lastModifiedBy>Qian, Lei</cp:lastModifiedBy>
  <cp:revision>142</cp:revision>
  <dcterms:created xsi:type="dcterms:W3CDTF">2014-09-15T04:42:07Z</dcterms:created>
  <dcterms:modified xsi:type="dcterms:W3CDTF">2024-10-30T09:22:36Z</dcterms:modified>
</cp:coreProperties>
</file>