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 id="2147483673" r:id="rId2"/>
  </p:sldMasterIdLst>
  <p:notesMasterIdLst>
    <p:notesMasterId r:id="rId37"/>
  </p:notesMasterIdLst>
  <p:sldIdLst>
    <p:sldId id="256" r:id="rId3"/>
    <p:sldId id="304" r:id="rId4"/>
    <p:sldId id="279" r:id="rId5"/>
    <p:sldId id="280" r:id="rId6"/>
    <p:sldId id="283" r:id="rId7"/>
    <p:sldId id="284" r:id="rId8"/>
    <p:sldId id="281" r:id="rId9"/>
    <p:sldId id="300" r:id="rId10"/>
    <p:sldId id="301" r:id="rId11"/>
    <p:sldId id="296" r:id="rId12"/>
    <p:sldId id="305" r:id="rId13"/>
    <p:sldId id="306" r:id="rId14"/>
    <p:sldId id="307" r:id="rId15"/>
    <p:sldId id="308" r:id="rId16"/>
    <p:sldId id="317" r:id="rId17"/>
    <p:sldId id="318" r:id="rId18"/>
    <p:sldId id="319" r:id="rId19"/>
    <p:sldId id="320" r:id="rId20"/>
    <p:sldId id="322" r:id="rId21"/>
    <p:sldId id="323" r:id="rId22"/>
    <p:sldId id="324" r:id="rId23"/>
    <p:sldId id="325" r:id="rId24"/>
    <p:sldId id="326" r:id="rId25"/>
    <p:sldId id="327" r:id="rId26"/>
    <p:sldId id="328" r:id="rId27"/>
    <p:sldId id="278" r:id="rId28"/>
    <p:sldId id="329" r:id="rId29"/>
    <p:sldId id="330" r:id="rId30"/>
    <p:sldId id="285" r:id="rId31"/>
    <p:sldId id="286" r:id="rId32"/>
    <p:sldId id="287" r:id="rId33"/>
    <p:sldId id="288" r:id="rId34"/>
    <p:sldId id="289" r:id="rId35"/>
    <p:sldId id="299"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35" autoAdjust="0"/>
    <p:restoredTop sz="94660"/>
  </p:normalViewPr>
  <p:slideViewPr>
    <p:cSldViewPr snapToGrid="0">
      <p:cViewPr varScale="1">
        <p:scale>
          <a:sx n="161" d="100"/>
          <a:sy n="161" d="100"/>
        </p:scale>
        <p:origin x="13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4C870-D3F2-432E-84D7-6C90D4E9A334}" type="datetimeFigureOut">
              <a:rPr lang="en-US" smtClean="0"/>
              <a:t>10/30/2024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C7A71-D2D0-4C68-9374-2A7D91BDDF3B}" type="slidenum">
              <a:rPr lang="en-US" smtClean="0"/>
              <a:t>‹#›</a:t>
            </a:fld>
            <a:endParaRPr lang="en-US" dirty="0"/>
          </a:p>
        </p:txBody>
      </p:sp>
    </p:spTree>
    <p:extLst>
      <p:ext uri="{BB962C8B-B14F-4D97-AF65-F5344CB8AC3E}">
        <p14:creationId xmlns:p14="http://schemas.microsoft.com/office/powerpoint/2010/main" val="2670380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87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135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86930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548" name="Rectangle 12"/>
          <p:cNvSpPr>
            <a:spLocks noGrp="1" noChangeArrowheads="1"/>
          </p:cNvSpPr>
          <p:nvPr>
            <p:ph type="ctrTitle"/>
          </p:nvPr>
        </p:nvSpPr>
        <p:spPr>
          <a:xfrm>
            <a:off x="914400" y="990600"/>
            <a:ext cx="7772400" cy="2133600"/>
          </a:xfrm>
        </p:spPr>
        <p:txBody>
          <a:bodyPr/>
          <a:lstStyle>
            <a:lvl1pPr>
              <a:defRPr sz="6000" b="1"/>
            </a:lvl1pPr>
          </a:lstStyle>
          <a:p>
            <a:pPr lvl="0"/>
            <a:r>
              <a:rPr lang="en-US" altLang="en-US" noProof="0"/>
              <a:t>Click to edit Master title style</a:t>
            </a:r>
          </a:p>
        </p:txBody>
      </p:sp>
      <p:sp>
        <p:nvSpPr>
          <p:cNvPr id="65549" name="Rectangle 13"/>
          <p:cNvSpPr>
            <a:spLocks noGrp="1" noChangeArrowheads="1"/>
          </p:cNvSpPr>
          <p:nvPr>
            <p:ph type="subTitle" idx="1"/>
          </p:nvPr>
        </p:nvSpPr>
        <p:spPr>
          <a:xfrm>
            <a:off x="914400" y="3276600"/>
            <a:ext cx="7772400" cy="2819400"/>
          </a:xfrm>
        </p:spPr>
        <p:txBody>
          <a:bodyPr/>
          <a:lstStyle>
            <a:lvl1pPr marL="0" indent="0" algn="ctr">
              <a:buFontTx/>
              <a:buNone/>
              <a:defRPr sz="2400" b="1"/>
            </a:lvl1pPr>
          </a:lstStyle>
          <a:p>
            <a:pPr lvl="0"/>
            <a:r>
              <a:rPr lang="en-US" altLang="en-US" noProof="0"/>
              <a:t>Click to edit Master subtitle style</a:t>
            </a:r>
          </a:p>
        </p:txBody>
      </p:sp>
      <p:sp>
        <p:nvSpPr>
          <p:cNvPr id="65550" name="Rectangle 14"/>
          <p:cNvSpPr>
            <a:spLocks noGrp="1" noChangeArrowheads="1"/>
          </p:cNvSpPr>
          <p:nvPr>
            <p:ph type="dt" sz="half" idx="2"/>
          </p:nvPr>
        </p:nvSpPr>
        <p:spPr bwMode="auto">
          <a:xfrm>
            <a:off x="6781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defRPr sz="1400">
                <a:solidFill>
                  <a:schemeClr val="bg2"/>
                </a:solidFill>
              </a:defRPr>
            </a:lvl1pPr>
          </a:lstStyle>
          <a:p>
            <a:pPr defTabSz="914400" fontAlgn="base">
              <a:spcAft>
                <a:spcPct val="0"/>
              </a:spcAft>
            </a:pPr>
            <a:r>
              <a:rPr lang="en-US" altLang="en-US">
                <a:solidFill>
                  <a:srgbClr val="1C1C1C"/>
                </a:solidFill>
              </a:rPr>
              <a:t>Nov 16th, 2001</a:t>
            </a:r>
          </a:p>
        </p:txBody>
      </p:sp>
      <p:sp>
        <p:nvSpPr>
          <p:cNvPr id="65551" name="Rectangle 15"/>
          <p:cNvSpPr>
            <a:spLocks noGrp="1" noChangeArrowheads="1"/>
          </p:cNvSpPr>
          <p:nvPr>
            <p:ph type="ftr" sz="quarter" idx="3"/>
          </p:nvPr>
        </p:nvSpPr>
        <p:spPr>
          <a:xfrm>
            <a:off x="914400" y="6248400"/>
            <a:ext cx="3200400" cy="457200"/>
          </a:xfrm>
        </p:spPr>
        <p:txBody>
          <a:bodyPr/>
          <a:lstStyle>
            <a:lvl1pPr algn="ctr">
              <a:defRPr sz="1400"/>
            </a:lvl1pPr>
          </a:lstStyle>
          <a:p>
            <a:r>
              <a:rPr lang="en-US" altLang="en-US">
                <a:solidFill>
                  <a:srgbClr val="1C1C1C"/>
                </a:solidFill>
              </a:rPr>
              <a:t>Copyright © 2001, Andrew W. Moore</a:t>
            </a:r>
          </a:p>
        </p:txBody>
      </p:sp>
    </p:spTree>
    <p:extLst>
      <p:ext uri="{BB962C8B-B14F-4D97-AF65-F5344CB8AC3E}">
        <p14:creationId xmlns:p14="http://schemas.microsoft.com/office/powerpoint/2010/main" val="3780012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ltLang="en-US">
                <a:solidFill>
                  <a:srgbClr val="1C1C1C"/>
                </a:solidFill>
              </a:rPr>
              <a:t>Copyright © 2001, 2004, Andrew W. Moore</a:t>
            </a:r>
          </a:p>
        </p:txBody>
      </p:sp>
    </p:spTree>
    <p:extLst>
      <p:ext uri="{BB962C8B-B14F-4D97-AF65-F5344CB8AC3E}">
        <p14:creationId xmlns:p14="http://schemas.microsoft.com/office/powerpoint/2010/main" val="2261413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1C1C1C"/>
                </a:solidFill>
              </a:rPr>
              <a:t>Copyright © 2001, 2004, Andrew W. Moore</a:t>
            </a:r>
          </a:p>
        </p:txBody>
      </p:sp>
    </p:spTree>
    <p:extLst>
      <p:ext uri="{BB962C8B-B14F-4D97-AF65-F5344CB8AC3E}">
        <p14:creationId xmlns:p14="http://schemas.microsoft.com/office/powerpoint/2010/main" val="2455686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1005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1050" y="1371600"/>
            <a:ext cx="4211638"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ltLang="en-US">
                <a:solidFill>
                  <a:srgbClr val="1C1C1C"/>
                </a:solidFill>
              </a:rPr>
              <a:t>Copyright © 2001, 2004, Andrew W. Moore</a:t>
            </a:r>
          </a:p>
        </p:txBody>
      </p:sp>
    </p:spTree>
    <p:extLst>
      <p:ext uri="{BB962C8B-B14F-4D97-AF65-F5344CB8AC3E}">
        <p14:creationId xmlns:p14="http://schemas.microsoft.com/office/powerpoint/2010/main" val="1870827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ltLang="en-US">
                <a:solidFill>
                  <a:srgbClr val="1C1C1C"/>
                </a:solidFill>
              </a:rPr>
              <a:t>Copyright © 2001, 2004, Andrew W. Moore</a:t>
            </a:r>
          </a:p>
        </p:txBody>
      </p:sp>
    </p:spTree>
    <p:extLst>
      <p:ext uri="{BB962C8B-B14F-4D97-AF65-F5344CB8AC3E}">
        <p14:creationId xmlns:p14="http://schemas.microsoft.com/office/powerpoint/2010/main" val="2649575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ltLang="en-US">
                <a:solidFill>
                  <a:srgbClr val="1C1C1C"/>
                </a:solidFill>
              </a:rPr>
              <a:t>Copyright © 2001, 2004, Andrew W. Moore</a:t>
            </a:r>
          </a:p>
        </p:txBody>
      </p:sp>
    </p:spTree>
    <p:extLst>
      <p:ext uri="{BB962C8B-B14F-4D97-AF65-F5344CB8AC3E}">
        <p14:creationId xmlns:p14="http://schemas.microsoft.com/office/powerpoint/2010/main" val="483648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1C1C1C"/>
                </a:solidFill>
              </a:rPr>
              <a:t>Copyright © 2001, 2004, Andrew W. Moore</a:t>
            </a:r>
          </a:p>
        </p:txBody>
      </p:sp>
    </p:spTree>
    <p:extLst>
      <p:ext uri="{BB962C8B-B14F-4D97-AF65-F5344CB8AC3E}">
        <p14:creationId xmlns:p14="http://schemas.microsoft.com/office/powerpoint/2010/main" val="2067243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1C1C1C"/>
                </a:solidFill>
              </a:rPr>
              <a:t>Copyright © 2001, 2004, Andrew W. Moore</a:t>
            </a:r>
          </a:p>
        </p:txBody>
      </p:sp>
    </p:spTree>
    <p:extLst>
      <p:ext uri="{BB962C8B-B14F-4D97-AF65-F5344CB8AC3E}">
        <p14:creationId xmlns:p14="http://schemas.microsoft.com/office/powerpoint/2010/main" val="412306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08083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1C1C1C"/>
                </a:solidFill>
              </a:rPr>
              <a:t>Copyright © 2001, 2004, Andrew W. Moore</a:t>
            </a:r>
          </a:p>
        </p:txBody>
      </p:sp>
    </p:spTree>
    <p:extLst>
      <p:ext uri="{BB962C8B-B14F-4D97-AF65-F5344CB8AC3E}">
        <p14:creationId xmlns:p14="http://schemas.microsoft.com/office/powerpoint/2010/main" val="10773539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ltLang="en-US">
                <a:solidFill>
                  <a:srgbClr val="1C1C1C"/>
                </a:solidFill>
              </a:rPr>
              <a:t>Copyright © 2001, 2004, Andrew W. Moore</a:t>
            </a:r>
          </a:p>
        </p:txBody>
      </p:sp>
    </p:spTree>
    <p:extLst>
      <p:ext uri="{BB962C8B-B14F-4D97-AF65-F5344CB8AC3E}">
        <p14:creationId xmlns:p14="http://schemas.microsoft.com/office/powerpoint/2010/main" val="2523365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28600"/>
            <a:ext cx="2143125"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278563"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ltLang="en-US">
                <a:solidFill>
                  <a:srgbClr val="1C1C1C"/>
                </a:solidFill>
              </a:rPr>
              <a:t>Copyright © 2001, 2004, Andrew W. Moore</a:t>
            </a:r>
          </a:p>
        </p:txBody>
      </p:sp>
    </p:spTree>
    <p:extLst>
      <p:ext uri="{BB962C8B-B14F-4D97-AF65-F5344CB8AC3E}">
        <p14:creationId xmlns:p14="http://schemas.microsoft.com/office/powerpoint/2010/main" val="52336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63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857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10/30/2024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330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10/30/2024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272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10/30/2024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037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2ABBEA6-7C60-4B02-AE87-00D78D8422AF}" type="datetimeFigureOut">
              <a:rPr lang="en-US" smtClean="0"/>
              <a:t>10/30/2024</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885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922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10/30/2024</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5156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228600" y="228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4522" name="Rectangle 10"/>
          <p:cNvSpPr>
            <a:spLocks noGrp="1" noChangeArrowheads="1"/>
          </p:cNvSpPr>
          <p:nvPr>
            <p:ph type="body" idx="1"/>
          </p:nvPr>
        </p:nvSpPr>
        <p:spPr bwMode="auto">
          <a:xfrm>
            <a:off x="228600" y="1371600"/>
            <a:ext cx="857408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4524" name="Rectangle 12"/>
          <p:cNvSpPr>
            <a:spLocks noGrp="1" noChangeArrowheads="1"/>
          </p:cNvSpPr>
          <p:nvPr>
            <p:ph type="ftr" sz="quarter" idx="3"/>
          </p:nvPr>
        </p:nvSpPr>
        <p:spPr bwMode="auto">
          <a:xfrm>
            <a:off x="228600" y="6502400"/>
            <a:ext cx="50768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defRPr sz="1200">
                <a:solidFill>
                  <a:schemeClr val="bg2"/>
                </a:solidFill>
              </a:defRPr>
            </a:lvl1pPr>
          </a:lstStyle>
          <a:p>
            <a:pPr defTabSz="914400" fontAlgn="base">
              <a:spcAft>
                <a:spcPct val="0"/>
              </a:spcAft>
            </a:pPr>
            <a:r>
              <a:rPr lang="en-US" altLang="en-US">
                <a:solidFill>
                  <a:srgbClr val="1C1C1C"/>
                </a:solidFill>
              </a:rPr>
              <a:t>Copyright © 2001, 2004, Andrew W. Moore</a:t>
            </a:r>
          </a:p>
        </p:txBody>
      </p:sp>
      <p:sp>
        <p:nvSpPr>
          <p:cNvPr id="64527" name="Text Box 15"/>
          <p:cNvSpPr txBox="1">
            <a:spLocks noChangeArrowheads="1"/>
          </p:cNvSpPr>
          <p:nvPr/>
        </p:nvSpPr>
        <p:spPr bwMode="auto">
          <a:xfrm>
            <a:off x="5227638" y="6484938"/>
            <a:ext cx="3581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defTabSz="914400" fontAlgn="base">
              <a:spcBef>
                <a:spcPct val="50000"/>
              </a:spcBef>
              <a:spcAft>
                <a:spcPct val="0"/>
              </a:spcAft>
            </a:pPr>
            <a:r>
              <a:rPr lang="en-US" altLang="en-US" sz="1200">
                <a:solidFill>
                  <a:srgbClr val="000000"/>
                </a:solidFill>
              </a:rPr>
              <a:t>K-means and Hierarchical Clustering: Slide </a:t>
            </a:r>
            <a:fld id="{10D85018-19E0-498D-BA53-4F81301FA861}" type="slidenum">
              <a:rPr lang="en-US" altLang="en-US" sz="1200" smtClean="0">
                <a:solidFill>
                  <a:srgbClr val="000000"/>
                </a:solidFill>
              </a:rPr>
              <a:pPr algn="r" defTabSz="914400" fontAlgn="base">
                <a:spcBef>
                  <a:spcPct val="50000"/>
                </a:spcBef>
                <a:spcAft>
                  <a:spcPct val="0"/>
                </a:spcAft>
              </a:pPr>
              <a:t>‹#›</a:t>
            </a:fld>
            <a:endParaRPr lang="en-US" altLang="en-US" sz="1200">
              <a:solidFill>
                <a:srgbClr val="000000"/>
              </a:solidFill>
            </a:endParaRPr>
          </a:p>
        </p:txBody>
      </p:sp>
    </p:spTree>
    <p:extLst>
      <p:ext uri="{BB962C8B-B14F-4D97-AF65-F5344CB8AC3E}">
        <p14:creationId xmlns:p14="http://schemas.microsoft.com/office/powerpoint/2010/main" val="276027772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dt="0"/>
  <p:txStyles>
    <p:titleStyle>
      <a:lvl1pPr algn="ctr" rtl="0" fontAlgn="base">
        <a:spcBef>
          <a:spcPct val="0"/>
        </a:spcBef>
        <a:spcAft>
          <a:spcPct val="0"/>
        </a:spcAft>
        <a:defRPr sz="4400" kern="1200">
          <a:solidFill>
            <a:srgbClr val="006600"/>
          </a:solidFill>
          <a:latin typeface="+mj-lt"/>
          <a:ea typeface="+mj-ea"/>
          <a:cs typeface="+mj-cs"/>
        </a:defRPr>
      </a:lvl1pPr>
      <a:lvl2pPr algn="ctr" rtl="0" fontAlgn="base">
        <a:spcBef>
          <a:spcPct val="0"/>
        </a:spcBef>
        <a:spcAft>
          <a:spcPct val="0"/>
        </a:spcAft>
        <a:defRPr sz="4400">
          <a:solidFill>
            <a:srgbClr val="006600"/>
          </a:solidFill>
          <a:latin typeface="Tahoma" panose="020B0604030504040204" pitchFamily="34" charset="0"/>
        </a:defRPr>
      </a:lvl2pPr>
      <a:lvl3pPr algn="ctr" rtl="0" fontAlgn="base">
        <a:spcBef>
          <a:spcPct val="0"/>
        </a:spcBef>
        <a:spcAft>
          <a:spcPct val="0"/>
        </a:spcAft>
        <a:defRPr sz="4400">
          <a:solidFill>
            <a:srgbClr val="006600"/>
          </a:solidFill>
          <a:latin typeface="Tahoma" panose="020B0604030504040204" pitchFamily="34" charset="0"/>
        </a:defRPr>
      </a:lvl3pPr>
      <a:lvl4pPr algn="ctr" rtl="0" fontAlgn="base">
        <a:spcBef>
          <a:spcPct val="0"/>
        </a:spcBef>
        <a:spcAft>
          <a:spcPct val="0"/>
        </a:spcAft>
        <a:defRPr sz="4400">
          <a:solidFill>
            <a:srgbClr val="006600"/>
          </a:solidFill>
          <a:latin typeface="Tahoma" panose="020B0604030504040204" pitchFamily="34" charset="0"/>
        </a:defRPr>
      </a:lvl4pPr>
      <a:lvl5pPr algn="ctr" rtl="0" fontAlgn="base">
        <a:spcBef>
          <a:spcPct val="0"/>
        </a:spcBef>
        <a:spcAft>
          <a:spcPct val="0"/>
        </a:spcAft>
        <a:defRPr sz="4400">
          <a:solidFill>
            <a:srgbClr val="006600"/>
          </a:solidFill>
          <a:latin typeface="Tahoma" panose="020B0604030504040204" pitchFamily="34" charset="0"/>
        </a:defRPr>
      </a:lvl5pPr>
      <a:lvl6pPr marL="457200" algn="ctr" rtl="0" fontAlgn="base">
        <a:spcBef>
          <a:spcPct val="0"/>
        </a:spcBef>
        <a:spcAft>
          <a:spcPct val="0"/>
        </a:spcAft>
        <a:defRPr sz="4400">
          <a:solidFill>
            <a:srgbClr val="006600"/>
          </a:solidFill>
          <a:latin typeface="Tahoma" panose="020B0604030504040204" pitchFamily="34" charset="0"/>
        </a:defRPr>
      </a:lvl6pPr>
      <a:lvl7pPr marL="914400" algn="ctr" rtl="0" fontAlgn="base">
        <a:spcBef>
          <a:spcPct val="0"/>
        </a:spcBef>
        <a:spcAft>
          <a:spcPct val="0"/>
        </a:spcAft>
        <a:defRPr sz="4400">
          <a:solidFill>
            <a:srgbClr val="006600"/>
          </a:solidFill>
          <a:latin typeface="Tahoma" panose="020B0604030504040204" pitchFamily="34" charset="0"/>
        </a:defRPr>
      </a:lvl7pPr>
      <a:lvl8pPr marL="1371600" algn="ctr" rtl="0" fontAlgn="base">
        <a:spcBef>
          <a:spcPct val="0"/>
        </a:spcBef>
        <a:spcAft>
          <a:spcPct val="0"/>
        </a:spcAft>
        <a:defRPr sz="4400">
          <a:solidFill>
            <a:srgbClr val="006600"/>
          </a:solidFill>
          <a:latin typeface="Tahoma" panose="020B0604030504040204" pitchFamily="34" charset="0"/>
        </a:defRPr>
      </a:lvl8pPr>
      <a:lvl9pPr marL="1828800" algn="ctr" rtl="0" fontAlgn="base">
        <a:spcBef>
          <a:spcPct val="0"/>
        </a:spcBef>
        <a:spcAft>
          <a:spcPct val="0"/>
        </a:spcAft>
        <a:defRPr sz="4400">
          <a:solidFill>
            <a:srgbClr val="006600"/>
          </a:solidFill>
          <a:latin typeface="Tahoma" panose="020B0604030504040204" pitchFamily="34" charset="0"/>
        </a:defRPr>
      </a:lvl9pPr>
    </p:titleStyle>
    <p:bodyStyle>
      <a:lvl1pPr marL="342900" indent="-342900" algn="l" rtl="0" fontAlgn="base">
        <a:spcBef>
          <a:spcPct val="20000"/>
        </a:spcBef>
        <a:spcAft>
          <a:spcPct val="0"/>
        </a:spcAft>
        <a:buClr>
          <a:schemeClr val="tx1"/>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1"/>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astro.caltech.edu/~george/aybi199/AMooreTutorials/kmeans.pp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1513" y="497434"/>
            <a:ext cx="7543800" cy="2254910"/>
          </a:xfrm>
        </p:spPr>
        <p:txBody>
          <a:bodyPr>
            <a:normAutofit/>
          </a:bodyPr>
          <a:lstStyle/>
          <a:p>
            <a:r>
              <a:rPr lang="en-US" sz="6600" dirty="0"/>
              <a:t>Other Machine Learning Models</a:t>
            </a:r>
          </a:p>
        </p:txBody>
      </p:sp>
      <p:sp>
        <p:nvSpPr>
          <p:cNvPr id="3" name="Subtitle 2"/>
          <p:cNvSpPr>
            <a:spLocks noGrp="1"/>
          </p:cNvSpPr>
          <p:nvPr>
            <p:ph type="subTitle" idx="1"/>
          </p:nvPr>
        </p:nvSpPr>
        <p:spPr/>
        <p:txBody>
          <a:bodyPr/>
          <a:lstStyle/>
          <a:p>
            <a:r>
              <a:rPr lang="en-US" dirty="0"/>
              <a:t>Lei Qian, Ph.D. </a:t>
            </a:r>
          </a:p>
        </p:txBody>
      </p:sp>
    </p:spTree>
    <p:extLst>
      <p:ext uri="{BB962C8B-B14F-4D97-AF65-F5344CB8AC3E}">
        <p14:creationId xmlns:p14="http://schemas.microsoft.com/office/powerpoint/2010/main" val="99861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Example of a decision tree</a:t>
            </a:r>
          </a:p>
        </p:txBody>
      </p:sp>
      <p:sp>
        <p:nvSpPr>
          <p:cNvPr id="5" name="TextBox 4"/>
          <p:cNvSpPr txBox="1"/>
          <p:nvPr/>
        </p:nvSpPr>
        <p:spPr>
          <a:xfrm>
            <a:off x="969628" y="1814235"/>
            <a:ext cx="7250464" cy="523220"/>
          </a:xfrm>
          <a:prstGeom prst="rect">
            <a:avLst/>
          </a:prstGeom>
          <a:noFill/>
        </p:spPr>
        <p:txBody>
          <a:bodyPr wrap="square" rtlCol="0">
            <a:spAutoFit/>
          </a:bodyPr>
          <a:lstStyle/>
          <a:p>
            <a:pPr marL="285750" indent="-285750">
              <a:buFont typeface="Wingdings" panose="05000000000000000000" pitchFamily="2" charset="2"/>
              <a:buChar char="§"/>
            </a:pPr>
            <a:r>
              <a:rPr lang="en-US" sz="2800" dirty="0">
                <a:solidFill>
                  <a:srgbClr val="000000"/>
                </a:solidFill>
                <a:latin typeface="Cambria" panose="02040503050406030204" pitchFamily="18" charset="0"/>
              </a:rPr>
              <a:t>The final decision tree: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461" y="2414329"/>
            <a:ext cx="3850797" cy="3643765"/>
          </a:xfrm>
          <a:prstGeom prst="rect">
            <a:avLst/>
          </a:prstGeom>
        </p:spPr>
      </p:pic>
    </p:spTree>
    <p:extLst>
      <p:ext uri="{BB962C8B-B14F-4D97-AF65-F5344CB8AC3E}">
        <p14:creationId xmlns:p14="http://schemas.microsoft.com/office/powerpoint/2010/main" val="497650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5455F-223E-4142-9C5B-342DD0992E81}"/>
              </a:ext>
            </a:extLst>
          </p:cNvPr>
          <p:cNvSpPr txBox="1"/>
          <p:nvPr/>
        </p:nvSpPr>
        <p:spPr>
          <a:xfrm>
            <a:off x="1144645" y="2710309"/>
            <a:ext cx="6519211" cy="1015663"/>
          </a:xfrm>
          <a:prstGeom prst="rect">
            <a:avLst/>
          </a:prstGeom>
          <a:noFill/>
        </p:spPr>
        <p:txBody>
          <a:bodyPr wrap="square" rtlCol="0">
            <a:spAutoFit/>
          </a:bodyPr>
          <a:lstStyle/>
          <a:p>
            <a:r>
              <a:rPr lang="en-US" sz="6000" dirty="0"/>
              <a:t>Ensemble Learning</a:t>
            </a:r>
          </a:p>
        </p:txBody>
      </p:sp>
    </p:spTree>
    <p:extLst>
      <p:ext uri="{BB962C8B-B14F-4D97-AF65-F5344CB8AC3E}">
        <p14:creationId xmlns:p14="http://schemas.microsoft.com/office/powerpoint/2010/main" val="319426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Ensemble Learning</a:t>
            </a:r>
            <a:endParaRPr lang="en-US" sz="4400" dirty="0"/>
          </a:p>
        </p:txBody>
      </p:sp>
      <p:sp>
        <p:nvSpPr>
          <p:cNvPr id="3" name="Content Placeholder 2"/>
          <p:cNvSpPr>
            <a:spLocks noGrp="1"/>
          </p:cNvSpPr>
          <p:nvPr>
            <p:ph idx="1"/>
          </p:nvPr>
        </p:nvSpPr>
        <p:spPr>
          <a:xfrm>
            <a:off x="728283" y="1806498"/>
            <a:ext cx="7638477" cy="4259765"/>
          </a:xfrm>
        </p:spPr>
        <p:txBody>
          <a:bodyPr>
            <a:normAutofit/>
          </a:bodyPr>
          <a:lstStyle/>
          <a:p>
            <a:pPr marL="0" indent="0">
              <a:buNone/>
            </a:pPr>
            <a:r>
              <a:rPr lang="en-US" altLang="en-US" b="1" dirty="0"/>
              <a:t>Ensemble methods </a:t>
            </a:r>
            <a:r>
              <a:rPr lang="en-US" altLang="en-US" dirty="0"/>
              <a:t>combine different classifiers into a meta-classifier that has better generalization performance than each individual classifier alone. </a:t>
            </a:r>
          </a:p>
          <a:p>
            <a:pPr marL="0" indent="0">
              <a:buNone/>
            </a:pPr>
            <a:r>
              <a:rPr lang="en-US" altLang="en-US" sz="1800" dirty="0"/>
              <a:t>We will discuss the following methods:</a:t>
            </a:r>
          </a:p>
          <a:p>
            <a:pPr marL="339725" indent="-339725">
              <a:buFont typeface="Wingdings" panose="05000000000000000000" pitchFamily="2" charset="2"/>
              <a:buChar char="§"/>
            </a:pPr>
            <a:r>
              <a:rPr lang="en-US" altLang="en-US" sz="1800" dirty="0"/>
              <a:t>Majority vote</a:t>
            </a:r>
          </a:p>
          <a:p>
            <a:pPr marL="339725" indent="-339725">
              <a:buFont typeface="Wingdings" panose="05000000000000000000" pitchFamily="2" charset="2"/>
              <a:buChar char="§"/>
            </a:pPr>
            <a:r>
              <a:rPr lang="en-US" altLang="en-US" sz="1800" dirty="0"/>
              <a:t>Bagging</a:t>
            </a:r>
          </a:p>
          <a:p>
            <a:pPr marL="339725" indent="-339725">
              <a:buFont typeface="Wingdings" panose="05000000000000000000" pitchFamily="2" charset="2"/>
              <a:buChar char="§"/>
            </a:pPr>
            <a:r>
              <a:rPr lang="en-US" altLang="en-US" sz="1800" dirty="0"/>
              <a:t>Adaptive boosting</a:t>
            </a:r>
          </a:p>
          <a:p>
            <a:endParaRPr lang="en-US" altLang="en-US" sz="1800" dirty="0"/>
          </a:p>
        </p:txBody>
      </p:sp>
    </p:spTree>
    <p:extLst>
      <p:ext uri="{BB962C8B-B14F-4D97-AF65-F5344CB8AC3E}">
        <p14:creationId xmlns:p14="http://schemas.microsoft.com/office/powerpoint/2010/main" val="183270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Majority Vote</a:t>
            </a:r>
            <a:endParaRPr lang="en-US" sz="4400" dirty="0"/>
          </a:p>
        </p:txBody>
      </p:sp>
      <p:sp>
        <p:nvSpPr>
          <p:cNvPr id="3" name="Content Placeholder 2"/>
          <p:cNvSpPr>
            <a:spLocks noGrp="1"/>
          </p:cNvSpPr>
          <p:nvPr>
            <p:ph idx="1"/>
          </p:nvPr>
        </p:nvSpPr>
        <p:spPr>
          <a:xfrm>
            <a:off x="728283" y="1806498"/>
            <a:ext cx="7638477" cy="4259765"/>
          </a:xfrm>
        </p:spPr>
        <p:txBody>
          <a:bodyPr>
            <a:normAutofit/>
          </a:bodyPr>
          <a:lstStyle/>
          <a:p>
            <a:pPr marL="0" indent="0">
              <a:buNone/>
            </a:pPr>
            <a:r>
              <a:rPr lang="en-US" altLang="en-US" sz="1800" b="1" dirty="0"/>
              <a:t>Majority voting </a:t>
            </a:r>
            <a:r>
              <a:rPr lang="en-US" altLang="en-US" sz="1800" dirty="0"/>
              <a:t>simply means that we select the class label that has been predicted by the majority of classifiers. </a:t>
            </a:r>
          </a:p>
          <a:p>
            <a:pPr marL="339725" indent="-339725">
              <a:buFont typeface="Wingdings" panose="05000000000000000000" pitchFamily="2" charset="2"/>
              <a:buChar char="§"/>
            </a:pPr>
            <a:r>
              <a:rPr lang="en-US" altLang="en-US" sz="1800" dirty="0"/>
              <a:t>For</a:t>
            </a:r>
            <a:r>
              <a:rPr lang="en-US" altLang="en-US" sz="1800" b="1" dirty="0"/>
              <a:t> binary </a:t>
            </a:r>
            <a:r>
              <a:rPr lang="en-US" altLang="en-US" sz="1800" dirty="0"/>
              <a:t>classifications, it means the class received more than 50% votes is the prediction.</a:t>
            </a:r>
          </a:p>
          <a:p>
            <a:pPr marL="339725" indent="-339725">
              <a:buFont typeface="Wingdings" panose="05000000000000000000" pitchFamily="2" charset="2"/>
              <a:buChar char="§"/>
            </a:pPr>
            <a:r>
              <a:rPr lang="en-US" altLang="en-US" sz="1800" dirty="0"/>
              <a:t>For </a:t>
            </a:r>
            <a:r>
              <a:rPr lang="en-US" altLang="en-US" sz="1800" b="1" dirty="0"/>
              <a:t>multiple class </a:t>
            </a:r>
            <a:r>
              <a:rPr lang="en-US" altLang="en-US" sz="1800" dirty="0"/>
              <a:t>classifications, it means the class received most votes is chosen. This is also called </a:t>
            </a:r>
            <a:r>
              <a:rPr lang="en-US" altLang="en-US" sz="1800" b="1" dirty="0"/>
              <a:t>plurality voting</a:t>
            </a:r>
            <a:r>
              <a:rPr lang="en-US" altLang="en-US" sz="1800" dirty="0"/>
              <a:t>. </a:t>
            </a:r>
          </a:p>
          <a:p>
            <a:endParaRPr lang="en-US" alt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068" y="4103229"/>
            <a:ext cx="4617456" cy="1668029"/>
          </a:xfrm>
          <a:prstGeom prst="rect">
            <a:avLst/>
          </a:prstGeom>
        </p:spPr>
      </p:pic>
    </p:spTree>
    <p:extLst>
      <p:ext uri="{BB962C8B-B14F-4D97-AF65-F5344CB8AC3E}">
        <p14:creationId xmlns:p14="http://schemas.microsoft.com/office/powerpoint/2010/main" val="198572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Majority Vote</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964" y="1847035"/>
            <a:ext cx="5031129" cy="4259263"/>
          </a:xfrm>
        </p:spPr>
      </p:pic>
    </p:spTree>
    <p:extLst>
      <p:ext uri="{BB962C8B-B14F-4D97-AF65-F5344CB8AC3E}">
        <p14:creationId xmlns:p14="http://schemas.microsoft.com/office/powerpoint/2010/main" val="18768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Bagging</a:t>
            </a:r>
            <a:endParaRPr lang="en-US" sz="4400" dirty="0"/>
          </a:p>
        </p:txBody>
      </p:sp>
      <p:sp>
        <p:nvSpPr>
          <p:cNvPr id="3" name="Content Placeholder 2"/>
          <p:cNvSpPr>
            <a:spLocks noGrp="1"/>
          </p:cNvSpPr>
          <p:nvPr>
            <p:ph idx="1"/>
          </p:nvPr>
        </p:nvSpPr>
        <p:spPr>
          <a:xfrm>
            <a:off x="728283" y="1806498"/>
            <a:ext cx="7638477" cy="4259765"/>
          </a:xfrm>
        </p:spPr>
        <p:txBody>
          <a:bodyPr>
            <a:normAutofit/>
          </a:bodyPr>
          <a:lstStyle/>
          <a:p>
            <a:r>
              <a:rPr lang="en-US" sz="1800" dirty="0"/>
              <a:t>Bagging is an ensemble learning technique that is closely related to the </a:t>
            </a:r>
            <a:r>
              <a:rPr lang="en-US" sz="1800" dirty="0" err="1"/>
              <a:t>MajorityVoteClassifier</a:t>
            </a:r>
            <a:r>
              <a:rPr lang="en-US" sz="1800" dirty="0"/>
              <a:t> that we implemented in the previous section. However, instead of using the same training set to fit the individual classifiers in the ensemble, we draw bootstrap samples (random samples with replacement) from the initial training set, which is why bagging is also known as bootstrap aggregating.</a:t>
            </a:r>
          </a:p>
          <a:p>
            <a:r>
              <a:rPr lang="en-US" altLang="en-US" sz="1800" dirty="0"/>
              <a:t>Advantages of Bagging algorithm</a:t>
            </a:r>
          </a:p>
          <a:p>
            <a:pPr marL="512763" indent="-512763">
              <a:buFont typeface="Wingdings" panose="05000000000000000000" pitchFamily="2" charset="2"/>
              <a:buChar char="§"/>
            </a:pPr>
            <a:r>
              <a:rPr lang="en-US" altLang="en-US" sz="1800" dirty="0"/>
              <a:t>Reduces Overfitting</a:t>
            </a:r>
          </a:p>
          <a:p>
            <a:pPr marL="512763" indent="-512763">
              <a:buFont typeface="Wingdings" panose="05000000000000000000" pitchFamily="2" charset="2"/>
              <a:buChar char="§"/>
            </a:pPr>
            <a:r>
              <a:rPr lang="en-US" altLang="en-US" sz="1800" dirty="0"/>
              <a:t>Handles Noisy Data Well</a:t>
            </a:r>
          </a:p>
          <a:p>
            <a:pPr marL="512763" indent="-512763">
              <a:buFont typeface="Wingdings" panose="05000000000000000000" pitchFamily="2" charset="2"/>
              <a:buChar char="§"/>
            </a:pPr>
            <a:r>
              <a:rPr lang="en-US" altLang="en-US" sz="1800" dirty="0"/>
              <a:t>Parallelizable</a:t>
            </a:r>
          </a:p>
          <a:p>
            <a:r>
              <a:rPr lang="en-US" altLang="en-US" sz="1800" dirty="0"/>
              <a:t>Random Forest is an example of bagging of decision trees. </a:t>
            </a:r>
          </a:p>
        </p:txBody>
      </p:sp>
    </p:spTree>
    <p:extLst>
      <p:ext uri="{BB962C8B-B14F-4D97-AF65-F5344CB8AC3E}">
        <p14:creationId xmlns:p14="http://schemas.microsoft.com/office/powerpoint/2010/main" val="2618606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Bagging</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819" y="1885443"/>
            <a:ext cx="5492081" cy="3952959"/>
          </a:xfrm>
          <a:prstGeom prst="rect">
            <a:avLst/>
          </a:prstGeom>
        </p:spPr>
      </p:pic>
    </p:spTree>
    <p:extLst>
      <p:ext uri="{BB962C8B-B14F-4D97-AF65-F5344CB8AC3E}">
        <p14:creationId xmlns:p14="http://schemas.microsoft.com/office/powerpoint/2010/main" val="9030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How bagging works</a:t>
            </a:r>
            <a:endParaRPr lang="en-US" sz="4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28283" y="1806498"/>
                <a:ext cx="7638477" cy="4259765"/>
              </a:xfrm>
            </p:spPr>
            <p:txBody>
              <a:bodyPr>
                <a:normAutofit/>
              </a:bodyPr>
              <a:lstStyle/>
              <a:p>
                <a:r>
                  <a:rPr lang="en-US" sz="1800" dirty="0"/>
                  <a:t>Let's consider the example shown in the following figure. Here, we have seven different training instances (denoted as indices 1-7) that are sampled randomly with replacement in each round of bagging. Each bootstrap sample is then used to fit a classifier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𝑗</m:t>
                        </m:r>
                      </m:sub>
                    </m:sSub>
                  </m:oMath>
                </a14:m>
                <a:r>
                  <a:rPr lang="en-US" sz="1800" dirty="0"/>
                  <a:t>, which is most typically an unpruned decision tree:</a:t>
                </a:r>
                <a:endParaRPr lang="en-US" alt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28283" y="1806498"/>
                <a:ext cx="7638477" cy="4259765"/>
              </a:xfrm>
              <a:blipFill rotWithShape="0">
                <a:blip r:embed="rId2"/>
                <a:stretch>
                  <a:fillRect l="-638" t="-1288" r="-478"/>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283" y="3049853"/>
            <a:ext cx="6271328" cy="3545156"/>
          </a:xfrm>
          <a:prstGeom prst="rect">
            <a:avLst/>
          </a:prstGeom>
        </p:spPr>
      </p:pic>
    </p:spTree>
    <p:extLst>
      <p:ext uri="{BB962C8B-B14F-4D97-AF65-F5344CB8AC3E}">
        <p14:creationId xmlns:p14="http://schemas.microsoft.com/office/powerpoint/2010/main" val="1186220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Bagging in </a:t>
            </a:r>
            <a:r>
              <a:rPr lang="en-US" altLang="en-US" sz="4400" dirty="0" err="1"/>
              <a:t>Scikit</a:t>
            </a:r>
            <a:r>
              <a:rPr lang="en-US" altLang="en-US" sz="4400" dirty="0"/>
              <a:t>-Learn</a:t>
            </a:r>
            <a:endParaRPr lang="en-US" sz="4400" dirty="0"/>
          </a:p>
        </p:txBody>
      </p:sp>
      <p:sp>
        <p:nvSpPr>
          <p:cNvPr id="3" name="Content Placeholder 2"/>
          <p:cNvSpPr>
            <a:spLocks noGrp="1"/>
          </p:cNvSpPr>
          <p:nvPr>
            <p:ph idx="1"/>
          </p:nvPr>
        </p:nvSpPr>
        <p:spPr>
          <a:xfrm>
            <a:off x="728283" y="1806498"/>
            <a:ext cx="7638477" cy="4259765"/>
          </a:xfrm>
        </p:spPr>
        <p:txBody>
          <a:bodyPr>
            <a:normAutofit/>
          </a:bodyPr>
          <a:lstStyle/>
          <a:p>
            <a:r>
              <a:rPr lang="en-US" sz="1800" dirty="0"/>
              <a:t>tree = </a:t>
            </a:r>
            <a:r>
              <a:rPr lang="en-US" sz="1800" dirty="0" err="1"/>
              <a:t>DecisionTreeClassifier</a:t>
            </a:r>
            <a:r>
              <a:rPr lang="en-US" sz="1800" dirty="0"/>
              <a:t>(criterion='entropy',</a:t>
            </a:r>
            <a:r>
              <a:rPr lang="en-US" sz="1800" dirty="0" err="1"/>
              <a:t>random_state</a:t>
            </a:r>
            <a:r>
              <a:rPr lang="en-US" sz="1800" dirty="0"/>
              <a:t>=1)</a:t>
            </a:r>
          </a:p>
          <a:p>
            <a:r>
              <a:rPr lang="en-US" sz="1800" dirty="0"/>
              <a:t>bag = </a:t>
            </a:r>
            <a:r>
              <a:rPr lang="en-US" sz="1800" dirty="0" err="1"/>
              <a:t>BaggingClassifier</a:t>
            </a:r>
            <a:r>
              <a:rPr lang="en-US" sz="1800" dirty="0"/>
              <a:t>(</a:t>
            </a:r>
            <a:r>
              <a:rPr lang="en-US" sz="1800" dirty="0" err="1"/>
              <a:t>base_estimator</a:t>
            </a:r>
            <a:r>
              <a:rPr lang="en-US" sz="1800" dirty="0"/>
              <a:t>=tree, </a:t>
            </a:r>
            <a:r>
              <a:rPr lang="en-US" sz="1800" dirty="0" err="1"/>
              <a:t>n_estimators</a:t>
            </a:r>
            <a:r>
              <a:rPr lang="en-US" sz="1800" dirty="0"/>
              <a:t>=500, </a:t>
            </a:r>
          </a:p>
          <a:p>
            <a:r>
              <a:rPr lang="en-US" sz="1800" dirty="0"/>
              <a:t>                        </a:t>
            </a:r>
            <a:r>
              <a:rPr lang="en-US" sz="1800" dirty="0" err="1"/>
              <a:t>max_samples</a:t>
            </a:r>
            <a:r>
              <a:rPr lang="en-US" sz="1800" dirty="0"/>
              <a:t>=1.0,  </a:t>
            </a:r>
            <a:r>
              <a:rPr lang="en-US" sz="1800" dirty="0" err="1"/>
              <a:t>max_features</a:t>
            </a:r>
            <a:r>
              <a:rPr lang="en-US" sz="1800" dirty="0"/>
              <a:t>=1.0, bootstrap=True, </a:t>
            </a:r>
          </a:p>
          <a:p>
            <a:r>
              <a:rPr lang="en-US" sz="1800" dirty="0"/>
              <a:t>                        </a:t>
            </a:r>
            <a:r>
              <a:rPr lang="en-US" sz="1800" dirty="0" err="1"/>
              <a:t>bootstrap_features</a:t>
            </a:r>
            <a:r>
              <a:rPr lang="en-US" sz="1800" dirty="0"/>
              <a:t>=False, </a:t>
            </a:r>
            <a:r>
              <a:rPr lang="en-US" sz="1800" dirty="0" err="1"/>
              <a:t>random_state</a:t>
            </a:r>
            <a:r>
              <a:rPr lang="en-US" sz="1800" dirty="0"/>
              <a:t>=1)</a:t>
            </a:r>
          </a:p>
          <a:p>
            <a:r>
              <a:rPr lang="en-US" altLang="en-US" sz="1800" dirty="0"/>
              <a:t>Now </a:t>
            </a:r>
            <a:r>
              <a:rPr lang="en-US" altLang="en-US" sz="1800" b="1" dirty="0"/>
              <a:t>bag</a:t>
            </a:r>
            <a:r>
              <a:rPr lang="en-US" altLang="en-US" sz="1800" dirty="0"/>
              <a:t> is an estimator. We can train it with the fit method:</a:t>
            </a:r>
          </a:p>
          <a:p>
            <a:r>
              <a:rPr lang="en-US" altLang="en-US" sz="1800" dirty="0" err="1"/>
              <a:t>bag.fit</a:t>
            </a:r>
            <a:r>
              <a:rPr lang="en-US" altLang="en-US" sz="1800" dirty="0"/>
              <a:t>(</a:t>
            </a:r>
            <a:r>
              <a:rPr lang="en-US" altLang="en-US" sz="1800" dirty="0" err="1"/>
              <a:t>X_train</a:t>
            </a:r>
            <a:r>
              <a:rPr lang="en-US" altLang="en-US" sz="1800" dirty="0"/>
              <a:t>, </a:t>
            </a:r>
            <a:r>
              <a:rPr lang="en-US" altLang="en-US" sz="1800" dirty="0" err="1"/>
              <a:t>y_train</a:t>
            </a:r>
            <a:r>
              <a:rPr lang="en-US" altLang="en-US" sz="1800" dirty="0"/>
              <a:t>)</a:t>
            </a:r>
          </a:p>
          <a:p>
            <a:r>
              <a:rPr lang="en-US" altLang="en-US" sz="1800" dirty="0"/>
              <a:t>Predication can be made with </a:t>
            </a:r>
            <a:r>
              <a:rPr lang="en-US" altLang="en-US" sz="1800" b="1" dirty="0"/>
              <a:t>predict </a:t>
            </a:r>
            <a:r>
              <a:rPr lang="en-US" altLang="en-US" sz="1800" dirty="0"/>
              <a:t>method. Performance can be measured with </a:t>
            </a:r>
            <a:r>
              <a:rPr lang="en-US" altLang="en-US" sz="1800" b="1" dirty="0"/>
              <a:t>score </a:t>
            </a:r>
            <a:r>
              <a:rPr lang="en-US" altLang="en-US" sz="1800" dirty="0"/>
              <a:t>method. </a:t>
            </a:r>
            <a:endParaRPr lang="en-US" altLang="en-US" sz="1800" b="1" dirty="0"/>
          </a:p>
        </p:txBody>
      </p:sp>
    </p:spTree>
    <p:extLst>
      <p:ext uri="{BB962C8B-B14F-4D97-AF65-F5344CB8AC3E}">
        <p14:creationId xmlns:p14="http://schemas.microsoft.com/office/powerpoint/2010/main" val="2989936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Random Forest</a:t>
            </a:r>
          </a:p>
        </p:txBody>
      </p:sp>
      <p:sp>
        <p:nvSpPr>
          <p:cNvPr id="3" name="Content Placeholder 2"/>
          <p:cNvSpPr>
            <a:spLocks noGrp="1"/>
          </p:cNvSpPr>
          <p:nvPr>
            <p:ph idx="1"/>
          </p:nvPr>
        </p:nvSpPr>
        <p:spPr>
          <a:xfrm>
            <a:off x="728283" y="1806498"/>
            <a:ext cx="7638477" cy="4259765"/>
          </a:xfrm>
        </p:spPr>
        <p:txBody>
          <a:bodyPr>
            <a:normAutofit/>
          </a:bodyPr>
          <a:lstStyle/>
          <a:p>
            <a:r>
              <a:rPr lang="en-US" dirty="0"/>
              <a:t>Random forest is </a:t>
            </a:r>
            <a:r>
              <a:rPr lang="en-US" b="1" dirty="0"/>
              <a:t>ensemble </a:t>
            </a:r>
            <a:r>
              <a:rPr lang="en-US" dirty="0"/>
              <a:t>of decision trees. It works the following way:</a:t>
            </a:r>
          </a:p>
          <a:p>
            <a:pPr marL="0" indent="0">
              <a:buNone/>
            </a:pPr>
            <a:r>
              <a:rPr lang="en-US" dirty="0"/>
              <a:t>1. </a:t>
            </a:r>
            <a:r>
              <a:rPr lang="en-US" sz="1800" dirty="0"/>
              <a:t>Draw a random bootstrap sample of size n (randomly choose n samples from the training set with replacement).</a:t>
            </a:r>
          </a:p>
          <a:p>
            <a:pPr marL="0" indent="0">
              <a:buNone/>
            </a:pPr>
            <a:r>
              <a:rPr lang="en-US" sz="1800" dirty="0"/>
              <a:t>2. Grow a decision tree from the bootstrap sample. At each node:</a:t>
            </a:r>
          </a:p>
          <a:p>
            <a:pPr marL="292608" lvl="1" indent="0">
              <a:buNone/>
            </a:pPr>
            <a:r>
              <a:rPr lang="en-US" sz="1600" dirty="0"/>
              <a:t>a. Randomly select d features without replacement.</a:t>
            </a:r>
          </a:p>
          <a:p>
            <a:pPr marL="292608" lvl="1" indent="0">
              <a:buNone/>
            </a:pPr>
            <a:r>
              <a:rPr lang="en-US" sz="1600" dirty="0"/>
              <a:t>b. Split the node using the feature that provides the best split according </a:t>
            </a:r>
            <a:r>
              <a:rPr lang="en-US" sz="1800" dirty="0"/>
              <a:t>to the objective function, for instance, maximizing the information gain.</a:t>
            </a:r>
          </a:p>
          <a:p>
            <a:pPr marL="0" indent="0">
              <a:buNone/>
            </a:pPr>
            <a:r>
              <a:rPr lang="en-US" sz="1800" dirty="0"/>
              <a:t>3. Repeat the steps 1-2 k times.</a:t>
            </a:r>
          </a:p>
          <a:p>
            <a:pPr marL="0" indent="0">
              <a:buNone/>
            </a:pPr>
            <a:r>
              <a:rPr lang="en-US" sz="1800" dirty="0"/>
              <a:t>4. Aggregate the prediction by each tree to assign the class label by majority</a:t>
            </a:r>
          </a:p>
          <a:p>
            <a:pPr marL="0" indent="0">
              <a:buNone/>
            </a:pPr>
            <a:r>
              <a:rPr lang="en-US" sz="1800" dirty="0"/>
              <a:t>vote.</a:t>
            </a:r>
          </a:p>
        </p:txBody>
      </p:sp>
    </p:spTree>
    <p:extLst>
      <p:ext uri="{BB962C8B-B14F-4D97-AF65-F5344CB8AC3E}">
        <p14:creationId xmlns:p14="http://schemas.microsoft.com/office/powerpoint/2010/main" val="351602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5455F-223E-4142-9C5B-342DD0992E81}"/>
              </a:ext>
            </a:extLst>
          </p:cNvPr>
          <p:cNvSpPr txBox="1"/>
          <p:nvPr/>
        </p:nvSpPr>
        <p:spPr>
          <a:xfrm>
            <a:off x="1927476" y="2710309"/>
            <a:ext cx="4637784" cy="1015663"/>
          </a:xfrm>
          <a:prstGeom prst="rect">
            <a:avLst/>
          </a:prstGeom>
          <a:noFill/>
        </p:spPr>
        <p:txBody>
          <a:bodyPr wrap="square" rtlCol="0">
            <a:spAutoFit/>
          </a:bodyPr>
          <a:lstStyle/>
          <a:p>
            <a:r>
              <a:rPr lang="en-US" sz="6000" dirty="0"/>
              <a:t>Decision Trees</a:t>
            </a:r>
          </a:p>
        </p:txBody>
      </p:sp>
    </p:spTree>
    <p:extLst>
      <p:ext uri="{BB962C8B-B14F-4D97-AF65-F5344CB8AC3E}">
        <p14:creationId xmlns:p14="http://schemas.microsoft.com/office/powerpoint/2010/main" val="2518995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9ED13-45C2-4747-0214-92E4611A1AD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1AC5ED1-D0F3-E4A1-DD10-385FDAB0A36E}"/>
              </a:ext>
            </a:extLst>
          </p:cNvPr>
          <p:cNvSpPr txBox="1"/>
          <p:nvPr/>
        </p:nvSpPr>
        <p:spPr>
          <a:xfrm>
            <a:off x="2879766" y="2710309"/>
            <a:ext cx="4784090" cy="1015663"/>
          </a:xfrm>
          <a:prstGeom prst="rect">
            <a:avLst/>
          </a:prstGeom>
          <a:noFill/>
        </p:spPr>
        <p:txBody>
          <a:bodyPr wrap="square" rtlCol="0">
            <a:spAutoFit/>
          </a:bodyPr>
          <a:lstStyle/>
          <a:p>
            <a:r>
              <a:rPr lang="en-US" sz="6000" dirty="0"/>
              <a:t>KNN Model</a:t>
            </a:r>
          </a:p>
        </p:txBody>
      </p:sp>
    </p:spTree>
    <p:extLst>
      <p:ext uri="{BB962C8B-B14F-4D97-AF65-F5344CB8AC3E}">
        <p14:creationId xmlns:p14="http://schemas.microsoft.com/office/powerpoint/2010/main" val="3344475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KNN</a:t>
            </a:r>
          </a:p>
        </p:txBody>
      </p:sp>
      <p:sp>
        <p:nvSpPr>
          <p:cNvPr id="3" name="Content Placeholder 2"/>
          <p:cNvSpPr>
            <a:spLocks noGrp="1"/>
          </p:cNvSpPr>
          <p:nvPr>
            <p:ph idx="1"/>
          </p:nvPr>
        </p:nvSpPr>
        <p:spPr>
          <a:xfrm>
            <a:off x="728283" y="2030681"/>
            <a:ext cx="7638477" cy="4035582"/>
          </a:xfrm>
        </p:spPr>
        <p:txBody>
          <a:bodyPr>
            <a:normAutofit lnSpcReduction="10000"/>
          </a:bodyPr>
          <a:lstStyle/>
          <a:p>
            <a:r>
              <a:rPr lang="en-US" sz="1800" dirty="0"/>
              <a:t>The </a:t>
            </a:r>
            <a:r>
              <a:rPr lang="en-US" sz="1800" b="1" dirty="0"/>
              <a:t>K-Nearest Neighbors</a:t>
            </a:r>
            <a:r>
              <a:rPr lang="en-US" sz="1800" dirty="0"/>
              <a:t> (KNN) model is a simple yet powerful instance-based or lazy learning algorithm used for both classification and regression tasks.</a:t>
            </a:r>
          </a:p>
          <a:p>
            <a:r>
              <a:rPr lang="en-US" sz="1800" dirty="0"/>
              <a:t>KNN simply stores all the training data. </a:t>
            </a:r>
          </a:p>
          <a:p>
            <a:r>
              <a:rPr lang="en-US" sz="1800" dirty="0"/>
              <a:t>To make a prediction, it simply look for K-nearest neighbors and make a majority vote.</a:t>
            </a:r>
          </a:p>
          <a:p>
            <a:r>
              <a:rPr lang="en-US" sz="1800" dirty="0"/>
              <a:t>Parameters:</a:t>
            </a:r>
          </a:p>
          <a:p>
            <a:r>
              <a:rPr lang="en-US" sz="1800" dirty="0"/>
              <a:t>k: the number of neighbors to be considered.</a:t>
            </a:r>
          </a:p>
          <a:p>
            <a:r>
              <a:rPr lang="en-US" sz="1800" dirty="0"/>
              <a:t>Distance:</a:t>
            </a:r>
          </a:p>
          <a:p>
            <a:pPr marL="515938" indent="-344488">
              <a:buFont typeface="Wingdings" panose="05000000000000000000" pitchFamily="2" charset="2"/>
              <a:buChar char="§"/>
            </a:pPr>
            <a:r>
              <a:rPr lang="en-US" sz="1800" dirty="0"/>
              <a:t>Euclidean Distance</a:t>
            </a:r>
          </a:p>
          <a:p>
            <a:pPr marL="515938" indent="-344488">
              <a:buFont typeface="Wingdings" panose="05000000000000000000" pitchFamily="2" charset="2"/>
              <a:buChar char="§"/>
            </a:pPr>
            <a:r>
              <a:rPr lang="en-US" sz="1800" dirty="0"/>
              <a:t>Manhattan Distance</a:t>
            </a:r>
          </a:p>
          <a:p>
            <a:pPr marL="515938" indent="-344488">
              <a:buFont typeface="Wingdings" panose="05000000000000000000" pitchFamily="2" charset="2"/>
              <a:buChar char="§"/>
            </a:pPr>
            <a:r>
              <a:rPr lang="en-US" sz="1800" dirty="0" err="1"/>
              <a:t>Minkowski</a:t>
            </a:r>
            <a:r>
              <a:rPr lang="en-US" sz="1800" dirty="0"/>
              <a:t> Distance</a:t>
            </a:r>
          </a:p>
        </p:txBody>
      </p:sp>
    </p:spTree>
    <p:extLst>
      <p:ext uri="{BB962C8B-B14F-4D97-AF65-F5344CB8AC3E}">
        <p14:creationId xmlns:p14="http://schemas.microsoft.com/office/powerpoint/2010/main" val="385166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KNN</a:t>
            </a:r>
          </a:p>
        </p:txBody>
      </p:sp>
      <p:sp>
        <p:nvSpPr>
          <p:cNvPr id="3" name="Content Placeholder 2"/>
          <p:cNvSpPr>
            <a:spLocks noGrp="1"/>
          </p:cNvSpPr>
          <p:nvPr>
            <p:ph idx="1"/>
          </p:nvPr>
        </p:nvSpPr>
        <p:spPr>
          <a:xfrm>
            <a:off x="728283" y="2030681"/>
            <a:ext cx="7638477" cy="4035582"/>
          </a:xfrm>
        </p:spPr>
        <p:txBody>
          <a:bodyPr>
            <a:normAutofit/>
          </a:bodyPr>
          <a:lstStyle/>
          <a:p>
            <a:r>
              <a:rPr lang="en-US" sz="1800" dirty="0"/>
              <a:t>Example: 1-Nearest Neighbor:</a:t>
            </a:r>
          </a:p>
          <a:p>
            <a:endParaRPr lang="en-US" sz="1800" dirty="0"/>
          </a:p>
        </p:txBody>
      </p:sp>
      <p:sp>
        <p:nvSpPr>
          <p:cNvPr id="5" name="Oval 4">
            <a:extLst>
              <a:ext uri="{FF2B5EF4-FFF2-40B4-BE49-F238E27FC236}">
                <a16:creationId xmlns:a16="http://schemas.microsoft.com/office/drawing/2014/main" id="{4B56EE49-445F-7775-2B9A-CC4A54DEFF71}"/>
              </a:ext>
            </a:extLst>
          </p:cNvPr>
          <p:cNvSpPr>
            <a:spLocks noChangeArrowheads="1"/>
          </p:cNvSpPr>
          <p:nvPr/>
        </p:nvSpPr>
        <p:spPr bwMode="auto">
          <a:xfrm>
            <a:off x="2475016" y="3200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Oval 5">
            <a:extLst>
              <a:ext uri="{FF2B5EF4-FFF2-40B4-BE49-F238E27FC236}">
                <a16:creationId xmlns:a16="http://schemas.microsoft.com/office/drawing/2014/main" id="{F1B75C37-7470-4548-4021-9F71BAC950AA}"/>
              </a:ext>
            </a:extLst>
          </p:cNvPr>
          <p:cNvSpPr>
            <a:spLocks noChangeArrowheads="1"/>
          </p:cNvSpPr>
          <p:nvPr/>
        </p:nvSpPr>
        <p:spPr bwMode="auto">
          <a:xfrm>
            <a:off x="2856016" y="4648200"/>
            <a:ext cx="228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6">
            <a:extLst>
              <a:ext uri="{FF2B5EF4-FFF2-40B4-BE49-F238E27FC236}">
                <a16:creationId xmlns:a16="http://schemas.microsoft.com/office/drawing/2014/main" id="{D8CE91E5-AAFF-53C1-DC58-1D7AC78A8CC4}"/>
              </a:ext>
            </a:extLst>
          </p:cNvPr>
          <p:cNvSpPr>
            <a:spLocks noChangeArrowheads="1"/>
          </p:cNvSpPr>
          <p:nvPr/>
        </p:nvSpPr>
        <p:spPr bwMode="auto">
          <a:xfrm>
            <a:off x="3846616" y="2895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7">
            <a:extLst>
              <a:ext uri="{FF2B5EF4-FFF2-40B4-BE49-F238E27FC236}">
                <a16:creationId xmlns:a16="http://schemas.microsoft.com/office/drawing/2014/main" id="{07657438-E265-9EFF-965A-3A063C000A03}"/>
              </a:ext>
            </a:extLst>
          </p:cNvPr>
          <p:cNvSpPr>
            <a:spLocks noChangeArrowheads="1"/>
          </p:cNvSpPr>
          <p:nvPr/>
        </p:nvSpPr>
        <p:spPr bwMode="auto">
          <a:xfrm>
            <a:off x="2398816" y="3962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8">
            <a:extLst>
              <a:ext uri="{FF2B5EF4-FFF2-40B4-BE49-F238E27FC236}">
                <a16:creationId xmlns:a16="http://schemas.microsoft.com/office/drawing/2014/main" id="{D4CB9951-8D6E-2F7A-E7DC-4ABBD4EDC14A}"/>
              </a:ext>
            </a:extLst>
          </p:cNvPr>
          <p:cNvSpPr>
            <a:spLocks noChangeArrowheads="1"/>
          </p:cNvSpPr>
          <p:nvPr/>
        </p:nvSpPr>
        <p:spPr bwMode="auto">
          <a:xfrm>
            <a:off x="4532416" y="4114800"/>
            <a:ext cx="228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9">
            <a:extLst>
              <a:ext uri="{FF2B5EF4-FFF2-40B4-BE49-F238E27FC236}">
                <a16:creationId xmlns:a16="http://schemas.microsoft.com/office/drawing/2014/main" id="{F2267AD8-25F5-265F-00B6-46FA812D5535}"/>
              </a:ext>
            </a:extLst>
          </p:cNvPr>
          <p:cNvSpPr>
            <a:spLocks noChangeArrowheads="1"/>
          </p:cNvSpPr>
          <p:nvPr/>
        </p:nvSpPr>
        <p:spPr bwMode="auto">
          <a:xfrm>
            <a:off x="3237016" y="3581400"/>
            <a:ext cx="228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10">
            <a:extLst>
              <a:ext uri="{FF2B5EF4-FFF2-40B4-BE49-F238E27FC236}">
                <a16:creationId xmlns:a16="http://schemas.microsoft.com/office/drawing/2014/main" id="{B530CA28-9391-6429-FAB3-17746DB406D2}"/>
              </a:ext>
            </a:extLst>
          </p:cNvPr>
          <p:cNvSpPr>
            <a:spLocks noChangeArrowheads="1"/>
          </p:cNvSpPr>
          <p:nvPr/>
        </p:nvSpPr>
        <p:spPr bwMode="auto">
          <a:xfrm>
            <a:off x="3922816" y="4800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1">
            <a:extLst>
              <a:ext uri="{FF2B5EF4-FFF2-40B4-BE49-F238E27FC236}">
                <a16:creationId xmlns:a16="http://schemas.microsoft.com/office/drawing/2014/main" id="{357C8619-632E-3F4C-62E2-7A073359EA43}"/>
              </a:ext>
            </a:extLst>
          </p:cNvPr>
          <p:cNvSpPr>
            <a:spLocks noChangeArrowheads="1"/>
          </p:cNvSpPr>
          <p:nvPr/>
        </p:nvSpPr>
        <p:spPr bwMode="auto">
          <a:xfrm>
            <a:off x="3618016" y="3886200"/>
            <a:ext cx="2286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2">
            <a:extLst>
              <a:ext uri="{FF2B5EF4-FFF2-40B4-BE49-F238E27FC236}">
                <a16:creationId xmlns:a16="http://schemas.microsoft.com/office/drawing/2014/main" id="{834433BC-CB8F-31F2-D1F0-C0BCCC64A7CD}"/>
              </a:ext>
            </a:extLst>
          </p:cNvPr>
          <p:cNvSpPr txBox="1">
            <a:spLocks noChangeArrowheads="1"/>
          </p:cNvSpPr>
          <p:nvPr/>
        </p:nvSpPr>
        <p:spPr bwMode="auto">
          <a:xfrm>
            <a:off x="4211741" y="3240088"/>
            <a:ext cx="177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Palatino" charset="0"/>
              </a:rPr>
              <a:t>Label it red.</a:t>
            </a:r>
          </a:p>
        </p:txBody>
      </p:sp>
      <p:sp>
        <p:nvSpPr>
          <p:cNvPr id="14" name="Oval 13">
            <a:extLst>
              <a:ext uri="{FF2B5EF4-FFF2-40B4-BE49-F238E27FC236}">
                <a16:creationId xmlns:a16="http://schemas.microsoft.com/office/drawing/2014/main" id="{83214C67-578C-52D3-5316-1A1215A951C0}"/>
              </a:ext>
            </a:extLst>
          </p:cNvPr>
          <p:cNvSpPr>
            <a:spLocks noChangeArrowheads="1"/>
          </p:cNvSpPr>
          <p:nvPr/>
        </p:nvSpPr>
        <p:spPr bwMode="auto">
          <a:xfrm>
            <a:off x="3351316" y="3619500"/>
            <a:ext cx="7620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4">
            <a:extLst>
              <a:ext uri="{FF2B5EF4-FFF2-40B4-BE49-F238E27FC236}">
                <a16:creationId xmlns:a16="http://schemas.microsoft.com/office/drawing/2014/main" id="{128BABCB-CD97-0678-E488-F0D4831995A8}"/>
              </a:ext>
            </a:extLst>
          </p:cNvPr>
          <p:cNvSpPr>
            <a:spLocks noChangeArrowheads="1"/>
          </p:cNvSpPr>
          <p:nvPr/>
        </p:nvSpPr>
        <p:spPr bwMode="auto">
          <a:xfrm>
            <a:off x="3389416" y="3657600"/>
            <a:ext cx="6858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5">
            <a:extLst>
              <a:ext uri="{FF2B5EF4-FFF2-40B4-BE49-F238E27FC236}">
                <a16:creationId xmlns:a16="http://schemas.microsoft.com/office/drawing/2014/main" id="{B7C55F6C-0F8C-1363-D1FA-BB0AB6B59362}"/>
              </a:ext>
            </a:extLst>
          </p:cNvPr>
          <p:cNvSpPr>
            <a:spLocks noChangeArrowheads="1"/>
          </p:cNvSpPr>
          <p:nvPr/>
        </p:nvSpPr>
        <p:spPr bwMode="auto">
          <a:xfrm>
            <a:off x="3427516" y="369570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6">
            <a:extLst>
              <a:ext uri="{FF2B5EF4-FFF2-40B4-BE49-F238E27FC236}">
                <a16:creationId xmlns:a16="http://schemas.microsoft.com/office/drawing/2014/main" id="{0F859BB2-5EC7-A93F-D883-817AAC3AADBE}"/>
              </a:ext>
            </a:extLst>
          </p:cNvPr>
          <p:cNvSpPr>
            <a:spLocks noChangeArrowheads="1"/>
          </p:cNvSpPr>
          <p:nvPr/>
        </p:nvSpPr>
        <p:spPr bwMode="auto">
          <a:xfrm>
            <a:off x="3465616" y="3733800"/>
            <a:ext cx="533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7">
            <a:extLst>
              <a:ext uri="{FF2B5EF4-FFF2-40B4-BE49-F238E27FC236}">
                <a16:creationId xmlns:a16="http://schemas.microsoft.com/office/drawing/2014/main" id="{D9657580-F541-EDFB-E917-C65940446CE5}"/>
              </a:ext>
            </a:extLst>
          </p:cNvPr>
          <p:cNvSpPr>
            <a:spLocks noChangeArrowheads="1"/>
          </p:cNvSpPr>
          <p:nvPr/>
        </p:nvSpPr>
        <p:spPr bwMode="auto">
          <a:xfrm>
            <a:off x="3503716" y="37719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8">
            <a:extLst>
              <a:ext uri="{FF2B5EF4-FFF2-40B4-BE49-F238E27FC236}">
                <a16:creationId xmlns:a16="http://schemas.microsoft.com/office/drawing/2014/main" id="{7304E4B3-201D-13BB-DA56-6D7A23083AA9}"/>
              </a:ext>
            </a:extLst>
          </p:cNvPr>
          <p:cNvSpPr>
            <a:spLocks noChangeArrowheads="1"/>
          </p:cNvSpPr>
          <p:nvPr/>
        </p:nvSpPr>
        <p:spPr bwMode="auto">
          <a:xfrm>
            <a:off x="3541816" y="38100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9">
            <a:extLst>
              <a:ext uri="{FF2B5EF4-FFF2-40B4-BE49-F238E27FC236}">
                <a16:creationId xmlns:a16="http://schemas.microsoft.com/office/drawing/2014/main" id="{67AFF276-BAE3-5C6B-C507-3718B09D733C}"/>
              </a:ext>
            </a:extLst>
          </p:cNvPr>
          <p:cNvSpPr>
            <a:spLocks noChangeArrowheads="1"/>
          </p:cNvSpPr>
          <p:nvPr/>
        </p:nvSpPr>
        <p:spPr bwMode="auto">
          <a:xfrm>
            <a:off x="3579916" y="3848100"/>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20">
            <a:extLst>
              <a:ext uri="{FF2B5EF4-FFF2-40B4-BE49-F238E27FC236}">
                <a16:creationId xmlns:a16="http://schemas.microsoft.com/office/drawing/2014/main" id="{811CA923-667D-3CF5-DE00-DED72186FA40}"/>
              </a:ext>
            </a:extLst>
          </p:cNvPr>
          <p:cNvSpPr>
            <a:spLocks noChangeArrowheads="1"/>
          </p:cNvSpPr>
          <p:nvPr/>
        </p:nvSpPr>
        <p:spPr bwMode="auto">
          <a:xfrm>
            <a:off x="3618016" y="3886200"/>
            <a:ext cx="228600" cy="228600"/>
          </a:xfrm>
          <a:prstGeom prst="ellipse">
            <a:avLst/>
          </a:prstGeom>
          <a:solidFill>
            <a:schemeClr val="tx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1">
            <a:extLst>
              <a:ext uri="{FF2B5EF4-FFF2-40B4-BE49-F238E27FC236}">
                <a16:creationId xmlns:a16="http://schemas.microsoft.com/office/drawing/2014/main" id="{B11917F5-DE2E-36AB-7A89-4A6126AF871E}"/>
              </a:ext>
            </a:extLst>
          </p:cNvPr>
          <p:cNvSpPr>
            <a:spLocks noChangeShapeType="1"/>
          </p:cNvSpPr>
          <p:nvPr/>
        </p:nvSpPr>
        <p:spPr bwMode="auto">
          <a:xfrm flipV="1">
            <a:off x="3846616" y="3581400"/>
            <a:ext cx="457200" cy="3048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7222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3000"/>
                                  </p:stCondLst>
                                  <p:childTnLst>
                                    <p:set>
                                      <p:cBhvr>
                                        <p:cTn id="9" dur="1" fill="hold">
                                          <p:stCondLst>
                                            <p:cond delay="0"/>
                                          </p:stCondLst>
                                        </p:cTn>
                                        <p:tgtEl>
                                          <p:spTgt spid="20"/>
                                        </p:tgtEl>
                                        <p:attrNameLst>
                                          <p:attrName>style.visibility</p:attrName>
                                        </p:attrNameLst>
                                      </p:cBhvr>
                                      <p:to>
                                        <p:strVal val="visible"/>
                                      </p:to>
                                    </p:set>
                                  </p:childTnLst>
                                </p:cTn>
                              </p:par>
                            </p:childTnLst>
                          </p:cTn>
                        </p:par>
                        <p:par>
                          <p:cTn id="10" fill="hold">
                            <p:stCondLst>
                              <p:cond delay="3000"/>
                            </p:stCondLst>
                            <p:childTnLst>
                              <p:par>
                                <p:cTn id="11" presetID="1" presetClass="exit" presetSubtype="0" fill="hold" nodeType="afterEffect">
                                  <p:stCondLst>
                                    <p:cond delay="500"/>
                                  </p:stCondLst>
                                  <p:childTnLst>
                                    <p:set>
                                      <p:cBhvr>
                                        <p:cTn id="12" dur="1" fill="hold">
                                          <p:stCondLst>
                                            <p:cond delay="0"/>
                                          </p:stCondLst>
                                        </p:cTn>
                                        <p:tgtEl>
                                          <p:spTgt spid="20"/>
                                        </p:tgtEl>
                                        <p:attrNameLst>
                                          <p:attrName>style.visibility</p:attrName>
                                        </p:attrNameLst>
                                      </p:cBhvr>
                                      <p:to>
                                        <p:strVal val="hidden"/>
                                      </p:to>
                                    </p:set>
                                  </p:childTnLst>
                                </p:cTn>
                              </p:par>
                            </p:childTnLst>
                          </p:cTn>
                        </p:par>
                        <p:par>
                          <p:cTn id="13" fill="hold">
                            <p:stCondLst>
                              <p:cond delay="3500"/>
                            </p:stCondLst>
                            <p:childTnLst>
                              <p:par>
                                <p:cTn id="14" presetID="1"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par>
                          <p:cTn id="16" fill="hold">
                            <p:stCondLst>
                              <p:cond delay="3500"/>
                            </p:stCondLst>
                            <p:childTnLst>
                              <p:par>
                                <p:cTn id="17" presetID="1" presetClass="exit" presetSubtype="0" fill="hold" nodeType="afterEffect">
                                  <p:stCondLst>
                                    <p:cond delay="500"/>
                                  </p:stCondLst>
                                  <p:childTnLst>
                                    <p:set>
                                      <p:cBhvr>
                                        <p:cTn id="18" dur="1" fill="hold">
                                          <p:stCondLst>
                                            <p:cond delay="0"/>
                                          </p:stCondLst>
                                        </p:cTn>
                                        <p:tgtEl>
                                          <p:spTgt spid="19"/>
                                        </p:tgtEl>
                                        <p:attrNameLst>
                                          <p:attrName>style.visibility</p:attrName>
                                        </p:attrNameLst>
                                      </p:cBhvr>
                                      <p:to>
                                        <p:strVal val="hidden"/>
                                      </p:to>
                                    </p:set>
                                  </p:childTnLst>
                                </p:cTn>
                              </p:par>
                            </p:childTnLst>
                          </p:cTn>
                        </p:par>
                        <p:par>
                          <p:cTn id="19" fill="hold">
                            <p:stCondLst>
                              <p:cond delay="4000"/>
                            </p:stCondLst>
                            <p:childTnLst>
                              <p:par>
                                <p:cTn id="20" presetID="1"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4000"/>
                            </p:stCondLst>
                            <p:childTnLst>
                              <p:par>
                                <p:cTn id="23" presetID="1" presetClass="exit" presetSubtype="0" fill="hold" nodeType="afterEffect">
                                  <p:stCondLst>
                                    <p:cond delay="500"/>
                                  </p:stCondLst>
                                  <p:childTnLst>
                                    <p:set>
                                      <p:cBhvr>
                                        <p:cTn id="24" dur="1" fill="hold">
                                          <p:stCondLst>
                                            <p:cond delay="0"/>
                                          </p:stCondLst>
                                        </p:cTn>
                                        <p:tgtEl>
                                          <p:spTgt spid="18"/>
                                        </p:tgtEl>
                                        <p:attrNameLst>
                                          <p:attrName>style.visibility</p:attrName>
                                        </p:attrNameLst>
                                      </p:cBhvr>
                                      <p:to>
                                        <p:strVal val="hidden"/>
                                      </p:to>
                                    </p:set>
                                  </p:childTnLst>
                                </p:cTn>
                              </p:par>
                            </p:childTnLst>
                          </p:cTn>
                        </p:par>
                        <p:par>
                          <p:cTn id="25" fill="hold">
                            <p:stCondLst>
                              <p:cond delay="4500"/>
                            </p:stCondLst>
                            <p:childTnLst>
                              <p:par>
                                <p:cTn id="26" presetID="1"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4500"/>
                            </p:stCondLst>
                            <p:childTnLst>
                              <p:par>
                                <p:cTn id="29" presetID="1" presetClass="exit" presetSubtype="0" fill="hold" nodeType="afterEffect">
                                  <p:stCondLst>
                                    <p:cond delay="500"/>
                                  </p:stCondLst>
                                  <p:childTnLst>
                                    <p:set>
                                      <p:cBhvr>
                                        <p:cTn id="30" dur="1" fill="hold">
                                          <p:stCondLst>
                                            <p:cond delay="0"/>
                                          </p:stCondLst>
                                        </p:cTn>
                                        <p:tgtEl>
                                          <p:spTgt spid="17"/>
                                        </p:tgtEl>
                                        <p:attrNameLst>
                                          <p:attrName>style.visibility</p:attrName>
                                        </p:attrNameLst>
                                      </p:cBhvr>
                                      <p:to>
                                        <p:strVal val="hidden"/>
                                      </p:to>
                                    </p:set>
                                  </p:childTnLst>
                                </p:cTn>
                              </p:par>
                            </p:childTnLst>
                          </p:cTn>
                        </p:par>
                        <p:par>
                          <p:cTn id="31" fill="hold">
                            <p:stCondLst>
                              <p:cond delay="5000"/>
                            </p:stCondLst>
                            <p:childTnLst>
                              <p:par>
                                <p:cTn id="32" presetID="1"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par>
                          <p:cTn id="34" fill="hold">
                            <p:stCondLst>
                              <p:cond delay="5000"/>
                            </p:stCondLst>
                            <p:childTnLst>
                              <p:par>
                                <p:cTn id="35" presetID="1" presetClass="exit" presetSubtype="0" fill="hold" nodeType="afterEffect">
                                  <p:stCondLst>
                                    <p:cond delay="500"/>
                                  </p:stCondLst>
                                  <p:childTnLst>
                                    <p:set>
                                      <p:cBhvr>
                                        <p:cTn id="36" dur="1" fill="hold">
                                          <p:stCondLst>
                                            <p:cond delay="0"/>
                                          </p:stCondLst>
                                        </p:cTn>
                                        <p:tgtEl>
                                          <p:spTgt spid="16"/>
                                        </p:tgtEl>
                                        <p:attrNameLst>
                                          <p:attrName>style.visibility</p:attrName>
                                        </p:attrNameLst>
                                      </p:cBhvr>
                                      <p:to>
                                        <p:strVal val="hidden"/>
                                      </p:to>
                                    </p:set>
                                  </p:childTnLst>
                                </p:cTn>
                              </p:par>
                            </p:childTnLst>
                          </p:cTn>
                        </p:par>
                        <p:par>
                          <p:cTn id="37" fill="hold">
                            <p:stCondLst>
                              <p:cond delay="5500"/>
                            </p:stCondLst>
                            <p:childTnLst>
                              <p:par>
                                <p:cTn id="38" presetID="1" presetClass="entr" presetSubtype="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5500"/>
                            </p:stCondLst>
                            <p:childTnLst>
                              <p:par>
                                <p:cTn id="41" presetID="1" presetClass="exit" presetSubtype="0" fill="hold" nodeType="afterEffect">
                                  <p:stCondLst>
                                    <p:cond delay="500"/>
                                  </p:stCondLst>
                                  <p:childTnLst>
                                    <p:set>
                                      <p:cBhvr>
                                        <p:cTn id="42" dur="1" fill="hold">
                                          <p:stCondLst>
                                            <p:cond delay="0"/>
                                          </p:stCondLst>
                                        </p:cTn>
                                        <p:tgtEl>
                                          <p:spTgt spid="15"/>
                                        </p:tgtEl>
                                        <p:attrNameLst>
                                          <p:attrName>style.visibility</p:attrName>
                                        </p:attrNameLst>
                                      </p:cBhvr>
                                      <p:to>
                                        <p:strVal val="hidden"/>
                                      </p:to>
                                    </p:set>
                                  </p:childTnLst>
                                </p:cTn>
                              </p:par>
                            </p:childTnLst>
                          </p:cTn>
                        </p:par>
                        <p:par>
                          <p:cTn id="43" fill="hold">
                            <p:stCondLst>
                              <p:cond delay="6000"/>
                            </p:stCondLst>
                            <p:childTnLst>
                              <p:par>
                                <p:cTn id="44" presetID="1" presetClass="entr" presetSubtype="0"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par>
                          <p:cTn id="46" fill="hold">
                            <p:stCondLst>
                              <p:cond delay="6000"/>
                            </p:stCondLst>
                            <p:childTnLst>
                              <p:par>
                                <p:cTn id="47" presetID="1" presetClass="exit" presetSubtype="0" fill="hold" nodeType="afterEffect">
                                  <p:stCondLst>
                                    <p:cond delay="500"/>
                                  </p:stCondLst>
                                  <p:childTnLst>
                                    <p:set>
                                      <p:cBhvr>
                                        <p:cTn id="48" dur="1" fill="hold">
                                          <p:stCondLst>
                                            <p:cond delay="0"/>
                                          </p:stCondLst>
                                        </p:cTn>
                                        <p:tgtEl>
                                          <p:spTgt spid="14"/>
                                        </p:tgtEl>
                                        <p:attrNameLst>
                                          <p:attrName>style.visibility</p:attrName>
                                        </p:attrNameLst>
                                      </p:cBhvr>
                                      <p:to>
                                        <p:strVal val="hidden"/>
                                      </p:to>
                                    </p:set>
                                  </p:childTnLst>
                                </p:cTn>
                              </p:par>
                            </p:childTnLst>
                          </p:cTn>
                        </p:par>
                        <p:par>
                          <p:cTn id="49" fill="hold">
                            <p:stCondLst>
                              <p:cond delay="6500"/>
                            </p:stCondLst>
                            <p:childTnLst>
                              <p:par>
                                <p:cTn id="50" presetID="1" presetClass="entr" presetSubtype="0"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par>
                          <p:cTn id="52" fill="hold">
                            <p:stCondLst>
                              <p:cond delay="6500"/>
                            </p:stCondLst>
                            <p:childTnLst>
                              <p:par>
                                <p:cTn id="53" presetID="1"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par>
                          <p:cTn id="55" fill="hold">
                            <p:stCondLst>
                              <p:cond delay="6500"/>
                            </p:stCondLst>
                            <p:childTnLst>
                              <p:par>
                                <p:cTn id="56" presetID="1" presetClass="entr" presetSubtype="0"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KNN</a:t>
            </a:r>
          </a:p>
        </p:txBody>
      </p:sp>
      <p:sp>
        <p:nvSpPr>
          <p:cNvPr id="66" name="Oval 4">
            <a:extLst>
              <a:ext uri="{FF2B5EF4-FFF2-40B4-BE49-F238E27FC236}">
                <a16:creationId xmlns:a16="http://schemas.microsoft.com/office/drawing/2014/main" id="{8ED03EC9-E20F-A8F7-899B-0F9E1B66E1AA}"/>
              </a:ext>
            </a:extLst>
          </p:cNvPr>
          <p:cNvSpPr>
            <a:spLocks noChangeArrowheads="1"/>
          </p:cNvSpPr>
          <p:nvPr/>
        </p:nvSpPr>
        <p:spPr bwMode="auto">
          <a:xfrm>
            <a:off x="454231" y="2966402"/>
            <a:ext cx="228600" cy="228600"/>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67" name="Oval 5">
            <a:extLst>
              <a:ext uri="{FF2B5EF4-FFF2-40B4-BE49-F238E27FC236}">
                <a16:creationId xmlns:a16="http://schemas.microsoft.com/office/drawing/2014/main" id="{25023BE3-8737-3894-6C82-855CA43BC148}"/>
              </a:ext>
            </a:extLst>
          </p:cNvPr>
          <p:cNvSpPr>
            <a:spLocks noChangeArrowheads="1"/>
          </p:cNvSpPr>
          <p:nvPr/>
        </p:nvSpPr>
        <p:spPr bwMode="auto">
          <a:xfrm>
            <a:off x="835231" y="4414202"/>
            <a:ext cx="228600" cy="228600"/>
          </a:xfrm>
          <a:prstGeom prst="ellipse">
            <a:avLst/>
          </a:pr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68" name="Oval 6">
            <a:extLst>
              <a:ext uri="{FF2B5EF4-FFF2-40B4-BE49-F238E27FC236}">
                <a16:creationId xmlns:a16="http://schemas.microsoft.com/office/drawing/2014/main" id="{4096183D-0E08-C14E-8972-E941E3665EBA}"/>
              </a:ext>
            </a:extLst>
          </p:cNvPr>
          <p:cNvSpPr>
            <a:spLocks noChangeArrowheads="1"/>
          </p:cNvSpPr>
          <p:nvPr/>
        </p:nvSpPr>
        <p:spPr bwMode="auto">
          <a:xfrm>
            <a:off x="1825831" y="2661602"/>
            <a:ext cx="228600" cy="228600"/>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69" name="Oval 7">
            <a:extLst>
              <a:ext uri="{FF2B5EF4-FFF2-40B4-BE49-F238E27FC236}">
                <a16:creationId xmlns:a16="http://schemas.microsoft.com/office/drawing/2014/main" id="{14BEDBDE-A58D-C8D1-6FA7-1BAD5EAFB2F5}"/>
              </a:ext>
            </a:extLst>
          </p:cNvPr>
          <p:cNvSpPr>
            <a:spLocks noChangeArrowheads="1"/>
          </p:cNvSpPr>
          <p:nvPr/>
        </p:nvSpPr>
        <p:spPr bwMode="auto">
          <a:xfrm>
            <a:off x="378031" y="3728402"/>
            <a:ext cx="228600" cy="228600"/>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0" name="Oval 8">
            <a:extLst>
              <a:ext uri="{FF2B5EF4-FFF2-40B4-BE49-F238E27FC236}">
                <a16:creationId xmlns:a16="http://schemas.microsoft.com/office/drawing/2014/main" id="{35A0185F-93E8-6E61-2CE0-6528E5B85F51}"/>
              </a:ext>
            </a:extLst>
          </p:cNvPr>
          <p:cNvSpPr>
            <a:spLocks noChangeArrowheads="1"/>
          </p:cNvSpPr>
          <p:nvPr/>
        </p:nvSpPr>
        <p:spPr bwMode="auto">
          <a:xfrm>
            <a:off x="2206831" y="3652202"/>
            <a:ext cx="228600" cy="228600"/>
          </a:xfrm>
          <a:prstGeom prst="ellipse">
            <a:avLst/>
          </a:pr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1" name="Oval 9">
            <a:extLst>
              <a:ext uri="{FF2B5EF4-FFF2-40B4-BE49-F238E27FC236}">
                <a16:creationId xmlns:a16="http://schemas.microsoft.com/office/drawing/2014/main" id="{3AB27390-4204-055E-9CC0-3D58A3216D84}"/>
              </a:ext>
            </a:extLst>
          </p:cNvPr>
          <p:cNvSpPr>
            <a:spLocks noChangeArrowheads="1"/>
          </p:cNvSpPr>
          <p:nvPr/>
        </p:nvSpPr>
        <p:spPr bwMode="auto">
          <a:xfrm>
            <a:off x="1216231" y="3347402"/>
            <a:ext cx="228600" cy="228600"/>
          </a:xfrm>
          <a:prstGeom prst="ellipse">
            <a:avLst/>
          </a:pr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2" name="Oval 10">
            <a:extLst>
              <a:ext uri="{FF2B5EF4-FFF2-40B4-BE49-F238E27FC236}">
                <a16:creationId xmlns:a16="http://schemas.microsoft.com/office/drawing/2014/main" id="{59640C82-6EAA-63E7-9084-8682B0F855D3}"/>
              </a:ext>
            </a:extLst>
          </p:cNvPr>
          <p:cNvSpPr>
            <a:spLocks noChangeArrowheads="1"/>
          </p:cNvSpPr>
          <p:nvPr/>
        </p:nvSpPr>
        <p:spPr bwMode="auto">
          <a:xfrm>
            <a:off x="1825831" y="4185602"/>
            <a:ext cx="228600" cy="228600"/>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3" name="Text Box 11">
            <a:extLst>
              <a:ext uri="{FF2B5EF4-FFF2-40B4-BE49-F238E27FC236}">
                <a16:creationId xmlns:a16="http://schemas.microsoft.com/office/drawing/2014/main" id="{46A0DD1B-4B4C-ED8D-4824-10D03AE8C24B}"/>
              </a:ext>
            </a:extLst>
          </p:cNvPr>
          <p:cNvSpPr txBox="1">
            <a:spLocks noChangeArrowheads="1"/>
          </p:cNvSpPr>
          <p:nvPr/>
        </p:nvSpPr>
        <p:spPr bwMode="auto">
          <a:xfrm>
            <a:off x="2190956" y="3006090"/>
            <a:ext cx="334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0"/>
              </a:spcBef>
              <a:spcAft>
                <a:spcPct val="0"/>
              </a:spcAft>
            </a:pPr>
            <a:r>
              <a:rPr lang="en-US" altLang="en-US" sz="2400">
                <a:solidFill>
                  <a:srgbClr val="000000"/>
                </a:solidFill>
                <a:latin typeface="Palatino" charset="0"/>
              </a:rPr>
              <a:t>Label it red, when k = 3</a:t>
            </a:r>
          </a:p>
        </p:txBody>
      </p:sp>
      <p:sp>
        <p:nvSpPr>
          <p:cNvPr id="74" name="Oval 12">
            <a:extLst>
              <a:ext uri="{FF2B5EF4-FFF2-40B4-BE49-F238E27FC236}">
                <a16:creationId xmlns:a16="http://schemas.microsoft.com/office/drawing/2014/main" id="{C60E4E9F-3B44-24DE-124D-7611CEBB9C79}"/>
              </a:ext>
            </a:extLst>
          </p:cNvPr>
          <p:cNvSpPr>
            <a:spLocks noChangeArrowheads="1"/>
          </p:cNvSpPr>
          <p:nvPr/>
        </p:nvSpPr>
        <p:spPr bwMode="auto">
          <a:xfrm>
            <a:off x="1559131" y="3690302"/>
            <a:ext cx="228600" cy="228600"/>
          </a:xfrm>
          <a:prstGeom prst="ellipse">
            <a:avLst/>
          </a:prstGeom>
          <a:solidFill>
            <a:srgbClr val="000000"/>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5" name="Line 13">
            <a:extLst>
              <a:ext uri="{FF2B5EF4-FFF2-40B4-BE49-F238E27FC236}">
                <a16:creationId xmlns:a16="http://schemas.microsoft.com/office/drawing/2014/main" id="{93EDA1EC-A51F-1CDA-E2FF-57D5D0045D34}"/>
              </a:ext>
            </a:extLst>
          </p:cNvPr>
          <p:cNvSpPr>
            <a:spLocks noChangeShapeType="1"/>
          </p:cNvSpPr>
          <p:nvPr/>
        </p:nvSpPr>
        <p:spPr bwMode="auto">
          <a:xfrm flipV="1">
            <a:off x="1825831" y="3347402"/>
            <a:ext cx="457200" cy="304800"/>
          </a:xfrm>
          <a:prstGeom prst="line">
            <a:avLst/>
          </a:prstGeom>
          <a:noFill/>
          <a:ln w="381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6" name="Oval 14">
            <a:extLst>
              <a:ext uri="{FF2B5EF4-FFF2-40B4-BE49-F238E27FC236}">
                <a16:creationId xmlns:a16="http://schemas.microsoft.com/office/drawing/2014/main" id="{7C6FCCBD-0DFB-506C-75E5-F5711FDD58CD}"/>
              </a:ext>
            </a:extLst>
          </p:cNvPr>
          <p:cNvSpPr>
            <a:spLocks noChangeArrowheads="1"/>
          </p:cNvSpPr>
          <p:nvPr/>
        </p:nvSpPr>
        <p:spPr bwMode="auto">
          <a:xfrm>
            <a:off x="1140031" y="3271202"/>
            <a:ext cx="1066800" cy="1066800"/>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7" name="Oval 15">
            <a:extLst>
              <a:ext uri="{FF2B5EF4-FFF2-40B4-BE49-F238E27FC236}">
                <a16:creationId xmlns:a16="http://schemas.microsoft.com/office/drawing/2014/main" id="{DFF52830-265B-C1A7-6012-6BA1CBACD804}"/>
              </a:ext>
            </a:extLst>
          </p:cNvPr>
          <p:cNvSpPr>
            <a:spLocks noChangeArrowheads="1"/>
          </p:cNvSpPr>
          <p:nvPr/>
        </p:nvSpPr>
        <p:spPr bwMode="auto">
          <a:xfrm>
            <a:off x="6337506" y="3079115"/>
            <a:ext cx="228600" cy="228600"/>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8" name="Oval 16">
            <a:extLst>
              <a:ext uri="{FF2B5EF4-FFF2-40B4-BE49-F238E27FC236}">
                <a16:creationId xmlns:a16="http://schemas.microsoft.com/office/drawing/2014/main" id="{A14DD8AF-5963-A795-B968-DCA4E4707B3D}"/>
              </a:ext>
            </a:extLst>
          </p:cNvPr>
          <p:cNvSpPr>
            <a:spLocks noChangeArrowheads="1"/>
          </p:cNvSpPr>
          <p:nvPr/>
        </p:nvSpPr>
        <p:spPr bwMode="auto">
          <a:xfrm>
            <a:off x="6718506" y="4526915"/>
            <a:ext cx="228600" cy="228600"/>
          </a:xfrm>
          <a:prstGeom prst="ellipse">
            <a:avLst/>
          </a:pr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9" name="Oval 17">
            <a:extLst>
              <a:ext uri="{FF2B5EF4-FFF2-40B4-BE49-F238E27FC236}">
                <a16:creationId xmlns:a16="http://schemas.microsoft.com/office/drawing/2014/main" id="{0FE7A45B-D816-82F9-0519-C5025FB66838}"/>
              </a:ext>
            </a:extLst>
          </p:cNvPr>
          <p:cNvSpPr>
            <a:spLocks noChangeArrowheads="1"/>
          </p:cNvSpPr>
          <p:nvPr/>
        </p:nvSpPr>
        <p:spPr bwMode="auto">
          <a:xfrm>
            <a:off x="7709106" y="2774315"/>
            <a:ext cx="228600" cy="228600"/>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0" name="Oval 18">
            <a:extLst>
              <a:ext uri="{FF2B5EF4-FFF2-40B4-BE49-F238E27FC236}">
                <a16:creationId xmlns:a16="http://schemas.microsoft.com/office/drawing/2014/main" id="{B9B3B739-79A1-E119-F5A3-FAAF2246B023}"/>
              </a:ext>
            </a:extLst>
          </p:cNvPr>
          <p:cNvSpPr>
            <a:spLocks noChangeArrowheads="1"/>
          </p:cNvSpPr>
          <p:nvPr/>
        </p:nvSpPr>
        <p:spPr bwMode="auto">
          <a:xfrm>
            <a:off x="6261306" y="3841115"/>
            <a:ext cx="228600" cy="228600"/>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1" name="Oval 19">
            <a:extLst>
              <a:ext uri="{FF2B5EF4-FFF2-40B4-BE49-F238E27FC236}">
                <a16:creationId xmlns:a16="http://schemas.microsoft.com/office/drawing/2014/main" id="{1CCFED9F-BEA6-AB57-F2E6-F536E5739C6F}"/>
              </a:ext>
            </a:extLst>
          </p:cNvPr>
          <p:cNvSpPr>
            <a:spLocks noChangeArrowheads="1"/>
          </p:cNvSpPr>
          <p:nvPr/>
        </p:nvSpPr>
        <p:spPr bwMode="auto">
          <a:xfrm>
            <a:off x="8090106" y="3764915"/>
            <a:ext cx="228600" cy="228600"/>
          </a:xfrm>
          <a:prstGeom prst="ellipse">
            <a:avLst/>
          </a:pr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2" name="Oval 20">
            <a:extLst>
              <a:ext uri="{FF2B5EF4-FFF2-40B4-BE49-F238E27FC236}">
                <a16:creationId xmlns:a16="http://schemas.microsoft.com/office/drawing/2014/main" id="{ACD7C153-5C49-BD0E-970E-8E4170CC92C7}"/>
              </a:ext>
            </a:extLst>
          </p:cNvPr>
          <p:cNvSpPr>
            <a:spLocks noChangeArrowheads="1"/>
          </p:cNvSpPr>
          <p:nvPr/>
        </p:nvSpPr>
        <p:spPr bwMode="auto">
          <a:xfrm>
            <a:off x="7099506" y="3460115"/>
            <a:ext cx="228600" cy="228600"/>
          </a:xfrm>
          <a:prstGeom prst="ellipse">
            <a:avLst/>
          </a:pr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3" name="Oval 21">
            <a:extLst>
              <a:ext uri="{FF2B5EF4-FFF2-40B4-BE49-F238E27FC236}">
                <a16:creationId xmlns:a16="http://schemas.microsoft.com/office/drawing/2014/main" id="{F09223D9-30AD-8F93-FC35-66D550BE32A1}"/>
              </a:ext>
            </a:extLst>
          </p:cNvPr>
          <p:cNvSpPr>
            <a:spLocks noChangeArrowheads="1"/>
          </p:cNvSpPr>
          <p:nvPr/>
        </p:nvSpPr>
        <p:spPr bwMode="auto">
          <a:xfrm>
            <a:off x="7709106" y="4298315"/>
            <a:ext cx="228600" cy="228600"/>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4" name="Text Box 22">
            <a:extLst>
              <a:ext uri="{FF2B5EF4-FFF2-40B4-BE49-F238E27FC236}">
                <a16:creationId xmlns:a16="http://schemas.microsoft.com/office/drawing/2014/main" id="{925467D4-FF07-CF28-14A9-0437F5CD9F86}"/>
              </a:ext>
            </a:extLst>
          </p:cNvPr>
          <p:cNvSpPr txBox="1">
            <a:spLocks noChangeArrowheads="1"/>
          </p:cNvSpPr>
          <p:nvPr/>
        </p:nvSpPr>
        <p:spPr bwMode="auto">
          <a:xfrm>
            <a:off x="2740231" y="4109402"/>
            <a:ext cx="3672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0"/>
              </a:spcBef>
              <a:spcAft>
                <a:spcPct val="0"/>
              </a:spcAft>
            </a:pPr>
            <a:r>
              <a:rPr lang="en-US" altLang="en-US" sz="2400" dirty="0">
                <a:solidFill>
                  <a:srgbClr val="000000"/>
                </a:solidFill>
                <a:latin typeface="Palatino" charset="0"/>
              </a:rPr>
              <a:t>Label it green, when k = 7</a:t>
            </a:r>
          </a:p>
        </p:txBody>
      </p:sp>
      <p:sp>
        <p:nvSpPr>
          <p:cNvPr id="85" name="Oval 23">
            <a:extLst>
              <a:ext uri="{FF2B5EF4-FFF2-40B4-BE49-F238E27FC236}">
                <a16:creationId xmlns:a16="http://schemas.microsoft.com/office/drawing/2014/main" id="{0B4E30BB-2A7E-7214-5829-F72E147E409C}"/>
              </a:ext>
            </a:extLst>
          </p:cNvPr>
          <p:cNvSpPr>
            <a:spLocks noChangeArrowheads="1"/>
          </p:cNvSpPr>
          <p:nvPr/>
        </p:nvSpPr>
        <p:spPr bwMode="auto">
          <a:xfrm>
            <a:off x="7442406" y="3803015"/>
            <a:ext cx="228600" cy="228600"/>
          </a:xfrm>
          <a:prstGeom prst="ellipse">
            <a:avLst/>
          </a:prstGeom>
          <a:solidFill>
            <a:srgbClr val="000000"/>
          </a:solidFill>
          <a:ln w="38100">
            <a:solidFill>
              <a:srgbClr val="00CC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6" name="Line 24">
            <a:extLst>
              <a:ext uri="{FF2B5EF4-FFF2-40B4-BE49-F238E27FC236}">
                <a16:creationId xmlns:a16="http://schemas.microsoft.com/office/drawing/2014/main" id="{1006D4A8-358D-AD34-D3F9-F95FCE6E2930}"/>
              </a:ext>
            </a:extLst>
          </p:cNvPr>
          <p:cNvSpPr>
            <a:spLocks noChangeShapeType="1"/>
          </p:cNvSpPr>
          <p:nvPr/>
        </p:nvSpPr>
        <p:spPr bwMode="auto">
          <a:xfrm flipH="1">
            <a:off x="6245431" y="3957002"/>
            <a:ext cx="1143000" cy="381000"/>
          </a:xfrm>
          <a:prstGeom prst="line">
            <a:avLst/>
          </a:prstGeom>
          <a:noFill/>
          <a:ln w="381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7" name="Oval 25">
            <a:extLst>
              <a:ext uri="{FF2B5EF4-FFF2-40B4-BE49-F238E27FC236}">
                <a16:creationId xmlns:a16="http://schemas.microsoft.com/office/drawing/2014/main" id="{6CE69D5F-CD76-4DB2-E872-5B97AFEA339C}"/>
              </a:ext>
            </a:extLst>
          </p:cNvPr>
          <p:cNvSpPr>
            <a:spLocks noChangeArrowheads="1"/>
          </p:cNvSpPr>
          <p:nvPr/>
        </p:nvSpPr>
        <p:spPr bwMode="auto">
          <a:xfrm>
            <a:off x="6353381" y="2713990"/>
            <a:ext cx="2406650" cy="2406650"/>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Tree>
    <p:extLst>
      <p:ext uri="{BB962C8B-B14F-4D97-AF65-F5344CB8AC3E}">
        <p14:creationId xmlns:p14="http://schemas.microsoft.com/office/powerpoint/2010/main" val="3060212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9ED13-45C2-4747-0214-92E4611A1AD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1AC5ED1-D0F3-E4A1-DD10-385FDAB0A36E}"/>
              </a:ext>
            </a:extLst>
          </p:cNvPr>
          <p:cNvSpPr txBox="1"/>
          <p:nvPr/>
        </p:nvSpPr>
        <p:spPr>
          <a:xfrm>
            <a:off x="3586348" y="2538117"/>
            <a:ext cx="1775362" cy="1015663"/>
          </a:xfrm>
          <a:prstGeom prst="rect">
            <a:avLst/>
          </a:prstGeom>
          <a:noFill/>
        </p:spPr>
        <p:txBody>
          <a:bodyPr wrap="square" rtlCol="0">
            <a:spAutoFit/>
          </a:bodyPr>
          <a:lstStyle/>
          <a:p>
            <a:r>
              <a:rPr lang="en-US" sz="6000" dirty="0"/>
              <a:t>PCA</a:t>
            </a:r>
          </a:p>
        </p:txBody>
      </p:sp>
    </p:spTree>
    <p:extLst>
      <p:ext uri="{BB962C8B-B14F-4D97-AF65-F5344CB8AC3E}">
        <p14:creationId xmlns:p14="http://schemas.microsoft.com/office/powerpoint/2010/main" val="887741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Principal Component Analysis (PCA)</a:t>
            </a:r>
          </a:p>
        </p:txBody>
      </p:sp>
      <p:sp>
        <p:nvSpPr>
          <p:cNvPr id="3" name="Content Placeholder 2"/>
          <p:cNvSpPr>
            <a:spLocks noGrp="1"/>
          </p:cNvSpPr>
          <p:nvPr>
            <p:ph idx="1"/>
          </p:nvPr>
        </p:nvSpPr>
        <p:spPr>
          <a:xfrm>
            <a:off x="728283" y="2030681"/>
            <a:ext cx="7638477" cy="4035582"/>
          </a:xfrm>
        </p:spPr>
        <p:txBody>
          <a:bodyPr>
            <a:normAutofit/>
          </a:bodyPr>
          <a:lstStyle/>
          <a:p>
            <a:r>
              <a:rPr lang="en-US" b="1" dirty="0"/>
              <a:t>Principal Component Analysis (PCA)</a:t>
            </a:r>
            <a:r>
              <a:rPr lang="en-US" dirty="0"/>
              <a:t> is a dimensionality reduction algorithm. It is an unsupervised learning method.</a:t>
            </a:r>
          </a:p>
          <a:p>
            <a:r>
              <a:rPr lang="en-US" sz="1600" dirty="0"/>
              <a:t>PCA transforms a high-dimensional dataset into a lower-dimensional form while retaining as much variability as possible. </a:t>
            </a:r>
          </a:p>
          <a:p>
            <a:r>
              <a:rPr lang="en-US" sz="1600" b="1" dirty="0"/>
              <a:t>Why use PCA:</a:t>
            </a:r>
          </a:p>
          <a:p>
            <a:r>
              <a:rPr lang="en-US" sz="1800" b="1" dirty="0"/>
              <a:t>Reduce Overfitting: </a:t>
            </a:r>
            <a:r>
              <a:rPr lang="en-US" sz="1800" dirty="0"/>
              <a:t>By eliminating less important features, PCA helps in reducing overfitting, which is useful in machine learning models.</a:t>
            </a:r>
          </a:p>
          <a:p>
            <a:r>
              <a:rPr lang="en-US" sz="1800" b="1" dirty="0"/>
              <a:t>Improved Performance: </a:t>
            </a:r>
            <a:r>
              <a:rPr lang="en-US" sz="1800" dirty="0"/>
              <a:t>Lower dimensionality often leads to faster training times and better model performance.</a:t>
            </a:r>
          </a:p>
          <a:p>
            <a:r>
              <a:rPr lang="en-US" sz="1800" b="1" dirty="0"/>
              <a:t>Data Visualization: </a:t>
            </a:r>
            <a:r>
              <a:rPr lang="en-US" sz="1800" dirty="0"/>
              <a:t>PCA can be used to visualize high-dimensional data in 2D or 3D, making it easier to identify patterns or clusters.</a:t>
            </a:r>
          </a:p>
        </p:txBody>
      </p:sp>
    </p:spTree>
    <p:extLst>
      <p:ext uri="{BB962C8B-B14F-4D97-AF65-F5344CB8AC3E}">
        <p14:creationId xmlns:p14="http://schemas.microsoft.com/office/powerpoint/2010/main" val="3865591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t>Principal Component Analysis (PCA)</a:t>
            </a:r>
            <a:endParaRPr lang="en-US" sz="4000" dirty="0"/>
          </a:p>
        </p:txBody>
      </p:sp>
      <p:sp>
        <p:nvSpPr>
          <p:cNvPr id="3" name="Content Placeholder 2"/>
          <p:cNvSpPr>
            <a:spLocks noGrp="1"/>
          </p:cNvSpPr>
          <p:nvPr>
            <p:ph idx="1"/>
          </p:nvPr>
        </p:nvSpPr>
        <p:spPr>
          <a:xfrm>
            <a:off x="728283" y="1806498"/>
            <a:ext cx="7638477" cy="4259765"/>
          </a:xfrm>
        </p:spPr>
        <p:txBody>
          <a:bodyPr>
            <a:normAutofit/>
          </a:bodyPr>
          <a:lstStyle/>
          <a:p>
            <a:pPr marL="0" indent="0">
              <a:buNone/>
            </a:pPr>
            <a:r>
              <a:rPr lang="en-US" altLang="en-US" sz="1800" dirty="0"/>
              <a:t>PC1: the vector with the largest variance.</a:t>
            </a:r>
          </a:p>
          <a:p>
            <a:pPr marL="0" indent="0">
              <a:buNone/>
            </a:pPr>
            <a:r>
              <a:rPr lang="en-US" altLang="en-US" sz="1800" dirty="0"/>
              <a:t>PC2: the vector orthogonal to PC1 with the largest variance.</a:t>
            </a:r>
          </a:p>
          <a:p>
            <a:pPr marL="0" indent="0">
              <a:buNone/>
            </a:pPr>
            <a:r>
              <a:rPr lang="en-US" altLang="en-US" sz="1800" dirty="0"/>
              <a:t>PC3, PC4, … can be defined similarly. </a:t>
            </a:r>
          </a:p>
          <a:p>
            <a:pPr marL="0" indent="0">
              <a:buNone/>
            </a:pPr>
            <a:endParaRPr lang="en-US" altLang="en-US" sz="1800" dirty="0"/>
          </a:p>
          <a:p>
            <a:pPr marL="0" indent="0">
              <a:buNone/>
            </a:pPr>
            <a:r>
              <a:rPr lang="en-US" altLang="en-US" sz="1800" dirty="0"/>
              <a:t>Assume we have n features, we can compute </a:t>
            </a:r>
          </a:p>
          <a:p>
            <a:pPr marL="0" indent="0">
              <a:buNone/>
            </a:pPr>
            <a:r>
              <a:rPr lang="en-US" altLang="en-US" sz="1800" dirty="0"/>
              <a:t>PC1, …, </a:t>
            </a:r>
            <a:r>
              <a:rPr lang="en-US" altLang="en-US" sz="1800" dirty="0" err="1"/>
              <a:t>PCn</a:t>
            </a:r>
            <a:r>
              <a:rPr lang="en-US" altLang="en-US" sz="1800" dirty="0"/>
              <a:t>. To use PCA for dimensionality reduction,</a:t>
            </a:r>
          </a:p>
          <a:p>
            <a:pPr marL="0" indent="0">
              <a:buNone/>
            </a:pPr>
            <a:r>
              <a:rPr lang="en-US" altLang="en-US" sz="1800" dirty="0"/>
              <a:t>we can just keep the first </a:t>
            </a:r>
            <a:r>
              <a:rPr lang="en-US" altLang="en-US" sz="1800" i="1" dirty="0"/>
              <a:t>k </a:t>
            </a:r>
            <a:r>
              <a:rPr lang="en-US" altLang="en-US" sz="1800" dirty="0"/>
              <a:t>principal components and </a:t>
            </a:r>
          </a:p>
          <a:p>
            <a:pPr marL="0" indent="0">
              <a:buNone/>
            </a:pPr>
            <a:r>
              <a:rPr lang="en-US" altLang="en-US" sz="1800" dirty="0"/>
              <a:t>omit rest of them.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6772" y="3364450"/>
            <a:ext cx="2960826" cy="2701813"/>
          </a:xfrm>
          <a:prstGeom prst="rect">
            <a:avLst/>
          </a:prstGeom>
        </p:spPr>
      </p:pic>
    </p:spTree>
    <p:extLst>
      <p:ext uri="{BB962C8B-B14F-4D97-AF65-F5344CB8AC3E}">
        <p14:creationId xmlns:p14="http://schemas.microsoft.com/office/powerpoint/2010/main" val="3086497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9ED13-45C2-4747-0214-92E4611A1AD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1AC5ED1-D0F3-E4A1-DD10-385FDAB0A36E}"/>
              </a:ext>
            </a:extLst>
          </p:cNvPr>
          <p:cNvSpPr txBox="1"/>
          <p:nvPr/>
        </p:nvSpPr>
        <p:spPr>
          <a:xfrm>
            <a:off x="2761013" y="2538117"/>
            <a:ext cx="3396343" cy="1015663"/>
          </a:xfrm>
          <a:prstGeom prst="rect">
            <a:avLst/>
          </a:prstGeom>
          <a:noFill/>
        </p:spPr>
        <p:txBody>
          <a:bodyPr wrap="square" rtlCol="0">
            <a:spAutoFit/>
          </a:bodyPr>
          <a:lstStyle/>
          <a:p>
            <a:r>
              <a:rPr lang="en-US" sz="6000" dirty="0"/>
              <a:t>K-Means </a:t>
            </a:r>
          </a:p>
        </p:txBody>
      </p:sp>
    </p:spTree>
    <p:extLst>
      <p:ext uri="{BB962C8B-B14F-4D97-AF65-F5344CB8AC3E}">
        <p14:creationId xmlns:p14="http://schemas.microsoft.com/office/powerpoint/2010/main" val="2272309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K-Means</a:t>
            </a:r>
          </a:p>
        </p:txBody>
      </p:sp>
      <p:sp>
        <p:nvSpPr>
          <p:cNvPr id="3" name="Content Placeholder 2"/>
          <p:cNvSpPr>
            <a:spLocks noGrp="1"/>
          </p:cNvSpPr>
          <p:nvPr>
            <p:ph idx="1"/>
          </p:nvPr>
        </p:nvSpPr>
        <p:spPr>
          <a:xfrm>
            <a:off x="728283" y="2030681"/>
            <a:ext cx="7638477" cy="4035582"/>
          </a:xfrm>
        </p:spPr>
        <p:txBody>
          <a:bodyPr>
            <a:normAutofit/>
          </a:bodyPr>
          <a:lstStyle/>
          <a:p>
            <a:r>
              <a:rPr lang="en-US" b="1" dirty="0"/>
              <a:t>K-Means</a:t>
            </a:r>
            <a:r>
              <a:rPr lang="en-US" dirty="0"/>
              <a:t> is an </a:t>
            </a:r>
            <a:r>
              <a:rPr lang="en-US" b="1" dirty="0"/>
              <a:t>unsupervised clustering algorithm</a:t>
            </a:r>
            <a:r>
              <a:rPr lang="en-US" dirty="0"/>
              <a:t> used to partition a dataset into </a:t>
            </a:r>
            <a:r>
              <a:rPr lang="en-US" b="1" dirty="0"/>
              <a:t>K distinct clusters</a:t>
            </a:r>
            <a:r>
              <a:rPr lang="en-US" dirty="0"/>
              <a:t> based on similarity. It is one of the most popular and simplest clustering techniques in machine learning.</a:t>
            </a:r>
            <a:endParaRPr lang="en-US" sz="1800" dirty="0"/>
          </a:p>
        </p:txBody>
      </p:sp>
    </p:spTree>
    <p:extLst>
      <p:ext uri="{BB962C8B-B14F-4D97-AF65-F5344CB8AC3E}">
        <p14:creationId xmlns:p14="http://schemas.microsoft.com/office/powerpoint/2010/main" val="1329686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822961" y="6459786"/>
            <a:ext cx="4898108"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hlinkClick r:id="rId2"/>
              </a:rPr>
              <a:t> Credit to: http://www.astro.caltech.edu/~george/aybi199/AMooreTutorials/kmeans.ppt</a:t>
            </a:r>
          </a:p>
        </p:txBody>
      </p:sp>
      <p:sp>
        <p:nvSpPr>
          <p:cNvPr id="592898" name="Rectangle 2"/>
          <p:cNvSpPr>
            <a:spLocks noGrp="1" noChangeArrowheads="1"/>
          </p:cNvSpPr>
          <p:nvPr>
            <p:ph type="title"/>
          </p:nvPr>
        </p:nvSpPr>
        <p:spPr>
          <a:xfrm>
            <a:off x="228600" y="152400"/>
            <a:ext cx="2590800" cy="685800"/>
          </a:xfrm>
        </p:spPr>
        <p:txBody>
          <a:bodyPr>
            <a:normAutofit fontScale="90000"/>
          </a:bodyPr>
          <a:lstStyle/>
          <a:p>
            <a:r>
              <a:rPr lang="en-US" altLang="en-US"/>
              <a:t>K-means</a:t>
            </a:r>
          </a:p>
        </p:txBody>
      </p:sp>
      <p:sp>
        <p:nvSpPr>
          <p:cNvPr id="592899" name="Text Box 3"/>
          <p:cNvSpPr txBox="1">
            <a:spLocks noChangeArrowheads="1"/>
          </p:cNvSpPr>
          <p:nvPr/>
        </p:nvSpPr>
        <p:spPr bwMode="auto">
          <a:xfrm>
            <a:off x="152400" y="762000"/>
            <a:ext cx="2971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ahoma" panose="020B0604030504040204" pitchFamily="34" charset="0"/>
              </a:defRPr>
            </a:lvl1pPr>
            <a:lvl2pPr marL="974725" indent="-457200">
              <a:spcBef>
                <a:spcPct val="0"/>
              </a:spcBef>
              <a:defRPr sz="2400">
                <a:solidFill>
                  <a:schemeClr val="tx1"/>
                </a:solidFill>
                <a:latin typeface="Tahoma" panose="020B0604030504040204" pitchFamily="34" charset="0"/>
              </a:defRPr>
            </a:lvl2pPr>
            <a:lvl3pPr marL="1546225" indent="-457200">
              <a:spcBef>
                <a:spcPct val="0"/>
              </a:spcBef>
              <a:defRPr sz="2400">
                <a:solidFill>
                  <a:schemeClr val="tx1"/>
                </a:solidFill>
                <a:latin typeface="Tahoma" panose="020B0604030504040204" pitchFamily="34" charset="0"/>
              </a:defRPr>
            </a:lvl3pPr>
            <a:lvl4pPr marL="2117725" indent="-457200">
              <a:spcBef>
                <a:spcPct val="0"/>
              </a:spcBef>
              <a:defRPr sz="2400">
                <a:solidFill>
                  <a:schemeClr val="tx1"/>
                </a:solidFill>
                <a:latin typeface="Tahoma" panose="020B0604030504040204" pitchFamily="34" charset="0"/>
              </a:defRPr>
            </a:lvl4pPr>
            <a:lvl5pPr marL="2689225" indent="-457200">
              <a:spcBef>
                <a:spcPct val="0"/>
              </a:spcBef>
              <a:defRPr sz="2400">
                <a:solidFill>
                  <a:schemeClr val="tx1"/>
                </a:solidFill>
                <a:latin typeface="Tahoma" panose="020B0604030504040204" pitchFamily="34" charset="0"/>
              </a:defRPr>
            </a:lvl5pPr>
            <a:lvl6pPr marL="3146425" indent="-457200" fontAlgn="base">
              <a:spcBef>
                <a:spcPct val="0"/>
              </a:spcBef>
              <a:spcAft>
                <a:spcPct val="0"/>
              </a:spcAft>
              <a:defRPr sz="2400">
                <a:solidFill>
                  <a:schemeClr val="tx1"/>
                </a:solidFill>
                <a:latin typeface="Tahoma" panose="020B0604030504040204" pitchFamily="34" charset="0"/>
              </a:defRPr>
            </a:lvl6pPr>
            <a:lvl7pPr marL="3603625" indent="-457200" fontAlgn="base">
              <a:spcBef>
                <a:spcPct val="0"/>
              </a:spcBef>
              <a:spcAft>
                <a:spcPct val="0"/>
              </a:spcAft>
              <a:defRPr sz="2400">
                <a:solidFill>
                  <a:schemeClr val="tx1"/>
                </a:solidFill>
                <a:latin typeface="Tahoma" panose="020B0604030504040204" pitchFamily="34" charset="0"/>
              </a:defRPr>
            </a:lvl7pPr>
            <a:lvl8pPr marL="4060825" indent="-457200" fontAlgn="base">
              <a:spcBef>
                <a:spcPct val="0"/>
              </a:spcBef>
              <a:spcAft>
                <a:spcPct val="0"/>
              </a:spcAft>
              <a:defRPr sz="2400">
                <a:solidFill>
                  <a:schemeClr val="tx1"/>
                </a:solidFill>
                <a:latin typeface="Tahoma" panose="020B0604030504040204" pitchFamily="34" charset="0"/>
              </a:defRPr>
            </a:lvl8pPr>
            <a:lvl9pPr marL="4518025" indent="-457200" fontAlgn="base">
              <a:spcBef>
                <a:spcPct val="0"/>
              </a:spcBef>
              <a:spcAft>
                <a:spcPct val="0"/>
              </a:spcAft>
              <a:defRPr sz="2400">
                <a:solidFill>
                  <a:schemeClr val="tx1"/>
                </a:solidFill>
                <a:latin typeface="Tahoma" panose="020B0604030504040204" pitchFamily="34" charset="0"/>
              </a:defRPr>
            </a:lvl9pPr>
          </a:lstStyle>
          <a:p>
            <a:pPr marL="457200" marR="0" lvl="0" indent="-457200" algn="l" defTabSz="457200" rtl="0" eaLnBrk="1" fontAlgn="auto" latinLnBrk="0" hangingPunct="1">
              <a:lnSpc>
                <a:spcPct val="100000"/>
              </a:lnSpc>
              <a:spcBef>
                <a:spcPct val="50000"/>
              </a:spcBef>
              <a:spcAft>
                <a:spcPts val="0"/>
              </a:spcAft>
              <a:buClrTx/>
              <a:buSzTx/>
              <a:buFontTx/>
              <a:buAutoNum type="arabicPeriod"/>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Ask user how many clusters they’d like. </a:t>
            </a:r>
            <a:r>
              <a:rPr kumimoji="0" lang="en-US" altLang="en-US" sz="2000" b="0" i="1" u="none" strike="noStrike" kern="1200" cap="none" spc="0" normalizeH="0" baseline="0" noProof="0">
                <a:ln>
                  <a:noFill/>
                </a:ln>
                <a:solidFill>
                  <a:srgbClr val="008000"/>
                </a:solidFill>
                <a:effectLst/>
                <a:uLnTx/>
                <a:uFillTx/>
                <a:latin typeface="Tahoma" panose="020B0604030504040204" pitchFamily="34" charset="0"/>
                <a:ea typeface="+mn-ea"/>
                <a:cs typeface="+mn-cs"/>
              </a:rPr>
              <a:t>(e.g. k=5) </a:t>
            </a:r>
            <a:endPar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pic>
        <p:nvPicPr>
          <p:cNvPr id="592900" name="Picture 4" descr="km-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183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Decision Tree</a:t>
            </a:r>
            <a:endParaRPr lang="en-US" sz="4400" dirty="0"/>
          </a:p>
        </p:txBody>
      </p:sp>
      <p:sp>
        <p:nvSpPr>
          <p:cNvPr id="3" name="Content Placeholder 2"/>
          <p:cNvSpPr>
            <a:spLocks noGrp="1"/>
          </p:cNvSpPr>
          <p:nvPr>
            <p:ph idx="1"/>
          </p:nvPr>
        </p:nvSpPr>
        <p:spPr>
          <a:xfrm>
            <a:off x="728283" y="1806498"/>
            <a:ext cx="7638477" cy="4259765"/>
          </a:xfrm>
        </p:spPr>
        <p:txBody>
          <a:bodyPr>
            <a:normAutofit/>
          </a:bodyPr>
          <a:lstStyle/>
          <a:p>
            <a:pPr marL="0" indent="0">
              <a:buNone/>
            </a:pPr>
            <a:r>
              <a:rPr lang="en-US" altLang="en-US" b="1" dirty="0"/>
              <a:t>Decision tree classifiers  </a:t>
            </a:r>
            <a:r>
              <a:rPr lang="en-US" altLang="en-US" dirty="0"/>
              <a:t>are classifiers that use tree like model to predict outcomes. Based on the features in a training set, the decision tree model learns a series of questions to infer the class labels of the samples</a:t>
            </a:r>
          </a:p>
          <a:p>
            <a:endParaRPr lang="en-US" altLang="en-US" sz="1800" dirty="0"/>
          </a:p>
          <a:p>
            <a:endParaRPr lang="en-US" alt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118" y="2866685"/>
            <a:ext cx="5226882" cy="3268715"/>
          </a:xfrm>
          <a:prstGeom prst="rect">
            <a:avLst/>
          </a:prstGeom>
        </p:spPr>
      </p:pic>
    </p:spTree>
    <p:extLst>
      <p:ext uri="{BB962C8B-B14F-4D97-AF65-F5344CB8AC3E}">
        <p14:creationId xmlns:p14="http://schemas.microsoft.com/office/powerpoint/2010/main" val="1681897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8" name="Picture 18" descr="km-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
        <p:nvSpPr>
          <p:cNvPr id="593922" name="Rectangle 2"/>
          <p:cNvSpPr>
            <a:spLocks noGrp="1" noChangeArrowheads="1"/>
          </p:cNvSpPr>
          <p:nvPr>
            <p:ph type="title"/>
          </p:nvPr>
        </p:nvSpPr>
        <p:spPr>
          <a:xfrm>
            <a:off x="228600" y="152400"/>
            <a:ext cx="2590800" cy="685800"/>
          </a:xfrm>
        </p:spPr>
        <p:txBody>
          <a:bodyPr/>
          <a:lstStyle/>
          <a:p>
            <a:r>
              <a:rPr lang="en-US" altLang="en-US"/>
              <a:t>K-means</a:t>
            </a:r>
          </a:p>
        </p:txBody>
      </p:sp>
      <p:sp>
        <p:nvSpPr>
          <p:cNvPr id="593923" name="Text Box 3"/>
          <p:cNvSpPr txBox="1">
            <a:spLocks noChangeArrowheads="1"/>
          </p:cNvSpPr>
          <p:nvPr/>
        </p:nvSpPr>
        <p:spPr bwMode="auto">
          <a:xfrm>
            <a:off x="152400" y="762000"/>
            <a:ext cx="29718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ahoma" panose="020B0604030504040204" pitchFamily="34" charset="0"/>
              </a:defRPr>
            </a:lvl1pPr>
            <a:lvl2pPr marL="974725" indent="-457200">
              <a:spcBef>
                <a:spcPct val="0"/>
              </a:spcBef>
              <a:defRPr sz="2400">
                <a:solidFill>
                  <a:schemeClr val="tx1"/>
                </a:solidFill>
                <a:latin typeface="Tahoma" panose="020B0604030504040204" pitchFamily="34" charset="0"/>
              </a:defRPr>
            </a:lvl2pPr>
            <a:lvl3pPr marL="1546225" indent="-457200">
              <a:spcBef>
                <a:spcPct val="0"/>
              </a:spcBef>
              <a:defRPr sz="2400">
                <a:solidFill>
                  <a:schemeClr val="tx1"/>
                </a:solidFill>
                <a:latin typeface="Tahoma" panose="020B0604030504040204" pitchFamily="34" charset="0"/>
              </a:defRPr>
            </a:lvl3pPr>
            <a:lvl4pPr marL="2117725" indent="-457200">
              <a:spcBef>
                <a:spcPct val="0"/>
              </a:spcBef>
              <a:defRPr sz="2400">
                <a:solidFill>
                  <a:schemeClr val="tx1"/>
                </a:solidFill>
                <a:latin typeface="Tahoma" panose="020B0604030504040204" pitchFamily="34" charset="0"/>
              </a:defRPr>
            </a:lvl4pPr>
            <a:lvl5pPr marL="2689225" indent="-457200">
              <a:spcBef>
                <a:spcPct val="0"/>
              </a:spcBef>
              <a:defRPr sz="2400">
                <a:solidFill>
                  <a:schemeClr val="tx1"/>
                </a:solidFill>
                <a:latin typeface="Tahoma" panose="020B0604030504040204" pitchFamily="34" charset="0"/>
              </a:defRPr>
            </a:lvl5pPr>
            <a:lvl6pPr marL="3146425" indent="-457200" fontAlgn="base">
              <a:spcBef>
                <a:spcPct val="0"/>
              </a:spcBef>
              <a:spcAft>
                <a:spcPct val="0"/>
              </a:spcAft>
              <a:defRPr sz="2400">
                <a:solidFill>
                  <a:schemeClr val="tx1"/>
                </a:solidFill>
                <a:latin typeface="Tahoma" panose="020B0604030504040204" pitchFamily="34" charset="0"/>
              </a:defRPr>
            </a:lvl6pPr>
            <a:lvl7pPr marL="3603625" indent="-457200" fontAlgn="base">
              <a:spcBef>
                <a:spcPct val="0"/>
              </a:spcBef>
              <a:spcAft>
                <a:spcPct val="0"/>
              </a:spcAft>
              <a:defRPr sz="2400">
                <a:solidFill>
                  <a:schemeClr val="tx1"/>
                </a:solidFill>
                <a:latin typeface="Tahoma" panose="020B0604030504040204" pitchFamily="34" charset="0"/>
              </a:defRPr>
            </a:lvl7pPr>
            <a:lvl8pPr marL="4060825" indent="-457200" fontAlgn="base">
              <a:spcBef>
                <a:spcPct val="0"/>
              </a:spcBef>
              <a:spcAft>
                <a:spcPct val="0"/>
              </a:spcAft>
              <a:defRPr sz="2400">
                <a:solidFill>
                  <a:schemeClr val="tx1"/>
                </a:solidFill>
                <a:latin typeface="Tahoma" panose="020B0604030504040204" pitchFamily="34" charset="0"/>
              </a:defRPr>
            </a:lvl8pPr>
            <a:lvl9pPr marL="4518025" indent="-457200" fontAlgn="base">
              <a:spcBef>
                <a:spcPct val="0"/>
              </a:spcBef>
              <a:spcAft>
                <a:spcPct val="0"/>
              </a:spcAft>
              <a:defRPr sz="2400">
                <a:solidFill>
                  <a:schemeClr val="tx1"/>
                </a:solidFill>
                <a:latin typeface="Tahoma" panose="020B0604030504040204" pitchFamily="34" charset="0"/>
              </a:defRPr>
            </a:lvl9pPr>
          </a:lstStyle>
          <a:p>
            <a:pPr marL="457200" marR="0" lvl="0" indent="-457200" algn="l" defTabSz="914400" rtl="0" eaLnBrk="1" fontAlgn="base" latinLnBrk="0" hangingPunct="1">
              <a:lnSpc>
                <a:spcPct val="100000"/>
              </a:lnSpc>
              <a:spcBef>
                <a:spcPct val="50000"/>
              </a:spcBef>
              <a:spcAft>
                <a:spcPct val="0"/>
              </a:spcAft>
              <a:buClr>
                <a:srgbClr val="000000"/>
              </a:buClr>
              <a:buSzTx/>
              <a:buFontTx/>
              <a:buAutoNum type="arabicPeriod"/>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Ask user how many clusters they’d like. </a:t>
            </a:r>
            <a:r>
              <a:rPr kumimoji="0" lang="en-US" altLang="en-US" sz="2000" b="0" i="1" u="none" strike="noStrike" kern="1200" cap="none" spc="0" normalizeH="0" baseline="0" noProof="0">
                <a:ln>
                  <a:noFill/>
                </a:ln>
                <a:solidFill>
                  <a:srgbClr val="008000"/>
                </a:solidFill>
                <a:effectLst/>
                <a:uLnTx/>
                <a:uFillTx/>
                <a:latin typeface="Tahoma" panose="020B0604030504040204" pitchFamily="34" charset="0"/>
                <a:ea typeface="+mn-ea"/>
                <a:cs typeface="+mn-cs"/>
              </a:rPr>
              <a:t>(e.g. k=5) </a:t>
            </a:r>
            <a:endPar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a:p>
            <a:pPr marL="457200" marR="0" lvl="0" indent="-457200" algn="l" defTabSz="914400" rtl="0" eaLnBrk="1" fontAlgn="base" latinLnBrk="0" hangingPunct="1">
              <a:lnSpc>
                <a:spcPct val="100000"/>
              </a:lnSpc>
              <a:spcBef>
                <a:spcPct val="50000"/>
              </a:spcBef>
              <a:spcAft>
                <a:spcPct val="0"/>
              </a:spcAft>
              <a:buClr>
                <a:srgbClr val="000000"/>
              </a:buClr>
              <a:buSzTx/>
              <a:buFontTx/>
              <a:buAutoNum type="arabicPeriod"/>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Randomly guess k cluster Center locations</a:t>
            </a:r>
          </a:p>
        </p:txBody>
      </p:sp>
      <p:sp>
        <p:nvSpPr>
          <p:cNvPr id="593926" name="Oval 6"/>
          <p:cNvSpPr>
            <a:spLocks noChangeArrowheads="1"/>
          </p:cNvSpPr>
          <p:nvPr/>
        </p:nvSpPr>
        <p:spPr bwMode="auto">
          <a:xfrm>
            <a:off x="5873750" y="4867275"/>
            <a:ext cx="71438" cy="69850"/>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3927" name="Oval 7"/>
          <p:cNvSpPr>
            <a:spLocks noChangeArrowheads="1"/>
          </p:cNvSpPr>
          <p:nvPr/>
        </p:nvSpPr>
        <p:spPr bwMode="auto">
          <a:xfrm>
            <a:off x="6230938" y="4997450"/>
            <a:ext cx="71437" cy="69850"/>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3928" name="Oval 8"/>
          <p:cNvSpPr>
            <a:spLocks noChangeArrowheads="1"/>
          </p:cNvSpPr>
          <p:nvPr/>
        </p:nvSpPr>
        <p:spPr bwMode="auto">
          <a:xfrm>
            <a:off x="6862763" y="4178300"/>
            <a:ext cx="71437" cy="69850"/>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3929" name="Oval 9"/>
          <p:cNvSpPr>
            <a:spLocks noChangeArrowheads="1"/>
          </p:cNvSpPr>
          <p:nvPr/>
        </p:nvSpPr>
        <p:spPr bwMode="auto">
          <a:xfrm>
            <a:off x="5991225" y="4371975"/>
            <a:ext cx="71438" cy="69850"/>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3930" name="Oval 10"/>
          <p:cNvSpPr>
            <a:spLocks noChangeArrowheads="1"/>
          </p:cNvSpPr>
          <p:nvPr/>
        </p:nvSpPr>
        <p:spPr bwMode="auto">
          <a:xfrm>
            <a:off x="5646738" y="2019300"/>
            <a:ext cx="71437" cy="68263"/>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3013858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8018" name="Picture 2" descr="km-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
        <p:nvSpPr>
          <p:cNvPr id="598019" name="Rectangle 3"/>
          <p:cNvSpPr>
            <a:spLocks noGrp="1" noChangeArrowheads="1"/>
          </p:cNvSpPr>
          <p:nvPr>
            <p:ph type="title"/>
          </p:nvPr>
        </p:nvSpPr>
        <p:spPr>
          <a:xfrm>
            <a:off x="228600" y="152400"/>
            <a:ext cx="2590800" cy="685800"/>
          </a:xfrm>
        </p:spPr>
        <p:txBody>
          <a:bodyPr/>
          <a:lstStyle/>
          <a:p>
            <a:r>
              <a:rPr lang="en-US" altLang="en-US"/>
              <a:t>K-means</a:t>
            </a:r>
          </a:p>
        </p:txBody>
      </p:sp>
      <p:sp>
        <p:nvSpPr>
          <p:cNvPr id="598020" name="Text Box 4"/>
          <p:cNvSpPr txBox="1">
            <a:spLocks noChangeArrowheads="1"/>
          </p:cNvSpPr>
          <p:nvPr/>
        </p:nvSpPr>
        <p:spPr bwMode="auto">
          <a:xfrm>
            <a:off x="152400" y="762000"/>
            <a:ext cx="29718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ahoma" panose="020B0604030504040204" pitchFamily="34" charset="0"/>
              </a:defRPr>
            </a:lvl1pPr>
            <a:lvl2pPr marL="974725" indent="-457200">
              <a:spcBef>
                <a:spcPct val="0"/>
              </a:spcBef>
              <a:defRPr sz="2400">
                <a:solidFill>
                  <a:schemeClr val="tx1"/>
                </a:solidFill>
                <a:latin typeface="Tahoma" panose="020B0604030504040204" pitchFamily="34" charset="0"/>
              </a:defRPr>
            </a:lvl2pPr>
            <a:lvl3pPr marL="1546225" indent="-457200">
              <a:spcBef>
                <a:spcPct val="0"/>
              </a:spcBef>
              <a:defRPr sz="2400">
                <a:solidFill>
                  <a:schemeClr val="tx1"/>
                </a:solidFill>
                <a:latin typeface="Tahoma" panose="020B0604030504040204" pitchFamily="34" charset="0"/>
              </a:defRPr>
            </a:lvl3pPr>
            <a:lvl4pPr marL="2117725" indent="-457200">
              <a:spcBef>
                <a:spcPct val="0"/>
              </a:spcBef>
              <a:defRPr sz="2400">
                <a:solidFill>
                  <a:schemeClr val="tx1"/>
                </a:solidFill>
                <a:latin typeface="Tahoma" panose="020B0604030504040204" pitchFamily="34" charset="0"/>
              </a:defRPr>
            </a:lvl4pPr>
            <a:lvl5pPr marL="2689225" indent="-457200">
              <a:spcBef>
                <a:spcPct val="0"/>
              </a:spcBef>
              <a:defRPr sz="2400">
                <a:solidFill>
                  <a:schemeClr val="tx1"/>
                </a:solidFill>
                <a:latin typeface="Tahoma" panose="020B0604030504040204" pitchFamily="34" charset="0"/>
              </a:defRPr>
            </a:lvl5pPr>
            <a:lvl6pPr marL="3146425" indent="-457200" fontAlgn="base">
              <a:spcBef>
                <a:spcPct val="0"/>
              </a:spcBef>
              <a:spcAft>
                <a:spcPct val="0"/>
              </a:spcAft>
              <a:defRPr sz="2400">
                <a:solidFill>
                  <a:schemeClr val="tx1"/>
                </a:solidFill>
                <a:latin typeface="Tahoma" panose="020B0604030504040204" pitchFamily="34" charset="0"/>
              </a:defRPr>
            </a:lvl6pPr>
            <a:lvl7pPr marL="3603625" indent="-457200" fontAlgn="base">
              <a:spcBef>
                <a:spcPct val="0"/>
              </a:spcBef>
              <a:spcAft>
                <a:spcPct val="0"/>
              </a:spcAft>
              <a:defRPr sz="2400">
                <a:solidFill>
                  <a:schemeClr val="tx1"/>
                </a:solidFill>
                <a:latin typeface="Tahoma" panose="020B0604030504040204" pitchFamily="34" charset="0"/>
              </a:defRPr>
            </a:lvl7pPr>
            <a:lvl8pPr marL="4060825" indent="-457200" fontAlgn="base">
              <a:spcBef>
                <a:spcPct val="0"/>
              </a:spcBef>
              <a:spcAft>
                <a:spcPct val="0"/>
              </a:spcAft>
              <a:defRPr sz="2400">
                <a:solidFill>
                  <a:schemeClr val="tx1"/>
                </a:solidFill>
                <a:latin typeface="Tahoma" panose="020B0604030504040204" pitchFamily="34" charset="0"/>
              </a:defRPr>
            </a:lvl8pPr>
            <a:lvl9pPr marL="4518025" indent="-457200" fontAlgn="base">
              <a:spcBef>
                <a:spcPct val="0"/>
              </a:spcBef>
              <a:spcAft>
                <a:spcPct val="0"/>
              </a:spcAft>
              <a:defRPr sz="2400">
                <a:solidFill>
                  <a:schemeClr val="tx1"/>
                </a:solidFill>
                <a:latin typeface="Tahoma" panose="020B0604030504040204" pitchFamily="34" charset="0"/>
              </a:defRPr>
            </a:lvl9pPr>
          </a:lstStyle>
          <a:p>
            <a:pPr marL="457200" marR="0" lvl="0" indent="-457200" algn="l" defTabSz="914400" rtl="0" eaLnBrk="1" fontAlgn="base" latinLnBrk="0" hangingPunct="1">
              <a:lnSpc>
                <a:spcPct val="100000"/>
              </a:lnSpc>
              <a:spcBef>
                <a:spcPct val="50000"/>
              </a:spcBef>
              <a:spcAft>
                <a:spcPct val="0"/>
              </a:spcAft>
              <a:buClr>
                <a:srgbClr val="000000"/>
              </a:buClr>
              <a:buSzTx/>
              <a:buFontTx/>
              <a:buAutoNum type="arabicPeriod"/>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Ask user how many clusters they’d like. </a:t>
            </a:r>
            <a:r>
              <a:rPr kumimoji="0" lang="en-US" altLang="en-US" sz="2000" b="0" i="1" u="none" strike="noStrike" kern="1200" cap="none" spc="0" normalizeH="0" baseline="0" noProof="0">
                <a:ln>
                  <a:noFill/>
                </a:ln>
                <a:solidFill>
                  <a:srgbClr val="008000"/>
                </a:solidFill>
                <a:effectLst/>
                <a:uLnTx/>
                <a:uFillTx/>
                <a:latin typeface="Tahoma" panose="020B0604030504040204" pitchFamily="34" charset="0"/>
                <a:ea typeface="+mn-ea"/>
                <a:cs typeface="+mn-cs"/>
              </a:rPr>
              <a:t>(e.g. k=5) </a:t>
            </a:r>
            <a:endPar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a:p>
            <a:pPr marL="457200" marR="0" lvl="0" indent="-457200" algn="l" defTabSz="914400" rtl="0" eaLnBrk="1" fontAlgn="base" latinLnBrk="0" hangingPunct="1">
              <a:lnSpc>
                <a:spcPct val="100000"/>
              </a:lnSpc>
              <a:spcBef>
                <a:spcPct val="50000"/>
              </a:spcBef>
              <a:spcAft>
                <a:spcPct val="0"/>
              </a:spcAft>
              <a:buClr>
                <a:srgbClr val="000000"/>
              </a:buClr>
              <a:buSzTx/>
              <a:buFontTx/>
              <a:buAutoNum type="arabicPeriod"/>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Randomly guess k cluster Center locations</a:t>
            </a:r>
          </a:p>
          <a:p>
            <a:pPr marL="457200" marR="0" lvl="0" indent="-457200" algn="l" defTabSz="914400" rtl="0" eaLnBrk="1" fontAlgn="base" latinLnBrk="0" hangingPunct="1">
              <a:lnSpc>
                <a:spcPct val="100000"/>
              </a:lnSpc>
              <a:spcBef>
                <a:spcPct val="50000"/>
              </a:spcBef>
              <a:spcAft>
                <a:spcPct val="0"/>
              </a:spcAft>
              <a:buClr>
                <a:srgbClr val="000000"/>
              </a:buClr>
              <a:buSzTx/>
              <a:buFontTx/>
              <a:buAutoNum type="arabicPeriod"/>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Each datapoint finds out which Center it’s closest to. (Thus each Center “owns” a set of datapoints)</a:t>
            </a:r>
          </a:p>
        </p:txBody>
      </p:sp>
      <p:grpSp>
        <p:nvGrpSpPr>
          <p:cNvPr id="598021" name="Group 5"/>
          <p:cNvGrpSpPr>
            <a:grpSpLocks/>
          </p:cNvGrpSpPr>
          <p:nvPr/>
        </p:nvGrpSpPr>
        <p:grpSpPr bwMode="auto">
          <a:xfrm>
            <a:off x="3886200" y="1295400"/>
            <a:ext cx="4814888" cy="4362450"/>
            <a:chOff x="2158" y="822"/>
            <a:chExt cx="3256" cy="3010"/>
          </a:xfrm>
        </p:grpSpPr>
        <p:sp>
          <p:nvSpPr>
            <p:cNvPr id="598022" name="Oval 6"/>
            <p:cNvSpPr>
              <a:spLocks noChangeArrowheads="1"/>
            </p:cNvSpPr>
            <p:nvPr/>
          </p:nvSpPr>
          <p:spPr bwMode="auto">
            <a:xfrm>
              <a:off x="3502" y="3287"/>
              <a:ext cx="48" cy="48"/>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8023" name="Oval 7"/>
            <p:cNvSpPr>
              <a:spLocks noChangeArrowheads="1"/>
            </p:cNvSpPr>
            <p:nvPr/>
          </p:nvSpPr>
          <p:spPr bwMode="auto">
            <a:xfrm>
              <a:off x="3744" y="3376"/>
              <a:ext cx="48" cy="48"/>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8024" name="Oval 8"/>
            <p:cNvSpPr>
              <a:spLocks noChangeArrowheads="1"/>
            </p:cNvSpPr>
            <p:nvPr/>
          </p:nvSpPr>
          <p:spPr bwMode="auto">
            <a:xfrm>
              <a:off x="4171" y="2811"/>
              <a:ext cx="48" cy="48"/>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8025" name="Oval 9"/>
            <p:cNvSpPr>
              <a:spLocks noChangeArrowheads="1"/>
            </p:cNvSpPr>
            <p:nvPr/>
          </p:nvSpPr>
          <p:spPr bwMode="auto">
            <a:xfrm>
              <a:off x="3582" y="2945"/>
              <a:ext cx="48" cy="48"/>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8026" name="Oval 10"/>
            <p:cNvSpPr>
              <a:spLocks noChangeArrowheads="1"/>
            </p:cNvSpPr>
            <p:nvPr/>
          </p:nvSpPr>
          <p:spPr bwMode="auto">
            <a:xfrm>
              <a:off x="3349" y="1321"/>
              <a:ext cx="48" cy="48"/>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8027" name="Line 11"/>
            <p:cNvSpPr>
              <a:spLocks noChangeShapeType="1"/>
            </p:cNvSpPr>
            <p:nvPr/>
          </p:nvSpPr>
          <p:spPr bwMode="auto">
            <a:xfrm flipH="1">
              <a:off x="3771" y="822"/>
              <a:ext cx="1643" cy="13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8028" name="Line 12"/>
            <p:cNvSpPr>
              <a:spLocks noChangeShapeType="1"/>
            </p:cNvSpPr>
            <p:nvPr/>
          </p:nvSpPr>
          <p:spPr bwMode="auto">
            <a:xfrm>
              <a:off x="3771" y="2181"/>
              <a:ext cx="123" cy="8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8029" name="Line 13"/>
            <p:cNvSpPr>
              <a:spLocks noChangeShapeType="1"/>
            </p:cNvSpPr>
            <p:nvPr/>
          </p:nvSpPr>
          <p:spPr bwMode="auto">
            <a:xfrm>
              <a:off x="3894" y="3057"/>
              <a:ext cx="537"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8030" name="Line 14"/>
            <p:cNvSpPr>
              <a:spLocks noChangeShapeType="1"/>
            </p:cNvSpPr>
            <p:nvPr/>
          </p:nvSpPr>
          <p:spPr bwMode="auto">
            <a:xfrm flipH="1">
              <a:off x="3640" y="3057"/>
              <a:ext cx="254" cy="1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8031" name="Line 15"/>
            <p:cNvSpPr>
              <a:spLocks noChangeShapeType="1"/>
            </p:cNvSpPr>
            <p:nvPr/>
          </p:nvSpPr>
          <p:spPr bwMode="auto">
            <a:xfrm flipH="1" flipV="1">
              <a:off x="2158" y="2796"/>
              <a:ext cx="1490" cy="3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8032" name="Line 16"/>
            <p:cNvSpPr>
              <a:spLocks noChangeShapeType="1"/>
            </p:cNvSpPr>
            <p:nvPr/>
          </p:nvSpPr>
          <p:spPr bwMode="auto">
            <a:xfrm flipH="1">
              <a:off x="3617" y="3164"/>
              <a:ext cx="31" cy="6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8033" name="Line 17"/>
            <p:cNvSpPr>
              <a:spLocks noChangeShapeType="1"/>
            </p:cNvSpPr>
            <p:nvPr/>
          </p:nvSpPr>
          <p:spPr bwMode="auto">
            <a:xfrm flipH="1">
              <a:off x="2158" y="2181"/>
              <a:ext cx="1605" cy="14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grpSp>
    </p:spTree>
    <p:extLst>
      <p:ext uri="{BB962C8B-B14F-4D97-AF65-F5344CB8AC3E}">
        <p14:creationId xmlns:p14="http://schemas.microsoft.com/office/powerpoint/2010/main" val="227851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9042" name="Picture 2" descr="km-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
        <p:nvSpPr>
          <p:cNvPr id="599043" name="Rectangle 3"/>
          <p:cNvSpPr>
            <a:spLocks noGrp="1" noChangeArrowheads="1"/>
          </p:cNvSpPr>
          <p:nvPr>
            <p:ph type="title"/>
          </p:nvPr>
        </p:nvSpPr>
        <p:spPr>
          <a:xfrm>
            <a:off x="228600" y="152400"/>
            <a:ext cx="2590800" cy="685800"/>
          </a:xfrm>
        </p:spPr>
        <p:txBody>
          <a:bodyPr/>
          <a:lstStyle/>
          <a:p>
            <a:r>
              <a:rPr lang="en-US" altLang="en-US"/>
              <a:t>K-means</a:t>
            </a:r>
          </a:p>
        </p:txBody>
      </p:sp>
      <p:sp>
        <p:nvSpPr>
          <p:cNvPr id="599044" name="Text Box 4"/>
          <p:cNvSpPr txBox="1">
            <a:spLocks noChangeArrowheads="1"/>
          </p:cNvSpPr>
          <p:nvPr/>
        </p:nvSpPr>
        <p:spPr bwMode="auto">
          <a:xfrm>
            <a:off x="152400" y="762000"/>
            <a:ext cx="29718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ahoma" panose="020B0604030504040204" pitchFamily="34" charset="0"/>
              </a:defRPr>
            </a:lvl1pPr>
            <a:lvl2pPr marL="974725" indent="-457200">
              <a:spcBef>
                <a:spcPct val="0"/>
              </a:spcBef>
              <a:defRPr sz="2400">
                <a:solidFill>
                  <a:schemeClr val="tx1"/>
                </a:solidFill>
                <a:latin typeface="Tahoma" panose="020B0604030504040204" pitchFamily="34" charset="0"/>
              </a:defRPr>
            </a:lvl2pPr>
            <a:lvl3pPr marL="1546225" indent="-457200">
              <a:spcBef>
                <a:spcPct val="0"/>
              </a:spcBef>
              <a:defRPr sz="2400">
                <a:solidFill>
                  <a:schemeClr val="tx1"/>
                </a:solidFill>
                <a:latin typeface="Tahoma" panose="020B0604030504040204" pitchFamily="34" charset="0"/>
              </a:defRPr>
            </a:lvl3pPr>
            <a:lvl4pPr marL="2117725" indent="-457200">
              <a:spcBef>
                <a:spcPct val="0"/>
              </a:spcBef>
              <a:defRPr sz="2400">
                <a:solidFill>
                  <a:schemeClr val="tx1"/>
                </a:solidFill>
                <a:latin typeface="Tahoma" panose="020B0604030504040204" pitchFamily="34" charset="0"/>
              </a:defRPr>
            </a:lvl4pPr>
            <a:lvl5pPr marL="2689225" indent="-457200">
              <a:spcBef>
                <a:spcPct val="0"/>
              </a:spcBef>
              <a:defRPr sz="2400">
                <a:solidFill>
                  <a:schemeClr val="tx1"/>
                </a:solidFill>
                <a:latin typeface="Tahoma" panose="020B0604030504040204" pitchFamily="34" charset="0"/>
              </a:defRPr>
            </a:lvl5pPr>
            <a:lvl6pPr marL="3146425" indent="-457200" fontAlgn="base">
              <a:spcBef>
                <a:spcPct val="0"/>
              </a:spcBef>
              <a:spcAft>
                <a:spcPct val="0"/>
              </a:spcAft>
              <a:defRPr sz="2400">
                <a:solidFill>
                  <a:schemeClr val="tx1"/>
                </a:solidFill>
                <a:latin typeface="Tahoma" panose="020B0604030504040204" pitchFamily="34" charset="0"/>
              </a:defRPr>
            </a:lvl6pPr>
            <a:lvl7pPr marL="3603625" indent="-457200" fontAlgn="base">
              <a:spcBef>
                <a:spcPct val="0"/>
              </a:spcBef>
              <a:spcAft>
                <a:spcPct val="0"/>
              </a:spcAft>
              <a:defRPr sz="2400">
                <a:solidFill>
                  <a:schemeClr val="tx1"/>
                </a:solidFill>
                <a:latin typeface="Tahoma" panose="020B0604030504040204" pitchFamily="34" charset="0"/>
              </a:defRPr>
            </a:lvl7pPr>
            <a:lvl8pPr marL="4060825" indent="-457200" fontAlgn="base">
              <a:spcBef>
                <a:spcPct val="0"/>
              </a:spcBef>
              <a:spcAft>
                <a:spcPct val="0"/>
              </a:spcAft>
              <a:defRPr sz="2400">
                <a:solidFill>
                  <a:schemeClr val="tx1"/>
                </a:solidFill>
                <a:latin typeface="Tahoma" panose="020B0604030504040204" pitchFamily="34" charset="0"/>
              </a:defRPr>
            </a:lvl8pPr>
            <a:lvl9pPr marL="4518025" indent="-457200" fontAlgn="base">
              <a:spcBef>
                <a:spcPct val="0"/>
              </a:spcBef>
              <a:spcAft>
                <a:spcPct val="0"/>
              </a:spcAft>
              <a:defRPr sz="2400">
                <a:solidFill>
                  <a:schemeClr val="tx1"/>
                </a:solidFill>
                <a:latin typeface="Tahoma" panose="020B0604030504040204" pitchFamily="34" charset="0"/>
              </a:defRPr>
            </a:lvl9pPr>
          </a:lstStyle>
          <a:p>
            <a:pPr marL="457200" marR="0" lvl="0" indent="-457200" algn="l" defTabSz="914400" rtl="0" eaLnBrk="1" fontAlgn="base" latinLnBrk="0" hangingPunct="1">
              <a:lnSpc>
                <a:spcPct val="100000"/>
              </a:lnSpc>
              <a:spcBef>
                <a:spcPct val="50000"/>
              </a:spcBef>
              <a:spcAft>
                <a:spcPct val="0"/>
              </a:spcAft>
              <a:buClr>
                <a:srgbClr val="000000"/>
              </a:buClr>
              <a:buSzTx/>
              <a:buFontTx/>
              <a:buAutoNum type="arabicPeriod"/>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Ask user how many clusters they’d like. </a:t>
            </a:r>
            <a:r>
              <a:rPr kumimoji="0" lang="en-US" altLang="en-US" sz="2000" b="0" i="1" u="none" strike="noStrike" kern="1200" cap="none" spc="0" normalizeH="0" baseline="0" noProof="0">
                <a:ln>
                  <a:noFill/>
                </a:ln>
                <a:solidFill>
                  <a:srgbClr val="008000"/>
                </a:solidFill>
                <a:effectLst/>
                <a:uLnTx/>
                <a:uFillTx/>
                <a:latin typeface="Tahoma" panose="020B0604030504040204" pitchFamily="34" charset="0"/>
                <a:ea typeface="+mn-ea"/>
                <a:cs typeface="+mn-cs"/>
              </a:rPr>
              <a:t>(e.g. k=5) </a:t>
            </a:r>
            <a:endPar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a:p>
            <a:pPr marL="457200" marR="0" lvl="0" indent="-457200" algn="l" defTabSz="914400" rtl="0" eaLnBrk="1" fontAlgn="base" latinLnBrk="0" hangingPunct="1">
              <a:lnSpc>
                <a:spcPct val="100000"/>
              </a:lnSpc>
              <a:spcBef>
                <a:spcPct val="50000"/>
              </a:spcBef>
              <a:spcAft>
                <a:spcPct val="0"/>
              </a:spcAft>
              <a:buClr>
                <a:srgbClr val="000000"/>
              </a:buClr>
              <a:buSzTx/>
              <a:buFontTx/>
              <a:buAutoNum type="arabicPeriod"/>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Randomly guess k cluster Center locations</a:t>
            </a:r>
          </a:p>
          <a:p>
            <a:pPr marL="457200" marR="0" lvl="0" indent="-457200" algn="l" defTabSz="914400" rtl="0" eaLnBrk="1" fontAlgn="base" latinLnBrk="0" hangingPunct="1">
              <a:lnSpc>
                <a:spcPct val="100000"/>
              </a:lnSpc>
              <a:spcBef>
                <a:spcPct val="50000"/>
              </a:spcBef>
              <a:spcAft>
                <a:spcPct val="0"/>
              </a:spcAft>
              <a:buClr>
                <a:srgbClr val="000000"/>
              </a:buClr>
              <a:buSzTx/>
              <a:buFontTx/>
              <a:buAutoNum type="arabicPeriod"/>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Each datapoint finds out which Center it’s closest to.</a:t>
            </a:r>
          </a:p>
          <a:p>
            <a:pPr marL="457200" marR="0" lvl="0" indent="-457200" algn="l" defTabSz="914400" rtl="0" eaLnBrk="1" fontAlgn="base" latinLnBrk="0" hangingPunct="1">
              <a:lnSpc>
                <a:spcPct val="100000"/>
              </a:lnSpc>
              <a:spcBef>
                <a:spcPct val="50000"/>
              </a:spcBef>
              <a:spcAft>
                <a:spcPct val="0"/>
              </a:spcAft>
              <a:buClr>
                <a:srgbClr val="000000"/>
              </a:buClr>
              <a:buSzTx/>
              <a:buFontTx/>
              <a:buAutoNum type="arabicPeriod"/>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Each Center finds the centroid of the points it owns</a:t>
            </a:r>
          </a:p>
        </p:txBody>
      </p:sp>
      <p:sp>
        <p:nvSpPr>
          <p:cNvPr id="599046" name="Oval 6"/>
          <p:cNvSpPr>
            <a:spLocks noChangeArrowheads="1"/>
          </p:cNvSpPr>
          <p:nvPr/>
        </p:nvSpPr>
        <p:spPr bwMode="auto">
          <a:xfrm>
            <a:off x="5873750" y="4867275"/>
            <a:ext cx="71438" cy="69850"/>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47" name="Oval 7"/>
          <p:cNvSpPr>
            <a:spLocks noChangeArrowheads="1"/>
          </p:cNvSpPr>
          <p:nvPr/>
        </p:nvSpPr>
        <p:spPr bwMode="auto">
          <a:xfrm>
            <a:off x="6230938" y="4997450"/>
            <a:ext cx="71437" cy="69850"/>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48" name="Oval 8"/>
          <p:cNvSpPr>
            <a:spLocks noChangeArrowheads="1"/>
          </p:cNvSpPr>
          <p:nvPr/>
        </p:nvSpPr>
        <p:spPr bwMode="auto">
          <a:xfrm>
            <a:off x="6862763" y="4178300"/>
            <a:ext cx="71437" cy="69850"/>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49" name="Oval 9"/>
          <p:cNvSpPr>
            <a:spLocks noChangeArrowheads="1"/>
          </p:cNvSpPr>
          <p:nvPr/>
        </p:nvSpPr>
        <p:spPr bwMode="auto">
          <a:xfrm>
            <a:off x="5991225" y="4371975"/>
            <a:ext cx="71438" cy="69850"/>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50" name="Oval 10"/>
          <p:cNvSpPr>
            <a:spLocks noChangeArrowheads="1"/>
          </p:cNvSpPr>
          <p:nvPr/>
        </p:nvSpPr>
        <p:spPr bwMode="auto">
          <a:xfrm>
            <a:off x="5646738" y="2019300"/>
            <a:ext cx="71437" cy="68263"/>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51" name="Line 11"/>
          <p:cNvSpPr>
            <a:spLocks noChangeShapeType="1"/>
          </p:cNvSpPr>
          <p:nvPr/>
        </p:nvSpPr>
        <p:spPr bwMode="auto">
          <a:xfrm flipH="1">
            <a:off x="6272213" y="1295400"/>
            <a:ext cx="2428875" cy="1970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52" name="Line 12"/>
          <p:cNvSpPr>
            <a:spLocks noChangeShapeType="1"/>
          </p:cNvSpPr>
          <p:nvPr/>
        </p:nvSpPr>
        <p:spPr bwMode="auto">
          <a:xfrm>
            <a:off x="6272213" y="3265488"/>
            <a:ext cx="180975" cy="12684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53" name="Line 13"/>
          <p:cNvSpPr>
            <a:spLocks noChangeShapeType="1"/>
          </p:cNvSpPr>
          <p:nvPr/>
        </p:nvSpPr>
        <p:spPr bwMode="auto">
          <a:xfrm>
            <a:off x="6453188" y="4533900"/>
            <a:ext cx="793750" cy="557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54" name="Line 14"/>
          <p:cNvSpPr>
            <a:spLocks noChangeShapeType="1"/>
          </p:cNvSpPr>
          <p:nvPr/>
        </p:nvSpPr>
        <p:spPr bwMode="auto">
          <a:xfrm flipH="1">
            <a:off x="6076950" y="4533900"/>
            <a:ext cx="376238" cy="155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55" name="Line 15"/>
          <p:cNvSpPr>
            <a:spLocks noChangeShapeType="1"/>
          </p:cNvSpPr>
          <p:nvPr/>
        </p:nvSpPr>
        <p:spPr bwMode="auto">
          <a:xfrm flipH="1" flipV="1">
            <a:off x="3886200" y="4156075"/>
            <a:ext cx="220345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56" name="Line 16"/>
          <p:cNvSpPr>
            <a:spLocks noChangeShapeType="1"/>
          </p:cNvSpPr>
          <p:nvPr/>
        </p:nvSpPr>
        <p:spPr bwMode="auto">
          <a:xfrm flipH="1">
            <a:off x="6043613" y="4689475"/>
            <a:ext cx="46037" cy="9683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57" name="Line 17"/>
          <p:cNvSpPr>
            <a:spLocks noChangeShapeType="1"/>
          </p:cNvSpPr>
          <p:nvPr/>
        </p:nvSpPr>
        <p:spPr bwMode="auto">
          <a:xfrm flipH="1">
            <a:off x="3886200" y="3265488"/>
            <a:ext cx="2373313" cy="2111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58" name="Oval 18"/>
          <p:cNvSpPr>
            <a:spLocks noChangeAspect="1" noChangeArrowheads="1"/>
          </p:cNvSpPr>
          <p:nvPr/>
        </p:nvSpPr>
        <p:spPr bwMode="auto">
          <a:xfrm>
            <a:off x="6248400" y="1828800"/>
            <a:ext cx="119063" cy="1143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59" name="Oval 19"/>
          <p:cNvSpPr>
            <a:spLocks noChangeAspect="1" noChangeArrowheads="1"/>
          </p:cNvSpPr>
          <p:nvPr/>
        </p:nvSpPr>
        <p:spPr bwMode="auto">
          <a:xfrm>
            <a:off x="6400800" y="5029200"/>
            <a:ext cx="119063" cy="1143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60" name="Oval 20"/>
          <p:cNvSpPr>
            <a:spLocks noChangeAspect="1" noChangeArrowheads="1"/>
          </p:cNvSpPr>
          <p:nvPr/>
        </p:nvSpPr>
        <p:spPr bwMode="auto">
          <a:xfrm>
            <a:off x="4953000" y="4724400"/>
            <a:ext cx="119063" cy="1143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61" name="Oval 21"/>
          <p:cNvSpPr>
            <a:spLocks noChangeAspect="1" noChangeArrowheads="1"/>
          </p:cNvSpPr>
          <p:nvPr/>
        </p:nvSpPr>
        <p:spPr bwMode="auto">
          <a:xfrm>
            <a:off x="5181600" y="4038600"/>
            <a:ext cx="119063" cy="1143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62" name="Oval 22"/>
          <p:cNvSpPr>
            <a:spLocks noChangeAspect="1" noChangeArrowheads="1"/>
          </p:cNvSpPr>
          <p:nvPr/>
        </p:nvSpPr>
        <p:spPr bwMode="auto">
          <a:xfrm>
            <a:off x="7391400" y="3276600"/>
            <a:ext cx="119063" cy="1143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63" name="Freeform 23"/>
          <p:cNvSpPr>
            <a:spLocks/>
          </p:cNvSpPr>
          <p:nvPr/>
        </p:nvSpPr>
        <p:spPr bwMode="auto">
          <a:xfrm>
            <a:off x="5694363" y="1792288"/>
            <a:ext cx="498475" cy="146050"/>
          </a:xfrm>
          <a:custGeom>
            <a:avLst/>
            <a:gdLst>
              <a:gd name="T0" fmla="*/ 0 w 314"/>
              <a:gd name="T1" fmla="*/ 92 h 92"/>
              <a:gd name="T2" fmla="*/ 138 w 314"/>
              <a:gd name="T3" fmla="*/ 0 h 92"/>
              <a:gd name="T4" fmla="*/ 222 w 314"/>
              <a:gd name="T5" fmla="*/ 8 h 92"/>
              <a:gd name="T6" fmla="*/ 314 w 314"/>
              <a:gd name="T7" fmla="*/ 15 h 92"/>
            </a:gdLst>
            <a:ahLst/>
            <a:cxnLst>
              <a:cxn ang="0">
                <a:pos x="T0" y="T1"/>
              </a:cxn>
              <a:cxn ang="0">
                <a:pos x="T2" y="T3"/>
              </a:cxn>
              <a:cxn ang="0">
                <a:pos x="T4" y="T5"/>
              </a:cxn>
              <a:cxn ang="0">
                <a:pos x="T6" y="T7"/>
              </a:cxn>
            </a:cxnLst>
            <a:rect l="0" t="0" r="r" b="b"/>
            <a:pathLst>
              <a:path w="314" h="92">
                <a:moveTo>
                  <a:pt x="0" y="92"/>
                </a:moveTo>
                <a:cubicBezTo>
                  <a:pt x="16" y="21"/>
                  <a:pt x="78" y="21"/>
                  <a:pt x="138" y="0"/>
                </a:cubicBezTo>
                <a:cubicBezTo>
                  <a:pt x="166" y="3"/>
                  <a:pt x="194" y="6"/>
                  <a:pt x="222" y="8"/>
                </a:cubicBezTo>
                <a:cubicBezTo>
                  <a:pt x="253" y="11"/>
                  <a:pt x="314" y="15"/>
                  <a:pt x="314" y="15"/>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64" name="Freeform 24"/>
          <p:cNvSpPr>
            <a:spLocks/>
          </p:cNvSpPr>
          <p:nvPr/>
        </p:nvSpPr>
        <p:spPr bwMode="auto">
          <a:xfrm>
            <a:off x="7023100" y="3535363"/>
            <a:ext cx="425450" cy="646112"/>
          </a:xfrm>
          <a:custGeom>
            <a:avLst/>
            <a:gdLst>
              <a:gd name="T0" fmla="*/ 0 w 268"/>
              <a:gd name="T1" fmla="*/ 407 h 407"/>
              <a:gd name="T2" fmla="*/ 123 w 268"/>
              <a:gd name="T3" fmla="*/ 323 h 407"/>
              <a:gd name="T4" fmla="*/ 161 w 268"/>
              <a:gd name="T5" fmla="*/ 284 h 407"/>
              <a:gd name="T6" fmla="*/ 192 w 268"/>
              <a:gd name="T7" fmla="*/ 238 h 407"/>
              <a:gd name="T8" fmla="*/ 253 w 268"/>
              <a:gd name="T9" fmla="*/ 115 h 407"/>
              <a:gd name="T10" fmla="*/ 268 w 268"/>
              <a:gd name="T11" fmla="*/ 0 h 407"/>
            </a:gdLst>
            <a:ahLst/>
            <a:cxnLst>
              <a:cxn ang="0">
                <a:pos x="T0" y="T1"/>
              </a:cxn>
              <a:cxn ang="0">
                <a:pos x="T2" y="T3"/>
              </a:cxn>
              <a:cxn ang="0">
                <a:pos x="T4" y="T5"/>
              </a:cxn>
              <a:cxn ang="0">
                <a:pos x="T6" y="T7"/>
              </a:cxn>
              <a:cxn ang="0">
                <a:pos x="T8" y="T9"/>
              </a:cxn>
              <a:cxn ang="0">
                <a:pos x="T10" y="T11"/>
              </a:cxn>
            </a:cxnLst>
            <a:rect l="0" t="0" r="r" b="b"/>
            <a:pathLst>
              <a:path w="268" h="407">
                <a:moveTo>
                  <a:pt x="0" y="407"/>
                </a:moveTo>
                <a:cubicBezTo>
                  <a:pt x="43" y="379"/>
                  <a:pt x="86" y="360"/>
                  <a:pt x="123" y="323"/>
                </a:cubicBezTo>
                <a:cubicBezTo>
                  <a:pt x="136" y="310"/>
                  <a:pt x="148" y="297"/>
                  <a:pt x="161" y="284"/>
                </a:cubicBezTo>
                <a:cubicBezTo>
                  <a:pt x="174" y="271"/>
                  <a:pt x="192" y="238"/>
                  <a:pt x="192" y="238"/>
                </a:cubicBezTo>
                <a:cubicBezTo>
                  <a:pt x="206" y="193"/>
                  <a:pt x="238" y="159"/>
                  <a:pt x="253" y="115"/>
                </a:cubicBezTo>
                <a:cubicBezTo>
                  <a:pt x="257" y="84"/>
                  <a:pt x="268" y="33"/>
                  <a:pt x="268" y="0"/>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65" name="Freeform 25"/>
          <p:cNvSpPr>
            <a:spLocks/>
          </p:cNvSpPr>
          <p:nvPr/>
        </p:nvSpPr>
        <p:spPr bwMode="auto">
          <a:xfrm>
            <a:off x="5386388" y="4160838"/>
            <a:ext cx="600075" cy="155575"/>
          </a:xfrm>
          <a:custGeom>
            <a:avLst/>
            <a:gdLst>
              <a:gd name="T0" fmla="*/ 378 w 378"/>
              <a:gd name="T1" fmla="*/ 98 h 98"/>
              <a:gd name="T2" fmla="*/ 71 w 378"/>
              <a:gd name="T3" fmla="*/ 21 h 98"/>
              <a:gd name="T4" fmla="*/ 25 w 378"/>
              <a:gd name="T5" fmla="*/ 6 h 98"/>
              <a:gd name="T6" fmla="*/ 2 w 378"/>
              <a:gd name="T7" fmla="*/ 13 h 98"/>
              <a:gd name="T8" fmla="*/ 9 w 378"/>
              <a:gd name="T9" fmla="*/ 13 h 98"/>
            </a:gdLst>
            <a:ahLst/>
            <a:cxnLst>
              <a:cxn ang="0">
                <a:pos x="T0" y="T1"/>
              </a:cxn>
              <a:cxn ang="0">
                <a:pos x="T2" y="T3"/>
              </a:cxn>
              <a:cxn ang="0">
                <a:pos x="T4" y="T5"/>
              </a:cxn>
              <a:cxn ang="0">
                <a:pos x="T6" y="T7"/>
              </a:cxn>
              <a:cxn ang="0">
                <a:pos x="T8" y="T9"/>
              </a:cxn>
            </a:cxnLst>
            <a:rect l="0" t="0" r="r" b="b"/>
            <a:pathLst>
              <a:path w="378" h="98">
                <a:moveTo>
                  <a:pt x="378" y="98"/>
                </a:moveTo>
                <a:cubicBezTo>
                  <a:pt x="314" y="0"/>
                  <a:pt x="172" y="27"/>
                  <a:pt x="71" y="21"/>
                </a:cubicBezTo>
                <a:cubicBezTo>
                  <a:pt x="68" y="20"/>
                  <a:pt x="29" y="6"/>
                  <a:pt x="25" y="6"/>
                </a:cubicBezTo>
                <a:cubicBezTo>
                  <a:pt x="17" y="6"/>
                  <a:pt x="9" y="10"/>
                  <a:pt x="2" y="13"/>
                </a:cubicBezTo>
                <a:cubicBezTo>
                  <a:pt x="0" y="14"/>
                  <a:pt x="7" y="13"/>
                  <a:pt x="9" y="13"/>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66" name="Freeform 26"/>
          <p:cNvSpPr>
            <a:spLocks/>
          </p:cNvSpPr>
          <p:nvPr/>
        </p:nvSpPr>
        <p:spPr bwMode="auto">
          <a:xfrm>
            <a:off x="5205413" y="4840288"/>
            <a:ext cx="635000" cy="219075"/>
          </a:xfrm>
          <a:custGeom>
            <a:avLst/>
            <a:gdLst>
              <a:gd name="T0" fmla="*/ 400 w 400"/>
              <a:gd name="T1" fmla="*/ 107 h 138"/>
              <a:gd name="T2" fmla="*/ 323 w 400"/>
              <a:gd name="T3" fmla="*/ 138 h 138"/>
              <a:gd name="T4" fmla="*/ 200 w 400"/>
              <a:gd name="T5" fmla="*/ 131 h 138"/>
              <a:gd name="T6" fmla="*/ 39 w 400"/>
              <a:gd name="T7" fmla="*/ 23 h 138"/>
              <a:gd name="T8" fmla="*/ 23 w 400"/>
              <a:gd name="T9" fmla="*/ 8 h 138"/>
              <a:gd name="T10" fmla="*/ 0 w 400"/>
              <a:gd name="T11" fmla="*/ 0 h 138"/>
            </a:gdLst>
            <a:ahLst/>
            <a:cxnLst>
              <a:cxn ang="0">
                <a:pos x="T0" y="T1"/>
              </a:cxn>
              <a:cxn ang="0">
                <a:pos x="T2" y="T3"/>
              </a:cxn>
              <a:cxn ang="0">
                <a:pos x="T4" y="T5"/>
              </a:cxn>
              <a:cxn ang="0">
                <a:pos x="T6" y="T7"/>
              </a:cxn>
              <a:cxn ang="0">
                <a:pos x="T8" y="T9"/>
              </a:cxn>
              <a:cxn ang="0">
                <a:pos x="T10" y="T11"/>
              </a:cxn>
            </a:cxnLst>
            <a:rect l="0" t="0" r="r" b="b"/>
            <a:pathLst>
              <a:path w="400" h="138">
                <a:moveTo>
                  <a:pt x="400" y="107"/>
                </a:moveTo>
                <a:cubicBezTo>
                  <a:pt x="374" y="125"/>
                  <a:pt x="355" y="131"/>
                  <a:pt x="323" y="138"/>
                </a:cubicBezTo>
                <a:cubicBezTo>
                  <a:pt x="282" y="136"/>
                  <a:pt x="241" y="137"/>
                  <a:pt x="200" y="131"/>
                </a:cubicBezTo>
                <a:cubicBezTo>
                  <a:pt x="151" y="124"/>
                  <a:pt x="101" y="44"/>
                  <a:pt x="39" y="23"/>
                </a:cubicBezTo>
                <a:cubicBezTo>
                  <a:pt x="34" y="18"/>
                  <a:pt x="29" y="12"/>
                  <a:pt x="23" y="8"/>
                </a:cubicBezTo>
                <a:cubicBezTo>
                  <a:pt x="16" y="4"/>
                  <a:pt x="0" y="0"/>
                  <a:pt x="0" y="0"/>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599067" name="Freeform 27"/>
          <p:cNvSpPr>
            <a:spLocks/>
          </p:cNvSpPr>
          <p:nvPr/>
        </p:nvSpPr>
        <p:spPr bwMode="auto">
          <a:xfrm>
            <a:off x="6138863" y="5145088"/>
            <a:ext cx="303212" cy="268287"/>
          </a:xfrm>
          <a:custGeom>
            <a:avLst/>
            <a:gdLst>
              <a:gd name="T0" fmla="*/ 50 w 191"/>
              <a:gd name="T1" fmla="*/ 0 h 169"/>
              <a:gd name="T2" fmla="*/ 50 w 191"/>
              <a:gd name="T3" fmla="*/ 169 h 169"/>
              <a:gd name="T4" fmla="*/ 134 w 191"/>
              <a:gd name="T5" fmla="*/ 161 h 169"/>
              <a:gd name="T6" fmla="*/ 180 w 191"/>
              <a:gd name="T7" fmla="*/ 84 h 169"/>
              <a:gd name="T8" fmla="*/ 188 w 191"/>
              <a:gd name="T9" fmla="*/ 38 h 169"/>
            </a:gdLst>
            <a:ahLst/>
            <a:cxnLst>
              <a:cxn ang="0">
                <a:pos x="T0" y="T1"/>
              </a:cxn>
              <a:cxn ang="0">
                <a:pos x="T2" y="T3"/>
              </a:cxn>
              <a:cxn ang="0">
                <a:pos x="T4" y="T5"/>
              </a:cxn>
              <a:cxn ang="0">
                <a:pos x="T6" y="T7"/>
              </a:cxn>
              <a:cxn ang="0">
                <a:pos x="T8" y="T9"/>
              </a:cxn>
            </a:cxnLst>
            <a:rect l="0" t="0" r="r" b="b"/>
            <a:pathLst>
              <a:path w="191" h="169">
                <a:moveTo>
                  <a:pt x="50" y="0"/>
                </a:moveTo>
                <a:cubicBezTo>
                  <a:pt x="24" y="51"/>
                  <a:pt x="0" y="122"/>
                  <a:pt x="50" y="169"/>
                </a:cubicBezTo>
                <a:cubicBezTo>
                  <a:pt x="78" y="166"/>
                  <a:pt x="107" y="167"/>
                  <a:pt x="134" y="161"/>
                </a:cubicBezTo>
                <a:cubicBezTo>
                  <a:pt x="157" y="156"/>
                  <a:pt x="164" y="101"/>
                  <a:pt x="180" y="84"/>
                </a:cubicBezTo>
                <a:cubicBezTo>
                  <a:pt x="191" y="54"/>
                  <a:pt x="188" y="69"/>
                  <a:pt x="188" y="38"/>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4066528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200" b="0" i="0" u="none" strike="noStrike" kern="1200" cap="none" spc="0" normalizeH="0" baseline="0" noProof="0">
                <a:ln>
                  <a:noFill/>
                </a:ln>
                <a:solidFill>
                  <a:srgbClr val="1C1C1C"/>
                </a:solidFill>
                <a:effectLst/>
                <a:uLnTx/>
                <a:uFillTx/>
                <a:latin typeface="Tahoma"/>
                <a:ea typeface="+mn-ea"/>
                <a:cs typeface="+mn-cs"/>
              </a:rPr>
              <a:t>Copyright © 2001, 2004, Andrew W. Moore</a:t>
            </a:r>
          </a:p>
        </p:txBody>
      </p:sp>
      <p:pic>
        <p:nvPicPr>
          <p:cNvPr id="600066" name="Picture 2" descr="km-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
        <p:nvSpPr>
          <p:cNvPr id="600067" name="Rectangle 3"/>
          <p:cNvSpPr>
            <a:spLocks noGrp="1" noChangeArrowheads="1"/>
          </p:cNvSpPr>
          <p:nvPr>
            <p:ph type="title"/>
          </p:nvPr>
        </p:nvSpPr>
        <p:spPr>
          <a:xfrm>
            <a:off x="228600" y="152400"/>
            <a:ext cx="2590800" cy="685800"/>
          </a:xfrm>
        </p:spPr>
        <p:txBody>
          <a:bodyPr/>
          <a:lstStyle/>
          <a:p>
            <a:r>
              <a:rPr lang="en-US" altLang="en-US"/>
              <a:t>K-means</a:t>
            </a:r>
          </a:p>
        </p:txBody>
      </p:sp>
      <p:sp>
        <p:nvSpPr>
          <p:cNvPr id="600068" name="Text Box 4"/>
          <p:cNvSpPr txBox="1">
            <a:spLocks noChangeArrowheads="1"/>
          </p:cNvSpPr>
          <p:nvPr/>
        </p:nvSpPr>
        <p:spPr bwMode="auto">
          <a:xfrm>
            <a:off x="152400" y="762000"/>
            <a:ext cx="29718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ahoma" panose="020B0604030504040204" pitchFamily="34" charset="0"/>
              </a:defRPr>
            </a:lvl1pPr>
            <a:lvl2pPr marL="974725" indent="-457200">
              <a:spcBef>
                <a:spcPct val="0"/>
              </a:spcBef>
              <a:defRPr sz="2400">
                <a:solidFill>
                  <a:schemeClr val="tx1"/>
                </a:solidFill>
                <a:latin typeface="Tahoma" panose="020B0604030504040204" pitchFamily="34" charset="0"/>
              </a:defRPr>
            </a:lvl2pPr>
            <a:lvl3pPr marL="1546225" indent="-457200">
              <a:spcBef>
                <a:spcPct val="0"/>
              </a:spcBef>
              <a:defRPr sz="2400">
                <a:solidFill>
                  <a:schemeClr val="tx1"/>
                </a:solidFill>
                <a:latin typeface="Tahoma" panose="020B0604030504040204" pitchFamily="34" charset="0"/>
              </a:defRPr>
            </a:lvl3pPr>
            <a:lvl4pPr marL="2117725" indent="-457200">
              <a:spcBef>
                <a:spcPct val="0"/>
              </a:spcBef>
              <a:defRPr sz="2400">
                <a:solidFill>
                  <a:schemeClr val="tx1"/>
                </a:solidFill>
                <a:latin typeface="Tahoma" panose="020B0604030504040204" pitchFamily="34" charset="0"/>
              </a:defRPr>
            </a:lvl4pPr>
            <a:lvl5pPr marL="2689225" indent="-457200">
              <a:spcBef>
                <a:spcPct val="0"/>
              </a:spcBef>
              <a:defRPr sz="2400">
                <a:solidFill>
                  <a:schemeClr val="tx1"/>
                </a:solidFill>
                <a:latin typeface="Tahoma" panose="020B0604030504040204" pitchFamily="34" charset="0"/>
              </a:defRPr>
            </a:lvl5pPr>
            <a:lvl6pPr marL="3146425" indent="-457200" fontAlgn="base">
              <a:spcBef>
                <a:spcPct val="0"/>
              </a:spcBef>
              <a:spcAft>
                <a:spcPct val="0"/>
              </a:spcAft>
              <a:defRPr sz="2400">
                <a:solidFill>
                  <a:schemeClr val="tx1"/>
                </a:solidFill>
                <a:latin typeface="Tahoma" panose="020B0604030504040204" pitchFamily="34" charset="0"/>
              </a:defRPr>
            </a:lvl6pPr>
            <a:lvl7pPr marL="3603625" indent="-457200" fontAlgn="base">
              <a:spcBef>
                <a:spcPct val="0"/>
              </a:spcBef>
              <a:spcAft>
                <a:spcPct val="0"/>
              </a:spcAft>
              <a:defRPr sz="2400">
                <a:solidFill>
                  <a:schemeClr val="tx1"/>
                </a:solidFill>
                <a:latin typeface="Tahoma" panose="020B0604030504040204" pitchFamily="34" charset="0"/>
              </a:defRPr>
            </a:lvl7pPr>
            <a:lvl8pPr marL="4060825" indent="-457200" fontAlgn="base">
              <a:spcBef>
                <a:spcPct val="0"/>
              </a:spcBef>
              <a:spcAft>
                <a:spcPct val="0"/>
              </a:spcAft>
              <a:defRPr sz="2400">
                <a:solidFill>
                  <a:schemeClr val="tx1"/>
                </a:solidFill>
                <a:latin typeface="Tahoma" panose="020B0604030504040204" pitchFamily="34" charset="0"/>
              </a:defRPr>
            </a:lvl8pPr>
            <a:lvl9pPr marL="4518025" indent="-457200" fontAlgn="base">
              <a:spcBef>
                <a:spcPct val="0"/>
              </a:spcBef>
              <a:spcAft>
                <a:spcPct val="0"/>
              </a:spcAft>
              <a:defRPr sz="2400">
                <a:solidFill>
                  <a:schemeClr val="tx1"/>
                </a:solidFill>
                <a:latin typeface="Tahoma" panose="020B0604030504040204" pitchFamily="34" charset="0"/>
              </a:defRPr>
            </a:lvl9pPr>
          </a:lstStyle>
          <a:p>
            <a:pPr marL="457200" marR="0" lvl="0" indent="-457200" algn="l" defTabSz="914400" rtl="0" eaLnBrk="1" fontAlgn="base" latinLnBrk="0" hangingPunct="1">
              <a:lnSpc>
                <a:spcPct val="100000"/>
              </a:lnSpc>
              <a:spcBef>
                <a:spcPct val="50000"/>
              </a:spcBef>
              <a:spcAft>
                <a:spcPct val="0"/>
              </a:spcAft>
              <a:buClr>
                <a:srgbClr val="000000"/>
              </a:buClr>
              <a:buSzTx/>
              <a:buFontTx/>
              <a:buAutoNum type="arabicPeriod"/>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Ask user how many clusters they’d like. </a:t>
            </a:r>
            <a:r>
              <a:rPr kumimoji="0" lang="en-US" altLang="en-US" sz="2000" b="0" i="1" u="none" strike="noStrike" kern="1200" cap="none" spc="0" normalizeH="0" baseline="0" noProof="0">
                <a:ln>
                  <a:noFill/>
                </a:ln>
                <a:solidFill>
                  <a:srgbClr val="008000"/>
                </a:solidFill>
                <a:effectLst/>
                <a:uLnTx/>
                <a:uFillTx/>
                <a:latin typeface="Tahoma" panose="020B0604030504040204" pitchFamily="34" charset="0"/>
                <a:ea typeface="+mn-ea"/>
                <a:cs typeface="+mn-cs"/>
              </a:rPr>
              <a:t>(e.g. k=5) </a:t>
            </a:r>
            <a:endPar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a:p>
            <a:pPr marL="457200" marR="0" lvl="0" indent="-457200" algn="l" defTabSz="914400" rtl="0" eaLnBrk="1" fontAlgn="base" latinLnBrk="0" hangingPunct="1">
              <a:lnSpc>
                <a:spcPct val="100000"/>
              </a:lnSpc>
              <a:spcBef>
                <a:spcPct val="50000"/>
              </a:spcBef>
              <a:spcAft>
                <a:spcPct val="0"/>
              </a:spcAft>
              <a:buClr>
                <a:srgbClr val="000000"/>
              </a:buClr>
              <a:buSzTx/>
              <a:buFontTx/>
              <a:buAutoNum type="arabicPeriod"/>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Randomly guess k cluster Center locations</a:t>
            </a:r>
          </a:p>
          <a:p>
            <a:pPr marL="457200" marR="0" lvl="0" indent="-457200" algn="l" defTabSz="914400" rtl="0" eaLnBrk="1" fontAlgn="base" latinLnBrk="0" hangingPunct="1">
              <a:lnSpc>
                <a:spcPct val="100000"/>
              </a:lnSpc>
              <a:spcBef>
                <a:spcPct val="50000"/>
              </a:spcBef>
              <a:spcAft>
                <a:spcPct val="0"/>
              </a:spcAft>
              <a:buClr>
                <a:srgbClr val="000000"/>
              </a:buClr>
              <a:buSzTx/>
              <a:buFontTx/>
              <a:buAutoNum type="arabicPeriod"/>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Each datapoint finds out which Center it’s closest to.</a:t>
            </a:r>
          </a:p>
          <a:p>
            <a:pPr marL="457200" marR="0" lvl="0" indent="-457200" algn="l" defTabSz="914400" rtl="0" eaLnBrk="1" fontAlgn="base" latinLnBrk="0" hangingPunct="1">
              <a:lnSpc>
                <a:spcPct val="100000"/>
              </a:lnSpc>
              <a:spcBef>
                <a:spcPct val="50000"/>
              </a:spcBef>
              <a:spcAft>
                <a:spcPct val="0"/>
              </a:spcAft>
              <a:buClr>
                <a:srgbClr val="000000"/>
              </a:buClr>
              <a:buSzTx/>
              <a:buFontTx/>
              <a:buAutoNum type="arabicPeriod"/>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Each Center finds the centroid of the points it owns…</a:t>
            </a:r>
          </a:p>
          <a:p>
            <a:pPr marL="457200" marR="0" lvl="0" indent="-457200" algn="l" defTabSz="914400" rtl="0" eaLnBrk="1" fontAlgn="base" latinLnBrk="0" hangingPunct="1">
              <a:lnSpc>
                <a:spcPct val="100000"/>
              </a:lnSpc>
              <a:spcBef>
                <a:spcPct val="50000"/>
              </a:spcBef>
              <a:spcAft>
                <a:spcPct val="0"/>
              </a:spcAft>
              <a:buClr>
                <a:srgbClr val="000000"/>
              </a:buClr>
              <a:buSzTx/>
              <a:buFontTx/>
              <a:buAutoNum type="arabicPeriod"/>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…and jumps there</a:t>
            </a:r>
          </a:p>
          <a:p>
            <a:pPr marL="457200" marR="0" lvl="0" indent="-457200" algn="l" defTabSz="914400" rtl="0" eaLnBrk="1" fontAlgn="base" latinLnBrk="0" hangingPunct="1">
              <a:lnSpc>
                <a:spcPct val="100000"/>
              </a:lnSpc>
              <a:spcBef>
                <a:spcPct val="50000"/>
              </a:spcBef>
              <a:spcAft>
                <a:spcPct val="0"/>
              </a:spcAft>
              <a:buClr>
                <a:srgbClr val="000000"/>
              </a:buClr>
              <a:buSzTx/>
              <a:buFontTx/>
              <a:buAutoNum type="arabicPeriod"/>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…Repeat until terminated!</a:t>
            </a:r>
          </a:p>
        </p:txBody>
      </p:sp>
      <p:sp>
        <p:nvSpPr>
          <p:cNvPr id="600081" name="Oval 17"/>
          <p:cNvSpPr>
            <a:spLocks noChangeAspect="1" noChangeArrowheads="1"/>
          </p:cNvSpPr>
          <p:nvPr/>
        </p:nvSpPr>
        <p:spPr bwMode="auto">
          <a:xfrm>
            <a:off x="6248400" y="1828800"/>
            <a:ext cx="82550" cy="79375"/>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600082" name="Oval 18"/>
          <p:cNvSpPr>
            <a:spLocks noChangeAspect="1" noChangeArrowheads="1"/>
          </p:cNvSpPr>
          <p:nvPr/>
        </p:nvSpPr>
        <p:spPr bwMode="auto">
          <a:xfrm>
            <a:off x="6400800" y="5029200"/>
            <a:ext cx="82550" cy="79375"/>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600083" name="Oval 19"/>
          <p:cNvSpPr>
            <a:spLocks noChangeAspect="1" noChangeArrowheads="1"/>
          </p:cNvSpPr>
          <p:nvPr/>
        </p:nvSpPr>
        <p:spPr bwMode="auto">
          <a:xfrm>
            <a:off x="4953000" y="4724400"/>
            <a:ext cx="82550" cy="79375"/>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600084" name="Oval 20"/>
          <p:cNvSpPr>
            <a:spLocks noChangeAspect="1" noChangeArrowheads="1"/>
          </p:cNvSpPr>
          <p:nvPr/>
        </p:nvSpPr>
        <p:spPr bwMode="auto">
          <a:xfrm>
            <a:off x="5181600" y="4038600"/>
            <a:ext cx="82550" cy="79375"/>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600085" name="Oval 21"/>
          <p:cNvSpPr>
            <a:spLocks noChangeAspect="1" noChangeArrowheads="1"/>
          </p:cNvSpPr>
          <p:nvPr/>
        </p:nvSpPr>
        <p:spPr bwMode="auto">
          <a:xfrm>
            <a:off x="7391400" y="3276600"/>
            <a:ext cx="82550" cy="79375"/>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600086" name="Freeform 22"/>
          <p:cNvSpPr>
            <a:spLocks/>
          </p:cNvSpPr>
          <p:nvPr/>
        </p:nvSpPr>
        <p:spPr bwMode="auto">
          <a:xfrm>
            <a:off x="5694363" y="1792288"/>
            <a:ext cx="498475" cy="146050"/>
          </a:xfrm>
          <a:custGeom>
            <a:avLst/>
            <a:gdLst>
              <a:gd name="T0" fmla="*/ 0 w 314"/>
              <a:gd name="T1" fmla="*/ 92 h 92"/>
              <a:gd name="T2" fmla="*/ 138 w 314"/>
              <a:gd name="T3" fmla="*/ 0 h 92"/>
              <a:gd name="T4" fmla="*/ 222 w 314"/>
              <a:gd name="T5" fmla="*/ 8 h 92"/>
              <a:gd name="T6" fmla="*/ 314 w 314"/>
              <a:gd name="T7" fmla="*/ 15 h 92"/>
            </a:gdLst>
            <a:ahLst/>
            <a:cxnLst>
              <a:cxn ang="0">
                <a:pos x="T0" y="T1"/>
              </a:cxn>
              <a:cxn ang="0">
                <a:pos x="T2" y="T3"/>
              </a:cxn>
              <a:cxn ang="0">
                <a:pos x="T4" y="T5"/>
              </a:cxn>
              <a:cxn ang="0">
                <a:pos x="T6" y="T7"/>
              </a:cxn>
            </a:cxnLst>
            <a:rect l="0" t="0" r="r" b="b"/>
            <a:pathLst>
              <a:path w="314" h="92">
                <a:moveTo>
                  <a:pt x="0" y="92"/>
                </a:moveTo>
                <a:cubicBezTo>
                  <a:pt x="16" y="21"/>
                  <a:pt x="78" y="21"/>
                  <a:pt x="138" y="0"/>
                </a:cubicBezTo>
                <a:cubicBezTo>
                  <a:pt x="166" y="3"/>
                  <a:pt x="194" y="6"/>
                  <a:pt x="222" y="8"/>
                </a:cubicBezTo>
                <a:cubicBezTo>
                  <a:pt x="253" y="11"/>
                  <a:pt x="314" y="15"/>
                  <a:pt x="314" y="15"/>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600087" name="Freeform 23"/>
          <p:cNvSpPr>
            <a:spLocks/>
          </p:cNvSpPr>
          <p:nvPr/>
        </p:nvSpPr>
        <p:spPr bwMode="auto">
          <a:xfrm>
            <a:off x="7023100" y="3535363"/>
            <a:ext cx="425450" cy="646112"/>
          </a:xfrm>
          <a:custGeom>
            <a:avLst/>
            <a:gdLst>
              <a:gd name="T0" fmla="*/ 0 w 268"/>
              <a:gd name="T1" fmla="*/ 407 h 407"/>
              <a:gd name="T2" fmla="*/ 123 w 268"/>
              <a:gd name="T3" fmla="*/ 323 h 407"/>
              <a:gd name="T4" fmla="*/ 161 w 268"/>
              <a:gd name="T5" fmla="*/ 284 h 407"/>
              <a:gd name="T6" fmla="*/ 192 w 268"/>
              <a:gd name="T7" fmla="*/ 238 h 407"/>
              <a:gd name="T8" fmla="*/ 253 w 268"/>
              <a:gd name="T9" fmla="*/ 115 h 407"/>
              <a:gd name="T10" fmla="*/ 268 w 268"/>
              <a:gd name="T11" fmla="*/ 0 h 407"/>
            </a:gdLst>
            <a:ahLst/>
            <a:cxnLst>
              <a:cxn ang="0">
                <a:pos x="T0" y="T1"/>
              </a:cxn>
              <a:cxn ang="0">
                <a:pos x="T2" y="T3"/>
              </a:cxn>
              <a:cxn ang="0">
                <a:pos x="T4" y="T5"/>
              </a:cxn>
              <a:cxn ang="0">
                <a:pos x="T6" y="T7"/>
              </a:cxn>
              <a:cxn ang="0">
                <a:pos x="T8" y="T9"/>
              </a:cxn>
              <a:cxn ang="0">
                <a:pos x="T10" y="T11"/>
              </a:cxn>
            </a:cxnLst>
            <a:rect l="0" t="0" r="r" b="b"/>
            <a:pathLst>
              <a:path w="268" h="407">
                <a:moveTo>
                  <a:pt x="0" y="407"/>
                </a:moveTo>
                <a:cubicBezTo>
                  <a:pt x="43" y="379"/>
                  <a:pt x="86" y="360"/>
                  <a:pt x="123" y="323"/>
                </a:cubicBezTo>
                <a:cubicBezTo>
                  <a:pt x="136" y="310"/>
                  <a:pt x="148" y="297"/>
                  <a:pt x="161" y="284"/>
                </a:cubicBezTo>
                <a:cubicBezTo>
                  <a:pt x="174" y="271"/>
                  <a:pt x="192" y="238"/>
                  <a:pt x="192" y="238"/>
                </a:cubicBezTo>
                <a:cubicBezTo>
                  <a:pt x="206" y="193"/>
                  <a:pt x="238" y="159"/>
                  <a:pt x="253" y="115"/>
                </a:cubicBezTo>
                <a:cubicBezTo>
                  <a:pt x="257" y="84"/>
                  <a:pt x="268" y="33"/>
                  <a:pt x="268" y="0"/>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600088" name="Freeform 24"/>
          <p:cNvSpPr>
            <a:spLocks/>
          </p:cNvSpPr>
          <p:nvPr/>
        </p:nvSpPr>
        <p:spPr bwMode="auto">
          <a:xfrm>
            <a:off x="5386388" y="4160838"/>
            <a:ext cx="600075" cy="155575"/>
          </a:xfrm>
          <a:custGeom>
            <a:avLst/>
            <a:gdLst>
              <a:gd name="T0" fmla="*/ 378 w 378"/>
              <a:gd name="T1" fmla="*/ 98 h 98"/>
              <a:gd name="T2" fmla="*/ 71 w 378"/>
              <a:gd name="T3" fmla="*/ 21 h 98"/>
              <a:gd name="T4" fmla="*/ 25 w 378"/>
              <a:gd name="T5" fmla="*/ 6 h 98"/>
              <a:gd name="T6" fmla="*/ 2 w 378"/>
              <a:gd name="T7" fmla="*/ 13 h 98"/>
              <a:gd name="T8" fmla="*/ 9 w 378"/>
              <a:gd name="T9" fmla="*/ 13 h 98"/>
            </a:gdLst>
            <a:ahLst/>
            <a:cxnLst>
              <a:cxn ang="0">
                <a:pos x="T0" y="T1"/>
              </a:cxn>
              <a:cxn ang="0">
                <a:pos x="T2" y="T3"/>
              </a:cxn>
              <a:cxn ang="0">
                <a:pos x="T4" y="T5"/>
              </a:cxn>
              <a:cxn ang="0">
                <a:pos x="T6" y="T7"/>
              </a:cxn>
              <a:cxn ang="0">
                <a:pos x="T8" y="T9"/>
              </a:cxn>
            </a:cxnLst>
            <a:rect l="0" t="0" r="r" b="b"/>
            <a:pathLst>
              <a:path w="378" h="98">
                <a:moveTo>
                  <a:pt x="378" y="98"/>
                </a:moveTo>
                <a:cubicBezTo>
                  <a:pt x="314" y="0"/>
                  <a:pt x="172" y="27"/>
                  <a:pt x="71" y="21"/>
                </a:cubicBezTo>
                <a:cubicBezTo>
                  <a:pt x="68" y="20"/>
                  <a:pt x="29" y="6"/>
                  <a:pt x="25" y="6"/>
                </a:cubicBezTo>
                <a:cubicBezTo>
                  <a:pt x="17" y="6"/>
                  <a:pt x="9" y="10"/>
                  <a:pt x="2" y="13"/>
                </a:cubicBezTo>
                <a:cubicBezTo>
                  <a:pt x="0" y="14"/>
                  <a:pt x="7" y="13"/>
                  <a:pt x="9" y="13"/>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600089" name="Freeform 25"/>
          <p:cNvSpPr>
            <a:spLocks/>
          </p:cNvSpPr>
          <p:nvPr/>
        </p:nvSpPr>
        <p:spPr bwMode="auto">
          <a:xfrm>
            <a:off x="5205413" y="4840288"/>
            <a:ext cx="635000" cy="219075"/>
          </a:xfrm>
          <a:custGeom>
            <a:avLst/>
            <a:gdLst>
              <a:gd name="T0" fmla="*/ 400 w 400"/>
              <a:gd name="T1" fmla="*/ 107 h 138"/>
              <a:gd name="T2" fmla="*/ 323 w 400"/>
              <a:gd name="T3" fmla="*/ 138 h 138"/>
              <a:gd name="T4" fmla="*/ 200 w 400"/>
              <a:gd name="T5" fmla="*/ 131 h 138"/>
              <a:gd name="T6" fmla="*/ 39 w 400"/>
              <a:gd name="T7" fmla="*/ 23 h 138"/>
              <a:gd name="T8" fmla="*/ 23 w 400"/>
              <a:gd name="T9" fmla="*/ 8 h 138"/>
              <a:gd name="T10" fmla="*/ 0 w 400"/>
              <a:gd name="T11" fmla="*/ 0 h 138"/>
            </a:gdLst>
            <a:ahLst/>
            <a:cxnLst>
              <a:cxn ang="0">
                <a:pos x="T0" y="T1"/>
              </a:cxn>
              <a:cxn ang="0">
                <a:pos x="T2" y="T3"/>
              </a:cxn>
              <a:cxn ang="0">
                <a:pos x="T4" y="T5"/>
              </a:cxn>
              <a:cxn ang="0">
                <a:pos x="T6" y="T7"/>
              </a:cxn>
              <a:cxn ang="0">
                <a:pos x="T8" y="T9"/>
              </a:cxn>
              <a:cxn ang="0">
                <a:pos x="T10" y="T11"/>
              </a:cxn>
            </a:cxnLst>
            <a:rect l="0" t="0" r="r" b="b"/>
            <a:pathLst>
              <a:path w="400" h="138">
                <a:moveTo>
                  <a:pt x="400" y="107"/>
                </a:moveTo>
                <a:cubicBezTo>
                  <a:pt x="374" y="125"/>
                  <a:pt x="355" y="131"/>
                  <a:pt x="323" y="138"/>
                </a:cubicBezTo>
                <a:cubicBezTo>
                  <a:pt x="282" y="136"/>
                  <a:pt x="241" y="137"/>
                  <a:pt x="200" y="131"/>
                </a:cubicBezTo>
                <a:cubicBezTo>
                  <a:pt x="151" y="124"/>
                  <a:pt x="101" y="44"/>
                  <a:pt x="39" y="23"/>
                </a:cubicBezTo>
                <a:cubicBezTo>
                  <a:pt x="34" y="18"/>
                  <a:pt x="29" y="12"/>
                  <a:pt x="23" y="8"/>
                </a:cubicBezTo>
                <a:cubicBezTo>
                  <a:pt x="16" y="4"/>
                  <a:pt x="0" y="0"/>
                  <a:pt x="0" y="0"/>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600090" name="Freeform 26"/>
          <p:cNvSpPr>
            <a:spLocks/>
          </p:cNvSpPr>
          <p:nvPr/>
        </p:nvSpPr>
        <p:spPr bwMode="auto">
          <a:xfrm>
            <a:off x="6138863" y="5145088"/>
            <a:ext cx="303212" cy="268287"/>
          </a:xfrm>
          <a:custGeom>
            <a:avLst/>
            <a:gdLst>
              <a:gd name="T0" fmla="*/ 50 w 191"/>
              <a:gd name="T1" fmla="*/ 0 h 169"/>
              <a:gd name="T2" fmla="*/ 50 w 191"/>
              <a:gd name="T3" fmla="*/ 169 h 169"/>
              <a:gd name="T4" fmla="*/ 134 w 191"/>
              <a:gd name="T5" fmla="*/ 161 h 169"/>
              <a:gd name="T6" fmla="*/ 180 w 191"/>
              <a:gd name="T7" fmla="*/ 84 h 169"/>
              <a:gd name="T8" fmla="*/ 188 w 191"/>
              <a:gd name="T9" fmla="*/ 38 h 169"/>
            </a:gdLst>
            <a:ahLst/>
            <a:cxnLst>
              <a:cxn ang="0">
                <a:pos x="T0" y="T1"/>
              </a:cxn>
              <a:cxn ang="0">
                <a:pos x="T2" y="T3"/>
              </a:cxn>
              <a:cxn ang="0">
                <a:pos x="T4" y="T5"/>
              </a:cxn>
              <a:cxn ang="0">
                <a:pos x="T6" y="T7"/>
              </a:cxn>
              <a:cxn ang="0">
                <a:pos x="T8" y="T9"/>
              </a:cxn>
            </a:cxnLst>
            <a:rect l="0" t="0" r="r" b="b"/>
            <a:pathLst>
              <a:path w="191" h="169">
                <a:moveTo>
                  <a:pt x="50" y="0"/>
                </a:moveTo>
                <a:cubicBezTo>
                  <a:pt x="24" y="51"/>
                  <a:pt x="0" y="122"/>
                  <a:pt x="50" y="169"/>
                </a:cubicBezTo>
                <a:cubicBezTo>
                  <a:pt x="78" y="166"/>
                  <a:pt x="107" y="167"/>
                  <a:pt x="134" y="161"/>
                </a:cubicBezTo>
                <a:cubicBezTo>
                  <a:pt x="157" y="156"/>
                  <a:pt x="164" y="101"/>
                  <a:pt x="180" y="84"/>
                </a:cubicBezTo>
                <a:cubicBezTo>
                  <a:pt x="191" y="54"/>
                  <a:pt x="188" y="69"/>
                  <a:pt x="188" y="38"/>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000000"/>
              </a:buClr>
              <a:buSzTx/>
              <a:buFontTx/>
              <a:buNone/>
              <a:tabLst/>
              <a:defRPr/>
            </a:pP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1866666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1C1C1C"/>
                </a:solidFill>
              </a:rPr>
              <a:t>Copyright © 2001, 2004, Andrew W. Moore</a:t>
            </a:r>
          </a:p>
        </p:txBody>
      </p:sp>
      <p:sp>
        <p:nvSpPr>
          <p:cNvPr id="590850" name="Rectangle 2"/>
          <p:cNvSpPr>
            <a:spLocks noGrp="1" noChangeArrowheads="1"/>
          </p:cNvSpPr>
          <p:nvPr>
            <p:ph type="title"/>
          </p:nvPr>
        </p:nvSpPr>
        <p:spPr>
          <a:xfrm>
            <a:off x="228600" y="152400"/>
            <a:ext cx="2819400" cy="2133600"/>
          </a:xfrm>
        </p:spPr>
        <p:txBody>
          <a:bodyPr/>
          <a:lstStyle/>
          <a:p>
            <a:r>
              <a:rPr lang="en-US" altLang="en-US"/>
              <a:t>K-means terminates</a:t>
            </a:r>
          </a:p>
        </p:txBody>
      </p:sp>
      <p:pic>
        <p:nvPicPr>
          <p:cNvPr id="590852" name="Picture 4" descr="km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89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Decision Tree</a:t>
            </a:r>
            <a:endParaRPr lang="en-US" sz="4400" dirty="0"/>
          </a:p>
        </p:txBody>
      </p:sp>
      <p:sp>
        <p:nvSpPr>
          <p:cNvPr id="3" name="Content Placeholder 2"/>
          <p:cNvSpPr>
            <a:spLocks noGrp="1"/>
          </p:cNvSpPr>
          <p:nvPr>
            <p:ph idx="1"/>
          </p:nvPr>
        </p:nvSpPr>
        <p:spPr>
          <a:xfrm>
            <a:off x="1050627" y="2030164"/>
            <a:ext cx="6731642" cy="3193099"/>
          </a:xfrm>
        </p:spPr>
        <p:txBody>
          <a:bodyPr>
            <a:normAutofit/>
          </a:bodyPr>
          <a:lstStyle/>
          <a:p>
            <a:pPr marL="0" indent="0">
              <a:buNone/>
            </a:pPr>
            <a:r>
              <a:rPr lang="en-US" altLang="en-US" dirty="0"/>
              <a:t>A decision tree is a directed tree consists of nodes, edges (branches) and leaves.</a:t>
            </a:r>
          </a:p>
          <a:p>
            <a:pPr marL="396875" indent="-396875">
              <a:buFont typeface="Wingdings" panose="05000000000000000000" pitchFamily="2" charset="2"/>
              <a:buChar char="§"/>
            </a:pPr>
            <a:r>
              <a:rPr lang="en-US" altLang="en-US" sz="1800" dirty="0"/>
              <a:t>Each node specifies a test on an attribute</a:t>
            </a:r>
          </a:p>
          <a:p>
            <a:pPr marL="396875" indent="-396875">
              <a:buFont typeface="Wingdings" panose="05000000000000000000" pitchFamily="2" charset="2"/>
              <a:buChar char="§"/>
            </a:pPr>
            <a:r>
              <a:rPr lang="en-US" altLang="en-US" sz="1800" dirty="0"/>
              <a:t>Each branch corresponds to an attribute value or condition</a:t>
            </a:r>
          </a:p>
          <a:p>
            <a:pPr marL="396875" indent="-396875">
              <a:buFont typeface="Wingdings" panose="05000000000000000000" pitchFamily="2" charset="2"/>
              <a:buChar char="§"/>
            </a:pPr>
            <a:r>
              <a:rPr lang="en-US" altLang="en-US" sz="1800" dirty="0"/>
              <a:t>Leaves represent a class or decision.</a:t>
            </a:r>
          </a:p>
          <a:p>
            <a:endParaRPr lang="en-US" altLang="en-US" sz="1800" dirty="0"/>
          </a:p>
          <a:p>
            <a:endParaRPr lang="en-US" altLang="en-US" sz="1800" dirty="0"/>
          </a:p>
        </p:txBody>
      </p:sp>
    </p:spTree>
    <p:extLst>
      <p:ext uri="{BB962C8B-B14F-4D97-AF65-F5344CB8AC3E}">
        <p14:creationId xmlns:p14="http://schemas.microsoft.com/office/powerpoint/2010/main" val="304202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Decision Tree</a:t>
            </a:r>
            <a:endParaRPr lang="en-US" sz="4400" dirty="0"/>
          </a:p>
        </p:txBody>
      </p:sp>
      <p:sp>
        <p:nvSpPr>
          <p:cNvPr id="3" name="Content Placeholder 2"/>
          <p:cNvSpPr>
            <a:spLocks noGrp="1"/>
          </p:cNvSpPr>
          <p:nvPr>
            <p:ph idx="1"/>
          </p:nvPr>
        </p:nvSpPr>
        <p:spPr>
          <a:xfrm>
            <a:off x="728283" y="1806498"/>
            <a:ext cx="7638477" cy="4259765"/>
          </a:xfrm>
        </p:spPr>
        <p:txBody>
          <a:bodyPr>
            <a:normAutofit fontScale="92500" lnSpcReduction="20000"/>
          </a:bodyPr>
          <a:lstStyle/>
          <a:p>
            <a:pPr marL="0" indent="0">
              <a:buNone/>
            </a:pPr>
            <a:r>
              <a:rPr lang="en-US" altLang="en-US" dirty="0"/>
              <a:t>Advantages of decision trees:</a:t>
            </a:r>
          </a:p>
          <a:p>
            <a:pPr marL="169863" indent="-169863">
              <a:buFont typeface="Wingdings" panose="05000000000000000000" pitchFamily="2" charset="2"/>
              <a:buChar char="§"/>
            </a:pPr>
            <a:r>
              <a:rPr lang="en-US" sz="1800" dirty="0"/>
              <a:t>Simple to understand and to interpret. Trees can be visualized.</a:t>
            </a:r>
          </a:p>
          <a:p>
            <a:pPr marL="169863" indent="-169863">
              <a:buFont typeface="Wingdings" panose="05000000000000000000" pitchFamily="2" charset="2"/>
              <a:buChar char="§"/>
            </a:pPr>
            <a:r>
              <a:rPr lang="en-US" sz="1800" dirty="0"/>
              <a:t>Requires little data preparation. Other techniques often require data normalization, dummy variables need to be created and blank values to be removed. </a:t>
            </a:r>
          </a:p>
          <a:p>
            <a:pPr marL="169863" indent="-169863">
              <a:buFont typeface="Wingdings" panose="05000000000000000000" pitchFamily="2" charset="2"/>
              <a:buChar char="§"/>
            </a:pPr>
            <a:r>
              <a:rPr lang="en-US" sz="1800" dirty="0"/>
              <a:t>The cost of using the tree (i.e., predicting data) is logarithmic in the number of data points used to train the tree.</a:t>
            </a:r>
          </a:p>
          <a:p>
            <a:pPr marL="169863" indent="-169863">
              <a:buFont typeface="Wingdings" panose="05000000000000000000" pitchFamily="2" charset="2"/>
              <a:buChar char="§"/>
            </a:pPr>
            <a:r>
              <a:rPr lang="en-US" sz="1800" dirty="0"/>
              <a:t>Able to handle both numerical and categorical data. Other techniques are usually specialized in analyzing datasets that have only one type of variable. </a:t>
            </a:r>
          </a:p>
          <a:p>
            <a:pPr marL="169863" indent="-169863">
              <a:buFont typeface="Wingdings" panose="05000000000000000000" pitchFamily="2" charset="2"/>
              <a:buChar char="§"/>
            </a:pPr>
            <a:r>
              <a:rPr lang="en-US" sz="1800" dirty="0"/>
              <a:t>Able to handle multi-output problems.</a:t>
            </a:r>
          </a:p>
          <a:p>
            <a:pPr marL="169863" indent="-169863">
              <a:buFont typeface="Wingdings" panose="05000000000000000000" pitchFamily="2" charset="2"/>
              <a:buChar char="§"/>
            </a:pPr>
            <a:r>
              <a:rPr lang="en-US" sz="1800" dirty="0"/>
              <a:t>Uses a white box model. If a given situation is observable in a model, the explanation for the condition is easily explained by Boolean logic. By contrast, in a black box model (e.g., in an artificial neural network), results may be more difficult to interpret.</a:t>
            </a:r>
          </a:p>
          <a:p>
            <a:pPr marL="169863" indent="-169863">
              <a:buFont typeface="Wingdings" panose="05000000000000000000" pitchFamily="2" charset="2"/>
              <a:buChar char="§"/>
            </a:pPr>
            <a:r>
              <a:rPr lang="en-US" sz="1800" dirty="0"/>
              <a:t>Possible to validate a model using statistical tests. That makes it possible to account for the reliability of the model.</a:t>
            </a:r>
          </a:p>
          <a:p>
            <a:pPr marL="0" indent="0">
              <a:buNone/>
            </a:pPr>
            <a:endParaRPr lang="en-US" altLang="en-US" sz="1800" dirty="0"/>
          </a:p>
        </p:txBody>
      </p:sp>
    </p:spTree>
    <p:extLst>
      <p:ext uri="{BB962C8B-B14F-4D97-AF65-F5344CB8AC3E}">
        <p14:creationId xmlns:p14="http://schemas.microsoft.com/office/powerpoint/2010/main" val="3902265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Decision Tree</a:t>
            </a:r>
            <a:endParaRPr lang="en-US" sz="4400" dirty="0"/>
          </a:p>
        </p:txBody>
      </p:sp>
      <p:sp>
        <p:nvSpPr>
          <p:cNvPr id="3" name="Content Placeholder 2"/>
          <p:cNvSpPr>
            <a:spLocks noGrp="1"/>
          </p:cNvSpPr>
          <p:nvPr>
            <p:ph idx="1"/>
          </p:nvPr>
        </p:nvSpPr>
        <p:spPr>
          <a:xfrm>
            <a:off x="728283" y="1806498"/>
            <a:ext cx="7638477" cy="4259765"/>
          </a:xfrm>
        </p:spPr>
        <p:txBody>
          <a:bodyPr>
            <a:normAutofit fontScale="92500" lnSpcReduction="20000"/>
          </a:bodyPr>
          <a:lstStyle/>
          <a:p>
            <a:pPr marL="0" indent="0">
              <a:buNone/>
            </a:pPr>
            <a:r>
              <a:rPr lang="en-US" altLang="en-US" sz="2300" b="1" dirty="0"/>
              <a:t>The disadvantages of decision trees include:</a:t>
            </a:r>
          </a:p>
          <a:p>
            <a:pPr marL="282575" indent="-282575">
              <a:buFont typeface="Wingdings" panose="05000000000000000000" pitchFamily="2" charset="2"/>
              <a:buChar char="§"/>
            </a:pPr>
            <a:r>
              <a:rPr lang="en-US" altLang="en-US" dirty="0"/>
              <a:t>Decision-tree learners can create over-complex trees that do not generalize the data well (overfitting). Mechanisms such as pruning, setting the minimum number of samples required at a leaf node or setting the maximum depth of the tree are necessary to avoid this problem.</a:t>
            </a:r>
          </a:p>
          <a:p>
            <a:pPr marL="282575" indent="-282575">
              <a:buFont typeface="Wingdings" panose="05000000000000000000" pitchFamily="2" charset="2"/>
              <a:buChar char="§"/>
            </a:pPr>
            <a:r>
              <a:rPr lang="en-US" altLang="en-US" dirty="0"/>
              <a:t>Decision trees can be unstable because small variations in the data might result in a completely different tree being generated. This problem is mitigated by using decision trees within an ensemble.</a:t>
            </a:r>
          </a:p>
          <a:p>
            <a:pPr marL="282575" indent="-282575">
              <a:buFont typeface="Wingdings" panose="05000000000000000000" pitchFamily="2" charset="2"/>
              <a:buChar char="§"/>
            </a:pPr>
            <a:r>
              <a:rPr lang="en-US" altLang="en-US" dirty="0"/>
              <a:t>The problem of learning an optimal decision tree is known to be NP-complete under several aspects of optimality and even for simple concepts. Consequently, practical decision-tree learning algorithms are based on heuristic algorithms such as the greedy algorithm. Such algorithms cannot guarantee to return the globally optimal decision tree. </a:t>
            </a:r>
          </a:p>
          <a:p>
            <a:pPr marL="282575" indent="-282575">
              <a:buFont typeface="Wingdings" panose="05000000000000000000" pitchFamily="2" charset="2"/>
              <a:buChar char="§"/>
            </a:pPr>
            <a:r>
              <a:rPr lang="en-US" altLang="en-US" dirty="0"/>
              <a:t>Decision tree learners create biased trees if some classes dominate. It is therefore recommended to balance the dataset prior to fitting with the decision tree.</a:t>
            </a:r>
            <a:endParaRPr lang="en-US" altLang="en-US" sz="1800" dirty="0"/>
          </a:p>
        </p:txBody>
      </p:sp>
    </p:spTree>
    <p:extLst>
      <p:ext uri="{BB962C8B-B14F-4D97-AF65-F5344CB8AC3E}">
        <p14:creationId xmlns:p14="http://schemas.microsoft.com/office/powerpoint/2010/main" val="97033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Decision Tree Algorithm</a:t>
            </a:r>
            <a:endParaRPr lang="en-US" sz="4400" dirty="0"/>
          </a:p>
        </p:txBody>
      </p:sp>
      <p:sp>
        <p:nvSpPr>
          <p:cNvPr id="3" name="Content Placeholder 2"/>
          <p:cNvSpPr>
            <a:spLocks noGrp="1"/>
          </p:cNvSpPr>
          <p:nvPr>
            <p:ph idx="1"/>
          </p:nvPr>
        </p:nvSpPr>
        <p:spPr>
          <a:xfrm>
            <a:off x="728283" y="1806498"/>
            <a:ext cx="7638477" cy="4259765"/>
          </a:xfrm>
        </p:spPr>
        <p:txBody>
          <a:bodyPr>
            <a:normAutofit/>
          </a:bodyPr>
          <a:lstStyle/>
          <a:p>
            <a:pPr marL="0" indent="0">
              <a:buNone/>
            </a:pPr>
            <a:r>
              <a:rPr lang="en-US" altLang="en-US" dirty="0"/>
              <a:t>A decision tree is built upon </a:t>
            </a:r>
            <a:r>
              <a:rPr lang="en-US" altLang="en-US" sz="1800" dirty="0"/>
              <a:t>t</a:t>
            </a:r>
            <a:r>
              <a:rPr lang="en-US" sz="1800" dirty="0"/>
              <a:t>op-down, recursive, divide and conquer method.</a:t>
            </a:r>
          </a:p>
          <a:p>
            <a:pPr marL="342900" indent="-342900">
              <a:buAutoNum type="arabicPeriod"/>
            </a:pPr>
            <a:r>
              <a:rPr lang="en-US" sz="1800" dirty="0"/>
              <a:t>Select best feature for root node. Construct a branch for every possible value of that feature. </a:t>
            </a:r>
          </a:p>
          <a:p>
            <a:pPr marL="342900" indent="-342900">
              <a:buAutoNum type="arabicPeriod"/>
            </a:pPr>
            <a:r>
              <a:rPr lang="en-US" sz="1800" dirty="0"/>
              <a:t>Split data into mutually exclusive subsets for each branch. </a:t>
            </a:r>
          </a:p>
          <a:p>
            <a:pPr marL="342900" indent="-342900">
              <a:buAutoNum type="arabicPeriod"/>
            </a:pPr>
            <a:r>
              <a:rPr lang="en-US" sz="1800" dirty="0"/>
              <a:t>Repeat this process recursively using only the portion of data arriving at each node. </a:t>
            </a:r>
          </a:p>
          <a:p>
            <a:pPr marL="342900" indent="-342900">
              <a:buAutoNum type="arabicPeriod"/>
            </a:pPr>
            <a:r>
              <a:rPr lang="en-US" sz="1800" dirty="0"/>
              <a:t>Stop when training examples can be perfectly classified -&gt; create a leaf node with the class decision </a:t>
            </a:r>
          </a:p>
          <a:p>
            <a:pPr marL="0" indent="0">
              <a:buNone/>
            </a:pPr>
            <a:r>
              <a:rPr lang="en-US" altLang="en-US" sz="1800" dirty="0"/>
              <a:t>There are multiple algorithms for decision trees. Popular algorithms include ID3, C4.5 and CART. </a:t>
            </a:r>
          </a:p>
          <a:p>
            <a:endParaRPr lang="en-US" altLang="en-US" sz="1800" dirty="0"/>
          </a:p>
        </p:txBody>
      </p:sp>
    </p:spTree>
    <p:extLst>
      <p:ext uri="{BB962C8B-B14F-4D97-AF65-F5344CB8AC3E}">
        <p14:creationId xmlns:p14="http://schemas.microsoft.com/office/powerpoint/2010/main" val="537151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Decision Tree in </a:t>
            </a:r>
            <a:r>
              <a:rPr lang="en-US" altLang="en-US" sz="4400" dirty="0" err="1"/>
              <a:t>Scikit</a:t>
            </a:r>
            <a:r>
              <a:rPr lang="en-US" altLang="en-US" sz="4400" dirty="0"/>
              <a:t>-Learn</a:t>
            </a:r>
          </a:p>
        </p:txBody>
      </p:sp>
      <p:sp>
        <p:nvSpPr>
          <p:cNvPr id="3" name="Content Placeholder 2"/>
          <p:cNvSpPr>
            <a:spLocks noGrp="1"/>
          </p:cNvSpPr>
          <p:nvPr>
            <p:ph idx="1"/>
          </p:nvPr>
        </p:nvSpPr>
        <p:spPr>
          <a:xfrm>
            <a:off x="728283" y="1806498"/>
            <a:ext cx="7638477" cy="4259765"/>
          </a:xfrm>
        </p:spPr>
        <p:txBody>
          <a:bodyPr>
            <a:normAutofit/>
          </a:bodyPr>
          <a:lstStyle/>
          <a:p>
            <a:pPr marL="0" indent="0">
              <a:buNone/>
            </a:pPr>
            <a:r>
              <a:rPr lang="en-US" dirty="0"/>
              <a:t>from </a:t>
            </a:r>
            <a:r>
              <a:rPr lang="en-US" dirty="0" err="1"/>
              <a:t>sklearn.tree</a:t>
            </a:r>
            <a:r>
              <a:rPr lang="en-US" dirty="0"/>
              <a:t> import </a:t>
            </a:r>
            <a:r>
              <a:rPr lang="en-US" dirty="0" err="1"/>
              <a:t>DecisionTreeClassifier</a:t>
            </a:r>
            <a:endParaRPr lang="en-US" dirty="0"/>
          </a:p>
          <a:p>
            <a:pPr marL="0" indent="0">
              <a:buNone/>
            </a:pPr>
            <a:r>
              <a:rPr lang="en-US" sz="1800" dirty="0"/>
              <a:t>tree = </a:t>
            </a:r>
            <a:r>
              <a:rPr lang="en-US" sz="1800" dirty="0" err="1"/>
              <a:t>DecisionTreeClassifier</a:t>
            </a:r>
            <a:r>
              <a:rPr lang="en-US" sz="1800" dirty="0"/>
              <a:t>(criterion='</a:t>
            </a:r>
            <a:r>
              <a:rPr lang="en-US" sz="1800" dirty="0" err="1"/>
              <a:t>gini</a:t>
            </a:r>
            <a:r>
              <a:rPr lang="en-US" sz="1800" dirty="0"/>
              <a:t>', </a:t>
            </a:r>
            <a:r>
              <a:rPr lang="en-US" sz="1800" dirty="0" err="1"/>
              <a:t>max_depth</a:t>
            </a:r>
            <a:r>
              <a:rPr lang="en-US" sz="1800" dirty="0"/>
              <a:t>=4,  </a:t>
            </a:r>
            <a:r>
              <a:rPr lang="en-US" sz="1800" dirty="0" err="1"/>
              <a:t>random_state</a:t>
            </a:r>
            <a:r>
              <a:rPr lang="en-US" sz="1800" dirty="0"/>
              <a:t>=1)</a:t>
            </a:r>
          </a:p>
          <a:p>
            <a:pPr marL="0" indent="0">
              <a:buNone/>
            </a:pPr>
            <a:r>
              <a:rPr lang="en-US" sz="1800" dirty="0" err="1"/>
              <a:t>tree.fit</a:t>
            </a:r>
            <a:r>
              <a:rPr lang="en-US" sz="1800" dirty="0"/>
              <a:t>(</a:t>
            </a:r>
            <a:r>
              <a:rPr lang="en-US" sz="1800" dirty="0" err="1"/>
              <a:t>X_train</a:t>
            </a:r>
            <a:r>
              <a:rPr lang="en-US" sz="1800" dirty="0"/>
              <a:t>, </a:t>
            </a:r>
            <a:r>
              <a:rPr lang="en-US" sz="1800" dirty="0" err="1"/>
              <a:t>y_train</a:t>
            </a:r>
            <a:r>
              <a:rPr lang="en-US" sz="1800" dirty="0"/>
              <a:t>)</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92215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Decision Tree in </a:t>
            </a:r>
            <a:r>
              <a:rPr lang="en-US" altLang="en-US" sz="4400" dirty="0" err="1"/>
              <a:t>Scikit</a:t>
            </a:r>
            <a:r>
              <a:rPr lang="en-US" altLang="en-US" sz="4400" dirty="0"/>
              <a:t>-Learn</a:t>
            </a:r>
          </a:p>
        </p:txBody>
      </p:sp>
      <p:sp>
        <p:nvSpPr>
          <p:cNvPr id="3" name="Content Placeholder 2"/>
          <p:cNvSpPr>
            <a:spLocks noGrp="1"/>
          </p:cNvSpPr>
          <p:nvPr>
            <p:ph idx="1"/>
          </p:nvPr>
        </p:nvSpPr>
        <p:spPr>
          <a:xfrm>
            <a:off x="728283" y="1806498"/>
            <a:ext cx="7638477" cy="4259765"/>
          </a:xfrm>
        </p:spPr>
        <p:txBody>
          <a:bodyPr>
            <a:normAutofit/>
          </a:bodyPr>
          <a:lstStyle/>
          <a:p>
            <a:pPr marL="0" indent="0">
              <a:buNone/>
            </a:pPr>
            <a:r>
              <a:rPr lang="en-US" dirty="0"/>
              <a:t>A very nice property of decision trees is that we can visualize the tree comparing to many other machine learning algorithms that final estimators are mostly black boxes. </a:t>
            </a:r>
            <a:endParaRPr lang="en-US" sz="1800" dirty="0"/>
          </a:p>
          <a:p>
            <a:pPr marL="0" indent="0">
              <a:buNone/>
            </a:pPr>
            <a:r>
              <a:rPr lang="en-US" sz="1800" dirty="0" err="1"/>
              <a:t>dot_data</a:t>
            </a:r>
            <a:r>
              <a:rPr lang="en-US" sz="1800" dirty="0"/>
              <a:t> = </a:t>
            </a:r>
            <a:r>
              <a:rPr lang="en-US" sz="1800" dirty="0" err="1"/>
              <a:t>export_graphviz</a:t>
            </a:r>
            <a:r>
              <a:rPr lang="en-US" sz="1800" dirty="0"/>
              <a:t>(tree, filled=True, rounded=True,</a:t>
            </a:r>
          </a:p>
          <a:p>
            <a:pPr marL="0" indent="0">
              <a:buNone/>
            </a:pPr>
            <a:r>
              <a:rPr lang="en-US" sz="1800" dirty="0"/>
              <a:t>                           </a:t>
            </a:r>
            <a:r>
              <a:rPr lang="en-US" sz="1800" dirty="0" err="1"/>
              <a:t>class_names</a:t>
            </a:r>
            <a:r>
              <a:rPr lang="en-US" sz="1800" dirty="0"/>
              <a:t>=['</a:t>
            </a:r>
            <a:r>
              <a:rPr lang="en-US" sz="1800" dirty="0" err="1"/>
              <a:t>Setosa</a:t>
            </a:r>
            <a:r>
              <a:rPr lang="en-US" sz="1800" dirty="0"/>
              <a:t>',  'Versicolor', '</a:t>
            </a:r>
            <a:r>
              <a:rPr lang="en-US" sz="1800" dirty="0" err="1"/>
              <a:t>Virginica</a:t>
            </a:r>
            <a:r>
              <a:rPr lang="en-US" sz="1800" dirty="0"/>
              <a:t>'],</a:t>
            </a:r>
          </a:p>
          <a:p>
            <a:pPr marL="0" indent="0">
              <a:buNone/>
            </a:pPr>
            <a:r>
              <a:rPr lang="en-US" sz="1800" dirty="0"/>
              <a:t>                           </a:t>
            </a:r>
            <a:r>
              <a:rPr lang="en-US" sz="1800" dirty="0" err="1"/>
              <a:t>feature_names</a:t>
            </a:r>
            <a:r>
              <a:rPr lang="en-US" sz="1800" dirty="0"/>
              <a:t>=['petal length', 'petal width'],</a:t>
            </a:r>
          </a:p>
          <a:p>
            <a:pPr marL="0" indent="0">
              <a:buNone/>
            </a:pPr>
            <a:r>
              <a:rPr lang="en-US" sz="1800" dirty="0"/>
              <a:t>                           </a:t>
            </a:r>
            <a:r>
              <a:rPr lang="en-US" sz="1800" dirty="0" err="1"/>
              <a:t>out_file</a:t>
            </a:r>
            <a:r>
              <a:rPr lang="en-US" sz="1800" dirty="0"/>
              <a:t>=None) </a:t>
            </a:r>
          </a:p>
          <a:p>
            <a:pPr marL="0" indent="0">
              <a:buNone/>
            </a:pPr>
            <a:r>
              <a:rPr lang="en-US" sz="1800" dirty="0"/>
              <a:t>graph = </a:t>
            </a:r>
            <a:r>
              <a:rPr lang="en-US" sz="1800" dirty="0" err="1"/>
              <a:t>graphviz.Source</a:t>
            </a:r>
            <a:r>
              <a:rPr lang="en-US" sz="1800" dirty="0"/>
              <a:t>(</a:t>
            </a:r>
            <a:r>
              <a:rPr lang="en-US" sz="1800" dirty="0" err="1"/>
              <a:t>dot_data</a:t>
            </a:r>
            <a:r>
              <a:rPr lang="en-US" sz="1800" dirty="0"/>
              <a:t>)</a:t>
            </a:r>
          </a:p>
          <a:p>
            <a:pPr marL="0" indent="0">
              <a:buNone/>
            </a:pPr>
            <a:r>
              <a:rPr lang="en-US" sz="1800" dirty="0"/>
              <a:t>graph</a:t>
            </a:r>
          </a:p>
          <a:p>
            <a:pPr marL="0" indent="0">
              <a:buNone/>
            </a:pPr>
            <a:endParaRPr lang="en-US" sz="1800" dirty="0"/>
          </a:p>
        </p:txBody>
      </p:sp>
    </p:spTree>
    <p:extLst>
      <p:ext uri="{BB962C8B-B14F-4D97-AF65-F5344CB8AC3E}">
        <p14:creationId xmlns:p14="http://schemas.microsoft.com/office/powerpoint/2010/main" val="32735772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CC"/>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Tx/>
          <a:buFontTx/>
          <a:buNone/>
          <a:tabLst/>
          <a:defRPr kumimoji="0" lang="en-US" altLang="en-US" sz="20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rgbClr val="FFFFCC"/>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Tx/>
          <a:buFontTx/>
          <a:buNone/>
          <a:tabLst/>
          <a:defRPr kumimoji="0" lang="en-US" altLang="en-US" sz="20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3825</TotalTime>
  <Words>1707</Words>
  <Application>Microsoft Office PowerPoint</Application>
  <PresentationFormat>On-screen Show (4:3)</PresentationFormat>
  <Paragraphs>147</Paragraphs>
  <Slides>34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34</vt:i4>
      </vt:variant>
    </vt:vector>
  </HeadingPairs>
  <TitlesOfParts>
    <vt:vector size="45" baseType="lpstr">
      <vt:lpstr>Palatino</vt:lpstr>
      <vt:lpstr>Arial</vt:lpstr>
      <vt:lpstr>Calibri</vt:lpstr>
      <vt:lpstr>Calibri Light</vt:lpstr>
      <vt:lpstr>Cambria</vt:lpstr>
      <vt:lpstr>Cambria Math</vt:lpstr>
      <vt:lpstr>Tahoma</vt:lpstr>
      <vt:lpstr>Times New Roman</vt:lpstr>
      <vt:lpstr>Wingdings</vt:lpstr>
      <vt:lpstr>Retrospect</vt:lpstr>
      <vt:lpstr>Blends</vt:lpstr>
      <vt:lpstr>Other Machine Learning Models</vt:lpstr>
      <vt:lpstr>PowerPoint Presentation</vt:lpstr>
      <vt:lpstr>Decision Tree</vt:lpstr>
      <vt:lpstr>Decision Tree</vt:lpstr>
      <vt:lpstr>Decision Tree</vt:lpstr>
      <vt:lpstr>Decision Tree</vt:lpstr>
      <vt:lpstr>Decision Tree Algorithm</vt:lpstr>
      <vt:lpstr>Decision Tree in Scikit-Learn</vt:lpstr>
      <vt:lpstr>Decision Tree in Scikit-Learn</vt:lpstr>
      <vt:lpstr>Example of a decision tree</vt:lpstr>
      <vt:lpstr>PowerPoint Presentation</vt:lpstr>
      <vt:lpstr>Ensemble Learning</vt:lpstr>
      <vt:lpstr>Majority Vote</vt:lpstr>
      <vt:lpstr>Majority Vote</vt:lpstr>
      <vt:lpstr>Bagging</vt:lpstr>
      <vt:lpstr>Bagging</vt:lpstr>
      <vt:lpstr>How bagging works</vt:lpstr>
      <vt:lpstr>Bagging in Scikit-Learn</vt:lpstr>
      <vt:lpstr>Random Forest</vt:lpstr>
      <vt:lpstr>PowerPoint Presentation</vt:lpstr>
      <vt:lpstr>KNN</vt:lpstr>
      <vt:lpstr>KNN</vt:lpstr>
      <vt:lpstr>KNN</vt:lpstr>
      <vt:lpstr>PowerPoint Presentation</vt:lpstr>
      <vt:lpstr>Principal Component Analysis (PCA)</vt:lpstr>
      <vt:lpstr>Principal Component Analysis (PCA)</vt:lpstr>
      <vt:lpstr>PowerPoint Presentation</vt:lpstr>
      <vt:lpstr>K-Means</vt:lpstr>
      <vt:lpstr>K-means</vt:lpstr>
      <vt:lpstr>K-means</vt:lpstr>
      <vt:lpstr>K-means</vt:lpstr>
      <vt:lpstr>K-means</vt:lpstr>
      <vt:lpstr>K-means</vt:lpstr>
      <vt:lpstr>K-means terminates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leqian</dc:creator>
  <cp:lastModifiedBy>Qian, Lei</cp:lastModifiedBy>
  <cp:revision>279</cp:revision>
  <dcterms:created xsi:type="dcterms:W3CDTF">2014-09-15T04:42:07Z</dcterms:created>
  <dcterms:modified xsi:type="dcterms:W3CDTF">2024-10-30T09:24:22Z</dcterms:modified>
</cp:coreProperties>
</file>