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2"/>
  </p:notesMasterIdLst>
  <p:sldIdLst>
    <p:sldId id="256" r:id="rId2"/>
    <p:sldId id="374" r:id="rId3"/>
    <p:sldId id="272" r:id="rId4"/>
    <p:sldId id="277" r:id="rId5"/>
    <p:sldId id="274" r:id="rId6"/>
    <p:sldId id="278" r:id="rId7"/>
    <p:sldId id="288" r:id="rId8"/>
    <p:sldId id="289" r:id="rId9"/>
    <p:sldId id="283" r:id="rId10"/>
    <p:sldId id="284" r:id="rId11"/>
    <p:sldId id="282" r:id="rId12"/>
    <p:sldId id="287" r:id="rId13"/>
    <p:sldId id="375" r:id="rId14"/>
    <p:sldId id="290" r:id="rId15"/>
    <p:sldId id="291" r:id="rId16"/>
    <p:sldId id="292" r:id="rId17"/>
    <p:sldId id="293" r:id="rId18"/>
    <p:sldId id="294" r:id="rId19"/>
    <p:sldId id="295" r:id="rId20"/>
    <p:sldId id="373" r:id="rId21"/>
    <p:sldId id="257" r:id="rId22"/>
    <p:sldId id="259" r:id="rId23"/>
    <p:sldId id="276" r:id="rId24"/>
    <p:sldId id="296" r:id="rId25"/>
    <p:sldId id="270" r:id="rId26"/>
    <p:sldId id="297" r:id="rId27"/>
    <p:sldId id="279" r:id="rId28"/>
    <p:sldId id="299" r:id="rId29"/>
    <p:sldId id="280" r:id="rId30"/>
    <p:sldId id="300" r:id="rId31"/>
    <p:sldId id="340" r:id="rId32"/>
    <p:sldId id="372" r:id="rId33"/>
    <p:sldId id="346" r:id="rId34"/>
    <p:sldId id="347" r:id="rId35"/>
    <p:sldId id="348" r:id="rId36"/>
    <p:sldId id="350" r:id="rId37"/>
    <p:sldId id="356" r:id="rId38"/>
    <p:sldId id="366" r:id="rId39"/>
    <p:sldId id="367" r:id="rId40"/>
    <p:sldId id="37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6B804-1493-4F79-B6AF-D8875886D84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14C3-821F-4A3D-BE6C-F84194F4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But note that Naïve Bayes also finds an optimal solution … just under a different definition of optimality.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BA0A25A-61ED-4C22-ADB0-BA9056622756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6427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06659D8-58F2-46E8-8947-2318F0A06764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Looking for distance r. Dotted line 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-x is perpendicular to decision boundary so parallel to w. Unit vector is w/|w|, so this one is rw/|w|.</a:t>
            </a:r>
          </a:p>
          <a:p>
            <a:r>
              <a:rPr lang="en-US" altLang="en-US">
                <a:latin typeface="Arial" panose="020B0604020202020204" pitchFamily="34" charset="0"/>
              </a:rPr>
              <a:t>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 = x – rw/|w|. 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 satisfies wx+b = 0.</a:t>
            </a:r>
          </a:p>
          <a:p>
            <a:r>
              <a:rPr lang="en-US" altLang="en-US">
                <a:latin typeface="Arial" panose="020B0604020202020204" pitchFamily="34" charset="0"/>
              </a:rPr>
              <a:t>So wT(x –rw/|w|) + b = 0</a:t>
            </a:r>
          </a:p>
          <a:p>
            <a:r>
              <a:rPr lang="en-US" altLang="en-US">
                <a:latin typeface="Arial" panose="020B0604020202020204" pitchFamily="34" charset="0"/>
              </a:rPr>
              <a:t>Recall that |w| = sqrt(wTw). So, solving for r gives:</a:t>
            </a:r>
          </a:p>
          <a:p>
            <a:r>
              <a:rPr lang="en-US" altLang="en-US">
                <a:latin typeface="Arial" panose="020B0604020202020204" pitchFamily="34" charset="0"/>
              </a:rPr>
              <a:t>r = y(wTx + b)/|w|</a:t>
            </a:r>
          </a:p>
        </p:txBody>
      </p:sp>
    </p:spTree>
    <p:extLst>
      <p:ext uri="{BB962C8B-B14F-4D97-AF65-F5344CB8AC3E}">
        <p14:creationId xmlns:p14="http://schemas.microsoft.com/office/powerpoint/2010/main" val="39906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9FCC1-8B96-4FED-9EF8-9785E93D0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7496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D00BC-1DEE-4AD7-844F-8B4FEAAA1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4087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920E-CC31-4578-A6E0-9FDE64B82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691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259379"/>
            <a:ext cx="7543800" cy="2685387"/>
          </a:xfrm>
        </p:spPr>
        <p:txBody>
          <a:bodyPr>
            <a:normAutofit/>
          </a:bodyPr>
          <a:lstStyle/>
          <a:p>
            <a:r>
              <a:rPr lang="en-US" sz="6000" dirty="0"/>
              <a:t>Linear Regression</a:t>
            </a:r>
            <a:br>
              <a:rPr lang="en-US" sz="6000" dirty="0"/>
            </a:br>
            <a:r>
              <a:rPr lang="en-US" sz="6000" dirty="0"/>
              <a:t>and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Lei Qian, Ph.D. </a:t>
            </a:r>
          </a:p>
        </p:txBody>
      </p:sp>
    </p:spTree>
    <p:extLst>
      <p:ext uri="{BB962C8B-B14F-4D97-AF65-F5344CB8AC3E}">
        <p14:creationId xmlns:p14="http://schemas.microsoft.com/office/powerpoint/2010/main" val="9986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6BB25322-E33F-45AB-A68F-39DA747EB60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/>
          <a:lstStyle/>
          <a:p>
            <a:r>
              <a:rPr lang="en-US" altLang="en-US" sz="2400" dirty="0"/>
              <a:t>Sum of Squared Errors (SSE)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sum of squared errors is calculated as: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and is used in the calculation of the </a:t>
                </a:r>
                <a:r>
                  <a:rPr lang="en-US" altLang="en-US" b="1" i="1" dirty="0"/>
                  <a:t>standard error of estimate (SEE)</a:t>
                </a:r>
                <a:r>
                  <a:rPr lang="en-US" alt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en-US" dirty="0"/>
                  <a:t>  is zero, all the points fall on the regression line.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01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3982" y="2354179"/>
                <a:ext cx="6751982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2" y="2354179"/>
                <a:ext cx="6751982" cy="712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1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000" dirty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b="0" dirty="0"/>
                  <a:t> (Covariance)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b="0" dirty="0"/>
                  <a:t> (Variance)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 (Slope)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 (y-intercept)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b="1" dirty="0"/>
                  <a:t> (Correlation Coefficient)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(Sum of squared errors or sum of squared residuals (SSR))</a:t>
                </a:r>
              </a:p>
              <a:p>
                <a:pPr marL="201168" lvl="1" indent="0">
                  <a:buNone/>
                </a:pPr>
                <a:endParaRPr lang="en-US" sz="16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>
                <a:blip r:embed="rId2"/>
                <a:stretch>
                  <a:fillRect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61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97" y="1775605"/>
            <a:ext cx="5510301" cy="46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1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3EC9-D7CA-7A0D-50F5-E02ACD4A7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1F0C1-2977-C68E-D0FF-7C25440AA416}"/>
              </a:ext>
            </a:extLst>
          </p:cNvPr>
          <p:cNvSpPr txBox="1"/>
          <p:nvPr/>
        </p:nvSpPr>
        <p:spPr>
          <a:xfrm>
            <a:off x="1388788" y="2303188"/>
            <a:ext cx="6304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Multiple </a:t>
            </a:r>
            <a:r>
              <a:rPr lang="en-US" sz="60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1992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349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Multiple linear regression models the relationship between two or more independent(explanatory) variables and a dependent(response) variable by fitting a linear equation to observed data.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we have 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independent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dependent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observations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assume the relationship is a multiple linear function: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predictions are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3499548"/>
              </a:xfrm>
              <a:prstGeom prst="rect">
                <a:avLst/>
              </a:prstGeom>
              <a:blipFill>
                <a:blip r:embed="rId2"/>
                <a:stretch>
                  <a:fillRect l="-767" t="-87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11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3779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would be much easier to represent independent variables in vector format. For convenient, we use the following conventions: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=[1,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,⋯,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convenience, we can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also represent parameters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we have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𝒙𝒃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format is almost identical to that of one-variable linear regression!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3779240"/>
              </a:xfrm>
              <a:prstGeom prst="rect">
                <a:avLst/>
              </a:prstGeom>
              <a:blipFill rotWithShape="1">
                <a:blip r:embed="rId2"/>
                <a:stretch>
                  <a:fillRect l="-767" t="-806" r="-767" b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416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we have </a:t>
                </a:r>
                <a:r>
                  <a:rPr lang="en-US" sz="20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many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observations of all independent variables as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each columns is the observations of a sample. Assume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4166140"/>
              </a:xfrm>
              <a:prstGeom prst="rect">
                <a:avLst/>
              </a:prstGeom>
              <a:blipFill rotWithShape="1">
                <a:blip r:embed="rId2"/>
                <a:stretch>
                  <a:fillRect l="-767" t="-73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1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737361"/>
                <a:ext cx="7940229" cy="4564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residual. The goal is to minimize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concepts in single variable linear regression can be adopted to multiple variable linear regression: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cs typeface="Times New Roman" panose="02020603050405020304" pitchFamily="18" charset="0"/>
                  </a:rPr>
                  <a:t>Sum of Squared Errors: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Squared Total: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Squares due to regression: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𝑆𝑆𝑇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these quantities are related to dependent variable and are single numbers, not vectors (arrays).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always non-negative for multiple linear regression!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737361"/>
                <a:ext cx="7940229" cy="4564455"/>
              </a:xfrm>
              <a:prstGeom prst="rect">
                <a:avLst/>
              </a:prstGeom>
              <a:blipFill>
                <a:blip r:embed="rId2"/>
                <a:stretch>
                  <a:fillRect l="-767" t="-668" r="-767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5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0241" y="2094808"/>
            <a:ext cx="75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8283" y="1970575"/>
                <a:ext cx="7940229" cy="298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transpose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also called pseudo-inverse. Therefore we can write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" y="1970575"/>
                <a:ext cx="7940229" cy="2983509"/>
              </a:xfrm>
              <a:prstGeom prst="rect">
                <a:avLst/>
              </a:prstGeom>
              <a:blipFill>
                <a:blip r:embed="rId2"/>
                <a:stretch>
                  <a:fillRect l="-767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6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22173"/>
            <a:ext cx="7638477" cy="42127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4542" y="1982841"/>
                <a:ext cx="7539643" cy="314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𝑆𝑆𝑇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Note that for multiple linear regression, r is always </a:t>
                </a:r>
                <a:r>
                  <a:rPr lang="en-US" sz="2000" b="1" dirty="0"/>
                  <a:t>non-negative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42" y="1982841"/>
                <a:ext cx="7539643" cy="3149517"/>
              </a:xfrm>
              <a:prstGeom prst="rect">
                <a:avLst/>
              </a:prstGeom>
              <a:blipFill rotWithShape="0">
                <a:blip r:embed="rId2"/>
                <a:stretch>
                  <a:fillRect l="-808" t="-967" b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5884" y="1704109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F920-C5A4-3244-A0F1-BF6140F8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444FF-956C-5392-EE57-85DEF08B6E16}"/>
              </a:ext>
            </a:extLst>
          </p:cNvPr>
          <p:cNvSpPr txBox="1"/>
          <p:nvPr/>
        </p:nvSpPr>
        <p:spPr>
          <a:xfrm>
            <a:off x="1388788" y="2303188"/>
            <a:ext cx="6304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6992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E9E44-5063-29EB-146B-140039A8E1CE}"/>
              </a:ext>
            </a:extLst>
          </p:cNvPr>
          <p:cNvSpPr txBox="1"/>
          <p:nvPr/>
        </p:nvSpPr>
        <p:spPr>
          <a:xfrm>
            <a:off x="1388788" y="2303188"/>
            <a:ext cx="6304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1080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/>
              <a:lstStyle/>
              <a:p>
                <a:r>
                  <a:rPr lang="en-US" b="1" dirty="0"/>
                  <a:t>Classification:</a:t>
                </a:r>
              </a:p>
              <a:p>
                <a:r>
                  <a:rPr lang="en-US" dirty="0"/>
                  <a:t>Instead of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being a continuous range of value, it will be 0 and 1, where 0 is usually taken as “negative class” and 1 as the “positive class”. </a:t>
                </a:r>
              </a:p>
              <a:p>
                <a:r>
                  <a:rPr lang="en-US" b="1" dirty="0"/>
                  <a:t>Example: </a:t>
                </a:r>
              </a:p>
              <a:p>
                <a:r>
                  <a:rPr lang="en-US" dirty="0"/>
                  <a:t>Email: Spam/Not Spam</a:t>
                </a:r>
              </a:p>
              <a:p>
                <a:r>
                  <a:rPr lang="en-US" dirty="0"/>
                  <a:t>Tumor: Malignant/Benign</a:t>
                </a:r>
              </a:p>
              <a:p>
                <a:r>
                  <a:rPr lang="en-US" b="1" dirty="0"/>
                  <a:t>Using Regression to solve classification problem: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&lt;0.5 =&gt;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predict y =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>
                <a:blip r:embed="rId2"/>
                <a:stretch>
                  <a:fillRect l="-797" t="-143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2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000" b="1" dirty="0"/>
                  <a:t>Problem: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can be in the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−∞, 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b="1" dirty="0"/>
                  <a:t>Logistic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has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𝒙𝒃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</a:p>
              <a:p>
                <a:pPr marL="201168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is called logistic sigmoid function. </a:t>
                </a:r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𝒙𝒃</m:t>
                    </m:r>
                  </m:oMath>
                </a14:m>
                <a:r>
                  <a:rPr lang="en-US" sz="2000" dirty="0"/>
                  <a:t> is actually a linear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 rotWithShape="0">
                <a:blip r:embed="rId2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../_images/logis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82" y="2646101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14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is called </a:t>
                </a:r>
                <a:r>
                  <a:rPr lang="en-US" sz="2000" b="1" dirty="0"/>
                  <a:t>logistic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sigmoid </a:t>
                </a:r>
                <a:r>
                  <a:rPr lang="en-US" sz="2000" dirty="0"/>
                  <a:t>function. </a:t>
                </a:r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Exercise: prove that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is an odd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../_images/logis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82" y="2646101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83" y="4488024"/>
                <a:ext cx="11383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9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Other function might be used to replace the logistic function.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Hyperbolic tangent function: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𝐭𝐚𝐧𝐡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pPr marL="201168" lvl="1" indent="0">
                  <a:buNone/>
                </a:pPr>
                <a:r>
                  <a:rPr lang="en-US" sz="2000" dirty="0"/>
                  <a:t>All these functions maps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mapped to 0.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72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12937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000" b="1" dirty="0"/>
                  <a:t>Example: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is tumor size.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sz="2000" dirty="0"/>
                  <a:t> tells patient that 60% chance of tumor being malignant.</a:t>
                </a:r>
              </a:p>
              <a:p>
                <a:pPr lvl="1"/>
                <a:r>
                  <a:rPr lang="en-US" sz="2000" b="1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endParaRPr lang="en-US" sz="2000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=−3,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marL="201168" lvl="1" indent="0">
                  <a:buNone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201168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12937"/>
                <a:ext cx="7638477" cy="4212797"/>
              </a:xfrm>
              <a:blipFill rotWithShape="0">
                <a:blip r:embed="rId2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20" y="3590066"/>
            <a:ext cx="278168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Cost function </a:t>
                </a:r>
                <a:r>
                  <a:rPr lang="en-US" dirty="0"/>
                  <a:t>is an measurement of the accuracy of hypothesis function</a:t>
                </a:r>
              </a:p>
              <a:p>
                <a:r>
                  <a:rPr lang="en-US" b="1" dirty="0"/>
                  <a:t>Training Set: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/>
                  <a:t>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Cost function of Linear Regression (least square):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b="1" dirty="0"/>
                  <a:t>For logistic regression, the most widely used cost function is cross-entropy function: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994" t="-1431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2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/>
              <a:lstStyle/>
              <a:p>
                <a:r>
                  <a:rPr lang="en-US" altLang="zh-CN" b="1" dirty="0"/>
                  <a:t>C</a:t>
                </a:r>
                <a:r>
                  <a:rPr lang="en-US" b="1" dirty="0"/>
                  <a:t>ross-entropy function: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b="1" dirty="0"/>
                  <a:t>Properties of cross-entropy function: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dirty="0"/>
                  <a:t>or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dirty="0"/>
                  <a:t>or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and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Cost function for a data set: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 rotWithShape="0">
                <a:blip r:embed="rId2"/>
                <a:stretch>
                  <a:fillRect l="-1994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9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/>
                  <a:t>Goal: Find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to 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Repeat {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}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learning rate).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59765"/>
              </a:xfrm>
              <a:blipFill>
                <a:blip r:embed="rId2"/>
                <a:stretch>
                  <a:fillRect l="-1994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2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6329-6D84-6E76-CD73-545C3D19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69" y="2020329"/>
            <a:ext cx="7354614" cy="39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000" dirty="0"/>
                  <a:t>Assume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many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Relationship between variables is a linear function</a:t>
                </a: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1600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: dependent variable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independent variable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Y-intercept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slope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random variable (noise)</a:t>
                </a:r>
              </a:p>
              <a:p>
                <a:pPr lvl="3"/>
                <a:r>
                  <a:rPr lang="en-US" sz="1600" dirty="0"/>
                  <a:t>We would be interested in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from the data samples.</a:t>
                </a:r>
              </a:p>
              <a:p>
                <a:pPr lvl="3"/>
                <a:endParaRPr lang="en-US" sz="16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83" y="1806498"/>
                <a:ext cx="7638477" cy="4212797"/>
              </a:xfrm>
              <a:blipFill rotWithShape="0">
                <a:blip r:embed="rId2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07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correct Learning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3C5CF-B838-BF70-B644-57491561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59" y="2876600"/>
            <a:ext cx="7083281" cy="27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Logistic Regression for multiple classes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285" y="1801641"/>
            <a:ext cx="7424903" cy="4067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dirty="0"/>
              <a:t>Logistic Regression is a binary classifier. The native model can only be used to two-class problems.</a:t>
            </a: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dirty="0"/>
              <a:t>Binary classifiers can be used to solve multiple-class problems by various methods. They can be:</a:t>
            </a:r>
          </a:p>
          <a:p>
            <a:pPr marL="689483" lvl="1" indent="-396875">
              <a:buFont typeface="Arial" panose="020B0604020202020204" pitchFamily="34" charset="0"/>
              <a:buChar char="•"/>
            </a:pPr>
            <a:r>
              <a:rPr lang="en-US" dirty="0"/>
              <a:t>One-vs-Rest (OVR): this strategy involves training a single classifier per class, with the samples of that class as positive samples and all other samples as negatives. </a:t>
            </a:r>
          </a:p>
          <a:p>
            <a:pPr marL="689483" lvl="1" indent="-396875">
              <a:buFont typeface="Arial" panose="020B0604020202020204" pitchFamily="34" charset="0"/>
              <a:buChar char="•"/>
            </a:pPr>
            <a:r>
              <a:rPr lang="en-US" dirty="0"/>
              <a:t>One-vs-One (OVO): this strategy involves training K (K − 1) / 2 binary classifiers for a K-way multiclass problem.</a:t>
            </a:r>
          </a:p>
          <a:p>
            <a:pPr marL="689483" lvl="1" indent="-396875">
              <a:buFont typeface="Arial" panose="020B0604020202020204" pitchFamily="34" charset="0"/>
              <a:buChar char="•"/>
            </a:pPr>
            <a:r>
              <a:rPr lang="en-US" dirty="0"/>
              <a:t>Multinomial: this strategy use </a:t>
            </a:r>
            <a:r>
              <a:rPr lang="en-US" dirty="0" err="1"/>
              <a:t>softmax</a:t>
            </a:r>
            <a:r>
              <a:rPr lang="en-US" dirty="0"/>
              <a:t> function to replace sigmoid function as the activation function and calculates probabilities of all classes at one time. </a:t>
            </a:r>
          </a:p>
        </p:txBody>
      </p:sp>
    </p:spTree>
    <p:extLst>
      <p:ext uri="{BB962C8B-B14F-4D97-AF65-F5344CB8AC3E}">
        <p14:creationId xmlns:p14="http://schemas.microsoft.com/office/powerpoint/2010/main" val="1247206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E1CD9-1C03-AD00-FCB2-05DE737889EC}"/>
              </a:ext>
            </a:extLst>
          </p:cNvPr>
          <p:cNvSpPr txBox="1"/>
          <p:nvPr/>
        </p:nvSpPr>
        <p:spPr>
          <a:xfrm>
            <a:off x="1271910" y="2598003"/>
            <a:ext cx="72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725068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Linear classifiers: Which Hyperplane?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5715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/>
              <a:t>Lots of possible solutions for </a:t>
            </a:r>
            <a:r>
              <a:rPr lang="en-US" altLang="en-US" sz="2200" i="1" dirty="0"/>
              <a:t>a, b, 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/>
              <a:t>Some methods find a separating hyperplane, but not the optimal one</a:t>
            </a:r>
            <a:endParaRPr lang="en-US" altLang="en-US" sz="2200" dirty="0">
              <a:solidFill>
                <a:schemeClr val="folHlink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E.g., perceptron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/>
              <a:t>Support Vector Machine (SVM) finds an optimal solution.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Maximizes the distance between the hyperplane and the “difficult points” close to decision boundary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One intuition: if there are no points near the decision surface, then there are no very uncertain classification decisions</a:t>
            </a:r>
          </a:p>
        </p:txBody>
      </p:sp>
      <p:pic>
        <p:nvPicPr>
          <p:cNvPr id="23556" name="Picture 4" descr="prabhakarmanyhyperplan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0" y="3795979"/>
            <a:ext cx="2667000" cy="2324100"/>
          </a:xfrm>
          <a:noFill/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 flipH="1" flipV="1">
            <a:off x="7124700" y="3795979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7886700" y="3872179"/>
            <a:ext cx="304800" cy="2209800"/>
          </a:xfrm>
          <a:prstGeom prst="line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698153" y="1447800"/>
            <a:ext cx="2438400" cy="1905000"/>
          </a:xfrm>
          <a:prstGeom prst="wedgeRectCallout">
            <a:avLst>
              <a:gd name="adj1" fmla="val 2213"/>
              <a:gd name="adj2" fmla="val 7717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This line represents the decision boundary:</a:t>
            </a:r>
          </a:p>
          <a:p>
            <a:pPr algn="ctr" eaLnBrk="1" hangingPunct="1"/>
            <a:r>
              <a:rPr lang="en-US" altLang="en-US" i="1" dirty="0"/>
              <a:t>a</a:t>
            </a:r>
            <a:r>
              <a:rPr lang="en-US" altLang="en-US" i="1" dirty="0">
                <a:solidFill>
                  <a:srgbClr val="990033"/>
                </a:solidFill>
              </a:rPr>
              <a:t>x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i="1" dirty="0">
                <a:solidFill>
                  <a:srgbClr val="990033"/>
                </a:solidFill>
              </a:rPr>
              <a:t>y</a:t>
            </a:r>
            <a:r>
              <a:rPr lang="en-US" altLang="en-US" i="1" dirty="0"/>
              <a:t> </a:t>
            </a:r>
            <a:r>
              <a:rPr lang="en-US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−</a:t>
            </a:r>
            <a:r>
              <a:rPr lang="en-US" altLang="en-US" i="1" dirty="0"/>
              <a:t> c </a:t>
            </a:r>
            <a:r>
              <a:rPr lang="en-US" altLang="en-US" dirty="0">
                <a:sym typeface="Symbol" panose="05050102010706020507" pitchFamily="18" charset="2"/>
              </a:rPr>
              <a:t>= 0</a:t>
            </a:r>
            <a:endParaRPr lang="en-US" altLang="en-US" dirty="0"/>
          </a:p>
        </p:txBody>
      </p:sp>
      <p:sp>
        <p:nvSpPr>
          <p:cNvPr id="235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2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15</a:t>
            </a:r>
          </a:p>
        </p:txBody>
      </p:sp>
    </p:spTree>
    <p:extLst>
      <p:ext uri="{BB962C8B-B14F-4D97-AF65-F5344CB8AC3E}">
        <p14:creationId xmlns:p14="http://schemas.microsoft.com/office/powerpoint/2010/main" val="34127129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intuition</a:t>
            </a:r>
          </a:p>
        </p:txBody>
      </p:sp>
      <p:sp>
        <p:nvSpPr>
          <p:cNvPr id="25603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have to place a fat separator between classes, you have less choices, and so  the capacity of the model has been decreased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2199437" y="3740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866437" y="41977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351837" y="42739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2504237" y="53407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3418637" y="3740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1894637" y="47311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2961437" y="4502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3647237" y="41215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3266237" y="53407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5171237" y="48073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5323637" y="35881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6390437" y="37405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15"/>
          <p:cNvSpPr>
            <a:spLocks noChangeArrowheads="1"/>
          </p:cNvSpPr>
          <p:nvPr/>
        </p:nvSpPr>
        <p:spPr bwMode="auto">
          <a:xfrm>
            <a:off x="5628437" y="389290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3875837" y="2749906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2" name="Rectangle 22"/>
          <p:cNvSpPr>
            <a:spLocks noChangeArrowheads="1"/>
          </p:cNvSpPr>
          <p:nvPr/>
        </p:nvSpPr>
        <p:spPr bwMode="auto">
          <a:xfrm rot="1200000">
            <a:off x="3875837" y="2673706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3" name="Rectangle 23"/>
          <p:cNvSpPr>
            <a:spLocks noChangeArrowheads="1"/>
          </p:cNvSpPr>
          <p:nvPr/>
        </p:nvSpPr>
        <p:spPr bwMode="auto">
          <a:xfrm rot="-1200000">
            <a:off x="3952037" y="2597506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39092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2" grpId="0" animBg="1"/>
      <p:bldP spid="9523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 Vector Machine (SVM)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7162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7772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7543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7467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6858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6400800" y="4267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553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68580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6019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Oval 18"/>
          <p:cNvSpPr>
            <a:spLocks noChangeArrowheads="1"/>
          </p:cNvSpPr>
          <p:nvPr/>
        </p:nvSpPr>
        <p:spPr bwMode="auto">
          <a:xfrm>
            <a:off x="7620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2" name="Oval 19"/>
          <p:cNvSpPr>
            <a:spLocks noChangeArrowheads="1"/>
          </p:cNvSpPr>
          <p:nvPr/>
        </p:nvSpPr>
        <p:spPr bwMode="auto">
          <a:xfrm>
            <a:off x="7696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6896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4" name="Rectangle 21"/>
          <p:cNvSpPr>
            <a:spLocks noChangeArrowheads="1"/>
          </p:cNvSpPr>
          <p:nvPr/>
        </p:nvSpPr>
        <p:spPr bwMode="auto">
          <a:xfrm>
            <a:off x="6553200" y="34417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6248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Oval 24"/>
          <p:cNvSpPr>
            <a:spLocks noChangeArrowheads="1"/>
          </p:cNvSpPr>
          <p:nvPr/>
        </p:nvSpPr>
        <p:spPr bwMode="auto">
          <a:xfrm>
            <a:off x="7251700" y="3162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Oval 25"/>
          <p:cNvSpPr>
            <a:spLocks noChangeArrowheads="1"/>
          </p:cNvSpPr>
          <p:nvPr/>
        </p:nvSpPr>
        <p:spPr bwMode="auto">
          <a:xfrm>
            <a:off x="7086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2170" name="Line 26"/>
          <p:cNvSpPr>
            <a:spLocks noChangeShapeType="1"/>
          </p:cNvSpPr>
          <p:nvPr/>
        </p:nvSpPr>
        <p:spPr bwMode="auto">
          <a:xfrm>
            <a:off x="5867400" y="2514600"/>
            <a:ext cx="1981200" cy="152400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638800" y="1628286"/>
            <a:ext cx="2913063" cy="3448538"/>
            <a:chOff x="5638800" y="1628284"/>
            <a:chExt cx="2913546" cy="3448402"/>
          </a:xfrm>
        </p:grpSpPr>
        <p:sp>
          <p:nvSpPr>
            <p:cNvPr id="26667" name="Line 28"/>
            <p:cNvSpPr>
              <a:spLocks noChangeShapeType="1"/>
            </p:cNvSpPr>
            <p:nvPr/>
          </p:nvSpPr>
          <p:spPr bwMode="auto">
            <a:xfrm>
              <a:off x="6096000" y="22860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29"/>
            <p:cNvSpPr>
              <a:spLocks noChangeShapeType="1"/>
            </p:cNvSpPr>
            <p:nvPr/>
          </p:nvSpPr>
          <p:spPr bwMode="auto">
            <a:xfrm>
              <a:off x="5638800" y="27432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32"/>
            <p:cNvSpPr>
              <a:spLocks noChangeShapeType="1"/>
            </p:cNvSpPr>
            <p:nvPr/>
          </p:nvSpPr>
          <p:spPr bwMode="auto">
            <a:xfrm flipH="1">
              <a:off x="6400800" y="1970088"/>
              <a:ext cx="152400" cy="11922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33"/>
            <p:cNvSpPr>
              <a:spLocks noChangeShapeType="1"/>
            </p:cNvSpPr>
            <p:nvPr/>
          </p:nvSpPr>
          <p:spPr bwMode="auto">
            <a:xfrm>
              <a:off x="6705600" y="1970088"/>
              <a:ext cx="190500" cy="925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35"/>
            <p:cNvSpPr>
              <a:spLocks noChangeShapeType="1"/>
            </p:cNvSpPr>
            <p:nvPr/>
          </p:nvSpPr>
          <p:spPr bwMode="auto">
            <a:xfrm flipV="1">
              <a:off x="7518400" y="3657600"/>
              <a:ext cx="361950" cy="522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Text Box 31"/>
            <p:cNvSpPr txBox="1">
              <a:spLocks noChangeArrowheads="1"/>
            </p:cNvSpPr>
            <p:nvPr/>
          </p:nvSpPr>
          <p:spPr bwMode="auto">
            <a:xfrm>
              <a:off x="5778523" y="1628284"/>
              <a:ext cx="1829103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</a:rPr>
                <a:t>Support vectors</a:t>
              </a:r>
              <a:endParaRPr lang="en-US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6673" name="Text Box 36"/>
            <p:cNvSpPr txBox="1">
              <a:spLocks noChangeArrowheads="1"/>
            </p:cNvSpPr>
            <p:nvPr/>
          </p:nvSpPr>
          <p:spPr bwMode="auto">
            <a:xfrm>
              <a:off x="7271021" y="4368689"/>
              <a:ext cx="1281325" cy="7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Maximizes</a:t>
              </a:r>
            </a:p>
            <a:p>
              <a:r>
                <a:rPr lang="en-US" altLang="en-US" sz="2000">
                  <a:latin typeface="Calibri" panose="020F0502020204030204" pitchFamily="34" charset="0"/>
                </a:rPr>
                <a:t>margin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74" name="Freeform 37"/>
            <p:cNvSpPr>
              <a:spLocks/>
            </p:cNvSpPr>
            <p:nvPr/>
          </p:nvSpPr>
          <p:spPr bwMode="auto">
            <a:xfrm>
              <a:off x="7800975" y="3797300"/>
              <a:ext cx="174625" cy="630238"/>
            </a:xfrm>
            <a:custGeom>
              <a:avLst/>
              <a:gdLst>
                <a:gd name="T0" fmla="*/ 2147483647 w 110"/>
                <a:gd name="T1" fmla="*/ 2147483647 h 397"/>
                <a:gd name="T2" fmla="*/ 2147483647 w 110"/>
                <a:gd name="T3" fmla="*/ 2147483647 h 397"/>
                <a:gd name="T4" fmla="*/ 2147483647 w 110"/>
                <a:gd name="T5" fmla="*/ 2147483647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2182" name="Line 38"/>
          <p:cNvSpPr>
            <a:spLocks noChangeShapeType="1"/>
          </p:cNvSpPr>
          <p:nvPr/>
        </p:nvSpPr>
        <p:spPr bwMode="auto">
          <a:xfrm>
            <a:off x="6248400" y="2209800"/>
            <a:ext cx="1231900" cy="2044700"/>
          </a:xfrm>
          <a:prstGeom prst="line">
            <a:avLst/>
          </a:prstGeom>
          <a:noFill/>
          <a:ln w="19050">
            <a:solidFill>
              <a:srgbClr val="F79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2183" name="Line 39"/>
          <p:cNvSpPr>
            <a:spLocks noChangeShapeType="1"/>
          </p:cNvSpPr>
          <p:nvPr/>
        </p:nvSpPr>
        <p:spPr bwMode="auto">
          <a:xfrm>
            <a:off x="5727700" y="2755900"/>
            <a:ext cx="2286000" cy="889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26653" name="Oval 41"/>
          <p:cNvSpPr>
            <a:spLocks noChangeArrowheads="1"/>
          </p:cNvSpPr>
          <p:nvPr/>
        </p:nvSpPr>
        <p:spPr bwMode="auto">
          <a:xfrm>
            <a:off x="6896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4" name="Rectangle 42"/>
          <p:cNvSpPr>
            <a:spLocks noChangeArrowheads="1"/>
          </p:cNvSpPr>
          <p:nvPr/>
        </p:nvSpPr>
        <p:spPr bwMode="auto">
          <a:xfrm>
            <a:off x="6553200" y="34417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5" name="Rectangle 43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6" name="Rectangle 44"/>
          <p:cNvSpPr>
            <a:spLocks noChangeArrowheads="1"/>
          </p:cNvSpPr>
          <p:nvPr/>
        </p:nvSpPr>
        <p:spPr bwMode="auto">
          <a:xfrm>
            <a:off x="6248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Oval 45"/>
          <p:cNvSpPr>
            <a:spLocks noChangeArrowheads="1"/>
          </p:cNvSpPr>
          <p:nvPr/>
        </p:nvSpPr>
        <p:spPr bwMode="auto">
          <a:xfrm>
            <a:off x="7251700" y="3162300"/>
            <a:ext cx="152400" cy="152400"/>
          </a:xfrm>
          <a:prstGeom prst="ellipse">
            <a:avLst/>
          </a:prstGeom>
          <a:solidFill>
            <a:srgbClr val="4370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8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4876800" cy="3575202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SVMs maximize the </a:t>
            </a:r>
            <a:r>
              <a:rPr lang="en-US" altLang="en-US" sz="2400" i="1" dirty="0"/>
              <a:t>margin</a:t>
            </a:r>
            <a:r>
              <a:rPr lang="en-US" altLang="en-US" sz="2400" dirty="0"/>
              <a:t> around the separating hyperplane.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A.k.a. large margin classifiers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The decision function is fully specified by a subset of training samples, </a:t>
            </a:r>
            <a:r>
              <a:rPr lang="en-US" altLang="en-US" sz="2400" i="1" dirty="0"/>
              <a:t>the support vectors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Solving SVMs is a </a:t>
            </a:r>
            <a:r>
              <a:rPr lang="en-US" altLang="en-US" sz="2400" i="1" dirty="0"/>
              <a:t>quadratic programming</a:t>
            </a:r>
            <a:r>
              <a:rPr lang="en-US" altLang="en-US" sz="2400" dirty="0"/>
              <a:t> problem</a:t>
            </a:r>
          </a:p>
        </p:txBody>
      </p:sp>
      <p:sp>
        <p:nvSpPr>
          <p:cNvPr id="266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096000" y="2362200"/>
            <a:ext cx="1828800" cy="2917825"/>
            <a:chOff x="6096000" y="2362200"/>
            <a:chExt cx="1828800" cy="2917686"/>
          </a:xfrm>
        </p:grpSpPr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6096000" y="23622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8"/>
            <p:cNvSpPr>
              <a:spLocks noChangeShapeType="1"/>
            </p:cNvSpPr>
            <p:nvPr/>
          </p:nvSpPr>
          <p:spPr bwMode="auto">
            <a:xfrm>
              <a:off x="6692900" y="25146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35"/>
            <p:cNvSpPr>
              <a:spLocks noChangeShapeType="1"/>
            </p:cNvSpPr>
            <p:nvPr/>
          </p:nvSpPr>
          <p:spPr bwMode="auto">
            <a:xfrm flipV="1">
              <a:off x="7162800" y="3886200"/>
              <a:ext cx="381000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Text Box 36"/>
            <p:cNvSpPr txBox="1">
              <a:spLocks noChangeArrowheads="1"/>
            </p:cNvSpPr>
            <p:nvPr/>
          </p:nvSpPr>
          <p:spPr bwMode="auto">
            <a:xfrm>
              <a:off x="6629400" y="4571895"/>
              <a:ext cx="1184275" cy="707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Narrower</a:t>
              </a:r>
            </a:p>
            <a:p>
              <a:r>
                <a:rPr lang="en-US" altLang="en-US" sz="2000">
                  <a:latin typeface="Calibri" panose="020F0502020204030204" pitchFamily="34" charset="0"/>
                </a:rPr>
                <a:t>margin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cxnSp>
          <p:nvCxnSpPr>
            <p:cNvPr id="53" name="Curved Connector 52"/>
            <p:cNvCxnSpPr>
              <a:cxnSpLocks noChangeShapeType="1"/>
              <a:stCxn id="26665" idx="0"/>
            </p:cNvCxnSpPr>
            <p:nvPr/>
          </p:nvCxnSpPr>
          <p:spPr bwMode="auto">
            <a:xfrm rot="5400000" flipH="1" flipV="1">
              <a:off x="7001684" y="4182178"/>
              <a:ext cx="609571" cy="16986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20350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0" grpId="0" animBg="1"/>
      <p:bldP spid="902182" grpId="0" animBg="1"/>
      <p:bldP spid="90218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0525" y="1597661"/>
                <a:ext cx="8648700" cy="4686300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/>
                  <a:t>Distance from an example (</a:t>
                </a:r>
                <a:r>
                  <a:rPr lang="en-US" altLang="en-US" sz="2000" b="1" dirty="0" err="1"/>
                  <a:t>x</a:t>
                </a:r>
                <a:r>
                  <a:rPr lang="en-US" altLang="en-US" sz="2000" dirty="0" err="1"/>
                  <a:t>,y</a:t>
                </a:r>
                <a:r>
                  <a:rPr lang="en-US" altLang="en-US" sz="2000" dirty="0"/>
                  <a:t>) to the separator is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𝒙𝒘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en-US" sz="2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/>
                  <a:t>Examples closest to the hyperplane are </a:t>
                </a:r>
                <a:r>
                  <a:rPr lang="en-US" altLang="en-US" sz="2000" b="1" i="1" dirty="0"/>
                  <a:t>support vectors</a:t>
                </a:r>
                <a:r>
                  <a:rPr lang="en-US" altLang="en-US" sz="2000" dirty="0"/>
                  <a:t>.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 i="1" dirty="0"/>
                  <a:t>Margin</a:t>
                </a:r>
                <a:r>
                  <a:rPr lang="en-US" altLang="en-US" sz="2000" dirty="0"/>
                  <a:t> </a:t>
                </a:r>
                <a:r>
                  <a:rPr lang="el-GR" altLang="en-US" sz="2000" i="1" dirty="0">
                    <a:cs typeface="Times New Roman" panose="02020603050405020304" pitchFamily="18" charset="0"/>
                  </a:rPr>
                  <a:t>ρ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of the separator is the width of separation between support vectors of classes.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0525" y="1597661"/>
                <a:ext cx="8648700" cy="4686300"/>
              </a:xfrm>
              <a:blipFill rotWithShape="0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028700" y="326136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890588" y="625062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065338" y="40805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490663" y="44376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643063" y="49837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1262063" y="54409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1795463" y="38407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1262063" y="47551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1414463" y="49075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2176463" y="452659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3078163" y="45138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2709863" y="54409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3700463" y="54409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2392363" y="59616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3014663" y="48313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446338" y="53251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090863" y="56695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3776663" y="475519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2262188" y="32423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2871788" y="33185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3938588" y="40805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V="1">
            <a:off x="1490663" y="3242311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343150" y="3324861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 flipV="1">
            <a:off x="2825750" y="4347211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1" name="Text Box 29"/>
              <p:cNvSpPr txBox="1">
                <a:spLocks noChangeArrowheads="1"/>
              </p:cNvSpPr>
              <p:nvPr/>
            </p:nvSpPr>
            <p:spPr bwMode="auto">
              <a:xfrm>
                <a:off x="2322513" y="3454602"/>
                <a:ext cx="4953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70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2513" y="3454602"/>
                <a:ext cx="495300" cy="457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2101850" y="446151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2374900" y="525684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3008313" y="444404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 flipV="1">
            <a:off x="2201863" y="516159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 flipV="1">
            <a:off x="2254250" y="459962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1928813" y="3423286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1281113" y="3061336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3295650" y="3128011"/>
            <a:ext cx="552450" cy="4191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Text Box 39"/>
          <p:cNvSpPr txBox="1">
            <a:spLocks noChangeArrowheads="1"/>
          </p:cNvSpPr>
          <p:nvPr/>
        </p:nvSpPr>
        <p:spPr bwMode="auto">
          <a:xfrm>
            <a:off x="3371850" y="280416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i="1" dirty="0">
                <a:latin typeface="Times New Roman" panose="02020603050405020304" pitchFamily="18" charset="0"/>
              </a:rPr>
              <a:t>ρ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11" name="Text Box 40"/>
              <p:cNvSpPr txBox="1">
                <a:spLocks noChangeArrowheads="1"/>
              </p:cNvSpPr>
              <p:nvPr/>
            </p:nvSpPr>
            <p:spPr bwMode="auto">
              <a:xfrm>
                <a:off x="2095500" y="2874011"/>
                <a:ext cx="45525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2871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0" y="2874011"/>
                <a:ext cx="4552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12" name="Text Box 41"/>
              <p:cNvSpPr txBox="1">
                <a:spLocks noChangeArrowheads="1"/>
              </p:cNvSpPr>
              <p:nvPr/>
            </p:nvSpPr>
            <p:spPr bwMode="auto">
              <a:xfrm>
                <a:off x="3038395" y="3786477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871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8395" y="3786477"/>
                <a:ext cx="52610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3" name="Line 26"/>
          <p:cNvSpPr>
            <a:spLocks noChangeShapeType="1"/>
          </p:cNvSpPr>
          <p:nvPr/>
        </p:nvSpPr>
        <p:spPr bwMode="auto">
          <a:xfrm>
            <a:off x="266700" y="5617211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14" name="TextBox 43"/>
              <p:cNvSpPr txBox="1">
                <a:spLocks noChangeArrowheads="1"/>
              </p:cNvSpPr>
              <p:nvPr/>
            </p:nvSpPr>
            <p:spPr bwMode="auto">
              <a:xfrm>
                <a:off x="38100" y="5769611"/>
                <a:ext cx="4395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en-US" sz="1800" b="1" dirty="0"/>
              </a:p>
            </p:txBody>
          </p:sp>
        </mc:Choice>
        <mc:Fallback xmlns="">
          <p:sp>
            <p:nvSpPr>
              <p:cNvPr id="2871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" y="5769611"/>
                <a:ext cx="43954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6342042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Margin Classification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1910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If the training data is not linearly separable, </a:t>
            </a:r>
            <a:r>
              <a:rPr lang="en-US" altLang="en-US" sz="2400" i="1" dirty="0"/>
              <a:t>slack variables</a:t>
            </a:r>
            <a:r>
              <a:rPr lang="en-US" altLang="en-US" sz="2400" dirty="0"/>
              <a:t> </a:t>
            </a:r>
            <a:r>
              <a:rPr lang="el-GR" altLang="en-US" sz="2400" i="1" dirty="0">
                <a:cs typeface="Times New Roman" panose="02020603050405020304" pitchFamily="18" charset="0"/>
              </a:rPr>
              <a:t>ξ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/>
              <a:t>can be added to allow misclassification of difficult or noisy examples.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Allow some errors (also consider as avoiding overfitting)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Let some points be moved to where they belong, at a cost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Still, try to minimize training set errors, and to place hyperplane “far” from each class (large margin)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5121275" y="2520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4986338" y="5446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16108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5586413" y="363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5738813" y="417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53578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5891213" y="3036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53578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551021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6272213" y="3722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7173913" y="370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68056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77962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648811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71104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>
            <a:off x="6542088" y="452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7186613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78724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6357938" y="243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6967538" y="2514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803433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5846763" y="3721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556736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7021513" y="4389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88" name="Line 28"/>
          <p:cNvSpPr>
            <a:spLocks noChangeShapeType="1"/>
          </p:cNvSpPr>
          <p:nvPr/>
        </p:nvSpPr>
        <p:spPr bwMode="auto">
          <a:xfrm flipV="1">
            <a:off x="5586413" y="2438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89" name="Line 29"/>
          <p:cNvSpPr>
            <a:spLocks noChangeShapeType="1"/>
          </p:cNvSpPr>
          <p:nvPr/>
        </p:nvSpPr>
        <p:spPr bwMode="auto">
          <a:xfrm flipH="1" flipV="1">
            <a:off x="6921500" y="35433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0" name="Oval 30"/>
          <p:cNvSpPr>
            <a:spLocks noChangeArrowheads="1"/>
          </p:cNvSpPr>
          <p:nvPr/>
        </p:nvSpPr>
        <p:spPr bwMode="auto">
          <a:xfrm>
            <a:off x="6197600" y="3657600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1" name="Oval 31"/>
          <p:cNvSpPr>
            <a:spLocks noChangeArrowheads="1"/>
          </p:cNvSpPr>
          <p:nvPr/>
        </p:nvSpPr>
        <p:spPr bwMode="auto">
          <a:xfrm>
            <a:off x="6470650" y="44529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2" name="Oval 32"/>
          <p:cNvSpPr>
            <a:spLocks noChangeArrowheads="1"/>
          </p:cNvSpPr>
          <p:nvPr/>
        </p:nvSpPr>
        <p:spPr bwMode="auto">
          <a:xfrm>
            <a:off x="7104063" y="36401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3" name="Line 33"/>
          <p:cNvSpPr>
            <a:spLocks noChangeShapeType="1"/>
          </p:cNvSpPr>
          <p:nvPr/>
        </p:nvSpPr>
        <p:spPr bwMode="auto">
          <a:xfrm flipH="1" flipV="1">
            <a:off x="6297613" y="4357688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4" name="Line 34"/>
          <p:cNvSpPr>
            <a:spLocks noChangeShapeType="1"/>
          </p:cNvSpPr>
          <p:nvPr/>
        </p:nvSpPr>
        <p:spPr bwMode="auto">
          <a:xfrm flipH="1" flipV="1">
            <a:off x="6350000" y="379571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5" name="Line 35"/>
          <p:cNvSpPr>
            <a:spLocks noChangeShapeType="1"/>
          </p:cNvSpPr>
          <p:nvPr/>
        </p:nvSpPr>
        <p:spPr bwMode="auto">
          <a:xfrm flipV="1">
            <a:off x="6024563" y="26193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6" name="Line 36"/>
          <p:cNvSpPr>
            <a:spLocks noChangeShapeType="1"/>
          </p:cNvSpPr>
          <p:nvPr/>
        </p:nvSpPr>
        <p:spPr bwMode="auto">
          <a:xfrm flipV="1">
            <a:off x="5376863" y="22574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7" name="Line 37"/>
          <p:cNvSpPr>
            <a:spLocks noChangeShapeType="1"/>
          </p:cNvSpPr>
          <p:nvPr/>
        </p:nvSpPr>
        <p:spPr bwMode="auto">
          <a:xfrm flipH="1" flipV="1">
            <a:off x="6248400" y="3886200"/>
            <a:ext cx="774700" cy="520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8" name="Line 38"/>
          <p:cNvSpPr>
            <a:spLocks noChangeShapeType="1"/>
          </p:cNvSpPr>
          <p:nvPr/>
        </p:nvSpPr>
        <p:spPr bwMode="auto">
          <a:xfrm>
            <a:off x="5927725" y="3797300"/>
            <a:ext cx="777875" cy="54610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/>
          </a:ln>
        </p:spPr>
        <p:txBody>
          <a:bodyPr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962599" name="Text Box 39"/>
          <p:cNvSpPr txBox="1">
            <a:spLocks noChangeArrowheads="1"/>
          </p:cNvSpPr>
          <p:nvPr/>
        </p:nvSpPr>
        <p:spPr bwMode="auto">
          <a:xfrm>
            <a:off x="6734175" y="4181475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62600" name="Text Box 40"/>
          <p:cNvSpPr txBox="1">
            <a:spLocks noChangeArrowheads="1"/>
          </p:cNvSpPr>
          <p:nvPr/>
        </p:nvSpPr>
        <p:spPr bwMode="auto">
          <a:xfrm>
            <a:off x="5848350" y="3800475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69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793461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8" grpId="0" animBg="1"/>
      <p:bldP spid="962589" grpId="0" animBg="1"/>
      <p:bldP spid="962590" grpId="0" animBg="1"/>
      <p:bldP spid="962591" grpId="0" animBg="1"/>
      <p:bldP spid="962592" grpId="0" animBg="1"/>
      <p:bldP spid="962593" grpId="0" animBg="1"/>
      <p:bldP spid="962594" grpId="0" animBg="1"/>
      <p:bldP spid="962595" grpId="0" animBg="1"/>
      <p:bldP spid="962596" grpId="0" animBg="1"/>
      <p:bldP spid="962597" grpId="0" animBg="1"/>
      <p:bldP spid="962599" grpId="0"/>
      <p:bldP spid="9626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Non-linear SVMs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Datasets that are linearly separable (with some noise) work out great:</a:t>
            </a:r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But what are we going to do if the dataset is just too hard? </a:t>
            </a:r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/>
              <a:t>How about … mapping data to a higher-dimensional space: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509484" y="5612078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2009547" y="459131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319234" y="5554928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76359" y="5583503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2333397" y="506756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2790597" y="538189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3019197" y="54771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3857397" y="539141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4085997" y="52104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3666897" y="545809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4466997" y="488659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4752747" y="458179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5171847" y="405791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3319234" y="4164278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319234" y="3983303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5405209" y="551682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 flipV="1">
            <a:off x="1680959" y="3340629"/>
            <a:ext cx="3978250" cy="205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AutoShape 22"/>
          <p:cNvSpPr>
            <a:spLocks noChangeArrowheads="1"/>
          </p:cNvSpPr>
          <p:nvPr/>
        </p:nvSpPr>
        <p:spPr bwMode="auto">
          <a:xfrm>
            <a:off x="21397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>
            <a:off x="3506559" y="3283480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24"/>
          <p:cNvSpPr txBox="1">
            <a:spLocks noChangeArrowheads="1"/>
          </p:cNvSpPr>
          <p:nvPr/>
        </p:nvSpPr>
        <p:spPr bwMode="auto">
          <a:xfrm>
            <a:off x="3363684" y="3340630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08" name="AutoShape 25"/>
          <p:cNvSpPr>
            <a:spLocks noChangeArrowheads="1"/>
          </p:cNvSpPr>
          <p:nvPr/>
        </p:nvSpPr>
        <p:spPr bwMode="auto">
          <a:xfrm>
            <a:off x="2501672" y="329141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9" name="AutoShape 26"/>
          <p:cNvSpPr>
            <a:spLocks noChangeArrowheads="1"/>
          </p:cNvSpPr>
          <p:nvPr/>
        </p:nvSpPr>
        <p:spPr bwMode="auto">
          <a:xfrm>
            <a:off x="29779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0" name="AutoShape 27"/>
          <p:cNvSpPr>
            <a:spLocks noChangeArrowheads="1"/>
          </p:cNvSpPr>
          <p:nvPr/>
        </p:nvSpPr>
        <p:spPr bwMode="auto">
          <a:xfrm>
            <a:off x="318747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1" name="AutoShape 28"/>
          <p:cNvSpPr>
            <a:spLocks noChangeArrowheads="1"/>
          </p:cNvSpPr>
          <p:nvPr/>
        </p:nvSpPr>
        <p:spPr bwMode="auto">
          <a:xfrm>
            <a:off x="40447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2" name="AutoShape 29"/>
          <p:cNvSpPr>
            <a:spLocks noChangeArrowheads="1"/>
          </p:cNvSpPr>
          <p:nvPr/>
        </p:nvSpPr>
        <p:spPr bwMode="auto">
          <a:xfrm>
            <a:off x="42733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3" name="AutoShape 30"/>
          <p:cNvSpPr>
            <a:spLocks noChangeArrowheads="1"/>
          </p:cNvSpPr>
          <p:nvPr/>
        </p:nvSpPr>
        <p:spPr bwMode="auto">
          <a:xfrm>
            <a:off x="391137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4" name="AutoShape 31"/>
          <p:cNvSpPr>
            <a:spLocks noChangeArrowheads="1"/>
          </p:cNvSpPr>
          <p:nvPr/>
        </p:nvSpPr>
        <p:spPr bwMode="auto">
          <a:xfrm>
            <a:off x="46543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5" name="AutoShape 32"/>
          <p:cNvSpPr>
            <a:spLocks noChangeArrowheads="1"/>
          </p:cNvSpPr>
          <p:nvPr/>
        </p:nvSpPr>
        <p:spPr bwMode="auto">
          <a:xfrm>
            <a:off x="4882922" y="33009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6" name="AutoShape 33"/>
          <p:cNvSpPr>
            <a:spLocks noChangeArrowheads="1"/>
          </p:cNvSpPr>
          <p:nvPr/>
        </p:nvSpPr>
        <p:spPr bwMode="auto">
          <a:xfrm>
            <a:off x="5378222" y="329141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7" name="Text Box 34"/>
          <p:cNvSpPr txBox="1">
            <a:spLocks noChangeArrowheads="1"/>
          </p:cNvSpPr>
          <p:nvPr/>
        </p:nvSpPr>
        <p:spPr bwMode="auto">
          <a:xfrm>
            <a:off x="5525859" y="328348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1652359" y="2474913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AutoShape 37"/>
          <p:cNvSpPr>
            <a:spLocks noChangeArrowheads="1"/>
          </p:cNvSpPr>
          <p:nvPr/>
        </p:nvSpPr>
        <p:spPr bwMode="auto">
          <a:xfrm>
            <a:off x="20952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>
            <a:off x="3462109" y="2417763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Text Box 39"/>
          <p:cNvSpPr txBox="1">
            <a:spLocks noChangeArrowheads="1"/>
          </p:cNvSpPr>
          <p:nvPr/>
        </p:nvSpPr>
        <p:spPr bwMode="auto">
          <a:xfrm>
            <a:off x="3319234" y="2474913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22" name="AutoShape 40"/>
          <p:cNvSpPr>
            <a:spLocks noChangeArrowheads="1"/>
          </p:cNvSpPr>
          <p:nvPr/>
        </p:nvSpPr>
        <p:spPr bwMode="auto">
          <a:xfrm>
            <a:off x="2457222" y="24257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3" name="AutoShape 41"/>
          <p:cNvSpPr>
            <a:spLocks noChangeArrowheads="1"/>
          </p:cNvSpPr>
          <p:nvPr/>
        </p:nvSpPr>
        <p:spPr bwMode="auto">
          <a:xfrm>
            <a:off x="29334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4" name="AutoShape 42"/>
          <p:cNvSpPr>
            <a:spLocks noChangeArrowheads="1"/>
          </p:cNvSpPr>
          <p:nvPr/>
        </p:nvSpPr>
        <p:spPr bwMode="auto">
          <a:xfrm>
            <a:off x="314302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5" name="AutoShape 43"/>
          <p:cNvSpPr>
            <a:spLocks noChangeArrowheads="1"/>
          </p:cNvSpPr>
          <p:nvPr/>
        </p:nvSpPr>
        <p:spPr bwMode="auto">
          <a:xfrm>
            <a:off x="40002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6" name="AutoShape 44"/>
          <p:cNvSpPr>
            <a:spLocks noChangeArrowheads="1"/>
          </p:cNvSpPr>
          <p:nvPr/>
        </p:nvSpPr>
        <p:spPr bwMode="auto">
          <a:xfrm>
            <a:off x="422887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7" name="AutoShape 45"/>
          <p:cNvSpPr>
            <a:spLocks noChangeArrowheads="1"/>
          </p:cNvSpPr>
          <p:nvPr/>
        </p:nvSpPr>
        <p:spPr bwMode="auto">
          <a:xfrm>
            <a:off x="3866922" y="2435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8" name="Line 46"/>
          <p:cNvSpPr>
            <a:spLocks noChangeShapeType="1"/>
          </p:cNvSpPr>
          <p:nvPr/>
        </p:nvSpPr>
        <p:spPr bwMode="auto">
          <a:xfrm>
            <a:off x="3576409" y="2227263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Oval 47"/>
          <p:cNvSpPr>
            <a:spLocks noChangeArrowheads="1"/>
          </p:cNvSpPr>
          <p:nvPr/>
        </p:nvSpPr>
        <p:spPr bwMode="auto">
          <a:xfrm>
            <a:off x="3793897" y="2371726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0" name="Oval 48"/>
          <p:cNvSpPr>
            <a:spLocks noChangeArrowheads="1"/>
          </p:cNvSpPr>
          <p:nvPr/>
        </p:nvSpPr>
        <p:spPr bwMode="auto">
          <a:xfrm>
            <a:off x="3079522" y="236220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1" name="Line 49"/>
          <p:cNvSpPr>
            <a:spLocks noChangeShapeType="1"/>
          </p:cNvSpPr>
          <p:nvPr/>
        </p:nvSpPr>
        <p:spPr bwMode="auto">
          <a:xfrm flipH="1" flipV="1">
            <a:off x="3905022" y="2198688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50"/>
          <p:cNvSpPr>
            <a:spLocks noChangeShapeType="1"/>
          </p:cNvSpPr>
          <p:nvPr/>
        </p:nvSpPr>
        <p:spPr bwMode="auto">
          <a:xfrm flipH="1" flipV="1">
            <a:off x="3190647" y="2198688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Text Box 51"/>
          <p:cNvSpPr txBox="1">
            <a:spLocks noChangeArrowheads="1"/>
          </p:cNvSpPr>
          <p:nvPr/>
        </p:nvSpPr>
        <p:spPr bwMode="auto">
          <a:xfrm>
            <a:off x="5519509" y="2398713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34" name="Line 52"/>
          <p:cNvSpPr>
            <a:spLocks noChangeShapeType="1"/>
          </p:cNvSpPr>
          <p:nvPr/>
        </p:nvSpPr>
        <p:spPr bwMode="auto">
          <a:xfrm flipV="1">
            <a:off x="2681059" y="4469078"/>
            <a:ext cx="3181350" cy="12954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3"/>
          <p:cNvSpPr>
            <a:spLocks noChangeShapeType="1"/>
          </p:cNvSpPr>
          <p:nvPr/>
        </p:nvSpPr>
        <p:spPr bwMode="auto">
          <a:xfrm flipV="1">
            <a:off x="2676297" y="4392878"/>
            <a:ext cx="3114675" cy="12842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4"/>
          <p:cNvSpPr>
            <a:spLocks noChangeShapeType="1"/>
          </p:cNvSpPr>
          <p:nvPr/>
        </p:nvSpPr>
        <p:spPr bwMode="auto">
          <a:xfrm flipV="1">
            <a:off x="2790597" y="4564328"/>
            <a:ext cx="3057525" cy="1246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Oval 55"/>
          <p:cNvSpPr>
            <a:spLocks noChangeArrowheads="1"/>
          </p:cNvSpPr>
          <p:nvPr/>
        </p:nvSpPr>
        <p:spPr bwMode="auto">
          <a:xfrm>
            <a:off x="4403497" y="482309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8" name="Oval 56"/>
          <p:cNvSpPr>
            <a:spLocks noChangeArrowheads="1"/>
          </p:cNvSpPr>
          <p:nvPr/>
        </p:nvSpPr>
        <p:spPr bwMode="auto">
          <a:xfrm>
            <a:off x="4012972" y="5137416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9" name="Oval 57"/>
          <p:cNvSpPr>
            <a:spLocks noChangeArrowheads="1"/>
          </p:cNvSpPr>
          <p:nvPr/>
        </p:nvSpPr>
        <p:spPr bwMode="auto">
          <a:xfrm>
            <a:off x="2946172" y="541364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40970678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Non-linear SVMs:  Feature spaces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2025910" y="2944927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405072" y="4556240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056072" y="37767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1481397" y="41339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1633797" y="46800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2167197" y="51563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1748097" y="38228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1252797" y="44514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1671897" y="51944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2167197" y="42228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3068897" y="42101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2929197" y="54230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681297" y="43371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192597" y="57913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157797" y="49467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1221047" y="5486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909897" y="50039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967047" y="34799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2462472" y="46149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2081472" y="474832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2367222" y="351007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1071822" y="3595802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1119447" y="36323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3043497" y="36132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H="1" flipV="1">
            <a:off x="6064510" y="2697277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6034347" y="4784840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6332797" y="414825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5758122" y="450544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6139122" y="50610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6958272" y="50610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6024822" y="419429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6234372" y="44705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6462972" y="50991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6443922" y="459434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8050472" y="42292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7910772" y="54420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7434522" y="31941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440872" y="44578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8139372" y="49658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6964622" y="39053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7567872" y="51372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7358322" y="34037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5967672" y="491025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5586672" y="504360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7348797" y="352912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6901122" y="30608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8025072" y="36323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4816735" y="4786427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6053397" y="3433877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 flipV="1">
            <a:off x="6281997" y="4805477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4586547" y="3471977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4567497" y="4310177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3548322" y="2871902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3548322" y="3271952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0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37437625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13827875-F253-4CA4-97D3-5B0F93C30C3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10" y="517288"/>
            <a:ext cx="7543800" cy="80728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&gt; 0 [positive slope]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&lt; 0 [negative slope]</a:t>
                </a:r>
              </a:p>
              <a:p>
                <a:r>
                  <a:rPr lang="en-US" altLang="en-US" dirty="0"/>
                  <a:t>             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444750" y="2590800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2819400" y="2590800"/>
            <a:ext cx="4724400" cy="3179763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1824 h 1824"/>
              <a:gd name="T4" fmla="*/ 2304 w 2304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2819400" y="2819400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362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7162800" y="571500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4267200" y="4267200"/>
            <a:ext cx="1752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V="1">
            <a:off x="6019800" y="3505200"/>
            <a:ext cx="0" cy="762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5029200" y="4267200"/>
            <a:ext cx="520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</a:rPr>
              <a:t>run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6019800" y="3657600"/>
            <a:ext cx="5413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</a:rPr>
              <a:t>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51" name="Text Box 43"/>
              <p:cNvSpPr txBox="1">
                <a:spLocks noChangeArrowheads="1"/>
              </p:cNvSpPr>
              <p:nvPr/>
            </p:nvSpPr>
            <p:spPr bwMode="auto">
              <a:xfrm>
                <a:off x="6172200" y="4495800"/>
                <a:ext cx="220842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1800" dirty="0">
                    <a:solidFill>
                      <a:srgbClr val="008000"/>
                    </a:solidFill>
                    <a:latin typeface="Tahoma" panose="020B0604030504040204" pitchFamily="34" charset="0"/>
                  </a:rPr>
                  <a:t>slope (=rise/run)</a:t>
                </a:r>
              </a:p>
            </p:txBody>
          </p:sp>
        </mc:Choice>
        <mc:Fallback xmlns="">
          <p:sp>
            <p:nvSpPr>
              <p:cNvPr id="17451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4495800"/>
                <a:ext cx="2208425" cy="369332"/>
              </a:xfrm>
              <a:prstGeom prst="rect">
                <a:avLst/>
              </a:prstGeom>
              <a:blipFill>
                <a:blip r:embed="rId3"/>
                <a:stretch>
                  <a:fillRect l="-829" t="-10000" r="-221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1009650" y="4661247"/>
            <a:ext cx="1427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rgbClr val="0000FF"/>
                </a:solidFill>
                <a:latin typeface="Tahoma" panose="020B0604030504040204" pitchFamily="34" charset="0"/>
              </a:rPr>
              <a:t>y-intercept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13463" y="2994007"/>
                <a:ext cx="190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63" y="2994007"/>
                <a:ext cx="190195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D63A2-AE79-6449-1B52-391081290A53}"/>
                  </a:ext>
                </a:extLst>
              </p:cNvPr>
              <p:cNvSpPr txBox="1"/>
              <p:nvPr/>
            </p:nvSpPr>
            <p:spPr>
              <a:xfrm>
                <a:off x="853278" y="4717663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D63A2-AE79-6449-1B52-39108129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8" y="4717663"/>
                <a:ext cx="285013" cy="276999"/>
              </a:xfrm>
              <a:prstGeom prst="rect">
                <a:avLst/>
              </a:prstGeom>
              <a:blipFill>
                <a:blip r:embed="rId6"/>
                <a:stretch>
                  <a:fillRect l="-29787" t="-2222" r="-63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1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819523"/>
                <a:ext cx="7772400" cy="4876800"/>
              </a:xfrm>
              <a:noFill/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Why use kernels?</a:t>
                </a:r>
              </a:p>
              <a:p>
                <a:pPr lvl="1" eaLnBrk="1" hangingPunct="1"/>
                <a:r>
                  <a:rPr lang="en-US" altLang="en-US" dirty="0"/>
                  <a:t>Make non-linear separable problem separable.</a:t>
                </a:r>
              </a:p>
              <a:p>
                <a:pPr lvl="1" eaLnBrk="1" hangingPunct="1"/>
                <a:r>
                  <a:rPr lang="en-US" altLang="en-US" dirty="0"/>
                  <a:t>Map data into better representational space</a:t>
                </a:r>
              </a:p>
              <a:p>
                <a:pPr eaLnBrk="1" hangingPunct="1"/>
                <a:r>
                  <a:rPr lang="en-US" altLang="en-US" dirty="0"/>
                  <a:t>Common kernels</a:t>
                </a:r>
              </a:p>
              <a:p>
                <a:pPr lvl="1"/>
                <a:r>
                  <a:rPr lang="en-US" altLang="en-US" dirty="0"/>
                  <a:t>Linear: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Sup>
                      <m:sSub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Polynomial of power p: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Gaussian (radial-basis function network, or RBF):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en-US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Sigmoid/Two-layer perceptron: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201168" lvl="1" indent="0">
                  <a:buNone/>
                </a:pPr>
                <a:r>
                  <a:rPr lang="en-US" altLang="en-US" dirty="0"/>
                  <a:t>(note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dirty="0"/>
                  <a:t>). </a:t>
                </a:r>
              </a:p>
              <a:p>
                <a:pPr marL="201168" lvl="1" indent="0">
                  <a:buNone/>
                </a:pPr>
                <a:endParaRPr lang="en-US" altLang="en-US" dirty="0"/>
              </a:p>
              <a:p>
                <a:pPr marL="201168" lvl="1" indent="0">
                  <a:buNone/>
                </a:pPr>
                <a:r>
                  <a:rPr lang="en-US" altLang="en-US" dirty="0"/>
                  <a:t>In practice, RBF (Gaussian) kernel works for most of problems. </a:t>
                </a:r>
              </a:p>
            </p:txBody>
          </p:sp>
        </mc:Choice>
        <mc:Fallback xmlns="">
          <p:sp>
            <p:nvSpPr>
              <p:cNvPr id="4506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819523"/>
                <a:ext cx="7772400" cy="4876800"/>
              </a:xfrm>
              <a:blipFill rotWithShape="0">
                <a:blip r:embed="rId2"/>
                <a:stretch>
                  <a:fillRect l="-8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5965912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D1921CC0-61F4-419D-9052-AA1D2542F6A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49086" y="312730"/>
            <a:ext cx="7543800" cy="1450757"/>
          </a:xfrm>
        </p:spPr>
        <p:txBody>
          <a:bodyPr/>
          <a:lstStyle/>
          <a:p>
            <a:r>
              <a:rPr lang="en-US" altLang="en-US" dirty="0"/>
              <a:t>Which line has the best “fit” to the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53198-AE76-F86F-959A-B35864C0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67" y="1950138"/>
            <a:ext cx="6842886" cy="39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B3136F32-07C8-4C43-99CD-4EBCBF2B334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092" y="658368"/>
            <a:ext cx="7543800" cy="890888"/>
          </a:xfrm>
        </p:spPr>
        <p:txBody>
          <a:bodyPr/>
          <a:lstStyle/>
          <a:p>
            <a:r>
              <a:rPr lang="en-US" altLang="en-US" dirty="0"/>
              <a:t>Estimating the Coefficients…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5735" y="1882091"/>
                <a:ext cx="7543801" cy="887018"/>
              </a:xfrm>
            </p:spPr>
            <p:txBody>
              <a:bodyPr/>
              <a:lstStyle/>
              <a:p>
                <a:r>
                  <a:rPr lang="en-US" altLang="en-US" dirty="0"/>
                  <a:t>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with b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with b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the y-intercept and slope (respectively) of the </a:t>
                </a:r>
                <a:r>
                  <a:rPr lang="en-US" altLang="en-US" b="1" i="1" dirty="0"/>
                  <a:t>least squares </a:t>
                </a:r>
                <a:r>
                  <a:rPr lang="en-US" altLang="en-US" dirty="0"/>
                  <a:t>or</a:t>
                </a:r>
                <a:r>
                  <a:rPr lang="en-US" altLang="en-US" b="1" i="1" dirty="0"/>
                  <a:t> regression line</a:t>
                </a:r>
                <a:r>
                  <a:rPr lang="en-US" altLang="en-US" dirty="0"/>
                  <a:t> given by: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5735" y="1882091"/>
                <a:ext cx="7543801" cy="887018"/>
              </a:xfrm>
              <a:blipFill>
                <a:blip r:embed="rId2"/>
                <a:stretch>
                  <a:fillRect l="-808" t="-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4849" y="3443369"/>
                <a:ext cx="69546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can choose whatever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To make the best estimation, we need to minimize the "errors" between the estimation and the real samples! </a:t>
                </a:r>
              </a:p>
              <a:p>
                <a:endParaRPr lang="en-US" dirty="0"/>
              </a:p>
              <a:p>
                <a:r>
                  <a:rPr lang="en-US" dirty="0"/>
                  <a:t>Question: how do we define errors?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49" y="3443369"/>
                <a:ext cx="6954665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7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5752" y="4979561"/>
                <a:ext cx="6918089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(least square)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Many other methods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2" y="4979561"/>
                <a:ext cx="6918089" cy="956480"/>
              </a:xfrm>
              <a:prstGeom prst="rect">
                <a:avLst/>
              </a:prstGeom>
              <a:blipFill rotWithShape="0">
                <a:blip r:embed="rId6"/>
                <a:stretch>
                  <a:fillRect l="-529" t="-2548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2A209E-43E1-5A5E-570B-3200279B126B}"/>
                  </a:ext>
                </a:extLst>
              </p:cNvPr>
              <p:cNvSpPr txBox="1"/>
              <p:nvPr/>
            </p:nvSpPr>
            <p:spPr>
              <a:xfrm>
                <a:off x="2165088" y="2882005"/>
                <a:ext cx="14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2A209E-43E1-5A5E-570B-3200279B1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088" y="2882005"/>
                <a:ext cx="1468094" cy="276999"/>
              </a:xfrm>
              <a:prstGeom prst="rect">
                <a:avLst/>
              </a:prstGeom>
              <a:blipFill>
                <a:blip r:embed="rId7"/>
                <a:stretch>
                  <a:fillRect l="-3734" t="-26667" r="-16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9718C2-7A4B-8E6B-7632-097F31DBB142}"/>
                  </a:ext>
                </a:extLst>
              </p:cNvPr>
              <p:cNvSpPr txBox="1"/>
              <p:nvPr/>
            </p:nvSpPr>
            <p:spPr>
              <a:xfrm>
                <a:off x="4391060" y="2870799"/>
                <a:ext cx="1482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9718C2-7A4B-8E6B-7632-097F31DB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60" y="2870799"/>
                <a:ext cx="1482201" cy="276999"/>
              </a:xfrm>
              <a:prstGeom prst="rect">
                <a:avLst/>
              </a:prstGeom>
              <a:blipFill>
                <a:blip r:embed="rId8"/>
                <a:stretch>
                  <a:fillRect l="-3704" t="-2222" r="-16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AF2EA0-AC00-3141-91FD-1DBC4E9E0A7E}"/>
              </a:ext>
            </a:extLst>
          </p:cNvPr>
          <p:cNvSpPr txBox="1"/>
          <p:nvPr/>
        </p:nvSpPr>
        <p:spPr>
          <a:xfrm>
            <a:off x="324954" y="2584443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21B6A-07B6-D584-E3CC-CFC8C16A9042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496292" y="2769109"/>
            <a:ext cx="668796" cy="25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01615A-7DA3-D107-7991-AD66DA68031B}"/>
              </a:ext>
            </a:extLst>
          </p:cNvPr>
          <p:cNvSpPr txBox="1"/>
          <p:nvPr/>
        </p:nvSpPr>
        <p:spPr>
          <a:xfrm>
            <a:off x="5758957" y="2525475"/>
            <a:ext cx="151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205D6-7067-1322-BDC8-81BE4A72EC54}"/>
              </a:ext>
            </a:extLst>
          </p:cNvPr>
          <p:cNvCxnSpPr/>
          <p:nvPr/>
        </p:nvCxnSpPr>
        <p:spPr>
          <a:xfrm flipH="1">
            <a:off x="4523963" y="2676776"/>
            <a:ext cx="1230711" cy="27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D1921CC0-61F4-419D-9052-AA1D2542F6A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498" y="312730"/>
            <a:ext cx="6405388" cy="1450757"/>
          </a:xfrm>
        </p:spPr>
        <p:txBody>
          <a:bodyPr/>
          <a:lstStyle/>
          <a:p>
            <a:r>
              <a:rPr lang="en-US" altLang="en-US" dirty="0"/>
              <a:t>Least Squares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2DAC6-EE8C-AA9E-A5A9-89CA6338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87" y="2169243"/>
            <a:ext cx="6310117" cy="37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3" y="1806498"/>
            <a:ext cx="7638477" cy="4212797"/>
          </a:xfrm>
        </p:spPr>
        <p:txBody>
          <a:bodyPr>
            <a:normAutofit/>
          </a:bodyPr>
          <a:lstStyle/>
          <a:p>
            <a:pPr lvl="3"/>
            <a:endParaRPr lang="en-US" sz="1600" dirty="0"/>
          </a:p>
          <a:p>
            <a:pPr lvl="3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BBA41-403D-A690-9C45-62AE090E1C4F}"/>
                  </a:ext>
                </a:extLst>
              </p:cNvPr>
              <p:cNvSpPr txBox="1"/>
              <p:nvPr/>
            </p:nvSpPr>
            <p:spPr>
              <a:xfrm>
                <a:off x="1205345" y="2045096"/>
                <a:ext cx="6238324" cy="301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/>
                  <a:t>The coefficients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en-US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 dirty="0"/>
                  <a:t> and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b</a:t>
                </a:r>
                <a:r>
                  <a:rPr lang="en-US" altLang="en-US" sz="2000" b="1" baseline="-25000" dirty="0">
                    <a:solidFill>
                      <a:srgbClr val="0000FF"/>
                    </a:solidFill>
                  </a:rPr>
                  <a:t>0</a:t>
                </a:r>
                <a:r>
                  <a:rPr lang="en-US" altLang="en-US" sz="2000" dirty="0"/>
                  <a:t> for the least squares line: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dirty="0"/>
              </a:p>
              <a:p>
                <a:endParaRPr lang="en-US" altLang="en-US" sz="2000" dirty="0"/>
              </a:p>
              <a:p>
                <a:r>
                  <a:rPr lang="en-US" altLang="en-US" sz="2000" dirty="0"/>
                  <a:t>are calculated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(Covariance)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 (Variance)</a:t>
                </a:r>
              </a:p>
              <a:p>
                <a:pPr lvl="1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 (Slope)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 (y-intercept)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BBA41-403D-A690-9C45-62AE090E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5" y="2045096"/>
                <a:ext cx="6238324" cy="3014030"/>
              </a:xfrm>
              <a:prstGeom prst="rect">
                <a:avLst/>
              </a:prstGeom>
              <a:blipFill>
                <a:blip r:embed="rId2"/>
                <a:stretch>
                  <a:fillRect l="-1075" t="-1010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1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91CF966B-D3AA-427C-A9BA-8190CE265E4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Assessing the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2372906"/>
            <a:ext cx="7543801" cy="3496188"/>
          </a:xfrm>
        </p:spPr>
        <p:txBody>
          <a:bodyPr/>
          <a:lstStyle/>
          <a:p>
            <a:r>
              <a:rPr lang="en-US" altLang="en-US" dirty="0"/>
              <a:t>The least squares method will </a:t>
            </a:r>
            <a:r>
              <a:rPr lang="en-US" altLang="en-US" dirty="0">
                <a:solidFill>
                  <a:srgbClr val="FF0000"/>
                </a:solidFill>
              </a:rPr>
              <a:t>always produce a straight line</a:t>
            </a:r>
            <a:r>
              <a:rPr lang="en-US" altLang="en-US" dirty="0"/>
              <a:t>, even if there is no relationship between the variables, or if the relationship is something other than linear.</a:t>
            </a:r>
          </a:p>
          <a:p>
            <a:endParaRPr lang="en-US" altLang="en-US" dirty="0"/>
          </a:p>
          <a:p>
            <a:r>
              <a:rPr lang="en-US" altLang="en-US" dirty="0"/>
              <a:t>Hence, in addition to determining the coefficients of the least squares line, we need to assess it to see how well it </a:t>
            </a:r>
            <a:r>
              <a:rPr lang="en-US" altLang="en-US" dirty="0">
                <a:solidFill>
                  <a:srgbClr val="FF0000"/>
                </a:solidFill>
              </a:rPr>
              <a:t>“fits”</a:t>
            </a:r>
            <a:r>
              <a:rPr lang="en-US" altLang="en-US" dirty="0"/>
              <a:t> the data. We’ll see these evaluation methods now. They’re based on the what is called sum of squares for errors (</a:t>
            </a:r>
            <a:r>
              <a:rPr lang="en-US" altLang="en-US" dirty="0">
                <a:solidFill>
                  <a:srgbClr val="FF0000"/>
                </a:solidFill>
              </a:rPr>
              <a:t>SSE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2555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1418</TotalTime>
  <Words>2300</Words>
  <Application>Microsoft Office PowerPoint</Application>
  <PresentationFormat>On-screen Show (4:3)</PresentationFormat>
  <Paragraphs>298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MS Gothic</vt:lpstr>
      <vt:lpstr>Aptos</vt:lpstr>
      <vt:lpstr>Arial</vt:lpstr>
      <vt:lpstr>Calibri</vt:lpstr>
      <vt:lpstr>Calibri Light</vt:lpstr>
      <vt:lpstr>Cambria Math</vt:lpstr>
      <vt:lpstr>Lucida Sans</vt:lpstr>
      <vt:lpstr>Symbol</vt:lpstr>
      <vt:lpstr>Tahoma</vt:lpstr>
      <vt:lpstr>Times New Roman</vt:lpstr>
      <vt:lpstr>Wingdings</vt:lpstr>
      <vt:lpstr>Retrospect</vt:lpstr>
      <vt:lpstr>Linear Regression and Logistic Regression</vt:lpstr>
      <vt:lpstr>PowerPoint Presentation</vt:lpstr>
      <vt:lpstr>Simple Linear Regression</vt:lpstr>
      <vt:lpstr>Simple Linear Regression</vt:lpstr>
      <vt:lpstr>Which line has the best “fit” to the data?</vt:lpstr>
      <vt:lpstr>Estimating the Coefficients…</vt:lpstr>
      <vt:lpstr>Least Squares Line</vt:lpstr>
      <vt:lpstr>Simple Linear Regression</vt:lpstr>
      <vt:lpstr>Assessing the Model</vt:lpstr>
      <vt:lpstr>Sum of Squared Errors (SSE)</vt:lpstr>
      <vt:lpstr>Linear Regression</vt:lpstr>
      <vt:lpstr>Correlation Coefficient</vt:lpstr>
      <vt:lpstr>PowerPoint Presentation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PowerPoint Presentation</vt:lpstr>
      <vt:lpstr>Classification Problems</vt:lpstr>
      <vt:lpstr>Logistic Regression</vt:lpstr>
      <vt:lpstr>Logistic Regression</vt:lpstr>
      <vt:lpstr>Logistic Regression</vt:lpstr>
      <vt:lpstr>Logistic Regression</vt:lpstr>
      <vt:lpstr>Cost Function</vt:lpstr>
      <vt:lpstr>Cost Function</vt:lpstr>
      <vt:lpstr>Gradient Decent</vt:lpstr>
      <vt:lpstr>Gradient Decent</vt:lpstr>
      <vt:lpstr>Choose the correct Learning Rate</vt:lpstr>
      <vt:lpstr>Logistic Regression for multiple classes</vt:lpstr>
      <vt:lpstr>PowerPoint Presentation</vt:lpstr>
      <vt:lpstr>Linear classifiers: Which Hyperplane?</vt:lpstr>
      <vt:lpstr>Another intuition</vt:lpstr>
      <vt:lpstr>Support Vector Machine (SVM)</vt:lpstr>
      <vt:lpstr>Geometric Margin</vt:lpstr>
      <vt:lpstr>Soft Margin Classification  </vt:lpstr>
      <vt:lpstr>Non-linear SVMs</vt:lpstr>
      <vt:lpstr>Non-linear SVMs:  Feature spaces</vt:lpstr>
      <vt:lpstr>Kernels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leqian</dc:creator>
  <cp:lastModifiedBy>Qian, Lei</cp:lastModifiedBy>
  <cp:revision>83</cp:revision>
  <dcterms:created xsi:type="dcterms:W3CDTF">2014-09-15T04:42:07Z</dcterms:created>
  <dcterms:modified xsi:type="dcterms:W3CDTF">2024-10-29T12:43:38Z</dcterms:modified>
</cp:coreProperties>
</file>