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1"/>
  </p:notesMasterIdLst>
  <p:sldIdLst>
    <p:sldId id="256" r:id="rId2"/>
    <p:sldId id="330" r:id="rId3"/>
    <p:sldId id="331" r:id="rId4"/>
    <p:sldId id="334" r:id="rId5"/>
    <p:sldId id="333" r:id="rId6"/>
    <p:sldId id="335" r:id="rId7"/>
    <p:sldId id="336" r:id="rId8"/>
    <p:sldId id="326" r:id="rId9"/>
    <p:sldId id="33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6" autoAdjust="0"/>
    <p:restoredTop sz="94660"/>
  </p:normalViewPr>
  <p:slideViewPr>
    <p:cSldViewPr snapToGrid="0">
      <p:cViewPr varScale="1">
        <p:scale>
          <a:sx n="139" d="100"/>
          <a:sy n="139" d="100"/>
        </p:scale>
        <p:origin x="318"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35EF6-D826-42EF-A83D-A35A56FBED71}" type="datetimeFigureOut">
              <a:rPr lang="en-US" smtClean="0"/>
              <a:t>10/29/2024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43618-0B41-4560-9191-5D2B3BADD710}" type="slidenum">
              <a:rPr lang="en-US" smtClean="0"/>
              <a:t>‹#›</a:t>
            </a:fld>
            <a:endParaRPr lang="en-US"/>
          </a:p>
        </p:txBody>
      </p:sp>
    </p:spTree>
    <p:extLst>
      <p:ext uri="{BB962C8B-B14F-4D97-AF65-F5344CB8AC3E}">
        <p14:creationId xmlns:p14="http://schemas.microsoft.com/office/powerpoint/2010/main" val="930112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8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01355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693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08083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63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2857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9330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2725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10/29/2024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037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10/29/2024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88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7922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10/29/2024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5156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1900" y="758952"/>
            <a:ext cx="7424859" cy="3428037"/>
          </a:xfrm>
        </p:spPr>
        <p:txBody>
          <a:bodyPr>
            <a:normAutofit/>
          </a:bodyPr>
          <a:lstStyle/>
          <a:p>
            <a:pPr algn="ctr"/>
            <a:r>
              <a:rPr lang="en-US" sz="6600" dirty="0"/>
              <a:t>Training and Testing</a:t>
            </a:r>
            <a:br>
              <a:rPr lang="en-US" sz="6600" dirty="0"/>
            </a:br>
            <a:r>
              <a:rPr lang="en-US" sz="6600" dirty="0"/>
              <a:t>Bias and Variance</a:t>
            </a:r>
            <a:br>
              <a:rPr lang="en-US" sz="6600" dirty="0"/>
            </a:br>
            <a:endParaRPr lang="en-US" sz="6600" dirty="0"/>
          </a:p>
        </p:txBody>
      </p:sp>
      <p:sp>
        <p:nvSpPr>
          <p:cNvPr id="3" name="Subtitle 2"/>
          <p:cNvSpPr>
            <a:spLocks noGrp="1"/>
          </p:cNvSpPr>
          <p:nvPr>
            <p:ph type="subTitle" idx="1"/>
          </p:nvPr>
        </p:nvSpPr>
        <p:spPr/>
        <p:txBody>
          <a:bodyPr/>
          <a:lstStyle/>
          <a:p>
            <a:r>
              <a:rPr lang="en-US" dirty="0"/>
              <a:t>Lei Qian, Ph.D. Fisk University</a:t>
            </a:r>
          </a:p>
          <a:p>
            <a:r>
              <a:rPr lang="en-US" dirty="0"/>
              <a:t> </a:t>
            </a:r>
          </a:p>
        </p:txBody>
      </p:sp>
    </p:spTree>
    <p:extLst>
      <p:ext uri="{BB962C8B-B14F-4D97-AF65-F5344CB8AC3E}">
        <p14:creationId xmlns:p14="http://schemas.microsoft.com/office/powerpoint/2010/main" val="998614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Working flow for a machine learning project</a:t>
            </a:r>
            <a:endParaRPr lang="en-US" sz="4400" dirty="0"/>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GB" altLang="en-US" dirty="0"/>
          </a:p>
        </p:txBody>
      </p:sp>
      <p:sp>
        <p:nvSpPr>
          <p:cNvPr id="3" name="Rectangle 2"/>
          <p:cNvSpPr/>
          <p:nvPr/>
        </p:nvSpPr>
        <p:spPr>
          <a:xfrm>
            <a:off x="814812" y="2178142"/>
            <a:ext cx="776815" cy="61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Collect Data</a:t>
            </a:r>
          </a:p>
        </p:txBody>
      </p:sp>
      <p:sp>
        <p:nvSpPr>
          <p:cNvPr id="4" name="Rectangle 3"/>
          <p:cNvSpPr/>
          <p:nvPr/>
        </p:nvSpPr>
        <p:spPr>
          <a:xfrm>
            <a:off x="547316" y="3634800"/>
            <a:ext cx="1342238" cy="616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Preprocessing Data</a:t>
            </a:r>
          </a:p>
        </p:txBody>
      </p:sp>
      <p:sp>
        <p:nvSpPr>
          <p:cNvPr id="7" name="Rectangle 6"/>
          <p:cNvSpPr/>
          <p:nvPr/>
        </p:nvSpPr>
        <p:spPr>
          <a:xfrm>
            <a:off x="2438825" y="3398809"/>
            <a:ext cx="1342238" cy="1075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Label Data (supervised learning) </a:t>
            </a:r>
          </a:p>
        </p:txBody>
      </p:sp>
      <p:sp>
        <p:nvSpPr>
          <p:cNvPr id="8" name="Right Arrow 7"/>
          <p:cNvSpPr/>
          <p:nvPr/>
        </p:nvSpPr>
        <p:spPr>
          <a:xfrm>
            <a:off x="1912046" y="3873625"/>
            <a:ext cx="526779" cy="171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307842" y="3543729"/>
            <a:ext cx="815459" cy="740329"/>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Model</a:t>
            </a:r>
          </a:p>
        </p:txBody>
      </p:sp>
      <p:sp>
        <p:nvSpPr>
          <p:cNvPr id="10" name="Right Arrow 9"/>
          <p:cNvSpPr/>
          <p:nvPr/>
        </p:nvSpPr>
        <p:spPr>
          <a:xfrm>
            <a:off x="3781063" y="3859889"/>
            <a:ext cx="526779" cy="197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56876" y="3592490"/>
            <a:ext cx="827848" cy="73194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Model</a:t>
            </a:r>
          </a:p>
        </p:txBody>
      </p:sp>
      <p:sp>
        <p:nvSpPr>
          <p:cNvPr id="12" name="Right Arrow 11"/>
          <p:cNvSpPr/>
          <p:nvPr/>
        </p:nvSpPr>
        <p:spPr>
          <a:xfrm>
            <a:off x="5123301" y="3871527"/>
            <a:ext cx="1033575" cy="143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69020" y="5056787"/>
            <a:ext cx="1033575" cy="645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 Model</a:t>
            </a:r>
          </a:p>
        </p:txBody>
      </p:sp>
      <p:sp>
        <p:nvSpPr>
          <p:cNvPr id="14" name="Down Arrow 13"/>
          <p:cNvSpPr/>
          <p:nvPr/>
        </p:nvSpPr>
        <p:spPr>
          <a:xfrm>
            <a:off x="6578373" y="4324412"/>
            <a:ext cx="197637" cy="10957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6202595" y="5309347"/>
            <a:ext cx="526124" cy="2245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842418" y="5361523"/>
            <a:ext cx="326602" cy="154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flipH="1" flipV="1">
            <a:off x="4730747" y="4284058"/>
            <a:ext cx="227524" cy="11545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343731" y="3675487"/>
            <a:ext cx="1030059" cy="4768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Finish</a:t>
            </a:r>
          </a:p>
        </p:txBody>
      </p:sp>
      <p:sp>
        <p:nvSpPr>
          <p:cNvPr id="20" name="Right Arrow 19"/>
          <p:cNvSpPr/>
          <p:nvPr/>
        </p:nvSpPr>
        <p:spPr>
          <a:xfrm>
            <a:off x="6996474" y="3859889"/>
            <a:ext cx="359007" cy="1444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DE1505CD-2DFA-D2F9-9D7B-239B6A444DD3}"/>
              </a:ext>
            </a:extLst>
          </p:cNvPr>
          <p:cNvSpPr/>
          <p:nvPr/>
        </p:nvSpPr>
        <p:spPr>
          <a:xfrm>
            <a:off x="1065654" y="2794734"/>
            <a:ext cx="261257" cy="8807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25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18" y="570451"/>
            <a:ext cx="7543800" cy="755849"/>
          </a:xfrm>
        </p:spPr>
        <p:txBody>
          <a:bodyPr>
            <a:normAutofit/>
          </a:bodyPr>
          <a:lstStyle/>
          <a:p>
            <a:r>
              <a:rPr lang="en-US" altLang="en-US" sz="4000" dirty="0"/>
              <a:t>Training and Testing</a:t>
            </a:r>
            <a:endParaRPr lang="en-US" sz="4000" dirty="0"/>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The data that is used for training models is called training data. The data that is used to test the model is called test data. </a:t>
            </a:r>
          </a:p>
          <a:p>
            <a:r>
              <a:rPr lang="en-US" altLang="en-US" dirty="0"/>
              <a:t>Usually we split all samples into two </a:t>
            </a:r>
            <a:r>
              <a:rPr lang="en-US" altLang="en-US" b="1" dirty="0"/>
              <a:t>disjoint </a:t>
            </a:r>
            <a:r>
              <a:rPr lang="en-US" altLang="en-US" dirty="0"/>
              <a:t>sets: training dataset and test dataset.  </a:t>
            </a:r>
          </a:p>
          <a:p>
            <a:r>
              <a:rPr lang="en-US" altLang="en-US" dirty="0"/>
              <a:t>One important rule is that there cannot be any intersection between the training dataset and the testing dataset. Also, when the sample dataset is split into training and test sets, it is important that each type of data samples should be evenly distributed in both training and test sets. </a:t>
            </a:r>
          </a:p>
        </p:txBody>
      </p:sp>
    </p:spTree>
    <p:extLst>
      <p:ext uri="{BB962C8B-B14F-4D97-AF65-F5344CB8AC3E}">
        <p14:creationId xmlns:p14="http://schemas.microsoft.com/office/powerpoint/2010/main" val="379936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1897" y="988577"/>
            <a:ext cx="7543800" cy="755849"/>
          </a:xfrm>
        </p:spPr>
        <p:txBody>
          <a:bodyPr>
            <a:normAutofit/>
          </a:bodyPr>
          <a:lstStyle/>
          <a:p>
            <a:r>
              <a:rPr lang="en-US" sz="4000" dirty="0" err="1"/>
              <a:t>Underfitting</a:t>
            </a:r>
            <a:r>
              <a:rPr lang="en-US" sz="4000" dirty="0"/>
              <a:t> and Overfitting</a:t>
            </a:r>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00050" indent="-342900">
              <a:buFont typeface="Arial" panose="020B0604020202020204" pitchFamily="34" charset="0"/>
              <a:buChar char="•"/>
            </a:pPr>
            <a:r>
              <a:rPr lang="en-US" altLang="en-US" dirty="0"/>
              <a:t>The </a:t>
            </a:r>
            <a:r>
              <a:rPr lang="en-US" altLang="en-US" b="1" dirty="0"/>
              <a:t>bias</a:t>
            </a:r>
            <a:r>
              <a:rPr lang="en-US" altLang="en-US" dirty="0"/>
              <a:t> is an error from erroneous assumptions in the learning algorithm. </a:t>
            </a:r>
          </a:p>
          <a:p>
            <a:pPr marL="400050" indent="-342900">
              <a:buFont typeface="Arial" panose="020B0604020202020204" pitchFamily="34" charset="0"/>
              <a:buChar char="•"/>
            </a:pPr>
            <a:r>
              <a:rPr lang="en-US" altLang="en-US" dirty="0"/>
              <a:t>The </a:t>
            </a:r>
            <a:r>
              <a:rPr lang="en-US" altLang="en-US" b="1" dirty="0"/>
              <a:t>variance </a:t>
            </a:r>
            <a:r>
              <a:rPr lang="en-US" altLang="en-US" dirty="0"/>
              <a:t>is an error from sensitivity to small fluctuations in the training set. </a:t>
            </a:r>
          </a:p>
          <a:p>
            <a:pPr marL="400050" indent="-342900">
              <a:buFont typeface="Arial" panose="020B0604020202020204" pitchFamily="34" charset="0"/>
              <a:buChar char="•"/>
            </a:pPr>
            <a:r>
              <a:rPr lang="en-US" altLang="en-US" b="1" dirty="0" err="1"/>
              <a:t>Underfitting</a:t>
            </a:r>
            <a:r>
              <a:rPr lang="en-US" altLang="en-US" dirty="0"/>
              <a:t> occurs when a model cannot adequately capture the underlying structure of the data. </a:t>
            </a:r>
            <a:r>
              <a:rPr lang="en-US" altLang="en-US" dirty="0" err="1"/>
              <a:t>Underfitting</a:t>
            </a:r>
            <a:r>
              <a:rPr lang="en-US" altLang="en-US" dirty="0"/>
              <a:t> occurs if the model or algorithm shows low variance but high bias. It is often a result of an excessively simple model or uses too few features.</a:t>
            </a:r>
          </a:p>
          <a:p>
            <a:pPr marL="400050" indent="-342900">
              <a:buFont typeface="Arial" panose="020B0604020202020204" pitchFamily="34" charset="0"/>
              <a:buChar char="•"/>
            </a:pPr>
            <a:r>
              <a:rPr lang="en-US" altLang="en-US" b="1" dirty="0"/>
              <a:t>Overfitting</a:t>
            </a:r>
            <a:r>
              <a:rPr lang="en-US" altLang="en-US" dirty="0"/>
              <a:t>, also called high variance, is caused by a model that fits the available data but does not generalize well to predict new data. It is usually caused by over complicate functions that </a:t>
            </a:r>
            <a:r>
              <a:rPr lang="en-US" dirty="0"/>
              <a:t>model the random noise in the training data, rather than the intended outputs.</a:t>
            </a:r>
            <a:endParaRPr lang="en-US" altLang="en-US" dirty="0"/>
          </a:p>
          <a:p>
            <a:pPr marL="400050" indent="-342900">
              <a:buFont typeface="Arial" panose="020B0604020202020204" pitchFamily="34" charset="0"/>
              <a:buChar char="•"/>
            </a:pPr>
            <a:endParaRPr lang="en-US" altLang="en-US" b="1" dirty="0"/>
          </a:p>
        </p:txBody>
      </p:sp>
    </p:spTree>
    <p:extLst>
      <p:ext uri="{BB962C8B-B14F-4D97-AF65-F5344CB8AC3E}">
        <p14:creationId xmlns:p14="http://schemas.microsoft.com/office/powerpoint/2010/main" val="229049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18" y="570451"/>
            <a:ext cx="7543800" cy="755849"/>
          </a:xfrm>
        </p:spPr>
        <p:txBody>
          <a:bodyPr>
            <a:normAutofit/>
          </a:bodyPr>
          <a:lstStyle/>
          <a:p>
            <a:r>
              <a:rPr lang="en-US" sz="4000" dirty="0"/>
              <a:t>Underfitting and Overfitting</a:t>
            </a:r>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150" indent="0">
              <a:buNone/>
            </a:pPr>
            <a:endParaRPr lang="en-US" alt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814" y="2217134"/>
            <a:ext cx="7388641" cy="2662363"/>
          </a:xfrm>
          <a:prstGeom prst="rect">
            <a:avLst/>
          </a:prstGeom>
        </p:spPr>
      </p:pic>
    </p:spTree>
    <p:extLst>
      <p:ext uri="{BB962C8B-B14F-4D97-AF65-F5344CB8AC3E}">
        <p14:creationId xmlns:p14="http://schemas.microsoft.com/office/powerpoint/2010/main" val="297684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18" y="570451"/>
            <a:ext cx="7543800" cy="755849"/>
          </a:xfrm>
        </p:spPr>
        <p:txBody>
          <a:bodyPr>
            <a:normAutofit/>
          </a:bodyPr>
          <a:lstStyle/>
          <a:p>
            <a:r>
              <a:rPr lang="en-US" sz="4000" dirty="0"/>
              <a:t>Identify </a:t>
            </a:r>
            <a:r>
              <a:rPr lang="en-US" sz="4000" dirty="0" err="1"/>
              <a:t>Underfitting</a:t>
            </a:r>
            <a:r>
              <a:rPr lang="en-US" sz="4000" dirty="0"/>
              <a:t> and Overfitting</a:t>
            </a:r>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00050" indent="-342900">
              <a:buFont typeface="Arial" panose="020B0604020202020204" pitchFamily="34" charset="0"/>
              <a:buChar char="•"/>
            </a:pPr>
            <a:r>
              <a:rPr lang="en-US" altLang="en-US" dirty="0" err="1"/>
              <a:t>Underfitting</a:t>
            </a:r>
            <a:r>
              <a:rPr lang="en-US" altLang="en-US" dirty="0"/>
              <a:t>: Performance of the model on both training and test data are bad.</a:t>
            </a:r>
          </a:p>
          <a:p>
            <a:pPr marL="400050" indent="-342900">
              <a:buFont typeface="Arial" panose="020B0604020202020204" pitchFamily="34" charset="0"/>
              <a:buChar char="•"/>
            </a:pPr>
            <a:r>
              <a:rPr lang="en-US" altLang="en-US" dirty="0"/>
              <a:t>Overfitting: Performance of the model on  training data is significantly better than on test data. </a:t>
            </a:r>
          </a:p>
          <a:p>
            <a:pPr marL="400050" indent="-342900">
              <a:buFont typeface="Arial" panose="020B0604020202020204" pitchFamily="34" charset="0"/>
              <a:buChar char="•"/>
            </a:pPr>
            <a:r>
              <a:rPr lang="en-US" altLang="en-US" dirty="0"/>
              <a:t>For example, if the model get 70% accuracy for the training set and 67% for the test set, it is an indication of </a:t>
            </a:r>
            <a:r>
              <a:rPr lang="en-US" altLang="en-US" b="1" dirty="0" err="1"/>
              <a:t>underfitting</a:t>
            </a:r>
            <a:r>
              <a:rPr lang="en-US" altLang="en-US" dirty="0"/>
              <a:t>, or </a:t>
            </a:r>
            <a:r>
              <a:rPr lang="en-US" altLang="en-US" b="1" dirty="0"/>
              <a:t>high bias</a:t>
            </a:r>
            <a:r>
              <a:rPr lang="en-US" altLang="en-US" dirty="0"/>
              <a:t>.</a:t>
            </a:r>
          </a:p>
          <a:p>
            <a:pPr marL="400050" indent="-342900">
              <a:buFont typeface="Arial" panose="020B0604020202020204" pitchFamily="34" charset="0"/>
              <a:buChar char="•"/>
            </a:pPr>
            <a:r>
              <a:rPr lang="en-US" altLang="en-US" dirty="0"/>
              <a:t>If the model get 95% accuracy for the training set and 85% for the test set, it is likely to have </a:t>
            </a:r>
            <a:r>
              <a:rPr lang="en-US" altLang="en-US" b="1" dirty="0"/>
              <a:t>overfitting</a:t>
            </a:r>
            <a:r>
              <a:rPr lang="en-US" altLang="en-US" dirty="0"/>
              <a:t>, or </a:t>
            </a:r>
            <a:r>
              <a:rPr lang="en-US" altLang="en-US" b="1" dirty="0"/>
              <a:t>high variance</a:t>
            </a:r>
            <a:r>
              <a:rPr lang="en-US" altLang="en-US" dirty="0"/>
              <a:t>.</a:t>
            </a:r>
          </a:p>
          <a:p>
            <a:pPr marL="400050" indent="-342900">
              <a:buFont typeface="Arial" panose="020B0604020202020204" pitchFamily="34" charset="0"/>
              <a:buChar char="•"/>
            </a:pPr>
            <a:r>
              <a:rPr lang="en-US" altLang="en-US" dirty="0"/>
              <a:t>If the model get 92% for the training set and 90% for the test set, it is about right. Even though there is still room to be improved.</a:t>
            </a:r>
          </a:p>
          <a:p>
            <a:pPr marL="400050" indent="-342900">
              <a:buFont typeface="Arial" panose="020B0604020202020204" pitchFamily="34" charset="0"/>
              <a:buChar char="•"/>
            </a:pPr>
            <a:endParaRPr lang="en-US" altLang="en-US" dirty="0"/>
          </a:p>
          <a:p>
            <a:pPr marL="400050" indent="-342900">
              <a:buFont typeface="Arial" panose="020B0604020202020204" pitchFamily="34" charset="0"/>
              <a:buChar char="•"/>
            </a:pPr>
            <a:endParaRPr lang="en-US" altLang="en-US" b="1" dirty="0"/>
          </a:p>
        </p:txBody>
      </p:sp>
    </p:spTree>
    <p:extLst>
      <p:ext uri="{BB962C8B-B14F-4D97-AF65-F5344CB8AC3E}">
        <p14:creationId xmlns:p14="http://schemas.microsoft.com/office/powerpoint/2010/main" val="4202695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518" y="570451"/>
            <a:ext cx="7543800" cy="755849"/>
          </a:xfrm>
        </p:spPr>
        <p:txBody>
          <a:bodyPr>
            <a:normAutofit/>
          </a:bodyPr>
          <a:lstStyle/>
          <a:p>
            <a:r>
              <a:rPr lang="en-US" sz="4000" dirty="0"/>
              <a:t>The bias-variance tradeoff</a:t>
            </a:r>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00050" indent="-342900">
              <a:buFont typeface="Arial" panose="020B0604020202020204" pitchFamily="34" charset="0"/>
              <a:buChar char="•"/>
            </a:pPr>
            <a:r>
              <a:rPr lang="en-US" dirty="0"/>
              <a:t>The bias-variance tradeoff is a central problem in supervised learning.</a:t>
            </a:r>
          </a:p>
          <a:p>
            <a:pPr marL="400050" indent="-342900">
              <a:buFont typeface="Arial" panose="020B0604020202020204" pitchFamily="34" charset="0"/>
              <a:buChar char="•"/>
            </a:pPr>
            <a:r>
              <a:rPr lang="en-US" altLang="en-US" dirty="0"/>
              <a:t>Typically, if the model is too simple, we have </a:t>
            </a:r>
            <a:r>
              <a:rPr lang="en-US" altLang="en-US" b="1" dirty="0"/>
              <a:t>high bias </a:t>
            </a:r>
            <a:r>
              <a:rPr lang="en-US" altLang="en-US" dirty="0"/>
              <a:t>(</a:t>
            </a:r>
            <a:r>
              <a:rPr lang="en-US" altLang="en-US" b="1" dirty="0" err="1"/>
              <a:t>underfitting</a:t>
            </a:r>
            <a:r>
              <a:rPr lang="en-US" altLang="en-US" dirty="0"/>
              <a:t>)</a:t>
            </a:r>
          </a:p>
          <a:p>
            <a:pPr marL="400050" indent="-342900">
              <a:buFont typeface="Arial" panose="020B0604020202020204" pitchFamily="34" charset="0"/>
              <a:buChar char="•"/>
            </a:pPr>
            <a:r>
              <a:rPr lang="en-US" altLang="en-US" dirty="0"/>
              <a:t>If the model is too complicate, we may have </a:t>
            </a:r>
            <a:r>
              <a:rPr lang="en-US" altLang="en-US" b="1" dirty="0"/>
              <a:t>high variance </a:t>
            </a:r>
            <a:r>
              <a:rPr lang="en-US" altLang="en-US" dirty="0"/>
              <a:t>problem (</a:t>
            </a:r>
            <a:r>
              <a:rPr lang="en-US" altLang="en-US" b="1" dirty="0"/>
              <a:t>overfitting</a:t>
            </a:r>
            <a:r>
              <a:rPr lang="en-US" altLang="en-US" dirty="0"/>
              <a:t>). </a:t>
            </a:r>
          </a:p>
          <a:p>
            <a:pPr marL="400050" indent="-342900">
              <a:buFont typeface="Arial" panose="020B0604020202020204" pitchFamily="34" charset="0"/>
              <a:buChar char="•"/>
            </a:pPr>
            <a:endParaRPr lang="en-US" altLang="en-US" dirty="0"/>
          </a:p>
          <a:p>
            <a:pPr marL="400050" indent="-342900">
              <a:buFont typeface="Arial" panose="020B0604020202020204" pitchFamily="34" charset="0"/>
              <a:buChar char="•"/>
            </a:pPr>
            <a:endParaRPr lang="en-US" altLang="en-US" b="1" dirty="0"/>
          </a:p>
        </p:txBody>
      </p:sp>
    </p:spTree>
    <p:extLst>
      <p:ext uri="{BB962C8B-B14F-4D97-AF65-F5344CB8AC3E}">
        <p14:creationId xmlns:p14="http://schemas.microsoft.com/office/powerpoint/2010/main" val="16873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Training and Test data</a:t>
            </a:r>
            <a:endParaRPr lang="en-US" sz="4400" dirty="0"/>
          </a:p>
        </p:txBody>
      </p:sp>
      <p:sp>
        <p:nvSpPr>
          <p:cNvPr id="6" name="Rectangle 3"/>
          <p:cNvSpPr txBox="1">
            <a:spLocks noChangeArrowheads="1"/>
          </p:cNvSpPr>
          <p:nvPr/>
        </p:nvSpPr>
        <p:spPr>
          <a:xfrm>
            <a:off x="904285" y="1801641"/>
            <a:ext cx="7424903" cy="406778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altLang="en-US" dirty="0"/>
              <a:t>The goal of the machine learning is to find the model that give the best results for real world problems. </a:t>
            </a:r>
          </a:p>
          <a:p>
            <a:pPr lvl="1"/>
            <a:r>
              <a:rPr lang="en-US" altLang="en-US" dirty="0"/>
              <a:t>Just because a learning algorithm fits a training set well, that does not mean it is a good model.</a:t>
            </a:r>
          </a:p>
          <a:p>
            <a:pPr lvl="1"/>
            <a:r>
              <a:rPr lang="en-US" altLang="en-US" dirty="0"/>
              <a:t>We can use test data to simulate the real world and use the performance of a model in test data to measure the potential performance of the model in real world.</a:t>
            </a:r>
          </a:p>
        </p:txBody>
      </p:sp>
    </p:spTree>
    <p:extLst>
      <p:ext uri="{BB962C8B-B14F-4D97-AF65-F5344CB8AC3E}">
        <p14:creationId xmlns:p14="http://schemas.microsoft.com/office/powerpoint/2010/main" val="273398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400" dirty="0"/>
              <a:t>Tackling overfitting via regularization</a:t>
            </a:r>
            <a:endParaRPr lang="en-US" sz="4400" dirty="0"/>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904285" y="1801640"/>
                <a:ext cx="7424903" cy="444790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96875" indent="-396875">
                  <a:buFont typeface="Arial" panose="020B0604020202020204" pitchFamily="34" charset="0"/>
                  <a:buChar char="•"/>
                </a:pPr>
                <a:r>
                  <a:rPr lang="en-US" dirty="0"/>
                  <a:t>One way of finding a good bias-variance tradeoff is to tune the complexity of the model via regularization.</a:t>
                </a:r>
              </a:p>
              <a:p>
                <a:pPr marL="396875" indent="-396875">
                  <a:buFont typeface="Arial" panose="020B0604020202020204" pitchFamily="34" charset="0"/>
                  <a:buChar char="•"/>
                </a:pPr>
                <a:r>
                  <a:rPr lang="en-US" dirty="0"/>
                  <a:t>The concept behind regularization is to introduce additional information (bias) to penalize extreme parameter (weight) values.</a:t>
                </a:r>
              </a:p>
              <a:p>
                <a:pPr marL="396875" indent="-396875">
                  <a:buFont typeface="Arial" panose="020B0604020202020204" pitchFamily="34" charset="0"/>
                  <a:buChar char="•"/>
                </a:pPr>
                <a:r>
                  <a:rPr lang="en-US" dirty="0"/>
                  <a:t>The most common form of regularization is so-called L2 regularization. In this method, we add an additional penalty to the cost function:</a:t>
                </a:r>
              </a:p>
              <a:p>
                <a:pPr marL="0" indent="0">
                  <a:buNone/>
                </a:pPr>
                <a:r>
                  <a:rPr lang="en-US"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1" i="1" smtClean="0">
                                    <a:latin typeface="Cambria Math" panose="02040503050406030204" pitchFamily="18" charset="0"/>
                                  </a:rPr>
                                  <m:t>𝒘</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𝜆</m:t>
                        </m:r>
                      </m:num>
                      <m:den>
                        <m:r>
                          <a:rPr lang="en-US" b="0" i="1" smtClean="0">
                            <a:latin typeface="Cambria Math" panose="02040503050406030204" pitchFamily="18" charset="0"/>
                          </a:rPr>
                          <m:t>2</m:t>
                        </m:r>
                      </m:den>
                    </m:f>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𝑗</m:t>
                        </m:r>
                      </m:sub>
                      <m:sup>
                        <m:r>
                          <a:rPr lang="en-US" b="0" i="1" smtClean="0">
                            <a:latin typeface="Cambria Math" panose="02040503050406030204" pitchFamily="18" charset="0"/>
                          </a:rPr>
                          <m:t>2</m:t>
                        </m:r>
                      </m:sup>
                    </m:sSubSup>
                  </m:oMath>
                </a14:m>
                <a:endParaRPr lang="en-US" dirty="0"/>
              </a:p>
              <a:p>
                <a:pPr marL="0" indent="0">
                  <a:buNone/>
                </a:pPr>
                <a:r>
                  <a:rPr lang="en-US" dirty="0"/>
                  <a:t>Here, </a:t>
                </a:r>
                <a14:m>
                  <m:oMath xmlns:m="http://schemas.openxmlformats.org/officeDocument/2006/math">
                    <m:r>
                      <a:rPr lang="en-US" b="0" i="1" smtClean="0">
                        <a:latin typeface="Cambria Math" panose="02040503050406030204" pitchFamily="18" charset="0"/>
                      </a:rPr>
                      <m:t>𝜆</m:t>
                    </m:r>
                  </m:oMath>
                </a14:m>
                <a:r>
                  <a:rPr lang="en-US" dirty="0"/>
                  <a:t> is the so called </a:t>
                </a:r>
                <a:r>
                  <a:rPr lang="en-US" b="1" dirty="0"/>
                  <a:t>regularization parameter</a:t>
                </a:r>
                <a:r>
                  <a:rPr lang="en-US" dirty="0"/>
                  <a:t>. Note that the regularization parameter does not include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oMath>
                </a14:m>
                <a:r>
                  <a:rPr lang="en-US"/>
                  <a:t>. </a:t>
                </a:r>
              </a:p>
              <a:p>
                <a:pPr marL="0" indent="0">
                  <a:buNone/>
                </a:pPr>
                <a:r>
                  <a:rPr lang="en-US"/>
                  <a:t>In </a:t>
                </a:r>
                <a:r>
                  <a:rPr lang="en-US" dirty="0" err="1"/>
                  <a:t>LogisticRegression</a:t>
                </a:r>
                <a:r>
                  <a:rPr lang="en-US" dirty="0"/>
                  <a:t> implemented in </a:t>
                </a:r>
                <a:r>
                  <a:rPr lang="en-US" dirty="0" err="1"/>
                  <a:t>Sklearn</a:t>
                </a:r>
                <a:r>
                  <a:rPr lang="en-US" dirty="0"/>
                  <a:t>, </a:t>
                </a:r>
                <a14:m>
                  <m:oMath xmlns:m="http://schemas.openxmlformats.org/officeDocument/2006/math">
                    <m:r>
                      <a:rPr lang="en-US" b="0" i="1" smtClean="0">
                        <a:latin typeface="Cambria Math" panose="02040503050406030204" pitchFamily="18" charset="0"/>
                      </a:rPr>
                      <m:t>𝜆</m:t>
                    </m:r>
                  </m:oMath>
                </a14:m>
                <a:r>
                  <a:rPr lang="en-US" dirty="0"/>
                  <a:t> is controlled by parameter C, which is the reciprocal of </a:t>
                </a:r>
                <a14:m>
                  <m:oMath xmlns:m="http://schemas.openxmlformats.org/officeDocument/2006/math">
                    <m:r>
                      <a:rPr lang="en-US" b="0" i="1" smtClean="0">
                        <a:latin typeface="Cambria Math" panose="02040503050406030204" pitchFamily="18" charset="0"/>
                      </a:rPr>
                      <m:t>𝜆</m:t>
                    </m:r>
                  </m:oMath>
                </a14:m>
                <a:r>
                  <a:rPr lang="en-US" dirty="0"/>
                  <a:t>. The </a:t>
                </a:r>
                <a:r>
                  <a:rPr lang="en-US" dirty="0" err="1"/>
                  <a:t>the</a:t>
                </a:r>
                <a:r>
                  <a:rPr lang="en-US" dirty="0"/>
                  <a:t> smaller the C the more regulation.</a:t>
                </a:r>
              </a:p>
            </p:txBody>
          </p:sp>
        </mc:Choice>
        <mc:Fallback xmlns="">
          <p:sp>
            <p:nvSpPr>
              <p:cNvPr id="6" name="Rectangle 3"/>
              <p:cNvSpPr txBox="1">
                <a:spLocks noRot="1" noChangeAspect="1" noMove="1" noResize="1" noEditPoints="1" noAdjustHandles="1" noChangeArrowheads="1" noChangeShapeType="1" noTextEdit="1"/>
              </p:cNvSpPr>
              <p:nvPr/>
            </p:nvSpPr>
            <p:spPr>
              <a:xfrm>
                <a:off x="904285" y="1801640"/>
                <a:ext cx="7424903" cy="4447905"/>
              </a:xfrm>
              <a:prstGeom prst="rect">
                <a:avLst/>
              </a:prstGeom>
              <a:blipFill>
                <a:blip r:embed="rId2"/>
                <a:stretch>
                  <a:fillRect l="-2053" t="-2058" r="-328"/>
                </a:stretch>
              </a:blipFill>
            </p:spPr>
            <p:txBody>
              <a:bodyPr/>
              <a:lstStyle/>
              <a:p>
                <a:r>
                  <a:rPr lang="en-US">
                    <a:noFill/>
                  </a:rPr>
                  <a:t> </a:t>
                </a:r>
              </a:p>
            </p:txBody>
          </p:sp>
        </mc:Fallback>
      </mc:AlternateContent>
    </p:spTree>
    <p:extLst>
      <p:ext uri="{BB962C8B-B14F-4D97-AF65-F5344CB8AC3E}">
        <p14:creationId xmlns:p14="http://schemas.microsoft.com/office/powerpoint/2010/main" val="18146037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10050</TotalTime>
  <Words>652</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Calibri Light</vt:lpstr>
      <vt:lpstr>Cambria Math</vt:lpstr>
      <vt:lpstr>Retrospect</vt:lpstr>
      <vt:lpstr>Training and Testing Bias and Variance </vt:lpstr>
      <vt:lpstr>Working flow for a machine learning project</vt:lpstr>
      <vt:lpstr>Training and Testing</vt:lpstr>
      <vt:lpstr>Underfitting and Overfitting</vt:lpstr>
      <vt:lpstr>Underfitting and Overfitting</vt:lpstr>
      <vt:lpstr>Identify Underfitting and Overfitting</vt:lpstr>
      <vt:lpstr>The bias-variance tradeoff</vt:lpstr>
      <vt:lpstr>Training and Test data</vt:lpstr>
      <vt:lpstr>Tackling overfitting via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leqian</dc:creator>
  <cp:lastModifiedBy>Qian, Lei</cp:lastModifiedBy>
  <cp:revision>217</cp:revision>
  <dcterms:created xsi:type="dcterms:W3CDTF">2014-09-15T04:42:07Z</dcterms:created>
  <dcterms:modified xsi:type="dcterms:W3CDTF">2024-10-29T12:43:45Z</dcterms:modified>
</cp:coreProperties>
</file>