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38"/>
  </p:notesMasterIdLst>
  <p:sldIdLst>
    <p:sldId id="256" r:id="rId2"/>
    <p:sldId id="368" r:id="rId3"/>
    <p:sldId id="369" r:id="rId4"/>
    <p:sldId id="370" r:id="rId5"/>
    <p:sldId id="371" r:id="rId6"/>
    <p:sldId id="403" r:id="rId7"/>
    <p:sldId id="372" r:id="rId8"/>
    <p:sldId id="373" r:id="rId9"/>
    <p:sldId id="374" r:id="rId10"/>
    <p:sldId id="375" r:id="rId11"/>
    <p:sldId id="376" r:id="rId12"/>
    <p:sldId id="377" r:id="rId13"/>
    <p:sldId id="378" r:id="rId14"/>
    <p:sldId id="379" r:id="rId15"/>
    <p:sldId id="380" r:id="rId16"/>
    <p:sldId id="381" r:id="rId17"/>
    <p:sldId id="382" r:id="rId18"/>
    <p:sldId id="383" r:id="rId19"/>
    <p:sldId id="384" r:id="rId20"/>
    <p:sldId id="385" r:id="rId21"/>
    <p:sldId id="386" r:id="rId22"/>
    <p:sldId id="388" r:id="rId23"/>
    <p:sldId id="389" r:id="rId24"/>
    <p:sldId id="390" r:id="rId25"/>
    <p:sldId id="391" r:id="rId26"/>
    <p:sldId id="392" r:id="rId27"/>
    <p:sldId id="393" r:id="rId28"/>
    <p:sldId id="394" r:id="rId29"/>
    <p:sldId id="395" r:id="rId30"/>
    <p:sldId id="396" r:id="rId31"/>
    <p:sldId id="397" r:id="rId32"/>
    <p:sldId id="398" r:id="rId33"/>
    <p:sldId id="399" r:id="rId34"/>
    <p:sldId id="400" r:id="rId35"/>
    <p:sldId id="401" r:id="rId36"/>
    <p:sldId id="402"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72" autoAdjust="0"/>
    <p:restoredTop sz="94660"/>
  </p:normalViewPr>
  <p:slideViewPr>
    <p:cSldViewPr snapToGrid="0">
      <p:cViewPr varScale="1">
        <p:scale>
          <a:sx n="117" d="100"/>
          <a:sy n="117" d="100"/>
        </p:scale>
        <p:origin x="114" y="19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4C870-D3F2-432E-84D7-6C90D4E9A334}" type="datetimeFigureOut">
              <a:rPr lang="en-US" smtClean="0"/>
              <a:t>3/12/2021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7C7A71-D2D0-4C68-9374-2A7D91BDDF3B}" type="slidenum">
              <a:rPr lang="en-US" smtClean="0"/>
              <a:t>‹#›</a:t>
            </a:fld>
            <a:endParaRPr lang="en-US"/>
          </a:p>
        </p:txBody>
      </p:sp>
    </p:spTree>
    <p:extLst>
      <p:ext uri="{BB962C8B-B14F-4D97-AF65-F5344CB8AC3E}">
        <p14:creationId xmlns:p14="http://schemas.microsoft.com/office/powerpoint/2010/main" val="2670380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But note that Naïve Bayes also finds an optimal solution … just under a different definition of optimality.</a:t>
            </a:r>
          </a:p>
        </p:txBody>
      </p:sp>
      <p:sp>
        <p:nvSpPr>
          <p:cNvPr id="245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fld id="{5BA0A25A-61ED-4C22-ADB0-BA9056622756}" type="slidenum">
              <a:rPr lang="en-US" altLang="en-US" sz="1200"/>
              <a:pPr eaLnBrk="1" hangingPunct="1"/>
              <a:t>2</a:t>
            </a:fld>
            <a:endParaRPr lang="en-US" altLang="en-US" sz="1200"/>
          </a:p>
        </p:txBody>
      </p:sp>
    </p:spTree>
    <p:extLst>
      <p:ext uri="{BB962C8B-B14F-4D97-AF65-F5344CB8AC3E}">
        <p14:creationId xmlns:p14="http://schemas.microsoft.com/office/powerpoint/2010/main" val="3492227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fld id="{906659D8-58F2-46E8-8947-2318F0A06764}" type="slidenum">
              <a:rPr lang="en-US" altLang="en-US" sz="1200"/>
              <a:pPr eaLnBrk="1" hangingPunct="1"/>
              <a:t>6</a:t>
            </a:fld>
            <a:endParaRPr lang="en-US" altLang="en-US" sz="1200"/>
          </a:p>
        </p:txBody>
      </p:sp>
      <p:sp>
        <p:nvSpPr>
          <p:cNvPr id="29698" name="Rectangle 2"/>
          <p:cNvSpPr>
            <a:spLocks noGrp="1" noRot="1" noChangeAspect="1" noChangeArrowheads="1" noTextEdit="1"/>
          </p:cNvSpPr>
          <p:nvPr>
            <p:ph type="sldImg"/>
          </p:nvPr>
        </p:nvSpPr>
        <p:spPr>
          <a:xfrm>
            <a:off x="1258888" y="720725"/>
            <a:ext cx="4800600" cy="3600450"/>
          </a:xfrm>
          <a:ln/>
        </p:spPr>
      </p:sp>
      <p:sp>
        <p:nvSpPr>
          <p:cNvPr id="29699" name="Rectangle 3"/>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Looking for distance r. Dotted line x</a:t>
            </a:r>
            <a:r>
              <a:rPr lang="ja-JP" altLang="en-US" smtClean="0">
                <a:latin typeface="Arial" panose="020B0604020202020204" pitchFamily="34" charset="0"/>
              </a:rPr>
              <a:t>’</a:t>
            </a:r>
            <a:r>
              <a:rPr lang="en-US" altLang="ja-JP" smtClean="0">
                <a:latin typeface="Arial" panose="020B0604020202020204" pitchFamily="34" charset="0"/>
              </a:rPr>
              <a:t>-x is perpendicular to decision boundary so parallel to w. Unit vector is w/|w|, so this one is rw/|w|.</a:t>
            </a:r>
          </a:p>
          <a:p>
            <a:r>
              <a:rPr lang="en-US" altLang="en-US" smtClean="0">
                <a:latin typeface="Arial" panose="020B0604020202020204" pitchFamily="34" charset="0"/>
              </a:rPr>
              <a:t>x</a:t>
            </a:r>
            <a:r>
              <a:rPr lang="ja-JP" altLang="en-US" smtClean="0">
                <a:latin typeface="Arial" panose="020B0604020202020204" pitchFamily="34" charset="0"/>
              </a:rPr>
              <a:t>’</a:t>
            </a:r>
            <a:r>
              <a:rPr lang="en-US" altLang="ja-JP" smtClean="0">
                <a:latin typeface="Arial" panose="020B0604020202020204" pitchFamily="34" charset="0"/>
              </a:rPr>
              <a:t> = x – rw/|w|. X</a:t>
            </a:r>
            <a:r>
              <a:rPr lang="ja-JP" altLang="en-US" smtClean="0">
                <a:latin typeface="Arial" panose="020B0604020202020204" pitchFamily="34" charset="0"/>
              </a:rPr>
              <a:t>’</a:t>
            </a:r>
            <a:r>
              <a:rPr lang="en-US" altLang="ja-JP" smtClean="0">
                <a:latin typeface="Arial" panose="020B0604020202020204" pitchFamily="34" charset="0"/>
              </a:rPr>
              <a:t> satisfies wx+b = 0.</a:t>
            </a:r>
          </a:p>
          <a:p>
            <a:r>
              <a:rPr lang="en-US" altLang="en-US" smtClean="0">
                <a:latin typeface="Arial" panose="020B0604020202020204" pitchFamily="34" charset="0"/>
              </a:rPr>
              <a:t>So wT(x –rw/|w|) + b = 0</a:t>
            </a:r>
          </a:p>
          <a:p>
            <a:r>
              <a:rPr lang="en-US" altLang="en-US" smtClean="0">
                <a:latin typeface="Arial" panose="020B0604020202020204" pitchFamily="34" charset="0"/>
              </a:rPr>
              <a:t>Recall that |w| = sqrt(wTw). So, solving for r gives:</a:t>
            </a:r>
          </a:p>
          <a:p>
            <a:r>
              <a:rPr lang="en-US" altLang="en-US" smtClean="0">
                <a:latin typeface="Arial" panose="020B0604020202020204" pitchFamily="34" charset="0"/>
              </a:rPr>
              <a:t>r = y(wTx + b)/|w|</a:t>
            </a:r>
          </a:p>
        </p:txBody>
      </p:sp>
    </p:spTree>
    <p:extLst>
      <p:ext uri="{BB962C8B-B14F-4D97-AF65-F5344CB8AC3E}">
        <p14:creationId xmlns:p14="http://schemas.microsoft.com/office/powerpoint/2010/main" val="2136915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fld id="{906659D8-58F2-46E8-8947-2318F0A06764}" type="slidenum">
              <a:rPr lang="en-US" altLang="en-US" sz="1200"/>
              <a:pPr eaLnBrk="1" hangingPunct="1"/>
              <a:t>7</a:t>
            </a:fld>
            <a:endParaRPr lang="en-US" altLang="en-US" sz="1200"/>
          </a:p>
        </p:txBody>
      </p:sp>
      <p:sp>
        <p:nvSpPr>
          <p:cNvPr id="29698" name="Rectangle 2"/>
          <p:cNvSpPr>
            <a:spLocks noGrp="1" noRot="1" noChangeAspect="1" noChangeArrowheads="1" noTextEdit="1"/>
          </p:cNvSpPr>
          <p:nvPr>
            <p:ph type="sldImg"/>
          </p:nvPr>
        </p:nvSpPr>
        <p:spPr>
          <a:xfrm>
            <a:off x="1258888" y="720725"/>
            <a:ext cx="4800600" cy="3600450"/>
          </a:xfrm>
          <a:ln/>
        </p:spPr>
      </p:sp>
      <p:sp>
        <p:nvSpPr>
          <p:cNvPr id="29699" name="Rectangle 3"/>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Looking for distance r. Dotted line x</a:t>
            </a:r>
            <a:r>
              <a:rPr lang="ja-JP" altLang="en-US" smtClean="0">
                <a:latin typeface="Arial" panose="020B0604020202020204" pitchFamily="34" charset="0"/>
              </a:rPr>
              <a:t>’</a:t>
            </a:r>
            <a:r>
              <a:rPr lang="en-US" altLang="ja-JP" smtClean="0">
                <a:latin typeface="Arial" panose="020B0604020202020204" pitchFamily="34" charset="0"/>
              </a:rPr>
              <a:t>-x is perpendicular to decision boundary so parallel to w. Unit vector is w/|w|, so this one is rw/|w|.</a:t>
            </a:r>
          </a:p>
          <a:p>
            <a:r>
              <a:rPr lang="en-US" altLang="en-US" smtClean="0">
                <a:latin typeface="Arial" panose="020B0604020202020204" pitchFamily="34" charset="0"/>
              </a:rPr>
              <a:t>x</a:t>
            </a:r>
            <a:r>
              <a:rPr lang="ja-JP" altLang="en-US" smtClean="0">
                <a:latin typeface="Arial" panose="020B0604020202020204" pitchFamily="34" charset="0"/>
              </a:rPr>
              <a:t>’</a:t>
            </a:r>
            <a:r>
              <a:rPr lang="en-US" altLang="ja-JP" smtClean="0">
                <a:latin typeface="Arial" panose="020B0604020202020204" pitchFamily="34" charset="0"/>
              </a:rPr>
              <a:t> = x – rw/|w|. X</a:t>
            </a:r>
            <a:r>
              <a:rPr lang="ja-JP" altLang="en-US" smtClean="0">
                <a:latin typeface="Arial" panose="020B0604020202020204" pitchFamily="34" charset="0"/>
              </a:rPr>
              <a:t>’</a:t>
            </a:r>
            <a:r>
              <a:rPr lang="en-US" altLang="ja-JP" smtClean="0">
                <a:latin typeface="Arial" panose="020B0604020202020204" pitchFamily="34" charset="0"/>
              </a:rPr>
              <a:t> satisfies wx+b = 0.</a:t>
            </a:r>
          </a:p>
          <a:p>
            <a:r>
              <a:rPr lang="en-US" altLang="en-US" smtClean="0">
                <a:latin typeface="Arial" panose="020B0604020202020204" pitchFamily="34" charset="0"/>
              </a:rPr>
              <a:t>So wT(x –rw/|w|) + b = 0</a:t>
            </a:r>
          </a:p>
          <a:p>
            <a:r>
              <a:rPr lang="en-US" altLang="en-US" smtClean="0">
                <a:latin typeface="Arial" panose="020B0604020202020204" pitchFamily="34" charset="0"/>
              </a:rPr>
              <a:t>Recall that |w| = sqrt(wTw). So, solving for r gives:</a:t>
            </a:r>
          </a:p>
          <a:p>
            <a:r>
              <a:rPr lang="en-US" altLang="en-US" smtClean="0">
                <a:latin typeface="Arial" panose="020B0604020202020204" pitchFamily="34" charset="0"/>
              </a:rPr>
              <a:t>r = y(wTx + b)/|w|</a:t>
            </a:r>
          </a:p>
        </p:txBody>
      </p:sp>
    </p:spTree>
    <p:extLst>
      <p:ext uri="{BB962C8B-B14F-4D97-AF65-F5344CB8AC3E}">
        <p14:creationId xmlns:p14="http://schemas.microsoft.com/office/powerpoint/2010/main" val="1359232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fld id="{F62299AE-4C42-4E8F-A0E9-328C23226665}" type="slidenum">
              <a:rPr lang="en-US" altLang="en-US" sz="1200"/>
              <a:pPr eaLnBrk="1" hangingPunct="1"/>
              <a:t>16</a:t>
            </a:fld>
            <a:endParaRPr lang="en-US" altLang="en-US" sz="1200"/>
          </a:p>
        </p:txBody>
      </p:sp>
      <p:sp>
        <p:nvSpPr>
          <p:cNvPr id="35842" name="Rectangle 2"/>
          <p:cNvSpPr>
            <a:spLocks noGrp="1" noRot="1" noChangeAspect="1" noChangeArrowheads="1" noTextEdit="1"/>
          </p:cNvSpPr>
          <p:nvPr>
            <p:ph type="sldImg"/>
          </p:nvPr>
        </p:nvSpPr>
        <p:spPr>
          <a:xfrm>
            <a:off x="1258888" y="720725"/>
            <a:ext cx="4800600" cy="3600450"/>
          </a:xfrm>
          <a:ln/>
        </p:spPr>
      </p:sp>
      <p:sp>
        <p:nvSpPr>
          <p:cNvPr id="35843" name="Rectangle 3"/>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48302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871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01355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86930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209FCC1-8B96-4FED-9EF8-9785E93D0722}" type="slidenum">
              <a:rPr lang="en-US" altLang="en-US"/>
              <a:pPr/>
              <a:t>‹#›</a:t>
            </a:fld>
            <a:endParaRPr lang="en-US" altLang="en-US"/>
          </a:p>
        </p:txBody>
      </p:sp>
    </p:spTree>
    <p:extLst>
      <p:ext uri="{BB962C8B-B14F-4D97-AF65-F5344CB8AC3E}">
        <p14:creationId xmlns:p14="http://schemas.microsoft.com/office/powerpoint/2010/main" val="224857363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752600"/>
            <a:ext cx="3810000" cy="4876800"/>
          </a:xfrm>
        </p:spPr>
        <p:txBody>
          <a:bodyPr/>
          <a:lstStyle/>
          <a:p>
            <a:pPr lvl="0"/>
            <a:endParaRPr lang="en-US" noProof="0" smtClean="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0FD00BC-1DEE-4AD7-844F-8B4FEAAA11FF}" type="slidenum">
              <a:rPr lang="en-US" altLang="en-US"/>
              <a:pPr/>
              <a:t>‹#›</a:t>
            </a:fld>
            <a:endParaRPr lang="en-US" altLang="en-US"/>
          </a:p>
        </p:txBody>
      </p:sp>
    </p:spTree>
    <p:extLst>
      <p:ext uri="{BB962C8B-B14F-4D97-AF65-F5344CB8AC3E}">
        <p14:creationId xmlns:p14="http://schemas.microsoft.com/office/powerpoint/2010/main" val="30607226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752600"/>
            <a:ext cx="3810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267200"/>
            <a:ext cx="3810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5E3C920E-CC31-4578-A6E0-9FDE64B82D9E}" type="slidenum">
              <a:rPr lang="en-US" altLang="en-US"/>
              <a:pPr/>
              <a:t>‹#›</a:t>
            </a:fld>
            <a:endParaRPr lang="en-US" altLang="en-US"/>
          </a:p>
        </p:txBody>
      </p:sp>
    </p:spTree>
    <p:extLst>
      <p:ext uri="{BB962C8B-B14F-4D97-AF65-F5344CB8AC3E}">
        <p14:creationId xmlns:p14="http://schemas.microsoft.com/office/powerpoint/2010/main" val="232140303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080834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63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2857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3/12/2021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93307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3/12/2021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12725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3/12/2021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0375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2ABBEA6-7C60-4B02-AE87-00D78D8422AF}" type="datetimeFigureOut">
              <a:rPr lang="en-US" smtClean="0"/>
              <a:t>3/12/2021</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8851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922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3/12/2021</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5156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97" r:id="rId12"/>
    <p:sldLayoutId id="2147483698" r:id="rId13"/>
    <p:sldLayoutId id="2147483699" r:id="rId14"/>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oleObject" Target="../embeddings/oleObject2.bin"/><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1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11" Type="http://schemas.openxmlformats.org/officeDocument/2006/relationships/image" Target="../media/image27.png"/><Relationship Id="rId5" Type="http://schemas.openxmlformats.org/officeDocument/2006/relationships/oleObject" Target="../embeddings/oleObject5.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oleObject" Target="../embeddings/oleObject8.bin"/><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oleObject" Target="../embeddings/oleObject9.bin"/><Relationship Id="rId10" Type="http://schemas.openxmlformats.org/officeDocument/2006/relationships/image" Target="../media/image30.png"/><Relationship Id="rId4" Type="http://schemas.openxmlformats.org/officeDocument/2006/relationships/image" Target="../media/image5.wmf"/><Relationship Id="rId9"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60.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cikit-learn.org/stable/modules/generated/sklearn.svm.NuSVC.html#sklearn.svm.NuSVC"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1513" y="497434"/>
            <a:ext cx="7543800" cy="2254910"/>
          </a:xfrm>
        </p:spPr>
        <p:txBody>
          <a:bodyPr>
            <a:normAutofit/>
          </a:bodyPr>
          <a:lstStyle/>
          <a:p>
            <a:r>
              <a:rPr lang="en-US" sz="6600" dirty="0" smtClean="0"/>
              <a:t>Support Vector Machine</a:t>
            </a:r>
            <a:endParaRPr lang="en-US" sz="6600" dirty="0"/>
          </a:p>
        </p:txBody>
      </p:sp>
      <p:sp>
        <p:nvSpPr>
          <p:cNvPr id="3" name="Subtitle 2"/>
          <p:cNvSpPr>
            <a:spLocks noGrp="1"/>
          </p:cNvSpPr>
          <p:nvPr>
            <p:ph type="subTitle" idx="1"/>
          </p:nvPr>
        </p:nvSpPr>
        <p:spPr/>
        <p:txBody>
          <a:bodyPr/>
          <a:lstStyle/>
          <a:p>
            <a:r>
              <a:rPr lang="en-US" dirty="0" smtClean="0"/>
              <a:t>Lei Qian, Ph.D. </a:t>
            </a:r>
            <a:endParaRPr lang="en-US" dirty="0"/>
          </a:p>
        </p:txBody>
      </p:sp>
    </p:spTree>
    <p:extLst>
      <p:ext uri="{BB962C8B-B14F-4D97-AF65-F5344CB8AC3E}">
        <p14:creationId xmlns:p14="http://schemas.microsoft.com/office/powerpoint/2010/main" val="998614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smtClean="0"/>
              <a:t>Linear SVMs Mathematically (cont.)</a:t>
            </a:r>
          </a:p>
        </p:txBody>
      </p:sp>
      <mc:AlternateContent xmlns:mc="http://schemas.openxmlformats.org/markup-compatibility/2006" xmlns:a14="http://schemas.microsoft.com/office/drawing/2010/main">
        <mc:Choice Requires="a14">
          <p:sp>
            <p:nvSpPr>
              <p:cNvPr id="32771" name="Rectangle 3"/>
              <p:cNvSpPr>
                <a:spLocks noGrp="1" noChangeArrowheads="1"/>
              </p:cNvSpPr>
              <p:nvPr>
                <p:ph type="body" idx="1"/>
              </p:nvPr>
            </p:nvSpPr>
            <p:spPr/>
            <p:txBody>
              <a:bodyPr/>
              <a:lstStyle/>
              <a:p>
                <a:pPr eaLnBrk="1" hangingPunct="1"/>
                <a:r>
                  <a:rPr lang="en-US" altLang="en-US" sz="2200" dirty="0" smtClean="0"/>
                  <a:t>Then we can formulate the </a:t>
                </a:r>
                <a:r>
                  <a:rPr lang="en-US" altLang="en-US" sz="2200" i="1" dirty="0" smtClean="0"/>
                  <a:t>quadratic optimization problem: </a:t>
                </a:r>
              </a:p>
              <a:p>
                <a:pPr eaLnBrk="1" hangingPunct="1"/>
                <a:endParaRPr lang="en-US" altLang="en-US" sz="2200" i="1" dirty="0" smtClean="0"/>
              </a:p>
              <a:p>
                <a:pPr eaLnBrk="1" hangingPunct="1"/>
                <a:endParaRPr lang="en-US" altLang="en-US" sz="2200" i="1" dirty="0" smtClean="0"/>
              </a:p>
              <a:p>
                <a:pPr eaLnBrk="1" hangingPunct="1"/>
                <a:endParaRPr lang="en-US" altLang="en-US" sz="2200" i="1" dirty="0" smtClean="0"/>
              </a:p>
              <a:p>
                <a:pPr marL="0" indent="0" eaLnBrk="1" hangingPunct="1">
                  <a:buNone/>
                </a:pPr>
                <a:r>
                  <a:rPr lang="en-US" altLang="en-US" sz="2200" dirty="0" smtClean="0"/>
                  <a:t>A better formulation (min </a:t>
                </a:r>
                <a14:m>
                  <m:oMath xmlns:m="http://schemas.openxmlformats.org/officeDocument/2006/math">
                    <m:r>
                      <a:rPr lang="en-US" altLang="en-US" sz="2200" b="1" i="1" smtClean="0">
                        <a:latin typeface="Cambria Math" panose="02040503050406030204" pitchFamily="18" charset="0"/>
                      </a:rPr>
                      <m:t>‖</m:t>
                    </m:r>
                    <m:r>
                      <a:rPr lang="en-US" altLang="en-US" sz="2200" b="1" i="1" smtClean="0">
                        <a:latin typeface="Cambria Math" panose="02040503050406030204" pitchFamily="18" charset="0"/>
                      </a:rPr>
                      <m:t>𝒘</m:t>
                    </m:r>
                    <m:r>
                      <a:rPr lang="en-US" altLang="en-US" sz="2200" b="0" i="1" smtClean="0">
                        <a:latin typeface="Cambria Math" panose="02040503050406030204" pitchFamily="18" charset="0"/>
                      </a:rPr>
                      <m:t>‖</m:t>
                    </m:r>
                  </m:oMath>
                </a14:m>
                <a:r>
                  <a:rPr lang="en-US" altLang="en-US" sz="2200" b="1" dirty="0" smtClean="0"/>
                  <a:t>=</a:t>
                </a:r>
                <a:r>
                  <a:rPr lang="en-US" altLang="en-US" sz="2200" dirty="0" smtClean="0"/>
                  <a:t> max 1/ </a:t>
                </a:r>
                <a14:m>
                  <m:oMath xmlns:m="http://schemas.openxmlformats.org/officeDocument/2006/math">
                    <m:r>
                      <a:rPr lang="en-US" altLang="en-US" sz="2200" b="1" i="1" smtClean="0">
                        <a:latin typeface="Cambria Math" panose="02040503050406030204" pitchFamily="18" charset="0"/>
                      </a:rPr>
                      <m:t>‖</m:t>
                    </m:r>
                    <m:r>
                      <a:rPr lang="en-US" altLang="en-US" sz="2200" b="1" i="1" smtClean="0">
                        <a:latin typeface="Cambria Math" panose="02040503050406030204" pitchFamily="18" charset="0"/>
                      </a:rPr>
                      <m:t>𝒘</m:t>
                    </m:r>
                    <m:r>
                      <a:rPr lang="en-US" altLang="en-US" sz="2200" b="0" i="1" smtClean="0">
                        <a:latin typeface="Cambria Math" panose="02040503050406030204" pitchFamily="18" charset="0"/>
                      </a:rPr>
                      <m:t>‖</m:t>
                    </m:r>
                  </m:oMath>
                </a14:m>
                <a:r>
                  <a:rPr lang="en-US" altLang="en-US" sz="2200" b="1" dirty="0" smtClean="0"/>
                  <a:t>):</a:t>
                </a:r>
                <a:r>
                  <a:rPr lang="en-US" altLang="en-US" sz="2200" dirty="0" smtClean="0"/>
                  <a:t> </a:t>
                </a:r>
              </a:p>
            </p:txBody>
          </p:sp>
        </mc:Choice>
        <mc:Fallback xmlns="">
          <p:sp>
            <p:nvSpPr>
              <p:cNvPr id="32771" name="Rectangle 3"/>
              <p:cNvSpPr>
                <a:spLocks noGrp="1" noRot="1" noChangeAspect="1" noMove="1" noResize="1" noEditPoints="1" noAdjustHandles="1" noChangeArrowheads="1" noChangeShapeType="1" noTextEdit="1"/>
              </p:cNvSpPr>
              <p:nvPr>
                <p:ph type="body" idx="1"/>
              </p:nvPr>
            </p:nvSpPr>
            <p:spPr>
              <a:blipFill rotWithShape="0">
                <a:blip r:embed="rId3"/>
                <a:stretch>
                  <a:fillRect l="-2262" t="-19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772" name="Text Box 4"/>
              <p:cNvSpPr txBox="1">
                <a:spLocks noChangeArrowheads="1"/>
              </p:cNvSpPr>
              <p:nvPr/>
            </p:nvSpPr>
            <p:spPr bwMode="auto">
              <a:xfrm>
                <a:off x="1447800" y="2149227"/>
                <a:ext cx="5886450" cy="1569660"/>
              </a:xfrm>
              <a:prstGeom prst="rect">
                <a:avLst/>
              </a:prstGeom>
              <a:noFill/>
              <a:ln w="25400">
                <a:solidFill>
                  <a:srgbClr val="008000"/>
                </a:solidFill>
                <a:miter lim="800000"/>
                <a:headEnd/>
                <a:tailEnd/>
              </a:ln>
              <a:extLst>
                <a:ext uri="{909E8E84-426E-40DD-AFC4-6F175D3DCCD1}">
                  <a14:hiddenFill>
                    <a:solidFill>
                      <a:srgbClr val="FFFFFF"/>
                    </a:solidFill>
                  </a14:hiddenFill>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r>
                  <a:rPr lang="en-US" altLang="en-US" dirty="0" smtClean="0">
                    <a:latin typeface="Times New Roman" panose="02020603050405020304" pitchFamily="18" charset="0"/>
                  </a:rPr>
                  <a:t>Find </a:t>
                </a:r>
                <a:r>
                  <a:rPr lang="en-US" altLang="en-US" b="1" dirty="0">
                    <a:latin typeface="Times New Roman" panose="02020603050405020304" pitchFamily="18" charset="0"/>
                  </a:rPr>
                  <a:t>w</a:t>
                </a:r>
                <a:r>
                  <a:rPr lang="en-US" altLang="en-US" dirty="0">
                    <a:latin typeface="Times New Roman" panose="02020603050405020304" pitchFamily="18" charset="0"/>
                  </a:rPr>
                  <a:t> and </a:t>
                </a:r>
                <a:r>
                  <a:rPr lang="en-US" altLang="en-US" i="1" dirty="0">
                    <a:latin typeface="Times New Roman" panose="02020603050405020304" pitchFamily="18" charset="0"/>
                  </a:rPr>
                  <a:t>b</a:t>
                </a:r>
                <a:r>
                  <a:rPr lang="en-US" altLang="en-US" dirty="0">
                    <a:latin typeface="Times New Roman" panose="02020603050405020304" pitchFamily="18" charset="0"/>
                  </a:rPr>
                  <a:t> such that</a:t>
                </a:r>
              </a:p>
              <a:p>
                <a:pPr eaLnBrk="1" hangingPunct="1">
                  <a:spcBef>
                    <a:spcPct val="50000"/>
                  </a:spcBef>
                </a:pPr>
                <a:r>
                  <a:rPr lang="en-US" altLang="en-US" dirty="0">
                    <a:latin typeface="Times New Roman" panose="02020603050405020304" pitchFamily="18" charset="0"/>
                  </a:rPr>
                  <a:t>  </a:t>
                </a:r>
                <a:r>
                  <a:rPr lang="en-US" altLang="en-US" i="0" dirty="0" smtClean="0">
                    <a:latin typeface="+mj-lt"/>
                  </a:rPr>
                  <a:t>          </a:t>
                </a:r>
                <a:r>
                  <a:rPr lang="en-US" altLang="en-US" dirty="0" smtClean="0">
                    <a:latin typeface="Times New Roman" panose="02020603050405020304" pitchFamily="18" charset="0"/>
                  </a:rPr>
                  <a:t>    </a:t>
                </a:r>
                <a:r>
                  <a:rPr lang="en-US" altLang="en-US" dirty="0">
                    <a:latin typeface="Times New Roman" panose="02020603050405020304" pitchFamily="18" charset="0"/>
                  </a:rPr>
                  <a:t>is maximized; and for all </a:t>
                </a:r>
                <a14:m>
                  <m:oMath xmlns:m="http://schemas.openxmlformats.org/officeDocument/2006/math">
                    <m:r>
                      <a:rPr lang="en-US" altLang="en-US" sz="2800" i="1" dirty="0" smtClean="0">
                        <a:latin typeface="Cambria Math" panose="02040503050406030204" pitchFamily="18" charset="0"/>
                      </a:rPr>
                      <m:t>{</m:t>
                    </m:r>
                    <m:r>
                      <a:rPr lang="en-US" altLang="en-US" i="1" dirty="0">
                        <a:latin typeface="Cambria Math" panose="02040503050406030204" pitchFamily="18" charset="0"/>
                      </a:rPr>
                      <m:t>(</m:t>
                    </m:r>
                    <m:r>
                      <a:rPr lang="en-US" altLang="en-US" sz="2800" b="1" i="1" dirty="0">
                        <a:latin typeface="Cambria Math" panose="02040503050406030204" pitchFamily="18" charset="0"/>
                      </a:rPr>
                      <m:t>𝒙</m:t>
                    </m:r>
                    <m:r>
                      <a:rPr lang="en-US" altLang="en-US" sz="2800" b="1" i="1" baseline="-25000" dirty="0">
                        <a:latin typeface="Cambria Math" panose="02040503050406030204" pitchFamily="18" charset="0"/>
                      </a:rPr>
                      <m:t>𝒊</m:t>
                    </m:r>
                    <m:r>
                      <a:rPr lang="en-US" altLang="en-US" sz="2800" b="1" i="1" dirty="0">
                        <a:latin typeface="Cambria Math" panose="02040503050406030204" pitchFamily="18" charset="0"/>
                      </a:rPr>
                      <m:t> </m:t>
                    </m:r>
                    <m:r>
                      <a:rPr lang="en-US" altLang="en-US" sz="2800" i="1" dirty="0">
                        <a:latin typeface="Cambria Math" panose="02040503050406030204" pitchFamily="18" charset="0"/>
                      </a:rPr>
                      <m:t>, </m:t>
                    </m:r>
                    <m:r>
                      <a:rPr lang="en-US" altLang="en-US" sz="2800" i="1" dirty="0" err="1">
                        <a:latin typeface="Cambria Math" panose="02040503050406030204" pitchFamily="18" charset="0"/>
                      </a:rPr>
                      <m:t>𝑦</m:t>
                    </m:r>
                    <m:r>
                      <a:rPr lang="en-US" altLang="en-US" sz="2800" i="1" baseline="-25000" dirty="0" err="1">
                        <a:latin typeface="Cambria Math" panose="02040503050406030204" pitchFamily="18" charset="0"/>
                      </a:rPr>
                      <m:t>𝑖</m:t>
                    </m:r>
                    <m:r>
                      <a:rPr lang="en-US" altLang="en-US" sz="2800" i="1" dirty="0">
                        <a:latin typeface="Cambria Math" panose="02040503050406030204" pitchFamily="18" charset="0"/>
                      </a:rPr>
                      <m:t>)}</m:t>
                    </m:r>
                  </m:oMath>
                </a14:m>
                <a:endParaRPr lang="en-US" altLang="en-US" dirty="0">
                  <a:latin typeface="Times New Roman" panose="02020603050405020304" pitchFamily="18" charset="0"/>
                </a:endParaRPr>
              </a:p>
              <a:p>
                <a:pPr eaLnBrk="1" hangingPunct="1">
                  <a:spcBef>
                    <a:spcPct val="50000"/>
                  </a:spcBef>
                </a:pPr>
                <a14:m>
                  <m:oMath xmlns:m="http://schemas.openxmlformats.org/officeDocument/2006/math">
                    <m:r>
                      <a:rPr lang="en-US" altLang="en-US" sz="2000" b="1" i="1" dirty="0" smtClean="0">
                        <a:latin typeface="Cambria Math" panose="02040503050406030204" pitchFamily="18" charset="0"/>
                      </a:rPr>
                      <m:t>𝒙</m:t>
                    </m:r>
                    <m:r>
                      <a:rPr lang="en-US" altLang="en-US" sz="2000" b="1" i="1" baseline="-25000" dirty="0" smtClean="0">
                        <a:latin typeface="Cambria Math" panose="02040503050406030204" pitchFamily="18" charset="0"/>
                      </a:rPr>
                      <m:t>𝒊</m:t>
                    </m:r>
                    <m:r>
                      <a:rPr lang="en-US" altLang="en-US" sz="2000" b="1" i="1" dirty="0" smtClean="0">
                        <a:latin typeface="Cambria Math" panose="02040503050406030204" pitchFamily="18" charset="0"/>
                      </a:rPr>
                      <m:t>𝒘</m:t>
                    </m:r>
                    <m:r>
                      <a:rPr lang="en-US" altLang="en-US" sz="2000" i="1" dirty="0" smtClean="0">
                        <a:latin typeface="Cambria Math" panose="02040503050406030204" pitchFamily="18" charset="0"/>
                      </a:rPr>
                      <m:t>+</m:t>
                    </m:r>
                    <m:r>
                      <a:rPr lang="en-US" altLang="en-US" sz="2000" i="1" dirty="0">
                        <a:latin typeface="Cambria Math" panose="02040503050406030204" pitchFamily="18" charset="0"/>
                      </a:rPr>
                      <m:t>𝑏</m:t>
                    </m:r>
                    <m:r>
                      <a:rPr lang="en-US" altLang="en-US" sz="2000" b="1" i="1" dirty="0">
                        <a:latin typeface="Cambria Math" panose="02040503050406030204" pitchFamily="18" charset="0"/>
                      </a:rPr>
                      <m:t> </m:t>
                    </m:r>
                    <m:r>
                      <a:rPr lang="en-US" altLang="en-US" sz="2000" b="1" i="1" dirty="0">
                        <a:latin typeface="Cambria Math" panose="02040503050406030204" pitchFamily="18" charset="0"/>
                        <a:cs typeface="Times New Roman" panose="02020603050405020304" pitchFamily="18" charset="0"/>
                      </a:rPr>
                      <m:t>≥ </m:t>
                    </m:r>
                    <m:r>
                      <a:rPr lang="en-US" altLang="en-US" sz="2000" i="1" dirty="0">
                        <a:latin typeface="Cambria Math" panose="02040503050406030204" pitchFamily="18" charset="0"/>
                        <a:cs typeface="Times New Roman" panose="02020603050405020304" pitchFamily="18" charset="0"/>
                      </a:rPr>
                      <m:t>1</m:t>
                    </m:r>
                  </m:oMath>
                </a14:m>
                <a:r>
                  <a:rPr lang="en-US" altLang="en-US" sz="2000" dirty="0">
                    <a:latin typeface="Times New Roman" panose="02020603050405020304" pitchFamily="18" charset="0"/>
                    <a:cs typeface="Times New Roman" panose="02020603050405020304" pitchFamily="18" charset="0"/>
                  </a:rPr>
                  <a:t> if </a:t>
                </a:r>
                <a14:m>
                  <m:oMath xmlns:m="http://schemas.openxmlformats.org/officeDocument/2006/math">
                    <m:r>
                      <a:rPr lang="en-US" altLang="en-US" sz="2000" i="1" dirty="0" smtClean="0">
                        <a:latin typeface="Cambria Math" panose="02040503050406030204" pitchFamily="18" charset="0"/>
                      </a:rPr>
                      <m:t>𝑦</m:t>
                    </m:r>
                    <m:r>
                      <a:rPr lang="en-US" altLang="en-US" sz="2000" i="1" baseline="-25000" dirty="0" err="1">
                        <a:latin typeface="Cambria Math" panose="02040503050406030204" pitchFamily="18" charset="0"/>
                      </a:rPr>
                      <m:t>𝑖</m:t>
                    </m:r>
                    <m:r>
                      <a:rPr lang="en-US" altLang="en-US" sz="2000" i="1" dirty="0">
                        <a:latin typeface="Cambria Math" panose="02040503050406030204" pitchFamily="18" charset="0"/>
                      </a:rPr>
                      <m:t>=1</m:t>
                    </m:r>
                  </m:oMath>
                </a14:m>
                <a:r>
                  <a:rPr lang="en-US" altLang="en-US" sz="2000" dirty="0">
                    <a:latin typeface="Times New Roman" panose="02020603050405020304" pitchFamily="18" charset="0"/>
                  </a:rPr>
                  <a:t>; </a:t>
                </a:r>
                <a14:m>
                  <m:oMath xmlns:m="http://schemas.openxmlformats.org/officeDocument/2006/math">
                    <m:r>
                      <a:rPr lang="en-US" altLang="en-US" sz="2000" b="1" i="1" dirty="0" err="1">
                        <a:latin typeface="Cambria Math" panose="02040503050406030204" pitchFamily="18" charset="0"/>
                      </a:rPr>
                      <m:t>𝒙</m:t>
                    </m:r>
                    <m:r>
                      <a:rPr lang="en-US" altLang="en-US" sz="2000" b="1" i="1" baseline="-25000" dirty="0" err="1">
                        <a:latin typeface="Cambria Math" panose="02040503050406030204" pitchFamily="18" charset="0"/>
                      </a:rPr>
                      <m:t>𝒊</m:t>
                    </m:r>
                    <m:r>
                      <a:rPr lang="en-US" altLang="en-US" sz="2000" b="1" i="1" dirty="0" smtClean="0">
                        <a:latin typeface="Cambria Math" panose="02040503050406030204" pitchFamily="18" charset="0"/>
                      </a:rPr>
                      <m:t>𝒘</m:t>
                    </m:r>
                    <m:r>
                      <a:rPr lang="en-US" altLang="en-US" sz="2000" i="1" dirty="0">
                        <a:latin typeface="Cambria Math" panose="02040503050406030204" pitchFamily="18" charset="0"/>
                      </a:rPr>
                      <m:t>+</m:t>
                    </m:r>
                    <m:r>
                      <a:rPr lang="en-US" altLang="en-US" sz="2000" i="1" dirty="0">
                        <a:latin typeface="Cambria Math" panose="02040503050406030204" pitchFamily="18" charset="0"/>
                      </a:rPr>
                      <m:t>𝑏</m:t>
                    </m:r>
                    <m:r>
                      <a:rPr lang="en-US" altLang="en-US" sz="2000" b="1" i="1" dirty="0">
                        <a:latin typeface="Cambria Math" panose="02040503050406030204" pitchFamily="18" charset="0"/>
                        <a:cs typeface="Times New Roman" panose="02020603050405020304" pitchFamily="18" charset="0"/>
                      </a:rPr>
                      <m:t> ≤ −</m:t>
                    </m:r>
                    <m:r>
                      <a:rPr lang="en-US" altLang="en-US" sz="2000" i="1" dirty="0">
                        <a:latin typeface="Cambria Math" panose="02040503050406030204" pitchFamily="18" charset="0"/>
                        <a:cs typeface="Times New Roman" panose="02020603050405020304" pitchFamily="18" charset="0"/>
                      </a:rPr>
                      <m:t>1</m:t>
                    </m:r>
                  </m:oMath>
                </a14:m>
                <a:r>
                  <a:rPr lang="en-US" altLang="en-US" sz="2000" dirty="0">
                    <a:latin typeface="Times New Roman" panose="02020603050405020304" pitchFamily="18" charset="0"/>
                    <a:cs typeface="Times New Roman" panose="02020603050405020304" pitchFamily="18" charset="0"/>
                  </a:rPr>
                  <a:t>   if </a:t>
                </a:r>
                <a14:m>
                  <m:oMath xmlns:m="http://schemas.openxmlformats.org/officeDocument/2006/math">
                    <m:sSub>
                      <m:sSubPr>
                        <m:ctrlPr>
                          <a:rPr lang="en-US" altLang="en-US" sz="2000" b="0" i="1" dirty="0" smtClean="0">
                            <a:latin typeface="Cambria Math" panose="02040503050406030204" pitchFamily="18" charset="0"/>
                            <a:cs typeface="Times New Roman" panose="02020603050405020304" pitchFamily="18" charset="0"/>
                          </a:rPr>
                        </m:ctrlPr>
                      </m:sSubPr>
                      <m:e>
                        <m:r>
                          <a:rPr lang="en-US" altLang="en-US" sz="2000" i="1" dirty="0" smtClean="0">
                            <a:latin typeface="Cambria Math" panose="02040503050406030204" pitchFamily="18" charset="0"/>
                            <a:cs typeface="Times New Roman" panose="02020603050405020304" pitchFamily="18" charset="0"/>
                          </a:rPr>
                          <m:t>𝑦</m:t>
                        </m:r>
                      </m:e>
                      <m:sub>
                        <m:r>
                          <a:rPr lang="en-US" altLang="en-US" sz="2000" b="0" i="1" dirty="0" smtClean="0">
                            <a:latin typeface="Cambria Math" panose="02040503050406030204" pitchFamily="18" charset="0"/>
                            <a:cs typeface="Times New Roman" panose="02020603050405020304" pitchFamily="18" charset="0"/>
                          </a:rPr>
                          <m:t>𝑖</m:t>
                        </m:r>
                      </m:sub>
                    </m:sSub>
                    <m:r>
                      <a:rPr lang="en-US" altLang="en-US" sz="2000" i="1" dirty="0">
                        <a:latin typeface="Cambria Math" panose="02040503050406030204" pitchFamily="18" charset="0"/>
                        <a:cs typeface="Times New Roman" panose="02020603050405020304" pitchFamily="18" charset="0"/>
                      </a:rPr>
                      <m:t>=−1</m:t>
                    </m:r>
                  </m:oMath>
                </a14:m>
                <a:endParaRPr lang="en-US" altLang="en-US" sz="2000" dirty="0">
                  <a:latin typeface="Times New Roman" panose="02020603050405020304" pitchFamily="18" charset="0"/>
                  <a:cs typeface="Times New Roman" panose="02020603050405020304" pitchFamily="18" charset="0"/>
                </a:endParaRPr>
              </a:p>
            </p:txBody>
          </p:sp>
        </mc:Choice>
        <mc:Fallback xmlns="">
          <p:sp>
            <p:nvSpPr>
              <p:cNvPr id="32772" name="Text Box 4"/>
              <p:cNvSpPr txBox="1">
                <a:spLocks noRot="1" noChangeAspect="1" noMove="1" noResize="1" noEditPoints="1" noAdjustHandles="1" noChangeArrowheads="1" noChangeShapeType="1" noTextEdit="1"/>
              </p:cNvSpPr>
              <p:nvPr/>
            </p:nvSpPr>
            <p:spPr bwMode="auto">
              <a:xfrm>
                <a:off x="1447800" y="2149227"/>
                <a:ext cx="5886450" cy="1569660"/>
              </a:xfrm>
              <a:prstGeom prst="rect">
                <a:avLst/>
              </a:prstGeom>
              <a:blipFill rotWithShape="0">
                <a:blip r:embed="rId4"/>
                <a:stretch>
                  <a:fillRect l="-1445" t="-2299" b="-5364"/>
                </a:stretch>
              </a:blip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graphicFrame>
        <p:nvGraphicFramePr>
          <p:cNvPr id="32773" name="Object 2"/>
          <p:cNvGraphicFramePr>
            <a:graphicFrameLocks noChangeAspect="1"/>
          </p:cNvGraphicFramePr>
          <p:nvPr>
            <p:extLst/>
          </p:nvPr>
        </p:nvGraphicFramePr>
        <p:xfrm>
          <a:off x="1651281" y="2639764"/>
          <a:ext cx="808038" cy="690562"/>
        </p:xfrm>
        <a:graphic>
          <a:graphicData uri="http://schemas.openxmlformats.org/presentationml/2006/ole">
            <mc:AlternateContent xmlns:mc="http://schemas.openxmlformats.org/markup-compatibility/2006">
              <mc:Choice xmlns:v="urn:schemas-microsoft-com:vml" Requires="v">
                <p:oleObj spid="_x0000_s1039" name="Equation" r:id="rId5" imgW="520700" imgH="444500" progId="Equation.3">
                  <p:embed/>
                </p:oleObj>
              </mc:Choice>
              <mc:Fallback>
                <p:oleObj name="Equation" r:id="rId5" imgW="520700" imgH="444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1281" y="2639764"/>
                        <a:ext cx="808038" cy="690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32774" name="Text Box 6"/>
              <p:cNvSpPr txBox="1">
                <a:spLocks noChangeArrowheads="1"/>
              </p:cNvSpPr>
              <p:nvPr/>
            </p:nvSpPr>
            <p:spPr bwMode="auto">
              <a:xfrm>
                <a:off x="1199084" y="4257508"/>
                <a:ext cx="6657975" cy="1905650"/>
              </a:xfrm>
              <a:prstGeom prst="rect">
                <a:avLst/>
              </a:prstGeom>
              <a:noFill/>
              <a:ln w="25400">
                <a:solidFill>
                  <a:srgbClr val="008000"/>
                </a:solidFill>
                <a:miter lim="800000"/>
                <a:headEnd/>
                <a:tailEnd/>
              </a:ln>
              <a:extLst>
                <a:ext uri="{909E8E84-426E-40DD-AFC4-6F175D3DCCD1}">
                  <a14:hiddenFill>
                    <a:solidFill>
                      <a:srgbClr val="FFFFFF"/>
                    </a:solidFill>
                  </a14:hiddenFill>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r>
                  <a:rPr lang="en-US" altLang="en-US" dirty="0" smtClean="0">
                    <a:latin typeface="Times New Roman" panose="02020603050405020304" pitchFamily="18" charset="0"/>
                  </a:rPr>
                  <a:t>Find </a:t>
                </a:r>
                <a:r>
                  <a:rPr lang="en-US" altLang="en-US" b="1" dirty="0">
                    <a:latin typeface="Times New Roman" panose="02020603050405020304" pitchFamily="18" charset="0"/>
                  </a:rPr>
                  <a:t>w</a:t>
                </a:r>
                <a:r>
                  <a:rPr lang="en-US" altLang="en-US" dirty="0">
                    <a:latin typeface="Times New Roman" panose="02020603050405020304" pitchFamily="18" charset="0"/>
                  </a:rPr>
                  <a:t> and </a:t>
                </a:r>
                <a:r>
                  <a:rPr lang="en-US" altLang="en-US" i="1" dirty="0">
                    <a:latin typeface="Times New Roman" panose="02020603050405020304" pitchFamily="18" charset="0"/>
                  </a:rPr>
                  <a:t>b</a:t>
                </a:r>
                <a:r>
                  <a:rPr lang="en-US" altLang="en-US" dirty="0">
                    <a:latin typeface="Times New Roman" panose="02020603050405020304" pitchFamily="18" charset="0"/>
                  </a:rPr>
                  <a:t> such that</a:t>
                </a:r>
              </a:p>
              <a:p>
                <a:pPr eaLnBrk="1" hangingPunct="1">
                  <a:spcBef>
                    <a:spcPct val="50000"/>
                  </a:spcBef>
                </a:pPr>
                <a:r>
                  <a:rPr lang="el-GR" altLang="en-US" b="1" dirty="0">
                    <a:latin typeface="Times New Roman" panose="02020603050405020304" pitchFamily="18" charset="0"/>
                    <a:cs typeface="Times New Roman" panose="02020603050405020304" pitchFamily="18" charset="0"/>
                  </a:rPr>
                  <a:t>Φ</a:t>
                </a:r>
                <a:r>
                  <a:rPr lang="en-US" altLang="en-US" dirty="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w</a:t>
                </a:r>
                <a:r>
                  <a:rPr lang="en-US" altLang="en-US" dirty="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t>
                </a:r>
                <a:r>
                  <a:rPr lang="en-US" altLang="en-US" b="1"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en-US" b="1" i="1" smtClean="0">
                            <a:latin typeface="Cambria Math" panose="02040503050406030204" pitchFamily="18" charset="0"/>
                            <a:cs typeface="Times New Roman" panose="02020603050405020304" pitchFamily="18" charset="0"/>
                          </a:rPr>
                        </m:ctrlPr>
                      </m:fPr>
                      <m:num>
                        <m:r>
                          <a:rPr lang="en-US" altLang="en-US" b="1" i="1" smtClean="0">
                            <a:latin typeface="Cambria Math" panose="02040503050406030204" pitchFamily="18" charset="0"/>
                            <a:cs typeface="Times New Roman" panose="02020603050405020304" pitchFamily="18" charset="0"/>
                          </a:rPr>
                          <m:t>𝟏</m:t>
                        </m:r>
                      </m:num>
                      <m:den>
                        <m:r>
                          <a:rPr lang="en-US" altLang="en-US" b="1" i="1" smtClean="0">
                            <a:latin typeface="Cambria Math" panose="02040503050406030204" pitchFamily="18" charset="0"/>
                            <a:cs typeface="Times New Roman" panose="02020603050405020304" pitchFamily="18" charset="0"/>
                          </a:rPr>
                          <m:t>𝟐</m:t>
                        </m:r>
                      </m:den>
                    </m:f>
                    <m:sSup>
                      <m:sSupPr>
                        <m:ctrlPr>
                          <a:rPr lang="en-US" altLang="en-US" b="1" i="1" smtClean="0">
                            <a:latin typeface="Cambria Math" panose="02040503050406030204" pitchFamily="18" charset="0"/>
                            <a:cs typeface="Times New Roman" panose="02020603050405020304" pitchFamily="18" charset="0"/>
                          </a:rPr>
                        </m:ctrlPr>
                      </m:sSupPr>
                      <m:e>
                        <m:r>
                          <a:rPr lang="en-US" altLang="en-US" b="1" i="1" smtClean="0">
                            <a:latin typeface="Cambria Math" panose="02040503050406030204" pitchFamily="18" charset="0"/>
                            <a:cs typeface="Times New Roman" panose="02020603050405020304" pitchFamily="18" charset="0"/>
                          </a:rPr>
                          <m:t>𝒘</m:t>
                        </m:r>
                      </m:e>
                      <m:sup>
                        <m:r>
                          <a:rPr lang="en-US" altLang="en-US" b="1" i="1" smtClean="0">
                            <a:latin typeface="Cambria Math" panose="02040503050406030204" pitchFamily="18" charset="0"/>
                            <a:cs typeface="Times New Roman" panose="02020603050405020304" pitchFamily="18" charset="0"/>
                          </a:rPr>
                          <m:t>𝑻</m:t>
                        </m:r>
                      </m:sup>
                    </m:sSup>
                    <m:r>
                      <a:rPr lang="en-US" altLang="en-US" b="1" i="1" smtClean="0">
                        <a:latin typeface="Cambria Math" panose="02040503050406030204" pitchFamily="18" charset="0"/>
                        <a:cs typeface="Times New Roman" panose="02020603050405020304" pitchFamily="18" charset="0"/>
                      </a:rPr>
                      <m:t>𝒘</m:t>
                    </m:r>
                  </m:oMath>
                </a14:m>
                <a:r>
                  <a:rPr lang="en-US" altLang="en-US" b="1" dirty="0" smtClean="0">
                    <a:latin typeface="Times New Roman" panose="02020603050405020304" pitchFamily="18" charset="0"/>
                  </a:rPr>
                  <a:t> = </a:t>
                </a:r>
                <a14:m>
                  <m:oMath xmlns:m="http://schemas.openxmlformats.org/officeDocument/2006/math">
                    <m:f>
                      <m:fPr>
                        <m:ctrlPr>
                          <a:rPr lang="en-US" altLang="en-US" b="1" i="1" smtClean="0">
                            <a:latin typeface="Cambria Math" panose="02040503050406030204" pitchFamily="18" charset="0"/>
                          </a:rPr>
                        </m:ctrlPr>
                      </m:fPr>
                      <m:num>
                        <m:r>
                          <a:rPr lang="en-US" altLang="en-US" b="1" i="0" smtClean="0">
                            <a:latin typeface="Cambria Math" panose="02040503050406030204" pitchFamily="18" charset="0"/>
                          </a:rPr>
                          <m:t>𝟏</m:t>
                        </m:r>
                      </m:num>
                      <m:den>
                        <m:r>
                          <a:rPr lang="en-US" altLang="en-US" b="1" i="1" smtClean="0">
                            <a:latin typeface="Cambria Math" panose="02040503050406030204" pitchFamily="18" charset="0"/>
                          </a:rPr>
                          <m:t>𝟐</m:t>
                        </m:r>
                      </m:den>
                    </m:f>
                    <m:sSup>
                      <m:sSupPr>
                        <m:ctrlPr>
                          <a:rPr lang="en-US" altLang="en-US" b="1" i="1">
                            <a:latin typeface="Cambria Math" panose="02040503050406030204" pitchFamily="18" charset="0"/>
                          </a:rPr>
                        </m:ctrlPr>
                      </m:sSupPr>
                      <m:e>
                        <m:r>
                          <a:rPr lang="en-US" altLang="en-US" b="1" i="1">
                            <a:latin typeface="Cambria Math" panose="02040503050406030204" pitchFamily="18" charset="0"/>
                          </a:rPr>
                          <m:t>‖</m:t>
                        </m:r>
                        <m:r>
                          <a:rPr lang="en-US" altLang="en-US" b="1" i="1">
                            <a:latin typeface="Cambria Math" panose="02040503050406030204" pitchFamily="18" charset="0"/>
                          </a:rPr>
                          <m:t>𝒘</m:t>
                        </m:r>
                        <m:r>
                          <a:rPr lang="en-US" altLang="en-US" b="1" i="1">
                            <a:latin typeface="Cambria Math" panose="02040503050406030204" pitchFamily="18" charset="0"/>
                          </a:rPr>
                          <m:t>‖</m:t>
                        </m:r>
                      </m:e>
                      <m:sup>
                        <m:r>
                          <a:rPr lang="en-US" altLang="en-US" b="1" i="1">
                            <a:latin typeface="Cambria Math" panose="02040503050406030204" pitchFamily="18" charset="0"/>
                          </a:rPr>
                          <m:t>𝟐</m:t>
                        </m:r>
                      </m:sup>
                    </m:sSup>
                  </m:oMath>
                </a14:m>
                <a:r>
                  <a:rPr lang="en-US" altLang="en-US" dirty="0">
                    <a:latin typeface="Times New Roman" panose="02020603050405020304" pitchFamily="18" charset="0"/>
                  </a:rPr>
                  <a:t>  is minimized; </a:t>
                </a:r>
                <a:r>
                  <a:rPr lang="en-US" altLang="en-US" dirty="0" smtClean="0">
                    <a:latin typeface="Times New Roman" panose="02020603050405020304" pitchFamily="18" charset="0"/>
                  </a:rPr>
                  <a:t> </a:t>
                </a:r>
              </a:p>
              <a:p>
                <a:pPr eaLnBrk="1" hangingPunct="1">
                  <a:spcBef>
                    <a:spcPct val="50000"/>
                  </a:spcBef>
                </a:pPr>
                <a:r>
                  <a:rPr lang="en-US" altLang="en-US" dirty="0" smtClean="0">
                    <a:latin typeface="Times New Roman" panose="02020603050405020304" pitchFamily="18" charset="0"/>
                  </a:rPr>
                  <a:t>and </a:t>
                </a:r>
                <a:r>
                  <a:rPr lang="en-US" altLang="en-US" dirty="0">
                    <a:latin typeface="Times New Roman" panose="02020603050405020304" pitchFamily="18" charset="0"/>
                  </a:rPr>
                  <a:t>for all </a:t>
                </a:r>
                <a:r>
                  <a:rPr lang="en-US" altLang="en-US" sz="2800" dirty="0">
                    <a:latin typeface="Times New Roman" panose="02020603050405020304" pitchFamily="18" charset="0"/>
                  </a:rPr>
                  <a:t>{</a:t>
                </a:r>
                <a:r>
                  <a:rPr lang="en-US" altLang="en-US" dirty="0">
                    <a:latin typeface="Times New Roman" panose="02020603050405020304" pitchFamily="18" charset="0"/>
                  </a:rPr>
                  <a:t>(</a:t>
                </a:r>
                <a:r>
                  <a:rPr lang="en-US" altLang="en-US" sz="2800" b="1" dirty="0">
                    <a:latin typeface="Times New Roman" panose="02020603050405020304" pitchFamily="18" charset="0"/>
                  </a:rPr>
                  <a:t>x</a:t>
                </a:r>
                <a:r>
                  <a:rPr lang="en-US" altLang="en-US" sz="2800" b="1" baseline="-25000" dirty="0">
                    <a:latin typeface="Times New Roman" panose="02020603050405020304" pitchFamily="18" charset="0"/>
                  </a:rPr>
                  <a:t>i</a:t>
                </a:r>
                <a:r>
                  <a:rPr lang="en-US" altLang="en-US" sz="2800" b="1" dirty="0">
                    <a:latin typeface="Times New Roman" panose="02020603050405020304" pitchFamily="18" charset="0"/>
                  </a:rPr>
                  <a:t> </a:t>
                </a:r>
                <a:r>
                  <a:rPr lang="en-US" altLang="en-US" sz="2800" dirty="0">
                    <a:latin typeface="Times New Roman" panose="02020603050405020304" pitchFamily="18" charset="0"/>
                  </a:rPr>
                  <a:t>,</a:t>
                </a:r>
                <a:r>
                  <a:rPr lang="en-US" altLang="en-US" sz="2800" i="1" dirty="0" err="1">
                    <a:latin typeface="Times New Roman" panose="02020603050405020304" pitchFamily="18" charset="0"/>
                  </a:rPr>
                  <a:t>y</a:t>
                </a:r>
                <a:r>
                  <a:rPr lang="en-US" altLang="en-US" sz="2800" i="1" baseline="-25000" dirty="0" err="1">
                    <a:latin typeface="Times New Roman" panose="02020603050405020304" pitchFamily="18" charset="0"/>
                  </a:rPr>
                  <a:t>i</a:t>
                </a:r>
                <a:r>
                  <a:rPr lang="en-US" altLang="en-US" sz="2800" dirty="0">
                    <a:latin typeface="Times New Roman" panose="02020603050405020304" pitchFamily="18" charset="0"/>
                  </a:rPr>
                  <a:t>)}</a:t>
                </a:r>
                <a:r>
                  <a:rPr lang="en-US" altLang="en-US" dirty="0">
                    <a:latin typeface="Times New Roman" panose="02020603050405020304" pitchFamily="18" charset="0"/>
                  </a:rPr>
                  <a:t>:    </a:t>
                </a:r>
                <a14:m>
                  <m:oMath xmlns:m="http://schemas.openxmlformats.org/officeDocument/2006/math">
                    <m:r>
                      <a:rPr lang="en-US" altLang="en-US" i="1" dirty="0" smtClean="0">
                        <a:latin typeface="Cambria Math" panose="02040503050406030204" pitchFamily="18" charset="0"/>
                      </a:rPr>
                      <m:t>𝑦</m:t>
                    </m:r>
                    <m:r>
                      <a:rPr lang="en-US" altLang="en-US" i="1" baseline="-25000" dirty="0" err="1">
                        <a:latin typeface="Cambria Math" panose="02040503050406030204" pitchFamily="18" charset="0"/>
                      </a:rPr>
                      <m:t>𝑖</m:t>
                    </m:r>
                    <m:r>
                      <a:rPr lang="en-US" altLang="en-US" i="1" dirty="0">
                        <a:latin typeface="Cambria Math" panose="02040503050406030204" pitchFamily="18" charset="0"/>
                      </a:rPr>
                      <m:t> (</m:t>
                    </m:r>
                    <m:r>
                      <a:rPr lang="en-US" altLang="en-US" b="1" i="1" dirty="0" err="1">
                        <a:latin typeface="Cambria Math" panose="02040503050406030204" pitchFamily="18" charset="0"/>
                      </a:rPr>
                      <m:t>𝒙</m:t>
                    </m:r>
                    <m:r>
                      <a:rPr lang="en-US" altLang="en-US" b="1" i="1" baseline="-25000" dirty="0" err="1">
                        <a:latin typeface="Cambria Math" panose="02040503050406030204" pitchFamily="18" charset="0"/>
                      </a:rPr>
                      <m:t>𝒊</m:t>
                    </m:r>
                    <m:r>
                      <a:rPr lang="en-US" altLang="en-US" b="1" i="1" dirty="0" smtClean="0">
                        <a:latin typeface="Cambria Math" panose="02040503050406030204" pitchFamily="18" charset="0"/>
                      </a:rPr>
                      <m:t>𝒘</m:t>
                    </m:r>
                    <m:r>
                      <a:rPr lang="en-US" altLang="en-US" i="1" dirty="0">
                        <a:latin typeface="Cambria Math" panose="02040503050406030204" pitchFamily="18" charset="0"/>
                      </a:rPr>
                      <m:t>+</m:t>
                    </m:r>
                    <m:r>
                      <a:rPr lang="en-US" altLang="en-US" i="1" dirty="0">
                        <a:latin typeface="Cambria Math" panose="02040503050406030204" pitchFamily="18" charset="0"/>
                      </a:rPr>
                      <m:t>𝑏</m:t>
                    </m:r>
                    <m:r>
                      <a:rPr lang="en-US" altLang="en-US" i="1" dirty="0">
                        <a:latin typeface="Cambria Math" panose="02040503050406030204" pitchFamily="18" charset="0"/>
                      </a:rPr>
                      <m:t>)</m:t>
                    </m:r>
                    <m:r>
                      <a:rPr lang="en-US" altLang="en-US" b="1" i="1" dirty="0">
                        <a:latin typeface="Cambria Math" panose="02040503050406030204" pitchFamily="18" charset="0"/>
                      </a:rPr>
                      <m:t> </m:t>
                    </m:r>
                    <m:r>
                      <a:rPr lang="en-US" altLang="en-US" b="1" i="1" dirty="0">
                        <a:latin typeface="Cambria Math" panose="02040503050406030204" pitchFamily="18" charset="0"/>
                        <a:cs typeface="Times New Roman" panose="02020603050405020304" pitchFamily="18" charset="0"/>
                      </a:rPr>
                      <m:t>≥ </m:t>
                    </m:r>
                    <m:r>
                      <a:rPr lang="en-US" altLang="en-US" i="1" dirty="0">
                        <a:latin typeface="Cambria Math" panose="02040503050406030204" pitchFamily="18" charset="0"/>
                        <a:cs typeface="Times New Roman" panose="02020603050405020304" pitchFamily="18" charset="0"/>
                      </a:rPr>
                      <m:t>1</m:t>
                    </m:r>
                  </m:oMath>
                </a14:m>
                <a:endParaRPr lang="en-US" altLang="en-US" dirty="0">
                  <a:latin typeface="Times New Roman" panose="02020603050405020304" pitchFamily="18" charset="0"/>
                  <a:cs typeface="Times New Roman" panose="02020603050405020304" pitchFamily="18" charset="0"/>
                </a:endParaRPr>
              </a:p>
            </p:txBody>
          </p:sp>
        </mc:Choice>
        <mc:Fallback xmlns="">
          <p:sp>
            <p:nvSpPr>
              <p:cNvPr id="32774" name="Text Box 6"/>
              <p:cNvSpPr txBox="1">
                <a:spLocks noRot="1" noChangeAspect="1" noMove="1" noResize="1" noEditPoints="1" noAdjustHandles="1" noChangeArrowheads="1" noChangeShapeType="1" noTextEdit="1"/>
              </p:cNvSpPr>
              <p:nvPr/>
            </p:nvSpPr>
            <p:spPr bwMode="auto">
              <a:xfrm>
                <a:off x="1199084" y="4257508"/>
                <a:ext cx="6657975" cy="1905650"/>
              </a:xfrm>
              <a:prstGeom prst="rect">
                <a:avLst/>
              </a:prstGeom>
              <a:blipFill rotWithShape="0">
                <a:blip r:embed="rId7"/>
                <a:stretch>
                  <a:fillRect l="-1277" t="-1893" b="-7256"/>
                </a:stretch>
              </a:blip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32775" name="TextBox 4"/>
          <p:cNvSpPr txBox="1">
            <a:spLocks noChangeArrowheads="1"/>
          </p:cNvSpPr>
          <p:nvPr/>
        </p:nvSpPr>
        <p:spPr bwMode="auto">
          <a:xfrm>
            <a:off x="7620000" y="-33338"/>
            <a:ext cx="1098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1600">
                <a:solidFill>
                  <a:srgbClr val="FBFCFF"/>
                </a:solidFill>
              </a:rPr>
              <a:t>Sec. 15.1</a:t>
            </a:r>
          </a:p>
        </p:txBody>
      </p:sp>
    </p:spTree>
    <p:extLst>
      <p:ext uri="{BB962C8B-B14F-4D97-AF65-F5344CB8AC3E}">
        <p14:creationId xmlns:p14="http://schemas.microsoft.com/office/powerpoint/2010/main" val="413048332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Solving the Optimization Problem</a:t>
            </a:r>
          </a:p>
        </p:txBody>
      </p:sp>
      <p:sp>
        <p:nvSpPr>
          <p:cNvPr id="33795" name="Rectangle 3"/>
          <p:cNvSpPr>
            <a:spLocks noGrp="1" noChangeArrowheads="1"/>
          </p:cNvSpPr>
          <p:nvPr>
            <p:ph type="body" idx="1"/>
          </p:nvPr>
        </p:nvSpPr>
        <p:spPr>
          <a:xfrm>
            <a:off x="457200" y="1409700"/>
            <a:ext cx="8534400" cy="5029200"/>
          </a:xfrm>
        </p:spPr>
        <p:txBody>
          <a:bodyPr/>
          <a:lstStyle/>
          <a:p>
            <a:pPr eaLnBrk="1" hangingPunct="1"/>
            <a:endParaRPr lang="en-US" altLang="en-US" sz="2000" dirty="0" smtClean="0"/>
          </a:p>
          <a:p>
            <a:pPr eaLnBrk="1" hangingPunct="1"/>
            <a:endParaRPr lang="en-US" altLang="en-US" sz="2000" dirty="0" smtClean="0"/>
          </a:p>
          <a:p>
            <a:pPr marL="0" indent="0" eaLnBrk="1" hangingPunct="1">
              <a:buNone/>
            </a:pPr>
            <a:endParaRPr lang="en-US" altLang="en-US" sz="2000" dirty="0" smtClean="0"/>
          </a:p>
          <a:p>
            <a:pPr marL="0" indent="0" eaLnBrk="1" hangingPunct="1">
              <a:buNone/>
            </a:pPr>
            <a:endParaRPr lang="en-US" altLang="en-US" sz="2000" dirty="0" smtClean="0"/>
          </a:p>
          <a:p>
            <a:pPr eaLnBrk="1" hangingPunct="1">
              <a:lnSpc>
                <a:spcPct val="100000"/>
              </a:lnSpc>
              <a:spcBef>
                <a:spcPts val="600"/>
              </a:spcBef>
              <a:spcAft>
                <a:spcPts val="0"/>
              </a:spcAft>
              <a:buFont typeface="Wingdings" panose="05000000000000000000" pitchFamily="2" charset="2"/>
              <a:buChar char="Ø"/>
            </a:pPr>
            <a:r>
              <a:rPr lang="en-US" altLang="en-US" sz="2000" dirty="0" smtClean="0"/>
              <a:t>This is now optimizing a </a:t>
            </a:r>
            <a:r>
              <a:rPr lang="en-US" altLang="en-US" sz="2000" i="1" dirty="0" smtClean="0"/>
              <a:t>quadratic </a:t>
            </a:r>
            <a:r>
              <a:rPr lang="en-US" altLang="en-US" sz="2000" dirty="0" smtClean="0"/>
              <a:t>function subject to </a:t>
            </a:r>
            <a:r>
              <a:rPr lang="en-US" altLang="en-US" sz="2000" i="1" dirty="0" smtClean="0"/>
              <a:t>linear </a:t>
            </a:r>
            <a:r>
              <a:rPr lang="en-US" altLang="en-US" sz="2000" dirty="0" smtClean="0"/>
              <a:t>constraints</a:t>
            </a:r>
          </a:p>
          <a:p>
            <a:pPr eaLnBrk="1" hangingPunct="1">
              <a:lnSpc>
                <a:spcPct val="100000"/>
              </a:lnSpc>
              <a:spcBef>
                <a:spcPts val="600"/>
              </a:spcBef>
              <a:spcAft>
                <a:spcPts val="0"/>
              </a:spcAft>
              <a:buFont typeface="Wingdings" panose="05000000000000000000" pitchFamily="2" charset="2"/>
              <a:buChar char="Ø"/>
            </a:pPr>
            <a:r>
              <a:rPr lang="en-US" altLang="en-US" sz="2000" dirty="0" smtClean="0"/>
              <a:t>Quadratic optimization problems are a well-known class of mathematical programming problem, and many (intricate) algorithms exist for solving them (with many special ones built for SVMs)</a:t>
            </a:r>
          </a:p>
          <a:p>
            <a:pPr eaLnBrk="1" hangingPunct="1">
              <a:lnSpc>
                <a:spcPct val="100000"/>
              </a:lnSpc>
              <a:spcBef>
                <a:spcPts val="600"/>
              </a:spcBef>
              <a:spcAft>
                <a:spcPts val="0"/>
              </a:spcAft>
              <a:buFont typeface="Wingdings" panose="05000000000000000000" pitchFamily="2" charset="2"/>
              <a:buChar char="Ø"/>
            </a:pPr>
            <a:r>
              <a:rPr lang="en-US" altLang="en-US" sz="2000" dirty="0" smtClean="0"/>
              <a:t>The solution involves constructing a </a:t>
            </a:r>
            <a:r>
              <a:rPr lang="en-US" altLang="en-US" sz="2000" i="1" dirty="0" smtClean="0"/>
              <a:t>dual problem </a:t>
            </a:r>
            <a:r>
              <a:rPr lang="en-US" altLang="en-US" sz="2000" dirty="0" smtClean="0"/>
              <a:t>where a </a:t>
            </a:r>
            <a:r>
              <a:rPr lang="en-US" altLang="en-US" sz="2000" i="1" dirty="0" smtClean="0"/>
              <a:t>Lagrange multiplier</a:t>
            </a:r>
            <a:r>
              <a:rPr lang="en-US" altLang="en-US" sz="2000" dirty="0" smtClean="0"/>
              <a:t> </a:t>
            </a:r>
            <a:r>
              <a:rPr lang="el-GR" altLang="en-US" sz="2000" i="1" dirty="0" smtClean="0">
                <a:cs typeface="Times New Roman" panose="02020603050405020304" pitchFamily="18" charset="0"/>
              </a:rPr>
              <a:t>α</a:t>
            </a:r>
            <a:r>
              <a:rPr lang="en-US" altLang="en-US" sz="2000" i="1" baseline="-25000" dirty="0" err="1" smtClean="0">
                <a:cs typeface="Times New Roman" panose="02020603050405020304" pitchFamily="18" charset="0"/>
              </a:rPr>
              <a:t>i</a:t>
            </a:r>
            <a:r>
              <a:rPr lang="en-US" altLang="en-US" sz="2000" i="1" baseline="-25000" dirty="0" smtClean="0">
                <a:cs typeface="Times New Roman" panose="02020603050405020304" pitchFamily="18" charset="0"/>
              </a:rPr>
              <a:t> </a:t>
            </a:r>
            <a:r>
              <a:rPr lang="en-US" altLang="en-US" sz="2000" dirty="0" smtClean="0">
                <a:cs typeface="Times New Roman" panose="02020603050405020304" pitchFamily="18" charset="0"/>
              </a:rPr>
              <a:t>is associated with every constraint in the primary problem</a:t>
            </a:r>
            <a:endParaRPr lang="en-US" altLang="en-US" sz="2000" dirty="0" smtClean="0"/>
          </a:p>
          <a:p>
            <a:pPr eaLnBrk="1" hangingPunct="1"/>
            <a:endParaRPr lang="en-US" altLang="en-US" sz="2000" dirty="0" smtClean="0"/>
          </a:p>
        </p:txBody>
      </p:sp>
      <mc:AlternateContent xmlns:mc="http://schemas.openxmlformats.org/markup-compatibility/2006" xmlns:a14="http://schemas.microsoft.com/office/drawing/2010/main">
        <mc:Choice Requires="a14">
          <p:sp>
            <p:nvSpPr>
              <p:cNvPr id="33796" name="Text Box 4"/>
              <p:cNvSpPr txBox="1">
                <a:spLocks noChangeArrowheads="1"/>
              </p:cNvSpPr>
              <p:nvPr/>
            </p:nvSpPr>
            <p:spPr bwMode="auto">
              <a:xfrm>
                <a:off x="886896" y="1963210"/>
                <a:ext cx="6438900" cy="1092200"/>
              </a:xfrm>
              <a:prstGeom prst="rect">
                <a:avLst/>
              </a:prstGeom>
              <a:noFill/>
              <a:ln w="25400">
                <a:solidFill>
                  <a:srgbClr val="008000"/>
                </a:solidFill>
                <a:miter lim="800000"/>
                <a:headEnd/>
                <a:tailEnd/>
              </a:ln>
              <a:extLst>
                <a:ext uri="{909E8E84-426E-40DD-AFC4-6F175D3DCCD1}">
                  <a14:hiddenFill>
                    <a:solidFill>
                      <a:srgbClr val="FFFFFF"/>
                    </a:solidFill>
                  </a14:hiddenFill>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2000" dirty="0" smtClean="0">
                    <a:latin typeface="Times New Roman" panose="02020603050405020304" pitchFamily="18" charset="0"/>
                  </a:rPr>
                  <a:t>Find </a:t>
                </a:r>
                <a:r>
                  <a:rPr lang="en-US" altLang="en-US" sz="2000" b="1" dirty="0">
                    <a:latin typeface="Times New Roman" panose="02020603050405020304" pitchFamily="18" charset="0"/>
                  </a:rPr>
                  <a:t>w</a:t>
                </a:r>
                <a:r>
                  <a:rPr lang="en-US" altLang="en-US" sz="2000" dirty="0">
                    <a:latin typeface="Times New Roman" panose="02020603050405020304" pitchFamily="18" charset="0"/>
                  </a:rPr>
                  <a:t> and </a:t>
                </a:r>
                <a:r>
                  <a:rPr lang="en-US" altLang="en-US" sz="2000" i="1" dirty="0">
                    <a:latin typeface="Times New Roman" panose="02020603050405020304" pitchFamily="18" charset="0"/>
                  </a:rPr>
                  <a:t>b</a:t>
                </a:r>
                <a:r>
                  <a:rPr lang="en-US" altLang="en-US" sz="2000" dirty="0">
                    <a:latin typeface="Times New Roman" panose="02020603050405020304" pitchFamily="18" charset="0"/>
                  </a:rPr>
                  <a:t> such that</a:t>
                </a:r>
              </a:p>
              <a:p>
                <a:pPr eaLnBrk="1" hangingPunct="1"/>
                <a:r>
                  <a:rPr lang="el-GR" altLang="en-US" sz="2000" b="1" dirty="0">
                    <a:latin typeface="Times New Roman" panose="02020603050405020304" pitchFamily="18" charset="0"/>
                    <a:cs typeface="Times New Roman" panose="02020603050405020304" pitchFamily="18" charset="0"/>
                  </a:rPr>
                  <a:t>Φ</a:t>
                </a:r>
                <a:r>
                  <a:rPr lang="en-US" altLang="en-US" sz="2000"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w</a:t>
                </a:r>
                <a:r>
                  <a:rPr lang="en-US" altLang="en-US" sz="2000"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=½ </a:t>
                </a:r>
                <a:r>
                  <a:rPr lang="en-US" altLang="en-US" sz="2000" b="1" dirty="0" err="1">
                    <a:latin typeface="Times New Roman" panose="02020603050405020304" pitchFamily="18" charset="0"/>
                  </a:rPr>
                  <a:t>w</a:t>
                </a:r>
                <a:r>
                  <a:rPr lang="en-US" altLang="en-US" sz="2000" baseline="30000" dirty="0" err="1">
                    <a:latin typeface="Times New Roman" panose="02020603050405020304" pitchFamily="18" charset="0"/>
                  </a:rPr>
                  <a:t>T</a:t>
                </a:r>
                <a:r>
                  <a:rPr lang="en-US" altLang="en-US" sz="2000" b="1" dirty="0" err="1">
                    <a:latin typeface="Times New Roman" panose="02020603050405020304" pitchFamily="18" charset="0"/>
                  </a:rPr>
                  <a:t>w</a:t>
                </a:r>
                <a:r>
                  <a:rPr lang="en-US" altLang="en-US" sz="2000" dirty="0">
                    <a:latin typeface="Times New Roman" panose="02020603050405020304" pitchFamily="18" charset="0"/>
                  </a:rPr>
                  <a:t>  is minimized; </a:t>
                </a:r>
              </a:p>
              <a:p>
                <a:pPr eaLnBrk="1" hangingPunct="1"/>
                <a:r>
                  <a:rPr lang="en-US" altLang="en-US" sz="2000" dirty="0">
                    <a:latin typeface="Times New Roman" panose="02020603050405020304" pitchFamily="18" charset="0"/>
                  </a:rPr>
                  <a:t>and for all </a:t>
                </a:r>
                <a:r>
                  <a:rPr lang="en-US" altLang="en-US" dirty="0">
                    <a:latin typeface="Times New Roman" panose="02020603050405020304" pitchFamily="18" charset="0"/>
                  </a:rPr>
                  <a:t>{</a:t>
                </a:r>
                <a:r>
                  <a:rPr lang="en-US" altLang="en-US" sz="2000" dirty="0">
                    <a:latin typeface="Times New Roman" panose="02020603050405020304" pitchFamily="18" charset="0"/>
                  </a:rPr>
                  <a:t>(</a:t>
                </a:r>
                <a:r>
                  <a:rPr lang="en-US" altLang="en-US" b="1" dirty="0">
                    <a:latin typeface="Times New Roman" panose="02020603050405020304" pitchFamily="18" charset="0"/>
                  </a:rPr>
                  <a:t>x</a:t>
                </a:r>
                <a:r>
                  <a:rPr lang="en-US" altLang="en-US" b="1" baseline="-25000" dirty="0">
                    <a:latin typeface="Times New Roman" panose="02020603050405020304" pitchFamily="18" charset="0"/>
                  </a:rPr>
                  <a:t>i</a:t>
                </a:r>
                <a:r>
                  <a:rPr lang="en-US" altLang="en-US" b="1" dirty="0">
                    <a:latin typeface="Times New Roman" panose="02020603050405020304" pitchFamily="18" charset="0"/>
                  </a:rPr>
                  <a:t> </a:t>
                </a:r>
                <a:r>
                  <a:rPr lang="en-US" altLang="en-US" dirty="0">
                    <a:latin typeface="Times New Roman" panose="02020603050405020304" pitchFamily="18" charset="0"/>
                  </a:rPr>
                  <a:t>,</a:t>
                </a:r>
                <a:r>
                  <a:rPr lang="en-US" altLang="en-US" i="1" dirty="0" err="1">
                    <a:latin typeface="Times New Roman" panose="02020603050405020304" pitchFamily="18" charset="0"/>
                  </a:rPr>
                  <a:t>y</a:t>
                </a:r>
                <a:r>
                  <a:rPr lang="en-US" altLang="en-US" i="1" baseline="-25000" dirty="0" err="1">
                    <a:latin typeface="Times New Roman" panose="02020603050405020304" pitchFamily="18" charset="0"/>
                  </a:rPr>
                  <a:t>i</a:t>
                </a:r>
                <a:r>
                  <a:rPr lang="en-US" altLang="en-US" dirty="0">
                    <a:latin typeface="Times New Roman" panose="02020603050405020304" pitchFamily="18" charset="0"/>
                  </a:rPr>
                  <a:t>)}</a:t>
                </a:r>
                <a:r>
                  <a:rPr lang="en-US" altLang="en-US" sz="2000" dirty="0">
                    <a:latin typeface="Times New Roman" panose="02020603050405020304" pitchFamily="18" charset="0"/>
                  </a:rPr>
                  <a:t>:  </a:t>
                </a:r>
                <a14:m>
                  <m:oMath xmlns:m="http://schemas.openxmlformats.org/officeDocument/2006/math">
                    <m:r>
                      <a:rPr lang="en-US" altLang="en-US" sz="2000" i="1" dirty="0" smtClean="0">
                        <a:latin typeface="Cambria Math" panose="02040503050406030204" pitchFamily="18" charset="0"/>
                      </a:rPr>
                      <m:t>𝑦</m:t>
                    </m:r>
                    <m:r>
                      <a:rPr lang="en-US" altLang="en-US" sz="2000" i="1" baseline="-25000" dirty="0" err="1">
                        <a:latin typeface="Cambria Math" panose="02040503050406030204" pitchFamily="18" charset="0"/>
                      </a:rPr>
                      <m:t>𝑖</m:t>
                    </m:r>
                    <m:r>
                      <a:rPr lang="en-US" altLang="en-US" sz="2000" i="1" dirty="0">
                        <a:latin typeface="Cambria Math" panose="02040503050406030204" pitchFamily="18" charset="0"/>
                      </a:rPr>
                      <m:t> </m:t>
                    </m:r>
                    <m:r>
                      <a:rPr lang="en-US" altLang="en-US" sz="2000" i="1" dirty="0" smtClean="0">
                        <a:latin typeface="Cambria Math" panose="02040503050406030204" pitchFamily="18" charset="0"/>
                      </a:rPr>
                      <m:t>(</m:t>
                    </m:r>
                    <m:r>
                      <a:rPr lang="en-US" altLang="en-US" sz="2000" b="1" i="1" dirty="0" smtClean="0">
                        <a:latin typeface="Cambria Math" panose="02040503050406030204" pitchFamily="18" charset="0"/>
                      </a:rPr>
                      <m:t>𝒙</m:t>
                    </m:r>
                    <m:r>
                      <a:rPr lang="en-US" altLang="en-US" sz="2000" b="1" i="1" baseline="-25000" dirty="0" smtClean="0">
                        <a:latin typeface="Cambria Math" panose="02040503050406030204" pitchFamily="18" charset="0"/>
                      </a:rPr>
                      <m:t>𝒊</m:t>
                    </m:r>
                    <m:r>
                      <a:rPr lang="en-US" altLang="en-US" sz="2000" b="1" i="1" dirty="0" smtClean="0">
                        <a:latin typeface="Cambria Math" panose="02040503050406030204" pitchFamily="18" charset="0"/>
                      </a:rPr>
                      <m:t>𝒘</m:t>
                    </m:r>
                    <m:r>
                      <a:rPr lang="en-US" altLang="en-US" sz="2000" i="1" dirty="0">
                        <a:latin typeface="Cambria Math" panose="02040503050406030204" pitchFamily="18" charset="0"/>
                      </a:rPr>
                      <m:t>+</m:t>
                    </m:r>
                    <m:r>
                      <a:rPr lang="en-US" altLang="en-US" sz="2000" i="1" dirty="0">
                        <a:latin typeface="Cambria Math" panose="02040503050406030204" pitchFamily="18" charset="0"/>
                      </a:rPr>
                      <m:t>𝑏</m:t>
                    </m:r>
                    <m:r>
                      <a:rPr lang="en-US" altLang="en-US" sz="2000" i="1" dirty="0">
                        <a:latin typeface="Cambria Math" panose="02040503050406030204" pitchFamily="18" charset="0"/>
                      </a:rPr>
                      <m:t>)</m:t>
                    </m:r>
                    <m:r>
                      <a:rPr lang="en-US" altLang="en-US" sz="2000" b="1" i="1" dirty="0">
                        <a:latin typeface="Cambria Math" panose="02040503050406030204" pitchFamily="18" charset="0"/>
                        <a:cs typeface="Times New Roman" panose="02020603050405020304" pitchFamily="18" charset="0"/>
                      </a:rPr>
                      <m:t>≥</m:t>
                    </m:r>
                    <m:r>
                      <a:rPr lang="en-US" altLang="en-US" sz="2000" i="1" dirty="0">
                        <a:latin typeface="Cambria Math" panose="02040503050406030204" pitchFamily="18" charset="0"/>
                        <a:cs typeface="Times New Roman" panose="02020603050405020304" pitchFamily="18" charset="0"/>
                      </a:rPr>
                      <m:t>1</m:t>
                    </m:r>
                  </m:oMath>
                </a14:m>
                <a:endParaRPr lang="en-US" altLang="en-US" sz="2000" dirty="0">
                  <a:latin typeface="Times New Roman" panose="02020603050405020304" pitchFamily="18" charset="0"/>
                  <a:cs typeface="Times New Roman" panose="02020603050405020304" pitchFamily="18" charset="0"/>
                </a:endParaRPr>
              </a:p>
            </p:txBody>
          </p:sp>
        </mc:Choice>
        <mc:Fallback xmlns="">
          <p:sp>
            <p:nvSpPr>
              <p:cNvPr id="33796" name="Text Box 4"/>
              <p:cNvSpPr txBox="1">
                <a:spLocks noRot="1" noChangeAspect="1" noMove="1" noResize="1" noEditPoints="1" noAdjustHandles="1" noChangeArrowheads="1" noChangeShapeType="1" noTextEdit="1"/>
              </p:cNvSpPr>
              <p:nvPr/>
            </p:nvSpPr>
            <p:spPr bwMode="auto">
              <a:xfrm>
                <a:off x="886896" y="1963210"/>
                <a:ext cx="6438900" cy="1092200"/>
              </a:xfrm>
              <a:prstGeom prst="rect">
                <a:avLst/>
              </a:prstGeom>
              <a:blipFill rotWithShape="0">
                <a:blip r:embed="rId2"/>
                <a:stretch>
                  <a:fillRect l="-754" t="-1639" b="-9290"/>
                </a:stretch>
              </a:blip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33798" name="TextBox 4"/>
          <p:cNvSpPr txBox="1">
            <a:spLocks noChangeArrowheads="1"/>
          </p:cNvSpPr>
          <p:nvPr/>
        </p:nvSpPr>
        <p:spPr bwMode="auto">
          <a:xfrm>
            <a:off x="7620000" y="-33338"/>
            <a:ext cx="1098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1600">
                <a:solidFill>
                  <a:srgbClr val="FBFCFF"/>
                </a:solidFill>
              </a:rPr>
              <a:t>Sec. 15.1</a:t>
            </a:r>
          </a:p>
        </p:txBody>
      </p:sp>
    </p:spTree>
    <p:extLst>
      <p:ext uri="{BB962C8B-B14F-4D97-AF65-F5344CB8AC3E}">
        <p14:creationId xmlns:p14="http://schemas.microsoft.com/office/powerpoint/2010/main" val="353071489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r>
              <a:rPr lang="en-US" altLang="en-US" dirty="0" smtClean="0"/>
              <a:t>An Introduction to Lagrange Multipliers</a:t>
            </a:r>
          </a:p>
        </p:txBody>
      </p:sp>
      <p:sp>
        <p:nvSpPr>
          <p:cNvPr id="33795" name="Rectangle 3"/>
          <p:cNvSpPr>
            <a:spLocks noGrp="1" noChangeArrowheads="1"/>
          </p:cNvSpPr>
          <p:nvPr>
            <p:ph type="body" idx="1"/>
          </p:nvPr>
        </p:nvSpPr>
        <p:spPr>
          <a:xfrm>
            <a:off x="457200" y="1409700"/>
            <a:ext cx="8534400" cy="5029200"/>
          </a:xfrm>
        </p:spPr>
        <p:txBody>
          <a:bodyPr/>
          <a:lstStyle/>
          <a:p>
            <a:pPr eaLnBrk="1" hangingPunct="1"/>
            <a:endParaRPr lang="en-US" altLang="en-US" sz="2000" dirty="0" smtClean="0"/>
          </a:p>
          <a:p>
            <a:pPr eaLnBrk="1" hangingPunct="1"/>
            <a:endParaRPr lang="en-US" altLang="en-US" sz="2000" dirty="0" smtClean="0"/>
          </a:p>
          <a:p>
            <a:pPr marL="0" indent="0" eaLnBrk="1" hangingPunct="1">
              <a:buNone/>
            </a:pPr>
            <a:endParaRPr lang="en-US" altLang="en-US" sz="2000" dirty="0" smtClean="0"/>
          </a:p>
          <a:p>
            <a:pPr marL="0" indent="0" eaLnBrk="1" hangingPunct="1">
              <a:buNone/>
            </a:pPr>
            <a:endParaRPr lang="en-US" altLang="en-US" sz="2000" dirty="0" smtClean="0"/>
          </a:p>
          <a:p>
            <a:pPr eaLnBrk="1" hangingPunct="1"/>
            <a:endParaRPr lang="en-US" altLang="en-US" sz="2000" dirty="0" smtClean="0"/>
          </a:p>
        </p:txBody>
      </p:sp>
      <mc:AlternateContent xmlns:mc="http://schemas.openxmlformats.org/markup-compatibility/2006" xmlns:a14="http://schemas.microsoft.com/office/drawing/2010/main">
        <mc:Choice Requires="a14">
          <p:sp>
            <p:nvSpPr>
              <p:cNvPr id="33796" name="Text Box 4"/>
              <p:cNvSpPr txBox="1">
                <a:spLocks noChangeArrowheads="1"/>
              </p:cNvSpPr>
              <p:nvPr/>
            </p:nvSpPr>
            <p:spPr bwMode="auto">
              <a:xfrm>
                <a:off x="1008390" y="1867294"/>
                <a:ext cx="6438900" cy="1631216"/>
              </a:xfrm>
              <a:prstGeom prst="rect">
                <a:avLst/>
              </a:prstGeom>
              <a:noFill/>
              <a:ln w="25400">
                <a:solidFill>
                  <a:srgbClr val="008000"/>
                </a:solidFill>
                <a:miter lim="800000"/>
                <a:headEnd/>
                <a:tailEnd/>
              </a:ln>
              <a:extLst>
                <a:ext uri="{909E8E84-426E-40DD-AFC4-6F175D3DCCD1}">
                  <a14:hiddenFill>
                    <a:solidFill>
                      <a:srgbClr val="FFFFFF"/>
                    </a:solidFill>
                  </a14:hiddenFill>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2000" dirty="0" smtClean="0">
                    <a:latin typeface="Times New Roman" panose="02020603050405020304" pitchFamily="18" charset="0"/>
                  </a:rPr>
                  <a:t>Goal: </a:t>
                </a:r>
              </a:p>
              <a:p>
                <a:pPr eaLnBrk="1" hangingPunct="1"/>
                <a:r>
                  <a:rPr lang="en-US" altLang="en-US" sz="2000" dirty="0" smtClean="0">
                    <a:latin typeface="Times New Roman" panose="02020603050405020304" pitchFamily="18" charset="0"/>
                  </a:rPr>
                  <a:t>minimize function </a:t>
                </a:r>
              </a:p>
              <a:p>
                <a:pPr eaLnBrk="1" hangingPunct="1"/>
                <a14:m>
                  <m:oMath xmlns:m="http://schemas.openxmlformats.org/officeDocument/2006/math">
                    <m:r>
                      <a:rPr lang="en-US" altLang="en-US" sz="2000" b="0" i="1" smtClean="0">
                        <a:latin typeface="Cambria Math" panose="02040503050406030204" pitchFamily="18" charset="0"/>
                      </a:rPr>
                      <m:t>𝑓</m:t>
                    </m:r>
                    <m:r>
                      <a:rPr lang="en-US" altLang="en-US" sz="2000" b="0" i="1" smtClean="0">
                        <a:latin typeface="Cambria Math" panose="02040503050406030204" pitchFamily="18" charset="0"/>
                      </a:rPr>
                      <m:t>(</m:t>
                    </m:r>
                    <m:r>
                      <a:rPr lang="en-US" altLang="en-US" sz="2000" b="1" i="1" smtClean="0">
                        <a:latin typeface="Cambria Math" panose="02040503050406030204" pitchFamily="18" charset="0"/>
                      </a:rPr>
                      <m:t>𝒙</m:t>
                    </m:r>
                    <m:r>
                      <a:rPr lang="en-US" altLang="en-US" sz="2000" b="0" i="1" smtClean="0">
                        <a:latin typeface="Cambria Math" panose="02040503050406030204" pitchFamily="18" charset="0"/>
                      </a:rPr>
                      <m:t>)</m:t>
                    </m:r>
                  </m:oMath>
                </a14:m>
                <a:r>
                  <a:rPr lang="en-US" altLang="en-US" sz="2000" dirty="0" smtClean="0">
                    <a:latin typeface="Times New Roman" panose="02020603050405020304" pitchFamily="18" charset="0"/>
                    <a:cs typeface="Times New Roman" panose="02020603050405020304" pitchFamily="18" charset="0"/>
                  </a:rPr>
                  <a:t> </a:t>
                </a:r>
              </a:p>
              <a:p>
                <a:pPr eaLnBrk="1" hangingPunct="1"/>
                <a:r>
                  <a:rPr lang="en-US" altLang="en-US" sz="2000" dirty="0" smtClean="0">
                    <a:latin typeface="Times New Roman" panose="02020603050405020304" pitchFamily="18" charset="0"/>
                    <a:cs typeface="Times New Roman" panose="02020603050405020304" pitchFamily="18" charset="0"/>
                  </a:rPr>
                  <a:t>such that </a:t>
                </a:r>
              </a:p>
              <a:p>
                <a:pPr eaLnBrk="1" hangingPunct="1"/>
                <a14:m>
                  <m:oMath xmlns:m="http://schemas.openxmlformats.org/officeDocument/2006/math">
                    <m:sSub>
                      <m:sSubPr>
                        <m:ctrlPr>
                          <a:rPr lang="en-US" altLang="en-US" sz="2000" b="0" i="1" smtClean="0">
                            <a:latin typeface="Cambria Math" panose="02040503050406030204" pitchFamily="18" charset="0"/>
                            <a:cs typeface="Times New Roman" panose="02020603050405020304" pitchFamily="18" charset="0"/>
                          </a:rPr>
                        </m:ctrlPr>
                      </m:sSubPr>
                      <m:e>
                        <m:r>
                          <a:rPr lang="en-US" altLang="en-US" sz="2000" b="0" i="1" smtClean="0">
                            <a:latin typeface="Cambria Math" panose="02040503050406030204" pitchFamily="18" charset="0"/>
                            <a:cs typeface="Times New Roman" panose="02020603050405020304" pitchFamily="18" charset="0"/>
                          </a:rPr>
                          <m:t>𝑔</m:t>
                        </m:r>
                      </m:e>
                      <m:sub>
                        <m:r>
                          <a:rPr lang="en-US" altLang="en-US" sz="2000" b="0" i="1" smtClean="0">
                            <a:latin typeface="Cambria Math" panose="02040503050406030204" pitchFamily="18" charset="0"/>
                            <a:cs typeface="Times New Roman" panose="02020603050405020304" pitchFamily="18" charset="0"/>
                          </a:rPr>
                          <m:t>1</m:t>
                        </m:r>
                      </m:sub>
                    </m:sSub>
                    <m:d>
                      <m:dPr>
                        <m:ctrlPr>
                          <a:rPr lang="en-US" altLang="en-US" sz="2000" b="0" i="1" smtClean="0">
                            <a:latin typeface="Cambria Math" panose="02040503050406030204" pitchFamily="18" charset="0"/>
                            <a:cs typeface="Times New Roman" panose="02020603050405020304" pitchFamily="18" charset="0"/>
                          </a:rPr>
                        </m:ctrlPr>
                      </m:dPr>
                      <m:e>
                        <m:r>
                          <a:rPr lang="en-US" altLang="en-US" sz="2000" b="1" i="1" smtClean="0">
                            <a:latin typeface="Cambria Math" panose="02040503050406030204" pitchFamily="18" charset="0"/>
                            <a:cs typeface="Times New Roman" panose="02020603050405020304" pitchFamily="18" charset="0"/>
                          </a:rPr>
                          <m:t>𝒙</m:t>
                        </m:r>
                      </m:e>
                    </m:d>
                    <m:r>
                      <a:rPr lang="en-US" altLang="en-US" sz="2000" b="0" i="1" smtClean="0">
                        <a:latin typeface="Cambria Math" panose="02040503050406030204" pitchFamily="18" charset="0"/>
                        <a:cs typeface="Times New Roman" panose="02020603050405020304" pitchFamily="18" charset="0"/>
                      </a:rPr>
                      <m:t>&lt;0</m:t>
                    </m:r>
                  </m:oMath>
                </a14:m>
                <a:r>
                  <a:rPr lang="en-US" altLang="en-US" sz="20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en-US" sz="2000" i="1">
                            <a:latin typeface="Cambria Math" panose="02040503050406030204" pitchFamily="18" charset="0"/>
                            <a:cs typeface="Times New Roman" panose="02020603050405020304" pitchFamily="18" charset="0"/>
                          </a:rPr>
                        </m:ctrlPr>
                      </m:sSubPr>
                      <m:e>
                        <m:r>
                          <a:rPr lang="en-US" altLang="en-US" sz="2000" i="1">
                            <a:latin typeface="Cambria Math" panose="02040503050406030204" pitchFamily="18" charset="0"/>
                            <a:cs typeface="Times New Roman" panose="02020603050405020304" pitchFamily="18" charset="0"/>
                          </a:rPr>
                          <m:t>𝑔</m:t>
                        </m:r>
                      </m:e>
                      <m:sub>
                        <m:r>
                          <a:rPr lang="en-US" altLang="en-US" sz="2000" b="0" i="1" smtClean="0">
                            <a:latin typeface="Cambria Math" panose="02040503050406030204" pitchFamily="18" charset="0"/>
                            <a:cs typeface="Times New Roman" panose="02020603050405020304" pitchFamily="18" charset="0"/>
                          </a:rPr>
                          <m:t>2</m:t>
                        </m:r>
                      </m:sub>
                    </m:sSub>
                    <m:d>
                      <m:dPr>
                        <m:ctrlPr>
                          <a:rPr lang="en-US" altLang="en-US" sz="2000" i="1">
                            <a:latin typeface="Cambria Math" panose="02040503050406030204" pitchFamily="18" charset="0"/>
                            <a:cs typeface="Times New Roman" panose="02020603050405020304" pitchFamily="18" charset="0"/>
                          </a:rPr>
                        </m:ctrlPr>
                      </m:dPr>
                      <m:e>
                        <m:r>
                          <a:rPr lang="en-US" altLang="en-US" sz="2000" b="1" i="1">
                            <a:latin typeface="Cambria Math" panose="02040503050406030204" pitchFamily="18" charset="0"/>
                            <a:cs typeface="Times New Roman" panose="02020603050405020304" pitchFamily="18" charset="0"/>
                          </a:rPr>
                          <m:t>𝒙</m:t>
                        </m:r>
                      </m:e>
                    </m:d>
                    <m:r>
                      <a:rPr lang="en-US" altLang="en-US" sz="2000" i="1">
                        <a:latin typeface="Cambria Math" panose="02040503050406030204" pitchFamily="18" charset="0"/>
                        <a:cs typeface="Times New Roman" panose="02020603050405020304" pitchFamily="18" charset="0"/>
                      </a:rPr>
                      <m:t>&lt;0</m:t>
                    </m:r>
                  </m:oMath>
                </a14:m>
                <a:r>
                  <a:rPr lang="en-US" altLang="en-US" sz="2000" dirty="0" smtClean="0">
                    <a:latin typeface="Times New Roman" panose="02020603050405020304" pitchFamily="18" charset="0"/>
                    <a:cs typeface="Times New Roman" panose="02020603050405020304" pitchFamily="18" charset="0"/>
                  </a:rPr>
                  <a:t>, …,</a:t>
                </a:r>
                <a:r>
                  <a:rPr lang="en-US" altLang="en-US" sz="2000" dirty="0">
                    <a:cs typeface="Times New Roman" panose="02020603050405020304" pitchFamily="18" charset="0"/>
                  </a:rPr>
                  <a:t> </a:t>
                </a:r>
                <a14:m>
                  <m:oMath xmlns:m="http://schemas.openxmlformats.org/officeDocument/2006/math">
                    <m:sSub>
                      <m:sSubPr>
                        <m:ctrlPr>
                          <a:rPr lang="en-US" altLang="en-US" sz="2000" i="1">
                            <a:latin typeface="Cambria Math" panose="02040503050406030204" pitchFamily="18" charset="0"/>
                            <a:cs typeface="Times New Roman" panose="02020603050405020304" pitchFamily="18" charset="0"/>
                          </a:rPr>
                        </m:ctrlPr>
                      </m:sSubPr>
                      <m:e>
                        <m:r>
                          <a:rPr lang="en-US" altLang="en-US" sz="2000" i="1">
                            <a:latin typeface="Cambria Math" panose="02040503050406030204" pitchFamily="18" charset="0"/>
                            <a:cs typeface="Times New Roman" panose="02020603050405020304" pitchFamily="18" charset="0"/>
                          </a:rPr>
                          <m:t>𝑔</m:t>
                        </m:r>
                      </m:e>
                      <m:sub>
                        <m:r>
                          <a:rPr lang="en-US" altLang="en-US" sz="2000" b="0" i="1" smtClean="0">
                            <a:latin typeface="Cambria Math" panose="02040503050406030204" pitchFamily="18" charset="0"/>
                            <a:cs typeface="Times New Roman" panose="02020603050405020304" pitchFamily="18" charset="0"/>
                          </a:rPr>
                          <m:t>𝑛</m:t>
                        </m:r>
                      </m:sub>
                    </m:sSub>
                    <m:d>
                      <m:dPr>
                        <m:ctrlPr>
                          <a:rPr lang="en-US" altLang="en-US" sz="2000" i="1">
                            <a:latin typeface="Cambria Math" panose="02040503050406030204" pitchFamily="18" charset="0"/>
                            <a:cs typeface="Times New Roman" panose="02020603050405020304" pitchFamily="18" charset="0"/>
                          </a:rPr>
                        </m:ctrlPr>
                      </m:dPr>
                      <m:e>
                        <m:r>
                          <a:rPr lang="en-US" altLang="en-US" sz="2000" b="1" i="1">
                            <a:latin typeface="Cambria Math" panose="02040503050406030204" pitchFamily="18" charset="0"/>
                            <a:cs typeface="Times New Roman" panose="02020603050405020304" pitchFamily="18" charset="0"/>
                          </a:rPr>
                          <m:t>𝒙</m:t>
                        </m:r>
                      </m:e>
                    </m:d>
                    <m:r>
                      <a:rPr lang="en-US" altLang="en-US" sz="2000" i="1">
                        <a:latin typeface="Cambria Math" panose="02040503050406030204" pitchFamily="18" charset="0"/>
                        <a:cs typeface="Times New Roman" panose="02020603050405020304" pitchFamily="18" charset="0"/>
                      </a:rPr>
                      <m:t>&lt;0</m:t>
                    </m:r>
                    <m:r>
                      <a:rPr lang="en-US" altLang="en-US" sz="2000" b="0" i="0" smtClean="0">
                        <a:latin typeface="Cambria Math" panose="02040503050406030204" pitchFamily="18" charset="0"/>
                        <a:cs typeface="Times New Roman" panose="02020603050405020304" pitchFamily="18" charset="0"/>
                      </a:rPr>
                      <m:t>.</m:t>
                    </m:r>
                  </m:oMath>
                </a14:m>
                <a:r>
                  <a:rPr lang="en-US" altLang="en-US" sz="2000" dirty="0" smtClean="0">
                    <a:latin typeface="Times New Roman" panose="02020603050405020304" pitchFamily="18" charset="0"/>
                    <a:cs typeface="Times New Roman" panose="02020603050405020304" pitchFamily="18" charset="0"/>
                  </a:rPr>
                  <a:t> </a:t>
                </a:r>
              </a:p>
            </p:txBody>
          </p:sp>
        </mc:Choice>
        <mc:Fallback xmlns="">
          <p:sp>
            <p:nvSpPr>
              <p:cNvPr id="33796" name="Text Box 4"/>
              <p:cNvSpPr txBox="1">
                <a:spLocks noRot="1" noChangeAspect="1" noMove="1" noResize="1" noEditPoints="1" noAdjustHandles="1" noChangeArrowheads="1" noChangeShapeType="1" noTextEdit="1"/>
              </p:cNvSpPr>
              <p:nvPr/>
            </p:nvSpPr>
            <p:spPr bwMode="auto">
              <a:xfrm>
                <a:off x="1008390" y="1867294"/>
                <a:ext cx="6438900" cy="1631216"/>
              </a:xfrm>
              <a:prstGeom prst="rect">
                <a:avLst/>
              </a:prstGeom>
              <a:blipFill rotWithShape="0">
                <a:blip r:embed="rId2"/>
                <a:stretch>
                  <a:fillRect l="-754" t="-1103" b="-4779"/>
                </a:stretch>
              </a:blip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33798" name="TextBox 4"/>
          <p:cNvSpPr txBox="1">
            <a:spLocks noChangeArrowheads="1"/>
          </p:cNvSpPr>
          <p:nvPr/>
        </p:nvSpPr>
        <p:spPr bwMode="auto">
          <a:xfrm>
            <a:off x="7620000" y="-33338"/>
            <a:ext cx="1098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1600">
                <a:solidFill>
                  <a:srgbClr val="FBFCFF"/>
                </a:solidFill>
              </a:rPr>
              <a:t>Sec. 15.1</a:t>
            </a:r>
          </a:p>
        </p:txBody>
      </p:sp>
      <mc:AlternateContent xmlns:mc="http://schemas.openxmlformats.org/markup-compatibility/2006" xmlns:a14="http://schemas.microsoft.com/office/drawing/2010/main">
        <mc:Choice Requires="a14">
          <p:sp>
            <p:nvSpPr>
              <p:cNvPr id="6" name="Text Box 4"/>
              <p:cNvSpPr txBox="1">
                <a:spLocks noChangeArrowheads="1"/>
              </p:cNvSpPr>
              <p:nvPr/>
            </p:nvSpPr>
            <p:spPr bwMode="auto">
              <a:xfrm>
                <a:off x="937659" y="4257979"/>
                <a:ext cx="6438900" cy="1631216"/>
              </a:xfrm>
              <a:prstGeom prst="rect">
                <a:avLst/>
              </a:prstGeom>
              <a:noFill/>
              <a:ln w="25400">
                <a:solidFill>
                  <a:srgbClr val="008000"/>
                </a:solidFill>
                <a:miter lim="800000"/>
                <a:headEnd/>
                <a:tailEnd/>
              </a:ln>
              <a:extLst>
                <a:ext uri="{909E8E84-426E-40DD-AFC4-6F175D3DCCD1}">
                  <a14:hiddenFill>
                    <a:solidFill>
                      <a:srgbClr val="FFFFFF"/>
                    </a:solidFill>
                  </a14:hiddenFill>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2000" dirty="0" smtClean="0">
                    <a:latin typeface="Times New Roman" panose="02020603050405020304" pitchFamily="18" charset="0"/>
                  </a:rPr>
                  <a:t>New Goal: </a:t>
                </a:r>
              </a:p>
              <a:p>
                <a:pPr eaLnBrk="1" hangingPunct="1"/>
                <a:r>
                  <a:rPr lang="en-US" altLang="en-US" sz="2000" dirty="0" smtClean="0">
                    <a:latin typeface="Times New Roman" panose="02020603050405020304" pitchFamily="18" charset="0"/>
                  </a:rPr>
                  <a:t>minimize function </a:t>
                </a:r>
              </a:p>
              <a:p>
                <a:pPr eaLnBrk="1" hangingPunct="1"/>
                <a14:m>
                  <m:oMath xmlns:m="http://schemas.openxmlformats.org/officeDocument/2006/math">
                    <m:r>
                      <a:rPr lang="en-US" altLang="en-US" sz="2000" b="0" i="1" smtClean="0">
                        <a:latin typeface="Cambria Math" panose="02040503050406030204" pitchFamily="18" charset="0"/>
                      </a:rPr>
                      <m:t>𝑓</m:t>
                    </m:r>
                    <m:d>
                      <m:dPr>
                        <m:ctrlPr>
                          <a:rPr lang="en-US" altLang="en-US" sz="2000" b="0" i="1" smtClean="0">
                            <a:latin typeface="Cambria Math" panose="02040503050406030204" pitchFamily="18" charset="0"/>
                          </a:rPr>
                        </m:ctrlPr>
                      </m:dPr>
                      <m:e>
                        <m:r>
                          <a:rPr lang="en-US" altLang="en-US" sz="2000" b="1" i="1" smtClean="0">
                            <a:latin typeface="Cambria Math" panose="02040503050406030204" pitchFamily="18" charset="0"/>
                          </a:rPr>
                          <m:t>𝒙</m:t>
                        </m:r>
                      </m:e>
                    </m:d>
                    <m:r>
                      <a:rPr lang="en-US" altLang="zh-CN" sz="2000" i="1">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𝛼</m:t>
                        </m:r>
                      </m:e>
                      <m:sub>
                        <m:r>
                          <a:rPr lang="en-US" altLang="zh-CN" sz="2000" b="0" i="1" smtClean="0">
                            <a:latin typeface="Cambria Math" panose="02040503050406030204" pitchFamily="18" charset="0"/>
                          </a:rPr>
                          <m:t>1</m:t>
                        </m:r>
                      </m:sub>
                    </m:sSub>
                    <m:sSub>
                      <m:sSubPr>
                        <m:ctrlPr>
                          <a:rPr lang="en-US" altLang="en-US" sz="2000" b="0" i="1" smtClean="0">
                            <a:latin typeface="Cambria Math" panose="02040503050406030204" pitchFamily="18" charset="0"/>
                            <a:cs typeface="Times New Roman" panose="02020603050405020304" pitchFamily="18" charset="0"/>
                          </a:rPr>
                        </m:ctrlPr>
                      </m:sSubPr>
                      <m:e>
                        <m:r>
                          <a:rPr lang="en-US" altLang="en-US" sz="2000" b="0" i="1" smtClean="0">
                            <a:latin typeface="Cambria Math" panose="02040503050406030204" pitchFamily="18" charset="0"/>
                            <a:cs typeface="Times New Roman" panose="02020603050405020304" pitchFamily="18" charset="0"/>
                          </a:rPr>
                          <m:t>𝑔</m:t>
                        </m:r>
                      </m:e>
                      <m:sub>
                        <m:r>
                          <a:rPr lang="en-US" altLang="en-US" sz="2000" b="0" i="1" smtClean="0">
                            <a:latin typeface="Cambria Math" panose="02040503050406030204" pitchFamily="18" charset="0"/>
                            <a:cs typeface="Times New Roman" panose="02020603050405020304" pitchFamily="18" charset="0"/>
                          </a:rPr>
                          <m:t>1</m:t>
                        </m:r>
                      </m:sub>
                    </m:sSub>
                    <m:d>
                      <m:dPr>
                        <m:ctrlPr>
                          <a:rPr lang="en-US" altLang="en-US" sz="2000" b="0" i="1" smtClean="0">
                            <a:latin typeface="Cambria Math" panose="02040503050406030204" pitchFamily="18" charset="0"/>
                            <a:cs typeface="Times New Roman" panose="02020603050405020304" pitchFamily="18" charset="0"/>
                          </a:rPr>
                        </m:ctrlPr>
                      </m:dPr>
                      <m:e>
                        <m:r>
                          <a:rPr lang="en-US" altLang="en-US" sz="2000" b="1" i="1" smtClean="0">
                            <a:latin typeface="Cambria Math" panose="02040503050406030204" pitchFamily="18" charset="0"/>
                            <a:cs typeface="Times New Roman" panose="02020603050405020304" pitchFamily="18" charset="0"/>
                          </a:rPr>
                          <m:t>𝒙</m:t>
                        </m:r>
                      </m:e>
                    </m:d>
                    <m:r>
                      <a:rPr lang="en-US" altLang="en-US" sz="2000" b="0" i="1" smtClean="0">
                        <a:latin typeface="Cambria Math" panose="02040503050406030204" pitchFamily="18" charset="0"/>
                        <a:cs typeface="Times New Roman" panose="02020603050405020304" pitchFamily="18" charset="0"/>
                      </a:rPr>
                      <m:t>+</m:t>
                    </m:r>
                    <m:sSub>
                      <m:sSubPr>
                        <m:ctrlPr>
                          <a:rPr lang="en-US" altLang="en-US" sz="2000" b="0" i="1" smtClean="0">
                            <a:latin typeface="Cambria Math" panose="02040503050406030204" pitchFamily="18" charset="0"/>
                            <a:cs typeface="Times New Roman" panose="02020603050405020304" pitchFamily="18" charset="0"/>
                          </a:rPr>
                        </m:ctrlPr>
                      </m:sSubPr>
                      <m:e>
                        <m:r>
                          <a:rPr lang="en-US" altLang="en-US" sz="2000" b="0" i="1" smtClean="0">
                            <a:latin typeface="Cambria Math" panose="02040503050406030204" pitchFamily="18" charset="0"/>
                            <a:cs typeface="Times New Roman" panose="02020603050405020304" pitchFamily="18" charset="0"/>
                          </a:rPr>
                          <m:t>𝛼</m:t>
                        </m:r>
                      </m:e>
                      <m:sub>
                        <m:r>
                          <a:rPr lang="en-US" altLang="en-US" sz="2000" b="0" i="1" smtClean="0">
                            <a:latin typeface="Cambria Math" panose="02040503050406030204" pitchFamily="18" charset="0"/>
                            <a:cs typeface="Times New Roman" panose="02020603050405020304" pitchFamily="18" charset="0"/>
                          </a:rPr>
                          <m:t>2</m:t>
                        </m:r>
                      </m:sub>
                    </m:sSub>
                    <m:sSub>
                      <m:sSubPr>
                        <m:ctrlPr>
                          <a:rPr lang="en-US" altLang="en-US" sz="2000" b="0" i="1" smtClean="0">
                            <a:latin typeface="Cambria Math" panose="02040503050406030204" pitchFamily="18" charset="0"/>
                            <a:cs typeface="Times New Roman" panose="02020603050405020304" pitchFamily="18" charset="0"/>
                          </a:rPr>
                        </m:ctrlPr>
                      </m:sSubPr>
                      <m:e>
                        <m:r>
                          <a:rPr lang="en-US" altLang="en-US" sz="2000" b="0" i="1" smtClean="0">
                            <a:latin typeface="Cambria Math" panose="02040503050406030204" pitchFamily="18" charset="0"/>
                            <a:cs typeface="Times New Roman" panose="02020603050405020304" pitchFamily="18" charset="0"/>
                          </a:rPr>
                          <m:t>𝑔</m:t>
                        </m:r>
                      </m:e>
                      <m:sub>
                        <m:r>
                          <a:rPr lang="en-US" altLang="en-US" sz="2000" b="0" i="1" smtClean="0">
                            <a:latin typeface="Cambria Math" panose="02040503050406030204" pitchFamily="18" charset="0"/>
                            <a:cs typeface="Times New Roman" panose="02020603050405020304" pitchFamily="18" charset="0"/>
                          </a:rPr>
                          <m:t>2</m:t>
                        </m:r>
                      </m:sub>
                    </m:sSub>
                    <m:d>
                      <m:dPr>
                        <m:ctrlPr>
                          <a:rPr lang="en-US" altLang="en-US" sz="2000" i="1">
                            <a:latin typeface="Cambria Math" panose="02040503050406030204" pitchFamily="18" charset="0"/>
                            <a:cs typeface="Times New Roman" panose="02020603050405020304" pitchFamily="18" charset="0"/>
                          </a:rPr>
                        </m:ctrlPr>
                      </m:dPr>
                      <m:e>
                        <m:r>
                          <a:rPr lang="en-US" altLang="en-US" sz="2000" b="1" i="1">
                            <a:latin typeface="Cambria Math" panose="02040503050406030204" pitchFamily="18" charset="0"/>
                            <a:cs typeface="Times New Roman" panose="02020603050405020304" pitchFamily="18" charset="0"/>
                          </a:rPr>
                          <m:t>𝒙</m:t>
                        </m:r>
                      </m:e>
                    </m:d>
                    <m:r>
                      <a:rPr lang="en-US" altLang="en-US" sz="2000" b="0" i="1" smtClean="0">
                        <a:latin typeface="Cambria Math" panose="02040503050406030204" pitchFamily="18" charset="0"/>
                        <a:cs typeface="Times New Roman" panose="02020603050405020304" pitchFamily="18" charset="0"/>
                      </a:rPr>
                      <m:t>+…+</m:t>
                    </m:r>
                    <m:sSub>
                      <m:sSubPr>
                        <m:ctrlPr>
                          <a:rPr lang="en-US" altLang="en-US" sz="2000" b="0" i="1" smtClean="0">
                            <a:latin typeface="Cambria Math" panose="02040503050406030204" pitchFamily="18" charset="0"/>
                            <a:cs typeface="Times New Roman" panose="02020603050405020304" pitchFamily="18" charset="0"/>
                          </a:rPr>
                        </m:ctrlPr>
                      </m:sSubPr>
                      <m:e>
                        <m:r>
                          <a:rPr lang="en-US" altLang="en-US" sz="2000" b="0" i="1" smtClean="0">
                            <a:latin typeface="Cambria Math" panose="02040503050406030204" pitchFamily="18" charset="0"/>
                            <a:cs typeface="Times New Roman" panose="02020603050405020304" pitchFamily="18" charset="0"/>
                          </a:rPr>
                          <m:t>𝛼</m:t>
                        </m:r>
                      </m:e>
                      <m:sub>
                        <m:r>
                          <a:rPr lang="en-US" altLang="en-US" sz="2000" b="0" i="1" smtClean="0">
                            <a:latin typeface="Cambria Math" panose="02040503050406030204" pitchFamily="18" charset="0"/>
                            <a:cs typeface="Times New Roman" panose="02020603050405020304" pitchFamily="18" charset="0"/>
                          </a:rPr>
                          <m:t>𝑛</m:t>
                        </m:r>
                      </m:sub>
                    </m:sSub>
                    <m:sSub>
                      <m:sSubPr>
                        <m:ctrlPr>
                          <a:rPr lang="en-US" altLang="en-US" sz="2000" i="1">
                            <a:latin typeface="Cambria Math" panose="02040503050406030204" pitchFamily="18" charset="0"/>
                            <a:cs typeface="Times New Roman" panose="02020603050405020304" pitchFamily="18" charset="0"/>
                          </a:rPr>
                        </m:ctrlPr>
                      </m:sSubPr>
                      <m:e>
                        <m:r>
                          <a:rPr lang="en-US" altLang="en-US" sz="2000" i="1">
                            <a:latin typeface="Cambria Math" panose="02040503050406030204" pitchFamily="18" charset="0"/>
                            <a:cs typeface="Times New Roman" panose="02020603050405020304" pitchFamily="18" charset="0"/>
                          </a:rPr>
                          <m:t>𝑔</m:t>
                        </m:r>
                      </m:e>
                      <m:sub>
                        <m:r>
                          <a:rPr lang="en-US" altLang="en-US" sz="2000" b="0" i="1" smtClean="0">
                            <a:latin typeface="Cambria Math" panose="02040503050406030204" pitchFamily="18" charset="0"/>
                            <a:cs typeface="Times New Roman" panose="02020603050405020304" pitchFamily="18" charset="0"/>
                          </a:rPr>
                          <m:t>𝑛</m:t>
                        </m:r>
                      </m:sub>
                    </m:sSub>
                    <m:d>
                      <m:dPr>
                        <m:ctrlPr>
                          <a:rPr lang="en-US" altLang="en-US" sz="2000" i="1">
                            <a:latin typeface="Cambria Math" panose="02040503050406030204" pitchFamily="18" charset="0"/>
                            <a:cs typeface="Times New Roman" panose="02020603050405020304" pitchFamily="18" charset="0"/>
                          </a:rPr>
                        </m:ctrlPr>
                      </m:dPr>
                      <m:e>
                        <m:r>
                          <a:rPr lang="en-US" altLang="en-US" sz="2000" b="1" i="1">
                            <a:latin typeface="Cambria Math" panose="02040503050406030204" pitchFamily="18" charset="0"/>
                            <a:cs typeface="Times New Roman" panose="02020603050405020304" pitchFamily="18" charset="0"/>
                          </a:rPr>
                          <m:t>𝒙</m:t>
                        </m:r>
                      </m:e>
                    </m:d>
                  </m:oMath>
                </a14:m>
                <a:r>
                  <a:rPr lang="en-US" altLang="en-US" sz="2000" dirty="0" smtClean="0">
                    <a:latin typeface="Times New Roman" panose="02020603050405020304" pitchFamily="18" charset="0"/>
                    <a:cs typeface="Times New Roman" panose="02020603050405020304" pitchFamily="18" charset="0"/>
                  </a:rPr>
                  <a:t> such that </a:t>
                </a:r>
              </a:p>
              <a:p>
                <a:pPr eaLnBrk="1" hangingPunct="1"/>
                <a14:m>
                  <m:oMath xmlns:m="http://schemas.openxmlformats.org/officeDocument/2006/math">
                    <m:sSub>
                      <m:sSubPr>
                        <m:ctrlPr>
                          <a:rPr lang="en-US" altLang="en-US" sz="2000" b="0" i="1" smtClean="0">
                            <a:latin typeface="Cambria Math" panose="02040503050406030204" pitchFamily="18" charset="0"/>
                            <a:cs typeface="Times New Roman" panose="02020603050405020304" pitchFamily="18" charset="0"/>
                          </a:rPr>
                        </m:ctrlPr>
                      </m:sSubPr>
                      <m:e>
                        <m:r>
                          <a:rPr lang="en-US" altLang="en-US" sz="2000" b="0" i="1" smtClean="0">
                            <a:latin typeface="Cambria Math" panose="02040503050406030204" pitchFamily="18" charset="0"/>
                            <a:cs typeface="Times New Roman" panose="02020603050405020304" pitchFamily="18" charset="0"/>
                          </a:rPr>
                          <m:t>𝛼</m:t>
                        </m:r>
                      </m:e>
                      <m:sub>
                        <m:r>
                          <a:rPr lang="en-US" altLang="en-US" sz="2000" b="0" i="1" smtClean="0">
                            <a:latin typeface="Cambria Math" panose="02040503050406030204" pitchFamily="18" charset="0"/>
                            <a:cs typeface="Times New Roman" panose="02020603050405020304" pitchFamily="18" charset="0"/>
                          </a:rPr>
                          <m:t>𝑖</m:t>
                        </m:r>
                      </m:sub>
                    </m:sSub>
                    <m:r>
                      <a:rPr lang="en-US" altLang="en-US" sz="2000" b="0" i="1" smtClean="0">
                        <a:latin typeface="Cambria Math" panose="02040503050406030204" pitchFamily="18" charset="0"/>
                        <a:cs typeface="Times New Roman" panose="02020603050405020304" pitchFamily="18" charset="0"/>
                      </a:rPr>
                      <m:t>≥0</m:t>
                    </m:r>
                  </m:oMath>
                </a14:m>
                <a:r>
                  <a:rPr lang="en-US" altLang="en-US" sz="2000" dirty="0" smtClean="0">
                    <a:latin typeface="Times New Roman" panose="02020603050405020304" pitchFamily="18" charset="0"/>
                    <a:cs typeface="Times New Roman" panose="02020603050405020304" pitchFamily="18" charset="0"/>
                  </a:rPr>
                  <a:t> for </a:t>
                </a:r>
                <a14:m>
                  <m:oMath xmlns:m="http://schemas.openxmlformats.org/officeDocument/2006/math">
                    <m:r>
                      <a:rPr lang="en-US" altLang="en-US" sz="2000" b="0" i="1" smtClean="0">
                        <a:latin typeface="Cambria Math" panose="02040503050406030204" pitchFamily="18" charset="0"/>
                        <a:cs typeface="Times New Roman" panose="02020603050405020304" pitchFamily="18" charset="0"/>
                      </a:rPr>
                      <m:t>𝑖</m:t>
                    </m:r>
                    <m:r>
                      <a:rPr lang="en-US" altLang="en-US" sz="2000" b="0" i="1" smtClean="0">
                        <a:latin typeface="Cambria Math" panose="02040503050406030204" pitchFamily="18" charset="0"/>
                        <a:cs typeface="Times New Roman" panose="02020603050405020304" pitchFamily="18" charset="0"/>
                      </a:rPr>
                      <m:t>=1,2,…,</m:t>
                    </m:r>
                    <m:r>
                      <a:rPr lang="en-US" altLang="en-US" sz="2000" b="0" i="1" smtClean="0">
                        <a:latin typeface="Cambria Math" panose="02040503050406030204" pitchFamily="18" charset="0"/>
                        <a:cs typeface="Times New Roman" panose="02020603050405020304" pitchFamily="18" charset="0"/>
                      </a:rPr>
                      <m:t>𝑛</m:t>
                    </m:r>
                  </m:oMath>
                </a14:m>
                <a:r>
                  <a:rPr lang="en-US" altLang="en-US" sz="20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en-US" sz="2000" b="0" i="1" smtClean="0">
                            <a:latin typeface="Cambria Math" panose="02040503050406030204" pitchFamily="18" charset="0"/>
                            <a:cs typeface="Times New Roman" panose="02020603050405020304" pitchFamily="18" charset="0"/>
                          </a:rPr>
                        </m:ctrlPr>
                      </m:sSubPr>
                      <m:e>
                        <m:r>
                          <a:rPr lang="en-US" altLang="en-US" sz="2000" b="0" i="1" smtClean="0">
                            <a:latin typeface="Cambria Math" panose="02040503050406030204" pitchFamily="18" charset="0"/>
                            <a:cs typeface="Times New Roman" panose="02020603050405020304" pitchFamily="18" charset="0"/>
                          </a:rPr>
                          <m:t>𝛼</m:t>
                        </m:r>
                      </m:e>
                      <m:sub>
                        <m:r>
                          <a:rPr lang="en-US" altLang="en-US" sz="2000" b="0" i="1" smtClean="0">
                            <a:latin typeface="Cambria Math" panose="02040503050406030204" pitchFamily="18" charset="0"/>
                            <a:cs typeface="Times New Roman" panose="02020603050405020304" pitchFamily="18" charset="0"/>
                          </a:rPr>
                          <m:t>1</m:t>
                        </m:r>
                      </m:sub>
                    </m:sSub>
                    <m:r>
                      <a:rPr lang="en-US" altLang="en-US" sz="2000" b="0" i="1" smtClean="0">
                        <a:latin typeface="Cambria Math" panose="02040503050406030204" pitchFamily="18" charset="0"/>
                        <a:cs typeface="Times New Roman" panose="02020603050405020304" pitchFamily="18" charset="0"/>
                      </a:rPr>
                      <m:t>, </m:t>
                    </m:r>
                    <m:sSub>
                      <m:sSubPr>
                        <m:ctrlPr>
                          <a:rPr lang="en-US" altLang="en-US" sz="2000" b="0" i="1" smtClean="0">
                            <a:latin typeface="Cambria Math" panose="02040503050406030204" pitchFamily="18" charset="0"/>
                            <a:cs typeface="Times New Roman" panose="02020603050405020304" pitchFamily="18" charset="0"/>
                          </a:rPr>
                        </m:ctrlPr>
                      </m:sSubPr>
                      <m:e>
                        <m:r>
                          <a:rPr lang="en-US" altLang="en-US" sz="2000" b="0" i="1" smtClean="0">
                            <a:latin typeface="Cambria Math" panose="02040503050406030204" pitchFamily="18" charset="0"/>
                            <a:cs typeface="Times New Roman" panose="02020603050405020304" pitchFamily="18" charset="0"/>
                          </a:rPr>
                          <m:t>𝛼</m:t>
                        </m:r>
                      </m:e>
                      <m:sub>
                        <m:r>
                          <a:rPr lang="en-US" altLang="en-US" sz="2000" b="0" i="1" smtClean="0">
                            <a:latin typeface="Cambria Math" panose="02040503050406030204" pitchFamily="18" charset="0"/>
                            <a:cs typeface="Times New Roman" panose="02020603050405020304" pitchFamily="18" charset="0"/>
                          </a:rPr>
                          <m:t>2</m:t>
                        </m:r>
                      </m:sub>
                    </m:sSub>
                    <m:r>
                      <a:rPr lang="en-US" altLang="en-US" sz="2000" b="0" i="1" smtClean="0">
                        <a:latin typeface="Cambria Math" panose="02040503050406030204" pitchFamily="18" charset="0"/>
                        <a:cs typeface="Times New Roman" panose="02020603050405020304" pitchFamily="18" charset="0"/>
                      </a:rPr>
                      <m:t>,…,</m:t>
                    </m:r>
                    <m:sSub>
                      <m:sSubPr>
                        <m:ctrlPr>
                          <a:rPr lang="en-US" altLang="en-US" sz="2000" b="0" i="1" smtClean="0">
                            <a:latin typeface="Cambria Math" panose="02040503050406030204" pitchFamily="18" charset="0"/>
                            <a:cs typeface="Times New Roman" panose="02020603050405020304" pitchFamily="18" charset="0"/>
                          </a:rPr>
                        </m:ctrlPr>
                      </m:sSubPr>
                      <m:e>
                        <m:r>
                          <a:rPr lang="en-US" altLang="en-US" sz="2000" b="0" i="1" smtClean="0">
                            <a:latin typeface="Cambria Math" panose="02040503050406030204" pitchFamily="18" charset="0"/>
                            <a:cs typeface="Times New Roman" panose="02020603050405020304" pitchFamily="18" charset="0"/>
                          </a:rPr>
                          <m:t>𝛼</m:t>
                        </m:r>
                      </m:e>
                      <m:sub>
                        <m:r>
                          <a:rPr lang="en-US" altLang="en-US" sz="2000" b="0" i="1" smtClean="0">
                            <a:latin typeface="Cambria Math" panose="02040503050406030204" pitchFamily="18" charset="0"/>
                            <a:cs typeface="Times New Roman" panose="02020603050405020304" pitchFamily="18" charset="0"/>
                          </a:rPr>
                          <m:t>𝑛</m:t>
                        </m:r>
                      </m:sub>
                    </m:sSub>
                  </m:oMath>
                </a14:m>
                <a:r>
                  <a:rPr lang="en-US" altLang="en-US" sz="2000" dirty="0" smtClean="0">
                    <a:latin typeface="Times New Roman" panose="02020603050405020304" pitchFamily="18" charset="0"/>
                    <a:cs typeface="Times New Roman" panose="02020603050405020304" pitchFamily="18" charset="0"/>
                  </a:rPr>
                  <a:t> are called Lagrange multipliers.  </a:t>
                </a:r>
              </a:p>
            </p:txBody>
          </p:sp>
        </mc:Choice>
        <mc:Fallback xmlns="">
          <p:sp>
            <p:nvSpPr>
              <p:cNvPr id="6" name="Text Box 4"/>
              <p:cNvSpPr txBox="1">
                <a:spLocks noRot="1" noChangeAspect="1" noMove="1" noResize="1" noEditPoints="1" noAdjustHandles="1" noChangeArrowheads="1" noChangeShapeType="1" noTextEdit="1"/>
              </p:cNvSpPr>
              <p:nvPr/>
            </p:nvSpPr>
            <p:spPr bwMode="auto">
              <a:xfrm>
                <a:off x="937659" y="4257979"/>
                <a:ext cx="6438900" cy="1631216"/>
              </a:xfrm>
              <a:prstGeom prst="rect">
                <a:avLst/>
              </a:prstGeom>
              <a:blipFill rotWithShape="0">
                <a:blip r:embed="rId3"/>
                <a:stretch>
                  <a:fillRect l="-849" t="-1103" b="-4779"/>
                </a:stretch>
              </a:blip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7" name="AutoShape 63"/>
          <p:cNvSpPr>
            <a:spLocks noChangeArrowheads="1"/>
          </p:cNvSpPr>
          <p:nvPr/>
        </p:nvSpPr>
        <p:spPr bwMode="auto">
          <a:xfrm>
            <a:off x="3623709" y="3536633"/>
            <a:ext cx="533400" cy="721345"/>
          </a:xfrm>
          <a:prstGeom prst="upDownArrow">
            <a:avLst>
              <a:gd name="adj1" fmla="val 50000"/>
              <a:gd name="adj2" fmla="val 2857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01242212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dirty="0"/>
              <a:t>Solving the Optimization Problem </a:t>
            </a:r>
          </a:p>
        </p:txBody>
      </p:sp>
      <p:grpSp>
        <p:nvGrpSpPr>
          <p:cNvPr id="88117" name="Group 53"/>
          <p:cNvGrpSpPr>
            <a:grpSpLocks/>
          </p:cNvGrpSpPr>
          <p:nvPr/>
        </p:nvGrpSpPr>
        <p:grpSpPr bwMode="auto">
          <a:xfrm>
            <a:off x="2689860" y="1737361"/>
            <a:ext cx="3810000" cy="1752600"/>
            <a:chOff x="336" y="1200"/>
            <a:chExt cx="2400" cy="1104"/>
          </a:xfrm>
        </p:grpSpPr>
        <p:graphicFrame>
          <p:nvGraphicFramePr>
            <p:cNvPr id="88113" name="Object 49"/>
            <p:cNvGraphicFramePr>
              <a:graphicFrameLocks noChangeAspect="1"/>
            </p:cNvGraphicFramePr>
            <p:nvPr/>
          </p:nvGraphicFramePr>
          <p:xfrm>
            <a:off x="805" y="1200"/>
            <a:ext cx="1451" cy="522"/>
          </p:xfrm>
          <a:graphic>
            <a:graphicData uri="http://schemas.openxmlformats.org/presentationml/2006/ole">
              <mc:AlternateContent xmlns:mc="http://schemas.openxmlformats.org/markup-compatibility/2006">
                <mc:Choice xmlns:v="urn:schemas-microsoft-com:vml" Requires="v">
                  <p:oleObj spid="_x0000_s2074" name="Equation" r:id="rId3" imgW="1091880" imgH="393480" progId="Equation.DSMT4">
                    <p:embed/>
                  </p:oleObj>
                </mc:Choice>
                <mc:Fallback>
                  <p:oleObj name="Equation" r:id="rId3" imgW="109188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 y="1200"/>
                          <a:ext cx="1451" cy="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114" name="Text Box 50"/>
            <p:cNvSpPr txBox="1">
              <a:spLocks noChangeArrowheads="1"/>
            </p:cNvSpPr>
            <p:nvPr/>
          </p:nvSpPr>
          <p:spPr bwMode="auto">
            <a:xfrm>
              <a:off x="576" y="1824"/>
              <a:ext cx="3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err="1"/>
                <a:t>s.t.</a:t>
              </a:r>
              <a:endParaRPr lang="en-US" altLang="zh-CN" sz="2400" dirty="0"/>
            </a:p>
          </p:txBody>
        </p:sp>
        <p:sp>
          <p:nvSpPr>
            <p:cNvPr id="88116" name="Rectangle 52"/>
            <p:cNvSpPr>
              <a:spLocks noChangeArrowheads="1"/>
            </p:cNvSpPr>
            <p:nvPr/>
          </p:nvSpPr>
          <p:spPr bwMode="auto">
            <a:xfrm>
              <a:off x="336" y="1200"/>
              <a:ext cx="2400" cy="110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8118" name="Text Box 54"/>
          <p:cNvSpPr txBox="1">
            <a:spLocks noChangeArrowheads="1"/>
          </p:cNvSpPr>
          <p:nvPr/>
        </p:nvSpPr>
        <p:spPr bwMode="auto">
          <a:xfrm>
            <a:off x="794385" y="1839000"/>
            <a:ext cx="1752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dirty="0"/>
              <a:t>Quadratic programming </a:t>
            </a:r>
          </a:p>
          <a:p>
            <a:pPr algn="ctr"/>
            <a:r>
              <a:rPr lang="en-US" altLang="zh-CN" dirty="0"/>
              <a:t>with linear constraints</a:t>
            </a:r>
          </a:p>
        </p:txBody>
      </p:sp>
      <p:grpSp>
        <p:nvGrpSpPr>
          <p:cNvPr id="88128" name="Group 64"/>
          <p:cNvGrpSpPr>
            <a:grpSpLocks/>
          </p:cNvGrpSpPr>
          <p:nvPr/>
        </p:nvGrpSpPr>
        <p:grpSpPr bwMode="auto">
          <a:xfrm>
            <a:off x="822960" y="3556636"/>
            <a:ext cx="7620000" cy="2558871"/>
            <a:chOff x="528" y="2016"/>
            <a:chExt cx="4800" cy="1728"/>
          </a:xfrm>
        </p:grpSpPr>
        <p:sp>
          <p:nvSpPr>
            <p:cNvPr id="88123" name="Text Box 59"/>
            <p:cNvSpPr txBox="1">
              <a:spLocks noChangeArrowheads="1"/>
            </p:cNvSpPr>
            <p:nvPr/>
          </p:nvSpPr>
          <p:spPr bwMode="auto">
            <a:xfrm>
              <a:off x="2256" y="3297"/>
              <a:ext cx="3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s.t.</a:t>
              </a:r>
            </a:p>
          </p:txBody>
        </p:sp>
        <p:sp>
          <p:nvSpPr>
            <p:cNvPr id="88124" name="Rectangle 60"/>
            <p:cNvSpPr>
              <a:spLocks noChangeArrowheads="1"/>
            </p:cNvSpPr>
            <p:nvPr/>
          </p:nvSpPr>
          <p:spPr bwMode="auto">
            <a:xfrm>
              <a:off x="528" y="2640"/>
              <a:ext cx="4800" cy="110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25" name="Text Box 61"/>
            <p:cNvSpPr txBox="1">
              <a:spLocks noChangeArrowheads="1"/>
            </p:cNvSpPr>
            <p:nvPr/>
          </p:nvSpPr>
          <p:spPr bwMode="auto">
            <a:xfrm>
              <a:off x="528" y="2140"/>
              <a:ext cx="91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dirty="0" err="1" smtClean="0"/>
                <a:t>Lagrangian</a:t>
              </a:r>
              <a:r>
                <a:rPr lang="en-US" altLang="zh-CN" dirty="0" smtClean="0"/>
                <a:t> </a:t>
              </a:r>
              <a:endParaRPr lang="en-US" altLang="zh-CN" dirty="0"/>
            </a:p>
            <a:p>
              <a:pPr algn="ctr"/>
              <a:r>
                <a:rPr lang="en-US" altLang="zh-CN" dirty="0"/>
                <a:t>Function </a:t>
              </a:r>
            </a:p>
          </p:txBody>
        </p:sp>
        <p:graphicFrame>
          <p:nvGraphicFramePr>
            <p:cNvPr id="88126" name="Object 62"/>
            <p:cNvGraphicFramePr>
              <a:graphicFrameLocks noChangeAspect="1"/>
            </p:cNvGraphicFramePr>
            <p:nvPr/>
          </p:nvGraphicFramePr>
          <p:xfrm>
            <a:off x="2832" y="3297"/>
            <a:ext cx="540" cy="303"/>
          </p:xfrm>
          <a:graphic>
            <a:graphicData uri="http://schemas.openxmlformats.org/presentationml/2006/ole">
              <mc:AlternateContent xmlns:mc="http://schemas.openxmlformats.org/markup-compatibility/2006">
                <mc:Choice xmlns:v="urn:schemas-microsoft-com:vml" Requires="v">
                  <p:oleObj spid="_x0000_s2075" name="Equation" r:id="rId5" imgW="406080" imgH="228600" progId="Equation.DSMT4">
                    <p:embed/>
                  </p:oleObj>
                </mc:Choice>
                <mc:Fallback>
                  <p:oleObj name="Equation" r:id="rId5" imgW="40608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2" y="3297"/>
                          <a:ext cx="540"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127" name="AutoShape 63"/>
            <p:cNvSpPr>
              <a:spLocks noChangeArrowheads="1"/>
            </p:cNvSpPr>
            <p:nvPr/>
          </p:nvSpPr>
          <p:spPr bwMode="auto">
            <a:xfrm>
              <a:off x="2832" y="2016"/>
              <a:ext cx="336" cy="480"/>
            </a:xfrm>
            <a:prstGeom prst="upDownArrow">
              <a:avLst>
                <a:gd name="adj1" fmla="val 50000"/>
                <a:gd name="adj2" fmla="val 2857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mc:AlternateContent xmlns:mc="http://schemas.openxmlformats.org/markup-compatibility/2006" xmlns:a14="http://schemas.microsoft.com/office/drawing/2010/main">
        <mc:Choice Requires="a14">
          <p:sp>
            <p:nvSpPr>
              <p:cNvPr id="2" name="Rectangle 1"/>
              <p:cNvSpPr/>
              <p:nvPr/>
            </p:nvSpPr>
            <p:spPr>
              <a:xfrm>
                <a:off x="3755576" y="2775270"/>
                <a:ext cx="187859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en-US" i="1" dirty="0">
                          <a:latin typeface="Cambria Math" panose="02040503050406030204" pitchFamily="18" charset="0"/>
                        </a:rPr>
                        <m:t>𝑦</m:t>
                      </m:r>
                      <m:r>
                        <a:rPr lang="en-US" altLang="en-US" i="1" baseline="-25000" dirty="0" err="1">
                          <a:latin typeface="Cambria Math" panose="02040503050406030204" pitchFamily="18" charset="0"/>
                        </a:rPr>
                        <m:t>𝑖</m:t>
                      </m:r>
                      <m:r>
                        <a:rPr lang="en-US" altLang="en-US" i="1" dirty="0">
                          <a:latin typeface="Cambria Math" panose="02040503050406030204" pitchFamily="18" charset="0"/>
                        </a:rPr>
                        <m:t> (</m:t>
                      </m:r>
                      <m:r>
                        <a:rPr lang="en-US" altLang="en-US" b="1" i="1" dirty="0">
                          <a:latin typeface="Cambria Math" panose="02040503050406030204" pitchFamily="18" charset="0"/>
                        </a:rPr>
                        <m:t>𝒙</m:t>
                      </m:r>
                      <m:r>
                        <a:rPr lang="en-US" altLang="en-US" b="1" i="1" baseline="-25000" dirty="0">
                          <a:latin typeface="Cambria Math" panose="02040503050406030204" pitchFamily="18" charset="0"/>
                        </a:rPr>
                        <m:t>𝒊</m:t>
                      </m:r>
                      <m:r>
                        <a:rPr lang="en-US" altLang="en-US" b="1" i="1" dirty="0">
                          <a:latin typeface="Cambria Math" panose="02040503050406030204" pitchFamily="18" charset="0"/>
                        </a:rPr>
                        <m:t>𝒘</m:t>
                      </m:r>
                      <m:r>
                        <a:rPr lang="en-US" altLang="en-US" i="1" dirty="0">
                          <a:latin typeface="Cambria Math" panose="02040503050406030204" pitchFamily="18" charset="0"/>
                        </a:rPr>
                        <m:t>+</m:t>
                      </m:r>
                      <m:r>
                        <a:rPr lang="en-US" altLang="en-US" i="1" dirty="0">
                          <a:latin typeface="Cambria Math" panose="02040503050406030204" pitchFamily="18" charset="0"/>
                        </a:rPr>
                        <m:t>𝑏</m:t>
                      </m:r>
                      <m:r>
                        <a:rPr lang="en-US" altLang="en-US" i="1" dirty="0">
                          <a:latin typeface="Cambria Math" panose="02040503050406030204" pitchFamily="18" charset="0"/>
                        </a:rPr>
                        <m:t>)</m:t>
                      </m:r>
                      <m:r>
                        <a:rPr lang="en-US" altLang="en-US" b="1" i="1" dirty="0">
                          <a:latin typeface="Cambria Math" panose="02040503050406030204" pitchFamily="18" charset="0"/>
                          <a:cs typeface="Times New Roman" panose="02020603050405020304" pitchFamily="18" charset="0"/>
                        </a:rPr>
                        <m:t>≥</m:t>
                      </m:r>
                      <m:r>
                        <a:rPr lang="en-US" altLang="en-US" i="1" dirty="0">
                          <a:latin typeface="Cambria Math" panose="02040503050406030204" pitchFamily="18" charset="0"/>
                          <a:cs typeface="Times New Roman" panose="02020603050405020304" pitchFamily="18" charset="0"/>
                        </a:rPr>
                        <m:t>1</m:t>
                      </m:r>
                    </m:oMath>
                  </m:oMathPara>
                </a14:m>
                <a:endParaRPr lang="en-US" altLang="en-US"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3755576" y="2775270"/>
                <a:ext cx="1878591" cy="369332"/>
              </a:xfrm>
              <a:prstGeom prst="rect">
                <a:avLst/>
              </a:prstGeom>
              <a:blipFill rotWithShape="0">
                <a:blip r:embed="rId7"/>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472288" y="4863491"/>
                <a:ext cx="6016543" cy="483466"/>
              </a:xfrm>
              <a:prstGeom prst="rect">
                <a:avLst/>
              </a:prstGeom>
              <a:noFill/>
            </p:spPr>
            <p:txBody>
              <a:bodyPr wrap="square" rtlCol="0">
                <a:spAutoFit/>
              </a:bodyPr>
              <a:lstStyle/>
              <a:p>
                <a:r>
                  <a:rPr lang="en-US" dirty="0" smtClean="0"/>
                  <a:t>minimize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𝒘</m:t>
                        </m:r>
                        <m:r>
                          <a:rPr lang="en-US" b="1"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𝒘</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US" b="1" i="1" smtClean="0">
                            <a:latin typeface="Cambria Math" panose="02040503050406030204" pitchFamily="18" charset="0"/>
                          </a:rPr>
                          <m:t>𝒘</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−1)</m:t>
                    </m:r>
                  </m:oMath>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472288" y="4863491"/>
                <a:ext cx="6016543" cy="483466"/>
              </a:xfrm>
              <a:prstGeom prst="rect">
                <a:avLst/>
              </a:prstGeom>
              <a:blipFill rotWithShape="0">
                <a:blip r:embed="rId8"/>
                <a:stretch>
                  <a:fillRect l="-913" b="-8861"/>
                </a:stretch>
              </a:blipFill>
            </p:spPr>
            <p:txBody>
              <a:bodyPr/>
              <a:lstStyle/>
              <a:p>
                <a:r>
                  <a:rPr lang="en-US">
                    <a:noFill/>
                  </a:rPr>
                  <a:t> </a:t>
                </a:r>
              </a:p>
            </p:txBody>
          </p:sp>
        </mc:Fallback>
      </mc:AlternateContent>
    </p:spTree>
    <p:extLst>
      <p:ext uri="{BB962C8B-B14F-4D97-AF65-F5344CB8AC3E}">
        <p14:creationId xmlns:p14="http://schemas.microsoft.com/office/powerpoint/2010/main" val="9735409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88128"/>
                                        </p:tgtEl>
                                        <p:attrNameLst>
                                          <p:attrName>style.visibility</p:attrName>
                                        </p:attrNameLst>
                                      </p:cBhvr>
                                      <p:to>
                                        <p:strVal val="visible"/>
                                      </p:to>
                                    </p:set>
                                    <p:animEffect transition="in" filter="wipe(up)">
                                      <p:cBhvr>
                                        <p:cTn id="7" dur="500"/>
                                        <p:tgtEl>
                                          <p:spTgt spid="88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a:t>Solving the Optimization Problem </a:t>
            </a:r>
          </a:p>
        </p:txBody>
      </p:sp>
      <p:sp>
        <p:nvSpPr>
          <p:cNvPr id="89098" name="Text Box 10"/>
          <p:cNvSpPr txBox="1">
            <a:spLocks noChangeArrowheads="1"/>
          </p:cNvSpPr>
          <p:nvPr/>
        </p:nvSpPr>
        <p:spPr bwMode="auto">
          <a:xfrm>
            <a:off x="3594735" y="2780349"/>
            <a:ext cx="588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s.t.</a:t>
            </a:r>
          </a:p>
        </p:txBody>
      </p:sp>
      <p:sp>
        <p:nvSpPr>
          <p:cNvPr id="89099" name="Rectangle 11"/>
          <p:cNvSpPr>
            <a:spLocks noChangeArrowheads="1"/>
          </p:cNvSpPr>
          <p:nvPr/>
        </p:nvSpPr>
        <p:spPr bwMode="auto">
          <a:xfrm>
            <a:off x="851535" y="1737361"/>
            <a:ext cx="7620000" cy="1752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89101" name="Object 13"/>
          <p:cNvGraphicFramePr>
            <a:graphicFrameLocks noChangeAspect="1"/>
          </p:cNvGraphicFramePr>
          <p:nvPr>
            <p:extLst/>
          </p:nvPr>
        </p:nvGraphicFramePr>
        <p:xfrm>
          <a:off x="4509135" y="2780349"/>
          <a:ext cx="857250" cy="481012"/>
        </p:xfrm>
        <a:graphic>
          <a:graphicData uri="http://schemas.openxmlformats.org/presentationml/2006/ole">
            <mc:AlternateContent xmlns:mc="http://schemas.openxmlformats.org/markup-compatibility/2006">
              <mc:Choice xmlns:v="urn:schemas-microsoft-com:vml" Requires="v">
                <p:oleObj spid="_x0000_s3122" name="Equation" r:id="rId3" imgW="406080" imgH="228600" progId="Equation.DSMT4">
                  <p:embed/>
                </p:oleObj>
              </mc:Choice>
              <mc:Fallback>
                <p:oleObj name="Equation" r:id="rId3" imgW="40608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9135" y="2780349"/>
                        <a:ext cx="857250"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04" name="Object 16"/>
          <p:cNvGraphicFramePr>
            <a:graphicFrameLocks noChangeAspect="1"/>
          </p:cNvGraphicFramePr>
          <p:nvPr>
            <p:extLst/>
          </p:nvPr>
        </p:nvGraphicFramePr>
        <p:xfrm>
          <a:off x="1689735" y="4709161"/>
          <a:ext cx="1098550" cy="882650"/>
        </p:xfrm>
        <a:graphic>
          <a:graphicData uri="http://schemas.openxmlformats.org/presentationml/2006/ole">
            <mc:AlternateContent xmlns:mc="http://schemas.openxmlformats.org/markup-compatibility/2006">
              <mc:Choice xmlns:v="urn:schemas-microsoft-com:vml" Requires="v">
                <p:oleObj spid="_x0000_s3123" name="Equation" r:id="rId5" imgW="520560" imgH="419040" progId="Equation.DSMT4">
                  <p:embed/>
                </p:oleObj>
              </mc:Choice>
              <mc:Fallback>
                <p:oleObj name="Equation" r:id="rId5" imgW="520560" imgH="419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9735" y="4709161"/>
                        <a:ext cx="1098550"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06" name="AutoShape 18"/>
          <p:cNvSpPr>
            <a:spLocks noChangeArrowheads="1"/>
          </p:cNvSpPr>
          <p:nvPr/>
        </p:nvSpPr>
        <p:spPr bwMode="auto">
          <a:xfrm>
            <a:off x="3289935" y="4937761"/>
            <a:ext cx="762000" cy="304800"/>
          </a:xfrm>
          <a:prstGeom prst="rightArrow">
            <a:avLst>
              <a:gd name="adj1" fmla="val 50000"/>
              <a:gd name="adj2" fmla="val 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89103" name="Object 15"/>
          <p:cNvGraphicFramePr>
            <a:graphicFrameLocks noChangeAspect="1"/>
          </p:cNvGraphicFramePr>
          <p:nvPr>
            <p:extLst/>
          </p:nvPr>
        </p:nvGraphicFramePr>
        <p:xfrm>
          <a:off x="1689735" y="3718561"/>
          <a:ext cx="1098550" cy="882650"/>
        </p:xfrm>
        <a:graphic>
          <a:graphicData uri="http://schemas.openxmlformats.org/presentationml/2006/ole">
            <mc:AlternateContent xmlns:mc="http://schemas.openxmlformats.org/markup-compatibility/2006">
              <mc:Choice xmlns:v="urn:schemas-microsoft-com:vml" Requires="v">
                <p:oleObj spid="_x0000_s3124" name="Equation" r:id="rId7" imgW="520560" imgH="419040" progId="Equation.DSMT4">
                  <p:embed/>
                </p:oleObj>
              </mc:Choice>
              <mc:Fallback>
                <p:oleObj name="Equation" r:id="rId7" imgW="520560" imgH="419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9735" y="3718561"/>
                        <a:ext cx="1098550"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05" name="AutoShape 17"/>
          <p:cNvSpPr>
            <a:spLocks noChangeArrowheads="1"/>
          </p:cNvSpPr>
          <p:nvPr/>
        </p:nvSpPr>
        <p:spPr bwMode="auto">
          <a:xfrm>
            <a:off x="3289935" y="4023361"/>
            <a:ext cx="762000" cy="304800"/>
          </a:xfrm>
          <a:prstGeom prst="rightArrow">
            <a:avLst>
              <a:gd name="adj1" fmla="val 50000"/>
              <a:gd name="adj2" fmla="val 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89108" name="Object 20"/>
          <p:cNvGraphicFramePr>
            <a:graphicFrameLocks noChangeAspect="1"/>
          </p:cNvGraphicFramePr>
          <p:nvPr>
            <p:extLst/>
          </p:nvPr>
        </p:nvGraphicFramePr>
        <p:xfrm>
          <a:off x="4661535" y="4563111"/>
          <a:ext cx="1498600" cy="908050"/>
        </p:xfrm>
        <a:graphic>
          <a:graphicData uri="http://schemas.openxmlformats.org/presentationml/2006/ole">
            <mc:AlternateContent xmlns:mc="http://schemas.openxmlformats.org/markup-compatibility/2006">
              <mc:Choice xmlns:v="urn:schemas-microsoft-com:vml" Requires="v">
                <p:oleObj spid="_x0000_s3125" name="Equation" r:id="rId9" imgW="711000" imgH="431640" progId="Equation.DSMT4">
                  <p:embed/>
                </p:oleObj>
              </mc:Choice>
              <mc:Fallback>
                <p:oleObj name="Equation" r:id="rId9" imgW="711000" imgH="4316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61535" y="4563111"/>
                        <a:ext cx="1498600"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3" name="TextBox 12"/>
              <p:cNvSpPr txBox="1"/>
              <p:nvPr/>
            </p:nvSpPr>
            <p:spPr>
              <a:xfrm>
                <a:off x="1586588" y="2083327"/>
                <a:ext cx="6016543" cy="483466"/>
              </a:xfrm>
              <a:prstGeom prst="rect">
                <a:avLst/>
              </a:prstGeom>
              <a:noFill/>
            </p:spPr>
            <p:txBody>
              <a:bodyPr wrap="square" rtlCol="0">
                <a:spAutoFit/>
              </a:bodyPr>
              <a:lstStyle/>
              <a:p>
                <a:r>
                  <a:rPr lang="en-US" dirty="0" smtClean="0"/>
                  <a:t>minimize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𝒘</m:t>
                        </m:r>
                        <m:r>
                          <a:rPr lang="en-US" b="1"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𝒘</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US" b="1" i="1" smtClean="0">
                            <a:latin typeface="Cambria Math" panose="02040503050406030204" pitchFamily="18" charset="0"/>
                          </a:rPr>
                          <m:t>𝒘</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−1)</m:t>
                    </m:r>
                  </m:oMath>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1586588" y="2083327"/>
                <a:ext cx="6016543" cy="483466"/>
              </a:xfrm>
              <a:prstGeom prst="rect">
                <a:avLst/>
              </a:prstGeom>
              <a:blipFill rotWithShape="0">
                <a:blip r:embed="rId11"/>
                <a:stretch>
                  <a:fillRect l="-811" b="-8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4298859" y="3916768"/>
                <a:ext cx="2483376" cy="482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𝒘</m:t>
                      </m:r>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m:rPr>
                              <m:sty m:val="p"/>
                            </m:rPr>
                            <a:rPr lang="en-US" sz="2400" b="0" i="0" smtClean="0">
                              <a:latin typeface="Cambria Math" panose="02040503050406030204" pitchFamily="18" charset="0"/>
                            </a:rPr>
                            <m:t>Σ</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sSub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𝑇</m:t>
                          </m:r>
                        </m:sup>
                      </m:sSubSup>
                    </m:oMath>
                  </m:oMathPara>
                </a14:m>
                <a:endParaRPr 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4298859" y="3916768"/>
                <a:ext cx="2483376" cy="482889"/>
              </a:xfrm>
              <a:prstGeom prst="rect">
                <a:avLst/>
              </a:prstGeom>
              <a:blipFill rotWithShape="0">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86329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910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10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910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910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9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06" grpId="0" animBg="1"/>
      <p:bldP spid="8910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a:t>Solving the Optimization Problem </a:t>
            </a:r>
          </a:p>
        </p:txBody>
      </p:sp>
      <p:sp>
        <p:nvSpPr>
          <p:cNvPr id="91140" name="Text Box 4"/>
          <p:cNvSpPr txBox="1">
            <a:spLocks noChangeArrowheads="1"/>
          </p:cNvSpPr>
          <p:nvPr/>
        </p:nvSpPr>
        <p:spPr bwMode="auto">
          <a:xfrm>
            <a:off x="3594735" y="2780349"/>
            <a:ext cx="588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s.t.</a:t>
            </a:r>
          </a:p>
        </p:txBody>
      </p:sp>
      <p:sp>
        <p:nvSpPr>
          <p:cNvPr id="91141" name="Rectangle 5"/>
          <p:cNvSpPr>
            <a:spLocks noChangeArrowheads="1"/>
          </p:cNvSpPr>
          <p:nvPr/>
        </p:nvSpPr>
        <p:spPr bwMode="auto">
          <a:xfrm>
            <a:off x="851535" y="1737361"/>
            <a:ext cx="7620000" cy="1752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91142" name="Object 6"/>
          <p:cNvGraphicFramePr>
            <a:graphicFrameLocks noChangeAspect="1"/>
          </p:cNvGraphicFramePr>
          <p:nvPr>
            <p:extLst/>
          </p:nvPr>
        </p:nvGraphicFramePr>
        <p:xfrm>
          <a:off x="4509135" y="2780349"/>
          <a:ext cx="857250" cy="481012"/>
        </p:xfrm>
        <a:graphic>
          <a:graphicData uri="http://schemas.openxmlformats.org/presentationml/2006/ole">
            <mc:AlternateContent xmlns:mc="http://schemas.openxmlformats.org/markup-compatibility/2006">
              <mc:Choice xmlns:v="urn:schemas-microsoft-com:vml" Requires="v">
                <p:oleObj spid="_x0000_s4134" name="Equation" r:id="rId3" imgW="406080" imgH="228600" progId="Equation.DSMT4">
                  <p:embed/>
                </p:oleObj>
              </mc:Choice>
              <mc:Fallback>
                <p:oleObj name="Equation" r:id="rId3" imgW="40608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9135" y="2780349"/>
                        <a:ext cx="857250"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44" name="Text Box 8"/>
          <p:cNvSpPr txBox="1">
            <a:spLocks noChangeArrowheads="1"/>
          </p:cNvSpPr>
          <p:nvPr/>
        </p:nvSpPr>
        <p:spPr bwMode="auto">
          <a:xfrm>
            <a:off x="2451735" y="5675949"/>
            <a:ext cx="588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s.t.</a:t>
            </a:r>
          </a:p>
        </p:txBody>
      </p:sp>
      <p:sp>
        <p:nvSpPr>
          <p:cNvPr id="91145" name="Rectangle 9"/>
          <p:cNvSpPr>
            <a:spLocks noChangeArrowheads="1"/>
          </p:cNvSpPr>
          <p:nvPr/>
        </p:nvSpPr>
        <p:spPr bwMode="auto">
          <a:xfrm>
            <a:off x="851535" y="4632961"/>
            <a:ext cx="7620000" cy="1752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91146" name="Object 10"/>
          <p:cNvGraphicFramePr>
            <a:graphicFrameLocks noChangeAspect="1"/>
          </p:cNvGraphicFramePr>
          <p:nvPr>
            <p:extLst/>
          </p:nvPr>
        </p:nvGraphicFramePr>
        <p:xfrm>
          <a:off x="3347085" y="5699761"/>
          <a:ext cx="857250" cy="481013"/>
        </p:xfrm>
        <a:graphic>
          <a:graphicData uri="http://schemas.openxmlformats.org/presentationml/2006/ole">
            <mc:AlternateContent xmlns:mc="http://schemas.openxmlformats.org/markup-compatibility/2006">
              <mc:Choice xmlns:v="urn:schemas-microsoft-com:vml" Requires="v">
                <p:oleObj spid="_x0000_s4135" name="Equation" r:id="rId5" imgW="406080" imgH="228600" progId="Equation.DSMT4">
                  <p:embed/>
                </p:oleObj>
              </mc:Choice>
              <mc:Fallback>
                <p:oleObj name="Equation" r:id="rId5" imgW="40608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085" y="5699761"/>
                        <a:ext cx="85725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47" name="Object 11"/>
          <p:cNvGraphicFramePr>
            <a:graphicFrameLocks noChangeAspect="1"/>
          </p:cNvGraphicFramePr>
          <p:nvPr>
            <p:extLst/>
          </p:nvPr>
        </p:nvGraphicFramePr>
        <p:xfrm>
          <a:off x="5220335" y="5471161"/>
          <a:ext cx="1498600" cy="908050"/>
        </p:xfrm>
        <a:graphic>
          <a:graphicData uri="http://schemas.openxmlformats.org/presentationml/2006/ole">
            <mc:AlternateContent xmlns:mc="http://schemas.openxmlformats.org/markup-compatibility/2006">
              <mc:Choice xmlns:v="urn:schemas-microsoft-com:vml" Requires="v">
                <p:oleObj spid="_x0000_s4136" name="Equation" r:id="rId6" imgW="711000" imgH="431640" progId="Equation.DSMT4">
                  <p:embed/>
                </p:oleObj>
              </mc:Choice>
              <mc:Fallback>
                <p:oleObj name="Equation" r:id="rId6" imgW="711000" imgH="431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0335" y="5471161"/>
                        <a:ext cx="1498600"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48" name="Text Box 12"/>
          <p:cNvSpPr txBox="1">
            <a:spLocks noChangeArrowheads="1"/>
          </p:cNvSpPr>
          <p:nvPr/>
        </p:nvSpPr>
        <p:spPr bwMode="auto">
          <a:xfrm>
            <a:off x="4164648" y="5699761"/>
            <a:ext cx="862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 and</a:t>
            </a:r>
          </a:p>
        </p:txBody>
      </p:sp>
      <p:sp>
        <p:nvSpPr>
          <p:cNvPr id="91149" name="AutoShape 13"/>
          <p:cNvSpPr>
            <a:spLocks noChangeArrowheads="1"/>
          </p:cNvSpPr>
          <p:nvPr/>
        </p:nvSpPr>
        <p:spPr bwMode="auto">
          <a:xfrm>
            <a:off x="4509135" y="3642361"/>
            <a:ext cx="533400" cy="762000"/>
          </a:xfrm>
          <a:prstGeom prst="upDownArrow">
            <a:avLst>
              <a:gd name="adj1" fmla="val 50000"/>
              <a:gd name="adj2" fmla="val 2857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91150" name="Text Box 14"/>
              <p:cNvSpPr txBox="1">
                <a:spLocks noChangeArrowheads="1"/>
              </p:cNvSpPr>
              <p:nvPr/>
            </p:nvSpPr>
            <p:spPr bwMode="auto">
              <a:xfrm>
                <a:off x="851534" y="3915411"/>
                <a:ext cx="2743201"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gn="ctr"/>
                <a:r>
                  <a:rPr lang="en-US" altLang="zh-CN" dirty="0" smtClean="0"/>
                  <a:t>Lagrangian</a:t>
                </a:r>
                <a:r>
                  <a:rPr lang="en-US" altLang="zh-CN" dirty="0"/>
                  <a:t> </a:t>
                </a:r>
                <a:r>
                  <a:rPr lang="en-US" altLang="zh-CN" dirty="0" smtClean="0"/>
                  <a:t>Dual Problem. This only involves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𝑖</m:t>
                        </m:r>
                      </m:sub>
                    </m:sSub>
                  </m:oMath>
                </a14:m>
                <a:r>
                  <a:rPr lang="en-US" altLang="zh-CN" dirty="0" smtClean="0"/>
                  <a:t>.</a:t>
                </a:r>
                <a:endParaRPr lang="en-US" altLang="zh-CN" dirty="0"/>
              </a:p>
            </p:txBody>
          </p:sp>
        </mc:Choice>
        <mc:Fallback xmlns="">
          <p:sp>
            <p:nvSpPr>
              <p:cNvPr id="91150" name="Text Box 14"/>
              <p:cNvSpPr txBox="1">
                <a:spLocks noRot="1" noChangeAspect="1" noMove="1" noResize="1" noEditPoints="1" noAdjustHandles="1" noChangeArrowheads="1" noChangeShapeType="1" noTextEdit="1"/>
              </p:cNvSpPr>
              <p:nvPr/>
            </p:nvSpPr>
            <p:spPr bwMode="auto">
              <a:xfrm>
                <a:off x="851534" y="3915411"/>
                <a:ext cx="2743201" cy="646331"/>
              </a:xfrm>
              <a:prstGeom prst="rect">
                <a:avLst/>
              </a:prstGeom>
              <a:blipFill rotWithShape="0">
                <a:blip r:embed="rId8"/>
                <a:stretch>
                  <a:fillRect t="-4717" r="-222" b="-1415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715175" y="2215679"/>
                <a:ext cx="6016543" cy="483466"/>
              </a:xfrm>
              <a:prstGeom prst="rect">
                <a:avLst/>
              </a:prstGeom>
              <a:noFill/>
            </p:spPr>
            <p:txBody>
              <a:bodyPr wrap="square" rtlCol="0">
                <a:spAutoFit/>
              </a:bodyPr>
              <a:lstStyle/>
              <a:p>
                <a:r>
                  <a:rPr lang="en-US" dirty="0" smtClean="0"/>
                  <a:t>minimize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𝒘</m:t>
                        </m:r>
                        <m:r>
                          <a:rPr lang="en-US" b="1"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𝒘</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US" b="1" i="1" smtClean="0">
                            <a:latin typeface="Cambria Math" panose="02040503050406030204" pitchFamily="18" charset="0"/>
                          </a:rPr>
                          <m:t>𝒘</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−1)</m:t>
                    </m:r>
                  </m:oMath>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715175" y="2215679"/>
                <a:ext cx="6016543" cy="483466"/>
              </a:xfrm>
              <a:prstGeom prst="rect">
                <a:avLst/>
              </a:prstGeom>
              <a:blipFill rotWithShape="0">
                <a:blip r:embed="rId9"/>
                <a:stretch>
                  <a:fillRect l="-811"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747865" y="4857275"/>
                <a:ext cx="6055939" cy="613886"/>
              </a:xfrm>
              <a:prstGeom prst="rect">
                <a:avLst/>
              </a:prstGeom>
              <a:noFill/>
            </p:spPr>
            <p:txBody>
              <a:bodyPr wrap="square" rtlCol="0">
                <a:spAutoFit/>
              </a:bodyPr>
              <a:lstStyle/>
              <a:p>
                <a:r>
                  <a:rPr lang="en-US" sz="2400" dirty="0" smtClean="0"/>
                  <a:t>maximize </a:t>
                </a:r>
                <a14:m>
                  <m:oMath xmlns:m="http://schemas.openxmlformats.org/officeDocument/2006/math">
                    <m:sSubSup>
                      <m:sSubSupPr>
                        <m:ctrlPr>
                          <a:rPr lang="en-US" sz="2400" b="0" i="1" smtClean="0">
                            <a:latin typeface="Cambria Math" panose="02040503050406030204" pitchFamily="18" charset="0"/>
                          </a:rPr>
                        </m:ctrlPr>
                      </m:sSubSupPr>
                      <m:e>
                        <m:r>
                          <m:rPr>
                            <m:sty m:val="p"/>
                          </m:rPr>
                          <a:rPr lang="en-US" sz="2400" b="0" i="0" smtClean="0">
                            <a:latin typeface="Cambria Math" panose="02040503050406030204" pitchFamily="18" charset="0"/>
                          </a:rPr>
                          <m:t>Σ</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sSub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SubSup>
                      <m:sSubSupPr>
                        <m:ctrlPr>
                          <a:rPr lang="en-US" sz="2400" b="0" i="1" smtClean="0">
                            <a:latin typeface="Cambria Math" panose="02040503050406030204" pitchFamily="18" charset="0"/>
                          </a:rPr>
                        </m:ctrlPr>
                      </m:sSubSupPr>
                      <m:e>
                        <m:r>
                          <m:rPr>
                            <m:sty m:val="p"/>
                          </m:rPr>
                          <a:rPr lang="en-US" sz="2400" b="0" i="0" smtClean="0">
                            <a:latin typeface="Cambria Math" panose="02040503050406030204" pitchFamily="18" charset="0"/>
                          </a:rPr>
                          <m:t>Σ</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sSubSup>
                    <m:sSubSup>
                      <m:sSubSupPr>
                        <m:ctrlPr>
                          <a:rPr lang="en-US" sz="2400" b="0" i="1" smtClean="0">
                            <a:latin typeface="Cambria Math" panose="02040503050406030204" pitchFamily="18" charset="0"/>
                          </a:rPr>
                        </m:ctrlPr>
                      </m:sSubSupPr>
                      <m:e>
                        <m:r>
                          <m:rPr>
                            <m:sty m:val="p"/>
                          </m:rPr>
                          <a:rPr lang="en-US" sz="2400" b="0" i="0" smtClean="0">
                            <a:latin typeface="Cambria Math" panose="02040503050406030204" pitchFamily="18" charset="0"/>
                          </a:rPr>
                          <m:t>Σ</m:t>
                        </m:r>
                      </m:e>
                      <m:sub>
                        <m: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sSub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1" i="1" smtClean="0">
                            <a:latin typeface="Cambria Math" panose="02040503050406030204" pitchFamily="18" charset="0"/>
                          </a:rPr>
                          <m:t>𝒊</m:t>
                        </m:r>
                      </m:sub>
                    </m:sSub>
                    <m:sSubSup>
                      <m:sSubSupPr>
                        <m:ctrlPr>
                          <a:rPr lang="en-US" sz="2400" b="1" i="1" smtClean="0">
                            <a:latin typeface="Cambria Math" panose="02040503050406030204" pitchFamily="18" charset="0"/>
                          </a:rPr>
                        </m:ctrlPr>
                      </m:sSubSupPr>
                      <m:e>
                        <m:r>
                          <a:rPr lang="en-US" sz="2400" b="1" i="1" smtClean="0">
                            <a:latin typeface="Cambria Math" panose="02040503050406030204" pitchFamily="18" charset="0"/>
                          </a:rPr>
                          <m:t>𝒙</m:t>
                        </m:r>
                      </m:e>
                      <m:sub>
                        <m:r>
                          <a:rPr lang="en-US" sz="2400" b="1" i="1" smtClean="0">
                            <a:latin typeface="Cambria Math" panose="02040503050406030204" pitchFamily="18" charset="0"/>
                          </a:rPr>
                          <m:t>𝒋</m:t>
                        </m:r>
                      </m:sub>
                      <m:sup>
                        <m:r>
                          <a:rPr lang="en-US" sz="2400" b="1" i="1" smtClean="0">
                            <a:latin typeface="Cambria Math" panose="02040503050406030204" pitchFamily="18" charset="0"/>
                          </a:rPr>
                          <m:t>𝑻</m:t>
                        </m:r>
                      </m:sup>
                    </m:sSubSup>
                  </m:oMath>
                </a14:m>
                <a:endParaRPr lang="en-US"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1747865" y="4857275"/>
                <a:ext cx="6055939" cy="613886"/>
              </a:xfrm>
              <a:prstGeom prst="rect">
                <a:avLst/>
              </a:prstGeom>
              <a:blipFill rotWithShape="0">
                <a:blip r:embed="rId10"/>
                <a:stretch>
                  <a:fillRect l="-1611" b="-9901"/>
                </a:stretch>
              </a:blipFill>
            </p:spPr>
            <p:txBody>
              <a:bodyPr/>
              <a:lstStyle/>
              <a:p>
                <a:r>
                  <a:rPr lang="en-US">
                    <a:noFill/>
                  </a:rPr>
                  <a:t> </a:t>
                </a:r>
              </a:p>
            </p:txBody>
          </p:sp>
        </mc:Fallback>
      </mc:AlternateContent>
    </p:spTree>
    <p:extLst>
      <p:ext uri="{BB962C8B-B14F-4D97-AF65-F5344CB8AC3E}">
        <p14:creationId xmlns:p14="http://schemas.microsoft.com/office/powerpoint/2010/main" val="38117983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mtClean="0"/>
              <a:t>The Optimization Problem Solution</a:t>
            </a:r>
          </a:p>
        </p:txBody>
      </p:sp>
      <mc:AlternateContent xmlns:mc="http://schemas.openxmlformats.org/markup-compatibility/2006" xmlns:a14="http://schemas.microsoft.com/office/drawing/2010/main">
        <mc:Choice Requires="a14">
          <p:sp>
            <p:nvSpPr>
              <p:cNvPr id="34819" name="Rectangle 3"/>
              <p:cNvSpPr>
                <a:spLocks noGrp="1" noChangeArrowheads="1"/>
              </p:cNvSpPr>
              <p:nvPr>
                <p:ph type="body" idx="1"/>
              </p:nvPr>
            </p:nvSpPr>
            <p:spPr/>
            <p:txBody>
              <a:bodyPr>
                <a:noAutofit/>
              </a:bodyPr>
              <a:lstStyle/>
              <a:p>
                <a:pPr eaLnBrk="1" hangingPunct="1">
                  <a:buFont typeface="Wingdings" panose="05000000000000000000" pitchFamily="2" charset="2"/>
                  <a:buChar char="Ø"/>
                </a:pPr>
                <a:r>
                  <a:rPr lang="en-US" altLang="en-US" sz="1600" dirty="0" smtClean="0"/>
                  <a:t>The solution has the form: </a:t>
                </a:r>
              </a:p>
              <a:p>
                <a:pPr marL="0" indent="0" eaLnBrk="1" hangingPunct="1">
                  <a:buNone/>
                </a:pPr>
                <a:endParaRPr lang="en-US" altLang="en-US" sz="1400" dirty="0" smtClean="0"/>
              </a:p>
              <a:p>
                <a:pPr eaLnBrk="1" hangingPunct="1">
                  <a:buFont typeface="Wingdings" panose="05000000000000000000" pitchFamily="2" charset="2"/>
                  <a:buChar char="Ø"/>
                </a:pPr>
                <a:r>
                  <a:rPr lang="en-US" altLang="en-US" sz="1600" dirty="0" smtClean="0"/>
                  <a:t>Each non-zero </a:t>
                </a:r>
                <a:r>
                  <a:rPr lang="el-GR" altLang="en-US" sz="1600" i="1" dirty="0" smtClean="0">
                    <a:cs typeface="Times New Roman" panose="02020603050405020304" pitchFamily="18" charset="0"/>
                  </a:rPr>
                  <a:t>α</a:t>
                </a:r>
                <a:r>
                  <a:rPr lang="en-US" altLang="en-US" sz="1600" i="1" baseline="-25000" dirty="0" err="1" smtClean="0">
                    <a:cs typeface="Times New Roman" panose="02020603050405020304" pitchFamily="18" charset="0"/>
                  </a:rPr>
                  <a:t>i</a:t>
                </a:r>
                <a:r>
                  <a:rPr lang="en-US" altLang="en-US" sz="1600" dirty="0" smtClean="0">
                    <a:cs typeface="Times New Roman" panose="02020603050405020304" pitchFamily="18" charset="0"/>
                  </a:rPr>
                  <a:t> indicates that corresponding </a:t>
                </a:r>
                <a14:m>
                  <m:oMath xmlns:m="http://schemas.openxmlformats.org/officeDocument/2006/math">
                    <m:r>
                      <a:rPr lang="en-US" altLang="en-US" sz="1600" b="1" i="1" dirty="0" smtClean="0">
                        <a:latin typeface="Cambria Math" panose="02040503050406030204" pitchFamily="18" charset="0"/>
                      </a:rPr>
                      <m:t>𝒙</m:t>
                    </m:r>
                    <m:r>
                      <a:rPr lang="en-US" altLang="en-US" sz="1600" b="1" i="1" baseline="-25000" dirty="0" smtClean="0">
                        <a:latin typeface="Cambria Math" panose="02040503050406030204" pitchFamily="18" charset="0"/>
                      </a:rPr>
                      <m:t>𝒊</m:t>
                    </m:r>
                  </m:oMath>
                </a14:m>
                <a:r>
                  <a:rPr lang="en-US" altLang="en-US" sz="1600" dirty="0" smtClean="0"/>
                  <a:t> is a support vector.</a:t>
                </a:r>
              </a:p>
              <a:p>
                <a:pPr eaLnBrk="1" hangingPunct="1">
                  <a:buFont typeface="Wingdings" panose="05000000000000000000" pitchFamily="2" charset="2"/>
                  <a:buChar char="Ø"/>
                </a:pPr>
                <a:r>
                  <a:rPr lang="en-US" altLang="en-US" sz="1600" dirty="0" smtClean="0"/>
                  <a:t>Then the classifying function will have the form:</a:t>
                </a:r>
              </a:p>
              <a:p>
                <a:pPr marL="0" indent="0" eaLnBrk="1" hangingPunct="1">
                  <a:buNone/>
                </a:pPr>
                <a:endParaRPr lang="en-US" altLang="en-US" sz="1400" dirty="0" smtClean="0"/>
              </a:p>
              <a:p>
                <a:pPr eaLnBrk="1" hangingPunct="1">
                  <a:buFont typeface="Wingdings" panose="05000000000000000000" pitchFamily="2" charset="2"/>
                  <a:buChar char="Ø"/>
                </a:pPr>
                <a:r>
                  <a:rPr lang="en-US" altLang="en-US" sz="1600" dirty="0" smtClean="0"/>
                  <a:t>Notice that it relies on an </a:t>
                </a:r>
                <a:r>
                  <a:rPr lang="en-US" altLang="en-US" sz="1600" i="1" dirty="0" smtClean="0">
                    <a:solidFill>
                      <a:srgbClr val="FF0000"/>
                    </a:solidFill>
                  </a:rPr>
                  <a:t>inner product</a:t>
                </a:r>
                <a:r>
                  <a:rPr lang="en-US" altLang="en-US" sz="1600" dirty="0" smtClean="0">
                    <a:solidFill>
                      <a:srgbClr val="FF0000"/>
                    </a:solidFill>
                  </a:rPr>
                  <a:t> </a:t>
                </a:r>
                <a:r>
                  <a:rPr lang="en-US" altLang="en-US" sz="1600" dirty="0" smtClean="0"/>
                  <a:t>between the test point </a:t>
                </a:r>
                <a:r>
                  <a:rPr lang="en-US" altLang="en-US" sz="1600" b="1" dirty="0" smtClean="0"/>
                  <a:t>x</a:t>
                </a:r>
                <a:r>
                  <a:rPr lang="en-US" altLang="en-US" sz="1600" b="1" i="1" dirty="0" smtClean="0"/>
                  <a:t> </a:t>
                </a:r>
                <a:r>
                  <a:rPr lang="en-US" altLang="en-US" sz="1600" dirty="0" smtClean="0"/>
                  <a:t>and the support vectors </a:t>
                </a:r>
                <a14:m>
                  <m:oMath xmlns:m="http://schemas.openxmlformats.org/officeDocument/2006/math">
                    <m:r>
                      <a:rPr lang="en-US" altLang="en-US" sz="1600" b="1" i="1" dirty="0" smtClean="0">
                        <a:latin typeface="Cambria Math" panose="02040503050406030204" pitchFamily="18" charset="0"/>
                      </a:rPr>
                      <m:t>𝒙</m:t>
                    </m:r>
                    <m:r>
                      <a:rPr lang="en-US" altLang="en-US" sz="1600" b="1" i="1" baseline="-25000" dirty="0" smtClean="0">
                        <a:latin typeface="Cambria Math" panose="02040503050406030204" pitchFamily="18" charset="0"/>
                      </a:rPr>
                      <m:t>𝒊</m:t>
                    </m:r>
                  </m:oMath>
                </a14:m>
                <a:r>
                  <a:rPr lang="en-US" altLang="en-US" sz="1600" dirty="0"/>
                  <a:t> </a:t>
                </a:r>
                <a:r>
                  <a:rPr lang="en-US" altLang="en-US" sz="1600" dirty="0" smtClean="0"/>
                  <a:t> - We will return to this later.</a:t>
                </a:r>
              </a:p>
              <a:p>
                <a:pPr eaLnBrk="1" hangingPunct="1">
                  <a:buFont typeface="Wingdings" panose="05000000000000000000" pitchFamily="2" charset="2"/>
                  <a:buChar char="Ø"/>
                </a:pPr>
                <a:r>
                  <a:rPr lang="en-US" altLang="en-US" sz="1600" dirty="0" smtClean="0"/>
                  <a:t>Also keep in mind that solving the optimization problem involved computing the inner products </a:t>
                </a:r>
                <a14:m>
                  <m:oMath xmlns:m="http://schemas.openxmlformats.org/officeDocument/2006/math">
                    <m:sSub>
                      <m:sSubPr>
                        <m:ctrlPr>
                          <a:rPr lang="en-US" altLang="en-US" sz="1600" b="1" i="1" dirty="0" smtClean="0">
                            <a:latin typeface="Cambria Math" panose="02040503050406030204" pitchFamily="18" charset="0"/>
                          </a:rPr>
                        </m:ctrlPr>
                      </m:sSubPr>
                      <m:e>
                        <m:r>
                          <a:rPr lang="en-US" altLang="en-US" sz="1600" b="1" i="1" dirty="0" smtClean="0">
                            <a:latin typeface="Cambria Math" panose="02040503050406030204" pitchFamily="18" charset="0"/>
                          </a:rPr>
                          <m:t>𝒙</m:t>
                        </m:r>
                      </m:e>
                      <m:sub>
                        <m:r>
                          <a:rPr lang="en-US" altLang="en-US" sz="1600" b="1" i="1" dirty="0" smtClean="0">
                            <a:latin typeface="Cambria Math" panose="02040503050406030204" pitchFamily="18" charset="0"/>
                          </a:rPr>
                          <m:t>𝒊</m:t>
                        </m:r>
                      </m:sub>
                    </m:sSub>
                    <m:sSubSup>
                      <m:sSubSupPr>
                        <m:ctrlPr>
                          <a:rPr lang="en-US" altLang="en-US" sz="1600" b="1" i="1" dirty="0" smtClean="0">
                            <a:latin typeface="Cambria Math" panose="02040503050406030204" pitchFamily="18" charset="0"/>
                          </a:rPr>
                        </m:ctrlPr>
                      </m:sSubSupPr>
                      <m:e>
                        <m:r>
                          <a:rPr lang="en-US" altLang="en-US" sz="1600" b="1" i="1" dirty="0" smtClean="0">
                            <a:latin typeface="Cambria Math" panose="02040503050406030204" pitchFamily="18" charset="0"/>
                          </a:rPr>
                          <m:t>𝒙</m:t>
                        </m:r>
                      </m:e>
                      <m:sub>
                        <m:r>
                          <a:rPr lang="en-US" altLang="en-US" sz="1600" b="1" i="1" dirty="0" smtClean="0">
                            <a:latin typeface="Cambria Math" panose="02040503050406030204" pitchFamily="18" charset="0"/>
                          </a:rPr>
                          <m:t>𝒊</m:t>
                        </m:r>
                      </m:sub>
                      <m:sup>
                        <m:r>
                          <a:rPr lang="en-US" altLang="en-US" sz="1600" b="1" i="1" dirty="0" smtClean="0">
                            <a:latin typeface="Cambria Math" panose="02040503050406030204" pitchFamily="18" charset="0"/>
                          </a:rPr>
                          <m:t>𝑻</m:t>
                        </m:r>
                      </m:sup>
                    </m:sSubSup>
                  </m:oMath>
                </a14:m>
                <a:r>
                  <a:rPr lang="en-US" altLang="en-US" sz="1600" b="1" baseline="-25000" dirty="0" smtClean="0"/>
                  <a:t> </a:t>
                </a:r>
                <a:r>
                  <a:rPr lang="en-US" altLang="en-US" sz="1600" dirty="0" smtClean="0"/>
                  <a:t>between all pairs of training points.</a:t>
                </a:r>
              </a:p>
            </p:txBody>
          </p:sp>
        </mc:Choice>
        <mc:Fallback xmlns="">
          <p:sp>
            <p:nvSpPr>
              <p:cNvPr id="34819" name="Rectangle 3"/>
              <p:cNvSpPr>
                <a:spLocks noGrp="1" noRot="1" noChangeAspect="1" noMove="1" noResize="1" noEditPoints="1" noAdjustHandles="1" noChangeArrowheads="1" noChangeShapeType="1" noTextEdit="1"/>
              </p:cNvSpPr>
              <p:nvPr>
                <p:ph type="body" idx="1"/>
              </p:nvPr>
            </p:nvSpPr>
            <p:spPr>
              <a:blipFill rotWithShape="0">
                <a:blip r:embed="rId3"/>
                <a:stretch>
                  <a:fillRect l="-1535" t="-1061" r="-15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820" name="Text Box 4"/>
              <p:cNvSpPr txBox="1">
                <a:spLocks noChangeArrowheads="1"/>
              </p:cNvSpPr>
              <p:nvPr/>
            </p:nvSpPr>
            <p:spPr bwMode="auto">
              <a:xfrm>
                <a:off x="1228725" y="2112856"/>
                <a:ext cx="6438900" cy="434606"/>
              </a:xfrm>
              <a:prstGeom prst="rect">
                <a:avLst/>
              </a:prstGeom>
              <a:noFill/>
              <a:ln w="25400">
                <a:solidFill>
                  <a:srgbClr val="008000"/>
                </a:solidFill>
                <a:miter lim="800000"/>
                <a:headEnd/>
                <a:tailEnd/>
              </a:ln>
              <a:extLst>
                <a:ext uri="{909E8E84-426E-40DD-AFC4-6F175D3DCCD1}">
                  <a14:hiddenFill>
                    <a:solidFill>
                      <a:srgbClr val="FFFFFF"/>
                    </a:solidFill>
                  </a14:hiddenFill>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14:m>
                  <m:oMath xmlns:m="http://schemas.openxmlformats.org/officeDocument/2006/math">
                    <m:r>
                      <a:rPr lang="en-US" altLang="en-US" sz="2000" b="1" i="1" dirty="0" smtClean="0">
                        <a:latin typeface="Cambria Math" panose="02040503050406030204" pitchFamily="18" charset="0"/>
                        <a:cs typeface="Times New Roman" panose="02020603050405020304" pitchFamily="18" charset="0"/>
                      </a:rPr>
                      <m:t>𝒘</m:t>
                    </m:r>
                    <m:r>
                      <a:rPr lang="en-US" altLang="en-US" sz="2000" b="1" i="1" dirty="0">
                        <a:latin typeface="Cambria Math" panose="02040503050406030204" pitchFamily="18" charset="0"/>
                        <a:cs typeface="Times New Roman" panose="02020603050405020304" pitchFamily="18" charset="0"/>
                      </a:rPr>
                      <m:t>=</m:t>
                    </m:r>
                    <m:sSubSup>
                      <m:sSubSupPr>
                        <m:ctrlPr>
                          <a:rPr lang="en-US" altLang="en-US" b="0" i="1" dirty="0" smtClean="0">
                            <a:latin typeface="Cambria Math" panose="02040503050406030204" pitchFamily="18" charset="0"/>
                            <a:cs typeface="Times New Roman" panose="02020603050405020304" pitchFamily="18" charset="0"/>
                          </a:rPr>
                        </m:ctrlPr>
                      </m:sSubSupPr>
                      <m:e>
                        <m:r>
                          <m:rPr>
                            <m:sty m:val="p"/>
                          </m:rPr>
                          <a:rPr lang="el-GR" altLang="en-US" i="0" dirty="0">
                            <a:latin typeface="Cambria Math" panose="02040503050406030204" pitchFamily="18" charset="0"/>
                            <a:cs typeface="Times New Roman" panose="02020603050405020304" pitchFamily="18" charset="0"/>
                          </a:rPr>
                          <m:t>Σ</m:t>
                        </m:r>
                      </m:e>
                      <m:sub>
                        <m:r>
                          <a:rPr lang="en-US" altLang="en-US" b="0" i="1" dirty="0" smtClean="0">
                            <a:latin typeface="Cambria Math" panose="02040503050406030204" pitchFamily="18" charset="0"/>
                            <a:cs typeface="Times New Roman" panose="02020603050405020304" pitchFamily="18" charset="0"/>
                          </a:rPr>
                          <m:t>𝑖</m:t>
                        </m:r>
                        <m:r>
                          <a:rPr lang="en-US" altLang="en-US" b="0" i="0" dirty="0" smtClean="0">
                            <a:latin typeface="Cambria Math" panose="02040503050406030204" pitchFamily="18" charset="0"/>
                            <a:cs typeface="Times New Roman" panose="02020603050405020304" pitchFamily="18" charset="0"/>
                          </a:rPr>
                          <m:t>=1</m:t>
                        </m:r>
                      </m:sub>
                      <m:sup>
                        <m:r>
                          <m:rPr>
                            <m:sty m:val="p"/>
                          </m:rPr>
                          <a:rPr lang="en-US" altLang="en-US" b="0" i="0" dirty="0" smtClean="0">
                            <a:latin typeface="Cambria Math" panose="02040503050406030204" pitchFamily="18" charset="0"/>
                            <a:cs typeface="Times New Roman" panose="02020603050405020304" pitchFamily="18" charset="0"/>
                          </a:rPr>
                          <m:t>n</m:t>
                        </m:r>
                      </m:sup>
                    </m:sSubSup>
                    <m:r>
                      <a:rPr lang="el-GR" altLang="en-US" sz="2000" i="1" dirty="0">
                        <a:latin typeface="Cambria Math" panose="02040503050406030204" pitchFamily="18" charset="0"/>
                        <a:cs typeface="Times New Roman" panose="02020603050405020304" pitchFamily="18" charset="0"/>
                      </a:rPr>
                      <m:t>𝛼</m:t>
                    </m:r>
                    <m:r>
                      <a:rPr lang="en-US" altLang="en-US" sz="2000" i="1" baseline="-25000" dirty="0" err="1">
                        <a:latin typeface="Cambria Math" panose="02040503050406030204" pitchFamily="18" charset="0"/>
                        <a:cs typeface="Times New Roman" panose="02020603050405020304" pitchFamily="18" charset="0"/>
                      </a:rPr>
                      <m:t>𝑖</m:t>
                    </m:r>
                    <m:r>
                      <a:rPr lang="en-US" altLang="en-US" sz="2000" i="1" dirty="0" err="1">
                        <a:latin typeface="Cambria Math" panose="02040503050406030204" pitchFamily="18" charset="0"/>
                        <a:cs typeface="Times New Roman" panose="02020603050405020304" pitchFamily="18" charset="0"/>
                      </a:rPr>
                      <m:t>𝑦</m:t>
                    </m:r>
                    <m:r>
                      <a:rPr lang="en-US" altLang="en-US" sz="2000" i="1" baseline="-25000" dirty="0" err="1">
                        <a:latin typeface="Cambria Math" panose="02040503050406030204" pitchFamily="18" charset="0"/>
                        <a:cs typeface="Times New Roman" panose="02020603050405020304" pitchFamily="18" charset="0"/>
                      </a:rPr>
                      <m:t>𝑖</m:t>
                    </m:r>
                    <m:sSubSup>
                      <m:sSubSupPr>
                        <m:ctrlPr>
                          <a:rPr lang="en-US" altLang="en-US" sz="2000" b="1" i="1" dirty="0" smtClean="0">
                            <a:latin typeface="Cambria Math" panose="02040503050406030204" pitchFamily="18" charset="0"/>
                          </a:rPr>
                        </m:ctrlPr>
                      </m:sSubSupPr>
                      <m:e>
                        <m:r>
                          <a:rPr lang="en-US" altLang="en-US" sz="2000" b="1" i="1" dirty="0" err="1">
                            <a:latin typeface="Cambria Math" panose="02040503050406030204" pitchFamily="18" charset="0"/>
                          </a:rPr>
                          <m:t>𝒙</m:t>
                        </m:r>
                      </m:e>
                      <m:sub>
                        <m:r>
                          <a:rPr lang="en-US" altLang="en-US" sz="2000" b="1" i="1" dirty="0" smtClean="0">
                            <a:latin typeface="Cambria Math" panose="02040503050406030204" pitchFamily="18" charset="0"/>
                          </a:rPr>
                          <m:t>𝒊</m:t>
                        </m:r>
                      </m:sub>
                      <m:sup>
                        <m:r>
                          <a:rPr lang="en-US" altLang="en-US" sz="2000" b="0" i="1" dirty="0" smtClean="0">
                            <a:latin typeface="Cambria Math" panose="02040503050406030204" pitchFamily="18" charset="0"/>
                          </a:rPr>
                          <m:t>𝑇</m:t>
                        </m:r>
                      </m:sup>
                    </m:sSubSup>
                  </m:oMath>
                </a14:m>
                <a:r>
                  <a:rPr lang="en-US" altLang="en-US" sz="2000" b="1" baseline="-25000" dirty="0">
                    <a:latin typeface="Times New Roman" panose="02020603050405020304" pitchFamily="18" charset="0"/>
                  </a:rPr>
                  <a:t>     </a:t>
                </a:r>
                <a14:m>
                  <m:oMath xmlns:m="http://schemas.openxmlformats.org/officeDocument/2006/math">
                    <m:r>
                      <a:rPr lang="en-US" altLang="en-US" sz="2000" i="1" dirty="0" smtClean="0">
                        <a:latin typeface="Cambria Math" panose="02040503050406030204" pitchFamily="18" charset="0"/>
                      </a:rPr>
                      <m:t>𝑏</m:t>
                    </m:r>
                    <m:r>
                      <a:rPr lang="en-US" altLang="en-US" sz="2000" i="1" dirty="0" smtClean="0">
                        <a:latin typeface="Cambria Math" panose="02040503050406030204" pitchFamily="18" charset="0"/>
                      </a:rPr>
                      <m:t>=</m:t>
                    </m:r>
                    <m:r>
                      <a:rPr lang="en-US" altLang="en-US" sz="2000" i="1" dirty="0" err="1">
                        <a:latin typeface="Cambria Math" panose="02040503050406030204" pitchFamily="18" charset="0"/>
                      </a:rPr>
                      <m:t>𝑦</m:t>
                    </m:r>
                    <m:r>
                      <a:rPr lang="en-US" altLang="en-US" sz="2000" i="1" baseline="-25000" dirty="0" err="1">
                        <a:latin typeface="Cambria Math" panose="02040503050406030204" pitchFamily="18" charset="0"/>
                      </a:rPr>
                      <m:t>𝑘</m:t>
                    </m:r>
                    <m:r>
                      <a:rPr lang="en-US" altLang="en-US" sz="2000" i="1" dirty="0">
                        <a:latin typeface="Cambria Math" panose="02040503050406030204" pitchFamily="18" charset="0"/>
                      </a:rPr>
                      <m:t>−</m:t>
                    </m:r>
                    <m:r>
                      <a:rPr lang="en-US" altLang="en-US" sz="2000" b="1" i="1" dirty="0" err="1">
                        <a:latin typeface="Cambria Math" panose="02040503050406030204" pitchFamily="18" charset="0"/>
                      </a:rPr>
                      <m:t>𝒙</m:t>
                    </m:r>
                    <m:r>
                      <a:rPr lang="en-US" altLang="en-US" sz="2000" b="1" i="1" baseline="-25000" dirty="0" err="1">
                        <a:latin typeface="Cambria Math" panose="02040503050406030204" pitchFamily="18" charset="0"/>
                      </a:rPr>
                      <m:t>𝒌</m:t>
                    </m:r>
                    <m:r>
                      <a:rPr lang="en-US" altLang="en-US" sz="2000" b="1" i="1" dirty="0" smtClean="0">
                        <a:latin typeface="Cambria Math" panose="02040503050406030204" pitchFamily="18" charset="0"/>
                      </a:rPr>
                      <m:t>𝒘</m:t>
                    </m:r>
                  </m:oMath>
                </a14:m>
                <a:r>
                  <a:rPr lang="en-US" altLang="en-US" sz="2000" dirty="0" smtClean="0">
                    <a:latin typeface="Times New Roman" panose="02020603050405020304" pitchFamily="18" charset="0"/>
                  </a:rPr>
                  <a:t> </a:t>
                </a:r>
                <a:r>
                  <a:rPr lang="en-US" altLang="en-US" sz="2000" dirty="0">
                    <a:latin typeface="Times New Roman" panose="02020603050405020304" pitchFamily="18" charset="0"/>
                  </a:rPr>
                  <a:t>for any </a:t>
                </a:r>
                <a14:m>
                  <m:oMath xmlns:m="http://schemas.openxmlformats.org/officeDocument/2006/math">
                    <m:r>
                      <a:rPr lang="en-US" altLang="en-US" sz="2000" b="1" i="1" dirty="0" smtClean="0">
                        <a:latin typeface="Cambria Math" panose="02040503050406030204" pitchFamily="18" charset="0"/>
                      </a:rPr>
                      <m:t>𝒙</m:t>
                    </m:r>
                    <m:r>
                      <a:rPr lang="en-US" altLang="en-US" sz="2000" b="1" i="1" baseline="-25000" dirty="0" err="1">
                        <a:latin typeface="Cambria Math" panose="02040503050406030204" pitchFamily="18" charset="0"/>
                      </a:rPr>
                      <m:t>𝒌</m:t>
                    </m:r>
                  </m:oMath>
                </a14:m>
                <a:r>
                  <a:rPr lang="en-US" altLang="en-US" sz="2000" b="1" dirty="0">
                    <a:latin typeface="Times New Roman" panose="02020603050405020304" pitchFamily="18" charset="0"/>
                  </a:rPr>
                  <a:t> </a:t>
                </a:r>
                <a:r>
                  <a:rPr lang="en-US" altLang="en-US" sz="2000" dirty="0">
                    <a:latin typeface="Times New Roman" panose="02020603050405020304" pitchFamily="18" charset="0"/>
                  </a:rPr>
                  <a:t>such that </a:t>
                </a:r>
                <a14:m>
                  <m:oMath xmlns:m="http://schemas.openxmlformats.org/officeDocument/2006/math">
                    <m:r>
                      <a:rPr lang="el-GR" altLang="en-US" sz="2000" i="1" dirty="0" smtClean="0">
                        <a:latin typeface="Cambria Math" panose="02040503050406030204" pitchFamily="18" charset="0"/>
                        <a:cs typeface="Times New Roman" panose="02020603050405020304" pitchFamily="18" charset="0"/>
                      </a:rPr>
                      <m:t>𝛼</m:t>
                    </m:r>
                    <m:r>
                      <a:rPr lang="en-US" altLang="en-US" sz="2000" i="1" baseline="-25000" dirty="0">
                        <a:latin typeface="Cambria Math" panose="02040503050406030204" pitchFamily="18" charset="0"/>
                        <a:cs typeface="Times New Roman" panose="02020603050405020304" pitchFamily="18" charset="0"/>
                      </a:rPr>
                      <m:t>𝑘</m:t>
                    </m:r>
                    <m:r>
                      <a:rPr lang="en-US" altLang="en-US" sz="2000" i="1" dirty="0">
                        <a:latin typeface="Cambria Math" panose="02040503050406030204" pitchFamily="18" charset="0"/>
                        <a:cs typeface="Times New Roman" panose="02020603050405020304" pitchFamily="18" charset="0"/>
                        <a:sym typeface="Symbol" panose="05050102010706020507" pitchFamily="18" charset="2"/>
                      </a:rPr>
                      <m:t> 0</m:t>
                    </m:r>
                  </m:oMath>
                </a14:m>
                <a:endParaRPr lang="en-US" altLang="en-US" sz="2000" dirty="0">
                  <a:latin typeface="Times New Roman" panose="02020603050405020304" pitchFamily="18" charset="0"/>
                </a:endParaRPr>
              </a:p>
            </p:txBody>
          </p:sp>
        </mc:Choice>
        <mc:Fallback xmlns="">
          <p:sp>
            <p:nvSpPr>
              <p:cNvPr id="34820" name="Text Box 4"/>
              <p:cNvSpPr txBox="1">
                <a:spLocks noRot="1" noChangeAspect="1" noMove="1" noResize="1" noEditPoints="1" noAdjustHandles="1" noChangeArrowheads="1" noChangeShapeType="1" noTextEdit="1"/>
              </p:cNvSpPr>
              <p:nvPr/>
            </p:nvSpPr>
            <p:spPr bwMode="auto">
              <a:xfrm>
                <a:off x="1228725" y="2112856"/>
                <a:ext cx="6438900" cy="434606"/>
              </a:xfrm>
              <a:prstGeom prst="rect">
                <a:avLst/>
              </a:prstGeom>
              <a:blipFill rotWithShape="0">
                <a:blip r:embed="rId4"/>
                <a:stretch>
                  <a:fillRect t="-1333" b="-17333"/>
                </a:stretch>
              </a:blip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821" name="Text Box 5"/>
              <p:cNvSpPr txBox="1">
                <a:spLocks noChangeArrowheads="1"/>
              </p:cNvSpPr>
              <p:nvPr/>
            </p:nvSpPr>
            <p:spPr bwMode="auto">
              <a:xfrm>
                <a:off x="1689201" y="3317976"/>
                <a:ext cx="2788746" cy="420884"/>
              </a:xfrm>
              <a:prstGeom prst="rect">
                <a:avLst/>
              </a:prstGeom>
              <a:noFill/>
              <a:ln w="25400">
                <a:solidFill>
                  <a:srgbClr val="008000"/>
                </a:solidFill>
                <a:miter lim="800000"/>
                <a:headEnd/>
                <a:tailEnd/>
              </a:ln>
              <a:extLst>
                <a:ext uri="{909E8E84-426E-40DD-AFC4-6F175D3DCCD1}">
                  <a14:hiddenFill>
                    <a:solidFill>
                      <a:srgbClr val="FFFFFF"/>
                    </a:solidFill>
                  </a14:hiddenFill>
                </a:ext>
              </a:extLst>
            </p:spPr>
            <p:txBody>
              <a:bodyPr wrap="square">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14:m>
                  <m:oMathPara xmlns:m="http://schemas.openxmlformats.org/officeDocument/2006/math">
                    <m:oMathParaPr>
                      <m:jc m:val="centerGroup"/>
                    </m:oMathParaPr>
                    <m:oMath xmlns:m="http://schemas.openxmlformats.org/officeDocument/2006/math">
                      <m:r>
                        <a:rPr lang="en-US" altLang="en-US" sz="2000" i="1" dirty="0" smtClean="0">
                          <a:latin typeface="Cambria Math" panose="02040503050406030204" pitchFamily="18" charset="0"/>
                        </a:rPr>
                        <m:t>𝑓</m:t>
                      </m:r>
                      <m:d>
                        <m:dPr>
                          <m:ctrlPr>
                            <a:rPr lang="en-US" altLang="en-US" sz="2000" i="1" dirty="0" smtClean="0">
                              <a:latin typeface="Cambria Math" panose="02040503050406030204" pitchFamily="18" charset="0"/>
                            </a:rPr>
                          </m:ctrlPr>
                        </m:dPr>
                        <m:e>
                          <m:r>
                            <a:rPr lang="en-US" altLang="en-US" sz="2000" b="1" i="1" dirty="0">
                              <a:latin typeface="Cambria Math" panose="02040503050406030204" pitchFamily="18" charset="0"/>
                            </a:rPr>
                            <m:t>𝒙</m:t>
                          </m:r>
                        </m:e>
                      </m:d>
                      <m:r>
                        <a:rPr lang="en-US" altLang="en-US" sz="2000" i="1" dirty="0">
                          <a:latin typeface="Cambria Math" panose="02040503050406030204" pitchFamily="18" charset="0"/>
                        </a:rPr>
                        <m:t>= </m:t>
                      </m:r>
                      <m:r>
                        <m:rPr>
                          <m:sty m:val="p"/>
                        </m:rPr>
                        <a:rPr lang="el-GR" altLang="en-US" i="0" dirty="0">
                          <a:latin typeface="Cambria Math" panose="02040503050406030204" pitchFamily="18" charset="0"/>
                          <a:cs typeface="Times New Roman" panose="02020603050405020304" pitchFamily="18" charset="0"/>
                        </a:rPr>
                        <m:t>Σ</m:t>
                      </m:r>
                      <m:r>
                        <a:rPr lang="el-GR" altLang="en-US" sz="2000" i="1" dirty="0">
                          <a:latin typeface="Cambria Math" panose="02040503050406030204" pitchFamily="18" charset="0"/>
                          <a:cs typeface="Times New Roman" panose="02020603050405020304" pitchFamily="18" charset="0"/>
                        </a:rPr>
                        <m:t>𝛼</m:t>
                      </m:r>
                      <m:r>
                        <a:rPr lang="en-US" altLang="en-US" sz="2000" i="1" baseline="-25000" dirty="0" err="1">
                          <a:latin typeface="Cambria Math" panose="02040503050406030204" pitchFamily="18" charset="0"/>
                          <a:cs typeface="Times New Roman" panose="02020603050405020304" pitchFamily="18" charset="0"/>
                        </a:rPr>
                        <m:t>𝑖</m:t>
                      </m:r>
                      <m:r>
                        <a:rPr lang="en-US" altLang="en-US" sz="2000" i="1" dirty="0" err="1">
                          <a:latin typeface="Cambria Math" panose="02040503050406030204" pitchFamily="18" charset="0"/>
                          <a:cs typeface="Times New Roman" panose="02020603050405020304" pitchFamily="18" charset="0"/>
                        </a:rPr>
                        <m:t>𝑦</m:t>
                      </m:r>
                      <m:r>
                        <a:rPr lang="en-US" altLang="en-US" sz="2000" i="1" baseline="-25000" dirty="0" err="1">
                          <a:latin typeface="Cambria Math" panose="02040503050406030204" pitchFamily="18" charset="0"/>
                          <a:cs typeface="Times New Roman" panose="02020603050405020304" pitchFamily="18" charset="0"/>
                        </a:rPr>
                        <m:t>𝑖</m:t>
                      </m:r>
                      <m:r>
                        <a:rPr lang="en-US" altLang="en-US" sz="2000" b="1" i="1" dirty="0" err="1">
                          <a:latin typeface="Cambria Math" panose="02040503050406030204" pitchFamily="18" charset="0"/>
                        </a:rPr>
                        <m:t>𝒙</m:t>
                      </m:r>
                      <m:sSubSup>
                        <m:sSubSupPr>
                          <m:ctrlPr>
                            <a:rPr lang="en-US" altLang="en-US" sz="2000" b="1" i="1" dirty="0" smtClean="0">
                              <a:latin typeface="Cambria Math" panose="02040503050406030204" pitchFamily="18" charset="0"/>
                            </a:rPr>
                          </m:ctrlPr>
                        </m:sSubSupPr>
                        <m:e>
                          <m:r>
                            <a:rPr lang="en-US" altLang="en-US" sz="2000" b="1" i="1" dirty="0" smtClean="0">
                              <a:latin typeface="Cambria Math" panose="02040503050406030204" pitchFamily="18" charset="0"/>
                            </a:rPr>
                            <m:t>𝒙</m:t>
                          </m:r>
                        </m:e>
                        <m:sub>
                          <m:r>
                            <a:rPr lang="en-US" altLang="en-US" sz="2000" b="0" i="1" dirty="0" smtClean="0">
                              <a:latin typeface="Cambria Math" panose="02040503050406030204" pitchFamily="18" charset="0"/>
                            </a:rPr>
                            <m:t>𝑖</m:t>
                          </m:r>
                        </m:sub>
                        <m:sup>
                          <m:r>
                            <a:rPr lang="en-US" altLang="en-US" sz="2000" b="0" i="1" dirty="0" smtClean="0">
                              <a:latin typeface="Cambria Math" panose="02040503050406030204" pitchFamily="18" charset="0"/>
                            </a:rPr>
                            <m:t>𝑇</m:t>
                          </m:r>
                        </m:sup>
                      </m:sSubSup>
                      <m:r>
                        <a:rPr lang="en-US" altLang="en-US" sz="2000" b="1" i="1" dirty="0">
                          <a:latin typeface="Cambria Math" panose="02040503050406030204" pitchFamily="18" charset="0"/>
                        </a:rPr>
                        <m:t>+ </m:t>
                      </m:r>
                      <m:r>
                        <a:rPr lang="en-US" altLang="en-US" sz="2000" i="1" dirty="0">
                          <a:latin typeface="Cambria Math" panose="02040503050406030204" pitchFamily="18" charset="0"/>
                        </a:rPr>
                        <m:t>𝑏</m:t>
                      </m:r>
                    </m:oMath>
                  </m:oMathPara>
                </a14:m>
                <a:endParaRPr lang="en-US" altLang="en-US" sz="2000" i="1" dirty="0">
                  <a:latin typeface="Times New Roman" panose="02020603050405020304" pitchFamily="18" charset="0"/>
                </a:endParaRPr>
              </a:p>
            </p:txBody>
          </p:sp>
        </mc:Choice>
        <mc:Fallback xmlns="">
          <p:sp>
            <p:nvSpPr>
              <p:cNvPr id="34821" name="Text Box 5"/>
              <p:cNvSpPr txBox="1">
                <a:spLocks noRot="1" noChangeAspect="1" noMove="1" noResize="1" noEditPoints="1" noAdjustHandles="1" noChangeArrowheads="1" noChangeShapeType="1" noTextEdit="1"/>
              </p:cNvSpPr>
              <p:nvPr/>
            </p:nvSpPr>
            <p:spPr bwMode="auto">
              <a:xfrm>
                <a:off x="1689201" y="3317976"/>
                <a:ext cx="2788746" cy="420884"/>
              </a:xfrm>
              <a:prstGeom prst="rect">
                <a:avLst/>
              </a:prstGeom>
              <a:blipFill rotWithShape="0">
                <a:blip r:embed="rId5"/>
                <a:stretch>
                  <a:fillRect b="-9589"/>
                </a:stretch>
              </a:blip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34822" name="TextBox 4"/>
          <p:cNvSpPr txBox="1">
            <a:spLocks noChangeArrowheads="1"/>
          </p:cNvSpPr>
          <p:nvPr/>
        </p:nvSpPr>
        <p:spPr bwMode="auto">
          <a:xfrm>
            <a:off x="7620000" y="-33338"/>
            <a:ext cx="1098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1600">
                <a:solidFill>
                  <a:srgbClr val="FBFCFF"/>
                </a:solidFill>
              </a:rPr>
              <a:t>Sec. 15.1</a:t>
            </a:r>
          </a:p>
        </p:txBody>
      </p:sp>
    </p:spTree>
    <p:extLst>
      <p:ext uri="{BB962C8B-B14F-4D97-AF65-F5344CB8AC3E}">
        <p14:creationId xmlns:p14="http://schemas.microsoft.com/office/powerpoint/2010/main" val="325378608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smtClean="0"/>
              <a:t>Soft Margin Classification  </a:t>
            </a:r>
          </a:p>
        </p:txBody>
      </p:sp>
      <p:sp>
        <p:nvSpPr>
          <p:cNvPr id="36867" name="Rectangle 3"/>
          <p:cNvSpPr>
            <a:spLocks noGrp="1" noChangeArrowheads="1"/>
          </p:cNvSpPr>
          <p:nvPr>
            <p:ph type="body" idx="1"/>
          </p:nvPr>
        </p:nvSpPr>
        <p:spPr>
          <a:xfrm>
            <a:off x="685800" y="1752600"/>
            <a:ext cx="4191000" cy="4876800"/>
          </a:xfrm>
        </p:spPr>
        <p:txBody>
          <a:bodyPr>
            <a:normAutofit/>
          </a:bodyPr>
          <a:lstStyle/>
          <a:p>
            <a:pPr eaLnBrk="1" hangingPunct="1">
              <a:lnSpc>
                <a:spcPct val="90000"/>
              </a:lnSpc>
              <a:buFont typeface="Wingdings" panose="05000000000000000000" pitchFamily="2" charset="2"/>
              <a:buChar char="Ø"/>
            </a:pPr>
            <a:r>
              <a:rPr lang="en-US" altLang="en-US" sz="2400" dirty="0" smtClean="0"/>
              <a:t>If the training data is not linearly separable, </a:t>
            </a:r>
            <a:r>
              <a:rPr lang="en-US" altLang="en-US" sz="2400" i="1" dirty="0" smtClean="0"/>
              <a:t>slack variables</a:t>
            </a:r>
            <a:r>
              <a:rPr lang="en-US" altLang="en-US" sz="2400" dirty="0" smtClean="0"/>
              <a:t> </a:t>
            </a:r>
            <a:r>
              <a:rPr lang="el-GR" altLang="en-US" sz="2400" i="1" dirty="0" smtClean="0">
                <a:cs typeface="Times New Roman" panose="02020603050405020304" pitchFamily="18" charset="0"/>
              </a:rPr>
              <a:t>ξ</a:t>
            </a:r>
            <a:r>
              <a:rPr lang="en-US" altLang="en-US" sz="2400" i="1" baseline="-25000" dirty="0" err="1" smtClean="0">
                <a:cs typeface="Times New Roman" panose="02020603050405020304" pitchFamily="18" charset="0"/>
              </a:rPr>
              <a:t>i</a:t>
            </a:r>
            <a:r>
              <a:rPr lang="en-US" altLang="en-US" sz="2400" dirty="0" smtClean="0">
                <a:cs typeface="Times New Roman" panose="02020603050405020304" pitchFamily="18" charset="0"/>
              </a:rPr>
              <a:t> </a:t>
            </a:r>
            <a:r>
              <a:rPr lang="en-US" altLang="en-US" sz="2400" dirty="0" smtClean="0"/>
              <a:t>can be added to allow misclassification of difficult or noisy examples. </a:t>
            </a:r>
          </a:p>
          <a:p>
            <a:pPr eaLnBrk="1" hangingPunct="1">
              <a:lnSpc>
                <a:spcPct val="90000"/>
              </a:lnSpc>
              <a:buFont typeface="Wingdings" panose="05000000000000000000" pitchFamily="2" charset="2"/>
              <a:buChar char="Ø"/>
            </a:pPr>
            <a:r>
              <a:rPr lang="en-US" altLang="en-US" sz="2400" dirty="0" smtClean="0">
                <a:solidFill>
                  <a:srgbClr val="FF0000"/>
                </a:solidFill>
              </a:rPr>
              <a:t>Allow some errors (also consider as avoiding overfitting)</a:t>
            </a:r>
          </a:p>
          <a:p>
            <a:pPr lvl="1" eaLnBrk="1" hangingPunct="1">
              <a:lnSpc>
                <a:spcPct val="90000"/>
              </a:lnSpc>
              <a:buFont typeface="Wingdings" panose="05000000000000000000" pitchFamily="2" charset="2"/>
              <a:buChar char="Ø"/>
            </a:pPr>
            <a:r>
              <a:rPr lang="en-US" altLang="en-US" dirty="0" smtClean="0">
                <a:solidFill>
                  <a:srgbClr val="FF0000"/>
                </a:solidFill>
              </a:rPr>
              <a:t>Let some points be moved to where they belong, at a cost</a:t>
            </a:r>
          </a:p>
          <a:p>
            <a:pPr eaLnBrk="1" hangingPunct="1">
              <a:lnSpc>
                <a:spcPct val="90000"/>
              </a:lnSpc>
              <a:buFont typeface="Wingdings" panose="05000000000000000000" pitchFamily="2" charset="2"/>
              <a:buChar char="Ø"/>
            </a:pPr>
            <a:r>
              <a:rPr lang="en-US" altLang="en-US" sz="2400" dirty="0" smtClean="0"/>
              <a:t>Still, try to minimize training set errors, and to place hyperplane “far” from each class (large margin)</a:t>
            </a:r>
          </a:p>
          <a:p>
            <a:pPr eaLnBrk="1" hangingPunct="1">
              <a:lnSpc>
                <a:spcPct val="90000"/>
              </a:lnSpc>
            </a:pPr>
            <a:endParaRPr lang="en-US" altLang="en-US" sz="2400" dirty="0" smtClean="0"/>
          </a:p>
        </p:txBody>
      </p:sp>
      <p:sp>
        <p:nvSpPr>
          <p:cNvPr id="36868" name="Line 4"/>
          <p:cNvSpPr>
            <a:spLocks noChangeShapeType="1"/>
          </p:cNvSpPr>
          <p:nvPr/>
        </p:nvSpPr>
        <p:spPr bwMode="auto">
          <a:xfrm flipV="1">
            <a:off x="5121275" y="252095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69" name="Line 5"/>
          <p:cNvSpPr>
            <a:spLocks noChangeShapeType="1"/>
          </p:cNvSpPr>
          <p:nvPr/>
        </p:nvSpPr>
        <p:spPr bwMode="auto">
          <a:xfrm flipV="1">
            <a:off x="4986338" y="5446713"/>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70" name="AutoShape 6"/>
          <p:cNvSpPr>
            <a:spLocks noChangeArrowheads="1"/>
          </p:cNvSpPr>
          <p:nvPr/>
        </p:nvSpPr>
        <p:spPr bwMode="auto">
          <a:xfrm>
            <a:off x="6161088" y="32766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6871" name="AutoShape 7"/>
          <p:cNvSpPr>
            <a:spLocks noChangeArrowheads="1"/>
          </p:cNvSpPr>
          <p:nvPr/>
        </p:nvSpPr>
        <p:spPr bwMode="auto">
          <a:xfrm>
            <a:off x="5586413" y="36337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6872" name="AutoShape 8"/>
          <p:cNvSpPr>
            <a:spLocks noChangeArrowheads="1"/>
          </p:cNvSpPr>
          <p:nvPr/>
        </p:nvSpPr>
        <p:spPr bwMode="auto">
          <a:xfrm>
            <a:off x="5738813" y="41798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6873" name="AutoShape 9"/>
          <p:cNvSpPr>
            <a:spLocks noChangeArrowheads="1"/>
          </p:cNvSpPr>
          <p:nvPr/>
        </p:nvSpPr>
        <p:spPr bwMode="auto">
          <a:xfrm>
            <a:off x="5357813" y="46370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6874" name="AutoShape 10"/>
          <p:cNvSpPr>
            <a:spLocks noChangeArrowheads="1"/>
          </p:cNvSpPr>
          <p:nvPr/>
        </p:nvSpPr>
        <p:spPr bwMode="auto">
          <a:xfrm>
            <a:off x="5891213" y="30368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6875" name="AutoShape 11"/>
          <p:cNvSpPr>
            <a:spLocks noChangeArrowheads="1"/>
          </p:cNvSpPr>
          <p:nvPr/>
        </p:nvSpPr>
        <p:spPr bwMode="auto">
          <a:xfrm>
            <a:off x="5357813" y="39512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6876" name="AutoShape 12"/>
          <p:cNvSpPr>
            <a:spLocks noChangeArrowheads="1"/>
          </p:cNvSpPr>
          <p:nvPr/>
        </p:nvSpPr>
        <p:spPr bwMode="auto">
          <a:xfrm>
            <a:off x="5510213" y="41036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6877" name="AutoShape 13"/>
          <p:cNvSpPr>
            <a:spLocks noChangeArrowheads="1"/>
          </p:cNvSpPr>
          <p:nvPr/>
        </p:nvSpPr>
        <p:spPr bwMode="auto">
          <a:xfrm>
            <a:off x="6272213" y="37226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6878" name="AutoShape 14"/>
          <p:cNvSpPr>
            <a:spLocks noChangeArrowheads="1"/>
          </p:cNvSpPr>
          <p:nvPr/>
        </p:nvSpPr>
        <p:spPr bwMode="auto">
          <a:xfrm>
            <a:off x="7173913" y="37099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6879" name="AutoShape 15"/>
          <p:cNvSpPr>
            <a:spLocks noChangeArrowheads="1"/>
          </p:cNvSpPr>
          <p:nvPr/>
        </p:nvSpPr>
        <p:spPr bwMode="auto">
          <a:xfrm>
            <a:off x="6805613" y="46370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6880" name="AutoShape 16"/>
          <p:cNvSpPr>
            <a:spLocks noChangeArrowheads="1"/>
          </p:cNvSpPr>
          <p:nvPr/>
        </p:nvSpPr>
        <p:spPr bwMode="auto">
          <a:xfrm>
            <a:off x="7796213" y="46370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6881" name="AutoShape 17"/>
          <p:cNvSpPr>
            <a:spLocks noChangeArrowheads="1"/>
          </p:cNvSpPr>
          <p:nvPr/>
        </p:nvSpPr>
        <p:spPr bwMode="auto">
          <a:xfrm>
            <a:off x="6488113" y="51577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6882" name="AutoShape 18"/>
          <p:cNvSpPr>
            <a:spLocks noChangeArrowheads="1"/>
          </p:cNvSpPr>
          <p:nvPr/>
        </p:nvSpPr>
        <p:spPr bwMode="auto">
          <a:xfrm>
            <a:off x="7110413" y="40274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6883" name="AutoShape 19"/>
          <p:cNvSpPr>
            <a:spLocks noChangeArrowheads="1"/>
          </p:cNvSpPr>
          <p:nvPr/>
        </p:nvSpPr>
        <p:spPr bwMode="auto">
          <a:xfrm>
            <a:off x="6542088" y="45212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6884" name="AutoShape 20"/>
          <p:cNvSpPr>
            <a:spLocks noChangeArrowheads="1"/>
          </p:cNvSpPr>
          <p:nvPr/>
        </p:nvSpPr>
        <p:spPr bwMode="auto">
          <a:xfrm>
            <a:off x="7186613" y="48656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6885" name="AutoShape 21"/>
          <p:cNvSpPr>
            <a:spLocks noChangeArrowheads="1"/>
          </p:cNvSpPr>
          <p:nvPr/>
        </p:nvSpPr>
        <p:spPr bwMode="auto">
          <a:xfrm>
            <a:off x="7872413" y="39512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6886" name="AutoShape 22"/>
          <p:cNvSpPr>
            <a:spLocks noChangeArrowheads="1"/>
          </p:cNvSpPr>
          <p:nvPr/>
        </p:nvSpPr>
        <p:spPr bwMode="auto">
          <a:xfrm>
            <a:off x="6357938" y="24384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6887" name="AutoShape 23"/>
          <p:cNvSpPr>
            <a:spLocks noChangeArrowheads="1"/>
          </p:cNvSpPr>
          <p:nvPr/>
        </p:nvSpPr>
        <p:spPr bwMode="auto">
          <a:xfrm>
            <a:off x="6967538" y="25146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6888" name="AutoShape 24"/>
          <p:cNvSpPr>
            <a:spLocks noChangeArrowheads="1"/>
          </p:cNvSpPr>
          <p:nvPr/>
        </p:nvSpPr>
        <p:spPr bwMode="auto">
          <a:xfrm>
            <a:off x="8034338" y="32766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6889" name="AutoShape 25"/>
          <p:cNvSpPr>
            <a:spLocks noChangeArrowheads="1"/>
          </p:cNvSpPr>
          <p:nvPr/>
        </p:nvSpPr>
        <p:spPr bwMode="auto">
          <a:xfrm>
            <a:off x="5846763" y="37211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6890" name="AutoShape 26"/>
          <p:cNvSpPr>
            <a:spLocks noChangeArrowheads="1"/>
          </p:cNvSpPr>
          <p:nvPr/>
        </p:nvSpPr>
        <p:spPr bwMode="auto">
          <a:xfrm>
            <a:off x="5567363" y="442753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6891" name="AutoShape 27"/>
          <p:cNvSpPr>
            <a:spLocks noChangeArrowheads="1"/>
          </p:cNvSpPr>
          <p:nvPr/>
        </p:nvSpPr>
        <p:spPr bwMode="auto">
          <a:xfrm>
            <a:off x="7021513" y="438943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962588" name="Line 28"/>
          <p:cNvSpPr>
            <a:spLocks noChangeShapeType="1"/>
          </p:cNvSpPr>
          <p:nvPr/>
        </p:nvSpPr>
        <p:spPr bwMode="auto">
          <a:xfrm flipV="1">
            <a:off x="5586413" y="2438400"/>
            <a:ext cx="2143125" cy="28844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589" name="Line 29"/>
          <p:cNvSpPr>
            <a:spLocks noChangeShapeType="1"/>
          </p:cNvSpPr>
          <p:nvPr/>
        </p:nvSpPr>
        <p:spPr bwMode="auto">
          <a:xfrm flipH="1" flipV="1">
            <a:off x="6921500" y="3543300"/>
            <a:ext cx="254000" cy="1841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962590" name="Oval 30"/>
          <p:cNvSpPr>
            <a:spLocks noChangeArrowheads="1"/>
          </p:cNvSpPr>
          <p:nvPr/>
        </p:nvSpPr>
        <p:spPr bwMode="auto">
          <a:xfrm>
            <a:off x="6197600" y="3657600"/>
            <a:ext cx="228600" cy="21907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962591" name="Oval 31"/>
          <p:cNvSpPr>
            <a:spLocks noChangeArrowheads="1"/>
          </p:cNvSpPr>
          <p:nvPr/>
        </p:nvSpPr>
        <p:spPr bwMode="auto">
          <a:xfrm>
            <a:off x="6470650" y="4452938"/>
            <a:ext cx="228600" cy="219075"/>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962592" name="Oval 32"/>
          <p:cNvSpPr>
            <a:spLocks noChangeArrowheads="1"/>
          </p:cNvSpPr>
          <p:nvPr/>
        </p:nvSpPr>
        <p:spPr bwMode="auto">
          <a:xfrm>
            <a:off x="7104063" y="3640138"/>
            <a:ext cx="228600" cy="219075"/>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962593" name="Line 33"/>
          <p:cNvSpPr>
            <a:spLocks noChangeShapeType="1"/>
          </p:cNvSpPr>
          <p:nvPr/>
        </p:nvSpPr>
        <p:spPr bwMode="auto">
          <a:xfrm flipH="1" flipV="1">
            <a:off x="6297613" y="4357688"/>
            <a:ext cx="244475" cy="17462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962594" name="Line 34"/>
          <p:cNvSpPr>
            <a:spLocks noChangeShapeType="1"/>
          </p:cNvSpPr>
          <p:nvPr/>
        </p:nvSpPr>
        <p:spPr bwMode="auto">
          <a:xfrm flipH="1" flipV="1">
            <a:off x="6350000" y="3795713"/>
            <a:ext cx="234950" cy="1793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962595" name="Line 35"/>
          <p:cNvSpPr>
            <a:spLocks noChangeShapeType="1"/>
          </p:cNvSpPr>
          <p:nvPr/>
        </p:nvSpPr>
        <p:spPr bwMode="auto">
          <a:xfrm flipV="1">
            <a:off x="6024563" y="2619375"/>
            <a:ext cx="2009775" cy="26939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62596" name="Line 36"/>
          <p:cNvSpPr>
            <a:spLocks noChangeShapeType="1"/>
          </p:cNvSpPr>
          <p:nvPr/>
        </p:nvSpPr>
        <p:spPr bwMode="auto">
          <a:xfrm flipV="1">
            <a:off x="5376863" y="2257425"/>
            <a:ext cx="2066925" cy="27701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62597" name="Line 37"/>
          <p:cNvSpPr>
            <a:spLocks noChangeShapeType="1"/>
          </p:cNvSpPr>
          <p:nvPr/>
        </p:nvSpPr>
        <p:spPr bwMode="auto">
          <a:xfrm flipH="1" flipV="1">
            <a:off x="6248400" y="3886200"/>
            <a:ext cx="774700" cy="520700"/>
          </a:xfrm>
          <a:prstGeom prst="line">
            <a:avLst/>
          </a:prstGeom>
          <a:noFill/>
          <a:ln w="19050">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962598" name="Line 38"/>
          <p:cNvSpPr>
            <a:spLocks noChangeShapeType="1"/>
          </p:cNvSpPr>
          <p:nvPr/>
        </p:nvSpPr>
        <p:spPr bwMode="auto">
          <a:xfrm>
            <a:off x="5927725" y="3797300"/>
            <a:ext cx="777875" cy="546100"/>
          </a:xfrm>
          <a:prstGeom prst="line">
            <a:avLst/>
          </a:prstGeom>
          <a:noFill/>
          <a:ln w="19050">
            <a:solidFill>
              <a:schemeClr val="tx2">
                <a:lumMod val="60000"/>
                <a:lumOff val="40000"/>
              </a:schemeClr>
            </a:solidFill>
            <a:round/>
            <a:headEnd/>
            <a:tailEnd type="stealth"/>
          </a:ln>
        </p:spPr>
        <p:txBody>
          <a:bodyPr/>
          <a:lstStyle/>
          <a:p>
            <a:pPr>
              <a:defRPr/>
            </a:pPr>
            <a:endParaRPr lang="en-US">
              <a:latin typeface="Lucida Sans" charset="0"/>
              <a:ea typeface="Arial Unicode MS" charset="0"/>
              <a:cs typeface="Arial Unicode MS" charset="0"/>
            </a:endParaRPr>
          </a:p>
        </p:txBody>
      </p:sp>
      <p:sp>
        <p:nvSpPr>
          <p:cNvPr id="962599" name="Text Box 39"/>
          <p:cNvSpPr txBox="1">
            <a:spLocks noChangeArrowheads="1"/>
          </p:cNvSpPr>
          <p:nvPr/>
        </p:nvSpPr>
        <p:spPr bwMode="auto">
          <a:xfrm>
            <a:off x="6734175" y="4181475"/>
            <a:ext cx="704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r>
              <a:rPr lang="el-GR" altLang="en-US" sz="2000" i="1">
                <a:latin typeface="Times New Roman" panose="02020603050405020304" pitchFamily="18" charset="0"/>
                <a:cs typeface="Times New Roman" panose="02020603050405020304" pitchFamily="18" charset="0"/>
              </a:rPr>
              <a:t>ξ</a:t>
            </a:r>
            <a:r>
              <a:rPr lang="en-US" altLang="en-US" sz="2000" i="1" baseline="-25000">
                <a:latin typeface="Times New Roman" panose="02020603050405020304" pitchFamily="18" charset="0"/>
                <a:cs typeface="Times New Roman" panose="02020603050405020304" pitchFamily="18" charset="0"/>
              </a:rPr>
              <a:t>j</a:t>
            </a:r>
          </a:p>
        </p:txBody>
      </p:sp>
      <p:sp>
        <p:nvSpPr>
          <p:cNvPr id="962600" name="Text Box 40"/>
          <p:cNvSpPr txBox="1">
            <a:spLocks noChangeArrowheads="1"/>
          </p:cNvSpPr>
          <p:nvPr/>
        </p:nvSpPr>
        <p:spPr bwMode="auto">
          <a:xfrm>
            <a:off x="5848350" y="3800475"/>
            <a:ext cx="704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r>
              <a:rPr lang="el-GR" altLang="en-US" sz="2000" i="1">
                <a:latin typeface="Times New Roman" panose="02020603050405020304" pitchFamily="18" charset="0"/>
                <a:cs typeface="Times New Roman" panose="02020603050405020304" pitchFamily="18" charset="0"/>
              </a:rPr>
              <a:t>ξ</a:t>
            </a:r>
            <a:r>
              <a:rPr lang="en-US" altLang="en-US" sz="2000" i="1" baseline="-25000">
                <a:latin typeface="Times New Roman" panose="02020603050405020304" pitchFamily="18" charset="0"/>
                <a:cs typeface="Times New Roman" panose="02020603050405020304" pitchFamily="18" charset="0"/>
              </a:rPr>
              <a:t>i</a:t>
            </a:r>
          </a:p>
        </p:txBody>
      </p:sp>
      <p:sp>
        <p:nvSpPr>
          <p:cNvPr id="36905" name="TextBox 4"/>
          <p:cNvSpPr txBox="1">
            <a:spLocks noChangeArrowheads="1"/>
          </p:cNvSpPr>
          <p:nvPr/>
        </p:nvSpPr>
        <p:spPr bwMode="auto">
          <a:xfrm>
            <a:off x="7620000" y="-33338"/>
            <a:ext cx="1293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1600">
                <a:solidFill>
                  <a:srgbClr val="FBFCFF"/>
                </a:solidFill>
              </a:rPr>
              <a:t>Sec. 15.2.1</a:t>
            </a:r>
          </a:p>
        </p:txBody>
      </p:sp>
    </p:spTree>
    <p:extLst>
      <p:ext uri="{BB962C8B-B14F-4D97-AF65-F5344CB8AC3E}">
        <p14:creationId xmlns:p14="http://schemas.microsoft.com/office/powerpoint/2010/main" val="5756969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5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259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6259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25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259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6259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625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259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625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6259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625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25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62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8" grpId="0" animBg="1"/>
      <p:bldP spid="962589" grpId="0" animBg="1"/>
      <p:bldP spid="962590" grpId="0" animBg="1"/>
      <p:bldP spid="962591" grpId="0" animBg="1"/>
      <p:bldP spid="962592" grpId="0" animBg="1"/>
      <p:bldP spid="962593" grpId="0" animBg="1"/>
      <p:bldP spid="962594" grpId="0" animBg="1"/>
      <p:bldP spid="962595" grpId="0" animBg="1"/>
      <p:bldP spid="962596" grpId="0" animBg="1"/>
      <p:bldP spid="962597" grpId="0" animBg="1"/>
      <p:bldP spid="962599" grpId="0"/>
      <p:bldP spid="96260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mtClean="0"/>
              <a:t>Soft Margin Classification Mathematically</a:t>
            </a:r>
          </a:p>
        </p:txBody>
      </p:sp>
      <p:sp>
        <p:nvSpPr>
          <p:cNvPr id="37891" name="Rectangle 3"/>
          <p:cNvSpPr>
            <a:spLocks noGrp="1" noChangeArrowheads="1"/>
          </p:cNvSpPr>
          <p:nvPr>
            <p:ph type="body" idx="1"/>
          </p:nvPr>
        </p:nvSpPr>
        <p:spPr/>
        <p:txBody>
          <a:bodyPr>
            <a:normAutofit fontScale="92500" lnSpcReduction="20000"/>
          </a:bodyPr>
          <a:lstStyle/>
          <a:p>
            <a:pPr eaLnBrk="1" hangingPunct="1"/>
            <a:r>
              <a:rPr lang="en-US" altLang="en-US" sz="2000" dirty="0" smtClean="0"/>
              <a:t>The old formulation:</a:t>
            </a:r>
          </a:p>
          <a:p>
            <a:pPr eaLnBrk="1" hangingPunct="1"/>
            <a:endParaRPr lang="en-US" altLang="en-US" sz="2000" dirty="0" smtClean="0"/>
          </a:p>
          <a:p>
            <a:pPr eaLnBrk="1" hangingPunct="1"/>
            <a:endParaRPr lang="en-US" altLang="en-US" sz="2000" dirty="0" smtClean="0"/>
          </a:p>
          <a:p>
            <a:pPr eaLnBrk="1" hangingPunct="1"/>
            <a:endParaRPr lang="en-US" altLang="en-US" sz="2000" dirty="0" smtClean="0"/>
          </a:p>
          <a:p>
            <a:pPr eaLnBrk="1" hangingPunct="1"/>
            <a:endParaRPr lang="en-US" altLang="en-US" sz="2000" dirty="0" smtClean="0"/>
          </a:p>
          <a:p>
            <a:pPr eaLnBrk="1" hangingPunct="1"/>
            <a:r>
              <a:rPr lang="en-US" altLang="en-US" sz="2000" dirty="0" smtClean="0"/>
              <a:t>The new formulation incorporating slack variables:</a:t>
            </a:r>
          </a:p>
          <a:p>
            <a:pPr eaLnBrk="1" hangingPunct="1"/>
            <a:endParaRPr lang="en-US" altLang="en-US" sz="2000" dirty="0" smtClean="0"/>
          </a:p>
          <a:p>
            <a:pPr eaLnBrk="1" hangingPunct="1"/>
            <a:endParaRPr lang="en-US" altLang="en-US" sz="2000" dirty="0" smtClean="0"/>
          </a:p>
          <a:p>
            <a:pPr eaLnBrk="1" hangingPunct="1"/>
            <a:endParaRPr lang="en-US" altLang="en-US" sz="2000" dirty="0" smtClean="0"/>
          </a:p>
          <a:p>
            <a:pPr marL="0" indent="0" eaLnBrk="1" hangingPunct="1">
              <a:buNone/>
            </a:pPr>
            <a:r>
              <a:rPr lang="en-US" altLang="en-US" sz="2000" dirty="0" smtClean="0"/>
              <a:t>Parameter </a:t>
            </a:r>
            <a:r>
              <a:rPr lang="en-US" altLang="en-US" sz="2000" i="1" dirty="0" smtClean="0"/>
              <a:t>C</a:t>
            </a:r>
            <a:r>
              <a:rPr lang="en-US" altLang="en-US" sz="2000" dirty="0" smtClean="0"/>
              <a:t> can be viewed as a way to control overfitting</a:t>
            </a:r>
          </a:p>
          <a:p>
            <a:pPr lvl="1" eaLnBrk="1" hangingPunct="1"/>
            <a:r>
              <a:rPr lang="en-US" altLang="en-US" sz="1800" dirty="0" smtClean="0"/>
              <a:t>A regularization term</a:t>
            </a:r>
          </a:p>
        </p:txBody>
      </p:sp>
      <mc:AlternateContent xmlns:mc="http://schemas.openxmlformats.org/markup-compatibility/2006" xmlns:a14="http://schemas.microsoft.com/office/drawing/2010/main">
        <mc:Choice Requires="a14">
          <p:sp>
            <p:nvSpPr>
              <p:cNvPr id="37892" name="Text Box 4"/>
              <p:cNvSpPr txBox="1">
                <a:spLocks noChangeArrowheads="1"/>
              </p:cNvSpPr>
              <p:nvPr/>
            </p:nvSpPr>
            <p:spPr bwMode="auto">
              <a:xfrm>
                <a:off x="1085850" y="2260600"/>
                <a:ext cx="6438900" cy="1092200"/>
              </a:xfrm>
              <a:prstGeom prst="rect">
                <a:avLst/>
              </a:prstGeom>
              <a:noFill/>
              <a:ln w="25400">
                <a:solidFill>
                  <a:srgbClr val="008000"/>
                </a:solidFill>
                <a:miter lim="800000"/>
                <a:headEnd/>
                <a:tailEnd/>
              </a:ln>
              <a:extLst>
                <a:ext uri="{909E8E84-426E-40DD-AFC4-6F175D3DCCD1}">
                  <a14:hiddenFill>
                    <a:solidFill>
                      <a:srgbClr val="FFFFFF"/>
                    </a:solidFill>
                  </a14:hiddenFill>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2000" dirty="0">
                    <a:latin typeface="Times New Roman" panose="02020603050405020304" pitchFamily="18" charset="0"/>
                  </a:rPr>
                  <a:t>Find </a:t>
                </a:r>
                <a:r>
                  <a:rPr lang="en-US" altLang="en-US" sz="2000" b="1" dirty="0">
                    <a:latin typeface="Times New Roman" panose="02020603050405020304" pitchFamily="18" charset="0"/>
                  </a:rPr>
                  <a:t>w</a:t>
                </a:r>
                <a:r>
                  <a:rPr lang="en-US" altLang="en-US" sz="2000" dirty="0">
                    <a:latin typeface="Times New Roman" panose="02020603050405020304" pitchFamily="18" charset="0"/>
                  </a:rPr>
                  <a:t> and </a:t>
                </a:r>
                <a:r>
                  <a:rPr lang="en-US" altLang="en-US" sz="2000" i="1" dirty="0">
                    <a:latin typeface="Times New Roman" panose="02020603050405020304" pitchFamily="18" charset="0"/>
                  </a:rPr>
                  <a:t>b</a:t>
                </a:r>
                <a:r>
                  <a:rPr lang="en-US" altLang="en-US" sz="2000" dirty="0">
                    <a:latin typeface="Times New Roman" panose="02020603050405020304" pitchFamily="18" charset="0"/>
                  </a:rPr>
                  <a:t> such that</a:t>
                </a:r>
              </a:p>
              <a:p>
                <a:pPr eaLnBrk="1" hangingPunct="1"/>
                <a14:m>
                  <m:oMath xmlns:m="http://schemas.openxmlformats.org/officeDocument/2006/math">
                    <m:r>
                      <a:rPr lang="el-GR" altLang="en-US" sz="2000" b="1" i="0" dirty="0" smtClean="0">
                        <a:latin typeface="Cambria Math" panose="02040503050406030204" pitchFamily="18" charset="0"/>
                        <a:cs typeface="Times New Roman" panose="02020603050405020304" pitchFamily="18" charset="0"/>
                      </a:rPr>
                      <m:t>𝚽</m:t>
                    </m:r>
                    <m:r>
                      <a:rPr lang="en-US" altLang="en-US" sz="2000" i="1" dirty="0">
                        <a:latin typeface="Cambria Math" panose="02040503050406030204" pitchFamily="18" charset="0"/>
                        <a:cs typeface="Times New Roman" panose="02020603050405020304" pitchFamily="18" charset="0"/>
                      </a:rPr>
                      <m:t>(</m:t>
                    </m:r>
                    <m:r>
                      <a:rPr lang="en-US" altLang="en-US" sz="2000" b="1" i="1" dirty="0">
                        <a:latin typeface="Cambria Math" panose="02040503050406030204" pitchFamily="18" charset="0"/>
                        <a:cs typeface="Times New Roman" panose="02020603050405020304" pitchFamily="18" charset="0"/>
                      </a:rPr>
                      <m:t>𝒘</m:t>
                    </m:r>
                    <m:r>
                      <a:rPr lang="en-US" altLang="en-US" sz="2000" i="1" dirty="0">
                        <a:latin typeface="Cambria Math" panose="02040503050406030204" pitchFamily="18" charset="0"/>
                        <a:cs typeface="Times New Roman" panose="02020603050405020304" pitchFamily="18" charset="0"/>
                      </a:rPr>
                      <m:t>)</m:t>
                    </m:r>
                    <m:r>
                      <a:rPr lang="en-US" altLang="en-US" sz="2000" b="1" i="1" dirty="0">
                        <a:latin typeface="Cambria Math" panose="02040503050406030204" pitchFamily="18" charset="0"/>
                        <a:cs typeface="Times New Roman" panose="02020603050405020304" pitchFamily="18" charset="0"/>
                      </a:rPr>
                      <m:t> =½ </m:t>
                    </m:r>
                    <m:r>
                      <a:rPr lang="en-US" altLang="en-US" sz="2000" b="1" i="1" dirty="0" err="1">
                        <a:latin typeface="Cambria Math" panose="02040503050406030204" pitchFamily="18" charset="0"/>
                      </a:rPr>
                      <m:t>𝒘</m:t>
                    </m:r>
                    <m:r>
                      <a:rPr lang="en-US" altLang="en-US" sz="2000" i="1" baseline="30000" dirty="0" err="1">
                        <a:latin typeface="Cambria Math" panose="02040503050406030204" pitchFamily="18" charset="0"/>
                      </a:rPr>
                      <m:t>𝑇</m:t>
                    </m:r>
                    <m:r>
                      <a:rPr lang="en-US" altLang="en-US" sz="2000" b="1" i="1" dirty="0" err="1">
                        <a:latin typeface="Cambria Math" panose="02040503050406030204" pitchFamily="18" charset="0"/>
                      </a:rPr>
                      <m:t>𝒘</m:t>
                    </m:r>
                    <m:r>
                      <a:rPr lang="en-US" altLang="en-US" sz="2000" i="1" dirty="0">
                        <a:latin typeface="Cambria Math" panose="02040503050406030204" pitchFamily="18" charset="0"/>
                      </a:rPr>
                      <m:t> </m:t>
                    </m:r>
                  </m:oMath>
                </a14:m>
                <a:r>
                  <a:rPr lang="en-US" altLang="en-US" sz="2000" dirty="0">
                    <a:latin typeface="Times New Roman" panose="02020603050405020304" pitchFamily="18" charset="0"/>
                  </a:rPr>
                  <a:t> is minimized and for all </a:t>
                </a:r>
                <a14:m>
                  <m:oMath xmlns:m="http://schemas.openxmlformats.org/officeDocument/2006/math">
                    <m:r>
                      <a:rPr lang="en-US" altLang="en-US" i="1" dirty="0" smtClean="0">
                        <a:latin typeface="Cambria Math" panose="02040503050406030204" pitchFamily="18" charset="0"/>
                      </a:rPr>
                      <m:t>{</m:t>
                    </m:r>
                    <m:r>
                      <a:rPr lang="en-US" altLang="en-US" sz="2000" i="1" dirty="0">
                        <a:latin typeface="Cambria Math" panose="02040503050406030204" pitchFamily="18" charset="0"/>
                      </a:rPr>
                      <m:t>(</m:t>
                    </m:r>
                    <m:r>
                      <a:rPr lang="en-US" altLang="en-US" b="1" i="1" dirty="0">
                        <a:latin typeface="Cambria Math" panose="02040503050406030204" pitchFamily="18" charset="0"/>
                      </a:rPr>
                      <m:t>𝒙</m:t>
                    </m:r>
                    <m:r>
                      <a:rPr lang="en-US" altLang="en-US" b="1" i="1" baseline="-25000" dirty="0">
                        <a:latin typeface="Cambria Math" panose="02040503050406030204" pitchFamily="18" charset="0"/>
                      </a:rPr>
                      <m:t>𝒊</m:t>
                    </m:r>
                    <m:r>
                      <a:rPr lang="en-US" altLang="en-US" b="1" i="1" dirty="0">
                        <a:latin typeface="Cambria Math" panose="02040503050406030204" pitchFamily="18" charset="0"/>
                      </a:rPr>
                      <m:t> </m:t>
                    </m:r>
                    <m:r>
                      <a:rPr lang="en-US" altLang="en-US" i="1" dirty="0">
                        <a:latin typeface="Cambria Math" panose="02040503050406030204" pitchFamily="18" charset="0"/>
                      </a:rPr>
                      <m:t>,</m:t>
                    </m:r>
                    <m:r>
                      <a:rPr lang="en-US" altLang="en-US" i="1" dirty="0" err="1">
                        <a:latin typeface="Cambria Math" panose="02040503050406030204" pitchFamily="18" charset="0"/>
                      </a:rPr>
                      <m:t>𝑦</m:t>
                    </m:r>
                    <m:r>
                      <a:rPr lang="en-US" altLang="en-US" i="1" baseline="-25000" dirty="0" err="1">
                        <a:latin typeface="Cambria Math" panose="02040503050406030204" pitchFamily="18" charset="0"/>
                      </a:rPr>
                      <m:t>𝑖</m:t>
                    </m:r>
                    <m:r>
                      <a:rPr lang="en-US" altLang="en-US" i="1" dirty="0">
                        <a:latin typeface="Cambria Math" panose="02040503050406030204" pitchFamily="18" charset="0"/>
                      </a:rPr>
                      <m:t>)}</m:t>
                    </m:r>
                  </m:oMath>
                </a14:m>
                <a:endParaRPr lang="en-US" altLang="en-US" sz="2000" dirty="0">
                  <a:latin typeface="Times New Roman" panose="02020603050405020304" pitchFamily="18" charset="0"/>
                </a:endParaRPr>
              </a:p>
              <a:p>
                <a:pPr eaLnBrk="1" hangingPunct="1"/>
                <a14:m>
                  <m:oMathPara xmlns:m="http://schemas.openxmlformats.org/officeDocument/2006/math">
                    <m:oMathParaPr>
                      <m:jc m:val="centerGroup"/>
                    </m:oMathParaPr>
                    <m:oMath xmlns:m="http://schemas.openxmlformats.org/officeDocument/2006/math">
                      <m:r>
                        <a:rPr lang="en-US" altLang="en-US" sz="2000" i="1" dirty="0" smtClean="0">
                          <a:latin typeface="Cambria Math" panose="02040503050406030204" pitchFamily="18" charset="0"/>
                        </a:rPr>
                        <m:t>𝑦</m:t>
                      </m:r>
                      <m:r>
                        <a:rPr lang="en-US" altLang="en-US" sz="2000" i="1" baseline="-25000" dirty="0" err="1">
                          <a:latin typeface="Cambria Math" panose="02040503050406030204" pitchFamily="18" charset="0"/>
                        </a:rPr>
                        <m:t>𝑖</m:t>
                      </m:r>
                      <m:r>
                        <a:rPr lang="en-US" altLang="en-US" sz="2000" i="1" dirty="0">
                          <a:latin typeface="Cambria Math" panose="02040503050406030204" pitchFamily="18" charset="0"/>
                        </a:rPr>
                        <m:t> </m:t>
                      </m:r>
                      <m:r>
                        <a:rPr lang="en-US" altLang="en-US" sz="2000" i="1" dirty="0" smtClean="0">
                          <a:latin typeface="Cambria Math" panose="02040503050406030204" pitchFamily="18" charset="0"/>
                        </a:rPr>
                        <m:t>(</m:t>
                      </m:r>
                      <m:r>
                        <a:rPr lang="en-US" altLang="en-US" sz="2000" b="1" i="1" dirty="0" err="1" smtClean="0">
                          <a:latin typeface="Cambria Math" panose="02040503050406030204" pitchFamily="18" charset="0"/>
                        </a:rPr>
                        <m:t>𝒙</m:t>
                      </m:r>
                      <m:r>
                        <a:rPr lang="en-US" altLang="en-US" sz="2000" b="1" i="1" baseline="-25000" dirty="0" err="1" smtClean="0">
                          <a:latin typeface="Cambria Math" panose="02040503050406030204" pitchFamily="18" charset="0"/>
                        </a:rPr>
                        <m:t>𝒊</m:t>
                      </m:r>
                      <m:r>
                        <a:rPr lang="en-US" altLang="en-US" sz="2000" b="1" i="1" dirty="0" err="1" smtClean="0">
                          <a:latin typeface="Cambria Math" panose="02040503050406030204" pitchFamily="18" charset="0"/>
                        </a:rPr>
                        <m:t>𝒘</m:t>
                      </m:r>
                      <m:r>
                        <a:rPr lang="en-US" altLang="en-US" sz="2000" i="1" dirty="0" smtClean="0">
                          <a:latin typeface="Cambria Math" panose="02040503050406030204" pitchFamily="18" charset="0"/>
                        </a:rPr>
                        <m:t>+ </m:t>
                      </m:r>
                      <m:r>
                        <a:rPr lang="en-US" altLang="en-US" sz="2000" i="1" dirty="0">
                          <a:latin typeface="Cambria Math" panose="02040503050406030204" pitchFamily="18" charset="0"/>
                        </a:rPr>
                        <m:t>𝑏</m:t>
                      </m:r>
                      <m:r>
                        <a:rPr lang="en-US" altLang="en-US" sz="2000" i="1" dirty="0">
                          <a:latin typeface="Cambria Math" panose="02040503050406030204" pitchFamily="18" charset="0"/>
                        </a:rPr>
                        <m:t>)</m:t>
                      </m:r>
                      <m:r>
                        <a:rPr lang="en-US" altLang="en-US" sz="2000" b="1" i="1" dirty="0">
                          <a:latin typeface="Cambria Math" panose="02040503050406030204" pitchFamily="18" charset="0"/>
                        </a:rPr>
                        <m:t> </m:t>
                      </m:r>
                      <m:r>
                        <a:rPr lang="en-US" altLang="en-US" sz="2000" b="1" i="1" dirty="0">
                          <a:latin typeface="Cambria Math" panose="02040503050406030204" pitchFamily="18" charset="0"/>
                          <a:cs typeface="Times New Roman" panose="02020603050405020304" pitchFamily="18" charset="0"/>
                        </a:rPr>
                        <m:t>≥ </m:t>
                      </m:r>
                      <m:r>
                        <a:rPr lang="en-US" altLang="en-US" sz="2000" i="1" dirty="0">
                          <a:latin typeface="Cambria Math" panose="02040503050406030204" pitchFamily="18" charset="0"/>
                          <a:cs typeface="Times New Roman" panose="02020603050405020304" pitchFamily="18" charset="0"/>
                        </a:rPr>
                        <m:t>1</m:t>
                      </m:r>
                    </m:oMath>
                  </m:oMathPara>
                </a14:m>
                <a:endParaRPr lang="en-US" altLang="en-US" sz="2000" dirty="0">
                  <a:latin typeface="Times New Roman" panose="02020603050405020304" pitchFamily="18" charset="0"/>
                  <a:cs typeface="Times New Roman" panose="02020603050405020304" pitchFamily="18" charset="0"/>
                </a:endParaRPr>
              </a:p>
            </p:txBody>
          </p:sp>
        </mc:Choice>
        <mc:Fallback xmlns="">
          <p:sp>
            <p:nvSpPr>
              <p:cNvPr id="37892" name="Text Box 4"/>
              <p:cNvSpPr txBox="1">
                <a:spLocks noRot="1" noChangeAspect="1" noMove="1" noResize="1" noEditPoints="1" noAdjustHandles="1" noChangeArrowheads="1" noChangeShapeType="1" noTextEdit="1"/>
              </p:cNvSpPr>
              <p:nvPr/>
            </p:nvSpPr>
            <p:spPr bwMode="auto">
              <a:xfrm>
                <a:off x="1085850" y="2260600"/>
                <a:ext cx="6438900" cy="1092200"/>
              </a:xfrm>
              <a:prstGeom prst="rect">
                <a:avLst/>
              </a:prstGeom>
              <a:blipFill rotWithShape="0">
                <a:blip r:embed="rId2"/>
                <a:stretch>
                  <a:fillRect l="-755" t="-2186" b="-2732"/>
                </a:stretch>
              </a:blip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893" name="Text Box 5"/>
              <p:cNvSpPr txBox="1">
                <a:spLocks noChangeArrowheads="1"/>
              </p:cNvSpPr>
              <p:nvPr/>
            </p:nvSpPr>
            <p:spPr bwMode="auto">
              <a:xfrm>
                <a:off x="1037844" y="4064847"/>
                <a:ext cx="6438900" cy="1015663"/>
              </a:xfrm>
              <a:prstGeom prst="rect">
                <a:avLst/>
              </a:prstGeom>
              <a:noFill/>
              <a:ln w="25400">
                <a:solidFill>
                  <a:srgbClr val="008000"/>
                </a:solidFill>
                <a:miter lim="800000"/>
                <a:headEnd/>
                <a:tailEnd/>
              </a:ln>
              <a:extLst>
                <a:ext uri="{909E8E84-426E-40DD-AFC4-6F175D3DCCD1}">
                  <a14:hiddenFill>
                    <a:solidFill>
                      <a:srgbClr val="FFFFFF"/>
                    </a:solidFill>
                  </a14:hiddenFill>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2000" dirty="0" smtClean="0">
                    <a:latin typeface="Times New Roman" panose="02020603050405020304" pitchFamily="18" charset="0"/>
                  </a:rPr>
                  <a:t>Find </a:t>
                </a:r>
                <a:r>
                  <a:rPr lang="en-US" altLang="en-US" sz="2000" b="1" dirty="0">
                    <a:latin typeface="Times New Roman" panose="02020603050405020304" pitchFamily="18" charset="0"/>
                  </a:rPr>
                  <a:t>w</a:t>
                </a:r>
                <a:r>
                  <a:rPr lang="en-US" altLang="en-US" sz="2000" dirty="0">
                    <a:latin typeface="Times New Roman" panose="02020603050405020304" pitchFamily="18" charset="0"/>
                  </a:rPr>
                  <a:t> and </a:t>
                </a:r>
                <a:r>
                  <a:rPr lang="en-US" altLang="en-US" sz="2000" i="1" dirty="0">
                    <a:latin typeface="Times New Roman" panose="02020603050405020304" pitchFamily="18" charset="0"/>
                  </a:rPr>
                  <a:t>b</a:t>
                </a:r>
                <a:r>
                  <a:rPr lang="en-US" altLang="en-US" sz="2000" dirty="0">
                    <a:latin typeface="Times New Roman" panose="02020603050405020304" pitchFamily="18" charset="0"/>
                  </a:rPr>
                  <a:t> such that</a:t>
                </a:r>
              </a:p>
              <a:p>
                <a:pPr eaLnBrk="1" hangingPunct="1"/>
                <a14:m>
                  <m:oMath xmlns:m="http://schemas.openxmlformats.org/officeDocument/2006/math">
                    <m:r>
                      <a:rPr lang="el-GR" altLang="en-US" sz="1800" b="1" i="0" dirty="0" smtClean="0">
                        <a:latin typeface="Cambria Math" panose="02040503050406030204" pitchFamily="18" charset="0"/>
                        <a:cs typeface="Times New Roman" panose="02020603050405020304" pitchFamily="18" charset="0"/>
                      </a:rPr>
                      <m:t>𝚽</m:t>
                    </m:r>
                    <m:r>
                      <a:rPr lang="en-US" altLang="en-US" sz="1800" i="1" dirty="0">
                        <a:latin typeface="Cambria Math" panose="02040503050406030204" pitchFamily="18" charset="0"/>
                        <a:cs typeface="Times New Roman" panose="02020603050405020304" pitchFamily="18" charset="0"/>
                      </a:rPr>
                      <m:t>(</m:t>
                    </m:r>
                    <m:r>
                      <a:rPr lang="en-US" altLang="en-US" sz="1800" b="1" i="1" dirty="0">
                        <a:latin typeface="Cambria Math" panose="02040503050406030204" pitchFamily="18" charset="0"/>
                        <a:cs typeface="Times New Roman" panose="02020603050405020304" pitchFamily="18" charset="0"/>
                      </a:rPr>
                      <m:t>𝒘</m:t>
                    </m:r>
                    <m:r>
                      <a:rPr lang="en-US" altLang="en-US" sz="1800" i="1" dirty="0">
                        <a:latin typeface="Cambria Math" panose="02040503050406030204" pitchFamily="18" charset="0"/>
                        <a:cs typeface="Times New Roman" panose="02020603050405020304" pitchFamily="18" charset="0"/>
                      </a:rPr>
                      <m:t>)</m:t>
                    </m:r>
                    <m:r>
                      <a:rPr lang="en-US" altLang="en-US" sz="1800" b="1" i="1" dirty="0">
                        <a:latin typeface="Cambria Math" panose="02040503050406030204" pitchFamily="18" charset="0"/>
                        <a:cs typeface="Times New Roman" panose="02020603050405020304" pitchFamily="18" charset="0"/>
                      </a:rPr>
                      <m:t> =½ </m:t>
                    </m:r>
                    <m:r>
                      <a:rPr lang="en-US" altLang="en-US" sz="1800" b="1" i="1" dirty="0" err="1">
                        <a:latin typeface="Cambria Math" panose="02040503050406030204" pitchFamily="18" charset="0"/>
                      </a:rPr>
                      <m:t>𝒘</m:t>
                    </m:r>
                    <m:r>
                      <a:rPr lang="en-US" altLang="en-US" sz="1800" i="1" baseline="30000" dirty="0" err="1">
                        <a:latin typeface="Cambria Math" panose="02040503050406030204" pitchFamily="18" charset="0"/>
                      </a:rPr>
                      <m:t>𝑇</m:t>
                    </m:r>
                    <m:r>
                      <a:rPr lang="en-US" altLang="en-US" sz="1800" b="1" i="1" dirty="0" err="1">
                        <a:latin typeface="Cambria Math" panose="02040503050406030204" pitchFamily="18" charset="0"/>
                      </a:rPr>
                      <m:t>𝒘</m:t>
                    </m:r>
                    <m:r>
                      <a:rPr lang="en-US" altLang="en-US" sz="1800" i="1" dirty="0">
                        <a:latin typeface="Cambria Math" panose="02040503050406030204" pitchFamily="18" charset="0"/>
                      </a:rPr>
                      <m:t> + </m:t>
                    </m:r>
                    <m:r>
                      <a:rPr lang="en-US" altLang="en-US" sz="1800" i="1" dirty="0">
                        <a:latin typeface="Cambria Math" panose="02040503050406030204" pitchFamily="18" charset="0"/>
                      </a:rPr>
                      <m:t>𝐶</m:t>
                    </m:r>
                    <m:r>
                      <m:rPr>
                        <m:sty m:val="p"/>
                      </m:rPr>
                      <a:rPr lang="el-GR" altLang="en-US" sz="2000" i="0" dirty="0">
                        <a:latin typeface="Cambria Math" panose="02040503050406030204" pitchFamily="18" charset="0"/>
                      </a:rPr>
                      <m:t>Σ</m:t>
                    </m:r>
                    <m:r>
                      <a:rPr lang="el-GR" altLang="en-US" sz="1800" i="1" dirty="0">
                        <a:latin typeface="Cambria Math" panose="02040503050406030204" pitchFamily="18" charset="0"/>
                      </a:rPr>
                      <m:t>𝜉</m:t>
                    </m:r>
                    <m:r>
                      <a:rPr lang="en-US" altLang="en-US" sz="1800" i="1" baseline="-25000" dirty="0" err="1">
                        <a:latin typeface="Cambria Math" panose="02040503050406030204" pitchFamily="18" charset="0"/>
                      </a:rPr>
                      <m:t>𝑖</m:t>
                    </m:r>
                    <m:r>
                      <a:rPr lang="en-US" altLang="en-US" sz="1800" i="1" dirty="0">
                        <a:latin typeface="Cambria Math" panose="02040503050406030204" pitchFamily="18" charset="0"/>
                      </a:rPr>
                      <m:t>     </m:t>
                    </m:r>
                  </m:oMath>
                </a14:m>
                <a:r>
                  <a:rPr lang="en-US" altLang="en-US" sz="1800" dirty="0">
                    <a:latin typeface="Times New Roman" panose="02020603050405020304" pitchFamily="18" charset="0"/>
                  </a:rPr>
                  <a:t>is minimized and for all </a:t>
                </a:r>
                <a14:m>
                  <m:oMath xmlns:m="http://schemas.openxmlformats.org/officeDocument/2006/math">
                    <m:r>
                      <a:rPr lang="en-US" altLang="en-US" sz="2000" i="1" dirty="0" smtClean="0">
                        <a:latin typeface="Cambria Math" panose="02040503050406030204" pitchFamily="18" charset="0"/>
                      </a:rPr>
                      <m:t>{</m:t>
                    </m:r>
                    <m:r>
                      <a:rPr lang="en-US" altLang="en-US" sz="1800" i="1" dirty="0">
                        <a:latin typeface="Cambria Math" panose="02040503050406030204" pitchFamily="18" charset="0"/>
                      </a:rPr>
                      <m:t>(</m:t>
                    </m:r>
                    <m:r>
                      <a:rPr lang="en-US" altLang="en-US" sz="2000" b="1" i="1" dirty="0">
                        <a:latin typeface="Cambria Math" panose="02040503050406030204" pitchFamily="18" charset="0"/>
                      </a:rPr>
                      <m:t>𝒙</m:t>
                    </m:r>
                    <m:r>
                      <a:rPr lang="en-US" altLang="en-US" sz="2000" b="1" i="1" baseline="-25000" dirty="0">
                        <a:latin typeface="Cambria Math" panose="02040503050406030204" pitchFamily="18" charset="0"/>
                      </a:rPr>
                      <m:t>𝒊</m:t>
                    </m:r>
                    <m:r>
                      <a:rPr lang="en-US" altLang="en-US" sz="2000" b="1" i="1" dirty="0">
                        <a:latin typeface="Cambria Math" panose="02040503050406030204" pitchFamily="18" charset="0"/>
                      </a:rPr>
                      <m:t> </m:t>
                    </m:r>
                    <m:r>
                      <a:rPr lang="en-US" altLang="en-US" sz="2000" i="1" dirty="0">
                        <a:latin typeface="Cambria Math" panose="02040503050406030204" pitchFamily="18" charset="0"/>
                      </a:rPr>
                      <m:t>,</m:t>
                    </m:r>
                    <m:r>
                      <a:rPr lang="en-US" altLang="en-US" sz="2000" i="1" dirty="0" err="1">
                        <a:latin typeface="Cambria Math" panose="02040503050406030204" pitchFamily="18" charset="0"/>
                      </a:rPr>
                      <m:t>𝑦</m:t>
                    </m:r>
                    <m:r>
                      <a:rPr lang="en-US" altLang="en-US" sz="2000" i="1" baseline="-25000" dirty="0" err="1">
                        <a:latin typeface="Cambria Math" panose="02040503050406030204" pitchFamily="18" charset="0"/>
                      </a:rPr>
                      <m:t>𝑖</m:t>
                    </m:r>
                    <m:r>
                      <a:rPr lang="en-US" altLang="en-US" sz="2000" i="1" dirty="0">
                        <a:latin typeface="Cambria Math" panose="02040503050406030204" pitchFamily="18" charset="0"/>
                      </a:rPr>
                      <m:t>)}</m:t>
                    </m:r>
                  </m:oMath>
                </a14:m>
                <a:endParaRPr lang="en-US" altLang="en-US" sz="1800" dirty="0">
                  <a:latin typeface="Times New Roman" panose="02020603050405020304" pitchFamily="18" charset="0"/>
                </a:endParaRPr>
              </a:p>
              <a:p>
                <a:pPr eaLnBrk="1" hangingPunct="1"/>
                <a14:m>
                  <m:oMath xmlns:m="http://schemas.openxmlformats.org/officeDocument/2006/math">
                    <m:r>
                      <a:rPr lang="en-US" altLang="en-US" sz="2000" i="1" dirty="0" smtClean="0">
                        <a:latin typeface="Cambria Math" panose="02040503050406030204" pitchFamily="18" charset="0"/>
                      </a:rPr>
                      <m:t>𝑦</m:t>
                    </m:r>
                    <m:r>
                      <a:rPr lang="en-US" altLang="en-US" sz="2000" i="1" baseline="-25000" dirty="0" err="1">
                        <a:latin typeface="Cambria Math" panose="02040503050406030204" pitchFamily="18" charset="0"/>
                      </a:rPr>
                      <m:t>𝑖</m:t>
                    </m:r>
                    <m:r>
                      <a:rPr lang="en-US" altLang="en-US" sz="2000" i="1" dirty="0">
                        <a:latin typeface="Cambria Math" panose="02040503050406030204" pitchFamily="18" charset="0"/>
                      </a:rPr>
                      <m:t> (</m:t>
                    </m:r>
                    <m:r>
                      <a:rPr lang="en-US" altLang="en-US" sz="2000" b="1" i="1" dirty="0" err="1">
                        <a:latin typeface="Cambria Math" panose="02040503050406030204" pitchFamily="18" charset="0"/>
                      </a:rPr>
                      <m:t>𝒙</m:t>
                    </m:r>
                    <m:r>
                      <a:rPr lang="en-US" altLang="en-US" sz="2000" b="1" i="1" baseline="-25000" dirty="0" err="1">
                        <a:latin typeface="Cambria Math" panose="02040503050406030204" pitchFamily="18" charset="0"/>
                      </a:rPr>
                      <m:t>𝒊</m:t>
                    </m:r>
                    <m:r>
                      <a:rPr lang="en-US" altLang="en-US" sz="2000" b="1" i="1" dirty="0" smtClean="0">
                        <a:latin typeface="Cambria Math" panose="02040503050406030204" pitchFamily="18" charset="0"/>
                      </a:rPr>
                      <m:t>𝒘</m:t>
                    </m:r>
                    <m:r>
                      <a:rPr lang="en-US" altLang="en-US" sz="2000" i="1" dirty="0">
                        <a:latin typeface="Cambria Math" panose="02040503050406030204" pitchFamily="18" charset="0"/>
                      </a:rPr>
                      <m:t>+ </m:t>
                    </m:r>
                    <m:r>
                      <a:rPr lang="en-US" altLang="en-US" sz="2000" i="1" dirty="0">
                        <a:latin typeface="Cambria Math" panose="02040503050406030204" pitchFamily="18" charset="0"/>
                      </a:rPr>
                      <m:t>𝑏</m:t>
                    </m:r>
                    <m:r>
                      <a:rPr lang="en-US" altLang="en-US" sz="2000" i="1" dirty="0">
                        <a:latin typeface="Cambria Math" panose="02040503050406030204" pitchFamily="18" charset="0"/>
                      </a:rPr>
                      <m:t>)</m:t>
                    </m:r>
                    <m:r>
                      <a:rPr lang="en-US" altLang="en-US" sz="2000" b="1" i="1" dirty="0">
                        <a:latin typeface="Cambria Math" panose="02040503050406030204" pitchFamily="18" charset="0"/>
                      </a:rPr>
                      <m:t> </m:t>
                    </m:r>
                    <m:r>
                      <a:rPr lang="en-US" altLang="en-US" sz="2000" b="1" i="1" dirty="0">
                        <a:latin typeface="Cambria Math" panose="02040503050406030204" pitchFamily="18" charset="0"/>
                        <a:cs typeface="Times New Roman" panose="02020603050405020304" pitchFamily="18" charset="0"/>
                      </a:rPr>
                      <m:t>≥ </m:t>
                    </m:r>
                    <m:r>
                      <a:rPr lang="en-US" altLang="en-US" sz="2000" i="1" dirty="0">
                        <a:latin typeface="Cambria Math" panose="02040503050406030204" pitchFamily="18" charset="0"/>
                        <a:cs typeface="Times New Roman" panose="02020603050405020304" pitchFamily="18" charset="0"/>
                      </a:rPr>
                      <m:t>1− </m:t>
                    </m:r>
                    <m:r>
                      <a:rPr lang="el-GR" altLang="en-US" sz="2000" i="1" dirty="0">
                        <a:latin typeface="Cambria Math" panose="02040503050406030204" pitchFamily="18" charset="0"/>
                        <a:cs typeface="Times New Roman" panose="02020603050405020304" pitchFamily="18" charset="0"/>
                      </a:rPr>
                      <m:t>𝜉</m:t>
                    </m:r>
                    <m:r>
                      <a:rPr lang="en-US" altLang="en-US" sz="2000" i="1" baseline="-25000" dirty="0" err="1">
                        <a:latin typeface="Cambria Math" panose="02040503050406030204" pitchFamily="18" charset="0"/>
                        <a:cs typeface="Times New Roman" panose="02020603050405020304" pitchFamily="18" charset="0"/>
                      </a:rPr>
                      <m:t>𝑖</m:t>
                    </m:r>
                  </m:oMath>
                </a14:m>
                <a:r>
                  <a:rPr lang="en-US" altLang="en-US" sz="2000" i="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and    </a:t>
                </a:r>
                <a14:m>
                  <m:oMath xmlns:m="http://schemas.openxmlformats.org/officeDocument/2006/math">
                    <m:r>
                      <a:rPr lang="el-GR" altLang="en-US" sz="2000" i="1" dirty="0" smtClean="0">
                        <a:latin typeface="Cambria Math" panose="02040503050406030204" pitchFamily="18" charset="0"/>
                        <a:cs typeface="Times New Roman" panose="02020603050405020304" pitchFamily="18" charset="0"/>
                      </a:rPr>
                      <m:t>𝜉</m:t>
                    </m:r>
                    <m:r>
                      <a:rPr lang="en-US" altLang="en-US" sz="2000" i="1" baseline="-25000" dirty="0" err="1">
                        <a:latin typeface="Cambria Math" panose="02040503050406030204" pitchFamily="18" charset="0"/>
                        <a:cs typeface="Times New Roman" panose="02020603050405020304" pitchFamily="18" charset="0"/>
                      </a:rPr>
                      <m:t>𝑖</m:t>
                    </m:r>
                    <m:r>
                      <a:rPr lang="en-US" altLang="en-US" sz="2000" i="1" baseline="-25000" dirty="0">
                        <a:latin typeface="Cambria Math" panose="02040503050406030204" pitchFamily="18" charset="0"/>
                        <a:cs typeface="Times New Roman" panose="02020603050405020304" pitchFamily="18" charset="0"/>
                      </a:rPr>
                      <m:t> </m:t>
                    </m:r>
                    <m:r>
                      <a:rPr lang="en-US" altLang="en-US" sz="2000" b="1" i="1" dirty="0">
                        <a:latin typeface="Cambria Math" panose="02040503050406030204" pitchFamily="18" charset="0"/>
                        <a:cs typeface="Times New Roman" panose="02020603050405020304" pitchFamily="18" charset="0"/>
                      </a:rPr>
                      <m:t>≥ </m:t>
                    </m:r>
                    <m:r>
                      <a:rPr lang="en-US" altLang="en-US" sz="2000" i="1" dirty="0">
                        <a:latin typeface="Cambria Math" panose="02040503050406030204" pitchFamily="18" charset="0"/>
                        <a:cs typeface="Times New Roman" panose="02020603050405020304" pitchFamily="18" charset="0"/>
                      </a:rPr>
                      <m:t>0</m:t>
                    </m:r>
                  </m:oMath>
                </a14:m>
                <a:r>
                  <a:rPr lang="en-US" altLang="en-US" sz="2000" dirty="0">
                    <a:latin typeface="Times New Roman" panose="02020603050405020304" pitchFamily="18" charset="0"/>
                    <a:cs typeface="Times New Roman" panose="02020603050405020304" pitchFamily="18" charset="0"/>
                  </a:rPr>
                  <a:t> for all </a:t>
                </a:r>
                <a14:m>
                  <m:oMath xmlns:m="http://schemas.openxmlformats.org/officeDocument/2006/math">
                    <m:r>
                      <a:rPr lang="en-US" altLang="en-US" sz="2000" i="1" dirty="0" smtClean="0">
                        <a:latin typeface="Cambria Math" panose="02040503050406030204" pitchFamily="18" charset="0"/>
                        <a:cs typeface="Times New Roman" panose="02020603050405020304" pitchFamily="18" charset="0"/>
                      </a:rPr>
                      <m:t>𝑖</m:t>
                    </m:r>
                  </m:oMath>
                </a14:m>
                <a:endParaRPr lang="en-US" altLang="en-US" sz="2000" i="1" dirty="0">
                  <a:latin typeface="Times New Roman" panose="02020603050405020304" pitchFamily="18" charset="0"/>
                  <a:cs typeface="Times New Roman" panose="02020603050405020304" pitchFamily="18" charset="0"/>
                </a:endParaRPr>
              </a:p>
            </p:txBody>
          </p:sp>
        </mc:Choice>
        <mc:Fallback xmlns="">
          <p:sp>
            <p:nvSpPr>
              <p:cNvPr id="37893" name="Text Box 5"/>
              <p:cNvSpPr txBox="1">
                <a:spLocks noRot="1" noChangeAspect="1" noMove="1" noResize="1" noEditPoints="1" noAdjustHandles="1" noChangeArrowheads="1" noChangeShapeType="1" noTextEdit="1"/>
              </p:cNvSpPr>
              <p:nvPr/>
            </p:nvSpPr>
            <p:spPr bwMode="auto">
              <a:xfrm>
                <a:off x="1037844" y="4064847"/>
                <a:ext cx="6438900" cy="1015663"/>
              </a:xfrm>
              <a:prstGeom prst="rect">
                <a:avLst/>
              </a:prstGeom>
              <a:blipFill rotWithShape="0">
                <a:blip r:embed="rId3"/>
                <a:stretch>
                  <a:fillRect l="-754" t="-2353" b="-8824"/>
                </a:stretch>
              </a:blip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37894" name="TextBox 4"/>
          <p:cNvSpPr txBox="1">
            <a:spLocks noChangeArrowheads="1"/>
          </p:cNvSpPr>
          <p:nvPr/>
        </p:nvSpPr>
        <p:spPr bwMode="auto">
          <a:xfrm>
            <a:off x="7620000" y="-33338"/>
            <a:ext cx="1293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1600">
                <a:solidFill>
                  <a:srgbClr val="FBFCFF"/>
                </a:solidFill>
              </a:rPr>
              <a:t>Sec. 15.2.1</a:t>
            </a:r>
          </a:p>
        </p:txBody>
      </p:sp>
    </p:spTree>
    <p:extLst>
      <p:ext uri="{BB962C8B-B14F-4D97-AF65-F5344CB8AC3E}">
        <p14:creationId xmlns:p14="http://schemas.microsoft.com/office/powerpoint/2010/main" val="374204323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smtClean="0"/>
              <a:t>Soft Margin Classification – Solution</a:t>
            </a:r>
          </a:p>
        </p:txBody>
      </p:sp>
      <p:sp>
        <p:nvSpPr>
          <p:cNvPr id="38915" name="Rectangle 3"/>
          <p:cNvSpPr>
            <a:spLocks noGrp="1" noChangeArrowheads="1"/>
          </p:cNvSpPr>
          <p:nvPr>
            <p:ph type="body" idx="1"/>
          </p:nvPr>
        </p:nvSpPr>
        <p:spPr/>
        <p:txBody>
          <a:bodyPr/>
          <a:lstStyle/>
          <a:p>
            <a:pPr eaLnBrk="1" hangingPunct="1"/>
            <a:r>
              <a:rPr lang="en-US" altLang="en-US" sz="1800" dirty="0" smtClean="0"/>
              <a:t>The dual problem for soft margin classification:</a:t>
            </a:r>
          </a:p>
          <a:p>
            <a:pPr eaLnBrk="1" hangingPunct="1"/>
            <a:endParaRPr lang="en-US" altLang="en-US" sz="1800" dirty="0" smtClean="0"/>
          </a:p>
          <a:p>
            <a:pPr eaLnBrk="1" hangingPunct="1"/>
            <a:endParaRPr lang="en-US" altLang="en-US" sz="1800" dirty="0" smtClean="0"/>
          </a:p>
          <a:p>
            <a:pPr eaLnBrk="1" hangingPunct="1"/>
            <a:endParaRPr lang="en-US" altLang="en-US" sz="1800" dirty="0" smtClean="0"/>
          </a:p>
          <a:p>
            <a:pPr eaLnBrk="1" hangingPunct="1"/>
            <a:r>
              <a:rPr lang="en-US" altLang="en-US" sz="1800" dirty="0" smtClean="0"/>
              <a:t>Neither slack variables </a:t>
            </a:r>
            <a:r>
              <a:rPr lang="el-GR" altLang="en-US" sz="1800" i="1" dirty="0" smtClean="0">
                <a:cs typeface="Times New Roman" panose="02020603050405020304" pitchFamily="18" charset="0"/>
              </a:rPr>
              <a:t>ξ</a:t>
            </a:r>
            <a:r>
              <a:rPr lang="en-US" altLang="en-US" sz="1800" i="1" baseline="-25000" dirty="0" err="1" smtClean="0">
                <a:cs typeface="Times New Roman" panose="02020603050405020304" pitchFamily="18" charset="0"/>
              </a:rPr>
              <a:t>i</a:t>
            </a:r>
            <a:r>
              <a:rPr lang="en-US" altLang="en-US" sz="1800" baseline="-25000" dirty="0" smtClean="0">
                <a:cs typeface="Times New Roman" panose="02020603050405020304" pitchFamily="18" charset="0"/>
              </a:rPr>
              <a:t>  </a:t>
            </a:r>
            <a:r>
              <a:rPr lang="en-US" altLang="en-US" sz="1800" dirty="0" smtClean="0">
                <a:cs typeface="Times New Roman" panose="02020603050405020304" pitchFamily="18" charset="0"/>
              </a:rPr>
              <a:t>nor their Lagrange multipliers appear in the dual problem!</a:t>
            </a:r>
          </a:p>
          <a:p>
            <a:pPr eaLnBrk="1" hangingPunct="1"/>
            <a:r>
              <a:rPr lang="en-US" altLang="en-US" sz="1800" dirty="0" smtClean="0">
                <a:cs typeface="Times New Roman" panose="02020603050405020304" pitchFamily="18" charset="0"/>
              </a:rPr>
              <a:t>Again, </a:t>
            </a:r>
            <a:r>
              <a:rPr lang="en-US" altLang="en-US" sz="1800" b="1" dirty="0" smtClean="0"/>
              <a:t>x</a:t>
            </a:r>
            <a:r>
              <a:rPr lang="en-US" altLang="en-US" sz="1800" b="1" baseline="-25000" dirty="0" smtClean="0"/>
              <a:t>i </a:t>
            </a:r>
            <a:r>
              <a:rPr lang="en-US" altLang="en-US" sz="1800" dirty="0" smtClean="0"/>
              <a:t>with non-zero </a:t>
            </a:r>
            <a:r>
              <a:rPr lang="el-GR" altLang="en-US" sz="1800" i="1" dirty="0" smtClean="0">
                <a:cs typeface="Times New Roman" panose="02020603050405020304" pitchFamily="18" charset="0"/>
              </a:rPr>
              <a:t>α</a:t>
            </a:r>
            <a:r>
              <a:rPr lang="en-US" altLang="en-US" sz="1800" i="1" baseline="-25000" dirty="0" err="1" smtClean="0">
                <a:cs typeface="Times New Roman" panose="02020603050405020304" pitchFamily="18" charset="0"/>
              </a:rPr>
              <a:t>i</a:t>
            </a:r>
            <a:r>
              <a:rPr lang="en-US" altLang="en-US" sz="1800" i="1" dirty="0" smtClean="0">
                <a:cs typeface="Times New Roman" panose="02020603050405020304" pitchFamily="18" charset="0"/>
              </a:rPr>
              <a:t> </a:t>
            </a:r>
            <a:r>
              <a:rPr lang="en-US" altLang="en-US" sz="1800" dirty="0" smtClean="0">
                <a:cs typeface="Times New Roman" panose="02020603050405020304" pitchFamily="18" charset="0"/>
              </a:rPr>
              <a:t>will be support vectors.</a:t>
            </a:r>
          </a:p>
          <a:p>
            <a:pPr eaLnBrk="1" hangingPunct="1"/>
            <a:r>
              <a:rPr lang="en-US" altLang="en-US" sz="1800" dirty="0" smtClean="0">
                <a:cs typeface="Times New Roman" panose="02020603050405020304" pitchFamily="18" charset="0"/>
              </a:rPr>
              <a:t>Solution to the dual problem is:</a:t>
            </a:r>
          </a:p>
        </p:txBody>
      </p:sp>
      <mc:AlternateContent xmlns:mc="http://schemas.openxmlformats.org/markup-compatibility/2006" xmlns:a14="http://schemas.microsoft.com/office/drawing/2010/main">
        <mc:Choice Requires="a14">
          <p:sp>
            <p:nvSpPr>
              <p:cNvPr id="38916" name="Text Box 4"/>
              <p:cNvSpPr txBox="1">
                <a:spLocks noChangeArrowheads="1"/>
              </p:cNvSpPr>
              <p:nvPr/>
            </p:nvSpPr>
            <p:spPr bwMode="auto">
              <a:xfrm>
                <a:off x="986444" y="2108729"/>
                <a:ext cx="6438900" cy="1437638"/>
              </a:xfrm>
              <a:prstGeom prst="rect">
                <a:avLst/>
              </a:prstGeom>
              <a:noFill/>
              <a:ln w="25400">
                <a:solidFill>
                  <a:srgbClr val="008000"/>
                </a:solidFill>
                <a:miter lim="800000"/>
                <a:headEnd/>
                <a:tailEnd/>
              </a:ln>
              <a:extLst>
                <a:ext uri="{909E8E84-426E-40DD-AFC4-6F175D3DCCD1}">
                  <a14:hiddenFill>
                    <a:solidFill>
                      <a:srgbClr val="FFFFFF"/>
                    </a:solidFill>
                  </a14:hiddenFill>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2000" dirty="0" smtClean="0">
                    <a:latin typeface="Times New Roman" panose="02020603050405020304" pitchFamily="18" charset="0"/>
                  </a:rPr>
                  <a:t>Find </a:t>
                </a:r>
                <a:r>
                  <a:rPr lang="el-GR" altLang="en-US" sz="2000" i="1" dirty="0">
                    <a:latin typeface="Times New Roman" panose="02020603050405020304" pitchFamily="18" charset="0"/>
                    <a:cs typeface="Times New Roman" panose="02020603050405020304" pitchFamily="18" charset="0"/>
                  </a:rPr>
                  <a:t>α</a:t>
                </a:r>
                <a:r>
                  <a:rPr lang="en-US" altLang="en-US" sz="2000" i="1" baseline="-25000" dirty="0">
                    <a:latin typeface="Times New Roman" panose="02020603050405020304" pitchFamily="18" charset="0"/>
                    <a:cs typeface="Times New Roman" panose="02020603050405020304" pitchFamily="18" charset="0"/>
                  </a:rPr>
                  <a:t>1</a:t>
                </a:r>
                <a:r>
                  <a:rPr lang="en-US" altLang="en-US" sz="2000" i="1" dirty="0">
                    <a:latin typeface="Times New Roman" panose="02020603050405020304" pitchFamily="18" charset="0"/>
                    <a:cs typeface="Times New Roman" panose="02020603050405020304" pitchFamily="18" charset="0"/>
                  </a:rPr>
                  <a:t>…</a:t>
                </a:r>
                <a:r>
                  <a:rPr lang="el-GR" altLang="en-US" sz="2000" i="1" dirty="0">
                    <a:latin typeface="Times New Roman" panose="02020603050405020304" pitchFamily="18" charset="0"/>
                    <a:cs typeface="Times New Roman" panose="02020603050405020304" pitchFamily="18" charset="0"/>
                  </a:rPr>
                  <a:t>α</a:t>
                </a:r>
                <a:r>
                  <a:rPr lang="en-US" altLang="en-US" sz="2000" i="1" baseline="-25000" dirty="0">
                    <a:latin typeface="Times New Roman" panose="02020603050405020304" pitchFamily="18" charset="0"/>
                    <a:cs typeface="Times New Roman" panose="02020603050405020304" pitchFamily="18" charset="0"/>
                  </a:rPr>
                  <a:t>N</a:t>
                </a:r>
                <a:r>
                  <a:rPr lang="en-US" altLang="en-US" sz="2000" baseline="-25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rPr>
                  <a:t>such that</a:t>
                </a:r>
              </a:p>
              <a:p>
                <a:pPr eaLnBrk="1" hangingPunct="1"/>
                <a14:m>
                  <m:oMath xmlns:m="http://schemas.openxmlformats.org/officeDocument/2006/math">
                    <m:r>
                      <a:rPr lang="en-US" altLang="en-US" sz="1800" b="1" i="1" dirty="0" smtClean="0">
                        <a:latin typeface="Cambria Math" panose="02040503050406030204" pitchFamily="18" charset="0"/>
                        <a:cs typeface="Times New Roman" panose="02020603050405020304" pitchFamily="18" charset="0"/>
                      </a:rPr>
                      <m:t>𝑸</m:t>
                    </m:r>
                    <m:r>
                      <a:rPr lang="en-US" altLang="en-US" sz="1800" i="1" dirty="0">
                        <a:latin typeface="Cambria Math" panose="02040503050406030204" pitchFamily="18" charset="0"/>
                        <a:cs typeface="Times New Roman" panose="02020603050405020304" pitchFamily="18" charset="0"/>
                      </a:rPr>
                      <m:t>(</m:t>
                    </m:r>
                    <m:r>
                      <a:rPr lang="el-GR" altLang="en-US" sz="2000" b="1" i="1" dirty="0">
                        <a:latin typeface="Cambria Math" panose="02040503050406030204" pitchFamily="18" charset="0"/>
                      </a:rPr>
                      <m:t>𝜶</m:t>
                    </m:r>
                    <m:r>
                      <a:rPr lang="en-US" altLang="en-US" sz="1800" i="1" dirty="0">
                        <a:latin typeface="Cambria Math" panose="02040503050406030204" pitchFamily="18" charset="0"/>
                        <a:cs typeface="Times New Roman" panose="02020603050405020304" pitchFamily="18" charset="0"/>
                      </a:rPr>
                      <m:t>)</m:t>
                    </m:r>
                    <m:r>
                      <a:rPr lang="en-US" altLang="en-US" sz="1800" b="1" i="1" dirty="0">
                        <a:latin typeface="Cambria Math" panose="02040503050406030204" pitchFamily="18" charset="0"/>
                        <a:cs typeface="Times New Roman" panose="02020603050405020304" pitchFamily="18" charset="0"/>
                      </a:rPr>
                      <m:t> =</m:t>
                    </m:r>
                    <m:r>
                      <m:rPr>
                        <m:sty m:val="p"/>
                      </m:rPr>
                      <a:rPr lang="el-GR" altLang="en-US" sz="2000" i="0" dirty="0">
                        <a:latin typeface="Cambria Math" panose="02040503050406030204" pitchFamily="18" charset="0"/>
                        <a:cs typeface="Times New Roman" panose="02020603050405020304" pitchFamily="18" charset="0"/>
                      </a:rPr>
                      <m:t>Σ</m:t>
                    </m:r>
                    <m:r>
                      <a:rPr lang="el-GR" altLang="en-US" sz="1800" i="1" dirty="0">
                        <a:latin typeface="Cambria Math" panose="02040503050406030204" pitchFamily="18" charset="0"/>
                        <a:cs typeface="Times New Roman" panose="02020603050405020304" pitchFamily="18" charset="0"/>
                      </a:rPr>
                      <m:t>𝛼</m:t>
                    </m:r>
                    <m:r>
                      <a:rPr lang="en-US" altLang="en-US" sz="1800" i="1" baseline="-25000" dirty="0" err="1">
                        <a:latin typeface="Cambria Math" panose="02040503050406030204" pitchFamily="18" charset="0"/>
                        <a:cs typeface="Times New Roman" panose="02020603050405020304" pitchFamily="18" charset="0"/>
                      </a:rPr>
                      <m:t>𝑖</m:t>
                    </m:r>
                    <m:r>
                      <a:rPr lang="en-US" altLang="en-US" sz="1800" i="1" baseline="-25000" dirty="0">
                        <a:latin typeface="Cambria Math" panose="02040503050406030204" pitchFamily="18" charset="0"/>
                        <a:cs typeface="Times New Roman" panose="02020603050405020304" pitchFamily="18" charset="0"/>
                      </a:rPr>
                      <m:t>  </m:t>
                    </m:r>
                    <m:r>
                      <a:rPr lang="en-US" altLang="en-US" sz="1800" i="1" dirty="0">
                        <a:latin typeface="Cambria Math" panose="02040503050406030204" pitchFamily="18" charset="0"/>
                        <a:cs typeface="Times New Roman" panose="02020603050405020304" pitchFamily="18" charset="0"/>
                      </a:rPr>
                      <m:t>− </m:t>
                    </m:r>
                    <m:r>
                      <a:rPr lang="en-US" altLang="en-US" sz="1800" b="1" i="1" dirty="0">
                        <a:latin typeface="Cambria Math" panose="02040503050406030204" pitchFamily="18" charset="0"/>
                        <a:cs typeface="Times New Roman" panose="02020603050405020304" pitchFamily="18" charset="0"/>
                      </a:rPr>
                      <m:t>½</m:t>
                    </m:r>
                    <m:r>
                      <m:rPr>
                        <m:sty m:val="p"/>
                      </m:rPr>
                      <a:rPr lang="el-GR" altLang="en-US" sz="2000" i="0" dirty="0">
                        <a:latin typeface="Cambria Math" panose="02040503050406030204" pitchFamily="18" charset="0"/>
                      </a:rPr>
                      <m:t>ΣΣ</m:t>
                    </m:r>
                    <m:sSub>
                      <m:sSubPr>
                        <m:ctrlPr>
                          <a:rPr lang="en-US" altLang="en-US" sz="2000" b="0" i="1" dirty="0" smtClean="0">
                            <a:latin typeface="Cambria Math" panose="02040503050406030204" pitchFamily="18" charset="0"/>
                          </a:rPr>
                        </m:ctrlPr>
                      </m:sSubPr>
                      <m:e>
                        <m:r>
                          <a:rPr lang="en-US" altLang="en-US" sz="2000" b="0" i="1" dirty="0" smtClean="0">
                            <a:latin typeface="Cambria Math" panose="02040503050406030204" pitchFamily="18" charset="0"/>
                          </a:rPr>
                          <m:t>𝛼</m:t>
                        </m:r>
                      </m:e>
                      <m:sub>
                        <m:r>
                          <a:rPr lang="en-US" altLang="en-US" sz="2000" b="0" i="1" dirty="0" smtClean="0">
                            <a:latin typeface="Cambria Math" panose="02040503050406030204" pitchFamily="18" charset="0"/>
                          </a:rPr>
                          <m:t>𝑖</m:t>
                        </m:r>
                      </m:sub>
                    </m:sSub>
                    <m:sSub>
                      <m:sSubPr>
                        <m:ctrlPr>
                          <a:rPr lang="en-US" altLang="en-US" sz="2000" b="0" i="1" dirty="0" smtClean="0">
                            <a:latin typeface="Cambria Math" panose="02040503050406030204" pitchFamily="18" charset="0"/>
                          </a:rPr>
                        </m:ctrlPr>
                      </m:sSubPr>
                      <m:e>
                        <m:r>
                          <a:rPr lang="en-US" altLang="en-US" sz="2000" b="0" i="1" dirty="0" smtClean="0">
                            <a:latin typeface="Cambria Math" panose="02040503050406030204" pitchFamily="18" charset="0"/>
                          </a:rPr>
                          <m:t>𝛼</m:t>
                        </m:r>
                      </m:e>
                      <m:sub>
                        <m:r>
                          <a:rPr lang="en-US" altLang="en-US" sz="2000" b="0" i="1" dirty="0" smtClean="0">
                            <a:latin typeface="Cambria Math" panose="02040503050406030204" pitchFamily="18" charset="0"/>
                          </a:rPr>
                          <m:t>𝑗</m:t>
                        </m:r>
                      </m:sub>
                    </m:sSub>
                    <m:sSub>
                      <m:sSubPr>
                        <m:ctrlPr>
                          <a:rPr lang="en-US" altLang="en-US" sz="2000" b="0" i="1" dirty="0" smtClean="0">
                            <a:latin typeface="Cambria Math" panose="02040503050406030204" pitchFamily="18" charset="0"/>
                          </a:rPr>
                        </m:ctrlPr>
                      </m:sSubPr>
                      <m:e>
                        <m:r>
                          <a:rPr lang="en-US" altLang="en-US" sz="2000" b="0" i="1" dirty="0" smtClean="0">
                            <a:latin typeface="Cambria Math" panose="02040503050406030204" pitchFamily="18" charset="0"/>
                          </a:rPr>
                          <m:t>𝑦</m:t>
                        </m:r>
                      </m:e>
                      <m:sub>
                        <m:r>
                          <a:rPr lang="en-US" altLang="en-US" sz="2000" b="0" i="1" dirty="0" smtClean="0">
                            <a:latin typeface="Cambria Math" panose="02040503050406030204" pitchFamily="18" charset="0"/>
                          </a:rPr>
                          <m:t>𝑖</m:t>
                        </m:r>
                      </m:sub>
                    </m:sSub>
                    <m:sSub>
                      <m:sSubPr>
                        <m:ctrlPr>
                          <a:rPr lang="en-US" altLang="en-US" sz="2000" b="0" i="1" dirty="0" smtClean="0">
                            <a:latin typeface="Cambria Math" panose="02040503050406030204" pitchFamily="18" charset="0"/>
                          </a:rPr>
                        </m:ctrlPr>
                      </m:sSubPr>
                      <m:e>
                        <m:r>
                          <a:rPr lang="en-US" altLang="en-US" sz="2000" b="0" i="1" dirty="0" smtClean="0">
                            <a:latin typeface="Cambria Math" panose="02040503050406030204" pitchFamily="18" charset="0"/>
                          </a:rPr>
                          <m:t>𝑦</m:t>
                        </m:r>
                      </m:e>
                      <m:sub>
                        <m:r>
                          <a:rPr lang="en-US" altLang="en-US" sz="2000" b="0" i="1" dirty="0" smtClean="0">
                            <a:latin typeface="Cambria Math" panose="02040503050406030204" pitchFamily="18" charset="0"/>
                          </a:rPr>
                          <m:t>𝑗</m:t>
                        </m:r>
                      </m:sub>
                    </m:sSub>
                    <m:sSub>
                      <m:sSubPr>
                        <m:ctrlPr>
                          <a:rPr lang="en-US" altLang="en-US" sz="2000" b="1" i="1" dirty="0" smtClean="0">
                            <a:latin typeface="Cambria Math" panose="02040503050406030204" pitchFamily="18" charset="0"/>
                          </a:rPr>
                        </m:ctrlPr>
                      </m:sSubPr>
                      <m:e>
                        <m:r>
                          <a:rPr lang="en-US" altLang="en-US" sz="2000" b="1" i="1" dirty="0" smtClean="0">
                            <a:latin typeface="Cambria Math" panose="02040503050406030204" pitchFamily="18" charset="0"/>
                          </a:rPr>
                          <m:t>𝒙</m:t>
                        </m:r>
                      </m:e>
                      <m:sub>
                        <m:r>
                          <a:rPr lang="en-US" altLang="en-US" sz="2000" b="1" i="1" dirty="0" smtClean="0">
                            <a:latin typeface="Cambria Math" panose="02040503050406030204" pitchFamily="18" charset="0"/>
                          </a:rPr>
                          <m:t>𝒊</m:t>
                        </m:r>
                      </m:sub>
                    </m:sSub>
                    <m:sSubSup>
                      <m:sSubSupPr>
                        <m:ctrlPr>
                          <a:rPr lang="en-US" altLang="en-US" sz="2000" b="1" i="1" dirty="0" smtClean="0">
                            <a:latin typeface="Cambria Math" panose="02040503050406030204" pitchFamily="18" charset="0"/>
                          </a:rPr>
                        </m:ctrlPr>
                      </m:sSubSupPr>
                      <m:e>
                        <m:r>
                          <a:rPr lang="en-US" altLang="en-US" sz="2000" b="1" i="1" dirty="0" smtClean="0">
                            <a:latin typeface="Cambria Math" panose="02040503050406030204" pitchFamily="18" charset="0"/>
                          </a:rPr>
                          <m:t>𝒙</m:t>
                        </m:r>
                      </m:e>
                      <m:sub>
                        <m:r>
                          <a:rPr lang="en-US" altLang="en-US" sz="2000" b="1" i="1" dirty="0" smtClean="0">
                            <a:latin typeface="Cambria Math" panose="02040503050406030204" pitchFamily="18" charset="0"/>
                          </a:rPr>
                          <m:t>𝒋</m:t>
                        </m:r>
                      </m:sub>
                      <m:sup>
                        <m:r>
                          <a:rPr lang="en-US" altLang="en-US" sz="2000" b="1" i="1" dirty="0" smtClean="0">
                            <a:latin typeface="Cambria Math" panose="02040503050406030204" pitchFamily="18" charset="0"/>
                          </a:rPr>
                          <m:t>𝑻</m:t>
                        </m:r>
                      </m:sup>
                    </m:sSubSup>
                  </m:oMath>
                </a14:m>
                <a:r>
                  <a:rPr lang="en-US" altLang="en-US" sz="2000" b="1" dirty="0" smtClean="0">
                    <a:latin typeface="Times New Roman" panose="02020603050405020304" pitchFamily="18" charset="0"/>
                  </a:rPr>
                  <a:t> </a:t>
                </a:r>
                <a:r>
                  <a:rPr lang="en-US" altLang="en-US" sz="2000" dirty="0">
                    <a:latin typeface="Times New Roman" panose="02020603050405020304" pitchFamily="18" charset="0"/>
                  </a:rPr>
                  <a:t>is maximized and </a:t>
                </a:r>
              </a:p>
              <a:p>
                <a:pPr eaLnBrk="1" hangingPunct="1"/>
                <a:r>
                  <a:rPr lang="en-US" altLang="en-US" sz="2000" dirty="0">
                    <a:latin typeface="Times New Roman" panose="02020603050405020304" pitchFamily="18" charset="0"/>
                  </a:rPr>
                  <a:t>(1)</a:t>
                </a:r>
                <a:r>
                  <a:rPr lang="en-US" altLang="en-US" dirty="0">
                    <a:latin typeface="Times New Roman" panose="02020603050405020304" pitchFamily="18" charset="0"/>
                  </a:rPr>
                  <a:t>  </a:t>
                </a:r>
                <a:r>
                  <a:rPr lang="el-GR" altLang="en-US" dirty="0">
                    <a:latin typeface="Times New Roman" panose="02020603050405020304" pitchFamily="18" charset="0"/>
                  </a:rPr>
                  <a:t>Σ</a:t>
                </a:r>
                <a:r>
                  <a:rPr lang="el-GR" altLang="en-US" sz="2000" i="1" dirty="0">
                    <a:latin typeface="Times New Roman" panose="02020603050405020304" pitchFamily="18" charset="0"/>
                    <a:cs typeface="Times New Roman" panose="02020603050405020304" pitchFamily="18" charset="0"/>
                  </a:rPr>
                  <a:t>α</a:t>
                </a:r>
                <a:r>
                  <a:rPr lang="en-US" altLang="en-US" sz="2000" i="1" baseline="-25000" dirty="0" err="1">
                    <a:latin typeface="Times New Roman" panose="02020603050405020304" pitchFamily="18" charset="0"/>
                    <a:cs typeface="Times New Roman" panose="02020603050405020304" pitchFamily="18" charset="0"/>
                  </a:rPr>
                  <a:t>i</a:t>
                </a:r>
                <a:r>
                  <a:rPr lang="en-US" altLang="en-US" sz="2000" i="1" dirty="0" err="1">
                    <a:latin typeface="Times New Roman" panose="02020603050405020304" pitchFamily="18" charset="0"/>
                    <a:cs typeface="Times New Roman" panose="02020603050405020304" pitchFamily="18" charset="0"/>
                  </a:rPr>
                  <a:t>y</a:t>
                </a:r>
                <a:r>
                  <a:rPr lang="en-US" altLang="en-US" sz="2000" i="1" baseline="-25000" dirty="0" err="1">
                    <a:latin typeface="Times New Roman" panose="02020603050405020304" pitchFamily="18" charset="0"/>
                    <a:cs typeface="Times New Roman" panose="02020603050405020304" pitchFamily="18" charset="0"/>
                  </a:rPr>
                  <a:t>i</a:t>
                </a:r>
                <a:r>
                  <a:rPr lang="en-US" altLang="en-US" sz="2000" baseline="-25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0</a:t>
                </a:r>
                <a:endParaRPr lang="en-US" altLang="en-US" sz="2000" dirty="0">
                  <a:latin typeface="Times New Roman" panose="02020603050405020304" pitchFamily="18" charset="0"/>
                </a:endParaRPr>
              </a:p>
              <a:p>
                <a:pPr eaLnBrk="1" hangingPunct="1"/>
                <a:r>
                  <a:rPr lang="en-US" altLang="en-US" sz="2000" dirty="0">
                    <a:latin typeface="Times New Roman" panose="02020603050405020304" pitchFamily="18" charset="0"/>
                  </a:rPr>
                  <a:t>(2)  0 </a:t>
                </a:r>
                <a:r>
                  <a:rPr lang="en-US" altLang="en-US" sz="2000" b="1" dirty="0">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rPr>
                  <a:t> </a:t>
                </a:r>
                <a:r>
                  <a:rPr lang="el-GR" altLang="en-US" sz="2000" i="1" dirty="0">
                    <a:latin typeface="Times New Roman" panose="02020603050405020304" pitchFamily="18" charset="0"/>
                    <a:cs typeface="Times New Roman" panose="02020603050405020304" pitchFamily="18" charset="0"/>
                  </a:rPr>
                  <a:t>α</a:t>
                </a:r>
                <a:r>
                  <a:rPr lang="en-US" altLang="en-US" sz="2000" i="1" baseline="-25000" dirty="0" err="1">
                    <a:latin typeface="Times New Roman" panose="02020603050405020304" pitchFamily="18" charset="0"/>
                    <a:cs typeface="Times New Roman" panose="02020603050405020304" pitchFamily="18" charset="0"/>
                  </a:rPr>
                  <a:t>i</a:t>
                </a:r>
                <a:r>
                  <a:rPr lang="en-US" altLang="en-US" sz="2000" baseline="-25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C</a:t>
                </a:r>
                <a:r>
                  <a:rPr lang="en-US" altLang="en-US" sz="2000" dirty="0">
                    <a:latin typeface="Times New Roman" panose="02020603050405020304" pitchFamily="18" charset="0"/>
                    <a:cs typeface="Times New Roman" panose="02020603050405020304" pitchFamily="18" charset="0"/>
                  </a:rPr>
                  <a:t> for all </a:t>
                </a:r>
                <a:r>
                  <a:rPr lang="el-GR" altLang="en-US" sz="2000" i="1" dirty="0">
                    <a:latin typeface="Times New Roman" panose="02020603050405020304" pitchFamily="18" charset="0"/>
                    <a:cs typeface="Times New Roman" panose="02020603050405020304" pitchFamily="18" charset="0"/>
                  </a:rPr>
                  <a:t>α</a:t>
                </a:r>
                <a:r>
                  <a:rPr lang="en-US" altLang="en-US" sz="2000" i="1" baseline="-25000" dirty="0" err="1">
                    <a:latin typeface="Times New Roman" panose="02020603050405020304" pitchFamily="18" charset="0"/>
                    <a:cs typeface="Times New Roman" panose="02020603050405020304" pitchFamily="18" charset="0"/>
                  </a:rPr>
                  <a:t>i</a:t>
                </a:r>
                <a:endParaRPr lang="en-US" altLang="en-US" sz="2000" i="1" baseline="-25000" dirty="0">
                  <a:latin typeface="Times New Roman" panose="02020603050405020304" pitchFamily="18" charset="0"/>
                  <a:cs typeface="Times New Roman" panose="02020603050405020304" pitchFamily="18" charset="0"/>
                </a:endParaRPr>
              </a:p>
            </p:txBody>
          </p:sp>
        </mc:Choice>
        <mc:Fallback xmlns="">
          <p:sp>
            <p:nvSpPr>
              <p:cNvPr id="38916" name="Text Box 4"/>
              <p:cNvSpPr txBox="1">
                <a:spLocks noRot="1" noChangeAspect="1" noMove="1" noResize="1" noEditPoints="1" noAdjustHandles="1" noChangeArrowheads="1" noChangeShapeType="1" noTextEdit="1"/>
              </p:cNvSpPr>
              <p:nvPr/>
            </p:nvSpPr>
            <p:spPr bwMode="auto">
              <a:xfrm>
                <a:off x="986444" y="2108729"/>
                <a:ext cx="6438900" cy="1437638"/>
              </a:xfrm>
              <a:prstGeom prst="rect">
                <a:avLst/>
              </a:prstGeom>
              <a:blipFill rotWithShape="0">
                <a:blip r:embed="rId2"/>
                <a:stretch>
                  <a:fillRect l="-849" t="-1667" b="-5833"/>
                </a:stretch>
              </a:blip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917" name="Text Box 5"/>
              <p:cNvSpPr txBox="1">
                <a:spLocks noChangeArrowheads="1"/>
              </p:cNvSpPr>
              <p:nvPr/>
            </p:nvSpPr>
            <p:spPr bwMode="auto">
              <a:xfrm>
                <a:off x="700088" y="5121807"/>
                <a:ext cx="4400550" cy="982663"/>
              </a:xfrm>
              <a:prstGeom prst="rect">
                <a:avLst/>
              </a:prstGeom>
              <a:noFill/>
              <a:ln w="25400">
                <a:solidFill>
                  <a:srgbClr val="008000"/>
                </a:solidFill>
                <a:miter lim="800000"/>
                <a:headEnd/>
                <a:tailEnd/>
              </a:ln>
              <a:extLst>
                <a:ext uri="{909E8E84-426E-40DD-AFC4-6F175D3DCCD1}">
                  <a14:hiddenFill>
                    <a:solidFill>
                      <a:srgbClr val="FFFFFF"/>
                    </a:solidFill>
                  </a14:hiddenFill>
                </a:ext>
              </a:extLst>
            </p:spPr>
            <p:txBody>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2000" b="1" dirty="0" smtClean="0">
                    <a:cs typeface="Times New Roman" panose="02020603050405020304" pitchFamily="18" charset="0"/>
                  </a:rPr>
                  <a:t> </a:t>
                </a:r>
                <a14:m>
                  <m:oMath xmlns:m="http://schemas.openxmlformats.org/officeDocument/2006/math">
                    <m:r>
                      <a:rPr lang="en-US" altLang="en-US" sz="2000" b="1" i="1" dirty="0" smtClean="0">
                        <a:latin typeface="Cambria Math" panose="02040503050406030204" pitchFamily="18" charset="0"/>
                        <a:cs typeface="Times New Roman" panose="02020603050405020304" pitchFamily="18" charset="0"/>
                      </a:rPr>
                      <m:t>𝒘</m:t>
                    </m:r>
                    <m:r>
                      <a:rPr lang="en-US" altLang="en-US" sz="2000" i="1" dirty="0">
                        <a:latin typeface="Cambria Math" panose="02040503050406030204" pitchFamily="18" charset="0"/>
                        <a:cs typeface="Times New Roman" panose="02020603050405020304" pitchFamily="18" charset="0"/>
                      </a:rPr>
                      <m:t> </m:t>
                    </m:r>
                    <m:r>
                      <a:rPr lang="en-US" altLang="en-US" sz="2000" b="1" i="1" dirty="0">
                        <a:latin typeface="Cambria Math" panose="02040503050406030204" pitchFamily="18" charset="0"/>
                        <a:cs typeface="Times New Roman" panose="02020603050405020304" pitchFamily="18" charset="0"/>
                      </a:rPr>
                      <m:t> = </m:t>
                    </m:r>
                    <m:r>
                      <m:rPr>
                        <m:sty m:val="p"/>
                      </m:rPr>
                      <a:rPr lang="el-GR" altLang="en-US" i="0" dirty="0">
                        <a:latin typeface="Cambria Math" panose="02040503050406030204" pitchFamily="18" charset="0"/>
                        <a:cs typeface="Times New Roman" panose="02020603050405020304" pitchFamily="18" charset="0"/>
                      </a:rPr>
                      <m:t>Σ</m:t>
                    </m:r>
                    <m:r>
                      <a:rPr lang="el-GR" altLang="en-US" sz="2000" i="1" dirty="0">
                        <a:latin typeface="Cambria Math" panose="02040503050406030204" pitchFamily="18" charset="0"/>
                        <a:cs typeface="Times New Roman" panose="02020603050405020304" pitchFamily="18" charset="0"/>
                      </a:rPr>
                      <m:t>𝛼</m:t>
                    </m:r>
                    <m:r>
                      <a:rPr lang="en-US" altLang="en-US" sz="2000" i="1" baseline="-25000" dirty="0" err="1">
                        <a:latin typeface="Cambria Math" panose="02040503050406030204" pitchFamily="18" charset="0"/>
                        <a:cs typeface="Times New Roman" panose="02020603050405020304" pitchFamily="18" charset="0"/>
                      </a:rPr>
                      <m:t>𝑖</m:t>
                    </m:r>
                    <m:r>
                      <a:rPr lang="en-US" altLang="en-US" sz="2000" i="1" dirty="0" err="1">
                        <a:latin typeface="Cambria Math" panose="02040503050406030204" pitchFamily="18" charset="0"/>
                        <a:cs typeface="Times New Roman" panose="02020603050405020304" pitchFamily="18" charset="0"/>
                      </a:rPr>
                      <m:t>𝑦</m:t>
                    </m:r>
                    <m:r>
                      <a:rPr lang="en-US" altLang="en-US" sz="2000" i="1" baseline="-25000" dirty="0" err="1">
                        <a:latin typeface="Cambria Math" panose="02040503050406030204" pitchFamily="18" charset="0"/>
                        <a:cs typeface="Times New Roman" panose="02020603050405020304" pitchFamily="18" charset="0"/>
                      </a:rPr>
                      <m:t>𝑖</m:t>
                    </m:r>
                    <m:sSubSup>
                      <m:sSubSupPr>
                        <m:ctrlPr>
                          <a:rPr lang="en-US" altLang="en-US" sz="2000" b="1" i="1" dirty="0" smtClean="0">
                            <a:latin typeface="Cambria Math" panose="02040503050406030204" pitchFamily="18" charset="0"/>
                            <a:cs typeface="Times New Roman" panose="02020603050405020304" pitchFamily="18" charset="0"/>
                          </a:rPr>
                        </m:ctrlPr>
                      </m:sSubSupPr>
                      <m:e>
                        <m:r>
                          <a:rPr lang="en-US" altLang="en-US" sz="2000" b="1" i="1" dirty="0" err="1">
                            <a:latin typeface="Cambria Math" panose="02040503050406030204" pitchFamily="18" charset="0"/>
                          </a:rPr>
                          <m:t>𝒙</m:t>
                        </m:r>
                      </m:e>
                      <m:sub>
                        <m:r>
                          <a:rPr lang="en-US" altLang="en-US" sz="2000" b="1" i="1" dirty="0" smtClean="0">
                            <a:latin typeface="Cambria Math" panose="02040503050406030204" pitchFamily="18" charset="0"/>
                          </a:rPr>
                          <m:t>𝒊</m:t>
                        </m:r>
                      </m:sub>
                      <m:sup>
                        <m:r>
                          <a:rPr lang="en-US" altLang="en-US" sz="2000" b="1" i="1" dirty="0" smtClean="0">
                            <a:latin typeface="Cambria Math" panose="02040503050406030204" pitchFamily="18" charset="0"/>
                          </a:rPr>
                          <m:t>𝑻</m:t>
                        </m:r>
                      </m:sup>
                    </m:sSubSup>
                  </m:oMath>
                </a14:m>
                <a:endParaRPr lang="en-US" altLang="en-US" sz="2000" b="1" dirty="0">
                  <a:latin typeface="Times New Roman" panose="02020603050405020304" pitchFamily="18" charset="0"/>
                </a:endParaRPr>
              </a:p>
              <a:p>
                <a:pPr eaLnBrk="1" hangingPunct="1"/>
                <a14:m>
                  <m:oMath xmlns:m="http://schemas.openxmlformats.org/officeDocument/2006/math">
                    <m:r>
                      <a:rPr lang="en-US" altLang="en-US" sz="1600" i="1" dirty="0" smtClean="0">
                        <a:latin typeface="Cambria Math" panose="02040503050406030204" pitchFamily="18" charset="0"/>
                      </a:rPr>
                      <m:t>𝑏</m:t>
                    </m:r>
                    <m:r>
                      <a:rPr lang="en-US" altLang="en-US" sz="1600" i="1" dirty="0" smtClean="0">
                        <a:latin typeface="Cambria Math" panose="02040503050406030204" pitchFamily="18" charset="0"/>
                      </a:rPr>
                      <m:t> = </m:t>
                    </m:r>
                    <m:r>
                      <a:rPr lang="en-US" altLang="en-US" sz="1600" i="1" dirty="0" err="1" smtClean="0">
                        <a:latin typeface="Cambria Math" panose="02040503050406030204" pitchFamily="18" charset="0"/>
                      </a:rPr>
                      <m:t>𝑦</m:t>
                    </m:r>
                    <m:r>
                      <a:rPr lang="en-US" altLang="en-US" sz="1600" i="1" baseline="-25000" dirty="0" err="1" smtClean="0">
                        <a:latin typeface="Cambria Math" panose="02040503050406030204" pitchFamily="18" charset="0"/>
                      </a:rPr>
                      <m:t>𝑘</m:t>
                    </m:r>
                    <m:r>
                      <a:rPr lang="en-US" altLang="en-US" sz="1600" i="1" dirty="0" smtClean="0">
                        <a:latin typeface="Cambria Math" panose="02040503050406030204" pitchFamily="18" charset="0"/>
                      </a:rPr>
                      <m:t>(1− </m:t>
                    </m:r>
                    <m:r>
                      <a:rPr lang="el-GR" altLang="en-US" sz="1600" i="1" dirty="0" smtClean="0">
                        <a:latin typeface="Cambria Math" panose="02040503050406030204" pitchFamily="18" charset="0"/>
                        <a:cs typeface="Times New Roman" panose="02020603050405020304" pitchFamily="18" charset="0"/>
                      </a:rPr>
                      <m:t>𝜉</m:t>
                    </m:r>
                    <m:r>
                      <a:rPr lang="en-US" altLang="en-US" sz="1600" i="1" baseline="-25000" dirty="0" smtClean="0">
                        <a:latin typeface="Cambria Math" panose="02040503050406030204" pitchFamily="18" charset="0"/>
                        <a:cs typeface="Times New Roman" panose="02020603050405020304" pitchFamily="18" charset="0"/>
                      </a:rPr>
                      <m:t>𝑘</m:t>
                    </m:r>
                    <m:r>
                      <a:rPr lang="en-US" altLang="en-US" sz="1600" i="1" dirty="0" smtClean="0">
                        <a:latin typeface="Cambria Math" panose="02040503050406030204" pitchFamily="18" charset="0"/>
                      </a:rPr>
                      <m:t>) − </m:t>
                    </m:r>
                    <m:r>
                      <a:rPr lang="en-US" altLang="en-US" sz="1600" b="1" i="1" dirty="0" err="1" smtClean="0">
                        <a:latin typeface="Cambria Math" panose="02040503050406030204" pitchFamily="18" charset="0"/>
                      </a:rPr>
                      <m:t>𝒙</m:t>
                    </m:r>
                    <m:r>
                      <a:rPr lang="en-US" altLang="en-US" sz="1600" i="1" baseline="-25000" dirty="0" err="1" smtClean="0">
                        <a:latin typeface="Cambria Math" panose="02040503050406030204" pitchFamily="18" charset="0"/>
                      </a:rPr>
                      <m:t>𝑘</m:t>
                    </m:r>
                    <m:r>
                      <a:rPr lang="en-US" altLang="en-US" sz="1600" b="1" i="1" dirty="0" smtClean="0">
                        <a:latin typeface="Cambria Math" panose="02040503050406030204" pitchFamily="18" charset="0"/>
                      </a:rPr>
                      <m:t>𝒘</m:t>
                    </m:r>
                  </m:oMath>
                </a14:m>
                <a:r>
                  <a:rPr lang="en-US" altLang="en-US" sz="2000" dirty="0" smtClean="0">
                    <a:latin typeface="Times New Roman" panose="02020603050405020304" pitchFamily="18" charset="0"/>
                  </a:rPr>
                  <a:t> </a:t>
                </a:r>
                <a:r>
                  <a:rPr lang="en-US" altLang="en-US" sz="1800" dirty="0" smtClean="0">
                    <a:latin typeface="Times New Roman" panose="02020603050405020304" pitchFamily="18" charset="0"/>
                  </a:rPr>
                  <a:t>where </a:t>
                </a:r>
                <a:r>
                  <a:rPr lang="en-US" altLang="en-US" sz="1800" i="1" dirty="0">
                    <a:latin typeface="Times New Roman" panose="02020603050405020304" pitchFamily="18" charset="0"/>
                  </a:rPr>
                  <a:t>k</a:t>
                </a:r>
                <a:r>
                  <a:rPr lang="en-US" altLang="en-US" sz="1800" dirty="0">
                    <a:latin typeface="Times New Roman" panose="02020603050405020304" pitchFamily="18" charset="0"/>
                  </a:rPr>
                  <a:t> = </a:t>
                </a:r>
                <a:r>
                  <a:rPr lang="en-US" altLang="en-US" sz="1800" dirty="0" err="1">
                    <a:latin typeface="Times New Roman" panose="02020603050405020304" pitchFamily="18" charset="0"/>
                  </a:rPr>
                  <a:t>argmax</a:t>
                </a:r>
                <a:r>
                  <a:rPr lang="en-US" altLang="en-US" sz="1800" dirty="0">
                    <a:latin typeface="Times New Roman" panose="02020603050405020304" pitchFamily="18" charset="0"/>
                  </a:rPr>
                  <a:t> </a:t>
                </a:r>
                <a:r>
                  <a:rPr lang="el-GR" altLang="en-US" sz="1800" i="1" dirty="0">
                    <a:latin typeface="Times New Roman" panose="02020603050405020304" pitchFamily="18" charset="0"/>
                    <a:cs typeface="Times New Roman" panose="02020603050405020304" pitchFamily="18" charset="0"/>
                  </a:rPr>
                  <a:t>α</a:t>
                </a:r>
                <a:r>
                  <a:rPr lang="en-US" altLang="en-US" sz="1800" i="1" baseline="-25000" dirty="0">
                    <a:latin typeface="Times New Roman" panose="02020603050405020304" pitchFamily="18" charset="0"/>
                    <a:cs typeface="Times New Roman" panose="02020603050405020304" pitchFamily="18" charset="0"/>
                  </a:rPr>
                  <a:t>k</a:t>
                </a:r>
                <a:r>
                  <a:rPr lang="ja-JP" altLang="en-US" sz="1800" i="1" baseline="-25000" dirty="0">
                    <a:latin typeface="Times New Roman" panose="02020603050405020304" pitchFamily="18" charset="0"/>
                    <a:cs typeface="Times New Roman" panose="02020603050405020304" pitchFamily="18" charset="0"/>
                  </a:rPr>
                  <a:t>’</a:t>
                </a:r>
                <a:endParaRPr lang="en-US" altLang="en-US" sz="1800" i="1" baseline="-25000" dirty="0">
                  <a:latin typeface="Times New Roman" panose="02020603050405020304" pitchFamily="18" charset="0"/>
                  <a:cs typeface="Times New Roman" panose="02020603050405020304" pitchFamily="18" charset="0"/>
                </a:endParaRPr>
              </a:p>
            </p:txBody>
          </p:sp>
        </mc:Choice>
        <mc:Fallback xmlns="">
          <p:sp>
            <p:nvSpPr>
              <p:cNvPr id="38917" name="Text Box 5"/>
              <p:cNvSpPr txBox="1">
                <a:spLocks noRot="1" noChangeAspect="1" noMove="1" noResize="1" noEditPoints="1" noAdjustHandles="1" noChangeArrowheads="1" noChangeShapeType="1" noTextEdit="1"/>
              </p:cNvSpPr>
              <p:nvPr/>
            </p:nvSpPr>
            <p:spPr bwMode="auto">
              <a:xfrm>
                <a:off x="700088" y="5121807"/>
                <a:ext cx="4400550" cy="982663"/>
              </a:xfrm>
              <a:prstGeom prst="rect">
                <a:avLst/>
              </a:prstGeom>
              <a:blipFill rotWithShape="0">
                <a:blip r:embed="rId3"/>
                <a:stretch>
                  <a:fillRect/>
                </a:stretch>
              </a:blip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38918" name="Text Box 6"/>
          <p:cNvSpPr txBox="1">
            <a:spLocks noChangeArrowheads="1"/>
          </p:cNvSpPr>
          <p:nvPr/>
        </p:nvSpPr>
        <p:spPr bwMode="auto">
          <a:xfrm>
            <a:off x="4058258" y="5761869"/>
            <a:ext cx="723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r>
              <a:rPr lang="en-US" altLang="en-US" sz="1400" i="1" dirty="0">
                <a:latin typeface="Times New Roman" panose="02020603050405020304" pitchFamily="18" charset="0"/>
              </a:rPr>
              <a:t>k</a:t>
            </a:r>
            <a:r>
              <a:rPr lang="ja-JP" altLang="en-US" sz="1400" i="1" dirty="0">
                <a:latin typeface="Times New Roman" panose="02020603050405020304" pitchFamily="18" charset="0"/>
              </a:rPr>
              <a:t>’</a:t>
            </a:r>
            <a:endParaRPr lang="en-US" altLang="en-US" sz="1400" i="1"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38919" name="Text Box 7"/>
              <p:cNvSpPr txBox="1">
                <a:spLocks noChangeArrowheads="1"/>
              </p:cNvSpPr>
              <p:nvPr/>
            </p:nvSpPr>
            <p:spPr bwMode="auto">
              <a:xfrm>
                <a:off x="5486485" y="5520569"/>
                <a:ext cx="2800591" cy="420884"/>
              </a:xfrm>
              <a:prstGeom prst="rect">
                <a:avLst/>
              </a:prstGeom>
              <a:noFill/>
              <a:ln w="25400">
                <a:solidFill>
                  <a:srgbClr val="008000"/>
                </a:solidFill>
                <a:miter lim="800000"/>
                <a:headEnd/>
                <a:tailEnd/>
              </a:ln>
              <a:extLst>
                <a:ext uri="{909E8E84-426E-40DD-AFC4-6F175D3DCCD1}">
                  <a14:hiddenFill>
                    <a:solidFill>
                      <a:srgbClr val="FFFFFF"/>
                    </a:solidFill>
                  </a14:hiddenFill>
                </a:ext>
              </a:extLst>
            </p:spPr>
            <p:txBody>
              <a:bodyPr wrap="square">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14:m>
                  <m:oMathPara xmlns:m="http://schemas.openxmlformats.org/officeDocument/2006/math">
                    <m:oMathParaPr>
                      <m:jc m:val="centerGroup"/>
                    </m:oMathParaPr>
                    <m:oMath xmlns:m="http://schemas.openxmlformats.org/officeDocument/2006/math">
                      <m:r>
                        <a:rPr lang="en-US" altLang="en-US" sz="2000" i="1" dirty="0" smtClean="0">
                          <a:latin typeface="Cambria Math" panose="02040503050406030204" pitchFamily="18" charset="0"/>
                        </a:rPr>
                        <m:t>𝑓</m:t>
                      </m:r>
                      <m:r>
                        <a:rPr lang="en-US" altLang="en-US" sz="2000" i="1" dirty="0" smtClean="0">
                          <a:latin typeface="Cambria Math" panose="02040503050406030204" pitchFamily="18" charset="0"/>
                        </a:rPr>
                        <m:t>(</m:t>
                      </m:r>
                      <m:r>
                        <a:rPr lang="en-US" altLang="en-US" sz="2000" b="1" i="1" dirty="0">
                          <a:latin typeface="Cambria Math" panose="02040503050406030204" pitchFamily="18" charset="0"/>
                        </a:rPr>
                        <m:t>𝒙</m:t>
                      </m:r>
                      <m:r>
                        <a:rPr lang="en-US" altLang="en-US" sz="2000" i="1" dirty="0">
                          <a:latin typeface="Cambria Math" panose="02040503050406030204" pitchFamily="18" charset="0"/>
                        </a:rPr>
                        <m:t>) = </m:t>
                      </m:r>
                      <m:r>
                        <m:rPr>
                          <m:sty m:val="p"/>
                        </m:rPr>
                        <a:rPr lang="el-GR" altLang="en-US" i="0" dirty="0">
                          <a:latin typeface="Cambria Math" panose="02040503050406030204" pitchFamily="18" charset="0"/>
                          <a:cs typeface="Times New Roman" panose="02020603050405020304" pitchFamily="18" charset="0"/>
                        </a:rPr>
                        <m:t>Σ</m:t>
                      </m:r>
                      <m:r>
                        <a:rPr lang="el-GR" altLang="en-US" sz="2000" i="1" dirty="0">
                          <a:latin typeface="Cambria Math" panose="02040503050406030204" pitchFamily="18" charset="0"/>
                          <a:cs typeface="Times New Roman" panose="02020603050405020304" pitchFamily="18" charset="0"/>
                        </a:rPr>
                        <m:t>𝛼</m:t>
                      </m:r>
                      <m:r>
                        <a:rPr lang="en-US" altLang="en-US" sz="2000" i="1" baseline="-25000" dirty="0" err="1">
                          <a:latin typeface="Cambria Math" panose="02040503050406030204" pitchFamily="18" charset="0"/>
                          <a:cs typeface="Times New Roman" panose="02020603050405020304" pitchFamily="18" charset="0"/>
                        </a:rPr>
                        <m:t>𝑖</m:t>
                      </m:r>
                      <m:r>
                        <a:rPr lang="en-US" altLang="en-US" sz="2000" i="1" dirty="0" err="1">
                          <a:latin typeface="Cambria Math" panose="02040503050406030204" pitchFamily="18" charset="0"/>
                          <a:cs typeface="Times New Roman" panose="02020603050405020304" pitchFamily="18" charset="0"/>
                        </a:rPr>
                        <m:t>𝑦</m:t>
                      </m:r>
                      <m:r>
                        <a:rPr lang="en-US" altLang="en-US" sz="2000" i="1" baseline="-25000" dirty="0" err="1">
                          <a:latin typeface="Cambria Math" panose="02040503050406030204" pitchFamily="18" charset="0"/>
                          <a:cs typeface="Times New Roman" panose="02020603050405020304" pitchFamily="18" charset="0"/>
                        </a:rPr>
                        <m:t>𝑖</m:t>
                      </m:r>
                      <m:r>
                        <a:rPr lang="en-US" altLang="en-US" sz="2000" b="1" i="1" dirty="0" err="1">
                          <a:latin typeface="Cambria Math" panose="02040503050406030204" pitchFamily="18" charset="0"/>
                        </a:rPr>
                        <m:t>𝒙</m:t>
                      </m:r>
                      <m:r>
                        <a:rPr lang="en-US" altLang="en-US" sz="2000" b="1" i="1" dirty="0">
                          <a:latin typeface="Cambria Math" panose="02040503050406030204" pitchFamily="18" charset="0"/>
                        </a:rPr>
                        <m:t> </m:t>
                      </m:r>
                      <m:sSubSup>
                        <m:sSubSupPr>
                          <m:ctrlPr>
                            <a:rPr lang="en-US" altLang="en-US" sz="2000" b="1" i="1" dirty="0" smtClean="0">
                              <a:latin typeface="Cambria Math" panose="02040503050406030204" pitchFamily="18" charset="0"/>
                            </a:rPr>
                          </m:ctrlPr>
                        </m:sSubSupPr>
                        <m:e>
                          <m:r>
                            <a:rPr lang="en-US" altLang="en-US" sz="2000" b="1" i="1" dirty="0" smtClean="0">
                              <a:latin typeface="Cambria Math" panose="02040503050406030204" pitchFamily="18" charset="0"/>
                            </a:rPr>
                            <m:t>𝒙</m:t>
                          </m:r>
                        </m:e>
                        <m:sub>
                          <m:r>
                            <a:rPr lang="en-US" altLang="en-US" sz="2000" b="1" i="1" dirty="0" smtClean="0">
                              <a:latin typeface="Cambria Math" panose="02040503050406030204" pitchFamily="18" charset="0"/>
                            </a:rPr>
                            <m:t>𝒊</m:t>
                          </m:r>
                        </m:sub>
                        <m:sup>
                          <m:r>
                            <a:rPr lang="en-US" altLang="en-US" sz="2000" b="1" i="1" dirty="0" smtClean="0">
                              <a:latin typeface="Cambria Math" panose="02040503050406030204" pitchFamily="18" charset="0"/>
                            </a:rPr>
                            <m:t>𝑻</m:t>
                          </m:r>
                        </m:sup>
                      </m:sSubSup>
                      <m:r>
                        <a:rPr lang="en-US" altLang="en-US" sz="2000" b="1" i="1" dirty="0">
                          <a:latin typeface="Cambria Math" panose="02040503050406030204" pitchFamily="18" charset="0"/>
                        </a:rPr>
                        <m:t>+ </m:t>
                      </m:r>
                      <m:r>
                        <a:rPr lang="en-US" altLang="en-US" sz="2000" i="1" dirty="0">
                          <a:latin typeface="Cambria Math" panose="02040503050406030204" pitchFamily="18" charset="0"/>
                        </a:rPr>
                        <m:t>𝑏</m:t>
                      </m:r>
                    </m:oMath>
                  </m:oMathPara>
                </a14:m>
                <a:endParaRPr lang="en-US" altLang="en-US" sz="2000" i="1" dirty="0">
                  <a:latin typeface="Times New Roman" panose="02020603050405020304" pitchFamily="18" charset="0"/>
                </a:endParaRPr>
              </a:p>
            </p:txBody>
          </p:sp>
        </mc:Choice>
        <mc:Fallback xmlns="">
          <p:sp>
            <p:nvSpPr>
              <p:cNvPr id="38919" name="Text Box 7"/>
              <p:cNvSpPr txBox="1">
                <a:spLocks noRot="1" noChangeAspect="1" noMove="1" noResize="1" noEditPoints="1" noAdjustHandles="1" noChangeArrowheads="1" noChangeShapeType="1" noTextEdit="1"/>
              </p:cNvSpPr>
              <p:nvPr/>
            </p:nvSpPr>
            <p:spPr bwMode="auto">
              <a:xfrm>
                <a:off x="5486485" y="5520569"/>
                <a:ext cx="2800591" cy="420884"/>
              </a:xfrm>
              <a:prstGeom prst="rect">
                <a:avLst/>
              </a:prstGeom>
              <a:blipFill rotWithShape="0">
                <a:blip r:embed="rId4"/>
                <a:stretch>
                  <a:fillRect b="-10959"/>
                </a:stretch>
              </a:blip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920" name="Text Box 8"/>
              <p:cNvSpPr txBox="1">
                <a:spLocks noChangeArrowheads="1"/>
              </p:cNvSpPr>
              <p:nvPr/>
            </p:nvSpPr>
            <p:spPr bwMode="auto">
              <a:xfrm>
                <a:off x="5285842" y="4770969"/>
                <a:ext cx="3429000" cy="7016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14:m>
                  <m:oMath xmlns:m="http://schemas.openxmlformats.org/officeDocument/2006/math">
                    <m:r>
                      <a:rPr lang="en-US" altLang="en-US" sz="2000" b="1" i="1" dirty="0" smtClean="0">
                        <a:latin typeface="Cambria Math" panose="02040503050406030204" pitchFamily="18" charset="0"/>
                        <a:cs typeface="Arial" panose="020B0604020202020204" pitchFamily="34" charset="0"/>
                      </a:rPr>
                      <m:t>𝒘</m:t>
                    </m:r>
                  </m:oMath>
                </a14:m>
                <a:r>
                  <a:rPr lang="en-US" altLang="en-US" sz="2000" dirty="0">
                    <a:cs typeface="Arial" panose="020B0604020202020204" pitchFamily="34" charset="0"/>
                  </a:rPr>
                  <a:t> is not needed explicitly for classification!</a:t>
                </a:r>
              </a:p>
            </p:txBody>
          </p:sp>
        </mc:Choice>
        <mc:Fallback xmlns="">
          <p:sp>
            <p:nvSpPr>
              <p:cNvPr id="38920" name="Text Box 8"/>
              <p:cNvSpPr txBox="1">
                <a:spLocks noRot="1" noChangeAspect="1" noMove="1" noResize="1" noEditPoints="1" noAdjustHandles="1" noChangeArrowheads="1" noChangeShapeType="1" noTextEdit="1"/>
              </p:cNvSpPr>
              <p:nvPr/>
            </p:nvSpPr>
            <p:spPr bwMode="auto">
              <a:xfrm>
                <a:off x="5285842" y="4770969"/>
                <a:ext cx="3429000" cy="701675"/>
              </a:xfrm>
              <a:prstGeom prst="rect">
                <a:avLst/>
              </a:prstGeom>
              <a:blipFill rotWithShape="0">
                <a:blip r:embed="rId5"/>
                <a:stretch>
                  <a:fillRect l="-1776" t="-5217" r="-1243" b="-1565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8921" name="TextBox 4"/>
          <p:cNvSpPr txBox="1">
            <a:spLocks noChangeArrowheads="1"/>
          </p:cNvSpPr>
          <p:nvPr/>
        </p:nvSpPr>
        <p:spPr bwMode="auto">
          <a:xfrm>
            <a:off x="7620000" y="-33338"/>
            <a:ext cx="1293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1600">
                <a:solidFill>
                  <a:srgbClr val="FBFCFF"/>
                </a:solidFill>
              </a:rPr>
              <a:t>Sec. 15.2.1</a:t>
            </a:r>
          </a:p>
        </p:txBody>
      </p:sp>
    </p:spTree>
    <p:extLst>
      <p:ext uri="{BB962C8B-B14F-4D97-AF65-F5344CB8AC3E}">
        <p14:creationId xmlns:p14="http://schemas.microsoft.com/office/powerpoint/2010/main" val="135754499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z="3600" smtClean="0"/>
              <a:t>Linear classifiers: Which Hyperplane?</a:t>
            </a:r>
          </a:p>
        </p:txBody>
      </p:sp>
      <p:sp>
        <p:nvSpPr>
          <p:cNvPr id="23555" name="Rectangle 3"/>
          <p:cNvSpPr>
            <a:spLocks noGrp="1" noChangeArrowheads="1"/>
          </p:cNvSpPr>
          <p:nvPr>
            <p:ph type="body" sz="half" idx="1"/>
          </p:nvPr>
        </p:nvSpPr>
        <p:spPr>
          <a:xfrm>
            <a:off x="685800" y="1752600"/>
            <a:ext cx="5715000" cy="4876800"/>
          </a:xfrm>
        </p:spPr>
        <p:txBody>
          <a:bodyPr/>
          <a:lstStyle/>
          <a:p>
            <a:pPr>
              <a:buFont typeface="Wingdings" panose="05000000000000000000" pitchFamily="2" charset="2"/>
              <a:buChar char="Ø"/>
            </a:pPr>
            <a:r>
              <a:rPr lang="en-US" altLang="en-US" sz="2200" dirty="0" smtClean="0"/>
              <a:t>Lots of possible solutions for </a:t>
            </a:r>
            <a:r>
              <a:rPr lang="en-US" altLang="en-US" sz="2200" i="1" dirty="0" smtClean="0"/>
              <a:t>a, b, c.</a:t>
            </a:r>
          </a:p>
          <a:p>
            <a:pPr>
              <a:buFont typeface="Wingdings" panose="05000000000000000000" pitchFamily="2" charset="2"/>
              <a:buChar char="Ø"/>
            </a:pPr>
            <a:r>
              <a:rPr lang="en-US" altLang="en-US" sz="2200" dirty="0" smtClean="0"/>
              <a:t>Some methods find a separating hyperplane, but not the optimal one</a:t>
            </a:r>
            <a:endParaRPr lang="en-US" altLang="en-US" sz="2200" dirty="0" smtClean="0">
              <a:solidFill>
                <a:schemeClr val="folHlink"/>
              </a:solidFill>
            </a:endParaRPr>
          </a:p>
          <a:p>
            <a:pPr lvl="1">
              <a:buFont typeface="Wingdings" panose="05000000000000000000" pitchFamily="2" charset="2"/>
              <a:buChar char="Ø"/>
            </a:pPr>
            <a:r>
              <a:rPr lang="en-US" altLang="en-US" sz="2000" dirty="0" smtClean="0"/>
              <a:t>E.g., perceptron</a:t>
            </a:r>
          </a:p>
          <a:p>
            <a:pPr>
              <a:buFont typeface="Wingdings" panose="05000000000000000000" pitchFamily="2" charset="2"/>
              <a:buChar char="Ø"/>
            </a:pPr>
            <a:r>
              <a:rPr lang="en-US" altLang="en-US" sz="2200" dirty="0" smtClean="0"/>
              <a:t>Support Vector Machine (SVM) finds an optimal solution.</a:t>
            </a:r>
          </a:p>
          <a:p>
            <a:pPr lvl="1">
              <a:buFont typeface="Wingdings" panose="05000000000000000000" pitchFamily="2" charset="2"/>
              <a:buChar char="Ø"/>
            </a:pPr>
            <a:r>
              <a:rPr lang="en-US" altLang="en-US" sz="2000" dirty="0" smtClean="0"/>
              <a:t>Maximizes the distance between the hyperplane and the “difficult points” close to decision boundary</a:t>
            </a:r>
          </a:p>
          <a:p>
            <a:pPr lvl="1">
              <a:buFont typeface="Wingdings" panose="05000000000000000000" pitchFamily="2" charset="2"/>
              <a:buChar char="Ø"/>
            </a:pPr>
            <a:r>
              <a:rPr lang="en-US" altLang="en-US" sz="2000" dirty="0" smtClean="0"/>
              <a:t>One intuition: if there are no points near the decision surface, then there are no very uncertain classification decisions</a:t>
            </a:r>
          </a:p>
        </p:txBody>
      </p:sp>
      <p:pic>
        <p:nvPicPr>
          <p:cNvPr id="23556" name="Picture 4" descr="prabhakarmanyhyperplane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286500" y="3795979"/>
            <a:ext cx="2667000" cy="2324100"/>
          </a:xfrm>
          <a:noFill/>
        </p:spPr>
      </p:pic>
      <p:sp>
        <p:nvSpPr>
          <p:cNvPr id="23557" name="Line 5"/>
          <p:cNvSpPr>
            <a:spLocks noChangeShapeType="1"/>
          </p:cNvSpPr>
          <p:nvPr/>
        </p:nvSpPr>
        <p:spPr bwMode="auto">
          <a:xfrm flipH="1" flipV="1">
            <a:off x="7124700" y="3795979"/>
            <a:ext cx="1905000" cy="2209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58" name="Line 6"/>
          <p:cNvSpPr>
            <a:spLocks noChangeShapeType="1"/>
          </p:cNvSpPr>
          <p:nvPr/>
        </p:nvSpPr>
        <p:spPr bwMode="auto">
          <a:xfrm flipH="1">
            <a:off x="7886700" y="3872179"/>
            <a:ext cx="304800" cy="2209800"/>
          </a:xfrm>
          <a:prstGeom prst="line">
            <a:avLst/>
          </a:prstGeom>
          <a:noFill/>
          <a:ln w="9525">
            <a:solidFill>
              <a:srgbClr val="A5002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59" name="AutoShape 7"/>
          <p:cNvSpPr>
            <a:spLocks noChangeArrowheads="1"/>
          </p:cNvSpPr>
          <p:nvPr/>
        </p:nvSpPr>
        <p:spPr bwMode="auto">
          <a:xfrm>
            <a:off x="6698153" y="1447800"/>
            <a:ext cx="2438400" cy="1905000"/>
          </a:xfrm>
          <a:prstGeom prst="wedgeRectCallout">
            <a:avLst>
              <a:gd name="adj1" fmla="val 2213"/>
              <a:gd name="adj2" fmla="val 77171"/>
            </a:avLst>
          </a:prstGeom>
          <a:solidFill>
            <a:schemeClr val="accent2"/>
          </a:solidFill>
          <a:ln w="9525">
            <a:solidFill>
              <a:schemeClr val="tx1"/>
            </a:solidFill>
            <a:miter lim="800000"/>
            <a:headEnd/>
            <a:tailEnd/>
          </a:ln>
        </p:spPr>
        <p:txBody>
          <a:bodyPr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algn="ctr" eaLnBrk="1" hangingPunct="1"/>
            <a:r>
              <a:rPr lang="en-US" altLang="en-US" dirty="0"/>
              <a:t>This line represents the decision boundary:</a:t>
            </a:r>
          </a:p>
          <a:p>
            <a:pPr algn="ctr" eaLnBrk="1" hangingPunct="1"/>
            <a:r>
              <a:rPr lang="en-US" altLang="en-US" i="1" dirty="0"/>
              <a:t>a</a:t>
            </a:r>
            <a:r>
              <a:rPr lang="en-US" altLang="en-US" i="1" dirty="0">
                <a:solidFill>
                  <a:srgbClr val="990033"/>
                </a:solidFill>
              </a:rPr>
              <a:t>x</a:t>
            </a:r>
            <a:r>
              <a:rPr lang="en-US" altLang="en-US" i="1" dirty="0"/>
              <a:t> </a:t>
            </a:r>
            <a:r>
              <a:rPr lang="en-US" altLang="en-US" dirty="0"/>
              <a:t>+ </a:t>
            </a:r>
            <a:r>
              <a:rPr lang="en-US" altLang="en-US" i="1" dirty="0"/>
              <a:t>b</a:t>
            </a:r>
            <a:r>
              <a:rPr lang="en-US" altLang="en-US" i="1" dirty="0">
                <a:solidFill>
                  <a:srgbClr val="990033"/>
                </a:solidFill>
              </a:rPr>
              <a:t>y</a:t>
            </a:r>
            <a:r>
              <a:rPr lang="en-US" altLang="en-US" i="1" dirty="0"/>
              <a:t> </a:t>
            </a:r>
            <a:r>
              <a:rPr lang="en-US" altLang="en-US" dirty="0">
                <a:latin typeface="MS Gothic" panose="020B0609070205080204" pitchFamily="49" charset="-128"/>
                <a:ea typeface="MS Gothic" panose="020B0609070205080204" pitchFamily="49" charset="-128"/>
              </a:rPr>
              <a:t>−</a:t>
            </a:r>
            <a:r>
              <a:rPr lang="en-US" altLang="en-US" i="1" dirty="0"/>
              <a:t> c </a:t>
            </a:r>
            <a:r>
              <a:rPr lang="en-US" altLang="en-US" dirty="0">
                <a:sym typeface="Symbol" panose="05050102010706020507" pitchFamily="18" charset="2"/>
              </a:rPr>
              <a:t>= 0</a:t>
            </a:r>
            <a:endParaRPr lang="en-US" altLang="en-US" dirty="0"/>
          </a:p>
        </p:txBody>
      </p:sp>
      <p:sp>
        <p:nvSpPr>
          <p:cNvPr id="23560" name="TextBox 4"/>
          <p:cNvSpPr txBox="1">
            <a:spLocks noChangeArrowheads="1"/>
          </p:cNvSpPr>
          <p:nvPr/>
        </p:nvSpPr>
        <p:spPr bwMode="auto">
          <a:xfrm>
            <a:off x="7620000" y="-33338"/>
            <a:ext cx="8429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1600">
                <a:solidFill>
                  <a:srgbClr val="FBFCFF"/>
                </a:solidFill>
              </a:rPr>
              <a:t>Ch. 15</a:t>
            </a:r>
          </a:p>
        </p:txBody>
      </p:sp>
    </p:spTree>
    <p:extLst>
      <p:ext uri="{BB962C8B-B14F-4D97-AF65-F5344CB8AC3E}">
        <p14:creationId xmlns:p14="http://schemas.microsoft.com/office/powerpoint/2010/main" val="267060417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mtClean="0"/>
              <a:t>Classification with SVMs</a:t>
            </a:r>
          </a:p>
        </p:txBody>
      </p:sp>
      <mc:AlternateContent xmlns:mc="http://schemas.openxmlformats.org/markup-compatibility/2006" xmlns:a14="http://schemas.microsoft.com/office/drawing/2010/main">
        <mc:Choice Requires="a14">
          <p:sp>
            <p:nvSpPr>
              <p:cNvPr id="39939" name="Rectangle 3"/>
              <p:cNvSpPr>
                <a:spLocks noGrp="1" noChangeArrowheads="1"/>
              </p:cNvSpPr>
              <p:nvPr>
                <p:ph type="body" idx="1"/>
              </p:nvPr>
            </p:nvSpPr>
            <p:spPr/>
            <p:txBody>
              <a:bodyPr>
                <a:normAutofit/>
              </a:bodyPr>
              <a:lstStyle/>
              <a:p>
                <a:pPr eaLnBrk="1" hangingPunct="1"/>
                <a:r>
                  <a:rPr lang="en-US" altLang="en-US" sz="2400" dirty="0" smtClean="0">
                    <a:sym typeface="Symbol" panose="05050102010706020507" pitchFamily="18" charset="2"/>
                  </a:rPr>
                  <a:t>Given a new point </a:t>
                </a:r>
                <a:r>
                  <a:rPr lang="en-US" altLang="en-US" sz="2400" b="1" dirty="0" smtClean="0">
                    <a:sym typeface="Symbol" panose="05050102010706020507" pitchFamily="18" charset="2"/>
                  </a:rPr>
                  <a:t>x</a:t>
                </a:r>
                <a:r>
                  <a:rPr lang="en-US" altLang="en-US" sz="2400" dirty="0" smtClean="0">
                    <a:sym typeface="Symbol" panose="05050102010706020507" pitchFamily="18" charset="2"/>
                  </a:rPr>
                  <a:t>, we can score its projection onto the hyperplane normal:</a:t>
                </a:r>
              </a:p>
              <a:p>
                <a:pPr lvl="1" eaLnBrk="1" hangingPunct="1"/>
                <a:r>
                  <a:rPr lang="en-US" altLang="en-US" sz="2000" dirty="0" smtClean="0">
                    <a:sym typeface="Symbol" panose="05050102010706020507" pitchFamily="18" charset="2"/>
                  </a:rPr>
                  <a:t>I.e., compute score: </a:t>
                </a:r>
                <a14:m>
                  <m:oMath xmlns:m="http://schemas.openxmlformats.org/officeDocument/2006/math">
                    <m:r>
                      <a:rPr lang="en-US" altLang="en-US" sz="2000" b="1" i="1" dirty="0" err="1" smtClean="0">
                        <a:latin typeface="Cambria Math" panose="02040503050406030204" pitchFamily="18" charset="0"/>
                        <a:sym typeface="Symbol" panose="05050102010706020507" pitchFamily="18" charset="2"/>
                      </a:rPr>
                      <m:t>𝒙</m:t>
                    </m:r>
                    <m:r>
                      <a:rPr lang="en-US" altLang="en-US" sz="2000" b="1" i="1" dirty="0" smtClean="0">
                        <a:latin typeface="Cambria Math" panose="02040503050406030204" pitchFamily="18" charset="0"/>
                        <a:sym typeface="Symbol" panose="05050102010706020507" pitchFamily="18" charset="2"/>
                      </a:rPr>
                      <m:t>𝒘</m:t>
                    </m:r>
                    <m:r>
                      <a:rPr lang="en-US" altLang="en-US" sz="2000" i="1" dirty="0" smtClean="0">
                        <a:latin typeface="Cambria Math" panose="02040503050406030204" pitchFamily="18" charset="0"/>
                        <a:sym typeface="Symbol" panose="05050102010706020507" pitchFamily="18" charset="2"/>
                      </a:rPr>
                      <m:t> + </m:t>
                    </m:r>
                    <m:r>
                      <a:rPr lang="en-US" altLang="en-US" sz="2000" i="1" dirty="0" smtClean="0">
                        <a:latin typeface="Cambria Math" panose="02040503050406030204" pitchFamily="18" charset="0"/>
                        <a:sym typeface="Symbol" panose="05050102010706020507" pitchFamily="18" charset="2"/>
                      </a:rPr>
                      <m:t>𝑏</m:t>
                    </m:r>
                    <m:r>
                      <a:rPr lang="en-US" altLang="en-US" sz="2000" i="1" dirty="0" smtClean="0">
                        <a:latin typeface="Cambria Math" panose="02040503050406030204" pitchFamily="18" charset="0"/>
                        <a:sym typeface="Symbol" panose="05050102010706020507" pitchFamily="18" charset="2"/>
                      </a:rPr>
                      <m:t> </m:t>
                    </m:r>
                    <m:r>
                      <a:rPr lang="en-US" altLang="en-US" sz="1400" i="1" dirty="0" smtClean="0">
                        <a:latin typeface="Cambria Math" panose="02040503050406030204" pitchFamily="18" charset="0"/>
                      </a:rPr>
                      <m:t>= </m:t>
                    </m:r>
                    <m:r>
                      <m:rPr>
                        <m:sty m:val="p"/>
                      </m:rPr>
                      <a:rPr lang="el-GR" altLang="en-US" sz="1400" i="0" dirty="0" smtClean="0">
                        <a:latin typeface="Cambria Math" panose="02040503050406030204" pitchFamily="18" charset="0"/>
                      </a:rPr>
                      <m:t>Σ</m:t>
                    </m:r>
                    <m:r>
                      <a:rPr lang="el-GR" altLang="en-US" sz="1400" i="1" dirty="0" smtClean="0">
                        <a:latin typeface="Cambria Math" panose="02040503050406030204" pitchFamily="18" charset="0"/>
                      </a:rPr>
                      <m:t>𝛼</m:t>
                    </m:r>
                    <m:r>
                      <a:rPr lang="en-US" altLang="en-US" sz="1400" i="1" baseline="-25000" dirty="0" err="1" smtClean="0">
                        <a:latin typeface="Cambria Math" panose="02040503050406030204" pitchFamily="18" charset="0"/>
                      </a:rPr>
                      <m:t>𝑖</m:t>
                    </m:r>
                    <m:r>
                      <a:rPr lang="en-US" altLang="en-US" sz="1400" i="1" dirty="0" err="1" smtClean="0">
                        <a:latin typeface="Cambria Math" panose="02040503050406030204" pitchFamily="18" charset="0"/>
                      </a:rPr>
                      <m:t>𝑦</m:t>
                    </m:r>
                    <m:r>
                      <a:rPr lang="en-US" altLang="en-US" sz="1400" i="1" baseline="-25000" dirty="0" err="1" smtClean="0">
                        <a:latin typeface="Cambria Math" panose="02040503050406030204" pitchFamily="18" charset="0"/>
                      </a:rPr>
                      <m:t>𝑖</m:t>
                    </m:r>
                    <m:r>
                      <a:rPr lang="en-US" altLang="en-US" sz="1400" b="1" i="1" dirty="0" err="1" smtClean="0">
                        <a:latin typeface="Cambria Math" panose="02040503050406030204" pitchFamily="18" charset="0"/>
                      </a:rPr>
                      <m:t>𝒙</m:t>
                    </m:r>
                    <m:r>
                      <a:rPr lang="en-US" altLang="en-US" sz="1400" b="1" i="1" baseline="-25000" dirty="0" err="1" smtClean="0">
                        <a:latin typeface="Cambria Math" panose="02040503050406030204" pitchFamily="18" charset="0"/>
                      </a:rPr>
                      <m:t>𝒊</m:t>
                    </m:r>
                    <m:sSubSup>
                      <m:sSubSupPr>
                        <m:ctrlPr>
                          <a:rPr lang="en-US" altLang="en-US" sz="1400" b="1" i="1" dirty="0" smtClean="0">
                            <a:latin typeface="Cambria Math" panose="02040503050406030204" pitchFamily="18" charset="0"/>
                          </a:rPr>
                        </m:ctrlPr>
                      </m:sSubSupPr>
                      <m:e>
                        <m:r>
                          <a:rPr lang="en-US" altLang="en-US" sz="1400" b="1" i="1" dirty="0" err="1" smtClean="0">
                            <a:latin typeface="Cambria Math" panose="02040503050406030204" pitchFamily="18" charset="0"/>
                          </a:rPr>
                          <m:t>𝒙</m:t>
                        </m:r>
                      </m:e>
                      <m:sub>
                        <m:r>
                          <a:rPr lang="en-US" altLang="en-US" sz="1400" b="1" i="1" dirty="0" smtClean="0">
                            <a:latin typeface="Cambria Math" panose="02040503050406030204" pitchFamily="18" charset="0"/>
                          </a:rPr>
                          <m:t>𝒊</m:t>
                        </m:r>
                      </m:sub>
                      <m:sup>
                        <m:r>
                          <a:rPr lang="en-US" altLang="en-US" sz="1400" b="1" i="1" dirty="0" smtClean="0">
                            <a:latin typeface="Cambria Math" panose="02040503050406030204" pitchFamily="18" charset="0"/>
                          </a:rPr>
                          <m:t>𝑻</m:t>
                        </m:r>
                      </m:sup>
                    </m:sSubSup>
                    <m:r>
                      <a:rPr lang="en-US" altLang="en-US" sz="1400" b="1" i="1" dirty="0" smtClean="0">
                        <a:latin typeface="Cambria Math" panose="02040503050406030204" pitchFamily="18" charset="0"/>
                      </a:rPr>
                      <m:t> + </m:t>
                    </m:r>
                    <m:r>
                      <a:rPr lang="en-US" altLang="en-US" sz="1400" i="1" dirty="0" smtClean="0">
                        <a:latin typeface="Cambria Math" panose="02040503050406030204" pitchFamily="18" charset="0"/>
                      </a:rPr>
                      <m:t>𝑏</m:t>
                    </m:r>
                  </m:oMath>
                </a14:m>
                <a:endParaRPr lang="en-US" altLang="en-US" sz="1400" i="1" dirty="0" smtClean="0"/>
              </a:p>
              <a:p>
                <a:pPr lvl="2" eaLnBrk="1" hangingPunct="1"/>
                <a:r>
                  <a:rPr lang="en-US" altLang="en-US" sz="1600" dirty="0" smtClean="0"/>
                  <a:t>Decide class based on whether &lt; or &gt; 0</a:t>
                </a:r>
                <a:endParaRPr lang="en-US" altLang="en-US" sz="1400" i="1" dirty="0" smtClean="0"/>
              </a:p>
              <a:p>
                <a:pPr lvl="1" eaLnBrk="1" hangingPunct="1"/>
                <a:r>
                  <a:rPr lang="en-US" altLang="en-US" sz="2000" dirty="0" smtClean="0">
                    <a:sym typeface="Symbol" panose="05050102010706020507" pitchFamily="18" charset="2"/>
                  </a:rPr>
                  <a:t>Can set confidence threshold </a:t>
                </a:r>
                <a:r>
                  <a:rPr lang="en-US" altLang="en-US" sz="2000" i="1" dirty="0" smtClean="0">
                    <a:sym typeface="Symbol" panose="05050102010706020507" pitchFamily="18" charset="2"/>
                  </a:rPr>
                  <a:t>t</a:t>
                </a:r>
                <a:r>
                  <a:rPr lang="en-US" altLang="en-US" sz="2000" dirty="0" smtClean="0">
                    <a:sym typeface="Symbol" panose="05050102010706020507" pitchFamily="18" charset="2"/>
                  </a:rPr>
                  <a:t>.</a:t>
                </a:r>
              </a:p>
            </p:txBody>
          </p:sp>
        </mc:Choice>
        <mc:Fallback xmlns="">
          <p:sp>
            <p:nvSpPr>
              <p:cNvPr id="39939" name="Rectangle 3"/>
              <p:cNvSpPr>
                <a:spLocks noGrp="1" noRot="1" noChangeAspect="1" noMove="1" noResize="1" noEditPoints="1" noAdjustHandles="1" noChangeArrowheads="1" noChangeShapeType="1" noTextEdit="1"/>
              </p:cNvSpPr>
              <p:nvPr>
                <p:ph type="body" idx="1"/>
              </p:nvPr>
            </p:nvSpPr>
            <p:spPr>
              <a:blipFill rotWithShape="0">
                <a:blip r:embed="rId2"/>
                <a:stretch>
                  <a:fillRect l="-1212" t="-2121"/>
                </a:stretch>
              </a:blipFill>
            </p:spPr>
            <p:txBody>
              <a:bodyPr/>
              <a:lstStyle/>
              <a:p>
                <a:r>
                  <a:rPr lang="en-US">
                    <a:noFill/>
                  </a:rPr>
                  <a:t> </a:t>
                </a:r>
              </a:p>
            </p:txBody>
          </p:sp>
        </mc:Fallback>
      </mc:AlternateContent>
      <p:grpSp>
        <p:nvGrpSpPr>
          <p:cNvPr id="39940" name="Group 4"/>
          <p:cNvGrpSpPr>
            <a:grpSpLocks/>
          </p:cNvGrpSpPr>
          <p:nvPr/>
        </p:nvGrpSpPr>
        <p:grpSpPr bwMode="auto">
          <a:xfrm>
            <a:off x="5811926" y="3761232"/>
            <a:ext cx="1981200" cy="1981200"/>
            <a:chOff x="3744" y="1536"/>
            <a:chExt cx="1248" cy="1248"/>
          </a:xfrm>
        </p:grpSpPr>
        <p:sp>
          <p:nvSpPr>
            <p:cNvPr id="39958" name="Oval 5"/>
            <p:cNvSpPr>
              <a:spLocks noChangeArrowheads="1"/>
            </p:cNvSpPr>
            <p:nvPr/>
          </p:nvSpPr>
          <p:spPr bwMode="auto">
            <a:xfrm>
              <a:off x="4512" y="1536"/>
              <a:ext cx="96" cy="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9959" name="Oval 6"/>
            <p:cNvSpPr>
              <a:spLocks noChangeArrowheads="1"/>
            </p:cNvSpPr>
            <p:nvPr/>
          </p:nvSpPr>
          <p:spPr bwMode="auto">
            <a:xfrm>
              <a:off x="4704" y="1728"/>
              <a:ext cx="96" cy="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9960" name="Oval 7"/>
            <p:cNvSpPr>
              <a:spLocks noChangeArrowheads="1"/>
            </p:cNvSpPr>
            <p:nvPr/>
          </p:nvSpPr>
          <p:spPr bwMode="auto">
            <a:xfrm>
              <a:off x="4608" y="1872"/>
              <a:ext cx="96" cy="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9961" name="Oval 8"/>
            <p:cNvSpPr>
              <a:spLocks noChangeArrowheads="1"/>
            </p:cNvSpPr>
            <p:nvPr/>
          </p:nvSpPr>
          <p:spPr bwMode="auto">
            <a:xfrm>
              <a:off x="4896" y="1920"/>
              <a:ext cx="96" cy="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9962" name="Oval 9"/>
            <p:cNvSpPr>
              <a:spLocks noChangeArrowheads="1"/>
            </p:cNvSpPr>
            <p:nvPr/>
          </p:nvSpPr>
          <p:spPr bwMode="auto">
            <a:xfrm>
              <a:off x="4752" y="2016"/>
              <a:ext cx="96" cy="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9963" name="Oval 10"/>
            <p:cNvSpPr>
              <a:spLocks noChangeArrowheads="1"/>
            </p:cNvSpPr>
            <p:nvPr/>
          </p:nvSpPr>
          <p:spPr bwMode="auto">
            <a:xfrm>
              <a:off x="4704" y="1536"/>
              <a:ext cx="96" cy="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9964" name="Oval 11"/>
            <p:cNvSpPr>
              <a:spLocks noChangeArrowheads="1"/>
            </p:cNvSpPr>
            <p:nvPr/>
          </p:nvSpPr>
          <p:spPr bwMode="auto">
            <a:xfrm>
              <a:off x="4320" y="1584"/>
              <a:ext cx="96" cy="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9965" name="Rectangle 12"/>
            <p:cNvSpPr>
              <a:spLocks noChangeArrowheads="1"/>
            </p:cNvSpPr>
            <p:nvPr/>
          </p:nvSpPr>
          <p:spPr bwMode="auto">
            <a:xfrm>
              <a:off x="3936" y="2208"/>
              <a:ext cx="96" cy="96"/>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9966" name="Rectangle 13"/>
            <p:cNvSpPr>
              <a:spLocks noChangeArrowheads="1"/>
            </p:cNvSpPr>
            <p:nvPr/>
          </p:nvSpPr>
          <p:spPr bwMode="auto">
            <a:xfrm>
              <a:off x="4032" y="2688"/>
              <a:ext cx="96" cy="96"/>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9967" name="Rectangle 14"/>
            <p:cNvSpPr>
              <a:spLocks noChangeArrowheads="1"/>
            </p:cNvSpPr>
            <p:nvPr/>
          </p:nvSpPr>
          <p:spPr bwMode="auto">
            <a:xfrm>
              <a:off x="4128" y="2400"/>
              <a:ext cx="96" cy="96"/>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9968" name="Rectangle 15"/>
            <p:cNvSpPr>
              <a:spLocks noChangeArrowheads="1"/>
            </p:cNvSpPr>
            <p:nvPr/>
          </p:nvSpPr>
          <p:spPr bwMode="auto">
            <a:xfrm>
              <a:off x="4320" y="2592"/>
              <a:ext cx="96" cy="96"/>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9969" name="Rectangle 16"/>
            <p:cNvSpPr>
              <a:spLocks noChangeArrowheads="1"/>
            </p:cNvSpPr>
            <p:nvPr/>
          </p:nvSpPr>
          <p:spPr bwMode="auto">
            <a:xfrm>
              <a:off x="3744" y="2304"/>
              <a:ext cx="96" cy="96"/>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9970" name="Rectangle 17"/>
            <p:cNvSpPr>
              <a:spLocks noChangeArrowheads="1"/>
            </p:cNvSpPr>
            <p:nvPr/>
          </p:nvSpPr>
          <p:spPr bwMode="auto">
            <a:xfrm>
              <a:off x="3936" y="2448"/>
              <a:ext cx="96" cy="96"/>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9971" name="Rectangle 18"/>
            <p:cNvSpPr>
              <a:spLocks noChangeArrowheads="1"/>
            </p:cNvSpPr>
            <p:nvPr/>
          </p:nvSpPr>
          <p:spPr bwMode="auto">
            <a:xfrm>
              <a:off x="3792" y="2592"/>
              <a:ext cx="96" cy="96"/>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9972" name="Oval 19"/>
            <p:cNvSpPr>
              <a:spLocks noChangeArrowheads="1"/>
            </p:cNvSpPr>
            <p:nvPr/>
          </p:nvSpPr>
          <p:spPr bwMode="auto">
            <a:xfrm>
              <a:off x="4800" y="1776"/>
              <a:ext cx="96" cy="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9973" name="Oval 20"/>
            <p:cNvSpPr>
              <a:spLocks noChangeArrowheads="1"/>
            </p:cNvSpPr>
            <p:nvPr/>
          </p:nvSpPr>
          <p:spPr bwMode="auto">
            <a:xfrm>
              <a:off x="4848" y="1680"/>
              <a:ext cx="96" cy="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9974" name="Oval 21"/>
            <p:cNvSpPr>
              <a:spLocks noChangeArrowheads="1"/>
            </p:cNvSpPr>
            <p:nvPr/>
          </p:nvSpPr>
          <p:spPr bwMode="auto">
            <a:xfrm>
              <a:off x="4344" y="1824"/>
              <a:ext cx="96" cy="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9975" name="Rectangle 22"/>
            <p:cNvSpPr>
              <a:spLocks noChangeArrowheads="1"/>
            </p:cNvSpPr>
            <p:nvPr/>
          </p:nvSpPr>
          <p:spPr bwMode="auto">
            <a:xfrm>
              <a:off x="4128" y="2168"/>
              <a:ext cx="96" cy="96"/>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9976" name="Rectangle 23"/>
            <p:cNvSpPr>
              <a:spLocks noChangeArrowheads="1"/>
            </p:cNvSpPr>
            <p:nvPr/>
          </p:nvSpPr>
          <p:spPr bwMode="auto">
            <a:xfrm>
              <a:off x="4320" y="2304"/>
              <a:ext cx="96" cy="96"/>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9977" name="Rectangle 24"/>
            <p:cNvSpPr>
              <a:spLocks noChangeArrowheads="1"/>
            </p:cNvSpPr>
            <p:nvPr/>
          </p:nvSpPr>
          <p:spPr bwMode="auto">
            <a:xfrm>
              <a:off x="3936" y="2016"/>
              <a:ext cx="96" cy="96"/>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9978" name="Oval 25"/>
            <p:cNvSpPr>
              <a:spLocks noChangeArrowheads="1"/>
            </p:cNvSpPr>
            <p:nvPr/>
          </p:nvSpPr>
          <p:spPr bwMode="auto">
            <a:xfrm>
              <a:off x="4568" y="1992"/>
              <a:ext cx="96" cy="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9979" name="Oval 26"/>
            <p:cNvSpPr>
              <a:spLocks noChangeArrowheads="1"/>
            </p:cNvSpPr>
            <p:nvPr/>
          </p:nvSpPr>
          <p:spPr bwMode="auto">
            <a:xfrm>
              <a:off x="4464" y="1728"/>
              <a:ext cx="96" cy="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grpSp>
      <p:sp>
        <p:nvSpPr>
          <p:cNvPr id="39941" name="Line 27"/>
          <p:cNvSpPr>
            <a:spLocks noChangeShapeType="1"/>
          </p:cNvSpPr>
          <p:nvPr/>
        </p:nvSpPr>
        <p:spPr bwMode="auto">
          <a:xfrm>
            <a:off x="5735726" y="3837432"/>
            <a:ext cx="1981200" cy="1524000"/>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9942" name="Group 28"/>
          <p:cNvGrpSpPr>
            <a:grpSpLocks/>
          </p:cNvGrpSpPr>
          <p:nvPr/>
        </p:nvGrpSpPr>
        <p:grpSpPr bwMode="auto">
          <a:xfrm>
            <a:off x="5507126" y="3608832"/>
            <a:ext cx="2438400" cy="1981200"/>
            <a:chOff x="3552" y="1440"/>
            <a:chExt cx="1536" cy="1248"/>
          </a:xfrm>
        </p:grpSpPr>
        <p:sp>
          <p:nvSpPr>
            <p:cNvPr id="39956" name="Line 29"/>
            <p:cNvSpPr>
              <a:spLocks noChangeShapeType="1"/>
            </p:cNvSpPr>
            <p:nvPr/>
          </p:nvSpPr>
          <p:spPr bwMode="auto">
            <a:xfrm>
              <a:off x="3840" y="1440"/>
              <a:ext cx="1248"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57" name="Line 30"/>
            <p:cNvSpPr>
              <a:spLocks noChangeShapeType="1"/>
            </p:cNvSpPr>
            <p:nvPr/>
          </p:nvSpPr>
          <p:spPr bwMode="auto">
            <a:xfrm>
              <a:off x="3552" y="1728"/>
              <a:ext cx="1248"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9943" name="Group 31"/>
          <p:cNvGrpSpPr>
            <a:grpSpLocks/>
          </p:cNvGrpSpPr>
          <p:nvPr/>
        </p:nvGrpSpPr>
        <p:grpSpPr bwMode="auto">
          <a:xfrm>
            <a:off x="6116726" y="4218432"/>
            <a:ext cx="1155700" cy="914400"/>
            <a:chOff x="3936" y="1824"/>
            <a:chExt cx="728" cy="576"/>
          </a:xfrm>
        </p:grpSpPr>
        <p:sp>
          <p:nvSpPr>
            <p:cNvPr id="39951" name="Oval 32"/>
            <p:cNvSpPr>
              <a:spLocks noChangeArrowheads="1"/>
            </p:cNvSpPr>
            <p:nvPr/>
          </p:nvSpPr>
          <p:spPr bwMode="auto">
            <a:xfrm>
              <a:off x="4344" y="1824"/>
              <a:ext cx="96" cy="96"/>
            </a:xfrm>
            <a:prstGeom prst="ellipse">
              <a:avLst/>
            </a:prstGeom>
            <a:solidFill>
              <a:schemeClr val="hlink"/>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9952" name="Rectangle 33"/>
            <p:cNvSpPr>
              <a:spLocks noChangeArrowheads="1"/>
            </p:cNvSpPr>
            <p:nvPr/>
          </p:nvSpPr>
          <p:spPr bwMode="auto">
            <a:xfrm>
              <a:off x="4128" y="2168"/>
              <a:ext cx="96" cy="96"/>
            </a:xfrm>
            <a:prstGeom prst="rect">
              <a:avLst/>
            </a:prstGeom>
            <a:solidFill>
              <a:schemeClr val="hlink"/>
            </a:solidFill>
            <a:ln w="9525">
              <a:solidFill>
                <a:schemeClr val="tx1"/>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9953" name="Rectangle 34"/>
            <p:cNvSpPr>
              <a:spLocks noChangeArrowheads="1"/>
            </p:cNvSpPr>
            <p:nvPr/>
          </p:nvSpPr>
          <p:spPr bwMode="auto">
            <a:xfrm>
              <a:off x="4320" y="2304"/>
              <a:ext cx="96" cy="96"/>
            </a:xfrm>
            <a:prstGeom prst="rect">
              <a:avLst/>
            </a:prstGeom>
            <a:solidFill>
              <a:schemeClr val="hlink"/>
            </a:solidFill>
            <a:ln w="9525">
              <a:solidFill>
                <a:schemeClr val="tx1"/>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9954" name="Rectangle 35"/>
            <p:cNvSpPr>
              <a:spLocks noChangeArrowheads="1"/>
            </p:cNvSpPr>
            <p:nvPr/>
          </p:nvSpPr>
          <p:spPr bwMode="auto">
            <a:xfrm>
              <a:off x="3936" y="2016"/>
              <a:ext cx="96" cy="96"/>
            </a:xfrm>
            <a:prstGeom prst="rect">
              <a:avLst/>
            </a:prstGeom>
            <a:solidFill>
              <a:schemeClr val="hlink"/>
            </a:solidFill>
            <a:ln w="9525">
              <a:solidFill>
                <a:schemeClr val="tx1"/>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9955" name="Oval 36"/>
            <p:cNvSpPr>
              <a:spLocks noChangeArrowheads="1"/>
            </p:cNvSpPr>
            <p:nvPr/>
          </p:nvSpPr>
          <p:spPr bwMode="auto">
            <a:xfrm>
              <a:off x="4568" y="1992"/>
              <a:ext cx="96" cy="96"/>
            </a:xfrm>
            <a:prstGeom prst="ellipse">
              <a:avLst/>
            </a:prstGeom>
            <a:solidFill>
              <a:schemeClr val="hlink"/>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grpSp>
      <p:sp>
        <p:nvSpPr>
          <p:cNvPr id="910373" name="AutoShape 37"/>
          <p:cNvSpPr>
            <a:spLocks noChangeArrowheads="1"/>
          </p:cNvSpPr>
          <p:nvPr/>
        </p:nvSpPr>
        <p:spPr bwMode="auto">
          <a:xfrm>
            <a:off x="6040526" y="4218432"/>
            <a:ext cx="228600" cy="228600"/>
          </a:xfrm>
          <a:prstGeom prst="diamond">
            <a:avLst/>
          </a:prstGeom>
          <a:solidFill>
            <a:schemeClr val="tx1"/>
          </a:solidFill>
          <a:ln w="9525">
            <a:solidFill>
              <a:schemeClr val="tx1"/>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9945" name="Text Box 38"/>
          <p:cNvSpPr txBox="1">
            <a:spLocks noChangeArrowheads="1"/>
          </p:cNvSpPr>
          <p:nvPr/>
        </p:nvSpPr>
        <p:spPr bwMode="auto">
          <a:xfrm>
            <a:off x="7396251" y="5451920"/>
            <a:ext cx="414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a:spcBef>
                <a:spcPct val="20000"/>
              </a:spcBef>
            </a:pPr>
            <a:r>
              <a:rPr lang="en-US" altLang="en-US" sz="2000">
                <a:latin typeface="Rockwell" panose="02060603020205020403" pitchFamily="18" charset="0"/>
              </a:rPr>
              <a:t>-1</a:t>
            </a:r>
            <a:endParaRPr lang="en-US" altLang="en-US" sz="1400">
              <a:latin typeface="Rockwell" panose="02060603020205020403" pitchFamily="18" charset="0"/>
            </a:endParaRPr>
          </a:p>
        </p:txBody>
      </p:sp>
      <p:sp>
        <p:nvSpPr>
          <p:cNvPr id="39946" name="Text Box 39"/>
          <p:cNvSpPr txBox="1">
            <a:spLocks noChangeArrowheads="1"/>
          </p:cNvSpPr>
          <p:nvPr/>
        </p:nvSpPr>
        <p:spPr bwMode="auto">
          <a:xfrm>
            <a:off x="7634376" y="5269357"/>
            <a:ext cx="32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a:spcBef>
                <a:spcPct val="20000"/>
              </a:spcBef>
            </a:pPr>
            <a:r>
              <a:rPr lang="en-US" altLang="en-US" sz="2000">
                <a:latin typeface="Rockwell" panose="02060603020205020403" pitchFamily="18" charset="0"/>
              </a:rPr>
              <a:t>0</a:t>
            </a:r>
            <a:endParaRPr lang="en-US" altLang="en-US" sz="1400">
              <a:latin typeface="Rockwell" panose="02060603020205020403" pitchFamily="18" charset="0"/>
            </a:endParaRPr>
          </a:p>
        </p:txBody>
      </p:sp>
      <p:sp>
        <p:nvSpPr>
          <p:cNvPr id="39947" name="Text Box 40"/>
          <p:cNvSpPr txBox="1">
            <a:spLocks noChangeArrowheads="1"/>
          </p:cNvSpPr>
          <p:nvPr/>
        </p:nvSpPr>
        <p:spPr bwMode="auto">
          <a:xfrm>
            <a:off x="7862976" y="5056632"/>
            <a:ext cx="32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a:spcBef>
                <a:spcPct val="20000"/>
              </a:spcBef>
            </a:pPr>
            <a:r>
              <a:rPr lang="en-US" altLang="en-US" sz="2000">
                <a:latin typeface="Rockwell" panose="02060603020205020403" pitchFamily="18" charset="0"/>
              </a:rPr>
              <a:t>1</a:t>
            </a:r>
            <a:endParaRPr lang="en-US" altLang="en-US" sz="1400">
              <a:latin typeface="Rockwell" panose="02060603020205020403" pitchFamily="18" charset="0"/>
            </a:endParaRPr>
          </a:p>
        </p:txBody>
      </p:sp>
      <p:sp>
        <p:nvSpPr>
          <p:cNvPr id="910377" name="Line 41"/>
          <p:cNvSpPr>
            <a:spLocks noChangeShapeType="1"/>
          </p:cNvSpPr>
          <p:nvPr/>
        </p:nvSpPr>
        <p:spPr bwMode="auto">
          <a:xfrm>
            <a:off x="3983126" y="4066032"/>
            <a:ext cx="1981200" cy="2286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49" name="Text Box 42"/>
          <p:cNvSpPr txBox="1">
            <a:spLocks noChangeArrowheads="1"/>
          </p:cNvSpPr>
          <p:nvPr/>
        </p:nvSpPr>
        <p:spPr bwMode="auto">
          <a:xfrm>
            <a:off x="1657350" y="3925506"/>
            <a:ext cx="2895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r>
              <a:rPr lang="en-US" altLang="en-US" dirty="0">
                <a:latin typeface="Arial Unicode MS" panose="020B0604020202020204" pitchFamily="34" charset="-128"/>
              </a:rPr>
              <a:t>Score &gt; </a:t>
            </a:r>
            <a:r>
              <a:rPr lang="en-US" altLang="en-US" i="1" dirty="0" smtClean="0">
                <a:latin typeface="Arial Unicode MS" panose="020B0604020202020204" pitchFamily="34" charset="-128"/>
              </a:rPr>
              <a:t>t </a:t>
            </a:r>
            <a:r>
              <a:rPr lang="en-US" altLang="en-US" dirty="0" smtClean="0">
                <a:latin typeface="Arial Unicode MS" panose="020B0604020202020204" pitchFamily="34" charset="-128"/>
              </a:rPr>
              <a:t>: </a:t>
            </a:r>
            <a:r>
              <a:rPr lang="en-US" altLang="en-US" dirty="0">
                <a:latin typeface="Arial Unicode MS" panose="020B0604020202020204" pitchFamily="34" charset="-128"/>
              </a:rPr>
              <a:t>yes</a:t>
            </a:r>
          </a:p>
          <a:p>
            <a:pPr eaLnBrk="1" hangingPunct="1">
              <a:spcBef>
                <a:spcPct val="50000"/>
              </a:spcBef>
            </a:pPr>
            <a:r>
              <a:rPr lang="en-US" altLang="en-US" dirty="0">
                <a:latin typeface="Arial Unicode MS" panose="020B0604020202020204" pitchFamily="34" charset="-128"/>
              </a:rPr>
              <a:t>Score &lt; -</a:t>
            </a:r>
            <a:r>
              <a:rPr lang="en-US" altLang="en-US" i="1" dirty="0" smtClean="0">
                <a:latin typeface="Arial Unicode MS" panose="020B0604020202020204" pitchFamily="34" charset="-128"/>
              </a:rPr>
              <a:t>t </a:t>
            </a:r>
            <a:r>
              <a:rPr lang="en-US" altLang="en-US" dirty="0" smtClean="0">
                <a:latin typeface="Arial Unicode MS" panose="020B0604020202020204" pitchFamily="34" charset="-128"/>
              </a:rPr>
              <a:t>: </a:t>
            </a:r>
            <a:r>
              <a:rPr lang="en-US" altLang="en-US" dirty="0">
                <a:latin typeface="Arial Unicode MS" panose="020B0604020202020204" pitchFamily="34" charset="-128"/>
              </a:rPr>
              <a:t>no</a:t>
            </a:r>
          </a:p>
          <a:p>
            <a:pPr eaLnBrk="1" hangingPunct="1">
              <a:spcBef>
                <a:spcPct val="50000"/>
              </a:spcBef>
            </a:pPr>
            <a:r>
              <a:rPr lang="en-US" altLang="en-US" dirty="0">
                <a:latin typeface="Arial Unicode MS" panose="020B0604020202020204" pitchFamily="34" charset="-128"/>
              </a:rPr>
              <a:t>Else: don’t know</a:t>
            </a:r>
          </a:p>
        </p:txBody>
      </p:sp>
      <p:sp>
        <p:nvSpPr>
          <p:cNvPr id="39950" name="TextBox 4"/>
          <p:cNvSpPr txBox="1">
            <a:spLocks noChangeArrowheads="1"/>
          </p:cNvSpPr>
          <p:nvPr/>
        </p:nvSpPr>
        <p:spPr bwMode="auto">
          <a:xfrm>
            <a:off x="7620000" y="-33338"/>
            <a:ext cx="1098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1600">
                <a:solidFill>
                  <a:srgbClr val="FBFCFF"/>
                </a:solidFill>
              </a:rPr>
              <a:t>Sec. 15.1</a:t>
            </a:r>
          </a:p>
        </p:txBody>
      </p:sp>
    </p:spTree>
    <p:extLst>
      <p:ext uri="{BB962C8B-B14F-4D97-AF65-F5344CB8AC3E}">
        <p14:creationId xmlns:p14="http://schemas.microsoft.com/office/powerpoint/2010/main" val="3843688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103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103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373" grpId="0" animBg="1"/>
      <p:bldP spid="91037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smtClean="0"/>
              <a:t>Linear SVMs:  Summary</a:t>
            </a:r>
          </a:p>
        </p:txBody>
      </p:sp>
      <p:sp>
        <p:nvSpPr>
          <p:cNvPr id="40963" name="Rectangle 3"/>
          <p:cNvSpPr>
            <a:spLocks noGrp="1" noChangeArrowheads="1"/>
          </p:cNvSpPr>
          <p:nvPr>
            <p:ph type="body" idx="1"/>
          </p:nvPr>
        </p:nvSpPr>
        <p:spPr/>
        <p:txBody>
          <a:bodyPr/>
          <a:lstStyle/>
          <a:p>
            <a:pPr eaLnBrk="1" hangingPunct="1">
              <a:buFont typeface="Wingdings" panose="05000000000000000000" pitchFamily="2" charset="2"/>
              <a:buChar char="Ø"/>
            </a:pPr>
            <a:r>
              <a:rPr lang="en-US" altLang="en-US" sz="2000" dirty="0" smtClean="0"/>
              <a:t>The classifier is a </a:t>
            </a:r>
            <a:r>
              <a:rPr lang="en-US" altLang="en-US" sz="2000" i="1" dirty="0" smtClean="0"/>
              <a:t>separating hyperplane.</a:t>
            </a:r>
            <a:endParaRPr lang="en-US" altLang="en-US" sz="1000" dirty="0" smtClean="0"/>
          </a:p>
          <a:p>
            <a:pPr eaLnBrk="1" hangingPunct="1">
              <a:buFont typeface="Wingdings" panose="05000000000000000000" pitchFamily="2" charset="2"/>
              <a:buChar char="Ø"/>
            </a:pPr>
            <a:r>
              <a:rPr lang="en-US" altLang="en-US" sz="2000" dirty="0" smtClean="0"/>
              <a:t>The most “important” training points are the support vectors; they define the hyperplane.</a:t>
            </a:r>
            <a:endParaRPr lang="en-US" altLang="en-US" sz="1000" dirty="0" smtClean="0"/>
          </a:p>
          <a:p>
            <a:pPr eaLnBrk="1" hangingPunct="1">
              <a:buFont typeface="Wingdings" panose="05000000000000000000" pitchFamily="2" charset="2"/>
              <a:buChar char="Ø"/>
            </a:pPr>
            <a:r>
              <a:rPr lang="en-US" altLang="en-US" sz="2000" dirty="0" smtClean="0"/>
              <a:t>Quadratic optimization algorithms can identify which training points </a:t>
            </a:r>
            <a:r>
              <a:rPr lang="en-US" altLang="en-US" sz="2000" b="1" dirty="0" smtClean="0"/>
              <a:t>x</a:t>
            </a:r>
            <a:r>
              <a:rPr lang="en-US" altLang="en-US" sz="2000" b="1" baseline="-25000" dirty="0" smtClean="0"/>
              <a:t>i </a:t>
            </a:r>
            <a:r>
              <a:rPr lang="en-US" altLang="en-US" sz="2000" dirty="0" smtClean="0"/>
              <a:t>are support vectors with non-zero </a:t>
            </a:r>
            <a:r>
              <a:rPr lang="en-US" altLang="en-US" sz="2000" dirty="0" err="1" smtClean="0"/>
              <a:t>Lagrangian</a:t>
            </a:r>
            <a:r>
              <a:rPr lang="en-US" altLang="en-US" sz="2000" dirty="0" smtClean="0"/>
              <a:t> multipliers </a:t>
            </a:r>
            <a:r>
              <a:rPr lang="el-GR" altLang="en-US" sz="2000" i="1" dirty="0" smtClean="0">
                <a:cs typeface="Times New Roman" panose="02020603050405020304" pitchFamily="18" charset="0"/>
              </a:rPr>
              <a:t>α</a:t>
            </a:r>
            <a:r>
              <a:rPr lang="en-US" altLang="en-US" sz="2000" i="1" baseline="-25000" dirty="0" err="1" smtClean="0">
                <a:cs typeface="Times New Roman" panose="02020603050405020304" pitchFamily="18" charset="0"/>
              </a:rPr>
              <a:t>i</a:t>
            </a:r>
            <a:r>
              <a:rPr lang="en-US" altLang="en-US" sz="2000" b="1" i="1" dirty="0" smtClean="0">
                <a:cs typeface="Times New Roman" panose="02020603050405020304" pitchFamily="18" charset="0"/>
              </a:rPr>
              <a:t>.</a:t>
            </a:r>
            <a:r>
              <a:rPr lang="en-US" altLang="en-US" sz="2000" i="1" dirty="0" smtClean="0">
                <a:cs typeface="Times New Roman" panose="02020603050405020304" pitchFamily="18" charset="0"/>
              </a:rPr>
              <a:t> </a:t>
            </a:r>
            <a:endParaRPr lang="en-US" altLang="en-US" sz="1000" dirty="0" smtClean="0">
              <a:cs typeface="Times New Roman" panose="02020603050405020304" pitchFamily="18" charset="0"/>
            </a:endParaRPr>
          </a:p>
          <a:p>
            <a:pPr eaLnBrk="1" hangingPunct="1">
              <a:buFont typeface="Wingdings" panose="05000000000000000000" pitchFamily="2" charset="2"/>
              <a:buChar char="Ø"/>
            </a:pPr>
            <a:r>
              <a:rPr lang="en-US" altLang="en-US" sz="2000" dirty="0" smtClean="0">
                <a:cs typeface="Times New Roman" panose="02020603050405020304" pitchFamily="18" charset="0"/>
              </a:rPr>
              <a:t>Both in the dual formulation of the problem and in the solution, training points appear only inside inner products: </a:t>
            </a:r>
            <a:endParaRPr lang="en-US" altLang="en-US" sz="2000" b="1" baseline="-25000" dirty="0" smtClean="0"/>
          </a:p>
        </p:txBody>
      </p:sp>
      <mc:AlternateContent xmlns:mc="http://schemas.openxmlformats.org/markup-compatibility/2006" xmlns:a14="http://schemas.microsoft.com/office/drawing/2010/main">
        <mc:Choice Requires="a14">
          <p:sp>
            <p:nvSpPr>
              <p:cNvPr id="40964" name="Text Box 4"/>
              <p:cNvSpPr txBox="1">
                <a:spLocks noChangeArrowheads="1"/>
              </p:cNvSpPr>
              <p:nvPr/>
            </p:nvSpPr>
            <p:spPr bwMode="auto">
              <a:xfrm>
                <a:off x="896111" y="4389526"/>
                <a:ext cx="4285642" cy="1402372"/>
              </a:xfrm>
              <a:prstGeom prst="rect">
                <a:avLst/>
              </a:prstGeom>
              <a:noFill/>
              <a:ln w="25400">
                <a:solidFill>
                  <a:srgbClr val="008000"/>
                </a:solidFill>
                <a:miter lim="800000"/>
                <a:headEnd/>
                <a:tailEnd/>
              </a:ln>
              <a:extLst>
                <a:ext uri="{909E8E84-426E-40DD-AFC4-6F175D3DCCD1}">
                  <a14:hiddenFill>
                    <a:solidFill>
                      <a:srgbClr val="FFFFFF"/>
                    </a:solidFill>
                  </a14:hiddenFill>
                </a:ext>
              </a:extLst>
            </p:spPr>
            <p:txBody>
              <a:bodyPr wrap="square">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1600" dirty="0" smtClean="0">
                    <a:latin typeface="Times New Roman" panose="02020603050405020304" pitchFamily="18" charset="0"/>
                  </a:rPr>
                  <a:t>Find </a:t>
                </a:r>
                <a:r>
                  <a:rPr lang="el-GR" altLang="en-US" sz="1600" i="1" dirty="0">
                    <a:latin typeface="Times New Roman" panose="02020603050405020304" pitchFamily="18" charset="0"/>
                    <a:cs typeface="Times New Roman" panose="02020603050405020304" pitchFamily="18" charset="0"/>
                  </a:rPr>
                  <a:t>α</a:t>
                </a:r>
                <a:r>
                  <a:rPr lang="en-US" altLang="en-US" sz="1600" i="1" baseline="-25000" dirty="0">
                    <a:latin typeface="Times New Roman" panose="02020603050405020304" pitchFamily="18" charset="0"/>
                    <a:cs typeface="Times New Roman" panose="02020603050405020304" pitchFamily="18" charset="0"/>
                  </a:rPr>
                  <a:t>1</a:t>
                </a:r>
                <a:r>
                  <a:rPr lang="en-US" altLang="en-US" sz="1600" i="1" dirty="0">
                    <a:latin typeface="Times New Roman" panose="02020603050405020304" pitchFamily="18" charset="0"/>
                    <a:cs typeface="Times New Roman" panose="02020603050405020304" pitchFamily="18" charset="0"/>
                  </a:rPr>
                  <a:t>…</a:t>
                </a:r>
                <a:r>
                  <a:rPr lang="el-GR" altLang="en-US" sz="1600" i="1" dirty="0">
                    <a:latin typeface="Times New Roman" panose="02020603050405020304" pitchFamily="18" charset="0"/>
                    <a:cs typeface="Times New Roman" panose="02020603050405020304" pitchFamily="18" charset="0"/>
                  </a:rPr>
                  <a:t>α</a:t>
                </a:r>
                <a:r>
                  <a:rPr lang="en-US" altLang="en-US" sz="1600" i="1" baseline="-25000" dirty="0">
                    <a:latin typeface="Times New Roman" panose="02020603050405020304" pitchFamily="18" charset="0"/>
                    <a:cs typeface="Times New Roman" panose="02020603050405020304" pitchFamily="18" charset="0"/>
                  </a:rPr>
                  <a:t>N</a:t>
                </a:r>
                <a:r>
                  <a:rPr lang="en-US" altLang="en-US" sz="1600" baseline="-25000"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rPr>
                  <a:t>such that</a:t>
                </a:r>
              </a:p>
              <a:p>
                <a:pPr eaLnBrk="1" hangingPunct="1"/>
                <a14:m>
                  <m:oMath xmlns:m="http://schemas.openxmlformats.org/officeDocument/2006/math">
                    <m:r>
                      <a:rPr lang="en-US" altLang="en-US" sz="1600" b="1" i="1" dirty="0" smtClean="0">
                        <a:latin typeface="Cambria Math" panose="02040503050406030204" pitchFamily="18" charset="0"/>
                        <a:cs typeface="Times New Roman" panose="02020603050405020304" pitchFamily="18" charset="0"/>
                      </a:rPr>
                      <m:t>𝑸</m:t>
                    </m:r>
                    <m:r>
                      <a:rPr lang="en-US" altLang="en-US" sz="1600" i="1" dirty="0">
                        <a:latin typeface="Cambria Math" panose="02040503050406030204" pitchFamily="18" charset="0"/>
                        <a:cs typeface="Times New Roman" panose="02020603050405020304" pitchFamily="18" charset="0"/>
                      </a:rPr>
                      <m:t>(</m:t>
                    </m:r>
                    <m:r>
                      <a:rPr lang="el-GR" altLang="en-US" sz="1800" b="1" i="1" dirty="0">
                        <a:latin typeface="Cambria Math" panose="02040503050406030204" pitchFamily="18" charset="0"/>
                      </a:rPr>
                      <m:t>𝜶</m:t>
                    </m:r>
                    <m:r>
                      <a:rPr lang="en-US" altLang="en-US" sz="1600" i="1" dirty="0">
                        <a:latin typeface="Cambria Math" panose="02040503050406030204" pitchFamily="18" charset="0"/>
                        <a:cs typeface="Times New Roman" panose="02020603050405020304" pitchFamily="18" charset="0"/>
                      </a:rPr>
                      <m:t>)</m:t>
                    </m:r>
                    <m:r>
                      <a:rPr lang="en-US" altLang="en-US" sz="1600" b="1" i="1" dirty="0">
                        <a:latin typeface="Cambria Math" panose="02040503050406030204" pitchFamily="18" charset="0"/>
                        <a:cs typeface="Times New Roman" panose="02020603050405020304" pitchFamily="18" charset="0"/>
                      </a:rPr>
                      <m:t> =</m:t>
                    </m:r>
                    <m:r>
                      <m:rPr>
                        <m:sty m:val="p"/>
                      </m:rPr>
                      <a:rPr lang="el-GR" altLang="en-US" sz="1800" i="0" dirty="0">
                        <a:latin typeface="Cambria Math" panose="02040503050406030204" pitchFamily="18" charset="0"/>
                        <a:cs typeface="Times New Roman" panose="02020603050405020304" pitchFamily="18" charset="0"/>
                      </a:rPr>
                      <m:t>Σ</m:t>
                    </m:r>
                    <m:r>
                      <a:rPr lang="el-GR" altLang="en-US" sz="1600" i="1" dirty="0">
                        <a:latin typeface="Cambria Math" panose="02040503050406030204" pitchFamily="18" charset="0"/>
                        <a:cs typeface="Times New Roman" panose="02020603050405020304" pitchFamily="18" charset="0"/>
                      </a:rPr>
                      <m:t>𝛼</m:t>
                    </m:r>
                    <m:r>
                      <a:rPr lang="en-US" altLang="en-US" sz="1600" i="1" baseline="-25000" dirty="0" err="1">
                        <a:latin typeface="Cambria Math" panose="02040503050406030204" pitchFamily="18" charset="0"/>
                        <a:cs typeface="Times New Roman" panose="02020603050405020304" pitchFamily="18" charset="0"/>
                      </a:rPr>
                      <m:t>𝑖</m:t>
                    </m:r>
                    <m:r>
                      <a:rPr lang="en-US" altLang="en-US" sz="1600" i="1" baseline="-25000" dirty="0">
                        <a:latin typeface="Cambria Math" panose="02040503050406030204" pitchFamily="18" charset="0"/>
                        <a:cs typeface="Times New Roman" panose="02020603050405020304" pitchFamily="18" charset="0"/>
                      </a:rPr>
                      <m:t>  </m:t>
                    </m:r>
                    <m:r>
                      <a:rPr lang="en-US" altLang="en-US" sz="1600" i="1" dirty="0">
                        <a:latin typeface="Cambria Math" panose="02040503050406030204" pitchFamily="18" charset="0"/>
                        <a:cs typeface="Times New Roman" panose="02020603050405020304" pitchFamily="18" charset="0"/>
                      </a:rPr>
                      <m:t>− </m:t>
                    </m:r>
                    <m:r>
                      <a:rPr lang="en-US" altLang="en-US" sz="1600" b="1" i="1" dirty="0">
                        <a:latin typeface="Cambria Math" panose="02040503050406030204" pitchFamily="18" charset="0"/>
                        <a:cs typeface="Times New Roman" panose="02020603050405020304" pitchFamily="18" charset="0"/>
                      </a:rPr>
                      <m:t>½</m:t>
                    </m:r>
                    <m:r>
                      <m:rPr>
                        <m:sty m:val="p"/>
                      </m:rPr>
                      <a:rPr lang="el-GR" altLang="en-US" sz="1800" i="0" dirty="0">
                        <a:latin typeface="Cambria Math" panose="02040503050406030204" pitchFamily="18" charset="0"/>
                      </a:rPr>
                      <m:t>ΣΣ</m:t>
                    </m:r>
                    <m:r>
                      <a:rPr lang="el-GR" altLang="en-US" sz="1600" i="1" dirty="0">
                        <a:latin typeface="Cambria Math" panose="02040503050406030204" pitchFamily="18" charset="0"/>
                        <a:cs typeface="Times New Roman" panose="02020603050405020304" pitchFamily="18" charset="0"/>
                      </a:rPr>
                      <m:t>𝛼</m:t>
                    </m:r>
                    <m:r>
                      <a:rPr lang="en-US" altLang="en-US" sz="1600" i="1" baseline="-25000" dirty="0" err="1">
                        <a:latin typeface="Cambria Math" panose="02040503050406030204" pitchFamily="18" charset="0"/>
                        <a:cs typeface="Times New Roman" panose="02020603050405020304" pitchFamily="18" charset="0"/>
                      </a:rPr>
                      <m:t>𝑖</m:t>
                    </m:r>
                    <m:r>
                      <a:rPr lang="el-GR" altLang="en-US" sz="1600" i="1" dirty="0">
                        <a:latin typeface="Cambria Math" panose="02040503050406030204" pitchFamily="18" charset="0"/>
                        <a:cs typeface="Times New Roman" panose="02020603050405020304" pitchFamily="18" charset="0"/>
                      </a:rPr>
                      <m:t>𝛼</m:t>
                    </m:r>
                    <m:r>
                      <a:rPr lang="en-US" altLang="en-US" sz="1600" i="1" baseline="-25000" dirty="0" err="1" smtClean="0">
                        <a:latin typeface="Cambria Math" panose="02040503050406030204" pitchFamily="18" charset="0"/>
                        <a:cs typeface="Times New Roman" panose="02020603050405020304" pitchFamily="18" charset="0"/>
                      </a:rPr>
                      <m:t>𝑗</m:t>
                    </m:r>
                    <m:r>
                      <a:rPr lang="en-US" altLang="en-US" sz="1600" i="1" dirty="0" err="1" smtClean="0">
                        <a:latin typeface="Cambria Math" panose="02040503050406030204" pitchFamily="18" charset="0"/>
                        <a:cs typeface="Times New Roman" panose="02020603050405020304" pitchFamily="18" charset="0"/>
                      </a:rPr>
                      <m:t>𝑦</m:t>
                    </m:r>
                    <m:r>
                      <a:rPr lang="en-US" altLang="en-US" sz="1600" i="1" baseline="-25000" dirty="0" err="1" smtClean="0">
                        <a:latin typeface="Cambria Math" panose="02040503050406030204" pitchFamily="18" charset="0"/>
                        <a:cs typeface="Times New Roman" panose="02020603050405020304" pitchFamily="18" charset="0"/>
                      </a:rPr>
                      <m:t>𝑖</m:t>
                    </m:r>
                    <m:r>
                      <a:rPr lang="en-US" altLang="en-US" sz="1600" i="1" dirty="0" err="1" smtClean="0">
                        <a:latin typeface="Cambria Math" panose="02040503050406030204" pitchFamily="18" charset="0"/>
                        <a:cs typeface="Times New Roman" panose="02020603050405020304" pitchFamily="18" charset="0"/>
                      </a:rPr>
                      <m:t>𝑦</m:t>
                    </m:r>
                    <m:r>
                      <a:rPr lang="en-US" altLang="en-US" sz="1600" i="1" baseline="-25000" dirty="0" err="1" smtClean="0">
                        <a:latin typeface="Cambria Math" panose="02040503050406030204" pitchFamily="18" charset="0"/>
                        <a:cs typeface="Times New Roman" panose="02020603050405020304" pitchFamily="18" charset="0"/>
                      </a:rPr>
                      <m:t>𝑗</m:t>
                    </m:r>
                    <m:r>
                      <a:rPr lang="en-US" altLang="en-US" sz="1600" b="1" i="1" dirty="0" err="1" smtClean="0">
                        <a:latin typeface="Cambria Math" panose="02040503050406030204" pitchFamily="18" charset="0"/>
                      </a:rPr>
                      <m:t>𝒙</m:t>
                    </m:r>
                    <m:r>
                      <a:rPr lang="en-US" altLang="en-US" sz="1600" b="1" i="1" baseline="-25000" dirty="0" err="1" smtClean="0">
                        <a:latin typeface="Cambria Math" panose="02040503050406030204" pitchFamily="18" charset="0"/>
                      </a:rPr>
                      <m:t>𝒊</m:t>
                    </m:r>
                    <m:sSubSup>
                      <m:sSubSupPr>
                        <m:ctrlPr>
                          <a:rPr lang="en-US" altLang="en-US" sz="1600" b="1" i="1" dirty="0" smtClean="0">
                            <a:latin typeface="Cambria Math" panose="02040503050406030204" pitchFamily="18" charset="0"/>
                          </a:rPr>
                        </m:ctrlPr>
                      </m:sSubSupPr>
                      <m:e>
                        <m:r>
                          <a:rPr lang="en-US" altLang="en-US" sz="1600" b="1" i="1" dirty="0" err="1" smtClean="0">
                            <a:latin typeface="Cambria Math" panose="02040503050406030204" pitchFamily="18" charset="0"/>
                          </a:rPr>
                          <m:t>𝒙</m:t>
                        </m:r>
                      </m:e>
                      <m:sub>
                        <m:r>
                          <a:rPr lang="en-US" altLang="en-US" sz="1600" b="1" i="1" dirty="0" smtClean="0">
                            <a:latin typeface="Cambria Math" panose="02040503050406030204" pitchFamily="18" charset="0"/>
                          </a:rPr>
                          <m:t>𝒋</m:t>
                        </m:r>
                      </m:sub>
                      <m:sup>
                        <m:r>
                          <a:rPr lang="en-US" altLang="en-US" sz="1600" b="1" i="1" dirty="0" smtClean="0">
                            <a:latin typeface="Cambria Math" panose="02040503050406030204" pitchFamily="18" charset="0"/>
                          </a:rPr>
                          <m:t>𝑻</m:t>
                        </m:r>
                      </m:sup>
                    </m:sSubSup>
                    <m:r>
                      <a:rPr lang="en-US" altLang="en-US" sz="1600" b="1" i="1" dirty="0" smtClean="0">
                        <a:latin typeface="Cambria Math" panose="02040503050406030204" pitchFamily="18" charset="0"/>
                      </a:rPr>
                      <m:t> </m:t>
                    </m:r>
                  </m:oMath>
                </a14:m>
                <a:r>
                  <a:rPr lang="en-US" altLang="en-US" sz="1600" dirty="0">
                    <a:latin typeface="Times New Roman" panose="02020603050405020304" pitchFamily="18" charset="0"/>
                  </a:rPr>
                  <a:t>is maximized and </a:t>
                </a:r>
              </a:p>
              <a:p>
                <a:pPr eaLnBrk="1" hangingPunct="1"/>
                <a:r>
                  <a:rPr lang="en-US" altLang="en-US" sz="1600" dirty="0">
                    <a:latin typeface="Times New Roman" panose="02020603050405020304" pitchFamily="18" charset="0"/>
                  </a:rPr>
                  <a:t>(1)</a:t>
                </a:r>
                <a:r>
                  <a:rPr lang="en-US" altLang="en-US" sz="1800" dirty="0">
                    <a:latin typeface="Times New Roman" panose="02020603050405020304" pitchFamily="18" charset="0"/>
                  </a:rPr>
                  <a:t>  </a:t>
                </a:r>
                <a:r>
                  <a:rPr lang="el-GR" altLang="en-US" sz="1800" dirty="0">
                    <a:latin typeface="Times New Roman" panose="02020603050405020304" pitchFamily="18" charset="0"/>
                  </a:rPr>
                  <a:t>Σ</a:t>
                </a:r>
                <a:r>
                  <a:rPr lang="el-GR" altLang="en-US" sz="1600" i="1" dirty="0">
                    <a:latin typeface="Times New Roman" panose="02020603050405020304" pitchFamily="18" charset="0"/>
                    <a:cs typeface="Times New Roman" panose="02020603050405020304" pitchFamily="18" charset="0"/>
                  </a:rPr>
                  <a:t>α</a:t>
                </a:r>
                <a:r>
                  <a:rPr lang="en-US" altLang="en-US" sz="1600" i="1" baseline="-25000" dirty="0" err="1">
                    <a:latin typeface="Times New Roman" panose="02020603050405020304" pitchFamily="18" charset="0"/>
                    <a:cs typeface="Times New Roman" panose="02020603050405020304" pitchFamily="18" charset="0"/>
                  </a:rPr>
                  <a:t>i</a:t>
                </a:r>
                <a:r>
                  <a:rPr lang="en-US" altLang="en-US" sz="1600" i="1" dirty="0" err="1">
                    <a:latin typeface="Times New Roman" panose="02020603050405020304" pitchFamily="18" charset="0"/>
                    <a:cs typeface="Times New Roman" panose="02020603050405020304" pitchFamily="18" charset="0"/>
                  </a:rPr>
                  <a:t>y</a:t>
                </a:r>
                <a:r>
                  <a:rPr lang="en-US" altLang="en-US" sz="1600" i="1" baseline="-25000" dirty="0" err="1">
                    <a:latin typeface="Times New Roman" panose="02020603050405020304" pitchFamily="18" charset="0"/>
                    <a:cs typeface="Times New Roman" panose="02020603050405020304" pitchFamily="18" charset="0"/>
                  </a:rPr>
                  <a:t>i</a:t>
                </a:r>
                <a:r>
                  <a:rPr lang="en-US" altLang="en-US" sz="1600" baseline="-25000"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 0</a:t>
                </a:r>
                <a:endParaRPr lang="en-US" altLang="en-US" sz="1600" dirty="0">
                  <a:latin typeface="Times New Roman" panose="02020603050405020304" pitchFamily="18" charset="0"/>
                </a:endParaRPr>
              </a:p>
              <a:p>
                <a:pPr eaLnBrk="1" hangingPunct="1"/>
                <a:r>
                  <a:rPr lang="en-US" altLang="en-US" sz="1600" dirty="0">
                    <a:latin typeface="Times New Roman" panose="02020603050405020304" pitchFamily="18" charset="0"/>
                  </a:rPr>
                  <a:t>(2)  0 </a:t>
                </a:r>
                <a:r>
                  <a:rPr lang="en-US" altLang="en-US" sz="1600" b="1" dirty="0">
                    <a:latin typeface="Times New Roman" panose="02020603050405020304" pitchFamily="18" charset="0"/>
                    <a:cs typeface="Times New Roman" panose="02020603050405020304" pitchFamily="18" charset="0"/>
                  </a:rPr>
                  <a:t>≤</a:t>
                </a:r>
                <a:r>
                  <a:rPr lang="en-US" altLang="en-US" sz="1600" dirty="0">
                    <a:latin typeface="Times New Roman" panose="02020603050405020304" pitchFamily="18" charset="0"/>
                  </a:rPr>
                  <a:t> </a:t>
                </a:r>
                <a:r>
                  <a:rPr lang="el-GR" altLang="en-US" sz="1600" i="1" dirty="0">
                    <a:latin typeface="Times New Roman" panose="02020603050405020304" pitchFamily="18" charset="0"/>
                    <a:cs typeface="Times New Roman" panose="02020603050405020304" pitchFamily="18" charset="0"/>
                  </a:rPr>
                  <a:t>α</a:t>
                </a:r>
                <a:r>
                  <a:rPr lang="en-US" altLang="en-US" sz="1600" i="1" baseline="-25000" dirty="0" err="1">
                    <a:latin typeface="Times New Roman" panose="02020603050405020304" pitchFamily="18" charset="0"/>
                    <a:cs typeface="Times New Roman" panose="02020603050405020304" pitchFamily="18" charset="0"/>
                  </a:rPr>
                  <a:t>i</a:t>
                </a:r>
                <a:r>
                  <a:rPr lang="en-US" altLang="en-US" sz="1600" baseline="-250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 </a:t>
                </a:r>
                <a:r>
                  <a:rPr lang="en-US" altLang="en-US" sz="1600" i="1" dirty="0">
                    <a:latin typeface="Times New Roman" panose="02020603050405020304" pitchFamily="18" charset="0"/>
                    <a:cs typeface="Times New Roman" panose="02020603050405020304" pitchFamily="18" charset="0"/>
                  </a:rPr>
                  <a:t>C</a:t>
                </a:r>
                <a:r>
                  <a:rPr lang="en-US" altLang="en-US" sz="1600" dirty="0">
                    <a:latin typeface="Times New Roman" panose="02020603050405020304" pitchFamily="18" charset="0"/>
                    <a:cs typeface="Times New Roman" panose="02020603050405020304" pitchFamily="18" charset="0"/>
                  </a:rPr>
                  <a:t> for all </a:t>
                </a:r>
                <a:r>
                  <a:rPr lang="el-GR" altLang="en-US" sz="1600" i="1" dirty="0">
                    <a:latin typeface="Times New Roman" panose="02020603050405020304" pitchFamily="18" charset="0"/>
                    <a:cs typeface="Times New Roman" panose="02020603050405020304" pitchFamily="18" charset="0"/>
                  </a:rPr>
                  <a:t>α</a:t>
                </a:r>
                <a:r>
                  <a:rPr lang="en-US" altLang="en-US" sz="1600" i="1" baseline="-25000" dirty="0" err="1">
                    <a:latin typeface="Times New Roman" panose="02020603050405020304" pitchFamily="18" charset="0"/>
                    <a:cs typeface="Times New Roman" panose="02020603050405020304" pitchFamily="18" charset="0"/>
                  </a:rPr>
                  <a:t>i</a:t>
                </a:r>
                <a:endParaRPr lang="en-US" altLang="en-US" sz="1600" i="1" baseline="-25000" dirty="0">
                  <a:latin typeface="Times New Roman" panose="02020603050405020304" pitchFamily="18" charset="0"/>
                  <a:cs typeface="Times New Roman" panose="02020603050405020304" pitchFamily="18" charset="0"/>
                </a:endParaRPr>
              </a:p>
            </p:txBody>
          </p:sp>
        </mc:Choice>
        <mc:Fallback xmlns="">
          <p:sp>
            <p:nvSpPr>
              <p:cNvPr id="40964" name="Text Box 4"/>
              <p:cNvSpPr txBox="1">
                <a:spLocks noRot="1" noChangeAspect="1" noMove="1" noResize="1" noEditPoints="1" noAdjustHandles="1" noChangeArrowheads="1" noChangeShapeType="1" noTextEdit="1"/>
              </p:cNvSpPr>
              <p:nvPr/>
            </p:nvSpPr>
            <p:spPr bwMode="auto">
              <a:xfrm>
                <a:off x="896111" y="4389526"/>
                <a:ext cx="4285642" cy="1402372"/>
              </a:xfrm>
              <a:prstGeom prst="rect">
                <a:avLst/>
              </a:prstGeom>
              <a:blipFill rotWithShape="0">
                <a:blip r:embed="rId2"/>
                <a:stretch>
                  <a:fillRect l="-424" t="-427" r="-141" b="-3846"/>
                </a:stretch>
              </a:blip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40965" name="AutoShape 5"/>
          <p:cNvSpPr>
            <a:spLocks noChangeArrowheads="1"/>
          </p:cNvSpPr>
          <p:nvPr/>
        </p:nvSpPr>
        <p:spPr bwMode="auto">
          <a:xfrm>
            <a:off x="3523281" y="4663549"/>
            <a:ext cx="419100" cy="323850"/>
          </a:xfrm>
          <a:prstGeom prst="roundRect">
            <a:avLst>
              <a:gd name="adj" fmla="val 16667"/>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mc:AlternateContent xmlns:mc="http://schemas.openxmlformats.org/markup-compatibility/2006" xmlns:a14="http://schemas.microsoft.com/office/drawing/2010/main">
        <mc:Choice Requires="a14">
          <p:sp>
            <p:nvSpPr>
              <p:cNvPr id="40966" name="Text Box 6"/>
              <p:cNvSpPr txBox="1">
                <a:spLocks noChangeArrowheads="1"/>
              </p:cNvSpPr>
              <p:nvPr/>
            </p:nvSpPr>
            <p:spPr bwMode="auto">
              <a:xfrm>
                <a:off x="5340759" y="4399227"/>
                <a:ext cx="2900499" cy="423514"/>
              </a:xfrm>
              <a:prstGeom prst="rect">
                <a:avLst/>
              </a:prstGeom>
              <a:noFill/>
              <a:ln w="25400">
                <a:solidFill>
                  <a:srgbClr val="008000"/>
                </a:solidFill>
                <a:miter lim="800000"/>
                <a:headEnd/>
                <a:tailEnd/>
              </a:ln>
              <a:extLst>
                <a:ext uri="{909E8E84-426E-40DD-AFC4-6F175D3DCCD1}">
                  <a14:hiddenFill>
                    <a:solidFill>
                      <a:srgbClr val="FFFFFF"/>
                    </a:solidFill>
                  </a14:hiddenFill>
                </a:ext>
              </a:extLst>
            </p:spPr>
            <p:txBody>
              <a:bodyPr wrap="square">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14:m>
                  <m:oMathPara xmlns:m="http://schemas.openxmlformats.org/officeDocument/2006/math">
                    <m:oMathParaPr>
                      <m:jc m:val="centerGroup"/>
                    </m:oMathParaPr>
                    <m:oMath xmlns:m="http://schemas.openxmlformats.org/officeDocument/2006/math">
                      <m:r>
                        <a:rPr lang="en-US" altLang="en-US" sz="1800" i="1" dirty="0" smtClean="0">
                          <a:latin typeface="Cambria Math" panose="02040503050406030204" pitchFamily="18" charset="0"/>
                        </a:rPr>
                        <m:t>𝑓</m:t>
                      </m:r>
                      <m:r>
                        <a:rPr lang="en-US" altLang="en-US" sz="1800" i="1" dirty="0" smtClean="0">
                          <a:latin typeface="Cambria Math" panose="02040503050406030204" pitchFamily="18" charset="0"/>
                        </a:rPr>
                        <m:t>(</m:t>
                      </m:r>
                      <m:r>
                        <a:rPr lang="en-US" altLang="en-US" sz="1800" b="1" i="1" dirty="0">
                          <a:latin typeface="Cambria Math" panose="02040503050406030204" pitchFamily="18" charset="0"/>
                        </a:rPr>
                        <m:t>𝒙</m:t>
                      </m:r>
                      <m:r>
                        <a:rPr lang="en-US" altLang="en-US" sz="1800" i="1" dirty="0">
                          <a:latin typeface="Cambria Math" panose="02040503050406030204" pitchFamily="18" charset="0"/>
                        </a:rPr>
                        <m:t>) = </m:t>
                      </m:r>
                      <m:r>
                        <m:rPr>
                          <m:sty m:val="p"/>
                        </m:rPr>
                        <a:rPr lang="el-GR" altLang="en-US" sz="2000" i="0" dirty="0">
                          <a:latin typeface="Cambria Math" panose="02040503050406030204" pitchFamily="18" charset="0"/>
                          <a:cs typeface="Times New Roman" panose="02020603050405020304" pitchFamily="18" charset="0"/>
                        </a:rPr>
                        <m:t>Σ</m:t>
                      </m:r>
                      <m:r>
                        <a:rPr lang="el-GR" altLang="en-US" sz="1800" i="1" dirty="0">
                          <a:latin typeface="Cambria Math" panose="02040503050406030204" pitchFamily="18" charset="0"/>
                          <a:cs typeface="Times New Roman" panose="02020603050405020304" pitchFamily="18" charset="0"/>
                        </a:rPr>
                        <m:t>𝛼</m:t>
                      </m:r>
                      <m:r>
                        <a:rPr lang="en-US" altLang="en-US" sz="1800" i="1" baseline="-25000" dirty="0" err="1">
                          <a:latin typeface="Cambria Math" panose="02040503050406030204" pitchFamily="18" charset="0"/>
                          <a:cs typeface="Times New Roman" panose="02020603050405020304" pitchFamily="18" charset="0"/>
                        </a:rPr>
                        <m:t>𝑖</m:t>
                      </m:r>
                      <m:r>
                        <a:rPr lang="en-US" altLang="en-US" sz="1800" i="1" dirty="0" err="1">
                          <a:latin typeface="Cambria Math" panose="02040503050406030204" pitchFamily="18" charset="0"/>
                          <a:cs typeface="Times New Roman" panose="02020603050405020304" pitchFamily="18" charset="0"/>
                        </a:rPr>
                        <m:t>𝑦</m:t>
                      </m:r>
                      <m:r>
                        <a:rPr lang="en-US" altLang="en-US" sz="1800" i="1" baseline="-25000" dirty="0" err="1">
                          <a:latin typeface="Cambria Math" panose="02040503050406030204" pitchFamily="18" charset="0"/>
                          <a:cs typeface="Times New Roman" panose="02020603050405020304" pitchFamily="18" charset="0"/>
                        </a:rPr>
                        <m:t>𝑖</m:t>
                      </m:r>
                      <m:r>
                        <a:rPr lang="en-US" altLang="en-US" sz="1800" b="1" i="1" dirty="0" err="1">
                          <a:latin typeface="Cambria Math" panose="02040503050406030204" pitchFamily="18" charset="0"/>
                        </a:rPr>
                        <m:t>𝒙</m:t>
                      </m:r>
                      <m:sSubSup>
                        <m:sSubSupPr>
                          <m:ctrlPr>
                            <a:rPr lang="en-US" altLang="en-US" sz="1800" b="1" i="1" dirty="0" smtClean="0">
                              <a:latin typeface="Cambria Math" panose="02040503050406030204" pitchFamily="18" charset="0"/>
                            </a:rPr>
                          </m:ctrlPr>
                        </m:sSubSupPr>
                        <m:e>
                          <m:r>
                            <a:rPr lang="en-US" altLang="en-US" sz="1800" b="1" i="1" dirty="0" err="1">
                              <a:latin typeface="Cambria Math" panose="02040503050406030204" pitchFamily="18" charset="0"/>
                            </a:rPr>
                            <m:t>𝒙</m:t>
                          </m:r>
                        </m:e>
                        <m:sub>
                          <m:r>
                            <a:rPr lang="en-US" altLang="en-US" sz="1800" b="1" i="1" dirty="0" smtClean="0">
                              <a:latin typeface="Cambria Math" panose="02040503050406030204" pitchFamily="18" charset="0"/>
                            </a:rPr>
                            <m:t>𝒋</m:t>
                          </m:r>
                        </m:sub>
                        <m:sup>
                          <m:r>
                            <a:rPr lang="en-US" altLang="en-US" sz="1800" b="1" i="1" dirty="0" smtClean="0">
                              <a:latin typeface="Cambria Math" panose="02040503050406030204" pitchFamily="18" charset="0"/>
                            </a:rPr>
                            <m:t>𝑻</m:t>
                          </m:r>
                        </m:sup>
                      </m:sSubSup>
                      <m:r>
                        <a:rPr lang="en-US" altLang="en-US" sz="1800" b="1" i="1" dirty="0">
                          <a:latin typeface="Cambria Math" panose="02040503050406030204" pitchFamily="18" charset="0"/>
                        </a:rPr>
                        <m:t> + </m:t>
                      </m:r>
                      <m:r>
                        <a:rPr lang="en-US" altLang="en-US" sz="1800" i="1" dirty="0">
                          <a:latin typeface="Cambria Math" panose="02040503050406030204" pitchFamily="18" charset="0"/>
                        </a:rPr>
                        <m:t>𝑏</m:t>
                      </m:r>
                    </m:oMath>
                  </m:oMathPara>
                </a14:m>
                <a:endParaRPr lang="en-US" altLang="en-US" sz="1800" i="1" dirty="0">
                  <a:latin typeface="Times New Roman" panose="02020603050405020304" pitchFamily="18" charset="0"/>
                </a:endParaRPr>
              </a:p>
            </p:txBody>
          </p:sp>
        </mc:Choice>
        <mc:Fallback xmlns="">
          <p:sp>
            <p:nvSpPr>
              <p:cNvPr id="40966" name="Text Box 6"/>
              <p:cNvSpPr txBox="1">
                <a:spLocks noRot="1" noChangeAspect="1" noMove="1" noResize="1" noEditPoints="1" noAdjustHandles="1" noChangeArrowheads="1" noChangeShapeType="1" noTextEdit="1"/>
              </p:cNvSpPr>
              <p:nvPr/>
            </p:nvSpPr>
            <p:spPr bwMode="auto">
              <a:xfrm>
                <a:off x="5340759" y="4399227"/>
                <a:ext cx="2900499" cy="423514"/>
              </a:xfrm>
              <a:prstGeom prst="rect">
                <a:avLst/>
              </a:prstGeom>
              <a:blipFill rotWithShape="0">
                <a:blip r:embed="rId3"/>
                <a:stretch>
                  <a:fillRect b="-5479"/>
                </a:stretch>
              </a:blip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40967" name="AutoShape 7"/>
          <p:cNvSpPr>
            <a:spLocks noChangeArrowheads="1"/>
          </p:cNvSpPr>
          <p:nvPr/>
        </p:nvSpPr>
        <p:spPr bwMode="auto">
          <a:xfrm>
            <a:off x="6987822" y="4449059"/>
            <a:ext cx="438150" cy="323850"/>
          </a:xfrm>
          <a:prstGeom prst="roundRect">
            <a:avLst>
              <a:gd name="adj" fmla="val 16667"/>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0968" name="TextBox 4"/>
          <p:cNvSpPr txBox="1">
            <a:spLocks noChangeArrowheads="1"/>
          </p:cNvSpPr>
          <p:nvPr/>
        </p:nvSpPr>
        <p:spPr bwMode="auto">
          <a:xfrm>
            <a:off x="7620000" y="-33338"/>
            <a:ext cx="1293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1600">
                <a:solidFill>
                  <a:srgbClr val="FBFCFF"/>
                </a:solidFill>
              </a:rPr>
              <a:t>Sec. 15.2.1</a:t>
            </a:r>
          </a:p>
        </p:txBody>
      </p:sp>
      <p:sp>
        <p:nvSpPr>
          <p:cNvPr id="2" name="TextBox 1"/>
          <p:cNvSpPr txBox="1"/>
          <p:nvPr/>
        </p:nvSpPr>
        <p:spPr>
          <a:xfrm>
            <a:off x="5654649" y="5413248"/>
            <a:ext cx="1616659" cy="369332"/>
          </a:xfrm>
          <a:prstGeom prst="rect">
            <a:avLst/>
          </a:prstGeom>
          <a:noFill/>
        </p:spPr>
        <p:txBody>
          <a:bodyPr wrap="square" rtlCol="0">
            <a:spAutoFit/>
          </a:bodyPr>
          <a:lstStyle/>
          <a:p>
            <a:r>
              <a:rPr lang="en-US" dirty="0" smtClean="0"/>
              <a:t>Inner Product</a:t>
            </a:r>
            <a:endParaRPr lang="en-US" dirty="0"/>
          </a:p>
        </p:txBody>
      </p:sp>
      <p:cxnSp>
        <p:nvCxnSpPr>
          <p:cNvPr id="4" name="Straight Arrow Connector 3"/>
          <p:cNvCxnSpPr>
            <a:stCxn id="2" idx="1"/>
          </p:cNvCxnSpPr>
          <p:nvPr/>
        </p:nvCxnSpPr>
        <p:spPr>
          <a:xfrm flipH="1" flipV="1">
            <a:off x="3942381" y="4946650"/>
            <a:ext cx="1712268" cy="651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6353774" y="4772910"/>
            <a:ext cx="852981" cy="682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953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smtClean="0"/>
              <a:t>Non-linear SVMs</a:t>
            </a:r>
          </a:p>
        </p:txBody>
      </p:sp>
      <p:sp>
        <p:nvSpPr>
          <p:cNvPr id="41987" name="Rectangle 3"/>
          <p:cNvSpPr>
            <a:spLocks noGrp="1" noChangeArrowheads="1"/>
          </p:cNvSpPr>
          <p:nvPr>
            <p:ph type="body" idx="1"/>
          </p:nvPr>
        </p:nvSpPr>
        <p:spPr/>
        <p:txBody>
          <a:bodyPr/>
          <a:lstStyle/>
          <a:p>
            <a:pPr eaLnBrk="1" hangingPunct="1">
              <a:buFont typeface="Wingdings" panose="05000000000000000000" pitchFamily="2" charset="2"/>
              <a:buChar char="Ø"/>
            </a:pPr>
            <a:r>
              <a:rPr lang="en-US" altLang="en-US" sz="2000" dirty="0" smtClean="0"/>
              <a:t>Datasets that are linearly separable (with some noise) work out great:</a:t>
            </a:r>
          </a:p>
          <a:p>
            <a:pPr marL="0" indent="0" eaLnBrk="1" hangingPunct="1">
              <a:buNone/>
            </a:pPr>
            <a:endParaRPr lang="en-US" altLang="en-US" sz="1800" dirty="0" smtClean="0"/>
          </a:p>
          <a:p>
            <a:pPr eaLnBrk="1" hangingPunct="1">
              <a:buFont typeface="Wingdings" panose="05000000000000000000" pitchFamily="2" charset="2"/>
              <a:buChar char="Ø"/>
            </a:pPr>
            <a:r>
              <a:rPr lang="en-US" altLang="en-US" sz="2000" dirty="0" smtClean="0"/>
              <a:t>But what are we going to do if the dataset is just too hard? </a:t>
            </a:r>
          </a:p>
          <a:p>
            <a:pPr marL="0" indent="0" eaLnBrk="1" hangingPunct="1">
              <a:buNone/>
            </a:pPr>
            <a:endParaRPr lang="en-US" altLang="en-US" sz="1800" dirty="0" smtClean="0"/>
          </a:p>
          <a:p>
            <a:pPr eaLnBrk="1" hangingPunct="1">
              <a:buFont typeface="Wingdings" panose="05000000000000000000" pitchFamily="2" charset="2"/>
              <a:buChar char="Ø"/>
            </a:pPr>
            <a:r>
              <a:rPr lang="en-US" altLang="en-US" sz="2000" dirty="0" smtClean="0"/>
              <a:t>How about … mapping data to a higher-dimensional space:</a:t>
            </a:r>
          </a:p>
        </p:txBody>
      </p:sp>
      <p:sp>
        <p:nvSpPr>
          <p:cNvPr id="41988" name="Line 4"/>
          <p:cNvSpPr>
            <a:spLocks noChangeShapeType="1"/>
          </p:cNvSpPr>
          <p:nvPr/>
        </p:nvSpPr>
        <p:spPr bwMode="auto">
          <a:xfrm>
            <a:off x="1509484" y="5612078"/>
            <a:ext cx="3962400"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989" name="AutoShape 5"/>
          <p:cNvSpPr>
            <a:spLocks noChangeArrowheads="1"/>
          </p:cNvSpPr>
          <p:nvPr/>
        </p:nvSpPr>
        <p:spPr bwMode="auto">
          <a:xfrm>
            <a:off x="2009547" y="4591316"/>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1990" name="Line 6"/>
          <p:cNvSpPr>
            <a:spLocks noChangeShapeType="1"/>
          </p:cNvSpPr>
          <p:nvPr/>
        </p:nvSpPr>
        <p:spPr bwMode="auto">
          <a:xfrm>
            <a:off x="3319234" y="5554928"/>
            <a:ext cx="0" cy="1143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1" name="Text Box 7"/>
          <p:cNvSpPr txBox="1">
            <a:spLocks noChangeArrowheads="1"/>
          </p:cNvSpPr>
          <p:nvPr/>
        </p:nvSpPr>
        <p:spPr bwMode="auto">
          <a:xfrm>
            <a:off x="3176359" y="5583503"/>
            <a:ext cx="342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r>
              <a:rPr lang="en-US" altLang="en-US" sz="1800">
                <a:latin typeface="Times New Roman" panose="02020603050405020304" pitchFamily="18" charset="0"/>
              </a:rPr>
              <a:t>0</a:t>
            </a:r>
          </a:p>
        </p:txBody>
      </p:sp>
      <p:sp>
        <p:nvSpPr>
          <p:cNvPr id="41992" name="AutoShape 8"/>
          <p:cNvSpPr>
            <a:spLocks noChangeArrowheads="1"/>
          </p:cNvSpPr>
          <p:nvPr/>
        </p:nvSpPr>
        <p:spPr bwMode="auto">
          <a:xfrm>
            <a:off x="2333397" y="5067566"/>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1993" name="AutoShape 9"/>
          <p:cNvSpPr>
            <a:spLocks noChangeArrowheads="1"/>
          </p:cNvSpPr>
          <p:nvPr/>
        </p:nvSpPr>
        <p:spPr bwMode="auto">
          <a:xfrm>
            <a:off x="2790597" y="5381891"/>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1994" name="AutoShape 10"/>
          <p:cNvSpPr>
            <a:spLocks noChangeArrowheads="1"/>
          </p:cNvSpPr>
          <p:nvPr/>
        </p:nvSpPr>
        <p:spPr bwMode="auto">
          <a:xfrm>
            <a:off x="3019197" y="5477141"/>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1995" name="AutoShape 11"/>
          <p:cNvSpPr>
            <a:spLocks noChangeArrowheads="1"/>
          </p:cNvSpPr>
          <p:nvPr/>
        </p:nvSpPr>
        <p:spPr bwMode="auto">
          <a:xfrm>
            <a:off x="3857397" y="5391416"/>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1996" name="AutoShape 12"/>
          <p:cNvSpPr>
            <a:spLocks noChangeArrowheads="1"/>
          </p:cNvSpPr>
          <p:nvPr/>
        </p:nvSpPr>
        <p:spPr bwMode="auto">
          <a:xfrm>
            <a:off x="4085997" y="5210441"/>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1997" name="AutoShape 13"/>
          <p:cNvSpPr>
            <a:spLocks noChangeArrowheads="1"/>
          </p:cNvSpPr>
          <p:nvPr/>
        </p:nvSpPr>
        <p:spPr bwMode="auto">
          <a:xfrm>
            <a:off x="3666897" y="5458091"/>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1998" name="AutoShape 14"/>
          <p:cNvSpPr>
            <a:spLocks noChangeArrowheads="1"/>
          </p:cNvSpPr>
          <p:nvPr/>
        </p:nvSpPr>
        <p:spPr bwMode="auto">
          <a:xfrm>
            <a:off x="4466997" y="4886591"/>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1999" name="AutoShape 15"/>
          <p:cNvSpPr>
            <a:spLocks noChangeArrowheads="1"/>
          </p:cNvSpPr>
          <p:nvPr/>
        </p:nvSpPr>
        <p:spPr bwMode="auto">
          <a:xfrm>
            <a:off x="4752747" y="4581791"/>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2000" name="AutoShape 16"/>
          <p:cNvSpPr>
            <a:spLocks noChangeArrowheads="1"/>
          </p:cNvSpPr>
          <p:nvPr/>
        </p:nvSpPr>
        <p:spPr bwMode="auto">
          <a:xfrm>
            <a:off x="5171847" y="4057916"/>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2001" name="Line 17"/>
          <p:cNvSpPr>
            <a:spLocks noChangeShapeType="1"/>
          </p:cNvSpPr>
          <p:nvPr/>
        </p:nvSpPr>
        <p:spPr bwMode="auto">
          <a:xfrm flipV="1">
            <a:off x="3319234" y="4164278"/>
            <a:ext cx="0" cy="14859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02" name="Text Box 18"/>
          <p:cNvSpPr txBox="1">
            <a:spLocks noChangeArrowheads="1"/>
          </p:cNvSpPr>
          <p:nvPr/>
        </p:nvSpPr>
        <p:spPr bwMode="auto">
          <a:xfrm>
            <a:off x="3319234" y="3983303"/>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r>
              <a:rPr lang="en-US" altLang="en-US" sz="1800" i="1">
                <a:latin typeface="Times New Roman" panose="02020603050405020304" pitchFamily="18" charset="0"/>
              </a:rPr>
              <a:t>x</a:t>
            </a:r>
            <a:r>
              <a:rPr lang="en-US" altLang="en-US" sz="1800" i="1" baseline="30000">
                <a:latin typeface="Times New Roman" panose="02020603050405020304" pitchFamily="18" charset="0"/>
              </a:rPr>
              <a:t>2</a:t>
            </a:r>
          </a:p>
        </p:txBody>
      </p:sp>
      <p:sp>
        <p:nvSpPr>
          <p:cNvPr id="42003" name="Text Box 19"/>
          <p:cNvSpPr txBox="1">
            <a:spLocks noChangeArrowheads="1"/>
          </p:cNvSpPr>
          <p:nvPr/>
        </p:nvSpPr>
        <p:spPr bwMode="auto">
          <a:xfrm>
            <a:off x="5405209" y="5516828"/>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r>
              <a:rPr lang="en-US" altLang="en-US" sz="1800" i="1">
                <a:latin typeface="Times New Roman" panose="02020603050405020304" pitchFamily="18" charset="0"/>
              </a:rPr>
              <a:t>x</a:t>
            </a:r>
            <a:endParaRPr lang="en-US" altLang="en-US" sz="1800" i="1" baseline="30000">
              <a:latin typeface="Times New Roman" panose="02020603050405020304" pitchFamily="18" charset="0"/>
            </a:endParaRPr>
          </a:p>
        </p:txBody>
      </p:sp>
      <p:sp>
        <p:nvSpPr>
          <p:cNvPr id="42004" name="Line 21"/>
          <p:cNvSpPr>
            <a:spLocks noChangeShapeType="1"/>
          </p:cNvSpPr>
          <p:nvPr/>
        </p:nvSpPr>
        <p:spPr bwMode="auto">
          <a:xfrm flipV="1">
            <a:off x="1680959" y="3340629"/>
            <a:ext cx="3978250" cy="2057"/>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05" name="AutoShape 22"/>
          <p:cNvSpPr>
            <a:spLocks noChangeArrowheads="1"/>
          </p:cNvSpPr>
          <p:nvPr/>
        </p:nvSpPr>
        <p:spPr bwMode="auto">
          <a:xfrm>
            <a:off x="2139722" y="330094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2006" name="Line 23"/>
          <p:cNvSpPr>
            <a:spLocks noChangeShapeType="1"/>
          </p:cNvSpPr>
          <p:nvPr/>
        </p:nvSpPr>
        <p:spPr bwMode="auto">
          <a:xfrm>
            <a:off x="3506559" y="3283480"/>
            <a:ext cx="0" cy="11430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7" name="Text Box 24"/>
          <p:cNvSpPr txBox="1">
            <a:spLocks noChangeArrowheads="1"/>
          </p:cNvSpPr>
          <p:nvPr/>
        </p:nvSpPr>
        <p:spPr bwMode="auto">
          <a:xfrm>
            <a:off x="3363684" y="3340630"/>
            <a:ext cx="342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r>
              <a:rPr lang="en-US" altLang="en-US" sz="1800">
                <a:latin typeface="Times New Roman" panose="02020603050405020304" pitchFamily="18" charset="0"/>
              </a:rPr>
              <a:t>0</a:t>
            </a:r>
          </a:p>
        </p:txBody>
      </p:sp>
      <p:sp>
        <p:nvSpPr>
          <p:cNvPr id="42008" name="AutoShape 25"/>
          <p:cNvSpPr>
            <a:spLocks noChangeArrowheads="1"/>
          </p:cNvSpPr>
          <p:nvPr/>
        </p:nvSpPr>
        <p:spPr bwMode="auto">
          <a:xfrm>
            <a:off x="2501672" y="329141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2009" name="AutoShape 26"/>
          <p:cNvSpPr>
            <a:spLocks noChangeArrowheads="1"/>
          </p:cNvSpPr>
          <p:nvPr/>
        </p:nvSpPr>
        <p:spPr bwMode="auto">
          <a:xfrm>
            <a:off x="2977922" y="330094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2010" name="AutoShape 27"/>
          <p:cNvSpPr>
            <a:spLocks noChangeArrowheads="1"/>
          </p:cNvSpPr>
          <p:nvPr/>
        </p:nvSpPr>
        <p:spPr bwMode="auto">
          <a:xfrm>
            <a:off x="3187472" y="330094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2011" name="AutoShape 28"/>
          <p:cNvSpPr>
            <a:spLocks noChangeArrowheads="1"/>
          </p:cNvSpPr>
          <p:nvPr/>
        </p:nvSpPr>
        <p:spPr bwMode="auto">
          <a:xfrm>
            <a:off x="4044722" y="3300943"/>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2012" name="AutoShape 29"/>
          <p:cNvSpPr>
            <a:spLocks noChangeArrowheads="1"/>
          </p:cNvSpPr>
          <p:nvPr/>
        </p:nvSpPr>
        <p:spPr bwMode="auto">
          <a:xfrm>
            <a:off x="4273322" y="3300943"/>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2013" name="AutoShape 30"/>
          <p:cNvSpPr>
            <a:spLocks noChangeArrowheads="1"/>
          </p:cNvSpPr>
          <p:nvPr/>
        </p:nvSpPr>
        <p:spPr bwMode="auto">
          <a:xfrm>
            <a:off x="3911372" y="3300943"/>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2014" name="AutoShape 31"/>
          <p:cNvSpPr>
            <a:spLocks noChangeArrowheads="1"/>
          </p:cNvSpPr>
          <p:nvPr/>
        </p:nvSpPr>
        <p:spPr bwMode="auto">
          <a:xfrm>
            <a:off x="4654322" y="330094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2015" name="AutoShape 32"/>
          <p:cNvSpPr>
            <a:spLocks noChangeArrowheads="1"/>
          </p:cNvSpPr>
          <p:nvPr/>
        </p:nvSpPr>
        <p:spPr bwMode="auto">
          <a:xfrm>
            <a:off x="4882922" y="330094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2016" name="AutoShape 33"/>
          <p:cNvSpPr>
            <a:spLocks noChangeArrowheads="1"/>
          </p:cNvSpPr>
          <p:nvPr/>
        </p:nvSpPr>
        <p:spPr bwMode="auto">
          <a:xfrm>
            <a:off x="5378222" y="329141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2017" name="Text Box 34"/>
          <p:cNvSpPr txBox="1">
            <a:spLocks noChangeArrowheads="1"/>
          </p:cNvSpPr>
          <p:nvPr/>
        </p:nvSpPr>
        <p:spPr bwMode="auto">
          <a:xfrm>
            <a:off x="5525859" y="328348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r>
              <a:rPr lang="en-US" altLang="en-US" sz="1800" i="1">
                <a:latin typeface="Times New Roman" panose="02020603050405020304" pitchFamily="18" charset="0"/>
              </a:rPr>
              <a:t>x</a:t>
            </a:r>
            <a:endParaRPr lang="en-US" altLang="en-US" sz="1800" i="1" baseline="30000">
              <a:latin typeface="Times New Roman" panose="02020603050405020304" pitchFamily="18" charset="0"/>
            </a:endParaRPr>
          </a:p>
        </p:txBody>
      </p:sp>
      <p:sp>
        <p:nvSpPr>
          <p:cNvPr id="42018" name="Line 36"/>
          <p:cNvSpPr>
            <a:spLocks noChangeShapeType="1"/>
          </p:cNvSpPr>
          <p:nvPr/>
        </p:nvSpPr>
        <p:spPr bwMode="auto">
          <a:xfrm>
            <a:off x="1652359" y="2474913"/>
            <a:ext cx="3962400"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19" name="AutoShape 37"/>
          <p:cNvSpPr>
            <a:spLocks noChangeArrowheads="1"/>
          </p:cNvSpPr>
          <p:nvPr/>
        </p:nvSpPr>
        <p:spPr bwMode="auto">
          <a:xfrm>
            <a:off x="2095272" y="2435226"/>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2020" name="Line 38"/>
          <p:cNvSpPr>
            <a:spLocks noChangeShapeType="1"/>
          </p:cNvSpPr>
          <p:nvPr/>
        </p:nvSpPr>
        <p:spPr bwMode="auto">
          <a:xfrm>
            <a:off x="3462109" y="2417763"/>
            <a:ext cx="0" cy="11430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1" name="Text Box 39"/>
          <p:cNvSpPr txBox="1">
            <a:spLocks noChangeArrowheads="1"/>
          </p:cNvSpPr>
          <p:nvPr/>
        </p:nvSpPr>
        <p:spPr bwMode="auto">
          <a:xfrm>
            <a:off x="3319234" y="2474913"/>
            <a:ext cx="342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r>
              <a:rPr lang="en-US" altLang="en-US" sz="1800" dirty="0">
                <a:latin typeface="Times New Roman" panose="02020603050405020304" pitchFamily="18" charset="0"/>
              </a:rPr>
              <a:t>0</a:t>
            </a:r>
          </a:p>
        </p:txBody>
      </p:sp>
      <p:sp>
        <p:nvSpPr>
          <p:cNvPr id="42022" name="AutoShape 40"/>
          <p:cNvSpPr>
            <a:spLocks noChangeArrowheads="1"/>
          </p:cNvSpPr>
          <p:nvPr/>
        </p:nvSpPr>
        <p:spPr bwMode="auto">
          <a:xfrm>
            <a:off x="2457222" y="2425701"/>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2023" name="AutoShape 41"/>
          <p:cNvSpPr>
            <a:spLocks noChangeArrowheads="1"/>
          </p:cNvSpPr>
          <p:nvPr/>
        </p:nvSpPr>
        <p:spPr bwMode="auto">
          <a:xfrm>
            <a:off x="2933472" y="2435226"/>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2024" name="AutoShape 42"/>
          <p:cNvSpPr>
            <a:spLocks noChangeArrowheads="1"/>
          </p:cNvSpPr>
          <p:nvPr/>
        </p:nvSpPr>
        <p:spPr bwMode="auto">
          <a:xfrm>
            <a:off x="3143022" y="2435226"/>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2025" name="AutoShape 43"/>
          <p:cNvSpPr>
            <a:spLocks noChangeArrowheads="1"/>
          </p:cNvSpPr>
          <p:nvPr/>
        </p:nvSpPr>
        <p:spPr bwMode="auto">
          <a:xfrm>
            <a:off x="4000272" y="2435226"/>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2026" name="AutoShape 44"/>
          <p:cNvSpPr>
            <a:spLocks noChangeArrowheads="1"/>
          </p:cNvSpPr>
          <p:nvPr/>
        </p:nvSpPr>
        <p:spPr bwMode="auto">
          <a:xfrm>
            <a:off x="4228872" y="2435226"/>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2027" name="AutoShape 45"/>
          <p:cNvSpPr>
            <a:spLocks noChangeArrowheads="1"/>
          </p:cNvSpPr>
          <p:nvPr/>
        </p:nvSpPr>
        <p:spPr bwMode="auto">
          <a:xfrm>
            <a:off x="3866922" y="2435226"/>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2028" name="Line 46"/>
          <p:cNvSpPr>
            <a:spLocks noChangeShapeType="1"/>
          </p:cNvSpPr>
          <p:nvPr/>
        </p:nvSpPr>
        <p:spPr bwMode="auto">
          <a:xfrm>
            <a:off x="3576409" y="2227263"/>
            <a:ext cx="0" cy="55245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9" name="Oval 47"/>
          <p:cNvSpPr>
            <a:spLocks noChangeArrowheads="1"/>
          </p:cNvSpPr>
          <p:nvPr/>
        </p:nvSpPr>
        <p:spPr bwMode="auto">
          <a:xfrm>
            <a:off x="3793897" y="2371726"/>
            <a:ext cx="228600" cy="219075"/>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2030" name="Oval 48"/>
          <p:cNvSpPr>
            <a:spLocks noChangeArrowheads="1"/>
          </p:cNvSpPr>
          <p:nvPr/>
        </p:nvSpPr>
        <p:spPr bwMode="auto">
          <a:xfrm>
            <a:off x="3079522" y="2362201"/>
            <a:ext cx="228600" cy="21907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2031" name="Line 49"/>
          <p:cNvSpPr>
            <a:spLocks noChangeShapeType="1"/>
          </p:cNvSpPr>
          <p:nvPr/>
        </p:nvSpPr>
        <p:spPr bwMode="auto">
          <a:xfrm flipH="1" flipV="1">
            <a:off x="3905022" y="2198688"/>
            <a:ext cx="9525" cy="5984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2" name="Line 50"/>
          <p:cNvSpPr>
            <a:spLocks noChangeShapeType="1"/>
          </p:cNvSpPr>
          <p:nvPr/>
        </p:nvSpPr>
        <p:spPr bwMode="auto">
          <a:xfrm flipH="1" flipV="1">
            <a:off x="3190647" y="2198688"/>
            <a:ext cx="9525" cy="5984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3" name="Text Box 51"/>
          <p:cNvSpPr txBox="1">
            <a:spLocks noChangeArrowheads="1"/>
          </p:cNvSpPr>
          <p:nvPr/>
        </p:nvSpPr>
        <p:spPr bwMode="auto">
          <a:xfrm>
            <a:off x="5519509" y="2398713"/>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r>
              <a:rPr lang="en-US" altLang="en-US" sz="1800" i="1">
                <a:latin typeface="Times New Roman" panose="02020603050405020304" pitchFamily="18" charset="0"/>
              </a:rPr>
              <a:t>x</a:t>
            </a:r>
            <a:endParaRPr lang="en-US" altLang="en-US" sz="1800" i="1" baseline="30000">
              <a:latin typeface="Times New Roman" panose="02020603050405020304" pitchFamily="18" charset="0"/>
            </a:endParaRPr>
          </a:p>
        </p:txBody>
      </p:sp>
      <p:sp>
        <p:nvSpPr>
          <p:cNvPr id="42034" name="Line 52"/>
          <p:cNvSpPr>
            <a:spLocks noChangeShapeType="1"/>
          </p:cNvSpPr>
          <p:nvPr/>
        </p:nvSpPr>
        <p:spPr bwMode="auto">
          <a:xfrm flipV="1">
            <a:off x="2681059" y="4469078"/>
            <a:ext cx="3181350" cy="129540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5" name="Line 53"/>
          <p:cNvSpPr>
            <a:spLocks noChangeShapeType="1"/>
          </p:cNvSpPr>
          <p:nvPr/>
        </p:nvSpPr>
        <p:spPr bwMode="auto">
          <a:xfrm flipV="1">
            <a:off x="2676297" y="4392878"/>
            <a:ext cx="3114675" cy="12842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6" name="Line 54"/>
          <p:cNvSpPr>
            <a:spLocks noChangeShapeType="1"/>
          </p:cNvSpPr>
          <p:nvPr/>
        </p:nvSpPr>
        <p:spPr bwMode="auto">
          <a:xfrm flipV="1">
            <a:off x="2790597" y="4564328"/>
            <a:ext cx="3057525" cy="12461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7" name="Oval 55"/>
          <p:cNvSpPr>
            <a:spLocks noChangeArrowheads="1"/>
          </p:cNvSpPr>
          <p:nvPr/>
        </p:nvSpPr>
        <p:spPr bwMode="auto">
          <a:xfrm>
            <a:off x="4403497" y="4823091"/>
            <a:ext cx="228600" cy="21907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2038" name="Oval 56"/>
          <p:cNvSpPr>
            <a:spLocks noChangeArrowheads="1"/>
          </p:cNvSpPr>
          <p:nvPr/>
        </p:nvSpPr>
        <p:spPr bwMode="auto">
          <a:xfrm>
            <a:off x="4012972" y="5137416"/>
            <a:ext cx="228600" cy="219075"/>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2039" name="Oval 57"/>
          <p:cNvSpPr>
            <a:spLocks noChangeArrowheads="1"/>
          </p:cNvSpPr>
          <p:nvPr/>
        </p:nvSpPr>
        <p:spPr bwMode="auto">
          <a:xfrm>
            <a:off x="2946172" y="5413641"/>
            <a:ext cx="228600" cy="21907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2040" name="TextBox 4"/>
          <p:cNvSpPr txBox="1">
            <a:spLocks noChangeArrowheads="1"/>
          </p:cNvSpPr>
          <p:nvPr/>
        </p:nvSpPr>
        <p:spPr bwMode="auto">
          <a:xfrm>
            <a:off x="7620000" y="-33338"/>
            <a:ext cx="1293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1600">
                <a:solidFill>
                  <a:srgbClr val="FBFCFF"/>
                </a:solidFill>
              </a:rPr>
              <a:t>Sec. 15.2.3</a:t>
            </a:r>
          </a:p>
        </p:txBody>
      </p:sp>
    </p:spTree>
    <p:extLst>
      <p:ext uri="{BB962C8B-B14F-4D97-AF65-F5344CB8AC3E}">
        <p14:creationId xmlns:p14="http://schemas.microsoft.com/office/powerpoint/2010/main" val="38972392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smtClean="0"/>
              <a:t>Non-linear SVMs:  Feature spaces</a:t>
            </a:r>
          </a:p>
        </p:txBody>
      </p:sp>
      <p:sp>
        <p:nvSpPr>
          <p:cNvPr id="43011" name="Rectangle 3"/>
          <p:cNvSpPr>
            <a:spLocks noGrp="1" noChangeArrowheads="1"/>
          </p:cNvSpPr>
          <p:nvPr>
            <p:ph type="body" idx="1"/>
          </p:nvPr>
        </p:nvSpPr>
        <p:spPr/>
        <p:txBody>
          <a:bodyPr/>
          <a:lstStyle/>
          <a:p>
            <a:pPr eaLnBrk="1" hangingPunct="1"/>
            <a:r>
              <a:rPr lang="en-US" altLang="en-US" smtClean="0"/>
              <a:t>General idea:   the original feature space can always be mapped to some higher-dimensional feature space where the training set is separable:</a:t>
            </a:r>
          </a:p>
        </p:txBody>
      </p:sp>
      <p:sp>
        <p:nvSpPr>
          <p:cNvPr id="43012" name="Line 4"/>
          <p:cNvSpPr>
            <a:spLocks noChangeShapeType="1"/>
          </p:cNvSpPr>
          <p:nvPr/>
        </p:nvSpPr>
        <p:spPr bwMode="auto">
          <a:xfrm flipV="1">
            <a:off x="2025910" y="2944927"/>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3" name="Line 5"/>
          <p:cNvSpPr>
            <a:spLocks noChangeShapeType="1"/>
          </p:cNvSpPr>
          <p:nvPr/>
        </p:nvSpPr>
        <p:spPr bwMode="auto">
          <a:xfrm flipV="1">
            <a:off x="405072" y="4556240"/>
            <a:ext cx="331946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4" name="AutoShape 6"/>
          <p:cNvSpPr>
            <a:spLocks noChangeArrowheads="1"/>
          </p:cNvSpPr>
          <p:nvPr/>
        </p:nvSpPr>
        <p:spPr bwMode="auto">
          <a:xfrm>
            <a:off x="2056072" y="3776777"/>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15" name="AutoShape 7"/>
          <p:cNvSpPr>
            <a:spLocks noChangeArrowheads="1"/>
          </p:cNvSpPr>
          <p:nvPr/>
        </p:nvSpPr>
        <p:spPr bwMode="auto">
          <a:xfrm>
            <a:off x="1481397" y="413396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16" name="AutoShape 8"/>
          <p:cNvSpPr>
            <a:spLocks noChangeArrowheads="1"/>
          </p:cNvSpPr>
          <p:nvPr/>
        </p:nvSpPr>
        <p:spPr bwMode="auto">
          <a:xfrm>
            <a:off x="1633797" y="468006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17" name="AutoShape 9"/>
          <p:cNvSpPr>
            <a:spLocks noChangeArrowheads="1"/>
          </p:cNvSpPr>
          <p:nvPr/>
        </p:nvSpPr>
        <p:spPr bwMode="auto">
          <a:xfrm>
            <a:off x="2167197" y="515631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18" name="AutoShape 10"/>
          <p:cNvSpPr>
            <a:spLocks noChangeArrowheads="1"/>
          </p:cNvSpPr>
          <p:nvPr/>
        </p:nvSpPr>
        <p:spPr bwMode="auto">
          <a:xfrm>
            <a:off x="1748097" y="382281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19" name="AutoShape 11"/>
          <p:cNvSpPr>
            <a:spLocks noChangeArrowheads="1"/>
          </p:cNvSpPr>
          <p:nvPr/>
        </p:nvSpPr>
        <p:spPr bwMode="auto">
          <a:xfrm>
            <a:off x="1252797" y="445146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20" name="AutoShape 12"/>
          <p:cNvSpPr>
            <a:spLocks noChangeArrowheads="1"/>
          </p:cNvSpPr>
          <p:nvPr/>
        </p:nvSpPr>
        <p:spPr bwMode="auto">
          <a:xfrm>
            <a:off x="1671897" y="519441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21" name="AutoShape 13"/>
          <p:cNvSpPr>
            <a:spLocks noChangeArrowheads="1"/>
          </p:cNvSpPr>
          <p:nvPr/>
        </p:nvSpPr>
        <p:spPr bwMode="auto">
          <a:xfrm>
            <a:off x="2167197" y="422286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22" name="AutoShape 14"/>
          <p:cNvSpPr>
            <a:spLocks noChangeArrowheads="1"/>
          </p:cNvSpPr>
          <p:nvPr/>
        </p:nvSpPr>
        <p:spPr bwMode="auto">
          <a:xfrm>
            <a:off x="3068897" y="4210165"/>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23" name="AutoShape 15"/>
          <p:cNvSpPr>
            <a:spLocks noChangeArrowheads="1"/>
          </p:cNvSpPr>
          <p:nvPr/>
        </p:nvSpPr>
        <p:spPr bwMode="auto">
          <a:xfrm>
            <a:off x="2929197" y="5423015"/>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24" name="AutoShape 16"/>
          <p:cNvSpPr>
            <a:spLocks noChangeArrowheads="1"/>
          </p:cNvSpPr>
          <p:nvPr/>
        </p:nvSpPr>
        <p:spPr bwMode="auto">
          <a:xfrm>
            <a:off x="681297" y="4337165"/>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25" name="AutoShape 17"/>
          <p:cNvSpPr>
            <a:spLocks noChangeArrowheads="1"/>
          </p:cNvSpPr>
          <p:nvPr/>
        </p:nvSpPr>
        <p:spPr bwMode="auto">
          <a:xfrm>
            <a:off x="2192597" y="5791315"/>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26" name="AutoShape 18"/>
          <p:cNvSpPr>
            <a:spLocks noChangeArrowheads="1"/>
          </p:cNvSpPr>
          <p:nvPr/>
        </p:nvSpPr>
        <p:spPr bwMode="auto">
          <a:xfrm>
            <a:off x="3157797" y="4946765"/>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27" name="AutoShape 19"/>
          <p:cNvSpPr>
            <a:spLocks noChangeArrowheads="1"/>
          </p:cNvSpPr>
          <p:nvPr/>
        </p:nvSpPr>
        <p:spPr bwMode="auto">
          <a:xfrm>
            <a:off x="1221047" y="5486515"/>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28" name="AutoShape 20"/>
          <p:cNvSpPr>
            <a:spLocks noChangeArrowheads="1"/>
          </p:cNvSpPr>
          <p:nvPr/>
        </p:nvSpPr>
        <p:spPr bwMode="auto">
          <a:xfrm>
            <a:off x="909897" y="5003915"/>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29" name="AutoShape 21"/>
          <p:cNvSpPr>
            <a:spLocks noChangeArrowheads="1"/>
          </p:cNvSpPr>
          <p:nvPr/>
        </p:nvSpPr>
        <p:spPr bwMode="auto">
          <a:xfrm>
            <a:off x="967047" y="3479915"/>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30" name="AutoShape 22"/>
          <p:cNvSpPr>
            <a:spLocks noChangeArrowheads="1"/>
          </p:cNvSpPr>
          <p:nvPr/>
        </p:nvSpPr>
        <p:spPr bwMode="auto">
          <a:xfrm>
            <a:off x="2462472" y="4614977"/>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31" name="AutoShape 23"/>
          <p:cNvSpPr>
            <a:spLocks noChangeArrowheads="1"/>
          </p:cNvSpPr>
          <p:nvPr/>
        </p:nvSpPr>
        <p:spPr bwMode="auto">
          <a:xfrm>
            <a:off x="2081472" y="4748327"/>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32" name="AutoShape 24"/>
          <p:cNvSpPr>
            <a:spLocks noChangeArrowheads="1"/>
          </p:cNvSpPr>
          <p:nvPr/>
        </p:nvSpPr>
        <p:spPr bwMode="auto">
          <a:xfrm>
            <a:off x="2367222" y="351007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33" name="Oval 25"/>
          <p:cNvSpPr>
            <a:spLocks noChangeArrowheads="1"/>
          </p:cNvSpPr>
          <p:nvPr/>
        </p:nvSpPr>
        <p:spPr bwMode="auto">
          <a:xfrm>
            <a:off x="1071822" y="3595802"/>
            <a:ext cx="1885950" cy="1905000"/>
          </a:xfrm>
          <a:prstGeom prst="ellipse">
            <a:avLst/>
          </a:prstGeom>
          <a:noFill/>
          <a:ln w="15875">
            <a:solidFill>
              <a:schemeClr val="tx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34" name="AutoShape 26"/>
          <p:cNvSpPr>
            <a:spLocks noChangeArrowheads="1"/>
          </p:cNvSpPr>
          <p:nvPr/>
        </p:nvSpPr>
        <p:spPr bwMode="auto">
          <a:xfrm>
            <a:off x="1119447" y="3632315"/>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35" name="AutoShape 27"/>
          <p:cNvSpPr>
            <a:spLocks noChangeArrowheads="1"/>
          </p:cNvSpPr>
          <p:nvPr/>
        </p:nvSpPr>
        <p:spPr bwMode="auto">
          <a:xfrm>
            <a:off x="3043497" y="3613265"/>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36" name="Line 28"/>
          <p:cNvSpPr>
            <a:spLocks noChangeShapeType="1"/>
          </p:cNvSpPr>
          <p:nvPr/>
        </p:nvSpPr>
        <p:spPr bwMode="auto">
          <a:xfrm flipH="1" flipV="1">
            <a:off x="6064510" y="2697277"/>
            <a:ext cx="0" cy="20701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37" name="Line 29"/>
          <p:cNvSpPr>
            <a:spLocks noChangeShapeType="1"/>
          </p:cNvSpPr>
          <p:nvPr/>
        </p:nvSpPr>
        <p:spPr bwMode="auto">
          <a:xfrm>
            <a:off x="6034347" y="4784840"/>
            <a:ext cx="234791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38" name="AutoShape 30"/>
          <p:cNvSpPr>
            <a:spLocks noChangeArrowheads="1"/>
          </p:cNvSpPr>
          <p:nvPr/>
        </p:nvSpPr>
        <p:spPr bwMode="auto">
          <a:xfrm>
            <a:off x="6332797" y="4148252"/>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39" name="AutoShape 31"/>
          <p:cNvSpPr>
            <a:spLocks noChangeArrowheads="1"/>
          </p:cNvSpPr>
          <p:nvPr/>
        </p:nvSpPr>
        <p:spPr bwMode="auto">
          <a:xfrm>
            <a:off x="5758122" y="450544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40" name="AutoShape 32"/>
          <p:cNvSpPr>
            <a:spLocks noChangeArrowheads="1"/>
          </p:cNvSpPr>
          <p:nvPr/>
        </p:nvSpPr>
        <p:spPr bwMode="auto">
          <a:xfrm>
            <a:off x="6139122" y="506106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41" name="AutoShape 33"/>
          <p:cNvSpPr>
            <a:spLocks noChangeArrowheads="1"/>
          </p:cNvSpPr>
          <p:nvPr/>
        </p:nvSpPr>
        <p:spPr bwMode="auto">
          <a:xfrm>
            <a:off x="6958272" y="506106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42" name="AutoShape 34"/>
          <p:cNvSpPr>
            <a:spLocks noChangeArrowheads="1"/>
          </p:cNvSpPr>
          <p:nvPr/>
        </p:nvSpPr>
        <p:spPr bwMode="auto">
          <a:xfrm>
            <a:off x="6024822" y="41942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43" name="AutoShape 35"/>
          <p:cNvSpPr>
            <a:spLocks noChangeArrowheads="1"/>
          </p:cNvSpPr>
          <p:nvPr/>
        </p:nvSpPr>
        <p:spPr bwMode="auto">
          <a:xfrm>
            <a:off x="6234372" y="447051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44" name="AutoShape 36"/>
          <p:cNvSpPr>
            <a:spLocks noChangeArrowheads="1"/>
          </p:cNvSpPr>
          <p:nvPr/>
        </p:nvSpPr>
        <p:spPr bwMode="auto">
          <a:xfrm>
            <a:off x="6462972" y="509916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45" name="AutoShape 37"/>
          <p:cNvSpPr>
            <a:spLocks noChangeArrowheads="1"/>
          </p:cNvSpPr>
          <p:nvPr/>
        </p:nvSpPr>
        <p:spPr bwMode="auto">
          <a:xfrm>
            <a:off x="6443922" y="459434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46" name="AutoShape 38"/>
          <p:cNvSpPr>
            <a:spLocks noChangeArrowheads="1"/>
          </p:cNvSpPr>
          <p:nvPr/>
        </p:nvSpPr>
        <p:spPr bwMode="auto">
          <a:xfrm>
            <a:off x="8050472" y="4229215"/>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47" name="AutoShape 39"/>
          <p:cNvSpPr>
            <a:spLocks noChangeArrowheads="1"/>
          </p:cNvSpPr>
          <p:nvPr/>
        </p:nvSpPr>
        <p:spPr bwMode="auto">
          <a:xfrm>
            <a:off x="7910772" y="5442065"/>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48" name="AutoShape 40"/>
          <p:cNvSpPr>
            <a:spLocks noChangeArrowheads="1"/>
          </p:cNvSpPr>
          <p:nvPr/>
        </p:nvSpPr>
        <p:spPr bwMode="auto">
          <a:xfrm>
            <a:off x="7434522" y="3194165"/>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49" name="AutoShape 41"/>
          <p:cNvSpPr>
            <a:spLocks noChangeArrowheads="1"/>
          </p:cNvSpPr>
          <p:nvPr/>
        </p:nvSpPr>
        <p:spPr bwMode="auto">
          <a:xfrm>
            <a:off x="7440872" y="4457815"/>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50" name="AutoShape 42"/>
          <p:cNvSpPr>
            <a:spLocks noChangeArrowheads="1"/>
          </p:cNvSpPr>
          <p:nvPr/>
        </p:nvSpPr>
        <p:spPr bwMode="auto">
          <a:xfrm>
            <a:off x="8139372" y="4965815"/>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51" name="AutoShape 43"/>
          <p:cNvSpPr>
            <a:spLocks noChangeArrowheads="1"/>
          </p:cNvSpPr>
          <p:nvPr/>
        </p:nvSpPr>
        <p:spPr bwMode="auto">
          <a:xfrm>
            <a:off x="6964622" y="3905365"/>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52" name="AutoShape 44"/>
          <p:cNvSpPr>
            <a:spLocks noChangeArrowheads="1"/>
          </p:cNvSpPr>
          <p:nvPr/>
        </p:nvSpPr>
        <p:spPr bwMode="auto">
          <a:xfrm>
            <a:off x="7567872" y="5137265"/>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53" name="AutoShape 45"/>
          <p:cNvSpPr>
            <a:spLocks noChangeArrowheads="1"/>
          </p:cNvSpPr>
          <p:nvPr/>
        </p:nvSpPr>
        <p:spPr bwMode="auto">
          <a:xfrm>
            <a:off x="7358322" y="3403715"/>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54" name="AutoShape 46"/>
          <p:cNvSpPr>
            <a:spLocks noChangeArrowheads="1"/>
          </p:cNvSpPr>
          <p:nvPr/>
        </p:nvSpPr>
        <p:spPr bwMode="auto">
          <a:xfrm>
            <a:off x="5967672" y="4910252"/>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55" name="AutoShape 47"/>
          <p:cNvSpPr>
            <a:spLocks noChangeArrowheads="1"/>
          </p:cNvSpPr>
          <p:nvPr/>
        </p:nvSpPr>
        <p:spPr bwMode="auto">
          <a:xfrm>
            <a:off x="5586672" y="5043602"/>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56" name="AutoShape 48"/>
          <p:cNvSpPr>
            <a:spLocks noChangeArrowheads="1"/>
          </p:cNvSpPr>
          <p:nvPr/>
        </p:nvSpPr>
        <p:spPr bwMode="auto">
          <a:xfrm>
            <a:off x="7348797" y="352912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57" name="AutoShape 49"/>
          <p:cNvSpPr>
            <a:spLocks noChangeArrowheads="1"/>
          </p:cNvSpPr>
          <p:nvPr/>
        </p:nvSpPr>
        <p:spPr bwMode="auto">
          <a:xfrm>
            <a:off x="6901122" y="3060815"/>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58" name="AutoShape 50"/>
          <p:cNvSpPr>
            <a:spLocks noChangeArrowheads="1"/>
          </p:cNvSpPr>
          <p:nvPr/>
        </p:nvSpPr>
        <p:spPr bwMode="auto">
          <a:xfrm>
            <a:off x="8025072" y="3632315"/>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59" name="Line 51"/>
          <p:cNvSpPr>
            <a:spLocks noChangeShapeType="1"/>
          </p:cNvSpPr>
          <p:nvPr/>
        </p:nvSpPr>
        <p:spPr bwMode="auto">
          <a:xfrm flipH="1">
            <a:off x="4816735" y="4786427"/>
            <a:ext cx="1238250" cy="9969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60" name="Line 52"/>
          <p:cNvSpPr>
            <a:spLocks noChangeShapeType="1"/>
          </p:cNvSpPr>
          <p:nvPr/>
        </p:nvSpPr>
        <p:spPr bwMode="auto">
          <a:xfrm>
            <a:off x="6053397" y="3433877"/>
            <a:ext cx="1447800" cy="1333500"/>
          </a:xfrm>
          <a:prstGeom prst="line">
            <a:avLst/>
          </a:prstGeom>
          <a:noFill/>
          <a:ln w="15875">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3061" name="Line 53"/>
          <p:cNvSpPr>
            <a:spLocks noChangeShapeType="1"/>
          </p:cNvSpPr>
          <p:nvPr/>
        </p:nvSpPr>
        <p:spPr bwMode="auto">
          <a:xfrm flipV="1">
            <a:off x="6281997" y="4805477"/>
            <a:ext cx="1219200" cy="1219200"/>
          </a:xfrm>
          <a:prstGeom prst="line">
            <a:avLst/>
          </a:prstGeom>
          <a:noFill/>
          <a:ln w="15875">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3062" name="Line 54"/>
          <p:cNvSpPr>
            <a:spLocks noChangeShapeType="1"/>
          </p:cNvSpPr>
          <p:nvPr/>
        </p:nvSpPr>
        <p:spPr bwMode="auto">
          <a:xfrm flipV="1">
            <a:off x="4586547" y="3471977"/>
            <a:ext cx="1466850" cy="838200"/>
          </a:xfrm>
          <a:prstGeom prst="line">
            <a:avLst/>
          </a:prstGeom>
          <a:noFill/>
          <a:ln w="15875">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3063" name="Line 55"/>
          <p:cNvSpPr>
            <a:spLocks noChangeShapeType="1"/>
          </p:cNvSpPr>
          <p:nvPr/>
        </p:nvSpPr>
        <p:spPr bwMode="auto">
          <a:xfrm>
            <a:off x="4567497" y="4310177"/>
            <a:ext cx="1714500" cy="1695450"/>
          </a:xfrm>
          <a:prstGeom prst="line">
            <a:avLst/>
          </a:prstGeom>
          <a:noFill/>
          <a:ln w="15875">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3064" name="AutoShape 56"/>
          <p:cNvSpPr>
            <a:spLocks noChangeArrowheads="1"/>
          </p:cNvSpPr>
          <p:nvPr/>
        </p:nvSpPr>
        <p:spPr bwMode="auto">
          <a:xfrm>
            <a:off x="3548322" y="2871902"/>
            <a:ext cx="1638300" cy="457200"/>
          </a:xfrm>
          <a:prstGeom prst="curvedDownArrow">
            <a:avLst>
              <a:gd name="adj1" fmla="val 71667"/>
              <a:gd name="adj2" fmla="val 143333"/>
              <a:gd name="adj3" fmla="val 33333"/>
            </a:avLst>
          </a:prstGeom>
          <a:solidFill>
            <a:srgbClr val="008000"/>
          </a:solidFill>
          <a:ln w="9525">
            <a:solidFill>
              <a:srgbClr val="008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43065" name="Text Box 57"/>
          <p:cNvSpPr txBox="1">
            <a:spLocks noChangeArrowheads="1"/>
          </p:cNvSpPr>
          <p:nvPr/>
        </p:nvSpPr>
        <p:spPr bwMode="auto">
          <a:xfrm>
            <a:off x="3548322" y="3271952"/>
            <a:ext cx="1504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r>
              <a:rPr lang="el-GR" altLang="en-US" sz="2000">
                <a:latin typeface="Times New Roman" panose="02020603050405020304" pitchFamily="18" charset="0"/>
                <a:cs typeface="Times New Roman" panose="02020603050405020304" pitchFamily="18" charset="0"/>
              </a:rPr>
              <a:t>Φ</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x</a:t>
            </a:r>
            <a:r>
              <a:rPr lang="en-US" altLang="en-US" sz="2000" b="1" baseline="-25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t>
            </a:r>
            <a:r>
              <a:rPr lang="en-US" altLang="en-US" sz="2000">
                <a:latin typeface="Times New Roman" panose="02020603050405020304" pitchFamily="18" charset="0"/>
                <a:cs typeface="Times New Roman" panose="02020603050405020304" pitchFamily="18" charset="0"/>
              </a:rPr>
              <a:t> </a:t>
            </a:r>
            <a:r>
              <a:rPr lang="el-GR" altLang="en-US" sz="2000">
                <a:latin typeface="Times New Roman" panose="02020603050405020304" pitchFamily="18" charset="0"/>
                <a:cs typeface="Times New Roman" panose="02020603050405020304" pitchFamily="18" charset="0"/>
              </a:rPr>
              <a:t>φ</a:t>
            </a:r>
            <a:r>
              <a:rPr lang="en-US" altLang="en-US" sz="2000">
                <a:latin typeface="Times New Roman" panose="02020603050405020304" pitchFamily="18" charset="0"/>
                <a:cs typeface="Times New Roman" panose="02020603050405020304" pitchFamily="18" charset="0"/>
              </a:rPr>
              <a:t>(</a:t>
            </a:r>
            <a:r>
              <a:rPr lang="en-US" altLang="en-US" sz="2000" b="1">
                <a:latin typeface="Times New Roman" panose="02020603050405020304" pitchFamily="18" charset="0"/>
                <a:cs typeface="Times New Roman" panose="02020603050405020304" pitchFamily="18" charset="0"/>
              </a:rPr>
              <a:t>x</a:t>
            </a:r>
            <a:r>
              <a:rPr lang="en-US" altLang="en-US" sz="2000">
                <a:latin typeface="Times New Roman" panose="02020603050405020304" pitchFamily="18" charset="0"/>
                <a:cs typeface="Times New Roman" panose="02020603050405020304" pitchFamily="18" charset="0"/>
              </a:rPr>
              <a:t>)</a:t>
            </a:r>
          </a:p>
        </p:txBody>
      </p:sp>
      <p:sp>
        <p:nvSpPr>
          <p:cNvPr id="43066" name="TextBox 4"/>
          <p:cNvSpPr txBox="1">
            <a:spLocks noChangeArrowheads="1"/>
          </p:cNvSpPr>
          <p:nvPr/>
        </p:nvSpPr>
        <p:spPr bwMode="auto">
          <a:xfrm>
            <a:off x="7620000" y="-33338"/>
            <a:ext cx="1293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1600">
                <a:solidFill>
                  <a:srgbClr val="FBFCFF"/>
                </a:solidFill>
              </a:rPr>
              <a:t>Sec. 15.2.3</a:t>
            </a:r>
          </a:p>
        </p:txBody>
      </p:sp>
    </p:spTree>
    <p:extLst>
      <p:ext uri="{BB962C8B-B14F-4D97-AF65-F5344CB8AC3E}">
        <p14:creationId xmlns:p14="http://schemas.microsoft.com/office/powerpoint/2010/main" val="175895983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smtClean="0"/>
              <a:t>The “Kernel Trick”</a:t>
            </a:r>
          </a:p>
        </p:txBody>
      </p:sp>
      <p:sp>
        <p:nvSpPr>
          <p:cNvPr id="44036" name="TextBox 4"/>
          <p:cNvSpPr txBox="1">
            <a:spLocks noChangeArrowheads="1"/>
          </p:cNvSpPr>
          <p:nvPr/>
        </p:nvSpPr>
        <p:spPr bwMode="auto">
          <a:xfrm>
            <a:off x="7620000" y="-33338"/>
            <a:ext cx="1293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1600">
                <a:solidFill>
                  <a:srgbClr val="FBFCFF"/>
                </a:solidFill>
              </a:rPr>
              <a:t>Sec. 15.2.3</a:t>
            </a:r>
          </a:p>
        </p:txBody>
      </p:sp>
      <p:sp>
        <p:nvSpPr>
          <p:cNvPr id="5" name="Text Box 4"/>
          <p:cNvSpPr txBox="1">
            <a:spLocks noChangeArrowheads="1"/>
          </p:cNvSpPr>
          <p:nvPr/>
        </p:nvSpPr>
        <p:spPr bwMode="auto">
          <a:xfrm>
            <a:off x="685800" y="4145976"/>
            <a:ext cx="4152900" cy="1384995"/>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1600" dirty="0" smtClean="0">
                <a:latin typeface="Times New Roman" panose="02020603050405020304" pitchFamily="18" charset="0"/>
              </a:rPr>
              <a:t>Solution:</a:t>
            </a:r>
          </a:p>
          <a:p>
            <a:pPr eaLnBrk="1" hangingPunct="1"/>
            <a:r>
              <a:rPr lang="en-US" altLang="en-US" sz="1600" dirty="0" smtClean="0">
                <a:latin typeface="Times New Roman" panose="02020603050405020304" pitchFamily="18" charset="0"/>
              </a:rPr>
              <a:t>Find </a:t>
            </a:r>
            <a:r>
              <a:rPr lang="el-GR" altLang="en-US" sz="1600" i="1" dirty="0">
                <a:latin typeface="Times New Roman" panose="02020603050405020304" pitchFamily="18" charset="0"/>
                <a:cs typeface="Times New Roman" panose="02020603050405020304" pitchFamily="18" charset="0"/>
              </a:rPr>
              <a:t>α</a:t>
            </a:r>
            <a:r>
              <a:rPr lang="en-US" altLang="en-US" sz="1600" i="1" baseline="-25000" dirty="0">
                <a:latin typeface="Times New Roman" panose="02020603050405020304" pitchFamily="18" charset="0"/>
                <a:cs typeface="Times New Roman" panose="02020603050405020304" pitchFamily="18" charset="0"/>
              </a:rPr>
              <a:t>1</a:t>
            </a:r>
            <a:r>
              <a:rPr lang="en-US" altLang="en-US" sz="1600" i="1" dirty="0">
                <a:latin typeface="Times New Roman" panose="02020603050405020304" pitchFamily="18" charset="0"/>
                <a:cs typeface="Times New Roman" panose="02020603050405020304" pitchFamily="18" charset="0"/>
              </a:rPr>
              <a:t>…</a:t>
            </a:r>
            <a:r>
              <a:rPr lang="el-GR" altLang="en-US" sz="1600" i="1" dirty="0">
                <a:latin typeface="Times New Roman" panose="02020603050405020304" pitchFamily="18" charset="0"/>
                <a:cs typeface="Times New Roman" panose="02020603050405020304" pitchFamily="18" charset="0"/>
              </a:rPr>
              <a:t>α</a:t>
            </a:r>
            <a:r>
              <a:rPr lang="en-US" altLang="en-US" sz="1600" i="1" baseline="-25000" dirty="0">
                <a:latin typeface="Times New Roman" panose="02020603050405020304" pitchFamily="18" charset="0"/>
                <a:cs typeface="Times New Roman" panose="02020603050405020304" pitchFamily="18" charset="0"/>
              </a:rPr>
              <a:t>N</a:t>
            </a:r>
            <a:r>
              <a:rPr lang="en-US" altLang="en-US" sz="1600" baseline="-25000"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rPr>
              <a:t>such that</a:t>
            </a:r>
          </a:p>
          <a:p>
            <a:pPr eaLnBrk="1" hangingPunct="1"/>
            <a:r>
              <a:rPr lang="en-US" altLang="en-US" sz="1600" b="1" dirty="0">
                <a:latin typeface="Times New Roman" panose="02020603050405020304" pitchFamily="18" charset="0"/>
                <a:cs typeface="Times New Roman" panose="02020603050405020304" pitchFamily="18" charset="0"/>
              </a:rPr>
              <a:t>Q</a:t>
            </a:r>
            <a:r>
              <a:rPr lang="en-US" altLang="en-US" sz="1600" dirty="0">
                <a:latin typeface="Times New Roman" panose="02020603050405020304" pitchFamily="18" charset="0"/>
                <a:cs typeface="Times New Roman" panose="02020603050405020304" pitchFamily="18" charset="0"/>
              </a:rPr>
              <a:t>(</a:t>
            </a:r>
            <a:r>
              <a:rPr lang="el-GR" altLang="en-US" sz="1800" b="1" dirty="0">
                <a:latin typeface="Times New Roman" panose="02020603050405020304" pitchFamily="18" charset="0"/>
              </a:rPr>
              <a:t>α</a:t>
            </a:r>
            <a:r>
              <a:rPr lang="en-US" altLang="en-US" sz="1600" dirty="0">
                <a:latin typeface="Times New Roman" panose="02020603050405020304" pitchFamily="18" charset="0"/>
                <a:cs typeface="Times New Roman" panose="02020603050405020304" pitchFamily="18" charset="0"/>
              </a:rPr>
              <a:t>)</a:t>
            </a:r>
            <a:r>
              <a:rPr lang="en-US" altLang="en-US" sz="1600" b="1" dirty="0">
                <a:latin typeface="Times New Roman" panose="02020603050405020304" pitchFamily="18" charset="0"/>
                <a:cs typeface="Times New Roman" panose="02020603050405020304" pitchFamily="18" charset="0"/>
              </a:rPr>
              <a:t> =</a:t>
            </a:r>
            <a:r>
              <a:rPr lang="el-GR" altLang="en-US" sz="1800" dirty="0">
                <a:latin typeface="Times New Roman" panose="02020603050405020304" pitchFamily="18" charset="0"/>
                <a:cs typeface="Times New Roman" panose="02020603050405020304" pitchFamily="18" charset="0"/>
              </a:rPr>
              <a:t>Σ</a:t>
            </a:r>
            <a:r>
              <a:rPr lang="el-GR" altLang="en-US" sz="1600" i="1" dirty="0">
                <a:latin typeface="Times New Roman" panose="02020603050405020304" pitchFamily="18" charset="0"/>
                <a:cs typeface="Times New Roman" panose="02020603050405020304" pitchFamily="18" charset="0"/>
              </a:rPr>
              <a:t>α</a:t>
            </a:r>
            <a:r>
              <a:rPr lang="en-US" altLang="en-US" sz="1600" i="1" baseline="-25000" dirty="0" err="1">
                <a:latin typeface="Times New Roman" panose="02020603050405020304" pitchFamily="18" charset="0"/>
                <a:cs typeface="Times New Roman" panose="02020603050405020304" pitchFamily="18" charset="0"/>
              </a:rPr>
              <a:t>i</a:t>
            </a:r>
            <a:r>
              <a:rPr lang="en-US" altLang="en-US" sz="1600" baseline="-25000"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½</a:t>
            </a:r>
            <a:r>
              <a:rPr lang="el-GR" altLang="en-US" sz="1800" dirty="0">
                <a:latin typeface="Times New Roman" panose="02020603050405020304" pitchFamily="18" charset="0"/>
              </a:rPr>
              <a:t>ΣΣ</a:t>
            </a:r>
            <a:r>
              <a:rPr lang="el-GR" altLang="en-US" sz="1600" i="1" dirty="0">
                <a:latin typeface="Times New Roman" panose="02020603050405020304" pitchFamily="18" charset="0"/>
                <a:cs typeface="Times New Roman" panose="02020603050405020304" pitchFamily="18" charset="0"/>
              </a:rPr>
              <a:t>α</a:t>
            </a:r>
            <a:r>
              <a:rPr lang="en-US" altLang="en-US" sz="1600" i="1" baseline="-25000" dirty="0" err="1">
                <a:latin typeface="Times New Roman" panose="02020603050405020304" pitchFamily="18" charset="0"/>
                <a:cs typeface="Times New Roman" panose="02020603050405020304" pitchFamily="18" charset="0"/>
              </a:rPr>
              <a:t>i</a:t>
            </a:r>
            <a:r>
              <a:rPr lang="el-GR" altLang="en-US" sz="1600" i="1" dirty="0">
                <a:latin typeface="Times New Roman" panose="02020603050405020304" pitchFamily="18" charset="0"/>
                <a:cs typeface="Times New Roman" panose="02020603050405020304" pitchFamily="18" charset="0"/>
              </a:rPr>
              <a:t>α</a:t>
            </a:r>
            <a:r>
              <a:rPr lang="en-US" altLang="en-US" sz="1600" i="1" baseline="-25000" dirty="0" err="1" smtClean="0">
                <a:latin typeface="Times New Roman" panose="02020603050405020304" pitchFamily="18" charset="0"/>
                <a:cs typeface="Times New Roman" panose="02020603050405020304" pitchFamily="18" charset="0"/>
              </a:rPr>
              <a:t>j</a:t>
            </a:r>
            <a:r>
              <a:rPr lang="en-US" altLang="en-US" sz="1600" i="1" dirty="0" err="1" smtClean="0">
                <a:latin typeface="Times New Roman" panose="02020603050405020304" pitchFamily="18" charset="0"/>
                <a:cs typeface="Times New Roman" panose="02020603050405020304" pitchFamily="18" charset="0"/>
              </a:rPr>
              <a:t>y</a:t>
            </a:r>
            <a:r>
              <a:rPr lang="en-US" altLang="en-US" sz="1600" i="1" baseline="-25000" dirty="0" err="1" smtClean="0">
                <a:latin typeface="Times New Roman" panose="02020603050405020304" pitchFamily="18" charset="0"/>
                <a:cs typeface="Times New Roman" panose="02020603050405020304" pitchFamily="18" charset="0"/>
              </a:rPr>
              <a:t>i</a:t>
            </a:r>
            <a:r>
              <a:rPr lang="en-US" altLang="en-US" sz="1600" i="1" dirty="0" err="1" smtClean="0">
                <a:latin typeface="Times New Roman" panose="02020603050405020304" pitchFamily="18" charset="0"/>
                <a:cs typeface="Times New Roman" panose="02020603050405020304" pitchFamily="18" charset="0"/>
              </a:rPr>
              <a:t>y</a:t>
            </a:r>
            <a:r>
              <a:rPr lang="en-US" altLang="en-US" sz="1600" i="1" baseline="-25000" dirty="0" err="1" smtClean="0">
                <a:latin typeface="Times New Roman" panose="02020603050405020304" pitchFamily="18" charset="0"/>
                <a:cs typeface="Times New Roman" panose="02020603050405020304" pitchFamily="18" charset="0"/>
              </a:rPr>
              <a:t>j</a:t>
            </a:r>
            <a:r>
              <a:rPr lang="en-US" altLang="en-US" sz="1600" b="1" dirty="0" err="1" smtClean="0">
                <a:latin typeface="Times New Roman" panose="02020603050405020304" pitchFamily="18" charset="0"/>
              </a:rPr>
              <a:t>x</a:t>
            </a:r>
            <a:r>
              <a:rPr lang="en-US" altLang="en-US" sz="1600" b="1" baseline="-25000" dirty="0" err="1" smtClean="0">
                <a:latin typeface="Times New Roman" panose="02020603050405020304" pitchFamily="18" charset="0"/>
              </a:rPr>
              <a:t>i</a:t>
            </a:r>
            <a:r>
              <a:rPr lang="en-US" altLang="en-US" sz="1600" b="1" dirty="0" err="1" smtClean="0">
                <a:latin typeface="Times New Roman" panose="02020603050405020304" pitchFamily="18" charset="0"/>
              </a:rPr>
              <a:t>x</a:t>
            </a:r>
            <a:r>
              <a:rPr lang="en-US" altLang="en-US" sz="1600" b="1" baseline="-25000" dirty="0" err="1">
                <a:latin typeface="Times New Roman" panose="02020603050405020304" pitchFamily="18" charset="0"/>
              </a:rPr>
              <a:t>j</a:t>
            </a:r>
            <a:r>
              <a:rPr lang="en-US" altLang="en-US" sz="1600" b="1" baseline="30000" dirty="0" err="1" smtClean="0">
                <a:latin typeface="Times New Roman" panose="02020603050405020304" pitchFamily="18" charset="0"/>
              </a:rPr>
              <a:t>T</a:t>
            </a:r>
            <a:r>
              <a:rPr lang="en-US" altLang="en-US" sz="1600" b="1" dirty="0" smtClean="0">
                <a:latin typeface="Times New Roman" panose="02020603050405020304" pitchFamily="18" charset="0"/>
              </a:rPr>
              <a:t> </a:t>
            </a:r>
            <a:r>
              <a:rPr lang="en-US" altLang="en-US" sz="1600" dirty="0">
                <a:latin typeface="Times New Roman" panose="02020603050405020304" pitchFamily="18" charset="0"/>
              </a:rPr>
              <a:t>is maximized and </a:t>
            </a:r>
          </a:p>
          <a:p>
            <a:pPr eaLnBrk="1" hangingPunct="1"/>
            <a:r>
              <a:rPr lang="en-US" altLang="en-US" sz="1600" dirty="0">
                <a:latin typeface="Times New Roman" panose="02020603050405020304" pitchFamily="18" charset="0"/>
              </a:rPr>
              <a:t>(1)</a:t>
            </a:r>
            <a:r>
              <a:rPr lang="en-US" altLang="en-US" sz="1800" dirty="0">
                <a:latin typeface="Times New Roman" panose="02020603050405020304" pitchFamily="18" charset="0"/>
              </a:rPr>
              <a:t>  </a:t>
            </a:r>
            <a:r>
              <a:rPr lang="el-GR" altLang="en-US" sz="1800" dirty="0">
                <a:latin typeface="Times New Roman" panose="02020603050405020304" pitchFamily="18" charset="0"/>
              </a:rPr>
              <a:t>Σ</a:t>
            </a:r>
            <a:r>
              <a:rPr lang="el-GR" altLang="en-US" sz="1600" i="1" dirty="0">
                <a:latin typeface="Times New Roman" panose="02020603050405020304" pitchFamily="18" charset="0"/>
                <a:cs typeface="Times New Roman" panose="02020603050405020304" pitchFamily="18" charset="0"/>
              </a:rPr>
              <a:t>α</a:t>
            </a:r>
            <a:r>
              <a:rPr lang="en-US" altLang="en-US" sz="1600" i="1" baseline="-25000" dirty="0" err="1">
                <a:latin typeface="Times New Roman" panose="02020603050405020304" pitchFamily="18" charset="0"/>
                <a:cs typeface="Times New Roman" panose="02020603050405020304" pitchFamily="18" charset="0"/>
              </a:rPr>
              <a:t>i</a:t>
            </a:r>
            <a:r>
              <a:rPr lang="en-US" altLang="en-US" sz="1600" i="1" dirty="0" err="1">
                <a:latin typeface="Times New Roman" panose="02020603050405020304" pitchFamily="18" charset="0"/>
                <a:cs typeface="Times New Roman" panose="02020603050405020304" pitchFamily="18" charset="0"/>
              </a:rPr>
              <a:t>y</a:t>
            </a:r>
            <a:r>
              <a:rPr lang="en-US" altLang="en-US" sz="1600" i="1" baseline="-25000" dirty="0" err="1">
                <a:latin typeface="Times New Roman" panose="02020603050405020304" pitchFamily="18" charset="0"/>
                <a:cs typeface="Times New Roman" panose="02020603050405020304" pitchFamily="18" charset="0"/>
              </a:rPr>
              <a:t>i</a:t>
            </a:r>
            <a:r>
              <a:rPr lang="en-US" altLang="en-US" sz="1600" baseline="-25000"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 0</a:t>
            </a:r>
            <a:endParaRPr lang="en-US" altLang="en-US" sz="1600" dirty="0">
              <a:latin typeface="Times New Roman" panose="02020603050405020304" pitchFamily="18" charset="0"/>
            </a:endParaRPr>
          </a:p>
          <a:p>
            <a:pPr eaLnBrk="1" hangingPunct="1"/>
            <a:r>
              <a:rPr lang="en-US" altLang="en-US" sz="1600" dirty="0">
                <a:latin typeface="Times New Roman" panose="02020603050405020304" pitchFamily="18" charset="0"/>
              </a:rPr>
              <a:t>(2)  0 </a:t>
            </a:r>
            <a:r>
              <a:rPr lang="en-US" altLang="en-US" sz="1600" b="1" dirty="0">
                <a:latin typeface="Times New Roman" panose="02020603050405020304" pitchFamily="18" charset="0"/>
                <a:cs typeface="Times New Roman" panose="02020603050405020304" pitchFamily="18" charset="0"/>
              </a:rPr>
              <a:t>≤</a:t>
            </a:r>
            <a:r>
              <a:rPr lang="en-US" altLang="en-US" sz="1600" dirty="0">
                <a:latin typeface="Times New Roman" panose="02020603050405020304" pitchFamily="18" charset="0"/>
              </a:rPr>
              <a:t> </a:t>
            </a:r>
            <a:r>
              <a:rPr lang="el-GR" altLang="en-US" sz="1600" i="1" dirty="0">
                <a:latin typeface="Times New Roman" panose="02020603050405020304" pitchFamily="18" charset="0"/>
                <a:cs typeface="Times New Roman" panose="02020603050405020304" pitchFamily="18" charset="0"/>
              </a:rPr>
              <a:t>α</a:t>
            </a:r>
            <a:r>
              <a:rPr lang="en-US" altLang="en-US" sz="1600" i="1" baseline="-25000" dirty="0" err="1">
                <a:latin typeface="Times New Roman" panose="02020603050405020304" pitchFamily="18" charset="0"/>
                <a:cs typeface="Times New Roman" panose="02020603050405020304" pitchFamily="18" charset="0"/>
              </a:rPr>
              <a:t>i</a:t>
            </a:r>
            <a:r>
              <a:rPr lang="en-US" altLang="en-US" sz="1600" baseline="-250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 </a:t>
            </a:r>
            <a:r>
              <a:rPr lang="en-US" altLang="en-US" sz="1600" i="1" dirty="0">
                <a:latin typeface="Times New Roman" panose="02020603050405020304" pitchFamily="18" charset="0"/>
                <a:cs typeface="Times New Roman" panose="02020603050405020304" pitchFamily="18" charset="0"/>
              </a:rPr>
              <a:t>C</a:t>
            </a:r>
            <a:r>
              <a:rPr lang="en-US" altLang="en-US" sz="1600" dirty="0">
                <a:latin typeface="Times New Roman" panose="02020603050405020304" pitchFamily="18" charset="0"/>
                <a:cs typeface="Times New Roman" panose="02020603050405020304" pitchFamily="18" charset="0"/>
              </a:rPr>
              <a:t> for all </a:t>
            </a:r>
            <a:r>
              <a:rPr lang="el-GR" altLang="en-US" sz="1600" i="1" dirty="0">
                <a:latin typeface="Times New Roman" panose="02020603050405020304" pitchFamily="18" charset="0"/>
                <a:cs typeface="Times New Roman" panose="02020603050405020304" pitchFamily="18" charset="0"/>
              </a:rPr>
              <a:t>α</a:t>
            </a:r>
            <a:r>
              <a:rPr lang="en-US" altLang="en-US" sz="1600" i="1" baseline="-25000" dirty="0" err="1">
                <a:latin typeface="Times New Roman" panose="02020603050405020304" pitchFamily="18" charset="0"/>
                <a:cs typeface="Times New Roman" panose="02020603050405020304" pitchFamily="18" charset="0"/>
              </a:rPr>
              <a:t>i</a:t>
            </a:r>
            <a:endParaRPr lang="en-US" altLang="en-US" sz="1600" i="1" baseline="-25000" dirty="0">
              <a:latin typeface="Times New Roman" panose="02020603050405020304" pitchFamily="18" charset="0"/>
              <a:cs typeface="Times New Roman" panose="02020603050405020304" pitchFamily="18" charset="0"/>
            </a:endParaRPr>
          </a:p>
        </p:txBody>
      </p:sp>
      <p:sp>
        <p:nvSpPr>
          <p:cNvPr id="6" name="Text Box 6"/>
          <p:cNvSpPr txBox="1">
            <a:spLocks noChangeArrowheads="1"/>
          </p:cNvSpPr>
          <p:nvPr/>
        </p:nvSpPr>
        <p:spPr bwMode="auto">
          <a:xfrm>
            <a:off x="5372396" y="4145976"/>
            <a:ext cx="2343150" cy="769441"/>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2000" dirty="0" smtClean="0">
                <a:latin typeface="Times New Roman" panose="02020603050405020304" pitchFamily="18" charset="0"/>
              </a:rPr>
              <a:t>Predict function:</a:t>
            </a:r>
          </a:p>
          <a:p>
            <a:pPr eaLnBrk="1" hangingPunct="1"/>
            <a:r>
              <a:rPr lang="en-US" altLang="en-US" sz="2000" i="1" dirty="0" smtClean="0">
                <a:latin typeface="Times New Roman" panose="02020603050405020304" pitchFamily="18" charset="0"/>
              </a:rPr>
              <a:t>f</a:t>
            </a:r>
            <a:r>
              <a:rPr lang="en-US" altLang="en-US" sz="2000" dirty="0" smtClean="0">
                <a:latin typeface="Times New Roman" panose="02020603050405020304" pitchFamily="18" charset="0"/>
              </a:rPr>
              <a:t>(</a:t>
            </a:r>
            <a:r>
              <a:rPr lang="en-US" altLang="en-US" sz="2000" b="1" dirty="0" smtClean="0">
                <a:latin typeface="Times New Roman" panose="02020603050405020304" pitchFamily="18" charset="0"/>
              </a:rPr>
              <a:t>x</a:t>
            </a:r>
            <a:r>
              <a:rPr lang="en-US" altLang="en-US" sz="2000" dirty="0">
                <a:latin typeface="Times New Roman" panose="02020603050405020304" pitchFamily="18" charset="0"/>
              </a:rPr>
              <a:t>) = </a:t>
            </a:r>
            <a:r>
              <a:rPr lang="el-GR" altLang="en-US" dirty="0">
                <a:latin typeface="Times New Roman" panose="02020603050405020304" pitchFamily="18" charset="0"/>
                <a:cs typeface="Times New Roman" panose="02020603050405020304" pitchFamily="18" charset="0"/>
              </a:rPr>
              <a:t>Σ</a:t>
            </a:r>
            <a:r>
              <a:rPr lang="el-GR" altLang="en-US" sz="2000" i="1" dirty="0">
                <a:latin typeface="Times New Roman" panose="02020603050405020304" pitchFamily="18" charset="0"/>
                <a:cs typeface="Times New Roman" panose="02020603050405020304" pitchFamily="18" charset="0"/>
              </a:rPr>
              <a:t>α</a:t>
            </a:r>
            <a:r>
              <a:rPr lang="en-US" altLang="en-US" sz="2000" i="1" baseline="-25000" dirty="0" err="1" smtClean="0">
                <a:latin typeface="Times New Roman" panose="02020603050405020304" pitchFamily="18" charset="0"/>
                <a:cs typeface="Times New Roman" panose="02020603050405020304" pitchFamily="18" charset="0"/>
              </a:rPr>
              <a:t>i</a:t>
            </a:r>
            <a:r>
              <a:rPr lang="en-US" altLang="en-US" sz="2000" i="1" dirty="0" err="1" smtClean="0">
                <a:latin typeface="Times New Roman" panose="02020603050405020304" pitchFamily="18" charset="0"/>
                <a:cs typeface="Times New Roman" panose="02020603050405020304" pitchFamily="18" charset="0"/>
              </a:rPr>
              <a:t>y</a:t>
            </a:r>
            <a:r>
              <a:rPr lang="en-US" altLang="en-US" sz="2000" i="1" baseline="-25000" dirty="0" err="1" smtClean="0">
                <a:latin typeface="Times New Roman" panose="02020603050405020304" pitchFamily="18" charset="0"/>
                <a:cs typeface="Times New Roman" panose="02020603050405020304" pitchFamily="18" charset="0"/>
              </a:rPr>
              <a:t>i</a:t>
            </a:r>
            <a:r>
              <a:rPr lang="en-US" altLang="en-US" sz="2000" b="1" dirty="0" err="1">
                <a:latin typeface="Times New Roman" panose="02020603050405020304" pitchFamily="18" charset="0"/>
              </a:rPr>
              <a:t>xx</a:t>
            </a:r>
            <a:r>
              <a:rPr lang="en-US" altLang="en-US" sz="2000" b="1" baseline="-25000" dirty="0" err="1" smtClean="0">
                <a:latin typeface="Times New Roman" panose="02020603050405020304" pitchFamily="18" charset="0"/>
              </a:rPr>
              <a:t>i</a:t>
            </a:r>
            <a:r>
              <a:rPr lang="en-US" altLang="en-US" sz="2000" b="1" baseline="30000" dirty="0" err="1" smtClean="0">
                <a:latin typeface="Times New Roman" panose="02020603050405020304" pitchFamily="18" charset="0"/>
              </a:rPr>
              <a:t>T</a:t>
            </a:r>
            <a:r>
              <a:rPr lang="en-US" altLang="en-US" sz="2000" b="1" dirty="0" smtClean="0">
                <a:latin typeface="Times New Roman" panose="02020603050405020304" pitchFamily="18" charset="0"/>
              </a:rPr>
              <a:t> </a:t>
            </a:r>
            <a:r>
              <a:rPr lang="en-US" altLang="en-US" sz="2000" b="1" dirty="0">
                <a:latin typeface="Times New Roman" panose="02020603050405020304" pitchFamily="18" charset="0"/>
              </a:rPr>
              <a:t>+ </a:t>
            </a:r>
            <a:r>
              <a:rPr lang="en-US" altLang="en-US" sz="2000" i="1" dirty="0">
                <a:latin typeface="Times New Roman" panose="02020603050405020304" pitchFamily="18" charset="0"/>
              </a:rPr>
              <a:t>b</a:t>
            </a:r>
          </a:p>
        </p:txBody>
      </p:sp>
      <p:sp>
        <p:nvSpPr>
          <p:cNvPr id="7" name="Text Box 4"/>
          <p:cNvSpPr txBox="1">
            <a:spLocks noChangeArrowheads="1"/>
          </p:cNvSpPr>
          <p:nvPr/>
        </p:nvSpPr>
        <p:spPr bwMode="auto">
          <a:xfrm>
            <a:off x="1260883" y="2762112"/>
            <a:ext cx="6438900" cy="1015663"/>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2000" dirty="0" smtClean="0">
                <a:latin typeface="Times New Roman" panose="02020603050405020304" pitchFamily="18" charset="0"/>
              </a:rPr>
              <a:t>Goal</a:t>
            </a:r>
            <a:r>
              <a:rPr lang="en-US" altLang="en-US" sz="2000" dirty="0">
                <a:latin typeface="Times New Roman" panose="02020603050405020304" pitchFamily="18" charset="0"/>
              </a:rPr>
              <a:t>: Find </a:t>
            </a:r>
            <a:r>
              <a:rPr lang="en-US" altLang="en-US" sz="2000" b="1" dirty="0" smtClean="0">
                <a:latin typeface="Times New Roman" panose="02020603050405020304" pitchFamily="18" charset="0"/>
              </a:rPr>
              <a:t>w</a:t>
            </a:r>
            <a:r>
              <a:rPr lang="en-US" altLang="en-US" sz="2000" dirty="0" smtClean="0">
                <a:latin typeface="Times New Roman" panose="02020603050405020304" pitchFamily="18" charset="0"/>
              </a:rPr>
              <a:t>, </a:t>
            </a:r>
            <a:r>
              <a:rPr lang="en-US" altLang="en-US" sz="2000" i="1" dirty="0" smtClean="0">
                <a:latin typeface="Times New Roman" panose="02020603050405020304" pitchFamily="18" charset="0"/>
              </a:rPr>
              <a:t>b,</a:t>
            </a:r>
            <a:r>
              <a:rPr lang="el-GR" altLang="en-US" sz="2000" i="1" dirty="0">
                <a:latin typeface="Times New Roman" panose="02020603050405020304" pitchFamily="18" charset="0"/>
                <a:cs typeface="Times New Roman" panose="02020603050405020304" pitchFamily="18" charset="0"/>
              </a:rPr>
              <a:t> </a:t>
            </a:r>
            <a:r>
              <a:rPr lang="en-US" altLang="en-US" sz="2000" i="1" dirty="0" smtClean="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a:t>
            </a:r>
            <a:r>
              <a:rPr lang="el-GR" altLang="en-US" sz="2000" i="1" dirty="0" smtClean="0">
                <a:latin typeface="Times New Roman" panose="02020603050405020304" pitchFamily="18" charset="0"/>
                <a:cs typeface="Times New Roman" panose="02020603050405020304" pitchFamily="18" charset="0"/>
              </a:rPr>
              <a:t>ξ</a:t>
            </a:r>
            <a:r>
              <a:rPr lang="en-US" altLang="en-US" sz="2000" i="1" baseline="-25000" dirty="0" err="1">
                <a:latin typeface="Times New Roman" panose="02020603050405020304" pitchFamily="18" charset="0"/>
                <a:cs typeface="Times New Roman" panose="02020603050405020304" pitchFamily="18" charset="0"/>
              </a:rPr>
              <a:t>i</a:t>
            </a:r>
            <a:r>
              <a:rPr lang="en-US" altLang="en-US" sz="2000" i="1" dirty="0" smtClean="0">
                <a:latin typeface="Times New Roman" panose="02020603050405020304" pitchFamily="18" charset="0"/>
              </a:rPr>
              <a:t> , </a:t>
            </a:r>
            <a:r>
              <a:rPr lang="en-US" altLang="en-US" sz="2000" i="1" dirty="0" err="1" smtClean="0">
                <a:latin typeface="Times New Roman" panose="02020603050405020304" pitchFamily="18" charset="0"/>
              </a:rPr>
              <a:t>i</a:t>
            </a:r>
            <a:r>
              <a:rPr lang="en-US" altLang="en-US" sz="2000" i="1" dirty="0" smtClean="0">
                <a:latin typeface="Times New Roman" panose="02020603050405020304" pitchFamily="18" charset="0"/>
              </a:rPr>
              <a:t>=</a:t>
            </a:r>
            <a:r>
              <a:rPr lang="en-US" altLang="en-US" sz="2000" dirty="0" smtClean="0">
                <a:latin typeface="Times New Roman" panose="02020603050405020304" pitchFamily="18" charset="0"/>
              </a:rPr>
              <a:t>1…m} </a:t>
            </a:r>
            <a:r>
              <a:rPr lang="en-US" altLang="en-US" sz="2000" dirty="0">
                <a:latin typeface="Times New Roman" panose="02020603050405020304" pitchFamily="18" charset="0"/>
              </a:rPr>
              <a:t>such that</a:t>
            </a:r>
          </a:p>
          <a:p>
            <a:pPr eaLnBrk="1" hangingPunct="1"/>
            <a:r>
              <a:rPr lang="el-GR" altLang="en-US" sz="2000" b="1" dirty="0">
                <a:latin typeface="Times New Roman" panose="02020603050405020304" pitchFamily="18" charset="0"/>
                <a:cs typeface="Times New Roman" panose="02020603050405020304" pitchFamily="18" charset="0"/>
              </a:rPr>
              <a:t>Φ</a:t>
            </a:r>
            <a:r>
              <a:rPr lang="en-US" altLang="en-US" sz="2000"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w</a:t>
            </a:r>
            <a:r>
              <a:rPr lang="en-US" altLang="en-US" sz="2000"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=½ </a:t>
            </a:r>
            <a:r>
              <a:rPr lang="en-US" altLang="en-US" sz="2000" b="1" dirty="0" err="1">
                <a:latin typeface="Times New Roman" panose="02020603050405020304" pitchFamily="18" charset="0"/>
              </a:rPr>
              <a:t>w</a:t>
            </a:r>
            <a:r>
              <a:rPr lang="en-US" altLang="en-US" sz="2000" baseline="30000" dirty="0" err="1">
                <a:latin typeface="Times New Roman" panose="02020603050405020304" pitchFamily="18" charset="0"/>
              </a:rPr>
              <a:t>T</a:t>
            </a:r>
            <a:r>
              <a:rPr lang="en-US" altLang="en-US" sz="2000" b="1" dirty="0" err="1">
                <a:latin typeface="Times New Roman" panose="02020603050405020304" pitchFamily="18" charset="0"/>
              </a:rPr>
              <a:t>w</a:t>
            </a:r>
            <a:r>
              <a:rPr lang="en-US" altLang="en-US" sz="2000" dirty="0">
                <a:latin typeface="Times New Roman" panose="02020603050405020304" pitchFamily="18" charset="0"/>
              </a:rPr>
              <a:t> + </a:t>
            </a:r>
            <a:r>
              <a:rPr lang="en-US" altLang="en-US" sz="2000" i="1" dirty="0">
                <a:latin typeface="Times New Roman" panose="02020603050405020304" pitchFamily="18" charset="0"/>
              </a:rPr>
              <a:t>C</a:t>
            </a:r>
            <a:r>
              <a:rPr lang="el-GR" altLang="en-US" sz="2000" dirty="0">
                <a:latin typeface="Times New Roman" panose="02020603050405020304" pitchFamily="18" charset="0"/>
              </a:rPr>
              <a:t>Σ</a:t>
            </a:r>
            <a:r>
              <a:rPr lang="el-GR" altLang="en-US" sz="2000" i="1" dirty="0">
                <a:latin typeface="Times New Roman" panose="02020603050405020304" pitchFamily="18" charset="0"/>
              </a:rPr>
              <a:t>ξ</a:t>
            </a:r>
            <a:r>
              <a:rPr lang="en-US" altLang="en-US" sz="2000" i="1" baseline="-25000" dirty="0" err="1">
                <a:latin typeface="Times New Roman" panose="02020603050405020304" pitchFamily="18" charset="0"/>
              </a:rPr>
              <a:t>i</a:t>
            </a:r>
            <a:r>
              <a:rPr lang="en-US" altLang="en-US" sz="2000" dirty="0">
                <a:latin typeface="Times New Roman" panose="02020603050405020304" pitchFamily="18" charset="0"/>
              </a:rPr>
              <a:t>     is minimized and for all {(</a:t>
            </a:r>
            <a:r>
              <a:rPr lang="en-US" altLang="en-US" sz="2000" b="1" dirty="0">
                <a:latin typeface="Times New Roman" panose="02020603050405020304" pitchFamily="18" charset="0"/>
              </a:rPr>
              <a:t>x</a:t>
            </a:r>
            <a:r>
              <a:rPr lang="en-US" altLang="en-US" sz="2000" b="1" baseline="-25000" dirty="0">
                <a:latin typeface="Times New Roman" panose="02020603050405020304" pitchFamily="18" charset="0"/>
              </a:rPr>
              <a:t>i</a:t>
            </a:r>
            <a:r>
              <a:rPr lang="en-US" altLang="en-US" sz="2000" b="1" dirty="0">
                <a:latin typeface="Times New Roman" panose="02020603050405020304" pitchFamily="18" charset="0"/>
              </a:rPr>
              <a:t> </a:t>
            </a:r>
            <a:r>
              <a:rPr lang="en-US" altLang="en-US" sz="2000" dirty="0">
                <a:latin typeface="Times New Roman" panose="02020603050405020304" pitchFamily="18" charset="0"/>
              </a:rPr>
              <a:t>,</a:t>
            </a:r>
            <a:r>
              <a:rPr lang="en-US" altLang="en-US" sz="2000" i="1" dirty="0" err="1">
                <a:latin typeface="Times New Roman" panose="02020603050405020304" pitchFamily="18" charset="0"/>
              </a:rPr>
              <a:t>y</a:t>
            </a:r>
            <a:r>
              <a:rPr lang="en-US" altLang="en-US" sz="2000" i="1" baseline="-25000" dirty="0" err="1">
                <a:latin typeface="Times New Roman" panose="02020603050405020304" pitchFamily="18" charset="0"/>
              </a:rPr>
              <a:t>i</a:t>
            </a:r>
            <a:r>
              <a:rPr lang="en-US" altLang="en-US" sz="2000" dirty="0">
                <a:latin typeface="Times New Roman" panose="02020603050405020304" pitchFamily="18" charset="0"/>
              </a:rPr>
              <a:t>)}</a:t>
            </a:r>
          </a:p>
          <a:p>
            <a:pPr eaLnBrk="1" hangingPunct="1"/>
            <a:r>
              <a:rPr lang="en-US" altLang="en-US" sz="2000" i="1" dirty="0" err="1">
                <a:latin typeface="Times New Roman" panose="02020603050405020304" pitchFamily="18" charset="0"/>
              </a:rPr>
              <a:t>y</a:t>
            </a:r>
            <a:r>
              <a:rPr lang="en-US" altLang="en-US" sz="2000" i="1" baseline="-25000" dirty="0" err="1">
                <a:latin typeface="Times New Roman" panose="02020603050405020304" pitchFamily="18" charset="0"/>
              </a:rPr>
              <a:t>i</a:t>
            </a:r>
            <a:r>
              <a:rPr lang="en-US" altLang="en-US" sz="2000" i="1" dirty="0">
                <a:latin typeface="Times New Roman" panose="02020603050405020304" pitchFamily="18" charset="0"/>
              </a:rPr>
              <a:t> </a:t>
            </a:r>
            <a:r>
              <a:rPr lang="en-US" altLang="en-US" sz="2000" dirty="0" smtClean="0">
                <a:latin typeface="Times New Roman" panose="02020603050405020304" pitchFamily="18" charset="0"/>
              </a:rPr>
              <a:t>(</a:t>
            </a:r>
            <a:r>
              <a:rPr lang="en-US" altLang="en-US" sz="2000" b="1" dirty="0" err="1" smtClean="0">
                <a:latin typeface="Times New Roman" panose="02020603050405020304" pitchFamily="18" charset="0"/>
              </a:rPr>
              <a:t>x</a:t>
            </a:r>
            <a:r>
              <a:rPr lang="en-US" altLang="en-US" sz="2000" b="1" baseline="-25000" dirty="0" err="1" smtClean="0">
                <a:latin typeface="Times New Roman" panose="02020603050405020304" pitchFamily="18" charset="0"/>
              </a:rPr>
              <a:t>i</a:t>
            </a:r>
            <a:r>
              <a:rPr lang="en-US" altLang="en-US" sz="2000" b="1" dirty="0" err="1" smtClean="0">
                <a:latin typeface="Times New Roman" panose="02020603050405020304" pitchFamily="18" charset="0"/>
              </a:rPr>
              <a:t>w</a:t>
            </a:r>
            <a:r>
              <a:rPr lang="en-US" altLang="en-US" sz="2000" b="1" dirty="0" smtClean="0">
                <a:latin typeface="Times New Roman" panose="02020603050405020304" pitchFamily="18" charset="0"/>
              </a:rPr>
              <a:t> </a:t>
            </a:r>
            <a:r>
              <a:rPr lang="en-US" altLang="en-US" sz="2000" dirty="0">
                <a:latin typeface="Times New Roman" panose="02020603050405020304" pitchFamily="18" charset="0"/>
              </a:rPr>
              <a:t>+ </a:t>
            </a:r>
            <a:r>
              <a:rPr lang="en-US" altLang="en-US" sz="2000" i="1" dirty="0">
                <a:latin typeface="Times New Roman" panose="02020603050405020304" pitchFamily="18" charset="0"/>
              </a:rPr>
              <a:t>b</a:t>
            </a:r>
            <a:r>
              <a:rPr lang="en-US" altLang="en-US" sz="2000" dirty="0">
                <a:latin typeface="Times New Roman" panose="02020603050405020304" pitchFamily="18" charset="0"/>
              </a:rPr>
              <a:t>)</a:t>
            </a:r>
            <a:r>
              <a:rPr lang="en-US" altLang="en-US" sz="2000" b="1" dirty="0">
                <a:latin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1- </a:t>
            </a:r>
            <a:r>
              <a:rPr lang="el-GR" altLang="en-US" sz="2000" i="1" dirty="0">
                <a:latin typeface="Times New Roman" panose="02020603050405020304" pitchFamily="18" charset="0"/>
                <a:cs typeface="Times New Roman" panose="02020603050405020304" pitchFamily="18" charset="0"/>
              </a:rPr>
              <a:t>ξ</a:t>
            </a:r>
            <a:r>
              <a:rPr lang="en-US" altLang="en-US" sz="2000" i="1" baseline="-25000" dirty="0" err="1">
                <a:latin typeface="Times New Roman" panose="02020603050405020304" pitchFamily="18" charset="0"/>
                <a:cs typeface="Times New Roman" panose="02020603050405020304" pitchFamily="18" charset="0"/>
              </a:rPr>
              <a:t>i</a:t>
            </a:r>
            <a:r>
              <a:rPr lang="en-US" altLang="en-US" sz="2000" i="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and    </a:t>
            </a:r>
            <a:r>
              <a:rPr lang="el-GR" altLang="en-US" sz="2000" i="1" dirty="0">
                <a:latin typeface="Times New Roman" panose="02020603050405020304" pitchFamily="18" charset="0"/>
                <a:cs typeface="Times New Roman" panose="02020603050405020304" pitchFamily="18" charset="0"/>
              </a:rPr>
              <a:t>ξ</a:t>
            </a:r>
            <a:r>
              <a:rPr lang="en-US" altLang="en-US" sz="2000" i="1" baseline="-25000" dirty="0" err="1">
                <a:latin typeface="Times New Roman" panose="02020603050405020304" pitchFamily="18" charset="0"/>
                <a:cs typeface="Times New Roman" panose="02020603050405020304" pitchFamily="18" charset="0"/>
              </a:rPr>
              <a:t>i</a:t>
            </a:r>
            <a:r>
              <a:rPr lang="en-US" altLang="en-US" sz="2000" baseline="-25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0 for all </a:t>
            </a:r>
            <a:r>
              <a:rPr lang="en-US" altLang="en-US" sz="2000" i="1" dirty="0" err="1">
                <a:latin typeface="Times New Roman" panose="02020603050405020304" pitchFamily="18" charset="0"/>
                <a:cs typeface="Times New Roman" panose="02020603050405020304" pitchFamily="18" charset="0"/>
              </a:rPr>
              <a:t>i</a:t>
            </a:r>
            <a:endParaRPr lang="en-US" altLang="en-US" sz="2000" i="1" dirty="0">
              <a:latin typeface="Times New Roman" panose="02020603050405020304" pitchFamily="18" charset="0"/>
              <a:cs typeface="Times New Roman" panose="02020603050405020304" pitchFamily="18" charset="0"/>
            </a:endParaRPr>
          </a:p>
        </p:txBody>
      </p:sp>
      <p:sp>
        <p:nvSpPr>
          <p:cNvPr id="2" name="Rounded Rectangle 1"/>
          <p:cNvSpPr/>
          <p:nvPr/>
        </p:nvSpPr>
        <p:spPr>
          <a:xfrm>
            <a:off x="2762250" y="4683703"/>
            <a:ext cx="397723" cy="3095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6614769" y="4576458"/>
            <a:ext cx="456675" cy="30072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20526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smtClean="0"/>
              <a:t>The “Kernel Trick”</a:t>
            </a:r>
          </a:p>
        </p:txBody>
      </p:sp>
      <mc:AlternateContent xmlns:mc="http://schemas.openxmlformats.org/markup-compatibility/2006" xmlns:a14="http://schemas.microsoft.com/office/drawing/2010/main">
        <mc:Choice Requires="a14">
          <p:sp>
            <p:nvSpPr>
              <p:cNvPr id="44035" name="Rectangle 3"/>
              <p:cNvSpPr>
                <a:spLocks noGrp="1" noChangeArrowheads="1"/>
              </p:cNvSpPr>
              <p:nvPr>
                <p:ph type="body" idx="1"/>
              </p:nvPr>
            </p:nvSpPr>
            <p:spPr>
              <a:xfrm>
                <a:off x="744322" y="1858061"/>
                <a:ext cx="8458200" cy="4339742"/>
              </a:xfrm>
            </p:spPr>
            <p:txBody>
              <a:bodyPr>
                <a:noAutofit/>
              </a:bodyPr>
              <a:lstStyle/>
              <a:p>
                <a:pPr>
                  <a:spcBef>
                    <a:spcPts val="0"/>
                  </a:spcBef>
                  <a:spcAft>
                    <a:spcPts val="0"/>
                  </a:spcAft>
                  <a:buFont typeface="Wingdings" panose="05000000000000000000" pitchFamily="2" charset="2"/>
                  <a:buChar char="Ø"/>
                </a:pPr>
                <a:r>
                  <a:rPr lang="en-US" altLang="en-US" sz="1600" dirty="0" smtClean="0"/>
                  <a:t>The linear classifier relies on an inner product between vectors </a:t>
                </a:r>
                <a:r>
                  <a:rPr lang="en-US" altLang="en-US" sz="1600" i="1" dirty="0" smtClean="0">
                    <a:solidFill>
                      <a:srgbClr val="FF0000"/>
                    </a:solidFill>
                  </a:rPr>
                  <a:t>K</a:t>
                </a:r>
                <a:r>
                  <a:rPr lang="en-US" altLang="en-US" sz="1600" dirty="0" smtClean="0">
                    <a:solidFill>
                      <a:srgbClr val="FF0000"/>
                    </a:solidFill>
                  </a:rPr>
                  <a:t>(</a:t>
                </a:r>
                <a:r>
                  <a:rPr lang="en-US" altLang="en-US" sz="1600" b="1" dirty="0" err="1" smtClean="0">
                    <a:solidFill>
                      <a:srgbClr val="FF0000"/>
                    </a:solidFill>
                  </a:rPr>
                  <a:t>x</a:t>
                </a:r>
                <a:r>
                  <a:rPr lang="en-US" altLang="en-US" sz="1600" b="1" baseline="-25000" dirty="0" err="1" smtClean="0">
                    <a:solidFill>
                      <a:srgbClr val="FF0000"/>
                    </a:solidFill>
                  </a:rPr>
                  <a:t>i</a:t>
                </a:r>
                <a:r>
                  <a:rPr lang="en-US" altLang="en-US" sz="1600" dirty="0" err="1" smtClean="0">
                    <a:solidFill>
                      <a:srgbClr val="FF0000"/>
                    </a:solidFill>
                  </a:rPr>
                  <a:t>,</a:t>
                </a:r>
                <a:r>
                  <a:rPr lang="en-US" altLang="en-US" sz="1600" b="1" dirty="0" err="1" smtClean="0">
                    <a:solidFill>
                      <a:srgbClr val="FF0000"/>
                    </a:solidFill>
                  </a:rPr>
                  <a:t>x</a:t>
                </a:r>
                <a:r>
                  <a:rPr lang="en-US" altLang="en-US" sz="1600" b="1" baseline="-25000" dirty="0" err="1" smtClean="0">
                    <a:solidFill>
                      <a:srgbClr val="FF0000"/>
                    </a:solidFill>
                  </a:rPr>
                  <a:t>j</a:t>
                </a:r>
                <a:r>
                  <a:rPr lang="en-US" altLang="en-US" sz="1600" dirty="0" smtClean="0">
                    <a:solidFill>
                      <a:srgbClr val="FF0000"/>
                    </a:solidFill>
                  </a:rPr>
                  <a:t>)=</a:t>
                </a:r>
                <a:r>
                  <a:rPr lang="en-US" altLang="en-US" sz="1600" b="1" dirty="0" err="1" smtClean="0">
                    <a:solidFill>
                      <a:srgbClr val="FF0000"/>
                    </a:solidFill>
                  </a:rPr>
                  <a:t>x</a:t>
                </a:r>
                <a:r>
                  <a:rPr lang="en-US" altLang="en-US" sz="1600" b="1" baseline="-25000" dirty="0" err="1" smtClean="0">
                    <a:solidFill>
                      <a:srgbClr val="FF0000"/>
                    </a:solidFill>
                  </a:rPr>
                  <a:t>i</a:t>
                </a:r>
                <a:r>
                  <a:rPr lang="en-US" altLang="en-US" sz="1600" b="1" dirty="0" err="1" smtClean="0">
                    <a:solidFill>
                      <a:srgbClr val="FF0000"/>
                    </a:solidFill>
                  </a:rPr>
                  <a:t>x</a:t>
                </a:r>
                <a:r>
                  <a:rPr lang="en-US" altLang="en-US" sz="1600" b="1" baseline="-25000" dirty="0" err="1">
                    <a:solidFill>
                      <a:srgbClr val="FF0000"/>
                    </a:solidFill>
                  </a:rPr>
                  <a:t>j</a:t>
                </a:r>
                <a:r>
                  <a:rPr lang="en-US" altLang="en-US" sz="1600" b="1" baseline="30000" dirty="0" err="1" smtClean="0">
                    <a:solidFill>
                      <a:srgbClr val="FF0000"/>
                    </a:solidFill>
                  </a:rPr>
                  <a:t>T</a:t>
                </a:r>
                <a:endParaRPr lang="en-US" altLang="en-US" sz="1600" b="1" baseline="-25000" dirty="0" smtClean="0">
                  <a:solidFill>
                    <a:srgbClr val="FF0000"/>
                  </a:solidFill>
                </a:endParaRPr>
              </a:p>
              <a:p>
                <a:pPr eaLnBrk="1" hangingPunct="1">
                  <a:spcBef>
                    <a:spcPts val="0"/>
                  </a:spcBef>
                  <a:spcAft>
                    <a:spcPts val="0"/>
                  </a:spcAft>
                  <a:buFont typeface="Wingdings" panose="05000000000000000000" pitchFamily="2" charset="2"/>
                  <a:buChar char="Ø"/>
                </a:pPr>
                <a:r>
                  <a:rPr lang="en-US" altLang="en-US" sz="1600" dirty="0" smtClean="0"/>
                  <a:t>If every data point is mapped into high-dimensional space via some transformation </a:t>
                </a:r>
                <a:r>
                  <a:rPr lang="el-GR" altLang="en-US" sz="1600" dirty="0" smtClean="0">
                    <a:cs typeface="Times New Roman" panose="02020603050405020304" pitchFamily="18" charset="0"/>
                  </a:rPr>
                  <a:t>Φ</a:t>
                </a:r>
                <a:r>
                  <a:rPr lang="en-US" altLang="en-US" sz="1600" dirty="0" smtClean="0">
                    <a:cs typeface="Times New Roman" panose="02020603050405020304" pitchFamily="18" charset="0"/>
                  </a:rPr>
                  <a:t>:  </a:t>
                </a:r>
                <a:r>
                  <a:rPr lang="en-US" altLang="en-US" sz="1600" b="1" dirty="0" smtClean="0">
                    <a:cs typeface="Times New Roman" panose="02020603050405020304" pitchFamily="18" charset="0"/>
                  </a:rPr>
                  <a:t>x</a:t>
                </a:r>
                <a:r>
                  <a:rPr lang="en-US" altLang="en-US" sz="1600" b="1" baseline="-25000" dirty="0" smtClean="0">
                    <a:cs typeface="Times New Roman" panose="02020603050405020304" pitchFamily="18" charset="0"/>
                  </a:rPr>
                  <a:t> </a:t>
                </a:r>
                <a:r>
                  <a:rPr lang="en-US" altLang="en-US" sz="1600" b="1" dirty="0" smtClean="0">
                    <a:cs typeface="Times New Roman" panose="02020603050405020304" pitchFamily="18" charset="0"/>
                  </a:rPr>
                  <a:t>→</a:t>
                </a:r>
                <a:r>
                  <a:rPr lang="en-US" altLang="en-US" sz="1600" dirty="0" smtClean="0">
                    <a:cs typeface="Times New Roman" panose="02020603050405020304" pitchFamily="18" charset="0"/>
                  </a:rPr>
                  <a:t> </a:t>
                </a:r>
                <a:r>
                  <a:rPr lang="el-GR" altLang="en-US" sz="1600" dirty="0" smtClean="0">
                    <a:cs typeface="Times New Roman" panose="02020603050405020304" pitchFamily="18" charset="0"/>
                  </a:rPr>
                  <a:t>φ</a:t>
                </a:r>
                <a:r>
                  <a:rPr lang="en-US" altLang="en-US" sz="1600" dirty="0" smtClean="0">
                    <a:cs typeface="Times New Roman" panose="02020603050405020304" pitchFamily="18" charset="0"/>
                  </a:rPr>
                  <a:t>(</a:t>
                </a:r>
                <a:r>
                  <a:rPr lang="en-US" altLang="en-US" sz="1600" b="1" dirty="0" smtClean="0">
                    <a:cs typeface="Times New Roman" panose="02020603050405020304" pitchFamily="18" charset="0"/>
                  </a:rPr>
                  <a:t>x</a:t>
                </a:r>
                <a:r>
                  <a:rPr lang="en-US" altLang="en-US" sz="1600" dirty="0" smtClean="0">
                    <a:cs typeface="Times New Roman" panose="02020603050405020304" pitchFamily="18" charset="0"/>
                  </a:rPr>
                  <a:t>), the inner product becomes:</a:t>
                </a:r>
              </a:p>
              <a:p>
                <a:pPr marL="0" indent="0" algn="ctr">
                  <a:spcBef>
                    <a:spcPts val="0"/>
                  </a:spcBef>
                  <a:spcAft>
                    <a:spcPts val="0"/>
                  </a:spcAft>
                  <a:buNone/>
                </a:pPr>
                <a:r>
                  <a:rPr lang="en-US" altLang="en-US" sz="1600" i="1" dirty="0" smtClean="0"/>
                  <a:t>K</a:t>
                </a:r>
                <a:r>
                  <a:rPr lang="en-US" altLang="en-US" sz="1600" dirty="0" smtClean="0"/>
                  <a:t>(</a:t>
                </a:r>
                <a:r>
                  <a:rPr lang="en-US" altLang="en-US" sz="1600" b="1" dirty="0" err="1" smtClean="0"/>
                  <a:t>x</a:t>
                </a:r>
                <a:r>
                  <a:rPr lang="en-US" altLang="en-US" sz="1600" b="1" baseline="-25000" dirty="0" err="1" smtClean="0"/>
                  <a:t>i</a:t>
                </a:r>
                <a:r>
                  <a:rPr lang="en-US" altLang="en-US" sz="1600" dirty="0" err="1" smtClean="0"/>
                  <a:t>,</a:t>
                </a:r>
                <a:r>
                  <a:rPr lang="en-US" altLang="en-US" sz="1600" b="1" dirty="0" err="1" smtClean="0"/>
                  <a:t>x</a:t>
                </a:r>
                <a:r>
                  <a:rPr lang="en-US" altLang="en-US" sz="1600" b="1" baseline="-25000" dirty="0" err="1" smtClean="0"/>
                  <a:t>j</a:t>
                </a:r>
                <a:r>
                  <a:rPr lang="en-US" altLang="en-US" sz="1600" dirty="0" smtClean="0"/>
                  <a:t>)= </a:t>
                </a:r>
                <a:r>
                  <a:rPr lang="el-GR" altLang="en-US" sz="1600" dirty="0">
                    <a:cs typeface="Times New Roman" panose="02020603050405020304" pitchFamily="18" charset="0"/>
                  </a:rPr>
                  <a:t>φ</a:t>
                </a:r>
                <a:r>
                  <a:rPr lang="en-US" altLang="en-US" sz="1600" dirty="0" smtClean="0"/>
                  <a:t>(</a:t>
                </a:r>
                <a:r>
                  <a:rPr lang="en-US" altLang="en-US" sz="1600" b="1" dirty="0" smtClean="0"/>
                  <a:t>x</a:t>
                </a:r>
                <a:r>
                  <a:rPr lang="en-US" altLang="en-US" sz="1600" b="1" baseline="-25000" dirty="0" smtClean="0"/>
                  <a:t>i</a:t>
                </a:r>
                <a:r>
                  <a:rPr lang="en-US" altLang="en-US" sz="1600" dirty="0" smtClean="0"/>
                  <a:t>) </a:t>
                </a:r>
                <a:r>
                  <a:rPr lang="el-GR" altLang="en-US" sz="1600" dirty="0" smtClean="0">
                    <a:cs typeface="Times New Roman" panose="02020603050405020304" pitchFamily="18" charset="0"/>
                  </a:rPr>
                  <a:t>φ</a:t>
                </a:r>
                <a:r>
                  <a:rPr lang="en-US" altLang="en-US" sz="1600" dirty="0" smtClean="0"/>
                  <a:t>(</a:t>
                </a:r>
                <a:r>
                  <a:rPr lang="en-US" altLang="en-US" sz="1600" b="1" dirty="0" err="1" smtClean="0"/>
                  <a:t>x</a:t>
                </a:r>
                <a:r>
                  <a:rPr lang="en-US" altLang="en-US" sz="1600" b="1" baseline="-25000" dirty="0" err="1"/>
                  <a:t>j</a:t>
                </a:r>
                <a:r>
                  <a:rPr lang="en-US" altLang="en-US" sz="1600" dirty="0" smtClean="0"/>
                  <a:t>)</a:t>
                </a:r>
                <a:r>
                  <a:rPr lang="en-US" altLang="en-US" sz="1600" b="1" baseline="-25000" dirty="0" smtClean="0"/>
                  <a:t> </a:t>
                </a:r>
                <a:r>
                  <a:rPr lang="en-US" altLang="en-US" sz="1600" b="1" baseline="30000" dirty="0" smtClean="0"/>
                  <a:t>T</a:t>
                </a:r>
                <a:endParaRPr lang="en-US" altLang="en-US" sz="1600" dirty="0" smtClean="0"/>
              </a:p>
              <a:p>
                <a:pPr eaLnBrk="1" hangingPunct="1">
                  <a:spcBef>
                    <a:spcPts val="0"/>
                  </a:spcBef>
                  <a:spcAft>
                    <a:spcPts val="0"/>
                  </a:spcAft>
                  <a:buFont typeface="Wingdings" panose="05000000000000000000" pitchFamily="2" charset="2"/>
                  <a:buChar char="Ø"/>
                </a:pPr>
                <a:r>
                  <a:rPr lang="en-US" altLang="en-US" sz="1600" dirty="0" smtClean="0"/>
                  <a:t>A </a:t>
                </a:r>
                <a:r>
                  <a:rPr lang="en-US" altLang="en-US" sz="1600" i="1" dirty="0" smtClean="0"/>
                  <a:t>kernel function</a:t>
                </a:r>
                <a:r>
                  <a:rPr lang="en-US" altLang="en-US" sz="1600" dirty="0" smtClean="0"/>
                  <a:t> is some function that corresponds to an inner product in some expanded feature space.</a:t>
                </a:r>
              </a:p>
              <a:p>
                <a:pPr eaLnBrk="1" hangingPunct="1">
                  <a:spcBef>
                    <a:spcPts val="0"/>
                  </a:spcBef>
                  <a:spcAft>
                    <a:spcPts val="0"/>
                  </a:spcAft>
                  <a:buFont typeface="Wingdings" panose="05000000000000000000" pitchFamily="2" charset="2"/>
                  <a:buChar char="Ø"/>
                </a:pPr>
                <a:r>
                  <a:rPr lang="en-US" altLang="en-US" sz="1600" dirty="0" smtClean="0"/>
                  <a:t>Example: </a:t>
                </a:r>
              </a:p>
              <a:p>
                <a:pPr marL="0" indent="0">
                  <a:buNone/>
                </a:pPr>
                <a:r>
                  <a:rPr lang="en-US" altLang="en-US" sz="1600" dirty="0" smtClean="0"/>
                  <a:t>	2-dimensional vectors </a:t>
                </a:r>
                <a:r>
                  <a:rPr lang="en-US" altLang="en-US" sz="1600" b="1" dirty="0" smtClean="0"/>
                  <a:t>x</a:t>
                </a:r>
                <a:r>
                  <a:rPr lang="en-US" altLang="en-US" sz="1600" dirty="0" smtClean="0"/>
                  <a:t>=[</a:t>
                </a:r>
                <a:r>
                  <a:rPr lang="en-US" altLang="en-US" sz="1600" i="1" dirty="0" smtClean="0"/>
                  <a:t>x</a:t>
                </a:r>
                <a:r>
                  <a:rPr lang="en-US" altLang="en-US" sz="1600" i="1" baseline="-25000" dirty="0" smtClean="0"/>
                  <a:t>1   </a:t>
                </a:r>
                <a:r>
                  <a:rPr lang="en-US" altLang="en-US" sz="1600" i="1" dirty="0" smtClean="0"/>
                  <a:t>x</a:t>
                </a:r>
                <a:r>
                  <a:rPr lang="en-US" altLang="en-US" sz="1600" i="1" baseline="-25000" dirty="0" smtClean="0"/>
                  <a:t>2</a:t>
                </a:r>
                <a:r>
                  <a:rPr lang="en-US" altLang="en-US" sz="1600" dirty="0" smtClean="0"/>
                  <a:t>];  let </a:t>
                </a:r>
                <a:r>
                  <a:rPr lang="en-US" altLang="en-US" sz="1600" i="1" dirty="0" smtClean="0"/>
                  <a:t>K</a:t>
                </a:r>
                <a:r>
                  <a:rPr lang="en-US" altLang="en-US" sz="1600" dirty="0" smtClean="0"/>
                  <a:t>(</a:t>
                </a:r>
                <a:r>
                  <a:rPr lang="en-US" altLang="en-US" sz="1600" b="1" dirty="0" err="1" smtClean="0"/>
                  <a:t>x</a:t>
                </a:r>
                <a:r>
                  <a:rPr lang="en-US" altLang="en-US" sz="1600" b="1" baseline="-25000" dirty="0" err="1" smtClean="0"/>
                  <a:t>i</a:t>
                </a:r>
                <a:r>
                  <a:rPr lang="en-US" altLang="en-US" sz="1600" dirty="0" err="1" smtClean="0"/>
                  <a:t>,</a:t>
                </a:r>
                <a:r>
                  <a:rPr lang="en-US" altLang="en-US" sz="1600" b="1" dirty="0" err="1" smtClean="0"/>
                  <a:t>x</a:t>
                </a:r>
                <a:r>
                  <a:rPr lang="en-US" altLang="en-US" sz="1600" b="1" baseline="-25000" dirty="0" err="1" smtClean="0"/>
                  <a:t>j</a:t>
                </a:r>
                <a:r>
                  <a:rPr lang="en-US" altLang="en-US" sz="1600" dirty="0" smtClean="0"/>
                  <a:t>)=(1 + </a:t>
                </a:r>
                <a:r>
                  <a:rPr lang="en-US" altLang="en-US" sz="1600" b="1" dirty="0" err="1" smtClean="0"/>
                  <a:t>x</a:t>
                </a:r>
                <a:r>
                  <a:rPr lang="en-US" altLang="en-US" sz="1600" b="1" baseline="-25000" dirty="0" err="1" smtClean="0"/>
                  <a:t>i</a:t>
                </a:r>
                <a:r>
                  <a:rPr lang="en-US" altLang="en-US" sz="1600" b="1" dirty="0" err="1" smtClean="0"/>
                  <a:t>x</a:t>
                </a:r>
                <a:r>
                  <a:rPr lang="en-US" altLang="en-US" sz="1600" b="1" baseline="-25000" dirty="0" err="1"/>
                  <a:t>j</a:t>
                </a:r>
                <a:r>
                  <a:rPr lang="en-US" altLang="en-US" sz="1600" b="1" baseline="30000" dirty="0" err="1" smtClean="0"/>
                  <a:t>T</a:t>
                </a:r>
                <a:r>
                  <a:rPr lang="en-US" altLang="en-US" sz="1600" dirty="0" smtClean="0"/>
                  <a:t>)</a:t>
                </a:r>
                <a:r>
                  <a:rPr lang="en-US" altLang="en-US" sz="1600" baseline="30000" dirty="0" smtClean="0"/>
                  <a:t>2</a:t>
                </a:r>
                <a:r>
                  <a:rPr lang="en-US" altLang="en-US" sz="1600" baseline="-25000" dirty="0" smtClean="0"/>
                  <a:t>,</a:t>
                </a:r>
                <a:endParaRPr lang="en-US" altLang="en-US" sz="1600" dirty="0" smtClean="0"/>
              </a:p>
              <a:p>
                <a:pPr marL="0" indent="0">
                  <a:buNone/>
                </a:pPr>
                <a:r>
                  <a:rPr lang="en-US" altLang="en-US" sz="1600" dirty="0" smtClean="0"/>
                  <a:t>	Need to show that </a:t>
                </a:r>
                <a:r>
                  <a:rPr lang="en-US" altLang="en-US" sz="1600" i="1" dirty="0" smtClean="0"/>
                  <a:t>K</a:t>
                </a:r>
                <a:r>
                  <a:rPr lang="en-US" altLang="en-US" sz="1600" dirty="0" smtClean="0"/>
                  <a:t>(</a:t>
                </a:r>
                <a:r>
                  <a:rPr lang="en-US" altLang="en-US" sz="1600" b="1" dirty="0" err="1" smtClean="0"/>
                  <a:t>x</a:t>
                </a:r>
                <a:r>
                  <a:rPr lang="en-US" altLang="en-US" sz="1600" b="1" baseline="-25000" dirty="0" err="1" smtClean="0"/>
                  <a:t>i</a:t>
                </a:r>
                <a:r>
                  <a:rPr lang="en-US" altLang="en-US" sz="1600" dirty="0" err="1" smtClean="0"/>
                  <a:t>,</a:t>
                </a:r>
                <a:r>
                  <a:rPr lang="en-US" altLang="en-US" sz="1600" b="1" dirty="0" err="1" smtClean="0"/>
                  <a:t>x</a:t>
                </a:r>
                <a:r>
                  <a:rPr lang="en-US" altLang="en-US" sz="1600" b="1" baseline="-25000" dirty="0" err="1" smtClean="0"/>
                  <a:t>j</a:t>
                </a:r>
                <a:r>
                  <a:rPr lang="en-US" altLang="en-US" sz="1600" dirty="0" smtClean="0"/>
                  <a:t>)= </a:t>
                </a:r>
                <a:r>
                  <a:rPr lang="el-GR" altLang="en-US" sz="1600" dirty="0">
                    <a:cs typeface="Times New Roman" panose="02020603050405020304" pitchFamily="18" charset="0"/>
                  </a:rPr>
                  <a:t>φ</a:t>
                </a:r>
                <a:r>
                  <a:rPr lang="en-US" altLang="en-US" sz="1600" dirty="0"/>
                  <a:t>(</a:t>
                </a:r>
                <a:r>
                  <a:rPr lang="en-US" altLang="en-US" sz="1600" b="1" dirty="0" err="1"/>
                  <a:t>x</a:t>
                </a:r>
                <a:r>
                  <a:rPr lang="en-US" altLang="en-US" sz="1600" b="1" baseline="-25000" dirty="0" err="1"/>
                  <a:t>j</a:t>
                </a:r>
                <a:r>
                  <a:rPr lang="en-US" altLang="en-US" sz="1600" dirty="0"/>
                  <a:t>)</a:t>
                </a:r>
                <a:r>
                  <a:rPr lang="el-GR" altLang="en-US" sz="1600" dirty="0" smtClean="0">
                    <a:cs typeface="Times New Roman" panose="02020603050405020304" pitchFamily="18" charset="0"/>
                  </a:rPr>
                  <a:t>φ</a:t>
                </a:r>
                <a:r>
                  <a:rPr lang="en-US" altLang="en-US" sz="1600" dirty="0" smtClean="0"/>
                  <a:t>(</a:t>
                </a:r>
                <a:r>
                  <a:rPr lang="en-US" altLang="en-US" sz="1600" b="1" dirty="0" smtClean="0"/>
                  <a:t>x</a:t>
                </a:r>
                <a:r>
                  <a:rPr lang="en-US" altLang="en-US" sz="1600" b="1" baseline="-25000" dirty="0" smtClean="0"/>
                  <a:t>i</a:t>
                </a:r>
                <a:r>
                  <a:rPr lang="en-US" altLang="en-US" sz="1600" dirty="0" smtClean="0"/>
                  <a:t>)</a:t>
                </a:r>
                <a:r>
                  <a:rPr lang="en-US" altLang="en-US" sz="1600" b="1" baseline="-25000" dirty="0" smtClean="0"/>
                  <a:t> </a:t>
                </a:r>
                <a:r>
                  <a:rPr lang="en-US" altLang="en-US" sz="1600" b="1" baseline="30000" dirty="0" smtClean="0"/>
                  <a:t>T</a:t>
                </a:r>
                <a:r>
                  <a:rPr lang="en-US" altLang="en-US" sz="1600" dirty="0" smtClean="0"/>
                  <a:t>:</a:t>
                </a:r>
              </a:p>
              <a:p>
                <a:pPr marL="0" indent="0">
                  <a:lnSpc>
                    <a:spcPct val="125000"/>
                  </a:lnSpc>
                  <a:buNone/>
                </a:pPr>
                <a14:m>
                  <m:oMath xmlns:m="http://schemas.openxmlformats.org/officeDocument/2006/math">
                    <m:r>
                      <a:rPr lang="en-US" altLang="en-US" sz="1600" b="0" i="1" smtClean="0">
                        <a:latin typeface="Cambria Math" panose="02040503050406030204" pitchFamily="18" charset="0"/>
                      </a:rPr>
                      <m:t>𝐾</m:t>
                    </m:r>
                    <m:d>
                      <m:dPr>
                        <m:ctrlPr>
                          <a:rPr lang="en-US" altLang="en-US" sz="1600" b="0" i="1" smtClean="0">
                            <a:latin typeface="Cambria Math" panose="02040503050406030204" pitchFamily="18" charset="0"/>
                          </a:rPr>
                        </m:ctrlPr>
                      </m:dPr>
                      <m:e>
                        <m:sSub>
                          <m:sSubPr>
                            <m:ctrlPr>
                              <a:rPr lang="en-US" altLang="en-US" sz="1600" b="1" i="1" smtClean="0">
                                <a:latin typeface="Cambria Math" panose="02040503050406030204" pitchFamily="18" charset="0"/>
                              </a:rPr>
                            </m:ctrlPr>
                          </m:sSubPr>
                          <m:e>
                            <m:r>
                              <a:rPr lang="en-US" altLang="en-US" sz="1600" b="1" i="1" smtClean="0">
                                <a:latin typeface="Cambria Math" panose="02040503050406030204" pitchFamily="18" charset="0"/>
                              </a:rPr>
                              <m:t>𝒙</m:t>
                            </m:r>
                          </m:e>
                          <m:sub>
                            <m:r>
                              <a:rPr lang="en-US" altLang="en-US" sz="1600" b="1" i="1" smtClean="0">
                                <a:latin typeface="Cambria Math" panose="02040503050406030204" pitchFamily="18" charset="0"/>
                              </a:rPr>
                              <m:t>𝒊</m:t>
                            </m:r>
                          </m:sub>
                        </m:sSub>
                        <m:r>
                          <a:rPr lang="en-US" altLang="en-US" sz="1600" b="1" i="1" smtClean="0">
                            <a:latin typeface="Cambria Math" panose="02040503050406030204" pitchFamily="18" charset="0"/>
                          </a:rPr>
                          <m:t>,</m:t>
                        </m:r>
                        <m:sSub>
                          <m:sSubPr>
                            <m:ctrlPr>
                              <a:rPr lang="en-US" altLang="en-US" sz="1600" b="1" i="1" smtClean="0">
                                <a:latin typeface="Cambria Math" panose="02040503050406030204" pitchFamily="18" charset="0"/>
                              </a:rPr>
                            </m:ctrlPr>
                          </m:sSubPr>
                          <m:e>
                            <m:r>
                              <a:rPr lang="en-US" altLang="en-US" sz="1600" b="1" i="1" smtClean="0">
                                <a:latin typeface="Cambria Math" panose="02040503050406030204" pitchFamily="18" charset="0"/>
                              </a:rPr>
                              <m:t>𝒙</m:t>
                            </m:r>
                          </m:e>
                          <m:sub>
                            <m:r>
                              <a:rPr lang="en-US" altLang="en-US" sz="1600" b="1" i="1" smtClean="0">
                                <a:latin typeface="Cambria Math" panose="02040503050406030204" pitchFamily="18" charset="0"/>
                              </a:rPr>
                              <m:t>𝒋</m:t>
                            </m:r>
                          </m:sub>
                        </m:sSub>
                      </m:e>
                    </m:d>
                    <m:r>
                      <a:rPr lang="en-US" altLang="en-US" sz="1600" b="0" i="1" smtClean="0">
                        <a:latin typeface="Cambria Math" panose="02040503050406030204" pitchFamily="18" charset="0"/>
                      </a:rPr>
                      <m:t>=</m:t>
                    </m:r>
                    <m:sSup>
                      <m:sSupPr>
                        <m:ctrlPr>
                          <a:rPr lang="en-US" altLang="en-US" sz="1600" b="0" i="1" smtClean="0">
                            <a:latin typeface="Cambria Math" panose="02040503050406030204" pitchFamily="18" charset="0"/>
                          </a:rPr>
                        </m:ctrlPr>
                      </m:sSupPr>
                      <m:e>
                        <m:d>
                          <m:dPr>
                            <m:ctrlPr>
                              <a:rPr lang="en-US" altLang="en-US" sz="1600" b="0" i="1" smtClean="0">
                                <a:latin typeface="Cambria Math" panose="02040503050406030204" pitchFamily="18" charset="0"/>
                              </a:rPr>
                            </m:ctrlPr>
                          </m:dPr>
                          <m:e>
                            <m:r>
                              <a:rPr lang="en-US" altLang="en-US" sz="1600" b="0" i="1" smtClean="0">
                                <a:latin typeface="Cambria Math" panose="02040503050406030204" pitchFamily="18" charset="0"/>
                              </a:rPr>
                              <m:t>1+</m:t>
                            </m:r>
                            <m:sSub>
                              <m:sSubPr>
                                <m:ctrlPr>
                                  <a:rPr lang="en-US" altLang="en-US" sz="1600" b="0" i="1" smtClean="0">
                                    <a:latin typeface="Cambria Math" panose="02040503050406030204" pitchFamily="18" charset="0"/>
                                  </a:rPr>
                                </m:ctrlPr>
                              </m:sSubPr>
                              <m:e>
                                <m:r>
                                  <a:rPr lang="en-US" altLang="en-US" sz="1600" b="1" i="1" smtClean="0">
                                    <a:latin typeface="Cambria Math" panose="02040503050406030204" pitchFamily="18" charset="0"/>
                                  </a:rPr>
                                  <m:t>𝒙</m:t>
                                </m:r>
                              </m:e>
                              <m:sub>
                                <m:r>
                                  <a:rPr lang="en-US" altLang="en-US" sz="1600" b="0" i="1" smtClean="0">
                                    <a:latin typeface="Cambria Math" panose="02040503050406030204" pitchFamily="18" charset="0"/>
                                  </a:rPr>
                                  <m:t>𝑗</m:t>
                                </m:r>
                              </m:sub>
                            </m:sSub>
                            <m:sSubSup>
                              <m:sSubSupPr>
                                <m:ctrlPr>
                                  <a:rPr lang="en-US" altLang="en-US" sz="1600" b="1" i="1" smtClean="0">
                                    <a:latin typeface="Cambria Math" panose="02040503050406030204" pitchFamily="18" charset="0"/>
                                  </a:rPr>
                                </m:ctrlPr>
                              </m:sSubSupPr>
                              <m:e>
                                <m:r>
                                  <a:rPr lang="en-US" altLang="en-US" sz="1600" b="1" i="1" smtClean="0">
                                    <a:latin typeface="Cambria Math" panose="02040503050406030204" pitchFamily="18" charset="0"/>
                                  </a:rPr>
                                  <m:t>𝒙</m:t>
                                </m:r>
                              </m:e>
                              <m:sub>
                                <m:r>
                                  <a:rPr lang="en-US" altLang="en-US" sz="1600" b="0" i="1" smtClean="0">
                                    <a:latin typeface="Cambria Math" panose="02040503050406030204" pitchFamily="18" charset="0"/>
                                  </a:rPr>
                                  <m:t>𝑖</m:t>
                                </m:r>
                              </m:sub>
                              <m:sup>
                                <m:r>
                                  <a:rPr lang="en-US" altLang="en-US" sz="1600" b="1" i="1" smtClean="0">
                                    <a:latin typeface="Cambria Math" panose="02040503050406030204" pitchFamily="18" charset="0"/>
                                  </a:rPr>
                                  <m:t>𝑻</m:t>
                                </m:r>
                              </m:sup>
                            </m:sSubSup>
                          </m:e>
                        </m:d>
                      </m:e>
                      <m:sup>
                        <m:r>
                          <a:rPr lang="en-US" altLang="en-US" sz="1600" b="0" i="1" smtClean="0">
                            <a:latin typeface="Cambria Math" panose="02040503050406030204" pitchFamily="18" charset="0"/>
                          </a:rPr>
                          <m:t>2</m:t>
                        </m:r>
                      </m:sup>
                    </m:sSup>
                    <m:r>
                      <a:rPr lang="en-US" altLang="en-US" sz="1600" b="0" i="1" smtClean="0">
                        <a:latin typeface="Cambria Math" panose="02040503050406030204" pitchFamily="18" charset="0"/>
                      </a:rPr>
                      <m:t>=1+</m:t>
                    </m:r>
                    <m:sSubSup>
                      <m:sSubSupPr>
                        <m:ctrlPr>
                          <a:rPr lang="en-US" altLang="en-US" sz="1600" b="0" i="1" smtClean="0">
                            <a:latin typeface="Cambria Math" panose="02040503050406030204" pitchFamily="18" charset="0"/>
                          </a:rPr>
                        </m:ctrlPr>
                      </m:sSubSupPr>
                      <m:e>
                        <m:r>
                          <a:rPr lang="en-US" altLang="en-US" sz="1600" b="0" i="1" smtClean="0">
                            <a:latin typeface="Cambria Math" panose="02040503050406030204" pitchFamily="18" charset="0"/>
                          </a:rPr>
                          <m:t>𝑥</m:t>
                        </m:r>
                      </m:e>
                      <m:sub>
                        <m:r>
                          <a:rPr lang="en-US" altLang="en-US" sz="1600" b="0" i="1" smtClean="0">
                            <a:latin typeface="Cambria Math" panose="02040503050406030204" pitchFamily="18" charset="0"/>
                          </a:rPr>
                          <m:t>𝑖</m:t>
                        </m:r>
                        <m:r>
                          <a:rPr lang="en-US" altLang="en-US" sz="1600" b="0" i="1" smtClean="0">
                            <a:latin typeface="Cambria Math" panose="02040503050406030204" pitchFamily="18" charset="0"/>
                          </a:rPr>
                          <m:t>1</m:t>
                        </m:r>
                      </m:sub>
                      <m:sup>
                        <m:r>
                          <a:rPr lang="en-US" altLang="en-US" sz="1600" b="0" i="1" smtClean="0">
                            <a:latin typeface="Cambria Math" panose="02040503050406030204" pitchFamily="18" charset="0"/>
                          </a:rPr>
                          <m:t>2</m:t>
                        </m:r>
                      </m:sup>
                    </m:sSubSup>
                    <m:sSubSup>
                      <m:sSubSupPr>
                        <m:ctrlPr>
                          <a:rPr lang="en-US" altLang="en-US" sz="1600" b="0" i="1" smtClean="0">
                            <a:latin typeface="Cambria Math" panose="02040503050406030204" pitchFamily="18" charset="0"/>
                          </a:rPr>
                        </m:ctrlPr>
                      </m:sSubSupPr>
                      <m:e>
                        <m:r>
                          <a:rPr lang="en-US" altLang="en-US" sz="1600" b="0" i="1" smtClean="0">
                            <a:latin typeface="Cambria Math" panose="02040503050406030204" pitchFamily="18" charset="0"/>
                          </a:rPr>
                          <m:t>𝑥</m:t>
                        </m:r>
                      </m:e>
                      <m:sub>
                        <m:r>
                          <a:rPr lang="en-US" altLang="en-US" sz="1600" b="0" i="1" smtClean="0">
                            <a:latin typeface="Cambria Math" panose="02040503050406030204" pitchFamily="18" charset="0"/>
                          </a:rPr>
                          <m:t>𝑗</m:t>
                        </m:r>
                        <m:r>
                          <a:rPr lang="en-US" altLang="en-US" sz="1600" b="0" i="1" smtClean="0">
                            <a:latin typeface="Cambria Math" panose="02040503050406030204" pitchFamily="18" charset="0"/>
                          </a:rPr>
                          <m:t>1</m:t>
                        </m:r>
                      </m:sub>
                      <m:sup>
                        <m:r>
                          <a:rPr lang="en-US" altLang="en-US" sz="1600" b="0" i="1" smtClean="0">
                            <a:latin typeface="Cambria Math" panose="02040503050406030204" pitchFamily="18" charset="0"/>
                          </a:rPr>
                          <m:t>2</m:t>
                        </m:r>
                      </m:sup>
                    </m:sSubSup>
                    <m:r>
                      <a:rPr lang="en-US" altLang="en-US" sz="1600" b="0" i="1" smtClean="0">
                        <a:latin typeface="Cambria Math" panose="02040503050406030204" pitchFamily="18" charset="0"/>
                      </a:rPr>
                      <m:t>+2</m:t>
                    </m:r>
                    <m:sSub>
                      <m:sSubPr>
                        <m:ctrlPr>
                          <a:rPr lang="en-US" altLang="en-US" sz="1600" b="0" i="1" smtClean="0">
                            <a:latin typeface="Cambria Math" panose="02040503050406030204" pitchFamily="18" charset="0"/>
                          </a:rPr>
                        </m:ctrlPr>
                      </m:sSubPr>
                      <m:e>
                        <m:r>
                          <a:rPr lang="en-US" altLang="en-US" sz="1600" b="0" i="1" smtClean="0">
                            <a:latin typeface="Cambria Math" panose="02040503050406030204" pitchFamily="18" charset="0"/>
                          </a:rPr>
                          <m:t>𝑥</m:t>
                        </m:r>
                      </m:e>
                      <m:sub>
                        <m:r>
                          <a:rPr lang="en-US" altLang="en-US" sz="1600" b="0" i="1" smtClean="0">
                            <a:latin typeface="Cambria Math" panose="02040503050406030204" pitchFamily="18" charset="0"/>
                          </a:rPr>
                          <m:t>𝑖</m:t>
                        </m:r>
                        <m:r>
                          <a:rPr lang="en-US" altLang="en-US" sz="1600" b="0" i="1" smtClean="0">
                            <a:latin typeface="Cambria Math" panose="02040503050406030204" pitchFamily="18" charset="0"/>
                          </a:rPr>
                          <m:t>1</m:t>
                        </m:r>
                      </m:sub>
                    </m:sSub>
                    <m:sSub>
                      <m:sSubPr>
                        <m:ctrlPr>
                          <a:rPr lang="en-US" altLang="en-US" sz="1600" b="0" i="1" smtClean="0">
                            <a:latin typeface="Cambria Math" panose="02040503050406030204" pitchFamily="18" charset="0"/>
                          </a:rPr>
                        </m:ctrlPr>
                      </m:sSubPr>
                      <m:e>
                        <m:r>
                          <a:rPr lang="en-US" altLang="en-US" sz="1600" b="0" i="1" smtClean="0">
                            <a:latin typeface="Cambria Math" panose="02040503050406030204" pitchFamily="18" charset="0"/>
                          </a:rPr>
                          <m:t>𝑥</m:t>
                        </m:r>
                      </m:e>
                      <m:sub>
                        <m:r>
                          <a:rPr lang="en-US" altLang="en-US" sz="1600" b="0" i="1" smtClean="0">
                            <a:latin typeface="Cambria Math" panose="02040503050406030204" pitchFamily="18" charset="0"/>
                          </a:rPr>
                          <m:t>𝑗</m:t>
                        </m:r>
                        <m:r>
                          <a:rPr lang="en-US" altLang="en-US" sz="1600" b="0" i="1" smtClean="0">
                            <a:latin typeface="Cambria Math" panose="02040503050406030204" pitchFamily="18" charset="0"/>
                          </a:rPr>
                          <m:t>1</m:t>
                        </m:r>
                      </m:sub>
                    </m:sSub>
                    <m:sSub>
                      <m:sSubPr>
                        <m:ctrlPr>
                          <a:rPr lang="en-US" altLang="en-US" sz="1600" b="0" i="1" smtClean="0">
                            <a:latin typeface="Cambria Math" panose="02040503050406030204" pitchFamily="18" charset="0"/>
                          </a:rPr>
                        </m:ctrlPr>
                      </m:sSubPr>
                      <m:e>
                        <m:r>
                          <a:rPr lang="en-US" altLang="en-US" sz="1600" b="0" i="1" smtClean="0">
                            <a:latin typeface="Cambria Math" panose="02040503050406030204" pitchFamily="18" charset="0"/>
                          </a:rPr>
                          <m:t>𝑥</m:t>
                        </m:r>
                      </m:e>
                      <m:sub>
                        <m:r>
                          <a:rPr lang="en-US" altLang="en-US" sz="1600" b="0" i="1" smtClean="0">
                            <a:latin typeface="Cambria Math" panose="02040503050406030204" pitchFamily="18" charset="0"/>
                          </a:rPr>
                          <m:t>𝑖</m:t>
                        </m:r>
                        <m:r>
                          <a:rPr lang="en-US" altLang="en-US" sz="1600" b="0" i="1" smtClean="0">
                            <a:latin typeface="Cambria Math" panose="02040503050406030204" pitchFamily="18" charset="0"/>
                          </a:rPr>
                          <m:t>2</m:t>
                        </m:r>
                      </m:sub>
                    </m:sSub>
                    <m:sSub>
                      <m:sSubPr>
                        <m:ctrlPr>
                          <a:rPr lang="en-US" altLang="en-US" sz="1600" b="0" i="1" smtClean="0">
                            <a:latin typeface="Cambria Math" panose="02040503050406030204" pitchFamily="18" charset="0"/>
                          </a:rPr>
                        </m:ctrlPr>
                      </m:sSubPr>
                      <m:e>
                        <m:r>
                          <a:rPr lang="en-US" altLang="en-US" sz="1600" b="0" i="1" smtClean="0">
                            <a:latin typeface="Cambria Math" panose="02040503050406030204" pitchFamily="18" charset="0"/>
                          </a:rPr>
                          <m:t>𝑥</m:t>
                        </m:r>
                      </m:e>
                      <m:sub>
                        <m:r>
                          <a:rPr lang="en-US" altLang="en-US" sz="1600" b="0" i="1" smtClean="0">
                            <a:latin typeface="Cambria Math" panose="02040503050406030204" pitchFamily="18" charset="0"/>
                          </a:rPr>
                          <m:t>𝑗</m:t>
                        </m:r>
                        <m:r>
                          <a:rPr lang="en-US" altLang="en-US" sz="1600" b="0" i="1" smtClean="0">
                            <a:latin typeface="Cambria Math" panose="02040503050406030204" pitchFamily="18" charset="0"/>
                          </a:rPr>
                          <m:t>2</m:t>
                        </m:r>
                      </m:sub>
                    </m:sSub>
                    <m:r>
                      <a:rPr lang="en-US" altLang="en-US" sz="1600" b="0" i="1" smtClean="0">
                        <a:latin typeface="Cambria Math" panose="02040503050406030204" pitchFamily="18" charset="0"/>
                      </a:rPr>
                      <m:t>+</m:t>
                    </m:r>
                    <m:sSubSup>
                      <m:sSubSupPr>
                        <m:ctrlPr>
                          <a:rPr lang="en-US" altLang="en-US" sz="1600" b="0" i="1" smtClean="0">
                            <a:latin typeface="Cambria Math" panose="02040503050406030204" pitchFamily="18" charset="0"/>
                          </a:rPr>
                        </m:ctrlPr>
                      </m:sSubSupPr>
                      <m:e>
                        <m:r>
                          <a:rPr lang="en-US" altLang="en-US" sz="1600" b="0" i="1" smtClean="0">
                            <a:latin typeface="Cambria Math" panose="02040503050406030204" pitchFamily="18" charset="0"/>
                          </a:rPr>
                          <m:t>𝑥</m:t>
                        </m:r>
                      </m:e>
                      <m:sub>
                        <m:r>
                          <a:rPr lang="en-US" altLang="en-US" sz="1600" b="0" i="1" smtClean="0">
                            <a:latin typeface="Cambria Math" panose="02040503050406030204" pitchFamily="18" charset="0"/>
                          </a:rPr>
                          <m:t>𝑖</m:t>
                        </m:r>
                        <m:r>
                          <a:rPr lang="en-US" altLang="en-US" sz="1600" b="0" i="1" smtClean="0">
                            <a:latin typeface="Cambria Math" panose="02040503050406030204" pitchFamily="18" charset="0"/>
                          </a:rPr>
                          <m:t>2</m:t>
                        </m:r>
                      </m:sub>
                      <m:sup>
                        <m:r>
                          <a:rPr lang="en-US" altLang="en-US" sz="1600" b="0" i="1" smtClean="0">
                            <a:latin typeface="Cambria Math" panose="02040503050406030204" pitchFamily="18" charset="0"/>
                          </a:rPr>
                          <m:t>2</m:t>
                        </m:r>
                      </m:sup>
                    </m:sSubSup>
                    <m:sSubSup>
                      <m:sSubSupPr>
                        <m:ctrlPr>
                          <a:rPr lang="en-US" altLang="en-US" sz="1600" b="0" i="1" smtClean="0">
                            <a:latin typeface="Cambria Math" panose="02040503050406030204" pitchFamily="18" charset="0"/>
                          </a:rPr>
                        </m:ctrlPr>
                      </m:sSubSupPr>
                      <m:e>
                        <m:r>
                          <a:rPr lang="en-US" altLang="en-US" sz="1600" b="0" i="1" smtClean="0">
                            <a:latin typeface="Cambria Math" panose="02040503050406030204" pitchFamily="18" charset="0"/>
                          </a:rPr>
                          <m:t>𝑥</m:t>
                        </m:r>
                      </m:e>
                      <m:sub>
                        <m:r>
                          <a:rPr lang="en-US" altLang="en-US" sz="1600" b="0" i="1" smtClean="0">
                            <a:latin typeface="Cambria Math" panose="02040503050406030204" pitchFamily="18" charset="0"/>
                          </a:rPr>
                          <m:t>𝑗</m:t>
                        </m:r>
                        <m:r>
                          <a:rPr lang="en-US" altLang="en-US" sz="1600" b="0" i="1" smtClean="0">
                            <a:latin typeface="Cambria Math" panose="02040503050406030204" pitchFamily="18" charset="0"/>
                          </a:rPr>
                          <m:t>2</m:t>
                        </m:r>
                      </m:sub>
                      <m:sup>
                        <m:r>
                          <a:rPr lang="en-US" altLang="en-US" sz="1600" b="0" i="1" smtClean="0">
                            <a:latin typeface="Cambria Math" panose="02040503050406030204" pitchFamily="18" charset="0"/>
                          </a:rPr>
                          <m:t>2</m:t>
                        </m:r>
                      </m:sup>
                    </m:sSubSup>
                    <m:r>
                      <a:rPr lang="en-US" altLang="en-US" sz="1600" b="0" i="1" smtClean="0">
                        <a:latin typeface="Cambria Math" panose="02040503050406030204" pitchFamily="18" charset="0"/>
                      </a:rPr>
                      <m:t>+2</m:t>
                    </m:r>
                    <m:sSub>
                      <m:sSubPr>
                        <m:ctrlPr>
                          <a:rPr lang="en-US" altLang="en-US" sz="1600" b="0" i="1" smtClean="0">
                            <a:latin typeface="Cambria Math" panose="02040503050406030204" pitchFamily="18" charset="0"/>
                          </a:rPr>
                        </m:ctrlPr>
                      </m:sSubPr>
                      <m:e>
                        <m:r>
                          <a:rPr lang="en-US" altLang="en-US" sz="1600" b="0" i="1" smtClean="0">
                            <a:latin typeface="Cambria Math" panose="02040503050406030204" pitchFamily="18" charset="0"/>
                          </a:rPr>
                          <m:t>𝑥</m:t>
                        </m:r>
                      </m:e>
                      <m:sub>
                        <m:r>
                          <a:rPr lang="en-US" altLang="en-US" sz="1600" b="0" i="1" smtClean="0">
                            <a:latin typeface="Cambria Math" panose="02040503050406030204" pitchFamily="18" charset="0"/>
                          </a:rPr>
                          <m:t>𝑖</m:t>
                        </m:r>
                        <m:r>
                          <a:rPr lang="en-US" altLang="en-US" sz="1600" b="0" i="1" smtClean="0">
                            <a:latin typeface="Cambria Math" panose="02040503050406030204" pitchFamily="18" charset="0"/>
                          </a:rPr>
                          <m:t>1</m:t>
                        </m:r>
                      </m:sub>
                    </m:sSub>
                    <m:sSub>
                      <m:sSubPr>
                        <m:ctrlPr>
                          <a:rPr lang="en-US" altLang="en-US" sz="1600" b="0" i="1" smtClean="0">
                            <a:latin typeface="Cambria Math" panose="02040503050406030204" pitchFamily="18" charset="0"/>
                          </a:rPr>
                        </m:ctrlPr>
                      </m:sSubPr>
                      <m:e>
                        <m:r>
                          <a:rPr lang="en-US" altLang="en-US" sz="1600" b="0" i="1" smtClean="0">
                            <a:latin typeface="Cambria Math" panose="02040503050406030204" pitchFamily="18" charset="0"/>
                          </a:rPr>
                          <m:t>𝑥</m:t>
                        </m:r>
                      </m:e>
                      <m:sub>
                        <m:r>
                          <a:rPr lang="en-US" altLang="en-US" sz="1600" b="0" i="1" smtClean="0">
                            <a:latin typeface="Cambria Math" panose="02040503050406030204" pitchFamily="18" charset="0"/>
                          </a:rPr>
                          <m:t>𝑗</m:t>
                        </m:r>
                        <m:r>
                          <a:rPr lang="en-US" altLang="en-US" sz="1600" b="0" i="1" smtClean="0">
                            <a:latin typeface="Cambria Math" panose="02040503050406030204" pitchFamily="18" charset="0"/>
                          </a:rPr>
                          <m:t>1</m:t>
                        </m:r>
                      </m:sub>
                    </m:sSub>
                    <m:r>
                      <a:rPr lang="en-US" altLang="en-US" sz="1600" b="0" i="1" smtClean="0">
                        <a:latin typeface="Cambria Math" panose="02040503050406030204" pitchFamily="18" charset="0"/>
                      </a:rPr>
                      <m:t>+2</m:t>
                    </m:r>
                    <m:sSub>
                      <m:sSubPr>
                        <m:ctrlPr>
                          <a:rPr lang="en-US" altLang="en-US" sz="1600" b="0" i="1" smtClean="0">
                            <a:latin typeface="Cambria Math" panose="02040503050406030204" pitchFamily="18" charset="0"/>
                          </a:rPr>
                        </m:ctrlPr>
                      </m:sSubPr>
                      <m:e>
                        <m:r>
                          <a:rPr lang="en-US" altLang="en-US" sz="1600" b="0" i="1" smtClean="0">
                            <a:latin typeface="Cambria Math" panose="02040503050406030204" pitchFamily="18" charset="0"/>
                          </a:rPr>
                          <m:t>𝑥</m:t>
                        </m:r>
                      </m:e>
                      <m:sub>
                        <m:r>
                          <a:rPr lang="en-US" altLang="en-US" sz="1600" b="0" i="1" smtClean="0">
                            <a:latin typeface="Cambria Math" panose="02040503050406030204" pitchFamily="18" charset="0"/>
                          </a:rPr>
                          <m:t>𝑖</m:t>
                        </m:r>
                        <m:r>
                          <a:rPr lang="en-US" altLang="en-US" sz="1600" b="0" i="1" smtClean="0">
                            <a:latin typeface="Cambria Math" panose="02040503050406030204" pitchFamily="18" charset="0"/>
                          </a:rPr>
                          <m:t>2</m:t>
                        </m:r>
                      </m:sub>
                    </m:sSub>
                    <m:sSub>
                      <m:sSubPr>
                        <m:ctrlPr>
                          <a:rPr lang="en-US" altLang="en-US" sz="1600" b="0" i="1" smtClean="0">
                            <a:latin typeface="Cambria Math" panose="02040503050406030204" pitchFamily="18" charset="0"/>
                          </a:rPr>
                        </m:ctrlPr>
                      </m:sSubPr>
                      <m:e>
                        <m:r>
                          <a:rPr lang="en-US" altLang="en-US" sz="1600" b="0" i="1" smtClean="0">
                            <a:latin typeface="Cambria Math" panose="02040503050406030204" pitchFamily="18" charset="0"/>
                          </a:rPr>
                          <m:t>𝑥</m:t>
                        </m:r>
                      </m:e>
                      <m:sub>
                        <m:r>
                          <a:rPr lang="en-US" altLang="en-US" sz="1600" b="0" i="1" smtClean="0">
                            <a:latin typeface="Cambria Math" panose="02040503050406030204" pitchFamily="18" charset="0"/>
                          </a:rPr>
                          <m:t>𝑗</m:t>
                        </m:r>
                        <m:r>
                          <a:rPr lang="en-US" altLang="en-US" sz="1600" b="0" i="1" smtClean="0">
                            <a:latin typeface="Cambria Math" panose="02040503050406030204" pitchFamily="18" charset="0"/>
                          </a:rPr>
                          <m:t>2</m:t>
                        </m:r>
                      </m:sub>
                    </m:sSub>
                  </m:oMath>
                </a14:m>
                <a:r>
                  <a:rPr lang="en-US" altLang="en-US" sz="1600" dirty="0" smtClean="0"/>
                  <a:t> </a:t>
                </a:r>
              </a:p>
              <a:p>
                <a:pPr marL="0" indent="0">
                  <a:lnSpc>
                    <a:spcPct val="125000"/>
                  </a:lnSpc>
                  <a:buNone/>
                </a:pPr>
                <a:r>
                  <a:rPr lang="en-US" altLang="en-US" sz="1600" b="0" dirty="0" smtClean="0"/>
                  <a:t>                  </a:t>
                </a:r>
                <a14:m>
                  <m:oMath xmlns:m="http://schemas.openxmlformats.org/officeDocument/2006/math">
                    <m:r>
                      <a:rPr lang="en-US" altLang="en-US" sz="1600" b="0" i="1" smtClean="0">
                        <a:latin typeface="Cambria Math" panose="02040503050406030204" pitchFamily="18" charset="0"/>
                      </a:rPr>
                      <m:t>=</m:t>
                    </m:r>
                    <m:d>
                      <m:dPr>
                        <m:begChr m:val="["/>
                        <m:endChr m:val="]"/>
                        <m:ctrlPr>
                          <a:rPr lang="en-US" altLang="en-US" sz="1600" i="1">
                            <a:latin typeface="Cambria Math" panose="02040503050406030204" pitchFamily="18" charset="0"/>
                          </a:rPr>
                        </m:ctrlPr>
                      </m:dPr>
                      <m:e>
                        <m:r>
                          <a:rPr lang="en-US" altLang="en-US" sz="1600" i="1">
                            <a:latin typeface="Cambria Math" panose="02040503050406030204" pitchFamily="18" charset="0"/>
                          </a:rPr>
                          <m:t>1  </m:t>
                        </m:r>
                        <m:sSubSup>
                          <m:sSubSupPr>
                            <m:ctrlPr>
                              <a:rPr lang="en-US" altLang="en-US" sz="1600" i="1">
                                <a:latin typeface="Cambria Math" panose="02040503050406030204" pitchFamily="18" charset="0"/>
                              </a:rPr>
                            </m:ctrlPr>
                          </m:sSubSupPr>
                          <m:e>
                            <m:r>
                              <a:rPr lang="en-US" altLang="en-US" sz="1600" i="1">
                                <a:latin typeface="Cambria Math" panose="02040503050406030204" pitchFamily="18" charset="0"/>
                              </a:rPr>
                              <m:t>𝑥</m:t>
                            </m:r>
                          </m:e>
                          <m:sub>
                            <m:r>
                              <a:rPr lang="en-US" altLang="en-US" sz="1600" i="1">
                                <a:latin typeface="Cambria Math" panose="02040503050406030204" pitchFamily="18" charset="0"/>
                              </a:rPr>
                              <m:t>𝑖</m:t>
                            </m:r>
                            <m:r>
                              <a:rPr lang="en-US" altLang="en-US" sz="1600" i="1">
                                <a:latin typeface="Cambria Math" panose="02040503050406030204" pitchFamily="18" charset="0"/>
                              </a:rPr>
                              <m:t>1</m:t>
                            </m:r>
                          </m:sub>
                          <m:sup>
                            <m:r>
                              <a:rPr lang="en-US" altLang="en-US" sz="1600" i="1">
                                <a:latin typeface="Cambria Math" panose="02040503050406030204" pitchFamily="18" charset="0"/>
                              </a:rPr>
                              <m:t>2</m:t>
                            </m:r>
                          </m:sup>
                        </m:sSubSup>
                        <m:r>
                          <a:rPr lang="en-US" altLang="en-US" sz="1600" i="1">
                            <a:latin typeface="Cambria Math" panose="02040503050406030204" pitchFamily="18" charset="0"/>
                          </a:rPr>
                          <m:t>  </m:t>
                        </m:r>
                        <m:rad>
                          <m:radPr>
                            <m:degHide m:val="on"/>
                            <m:ctrlPr>
                              <a:rPr lang="en-US" altLang="en-US" sz="1600" i="1">
                                <a:latin typeface="Cambria Math" panose="02040503050406030204" pitchFamily="18" charset="0"/>
                              </a:rPr>
                            </m:ctrlPr>
                          </m:radPr>
                          <m:deg/>
                          <m:e>
                            <m:r>
                              <a:rPr lang="en-US" altLang="en-US" sz="1600" i="1">
                                <a:latin typeface="Cambria Math" panose="02040503050406030204" pitchFamily="18" charset="0"/>
                              </a:rPr>
                              <m:t>2</m:t>
                            </m:r>
                          </m:e>
                        </m:rad>
                        <m:sSub>
                          <m:sSubPr>
                            <m:ctrlPr>
                              <a:rPr lang="en-US" altLang="en-US" sz="1600" i="1">
                                <a:latin typeface="Cambria Math" panose="02040503050406030204" pitchFamily="18" charset="0"/>
                              </a:rPr>
                            </m:ctrlPr>
                          </m:sSubPr>
                          <m:e>
                            <m:r>
                              <a:rPr lang="en-US" altLang="en-US" sz="1600" i="1">
                                <a:latin typeface="Cambria Math" panose="02040503050406030204" pitchFamily="18" charset="0"/>
                              </a:rPr>
                              <m:t>𝑥</m:t>
                            </m:r>
                          </m:e>
                          <m:sub>
                            <m:r>
                              <a:rPr lang="en-US" altLang="en-US" sz="1600" i="1">
                                <a:latin typeface="Cambria Math" panose="02040503050406030204" pitchFamily="18" charset="0"/>
                              </a:rPr>
                              <m:t>𝑖</m:t>
                            </m:r>
                            <m:r>
                              <a:rPr lang="en-US" altLang="en-US" sz="1600" i="1">
                                <a:latin typeface="Cambria Math" panose="02040503050406030204" pitchFamily="18" charset="0"/>
                              </a:rPr>
                              <m:t>1</m:t>
                            </m:r>
                          </m:sub>
                        </m:sSub>
                        <m:sSub>
                          <m:sSubPr>
                            <m:ctrlPr>
                              <a:rPr lang="en-US" altLang="en-US" sz="1600" i="1">
                                <a:latin typeface="Cambria Math" panose="02040503050406030204" pitchFamily="18" charset="0"/>
                              </a:rPr>
                            </m:ctrlPr>
                          </m:sSubPr>
                          <m:e>
                            <m:r>
                              <a:rPr lang="en-US" altLang="en-US" sz="1600" i="1">
                                <a:latin typeface="Cambria Math" panose="02040503050406030204" pitchFamily="18" charset="0"/>
                              </a:rPr>
                              <m:t>𝑥</m:t>
                            </m:r>
                          </m:e>
                          <m:sub>
                            <m:r>
                              <a:rPr lang="en-US" altLang="en-US" sz="1600" i="1">
                                <a:latin typeface="Cambria Math" panose="02040503050406030204" pitchFamily="18" charset="0"/>
                              </a:rPr>
                              <m:t>𝑖</m:t>
                            </m:r>
                            <m:r>
                              <a:rPr lang="en-US" altLang="en-US" sz="1600" i="1">
                                <a:latin typeface="Cambria Math" panose="02040503050406030204" pitchFamily="18" charset="0"/>
                              </a:rPr>
                              <m:t>2</m:t>
                            </m:r>
                          </m:sub>
                        </m:sSub>
                        <m:r>
                          <a:rPr lang="en-US" altLang="en-US" sz="1600" i="1">
                            <a:latin typeface="Cambria Math" panose="02040503050406030204" pitchFamily="18" charset="0"/>
                          </a:rPr>
                          <m:t>  </m:t>
                        </m:r>
                        <m:sSubSup>
                          <m:sSubSupPr>
                            <m:ctrlPr>
                              <a:rPr lang="en-US" altLang="en-US" sz="1600" i="1">
                                <a:latin typeface="Cambria Math" panose="02040503050406030204" pitchFamily="18" charset="0"/>
                              </a:rPr>
                            </m:ctrlPr>
                          </m:sSubSupPr>
                          <m:e>
                            <m:r>
                              <a:rPr lang="en-US" altLang="en-US" sz="1600" i="1">
                                <a:latin typeface="Cambria Math" panose="02040503050406030204" pitchFamily="18" charset="0"/>
                              </a:rPr>
                              <m:t>𝑥</m:t>
                            </m:r>
                          </m:e>
                          <m:sub>
                            <m:r>
                              <a:rPr lang="en-US" altLang="en-US" sz="1600" i="1">
                                <a:latin typeface="Cambria Math" panose="02040503050406030204" pitchFamily="18" charset="0"/>
                              </a:rPr>
                              <m:t>𝑖</m:t>
                            </m:r>
                            <m:r>
                              <a:rPr lang="en-US" altLang="en-US" sz="1600" i="1">
                                <a:latin typeface="Cambria Math" panose="02040503050406030204" pitchFamily="18" charset="0"/>
                              </a:rPr>
                              <m:t>2</m:t>
                            </m:r>
                          </m:sub>
                          <m:sup>
                            <m:r>
                              <a:rPr lang="en-US" altLang="en-US" sz="1600" i="1">
                                <a:latin typeface="Cambria Math" panose="02040503050406030204" pitchFamily="18" charset="0"/>
                              </a:rPr>
                              <m:t>2</m:t>
                            </m:r>
                          </m:sup>
                        </m:sSubSup>
                        <m:r>
                          <a:rPr lang="en-US" altLang="en-US" sz="1600" i="1">
                            <a:latin typeface="Cambria Math" panose="02040503050406030204" pitchFamily="18" charset="0"/>
                          </a:rPr>
                          <m:t>  </m:t>
                        </m:r>
                        <m:rad>
                          <m:radPr>
                            <m:degHide m:val="on"/>
                            <m:ctrlPr>
                              <a:rPr lang="en-US" altLang="en-US" sz="1600" i="1">
                                <a:latin typeface="Cambria Math" panose="02040503050406030204" pitchFamily="18" charset="0"/>
                              </a:rPr>
                            </m:ctrlPr>
                          </m:radPr>
                          <m:deg/>
                          <m:e>
                            <m:r>
                              <a:rPr lang="en-US" altLang="en-US" sz="1600" i="1">
                                <a:latin typeface="Cambria Math" panose="02040503050406030204" pitchFamily="18" charset="0"/>
                              </a:rPr>
                              <m:t>2</m:t>
                            </m:r>
                          </m:e>
                        </m:rad>
                        <m:sSub>
                          <m:sSubPr>
                            <m:ctrlPr>
                              <a:rPr lang="en-US" altLang="en-US" sz="1600" i="1">
                                <a:latin typeface="Cambria Math" panose="02040503050406030204" pitchFamily="18" charset="0"/>
                              </a:rPr>
                            </m:ctrlPr>
                          </m:sSubPr>
                          <m:e>
                            <m:r>
                              <a:rPr lang="en-US" altLang="en-US" sz="1600" i="1">
                                <a:latin typeface="Cambria Math" panose="02040503050406030204" pitchFamily="18" charset="0"/>
                              </a:rPr>
                              <m:t>𝑥</m:t>
                            </m:r>
                          </m:e>
                          <m:sub>
                            <m:r>
                              <a:rPr lang="en-US" altLang="en-US" sz="1600" i="1">
                                <a:latin typeface="Cambria Math" panose="02040503050406030204" pitchFamily="18" charset="0"/>
                              </a:rPr>
                              <m:t>𝑖</m:t>
                            </m:r>
                            <m:r>
                              <a:rPr lang="en-US" altLang="en-US" sz="1600" i="1">
                                <a:latin typeface="Cambria Math" panose="02040503050406030204" pitchFamily="18" charset="0"/>
                              </a:rPr>
                              <m:t>1</m:t>
                            </m:r>
                          </m:sub>
                        </m:sSub>
                        <m:r>
                          <a:rPr lang="en-US" altLang="en-US" sz="1600" i="1">
                            <a:latin typeface="Cambria Math" panose="02040503050406030204" pitchFamily="18" charset="0"/>
                          </a:rPr>
                          <m:t>  </m:t>
                        </m:r>
                        <m:rad>
                          <m:radPr>
                            <m:degHide m:val="on"/>
                            <m:ctrlPr>
                              <a:rPr lang="en-US" altLang="en-US" sz="1600" i="1">
                                <a:latin typeface="Cambria Math" panose="02040503050406030204" pitchFamily="18" charset="0"/>
                              </a:rPr>
                            </m:ctrlPr>
                          </m:radPr>
                          <m:deg/>
                          <m:e>
                            <m:r>
                              <a:rPr lang="en-US" altLang="en-US" sz="1600" i="1">
                                <a:latin typeface="Cambria Math" panose="02040503050406030204" pitchFamily="18" charset="0"/>
                              </a:rPr>
                              <m:t>2</m:t>
                            </m:r>
                          </m:e>
                        </m:rad>
                        <m:sSub>
                          <m:sSubPr>
                            <m:ctrlPr>
                              <a:rPr lang="en-US" altLang="en-US" sz="1600" i="1">
                                <a:latin typeface="Cambria Math" panose="02040503050406030204" pitchFamily="18" charset="0"/>
                              </a:rPr>
                            </m:ctrlPr>
                          </m:sSubPr>
                          <m:e>
                            <m:r>
                              <a:rPr lang="en-US" altLang="en-US" sz="1600" i="1">
                                <a:latin typeface="Cambria Math" panose="02040503050406030204" pitchFamily="18" charset="0"/>
                              </a:rPr>
                              <m:t>𝑥</m:t>
                            </m:r>
                          </m:e>
                          <m:sub>
                            <m:r>
                              <a:rPr lang="en-US" altLang="en-US" sz="1600" i="1">
                                <a:latin typeface="Cambria Math" panose="02040503050406030204" pitchFamily="18" charset="0"/>
                              </a:rPr>
                              <m:t>𝑖</m:t>
                            </m:r>
                            <m:r>
                              <a:rPr lang="en-US" altLang="en-US" sz="1600" i="1">
                                <a:latin typeface="Cambria Math" panose="02040503050406030204" pitchFamily="18" charset="0"/>
                              </a:rPr>
                              <m:t>2</m:t>
                            </m:r>
                          </m:sub>
                        </m:sSub>
                      </m:e>
                    </m:d>
                    <m:sSup>
                      <m:sSupPr>
                        <m:ctrlPr>
                          <a:rPr lang="en-US" altLang="en-US" sz="1600" b="0" i="1" smtClean="0">
                            <a:latin typeface="Cambria Math" panose="02040503050406030204" pitchFamily="18" charset="0"/>
                          </a:rPr>
                        </m:ctrlPr>
                      </m:sSupPr>
                      <m:e>
                        <m:d>
                          <m:dPr>
                            <m:begChr m:val="["/>
                            <m:endChr m:val="]"/>
                            <m:ctrlPr>
                              <a:rPr lang="en-US" altLang="en-US" sz="1600" b="0" i="1" smtClean="0">
                                <a:latin typeface="Cambria Math" panose="02040503050406030204" pitchFamily="18" charset="0"/>
                              </a:rPr>
                            </m:ctrlPr>
                          </m:dPr>
                          <m:e>
                            <m:r>
                              <a:rPr lang="en-US" altLang="en-US" sz="1600" b="0" i="1" smtClean="0">
                                <a:latin typeface="Cambria Math" panose="02040503050406030204" pitchFamily="18" charset="0"/>
                              </a:rPr>
                              <m:t>1  </m:t>
                            </m:r>
                            <m:sSubSup>
                              <m:sSubSupPr>
                                <m:ctrlPr>
                                  <a:rPr lang="en-US" altLang="en-US" sz="1600" b="0" i="1" smtClean="0">
                                    <a:latin typeface="Cambria Math" panose="02040503050406030204" pitchFamily="18" charset="0"/>
                                  </a:rPr>
                                </m:ctrlPr>
                              </m:sSubSupPr>
                              <m:e>
                                <m:r>
                                  <a:rPr lang="en-US" altLang="en-US" sz="1600" b="0" i="1" smtClean="0">
                                    <a:latin typeface="Cambria Math" panose="02040503050406030204" pitchFamily="18" charset="0"/>
                                  </a:rPr>
                                  <m:t>𝑥</m:t>
                                </m:r>
                              </m:e>
                              <m:sub>
                                <m:r>
                                  <a:rPr lang="en-US" altLang="en-US" sz="1600" b="0" i="1" smtClean="0">
                                    <a:latin typeface="Cambria Math" panose="02040503050406030204" pitchFamily="18" charset="0"/>
                                  </a:rPr>
                                  <m:t>𝑗</m:t>
                                </m:r>
                                <m:r>
                                  <a:rPr lang="en-US" altLang="en-US" sz="1600" b="0" i="1" smtClean="0">
                                    <a:latin typeface="Cambria Math" panose="02040503050406030204" pitchFamily="18" charset="0"/>
                                  </a:rPr>
                                  <m:t>1</m:t>
                                </m:r>
                              </m:sub>
                              <m:sup>
                                <m:r>
                                  <a:rPr lang="en-US" altLang="en-US" sz="1600" b="0" i="1" smtClean="0">
                                    <a:latin typeface="Cambria Math" panose="02040503050406030204" pitchFamily="18" charset="0"/>
                                  </a:rPr>
                                  <m:t>2</m:t>
                                </m:r>
                              </m:sup>
                            </m:sSubSup>
                            <m:r>
                              <a:rPr lang="en-US" altLang="en-US" sz="1600" b="0" i="1" smtClean="0">
                                <a:latin typeface="Cambria Math" panose="02040503050406030204" pitchFamily="18" charset="0"/>
                              </a:rPr>
                              <m:t>  </m:t>
                            </m:r>
                            <m:rad>
                              <m:radPr>
                                <m:degHide m:val="on"/>
                                <m:ctrlPr>
                                  <a:rPr lang="en-US" altLang="en-US" sz="1600" b="0" i="1" smtClean="0">
                                    <a:latin typeface="Cambria Math" panose="02040503050406030204" pitchFamily="18" charset="0"/>
                                  </a:rPr>
                                </m:ctrlPr>
                              </m:radPr>
                              <m:deg/>
                              <m:e>
                                <m:r>
                                  <a:rPr lang="en-US" altLang="en-US" sz="1600" b="0" i="1" smtClean="0">
                                    <a:latin typeface="Cambria Math" panose="02040503050406030204" pitchFamily="18" charset="0"/>
                                  </a:rPr>
                                  <m:t>2</m:t>
                                </m:r>
                              </m:e>
                            </m:rad>
                            <m:sSub>
                              <m:sSubPr>
                                <m:ctrlPr>
                                  <a:rPr lang="en-US" altLang="en-US" sz="1600" b="0" i="1" smtClean="0">
                                    <a:latin typeface="Cambria Math" panose="02040503050406030204" pitchFamily="18" charset="0"/>
                                  </a:rPr>
                                </m:ctrlPr>
                              </m:sSubPr>
                              <m:e>
                                <m:r>
                                  <a:rPr lang="en-US" altLang="en-US" sz="1600" b="0" i="1" smtClean="0">
                                    <a:latin typeface="Cambria Math" panose="02040503050406030204" pitchFamily="18" charset="0"/>
                                  </a:rPr>
                                  <m:t>𝑥</m:t>
                                </m:r>
                              </m:e>
                              <m:sub>
                                <m:r>
                                  <a:rPr lang="en-US" altLang="en-US" sz="1600" b="0" i="1" smtClean="0">
                                    <a:latin typeface="Cambria Math" panose="02040503050406030204" pitchFamily="18" charset="0"/>
                                  </a:rPr>
                                  <m:t>𝑗</m:t>
                                </m:r>
                                <m:r>
                                  <a:rPr lang="en-US" altLang="en-US" sz="1600" b="0" i="1" smtClean="0">
                                    <a:latin typeface="Cambria Math" panose="02040503050406030204" pitchFamily="18" charset="0"/>
                                  </a:rPr>
                                  <m:t>1</m:t>
                                </m:r>
                              </m:sub>
                            </m:sSub>
                            <m:sSub>
                              <m:sSubPr>
                                <m:ctrlPr>
                                  <a:rPr lang="en-US" altLang="en-US" sz="1600" b="0" i="1" smtClean="0">
                                    <a:latin typeface="Cambria Math" panose="02040503050406030204" pitchFamily="18" charset="0"/>
                                  </a:rPr>
                                </m:ctrlPr>
                              </m:sSubPr>
                              <m:e>
                                <m:r>
                                  <a:rPr lang="en-US" altLang="en-US" sz="1600" b="0" i="1" smtClean="0">
                                    <a:latin typeface="Cambria Math" panose="02040503050406030204" pitchFamily="18" charset="0"/>
                                  </a:rPr>
                                  <m:t>𝑥</m:t>
                                </m:r>
                              </m:e>
                              <m:sub>
                                <m:r>
                                  <a:rPr lang="en-US" altLang="en-US" sz="1600" b="0" i="1" smtClean="0">
                                    <a:latin typeface="Cambria Math" panose="02040503050406030204" pitchFamily="18" charset="0"/>
                                  </a:rPr>
                                  <m:t>𝑗</m:t>
                                </m:r>
                                <m:r>
                                  <a:rPr lang="en-US" altLang="en-US" sz="1600" b="0" i="1" smtClean="0">
                                    <a:latin typeface="Cambria Math" panose="02040503050406030204" pitchFamily="18" charset="0"/>
                                  </a:rPr>
                                  <m:t>2</m:t>
                                </m:r>
                              </m:sub>
                            </m:sSub>
                            <m:r>
                              <a:rPr lang="en-US" altLang="en-US" sz="1600" b="0" i="1" smtClean="0">
                                <a:latin typeface="Cambria Math" panose="02040503050406030204" pitchFamily="18" charset="0"/>
                              </a:rPr>
                              <m:t>  </m:t>
                            </m:r>
                            <m:sSubSup>
                              <m:sSubSupPr>
                                <m:ctrlPr>
                                  <a:rPr lang="en-US" altLang="en-US" sz="1600" b="0" i="1" smtClean="0">
                                    <a:latin typeface="Cambria Math" panose="02040503050406030204" pitchFamily="18" charset="0"/>
                                  </a:rPr>
                                </m:ctrlPr>
                              </m:sSubSupPr>
                              <m:e>
                                <m:r>
                                  <a:rPr lang="en-US" altLang="en-US" sz="1600" b="0" i="1" smtClean="0">
                                    <a:latin typeface="Cambria Math" panose="02040503050406030204" pitchFamily="18" charset="0"/>
                                  </a:rPr>
                                  <m:t>𝑥</m:t>
                                </m:r>
                              </m:e>
                              <m:sub>
                                <m:r>
                                  <a:rPr lang="en-US" altLang="en-US" sz="1600" b="0" i="1" smtClean="0">
                                    <a:latin typeface="Cambria Math" panose="02040503050406030204" pitchFamily="18" charset="0"/>
                                  </a:rPr>
                                  <m:t>𝑗</m:t>
                                </m:r>
                                <m:r>
                                  <a:rPr lang="en-US" altLang="en-US" sz="1600" b="0" i="1" smtClean="0">
                                    <a:latin typeface="Cambria Math" panose="02040503050406030204" pitchFamily="18" charset="0"/>
                                  </a:rPr>
                                  <m:t>2</m:t>
                                </m:r>
                              </m:sub>
                              <m:sup>
                                <m:r>
                                  <a:rPr lang="en-US" altLang="en-US" sz="1600" b="0" i="1" smtClean="0">
                                    <a:latin typeface="Cambria Math" panose="02040503050406030204" pitchFamily="18" charset="0"/>
                                  </a:rPr>
                                  <m:t>2</m:t>
                                </m:r>
                              </m:sup>
                            </m:sSubSup>
                            <m:r>
                              <a:rPr lang="en-US" altLang="en-US" sz="1600" b="0" i="1" smtClean="0">
                                <a:latin typeface="Cambria Math" panose="02040503050406030204" pitchFamily="18" charset="0"/>
                              </a:rPr>
                              <m:t>  </m:t>
                            </m:r>
                            <m:rad>
                              <m:radPr>
                                <m:degHide m:val="on"/>
                                <m:ctrlPr>
                                  <a:rPr lang="en-US" altLang="en-US" sz="1600" b="0" i="1" smtClean="0">
                                    <a:latin typeface="Cambria Math" panose="02040503050406030204" pitchFamily="18" charset="0"/>
                                  </a:rPr>
                                </m:ctrlPr>
                              </m:radPr>
                              <m:deg/>
                              <m:e>
                                <m:r>
                                  <a:rPr lang="en-US" altLang="en-US" sz="1600" b="0" i="1" smtClean="0">
                                    <a:latin typeface="Cambria Math" panose="02040503050406030204" pitchFamily="18" charset="0"/>
                                  </a:rPr>
                                  <m:t>2</m:t>
                                </m:r>
                              </m:e>
                            </m:rad>
                            <m:sSub>
                              <m:sSubPr>
                                <m:ctrlPr>
                                  <a:rPr lang="en-US" altLang="en-US" sz="1600" b="0" i="1" smtClean="0">
                                    <a:latin typeface="Cambria Math" panose="02040503050406030204" pitchFamily="18" charset="0"/>
                                  </a:rPr>
                                </m:ctrlPr>
                              </m:sSubPr>
                              <m:e>
                                <m:r>
                                  <a:rPr lang="en-US" altLang="en-US" sz="1600" b="0" i="1" smtClean="0">
                                    <a:latin typeface="Cambria Math" panose="02040503050406030204" pitchFamily="18" charset="0"/>
                                  </a:rPr>
                                  <m:t>𝑥</m:t>
                                </m:r>
                              </m:e>
                              <m:sub>
                                <m:r>
                                  <a:rPr lang="en-US" altLang="en-US" sz="1600" b="0" i="1" smtClean="0">
                                    <a:latin typeface="Cambria Math" panose="02040503050406030204" pitchFamily="18" charset="0"/>
                                  </a:rPr>
                                  <m:t>𝑗</m:t>
                                </m:r>
                                <m:r>
                                  <a:rPr lang="en-US" altLang="en-US" sz="1600" b="0" i="1" smtClean="0">
                                    <a:latin typeface="Cambria Math" panose="02040503050406030204" pitchFamily="18" charset="0"/>
                                  </a:rPr>
                                  <m:t>1</m:t>
                                </m:r>
                              </m:sub>
                            </m:sSub>
                            <m:r>
                              <a:rPr lang="en-US" altLang="en-US" sz="1600" b="0" i="1" smtClean="0">
                                <a:latin typeface="Cambria Math" panose="02040503050406030204" pitchFamily="18" charset="0"/>
                              </a:rPr>
                              <m:t>  </m:t>
                            </m:r>
                            <m:rad>
                              <m:radPr>
                                <m:degHide m:val="on"/>
                                <m:ctrlPr>
                                  <a:rPr lang="en-US" altLang="en-US" sz="1600" b="0" i="1" smtClean="0">
                                    <a:latin typeface="Cambria Math" panose="02040503050406030204" pitchFamily="18" charset="0"/>
                                  </a:rPr>
                                </m:ctrlPr>
                              </m:radPr>
                              <m:deg/>
                              <m:e>
                                <m:r>
                                  <a:rPr lang="en-US" altLang="en-US" sz="1600" b="0" i="1" smtClean="0">
                                    <a:latin typeface="Cambria Math" panose="02040503050406030204" pitchFamily="18" charset="0"/>
                                  </a:rPr>
                                  <m:t>2</m:t>
                                </m:r>
                              </m:e>
                            </m:rad>
                            <m:sSub>
                              <m:sSubPr>
                                <m:ctrlPr>
                                  <a:rPr lang="en-US" altLang="en-US" sz="1600" b="0" i="1" smtClean="0">
                                    <a:latin typeface="Cambria Math" panose="02040503050406030204" pitchFamily="18" charset="0"/>
                                  </a:rPr>
                                </m:ctrlPr>
                              </m:sSubPr>
                              <m:e>
                                <m:r>
                                  <a:rPr lang="en-US" altLang="en-US" sz="1600" b="0" i="1" smtClean="0">
                                    <a:latin typeface="Cambria Math" panose="02040503050406030204" pitchFamily="18" charset="0"/>
                                  </a:rPr>
                                  <m:t>𝑥</m:t>
                                </m:r>
                              </m:e>
                              <m:sub>
                                <m:r>
                                  <a:rPr lang="en-US" altLang="en-US" sz="1600" b="0" i="1" smtClean="0">
                                    <a:latin typeface="Cambria Math" panose="02040503050406030204" pitchFamily="18" charset="0"/>
                                  </a:rPr>
                                  <m:t>𝑗</m:t>
                                </m:r>
                                <m:r>
                                  <a:rPr lang="en-US" altLang="en-US" sz="1600" b="0" i="1" smtClean="0">
                                    <a:latin typeface="Cambria Math" panose="02040503050406030204" pitchFamily="18" charset="0"/>
                                  </a:rPr>
                                  <m:t>2</m:t>
                                </m:r>
                              </m:sub>
                            </m:sSub>
                          </m:e>
                        </m:d>
                      </m:e>
                      <m:sup>
                        <m:r>
                          <a:rPr lang="en-US" altLang="en-US" sz="1600" b="0" i="1" smtClean="0">
                            <a:latin typeface="Cambria Math" panose="02040503050406030204" pitchFamily="18" charset="0"/>
                          </a:rPr>
                          <m:t>𝑇</m:t>
                        </m:r>
                      </m:sup>
                    </m:sSup>
                  </m:oMath>
                </a14:m>
                <a:endParaRPr lang="en-US" altLang="en-US" sz="1600" dirty="0" smtClean="0"/>
              </a:p>
              <a:p>
                <a:pPr marL="0" indent="0">
                  <a:lnSpc>
                    <a:spcPct val="125000"/>
                  </a:lnSpc>
                  <a:buNone/>
                </a:pPr>
                <a:r>
                  <a:rPr lang="en-US" altLang="en-US" sz="1600" b="0" dirty="0" smtClean="0"/>
                  <a:t>                  </a:t>
                </a:r>
                <a14:m>
                  <m:oMath xmlns:m="http://schemas.openxmlformats.org/officeDocument/2006/math">
                    <m:r>
                      <a:rPr lang="en-US" altLang="en-US" sz="1600" b="0" i="1" smtClean="0">
                        <a:latin typeface="Cambria Math" panose="02040503050406030204" pitchFamily="18" charset="0"/>
                      </a:rPr>
                      <m:t>=</m:t>
                    </m:r>
                    <m:r>
                      <m:rPr>
                        <m:sty m:val="p"/>
                      </m:rPr>
                      <a:rPr lang="en-US" altLang="en-US" sz="1600" b="0" i="0" smtClean="0">
                        <a:latin typeface="Cambria Math" panose="02040503050406030204" pitchFamily="18" charset="0"/>
                      </a:rPr>
                      <m:t>Φ</m:t>
                    </m:r>
                    <m:d>
                      <m:dPr>
                        <m:ctrlPr>
                          <a:rPr lang="en-US" altLang="en-US" sz="1600" b="0" i="1" smtClean="0">
                            <a:latin typeface="Cambria Math" panose="02040503050406030204" pitchFamily="18" charset="0"/>
                          </a:rPr>
                        </m:ctrlPr>
                      </m:dPr>
                      <m:e>
                        <m:sSub>
                          <m:sSubPr>
                            <m:ctrlPr>
                              <a:rPr lang="en-US" altLang="en-US" sz="1600" b="0" i="1" smtClean="0">
                                <a:latin typeface="Cambria Math" panose="02040503050406030204" pitchFamily="18" charset="0"/>
                              </a:rPr>
                            </m:ctrlPr>
                          </m:sSubPr>
                          <m:e>
                            <m:r>
                              <a:rPr lang="en-US" altLang="en-US" sz="1600" b="1" i="1" smtClean="0">
                                <a:latin typeface="Cambria Math" panose="02040503050406030204" pitchFamily="18" charset="0"/>
                              </a:rPr>
                              <m:t>𝒙</m:t>
                            </m:r>
                          </m:e>
                          <m:sub>
                            <m:r>
                              <a:rPr lang="en-US" altLang="en-US" sz="1600" b="0" i="1" smtClean="0">
                                <a:latin typeface="Cambria Math" panose="02040503050406030204" pitchFamily="18" charset="0"/>
                              </a:rPr>
                              <m:t>𝑖</m:t>
                            </m:r>
                          </m:sub>
                        </m:sSub>
                      </m:e>
                    </m:d>
                    <m:r>
                      <m:rPr>
                        <m:sty m:val="p"/>
                      </m:rPr>
                      <a:rPr lang="en-US" altLang="en-US" sz="1600" b="0" i="0" smtClean="0">
                        <a:latin typeface="Cambria Math" panose="02040503050406030204" pitchFamily="18" charset="0"/>
                      </a:rPr>
                      <m:t>Φ</m:t>
                    </m:r>
                    <m:sSup>
                      <m:sSupPr>
                        <m:ctrlPr>
                          <a:rPr lang="en-US" altLang="en-US" sz="1600" b="0" i="1" smtClean="0">
                            <a:latin typeface="Cambria Math" panose="02040503050406030204" pitchFamily="18" charset="0"/>
                          </a:rPr>
                        </m:ctrlPr>
                      </m:sSupPr>
                      <m:e>
                        <m:d>
                          <m:dPr>
                            <m:ctrlPr>
                              <a:rPr lang="en-US" altLang="en-US" sz="1600" b="0" i="1" smtClean="0">
                                <a:latin typeface="Cambria Math" panose="02040503050406030204" pitchFamily="18" charset="0"/>
                              </a:rPr>
                            </m:ctrlPr>
                          </m:dPr>
                          <m:e>
                            <m:sSub>
                              <m:sSubPr>
                                <m:ctrlPr>
                                  <a:rPr lang="en-US" altLang="en-US" sz="1600" b="1" i="1" smtClean="0">
                                    <a:latin typeface="Cambria Math" panose="02040503050406030204" pitchFamily="18" charset="0"/>
                                  </a:rPr>
                                </m:ctrlPr>
                              </m:sSubPr>
                              <m:e>
                                <m:r>
                                  <a:rPr lang="en-US" altLang="en-US" sz="1600" b="1" i="1" smtClean="0">
                                    <a:latin typeface="Cambria Math" panose="02040503050406030204" pitchFamily="18" charset="0"/>
                                  </a:rPr>
                                  <m:t>𝒙</m:t>
                                </m:r>
                              </m:e>
                              <m:sub>
                                <m:r>
                                  <a:rPr lang="en-US" altLang="en-US" sz="1600" b="1" i="1" smtClean="0">
                                    <a:latin typeface="Cambria Math" panose="02040503050406030204" pitchFamily="18" charset="0"/>
                                  </a:rPr>
                                  <m:t>𝒋</m:t>
                                </m:r>
                              </m:sub>
                            </m:sSub>
                          </m:e>
                        </m:d>
                      </m:e>
                      <m:sup>
                        <m:r>
                          <a:rPr lang="en-US" altLang="en-US" sz="1600" b="0" i="1" smtClean="0">
                            <a:latin typeface="Cambria Math" panose="02040503050406030204" pitchFamily="18" charset="0"/>
                          </a:rPr>
                          <m:t>𝑇</m:t>
                        </m:r>
                      </m:sup>
                    </m:sSup>
                  </m:oMath>
                </a14:m>
                <a:r>
                  <a:rPr lang="en-US" altLang="en-US" sz="1600" dirty="0" smtClean="0"/>
                  <a:t>   where </a:t>
                </a:r>
                <a14:m>
                  <m:oMath xmlns:m="http://schemas.openxmlformats.org/officeDocument/2006/math">
                    <m:r>
                      <m:rPr>
                        <m:sty m:val="p"/>
                      </m:rPr>
                      <a:rPr lang="en-US" altLang="en-US" sz="1600" b="0" i="0" smtClean="0">
                        <a:latin typeface="Cambria Math" panose="02040503050406030204" pitchFamily="18" charset="0"/>
                      </a:rPr>
                      <m:t>Φ</m:t>
                    </m:r>
                    <m:d>
                      <m:dPr>
                        <m:ctrlPr>
                          <a:rPr lang="en-US" altLang="en-US" sz="1600" b="0" i="1" smtClean="0">
                            <a:latin typeface="Cambria Math" panose="02040503050406030204" pitchFamily="18" charset="0"/>
                          </a:rPr>
                        </m:ctrlPr>
                      </m:dPr>
                      <m:e>
                        <m:r>
                          <a:rPr lang="en-US" altLang="en-US" sz="1600" b="1" i="1" smtClean="0">
                            <a:latin typeface="Cambria Math" panose="02040503050406030204" pitchFamily="18" charset="0"/>
                          </a:rPr>
                          <m:t>𝒙</m:t>
                        </m:r>
                      </m:e>
                    </m:d>
                    <m:r>
                      <a:rPr lang="en-US" altLang="en-US" sz="1600" b="0" i="1" smtClean="0">
                        <a:latin typeface="Cambria Math" panose="02040503050406030204" pitchFamily="18" charset="0"/>
                      </a:rPr>
                      <m:t>=</m:t>
                    </m:r>
                    <m:d>
                      <m:dPr>
                        <m:begChr m:val="["/>
                        <m:endChr m:val="]"/>
                        <m:ctrlPr>
                          <a:rPr lang="en-US" altLang="en-US" sz="1600" i="1">
                            <a:latin typeface="Cambria Math" panose="02040503050406030204" pitchFamily="18" charset="0"/>
                          </a:rPr>
                        </m:ctrlPr>
                      </m:dPr>
                      <m:e>
                        <m:r>
                          <a:rPr lang="en-US" altLang="en-US" sz="1600" i="1">
                            <a:latin typeface="Cambria Math" panose="02040503050406030204" pitchFamily="18" charset="0"/>
                          </a:rPr>
                          <m:t>1  </m:t>
                        </m:r>
                        <m:sSubSup>
                          <m:sSubSupPr>
                            <m:ctrlPr>
                              <a:rPr lang="en-US" altLang="en-US" sz="1600" i="1">
                                <a:latin typeface="Cambria Math" panose="02040503050406030204" pitchFamily="18" charset="0"/>
                              </a:rPr>
                            </m:ctrlPr>
                          </m:sSubSupPr>
                          <m:e>
                            <m:r>
                              <a:rPr lang="en-US" altLang="en-US" sz="1600" i="1">
                                <a:latin typeface="Cambria Math" panose="02040503050406030204" pitchFamily="18" charset="0"/>
                              </a:rPr>
                              <m:t>𝑥</m:t>
                            </m:r>
                          </m:e>
                          <m:sub>
                            <m:r>
                              <a:rPr lang="en-US" altLang="en-US" sz="1600" i="1">
                                <a:latin typeface="Cambria Math" panose="02040503050406030204" pitchFamily="18" charset="0"/>
                              </a:rPr>
                              <m:t>1</m:t>
                            </m:r>
                          </m:sub>
                          <m:sup>
                            <m:r>
                              <a:rPr lang="en-US" altLang="en-US" sz="1600" i="1">
                                <a:latin typeface="Cambria Math" panose="02040503050406030204" pitchFamily="18" charset="0"/>
                              </a:rPr>
                              <m:t>2</m:t>
                            </m:r>
                          </m:sup>
                        </m:sSubSup>
                        <m:r>
                          <a:rPr lang="en-US" altLang="en-US" sz="1600" i="1">
                            <a:latin typeface="Cambria Math" panose="02040503050406030204" pitchFamily="18" charset="0"/>
                          </a:rPr>
                          <m:t>  </m:t>
                        </m:r>
                        <m:rad>
                          <m:radPr>
                            <m:degHide m:val="on"/>
                            <m:ctrlPr>
                              <a:rPr lang="en-US" altLang="en-US" sz="1600" i="1">
                                <a:latin typeface="Cambria Math" panose="02040503050406030204" pitchFamily="18" charset="0"/>
                              </a:rPr>
                            </m:ctrlPr>
                          </m:radPr>
                          <m:deg/>
                          <m:e>
                            <m:r>
                              <a:rPr lang="en-US" altLang="en-US" sz="1600" i="1">
                                <a:latin typeface="Cambria Math" panose="02040503050406030204" pitchFamily="18" charset="0"/>
                              </a:rPr>
                              <m:t>2</m:t>
                            </m:r>
                          </m:e>
                        </m:rad>
                        <m:sSub>
                          <m:sSubPr>
                            <m:ctrlPr>
                              <a:rPr lang="en-US" altLang="en-US" sz="1600" i="1">
                                <a:latin typeface="Cambria Math" panose="02040503050406030204" pitchFamily="18" charset="0"/>
                              </a:rPr>
                            </m:ctrlPr>
                          </m:sSubPr>
                          <m:e>
                            <m:r>
                              <a:rPr lang="en-US" altLang="en-US" sz="1600" i="1">
                                <a:latin typeface="Cambria Math" panose="02040503050406030204" pitchFamily="18" charset="0"/>
                              </a:rPr>
                              <m:t>𝑥</m:t>
                            </m:r>
                          </m:e>
                          <m:sub>
                            <m:r>
                              <a:rPr lang="en-US" altLang="en-US" sz="1600" i="1">
                                <a:latin typeface="Cambria Math" panose="02040503050406030204" pitchFamily="18" charset="0"/>
                              </a:rPr>
                              <m:t>1</m:t>
                            </m:r>
                          </m:sub>
                        </m:sSub>
                        <m:sSub>
                          <m:sSubPr>
                            <m:ctrlPr>
                              <a:rPr lang="en-US" altLang="en-US" sz="1600" i="1">
                                <a:latin typeface="Cambria Math" panose="02040503050406030204" pitchFamily="18" charset="0"/>
                              </a:rPr>
                            </m:ctrlPr>
                          </m:sSubPr>
                          <m:e>
                            <m:r>
                              <a:rPr lang="en-US" altLang="en-US" sz="1600" i="1">
                                <a:latin typeface="Cambria Math" panose="02040503050406030204" pitchFamily="18" charset="0"/>
                              </a:rPr>
                              <m:t>𝑥</m:t>
                            </m:r>
                          </m:e>
                          <m:sub>
                            <m:r>
                              <a:rPr lang="en-US" altLang="en-US" sz="1600" i="1">
                                <a:latin typeface="Cambria Math" panose="02040503050406030204" pitchFamily="18" charset="0"/>
                              </a:rPr>
                              <m:t>2</m:t>
                            </m:r>
                          </m:sub>
                        </m:sSub>
                        <m:r>
                          <a:rPr lang="en-US" altLang="en-US" sz="1600" i="1">
                            <a:latin typeface="Cambria Math" panose="02040503050406030204" pitchFamily="18" charset="0"/>
                          </a:rPr>
                          <m:t>  </m:t>
                        </m:r>
                        <m:sSubSup>
                          <m:sSubSupPr>
                            <m:ctrlPr>
                              <a:rPr lang="en-US" altLang="en-US" sz="1600" i="1">
                                <a:latin typeface="Cambria Math" panose="02040503050406030204" pitchFamily="18" charset="0"/>
                              </a:rPr>
                            </m:ctrlPr>
                          </m:sSubSupPr>
                          <m:e>
                            <m:r>
                              <a:rPr lang="en-US" altLang="en-US" sz="1600" i="1">
                                <a:latin typeface="Cambria Math" panose="02040503050406030204" pitchFamily="18" charset="0"/>
                              </a:rPr>
                              <m:t>𝑥</m:t>
                            </m:r>
                          </m:e>
                          <m:sub>
                            <m:r>
                              <a:rPr lang="en-US" altLang="en-US" sz="1600" i="1">
                                <a:latin typeface="Cambria Math" panose="02040503050406030204" pitchFamily="18" charset="0"/>
                              </a:rPr>
                              <m:t>2</m:t>
                            </m:r>
                          </m:sub>
                          <m:sup>
                            <m:r>
                              <a:rPr lang="en-US" altLang="en-US" sz="1600" i="1">
                                <a:latin typeface="Cambria Math" panose="02040503050406030204" pitchFamily="18" charset="0"/>
                              </a:rPr>
                              <m:t>2</m:t>
                            </m:r>
                          </m:sup>
                        </m:sSubSup>
                        <m:r>
                          <a:rPr lang="en-US" altLang="en-US" sz="1600" i="1">
                            <a:latin typeface="Cambria Math" panose="02040503050406030204" pitchFamily="18" charset="0"/>
                          </a:rPr>
                          <m:t>  </m:t>
                        </m:r>
                        <m:rad>
                          <m:radPr>
                            <m:degHide m:val="on"/>
                            <m:ctrlPr>
                              <a:rPr lang="en-US" altLang="en-US" sz="1600" i="1">
                                <a:latin typeface="Cambria Math" panose="02040503050406030204" pitchFamily="18" charset="0"/>
                              </a:rPr>
                            </m:ctrlPr>
                          </m:radPr>
                          <m:deg/>
                          <m:e>
                            <m:r>
                              <a:rPr lang="en-US" altLang="en-US" sz="1600" i="1">
                                <a:latin typeface="Cambria Math" panose="02040503050406030204" pitchFamily="18" charset="0"/>
                              </a:rPr>
                              <m:t>2</m:t>
                            </m:r>
                          </m:e>
                        </m:rad>
                        <m:sSub>
                          <m:sSubPr>
                            <m:ctrlPr>
                              <a:rPr lang="en-US" altLang="en-US" sz="1600" i="1">
                                <a:latin typeface="Cambria Math" panose="02040503050406030204" pitchFamily="18" charset="0"/>
                              </a:rPr>
                            </m:ctrlPr>
                          </m:sSubPr>
                          <m:e>
                            <m:r>
                              <a:rPr lang="en-US" altLang="en-US" sz="1600" i="1">
                                <a:latin typeface="Cambria Math" panose="02040503050406030204" pitchFamily="18" charset="0"/>
                              </a:rPr>
                              <m:t>𝑥</m:t>
                            </m:r>
                          </m:e>
                          <m:sub>
                            <m:r>
                              <a:rPr lang="en-US" altLang="en-US" sz="1600" i="1">
                                <a:latin typeface="Cambria Math" panose="02040503050406030204" pitchFamily="18" charset="0"/>
                              </a:rPr>
                              <m:t>1</m:t>
                            </m:r>
                          </m:sub>
                        </m:sSub>
                        <m:r>
                          <a:rPr lang="en-US" altLang="en-US" sz="1600" i="1">
                            <a:latin typeface="Cambria Math" panose="02040503050406030204" pitchFamily="18" charset="0"/>
                          </a:rPr>
                          <m:t>  </m:t>
                        </m:r>
                        <m:rad>
                          <m:radPr>
                            <m:degHide m:val="on"/>
                            <m:ctrlPr>
                              <a:rPr lang="en-US" altLang="en-US" sz="1600" i="1">
                                <a:latin typeface="Cambria Math" panose="02040503050406030204" pitchFamily="18" charset="0"/>
                              </a:rPr>
                            </m:ctrlPr>
                          </m:radPr>
                          <m:deg/>
                          <m:e>
                            <m:r>
                              <a:rPr lang="en-US" altLang="en-US" sz="1600" i="1">
                                <a:latin typeface="Cambria Math" panose="02040503050406030204" pitchFamily="18" charset="0"/>
                              </a:rPr>
                              <m:t>2</m:t>
                            </m:r>
                          </m:e>
                        </m:rad>
                        <m:sSub>
                          <m:sSubPr>
                            <m:ctrlPr>
                              <a:rPr lang="en-US" altLang="en-US" sz="1600" i="1">
                                <a:latin typeface="Cambria Math" panose="02040503050406030204" pitchFamily="18" charset="0"/>
                              </a:rPr>
                            </m:ctrlPr>
                          </m:sSubPr>
                          <m:e>
                            <m:r>
                              <a:rPr lang="en-US" altLang="en-US" sz="1600" i="1">
                                <a:latin typeface="Cambria Math" panose="02040503050406030204" pitchFamily="18" charset="0"/>
                              </a:rPr>
                              <m:t>𝑥</m:t>
                            </m:r>
                          </m:e>
                          <m:sub>
                            <m:r>
                              <a:rPr lang="en-US" altLang="en-US" sz="1600" i="1">
                                <a:latin typeface="Cambria Math" panose="02040503050406030204" pitchFamily="18" charset="0"/>
                              </a:rPr>
                              <m:t>2</m:t>
                            </m:r>
                          </m:sub>
                        </m:sSub>
                      </m:e>
                    </m:d>
                  </m:oMath>
                </a14:m>
                <a:endParaRPr lang="el-GR" altLang="en-US" sz="1600" dirty="0" smtClean="0"/>
              </a:p>
            </p:txBody>
          </p:sp>
        </mc:Choice>
        <mc:Fallback xmlns="">
          <p:sp>
            <p:nvSpPr>
              <p:cNvPr id="44035" name="Rectangle 3"/>
              <p:cNvSpPr>
                <a:spLocks noGrp="1" noRot="1" noChangeAspect="1" noMove="1" noResize="1" noEditPoints="1" noAdjustHandles="1" noChangeArrowheads="1" noChangeShapeType="1" noTextEdit="1"/>
              </p:cNvSpPr>
              <p:nvPr>
                <p:ph type="body" idx="1"/>
              </p:nvPr>
            </p:nvSpPr>
            <p:spPr>
              <a:xfrm>
                <a:off x="744322" y="1858061"/>
                <a:ext cx="8458200" cy="4339742"/>
              </a:xfrm>
              <a:blipFill rotWithShape="0">
                <a:blip r:embed="rId2"/>
                <a:stretch>
                  <a:fillRect l="-1369" t="-983" r="-1369"/>
                </a:stretch>
              </a:blipFill>
            </p:spPr>
            <p:txBody>
              <a:bodyPr/>
              <a:lstStyle/>
              <a:p>
                <a:r>
                  <a:rPr lang="en-US">
                    <a:noFill/>
                  </a:rPr>
                  <a:t> </a:t>
                </a:r>
              </a:p>
            </p:txBody>
          </p:sp>
        </mc:Fallback>
      </mc:AlternateContent>
      <p:sp>
        <p:nvSpPr>
          <p:cNvPr id="44036" name="TextBox 4"/>
          <p:cNvSpPr txBox="1">
            <a:spLocks noChangeArrowheads="1"/>
          </p:cNvSpPr>
          <p:nvPr/>
        </p:nvSpPr>
        <p:spPr bwMode="auto">
          <a:xfrm>
            <a:off x="7620000" y="-33338"/>
            <a:ext cx="1293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1600">
                <a:solidFill>
                  <a:srgbClr val="FBFCFF"/>
                </a:solidFill>
              </a:rPr>
              <a:t>Sec. 15.2.3</a:t>
            </a:r>
          </a:p>
        </p:txBody>
      </p:sp>
    </p:spTree>
    <p:extLst>
      <p:ext uri="{BB962C8B-B14F-4D97-AF65-F5344CB8AC3E}">
        <p14:creationId xmlns:p14="http://schemas.microsoft.com/office/powerpoint/2010/main" val="358448344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ltLang="en-US" dirty="0"/>
              <a:t>What Functions are Kernels?</a:t>
            </a:r>
          </a:p>
        </p:txBody>
      </p:sp>
      <p:sp>
        <p:nvSpPr>
          <p:cNvPr id="226307" name="Rectangle 3"/>
          <p:cNvSpPr>
            <a:spLocks noGrp="1" noChangeArrowheads="1"/>
          </p:cNvSpPr>
          <p:nvPr>
            <p:ph type="body" idx="1"/>
          </p:nvPr>
        </p:nvSpPr>
        <p:spPr>
          <a:xfrm>
            <a:off x="822959" y="1737361"/>
            <a:ext cx="7543801" cy="4023360"/>
          </a:xfrm>
        </p:spPr>
        <p:txBody>
          <a:bodyPr/>
          <a:lstStyle/>
          <a:p>
            <a:pPr>
              <a:buFont typeface="Wingdings" panose="05000000000000000000" pitchFamily="2" charset="2"/>
              <a:buChar char="Ø"/>
            </a:pPr>
            <a:r>
              <a:rPr lang="en-US" altLang="en-US" dirty="0"/>
              <a:t>For some functions </a:t>
            </a:r>
            <a:r>
              <a:rPr lang="en-US" altLang="en-US" i="1" dirty="0"/>
              <a:t>K</a:t>
            </a:r>
            <a:r>
              <a:rPr lang="en-US" altLang="en-US" dirty="0"/>
              <a:t>(</a:t>
            </a:r>
            <a:r>
              <a:rPr lang="en-US" altLang="en-US" b="1" dirty="0" err="1"/>
              <a:t>x</a:t>
            </a:r>
            <a:r>
              <a:rPr lang="en-US" altLang="en-US" b="1" baseline="-25000" dirty="0" err="1"/>
              <a:t>i</a:t>
            </a:r>
            <a:r>
              <a:rPr lang="en-US" altLang="en-US" dirty="0" err="1"/>
              <a:t>,</a:t>
            </a:r>
            <a:r>
              <a:rPr lang="en-US" altLang="en-US" b="1" dirty="0" err="1"/>
              <a:t>x</a:t>
            </a:r>
            <a:r>
              <a:rPr lang="en-US" altLang="en-US" b="1" baseline="-25000" dirty="0" err="1"/>
              <a:t>j</a:t>
            </a:r>
            <a:r>
              <a:rPr lang="en-US" altLang="en-US" dirty="0"/>
              <a:t>) checking that </a:t>
            </a:r>
            <a:r>
              <a:rPr lang="en-US" altLang="en-US" i="1" dirty="0"/>
              <a:t>K</a:t>
            </a:r>
            <a:r>
              <a:rPr lang="en-US" altLang="en-US" dirty="0"/>
              <a:t>(</a:t>
            </a:r>
            <a:r>
              <a:rPr lang="en-US" altLang="en-US" b="1" dirty="0" err="1"/>
              <a:t>x</a:t>
            </a:r>
            <a:r>
              <a:rPr lang="en-US" altLang="en-US" b="1" baseline="-25000" dirty="0" err="1"/>
              <a:t>i</a:t>
            </a:r>
            <a:r>
              <a:rPr lang="en-US" altLang="en-US" dirty="0" err="1"/>
              <a:t>,</a:t>
            </a:r>
            <a:r>
              <a:rPr lang="en-US" altLang="en-US" b="1" dirty="0" err="1"/>
              <a:t>x</a:t>
            </a:r>
            <a:r>
              <a:rPr lang="en-US" altLang="en-US" b="1" baseline="-25000" dirty="0" err="1"/>
              <a:t>j</a:t>
            </a:r>
            <a:r>
              <a:rPr lang="en-US" altLang="en-US" dirty="0"/>
              <a:t>)= </a:t>
            </a:r>
            <a:r>
              <a:rPr lang="el-GR" altLang="en-US" dirty="0">
                <a:cs typeface="Times New Roman" panose="02020603050405020304" pitchFamily="18" charset="0"/>
              </a:rPr>
              <a:t>φ</a:t>
            </a:r>
            <a:r>
              <a:rPr lang="en-US" altLang="en-US" dirty="0" smtClean="0"/>
              <a:t>(</a:t>
            </a:r>
            <a:r>
              <a:rPr lang="en-US" altLang="en-US" b="1" dirty="0" smtClean="0"/>
              <a:t>x</a:t>
            </a:r>
            <a:r>
              <a:rPr lang="en-US" altLang="en-US" b="1" baseline="-25000" dirty="0" smtClean="0"/>
              <a:t>i</a:t>
            </a:r>
            <a:r>
              <a:rPr lang="en-US" altLang="en-US" dirty="0" smtClean="0"/>
              <a:t>) </a:t>
            </a:r>
            <a:r>
              <a:rPr lang="el-GR" altLang="en-US" dirty="0" smtClean="0">
                <a:cs typeface="Times New Roman" panose="02020603050405020304" pitchFamily="18" charset="0"/>
              </a:rPr>
              <a:t>φ</a:t>
            </a:r>
            <a:r>
              <a:rPr lang="en-US" altLang="en-US" dirty="0" smtClean="0"/>
              <a:t>(</a:t>
            </a:r>
            <a:r>
              <a:rPr lang="en-US" altLang="en-US" b="1" dirty="0" err="1" smtClean="0"/>
              <a:t>x</a:t>
            </a:r>
            <a:r>
              <a:rPr lang="en-US" altLang="en-US" b="1" baseline="-25000" dirty="0" err="1"/>
              <a:t>j</a:t>
            </a:r>
            <a:r>
              <a:rPr lang="en-US" altLang="en-US" dirty="0" smtClean="0"/>
              <a:t>)</a:t>
            </a:r>
            <a:r>
              <a:rPr lang="en-US" altLang="en-US" b="1" baseline="-25000" dirty="0" smtClean="0"/>
              <a:t> </a:t>
            </a:r>
            <a:r>
              <a:rPr lang="en-US" altLang="en-US" b="1" baseline="30000" dirty="0" err="1" smtClean="0"/>
              <a:t>T</a:t>
            </a:r>
            <a:r>
              <a:rPr lang="en-US" altLang="en-US" dirty="0" err="1" smtClean="0"/>
              <a:t>can</a:t>
            </a:r>
            <a:r>
              <a:rPr lang="en-US" altLang="en-US" dirty="0" smtClean="0"/>
              <a:t> </a:t>
            </a:r>
            <a:r>
              <a:rPr lang="en-US" altLang="en-US" dirty="0"/>
              <a:t>be cumbersome. </a:t>
            </a:r>
          </a:p>
          <a:p>
            <a:pPr>
              <a:buFont typeface="Wingdings" panose="05000000000000000000" pitchFamily="2" charset="2"/>
              <a:buChar char="Ø"/>
            </a:pPr>
            <a:r>
              <a:rPr lang="en-US" altLang="en-US" dirty="0"/>
              <a:t>Mercer’s theorem:  </a:t>
            </a:r>
          </a:p>
          <a:p>
            <a:pPr algn="ctr">
              <a:buFontTx/>
              <a:buNone/>
            </a:pPr>
            <a:r>
              <a:rPr lang="en-US" altLang="en-US" b="1" i="1" dirty="0"/>
              <a:t>Every semi-positive definite symmetric function is a kernel</a:t>
            </a:r>
          </a:p>
          <a:p>
            <a:pPr>
              <a:buFont typeface="Wingdings" panose="05000000000000000000" pitchFamily="2" charset="2"/>
              <a:buChar char="Ø"/>
            </a:pPr>
            <a:r>
              <a:rPr lang="en-US" altLang="en-US" dirty="0"/>
              <a:t>Semi-positive definite symmetric functions correspond to a semi-positive definite symmetric Gram matrix:</a:t>
            </a:r>
          </a:p>
          <a:p>
            <a:pPr algn="ctr">
              <a:buFontTx/>
              <a:buNone/>
            </a:pPr>
            <a:endParaRPr lang="en-US" altLang="en-US" b="1" i="1" dirty="0"/>
          </a:p>
        </p:txBody>
      </p:sp>
      <p:graphicFrame>
        <p:nvGraphicFramePr>
          <p:cNvPr id="226358" name="Group 54"/>
          <p:cNvGraphicFramePr>
            <a:graphicFrameLocks noGrp="1"/>
          </p:cNvGraphicFramePr>
          <p:nvPr>
            <p:extLst/>
          </p:nvPr>
        </p:nvGraphicFramePr>
        <p:xfrm>
          <a:off x="2266950" y="3987800"/>
          <a:ext cx="5830974" cy="1828800"/>
        </p:xfrm>
        <a:graphic>
          <a:graphicData uri="http://schemas.openxmlformats.org/drawingml/2006/table">
            <a:tbl>
              <a:tblPr/>
              <a:tblGrid>
                <a:gridCol w="1165503"/>
                <a:gridCol w="1167233"/>
                <a:gridCol w="1165503"/>
                <a:gridCol w="1167232"/>
                <a:gridCol w="1165503"/>
              </a:tblGrid>
              <a:tr h="323129">
                <a:tc>
                  <a:txBody>
                    <a:bodyPr/>
                    <a:lstStyle>
                      <a:lvl1pPr>
                        <a:defRPr>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a:defRPr sz="14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20000"/>
                        </a:spcBef>
                        <a:spcAft>
                          <a:spcPct val="0"/>
                        </a:spcAft>
                        <a:defRPr sz="1200">
                          <a:solidFill>
                            <a:schemeClr val="tx1"/>
                          </a:solidFill>
                          <a:latin typeface="Times New Roman" panose="02020603050405020304" pitchFamily="18" charset="0"/>
                        </a:defRPr>
                      </a:lvl6pPr>
                      <a:lvl7pPr fontAlgn="base">
                        <a:spcBef>
                          <a:spcPct val="20000"/>
                        </a:spcBef>
                        <a:spcAft>
                          <a:spcPct val="0"/>
                        </a:spcAft>
                        <a:defRPr sz="1200">
                          <a:solidFill>
                            <a:schemeClr val="tx1"/>
                          </a:solidFill>
                          <a:latin typeface="Times New Roman" panose="02020603050405020304" pitchFamily="18" charset="0"/>
                        </a:defRPr>
                      </a:lvl7pPr>
                      <a:lvl8pPr fontAlgn="base">
                        <a:spcBef>
                          <a:spcPct val="20000"/>
                        </a:spcBef>
                        <a:spcAft>
                          <a:spcPct val="0"/>
                        </a:spcAft>
                        <a:defRPr sz="1200">
                          <a:solidFill>
                            <a:schemeClr val="tx1"/>
                          </a:solidFill>
                          <a:latin typeface="Times New Roman" panose="02020603050405020304" pitchFamily="18" charset="0"/>
                        </a:defRPr>
                      </a:lvl8pPr>
                      <a:lvl9pPr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dirty="0" smtClean="0">
                          <a:ln>
                            <a:noFill/>
                          </a:ln>
                          <a:solidFill>
                            <a:schemeClr val="tx1"/>
                          </a:solidFill>
                          <a:effectLst/>
                          <a:latin typeface="Times New Roman" panose="02020603050405020304" pitchFamily="18" charset="0"/>
                        </a:rPr>
                        <a:t>K</a:t>
                      </a:r>
                      <a:r>
                        <a:rPr kumimoji="0" lang="en-US" altLang="en-US" sz="1800" b="0" i="0" u="none" strike="noStrike" cap="none" normalizeH="0" baseline="0" dirty="0" smtClean="0">
                          <a:ln>
                            <a:noFill/>
                          </a:ln>
                          <a:solidFill>
                            <a:schemeClr val="tx1"/>
                          </a:solidFill>
                          <a:effectLst/>
                          <a:latin typeface="Times New Roman" panose="02020603050405020304" pitchFamily="18" charset="0"/>
                        </a:rPr>
                        <a:t>(</a:t>
                      </a:r>
                      <a:r>
                        <a:rPr kumimoji="0" lang="en-US" altLang="en-US" sz="1800" b="1" i="0" u="none" strike="noStrike" cap="none" normalizeH="0" baseline="0" dirty="0" smtClean="0">
                          <a:ln>
                            <a:noFill/>
                          </a:ln>
                          <a:solidFill>
                            <a:schemeClr val="tx1"/>
                          </a:solidFill>
                          <a:effectLst/>
                          <a:latin typeface="Times New Roman" panose="02020603050405020304" pitchFamily="18" charset="0"/>
                        </a:rPr>
                        <a:t>x</a:t>
                      </a:r>
                      <a:r>
                        <a:rPr kumimoji="0" lang="en-US" altLang="en-US" sz="1800" b="1" i="0" u="none" strike="noStrike" cap="none" normalizeH="0" baseline="-25000" dirty="0" smtClean="0">
                          <a:ln>
                            <a:noFill/>
                          </a:ln>
                          <a:solidFill>
                            <a:schemeClr val="tx1"/>
                          </a:solidFill>
                          <a:effectLst/>
                          <a:latin typeface="Times New Roman" panose="02020603050405020304" pitchFamily="18" charset="0"/>
                        </a:rPr>
                        <a:t>1</a:t>
                      </a:r>
                      <a:r>
                        <a:rPr kumimoji="0" lang="en-US" altLang="en-US" sz="1800" b="0" i="0" u="none" strike="noStrike" cap="none" normalizeH="0" baseline="0" dirty="0" smtClean="0">
                          <a:ln>
                            <a:noFill/>
                          </a:ln>
                          <a:solidFill>
                            <a:schemeClr val="tx1"/>
                          </a:solidFill>
                          <a:effectLst/>
                          <a:latin typeface="Times New Roman" panose="02020603050405020304" pitchFamily="18" charset="0"/>
                        </a:rPr>
                        <a:t>,</a:t>
                      </a:r>
                      <a:r>
                        <a:rPr kumimoji="0" lang="en-US" altLang="en-US" sz="1800" b="1" i="0" u="none" strike="noStrike" cap="none" normalizeH="0" baseline="0" dirty="0" smtClean="0">
                          <a:ln>
                            <a:noFill/>
                          </a:ln>
                          <a:solidFill>
                            <a:schemeClr val="tx1"/>
                          </a:solidFill>
                          <a:effectLst/>
                          <a:latin typeface="Times New Roman" panose="02020603050405020304" pitchFamily="18" charset="0"/>
                        </a:rPr>
                        <a:t>x</a:t>
                      </a:r>
                      <a:r>
                        <a:rPr kumimoji="0" lang="en-US" altLang="en-US" sz="1800" b="1" i="0" u="none" strike="noStrike" cap="none" normalizeH="0" baseline="-25000" dirty="0" smtClean="0">
                          <a:ln>
                            <a:noFill/>
                          </a:ln>
                          <a:solidFill>
                            <a:schemeClr val="tx1"/>
                          </a:solidFill>
                          <a:effectLst/>
                          <a:latin typeface="Times New Roman" panose="02020603050405020304" pitchFamily="18" charset="0"/>
                        </a:rPr>
                        <a:t>1</a:t>
                      </a:r>
                      <a:r>
                        <a:rPr kumimoji="0" lang="en-US" altLang="en-US" sz="1800" b="0" i="0" u="none" strike="noStrike" cap="none" normalizeH="0" baseline="0" dirty="0" smtClean="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a:defRPr sz="14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20000"/>
                        </a:spcBef>
                        <a:spcAft>
                          <a:spcPct val="0"/>
                        </a:spcAft>
                        <a:defRPr sz="1200">
                          <a:solidFill>
                            <a:schemeClr val="tx1"/>
                          </a:solidFill>
                          <a:latin typeface="Times New Roman" panose="02020603050405020304" pitchFamily="18" charset="0"/>
                        </a:defRPr>
                      </a:lvl6pPr>
                      <a:lvl7pPr fontAlgn="base">
                        <a:spcBef>
                          <a:spcPct val="20000"/>
                        </a:spcBef>
                        <a:spcAft>
                          <a:spcPct val="0"/>
                        </a:spcAft>
                        <a:defRPr sz="1200">
                          <a:solidFill>
                            <a:schemeClr val="tx1"/>
                          </a:solidFill>
                          <a:latin typeface="Times New Roman" panose="02020603050405020304" pitchFamily="18" charset="0"/>
                        </a:defRPr>
                      </a:lvl7pPr>
                      <a:lvl8pPr fontAlgn="base">
                        <a:spcBef>
                          <a:spcPct val="20000"/>
                        </a:spcBef>
                        <a:spcAft>
                          <a:spcPct val="0"/>
                        </a:spcAft>
                        <a:defRPr sz="1200">
                          <a:solidFill>
                            <a:schemeClr val="tx1"/>
                          </a:solidFill>
                          <a:latin typeface="Times New Roman" panose="02020603050405020304" pitchFamily="18" charset="0"/>
                        </a:defRPr>
                      </a:lvl8pPr>
                      <a:lvl9pPr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smtClean="0">
                          <a:ln>
                            <a:noFill/>
                          </a:ln>
                          <a:solidFill>
                            <a:schemeClr val="tx1"/>
                          </a:solidFill>
                          <a:effectLst/>
                          <a:latin typeface="Times New Roman" panose="02020603050405020304" pitchFamily="18" charset="0"/>
                        </a:rPr>
                        <a:t>K</a:t>
                      </a:r>
                      <a:r>
                        <a:rPr kumimoji="0" lang="en-US" altLang="en-US" sz="1800" b="0" i="0" u="none" strike="noStrike" cap="none" normalizeH="0" baseline="0" smtClean="0">
                          <a:ln>
                            <a:noFill/>
                          </a:ln>
                          <a:solidFill>
                            <a:schemeClr val="tx1"/>
                          </a:solidFill>
                          <a:effectLst/>
                          <a:latin typeface="Times New Roman" panose="02020603050405020304" pitchFamily="18" charset="0"/>
                        </a:rPr>
                        <a:t>(</a:t>
                      </a:r>
                      <a:r>
                        <a:rPr kumimoji="0" lang="en-US" altLang="en-US" sz="1800" b="1" i="0" u="none" strike="noStrike" cap="none" normalizeH="0" baseline="0" smtClean="0">
                          <a:ln>
                            <a:noFill/>
                          </a:ln>
                          <a:solidFill>
                            <a:schemeClr val="tx1"/>
                          </a:solidFill>
                          <a:effectLst/>
                          <a:latin typeface="Times New Roman" panose="02020603050405020304" pitchFamily="18" charset="0"/>
                        </a:rPr>
                        <a:t>x</a:t>
                      </a:r>
                      <a:r>
                        <a:rPr kumimoji="0" lang="en-US" altLang="en-US" sz="1800" b="1" i="0" u="none" strike="noStrike" cap="none" normalizeH="0" baseline="-25000" smtClean="0">
                          <a:ln>
                            <a:noFill/>
                          </a:ln>
                          <a:solidFill>
                            <a:schemeClr val="tx1"/>
                          </a:solidFill>
                          <a:effectLst/>
                          <a:latin typeface="Times New Roman" panose="02020603050405020304" pitchFamily="18" charset="0"/>
                        </a:rPr>
                        <a:t>1</a:t>
                      </a:r>
                      <a:r>
                        <a:rPr kumimoji="0" lang="en-US" altLang="en-US" sz="1800" b="0" i="0" u="none" strike="noStrike" cap="none" normalizeH="0" baseline="0" smtClean="0">
                          <a:ln>
                            <a:noFill/>
                          </a:ln>
                          <a:solidFill>
                            <a:schemeClr val="tx1"/>
                          </a:solidFill>
                          <a:effectLst/>
                          <a:latin typeface="Times New Roman" panose="02020603050405020304" pitchFamily="18" charset="0"/>
                        </a:rPr>
                        <a:t>,</a:t>
                      </a:r>
                      <a:r>
                        <a:rPr kumimoji="0" lang="en-US" altLang="en-US" sz="1800" b="1" i="0" u="none" strike="noStrike" cap="none" normalizeH="0" baseline="0" smtClean="0">
                          <a:ln>
                            <a:noFill/>
                          </a:ln>
                          <a:solidFill>
                            <a:schemeClr val="tx1"/>
                          </a:solidFill>
                          <a:effectLst/>
                          <a:latin typeface="Times New Roman" panose="02020603050405020304" pitchFamily="18" charset="0"/>
                        </a:rPr>
                        <a:t>x</a:t>
                      </a:r>
                      <a:r>
                        <a:rPr kumimoji="0" lang="en-US" altLang="en-US" sz="1800" b="1" i="0" u="none" strike="noStrike" cap="none" normalizeH="0" baseline="-25000" smtClean="0">
                          <a:ln>
                            <a:noFill/>
                          </a:ln>
                          <a:solidFill>
                            <a:schemeClr val="tx1"/>
                          </a:solidFill>
                          <a:effectLst/>
                          <a:latin typeface="Times New Roman" panose="02020603050405020304" pitchFamily="18" charset="0"/>
                        </a:rPr>
                        <a:t>2</a:t>
                      </a:r>
                      <a:r>
                        <a:rPr kumimoji="0" lang="en-US" altLang="en-US" sz="1800" b="0" i="0" u="none" strike="noStrike" cap="none" normalizeH="0" baseline="0" smtClean="0">
                          <a:ln>
                            <a:noFill/>
                          </a:ln>
                          <a:solidFill>
                            <a:schemeClr val="tx1"/>
                          </a:solidFill>
                          <a:effectLst/>
                          <a:latin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a:defRPr sz="14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20000"/>
                        </a:spcBef>
                        <a:spcAft>
                          <a:spcPct val="0"/>
                        </a:spcAft>
                        <a:defRPr sz="1200">
                          <a:solidFill>
                            <a:schemeClr val="tx1"/>
                          </a:solidFill>
                          <a:latin typeface="Times New Roman" panose="02020603050405020304" pitchFamily="18" charset="0"/>
                        </a:defRPr>
                      </a:lvl6pPr>
                      <a:lvl7pPr fontAlgn="base">
                        <a:spcBef>
                          <a:spcPct val="20000"/>
                        </a:spcBef>
                        <a:spcAft>
                          <a:spcPct val="0"/>
                        </a:spcAft>
                        <a:defRPr sz="1200">
                          <a:solidFill>
                            <a:schemeClr val="tx1"/>
                          </a:solidFill>
                          <a:latin typeface="Times New Roman" panose="02020603050405020304" pitchFamily="18" charset="0"/>
                        </a:defRPr>
                      </a:lvl7pPr>
                      <a:lvl8pPr fontAlgn="base">
                        <a:spcBef>
                          <a:spcPct val="20000"/>
                        </a:spcBef>
                        <a:spcAft>
                          <a:spcPct val="0"/>
                        </a:spcAft>
                        <a:defRPr sz="1200">
                          <a:solidFill>
                            <a:schemeClr val="tx1"/>
                          </a:solidFill>
                          <a:latin typeface="Times New Roman" panose="02020603050405020304" pitchFamily="18" charset="0"/>
                        </a:defRPr>
                      </a:lvl8pPr>
                      <a:lvl9pPr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smtClean="0">
                          <a:ln>
                            <a:noFill/>
                          </a:ln>
                          <a:solidFill>
                            <a:schemeClr val="tx1"/>
                          </a:solidFill>
                          <a:effectLst/>
                          <a:latin typeface="Times New Roman" panose="02020603050405020304" pitchFamily="18" charset="0"/>
                        </a:rPr>
                        <a:t>K</a:t>
                      </a:r>
                      <a:r>
                        <a:rPr kumimoji="0" lang="en-US" altLang="en-US" sz="1800" b="0" i="0" u="none" strike="noStrike" cap="none" normalizeH="0" baseline="0" smtClean="0">
                          <a:ln>
                            <a:noFill/>
                          </a:ln>
                          <a:solidFill>
                            <a:schemeClr val="tx1"/>
                          </a:solidFill>
                          <a:effectLst/>
                          <a:latin typeface="Times New Roman" panose="02020603050405020304" pitchFamily="18" charset="0"/>
                        </a:rPr>
                        <a:t>(</a:t>
                      </a:r>
                      <a:r>
                        <a:rPr kumimoji="0" lang="en-US" altLang="en-US" sz="1800" b="1" i="0" u="none" strike="noStrike" cap="none" normalizeH="0" baseline="0" smtClean="0">
                          <a:ln>
                            <a:noFill/>
                          </a:ln>
                          <a:solidFill>
                            <a:schemeClr val="tx1"/>
                          </a:solidFill>
                          <a:effectLst/>
                          <a:latin typeface="Times New Roman" panose="02020603050405020304" pitchFamily="18" charset="0"/>
                        </a:rPr>
                        <a:t>x</a:t>
                      </a:r>
                      <a:r>
                        <a:rPr kumimoji="0" lang="en-US" altLang="en-US" sz="1800" b="1" i="0" u="none" strike="noStrike" cap="none" normalizeH="0" baseline="-25000" smtClean="0">
                          <a:ln>
                            <a:noFill/>
                          </a:ln>
                          <a:solidFill>
                            <a:schemeClr val="tx1"/>
                          </a:solidFill>
                          <a:effectLst/>
                          <a:latin typeface="Times New Roman" panose="02020603050405020304" pitchFamily="18" charset="0"/>
                        </a:rPr>
                        <a:t>1</a:t>
                      </a:r>
                      <a:r>
                        <a:rPr kumimoji="0" lang="en-US" altLang="en-US" sz="1800" b="0" i="0" u="none" strike="noStrike" cap="none" normalizeH="0" baseline="0" smtClean="0">
                          <a:ln>
                            <a:noFill/>
                          </a:ln>
                          <a:solidFill>
                            <a:schemeClr val="tx1"/>
                          </a:solidFill>
                          <a:effectLst/>
                          <a:latin typeface="Times New Roman" panose="02020603050405020304" pitchFamily="18" charset="0"/>
                        </a:rPr>
                        <a:t>,</a:t>
                      </a:r>
                      <a:r>
                        <a:rPr kumimoji="0" lang="en-US" altLang="en-US" sz="1800" b="1" i="0" u="none" strike="noStrike" cap="none" normalizeH="0" baseline="0" smtClean="0">
                          <a:ln>
                            <a:noFill/>
                          </a:ln>
                          <a:solidFill>
                            <a:schemeClr val="tx1"/>
                          </a:solidFill>
                          <a:effectLst/>
                          <a:latin typeface="Times New Roman" panose="02020603050405020304" pitchFamily="18" charset="0"/>
                        </a:rPr>
                        <a:t>x</a:t>
                      </a:r>
                      <a:r>
                        <a:rPr kumimoji="0" lang="en-US" altLang="en-US" sz="1800" b="1" i="0" u="none" strike="noStrike" cap="none" normalizeH="0" baseline="-25000" smtClean="0">
                          <a:ln>
                            <a:noFill/>
                          </a:ln>
                          <a:solidFill>
                            <a:schemeClr val="tx1"/>
                          </a:solidFill>
                          <a:effectLst/>
                          <a:latin typeface="Times New Roman" panose="02020603050405020304" pitchFamily="18" charset="0"/>
                        </a:rPr>
                        <a:t>3</a:t>
                      </a:r>
                      <a:r>
                        <a:rPr kumimoji="0" lang="en-US" altLang="en-US" sz="1800" b="0" i="0" u="none" strike="noStrike" cap="none" normalizeH="0" baseline="0" smtClean="0">
                          <a:ln>
                            <a:noFill/>
                          </a:ln>
                          <a:solidFill>
                            <a:schemeClr val="tx1"/>
                          </a:solidFill>
                          <a:effectLst/>
                          <a:latin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a:defRPr sz="14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20000"/>
                        </a:spcBef>
                        <a:spcAft>
                          <a:spcPct val="0"/>
                        </a:spcAft>
                        <a:defRPr sz="1200">
                          <a:solidFill>
                            <a:schemeClr val="tx1"/>
                          </a:solidFill>
                          <a:latin typeface="Times New Roman" panose="02020603050405020304" pitchFamily="18" charset="0"/>
                        </a:defRPr>
                      </a:lvl6pPr>
                      <a:lvl7pPr fontAlgn="base">
                        <a:spcBef>
                          <a:spcPct val="20000"/>
                        </a:spcBef>
                        <a:spcAft>
                          <a:spcPct val="0"/>
                        </a:spcAft>
                        <a:defRPr sz="1200">
                          <a:solidFill>
                            <a:schemeClr val="tx1"/>
                          </a:solidFill>
                          <a:latin typeface="Times New Roman" panose="02020603050405020304" pitchFamily="18" charset="0"/>
                        </a:defRPr>
                      </a:lvl7pPr>
                      <a:lvl8pPr fontAlgn="base">
                        <a:spcBef>
                          <a:spcPct val="20000"/>
                        </a:spcBef>
                        <a:spcAft>
                          <a:spcPct val="0"/>
                        </a:spcAft>
                        <a:defRPr sz="1200">
                          <a:solidFill>
                            <a:schemeClr val="tx1"/>
                          </a:solidFill>
                          <a:latin typeface="Times New Roman" panose="02020603050405020304" pitchFamily="18" charset="0"/>
                        </a:defRPr>
                      </a:lvl8pPr>
                      <a:lvl9pPr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a:defRPr sz="14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20000"/>
                        </a:spcBef>
                        <a:spcAft>
                          <a:spcPct val="0"/>
                        </a:spcAft>
                        <a:defRPr sz="1200">
                          <a:solidFill>
                            <a:schemeClr val="tx1"/>
                          </a:solidFill>
                          <a:latin typeface="Times New Roman" panose="02020603050405020304" pitchFamily="18" charset="0"/>
                        </a:defRPr>
                      </a:lvl6pPr>
                      <a:lvl7pPr fontAlgn="base">
                        <a:spcBef>
                          <a:spcPct val="20000"/>
                        </a:spcBef>
                        <a:spcAft>
                          <a:spcPct val="0"/>
                        </a:spcAft>
                        <a:defRPr sz="1200">
                          <a:solidFill>
                            <a:schemeClr val="tx1"/>
                          </a:solidFill>
                          <a:latin typeface="Times New Roman" panose="02020603050405020304" pitchFamily="18" charset="0"/>
                        </a:defRPr>
                      </a:lvl7pPr>
                      <a:lvl8pPr fontAlgn="base">
                        <a:spcBef>
                          <a:spcPct val="20000"/>
                        </a:spcBef>
                        <a:spcAft>
                          <a:spcPct val="0"/>
                        </a:spcAft>
                        <a:defRPr sz="1200">
                          <a:solidFill>
                            <a:schemeClr val="tx1"/>
                          </a:solidFill>
                          <a:latin typeface="Times New Roman" panose="02020603050405020304" pitchFamily="18" charset="0"/>
                        </a:defRPr>
                      </a:lvl8pPr>
                      <a:lvl9pPr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smtClean="0">
                          <a:ln>
                            <a:noFill/>
                          </a:ln>
                          <a:solidFill>
                            <a:schemeClr val="tx1"/>
                          </a:solidFill>
                          <a:effectLst/>
                          <a:latin typeface="Times New Roman" panose="02020603050405020304" pitchFamily="18" charset="0"/>
                        </a:rPr>
                        <a:t>K</a:t>
                      </a:r>
                      <a:r>
                        <a:rPr kumimoji="0" lang="en-US" altLang="en-US" sz="1800" b="0" i="0" u="none" strike="noStrike" cap="none" normalizeH="0" baseline="0" smtClean="0">
                          <a:ln>
                            <a:noFill/>
                          </a:ln>
                          <a:solidFill>
                            <a:schemeClr val="tx1"/>
                          </a:solidFill>
                          <a:effectLst/>
                          <a:latin typeface="Times New Roman" panose="02020603050405020304" pitchFamily="18" charset="0"/>
                        </a:rPr>
                        <a:t>(</a:t>
                      </a:r>
                      <a:r>
                        <a:rPr kumimoji="0" lang="en-US" altLang="en-US" sz="1800" b="1" i="0" u="none" strike="noStrike" cap="none" normalizeH="0" baseline="0" smtClean="0">
                          <a:ln>
                            <a:noFill/>
                          </a:ln>
                          <a:solidFill>
                            <a:schemeClr val="tx1"/>
                          </a:solidFill>
                          <a:effectLst/>
                          <a:latin typeface="Times New Roman" panose="02020603050405020304" pitchFamily="18" charset="0"/>
                        </a:rPr>
                        <a:t>x</a:t>
                      </a:r>
                      <a:r>
                        <a:rPr kumimoji="0" lang="en-US" altLang="en-US" sz="1800" b="1" i="0" u="none" strike="noStrike" cap="none" normalizeH="0" baseline="-25000" smtClean="0">
                          <a:ln>
                            <a:noFill/>
                          </a:ln>
                          <a:solidFill>
                            <a:schemeClr val="tx1"/>
                          </a:solidFill>
                          <a:effectLst/>
                          <a:latin typeface="Times New Roman" panose="02020603050405020304" pitchFamily="18" charset="0"/>
                        </a:rPr>
                        <a:t>1</a:t>
                      </a:r>
                      <a:r>
                        <a:rPr kumimoji="0" lang="en-US" altLang="en-US" sz="1800" b="0" i="0" u="none" strike="noStrike" cap="none" normalizeH="0" baseline="0" smtClean="0">
                          <a:ln>
                            <a:noFill/>
                          </a:ln>
                          <a:solidFill>
                            <a:schemeClr val="tx1"/>
                          </a:solidFill>
                          <a:effectLst/>
                          <a:latin typeface="Times New Roman" panose="02020603050405020304" pitchFamily="18" charset="0"/>
                        </a:rPr>
                        <a:t>,</a:t>
                      </a:r>
                      <a:r>
                        <a:rPr kumimoji="0" lang="en-US" altLang="en-US" sz="1800" b="1" i="0" u="none" strike="noStrike" cap="none" normalizeH="0" baseline="0" smtClean="0">
                          <a:ln>
                            <a:noFill/>
                          </a:ln>
                          <a:solidFill>
                            <a:schemeClr val="tx1"/>
                          </a:solidFill>
                          <a:effectLst/>
                          <a:latin typeface="Times New Roman" panose="02020603050405020304" pitchFamily="18" charset="0"/>
                        </a:rPr>
                        <a:t>x</a:t>
                      </a:r>
                      <a:r>
                        <a:rPr kumimoji="0" lang="en-US" altLang="en-US" sz="1800" b="1" i="0" u="none" strike="noStrike" cap="none" normalizeH="0" baseline="-25000" smtClean="0">
                          <a:ln>
                            <a:noFill/>
                          </a:ln>
                          <a:solidFill>
                            <a:schemeClr val="tx1"/>
                          </a:solidFill>
                          <a:effectLst/>
                          <a:latin typeface="Times New Roman" panose="02020603050405020304" pitchFamily="18" charset="0"/>
                        </a:rPr>
                        <a:t>N</a:t>
                      </a:r>
                      <a:r>
                        <a:rPr kumimoji="0" lang="en-US" altLang="en-US" sz="1800" b="0" i="0" u="none" strike="noStrike" cap="none" normalizeH="0" baseline="0" smtClean="0">
                          <a:ln>
                            <a:noFill/>
                          </a:ln>
                          <a:solidFill>
                            <a:schemeClr val="tx1"/>
                          </a:solidFill>
                          <a:effectLst/>
                          <a:latin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129">
                <a:tc>
                  <a:txBody>
                    <a:bodyPr/>
                    <a:lstStyle>
                      <a:lvl1pPr>
                        <a:defRPr>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a:defRPr sz="14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20000"/>
                        </a:spcBef>
                        <a:spcAft>
                          <a:spcPct val="0"/>
                        </a:spcAft>
                        <a:defRPr sz="1200">
                          <a:solidFill>
                            <a:schemeClr val="tx1"/>
                          </a:solidFill>
                          <a:latin typeface="Times New Roman" panose="02020603050405020304" pitchFamily="18" charset="0"/>
                        </a:defRPr>
                      </a:lvl6pPr>
                      <a:lvl7pPr fontAlgn="base">
                        <a:spcBef>
                          <a:spcPct val="20000"/>
                        </a:spcBef>
                        <a:spcAft>
                          <a:spcPct val="0"/>
                        </a:spcAft>
                        <a:defRPr sz="1200">
                          <a:solidFill>
                            <a:schemeClr val="tx1"/>
                          </a:solidFill>
                          <a:latin typeface="Times New Roman" panose="02020603050405020304" pitchFamily="18" charset="0"/>
                        </a:defRPr>
                      </a:lvl7pPr>
                      <a:lvl8pPr fontAlgn="base">
                        <a:spcBef>
                          <a:spcPct val="20000"/>
                        </a:spcBef>
                        <a:spcAft>
                          <a:spcPct val="0"/>
                        </a:spcAft>
                        <a:defRPr sz="1200">
                          <a:solidFill>
                            <a:schemeClr val="tx1"/>
                          </a:solidFill>
                          <a:latin typeface="Times New Roman" panose="02020603050405020304" pitchFamily="18" charset="0"/>
                        </a:defRPr>
                      </a:lvl8pPr>
                      <a:lvl9pPr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smtClean="0">
                          <a:ln>
                            <a:noFill/>
                          </a:ln>
                          <a:solidFill>
                            <a:schemeClr val="tx1"/>
                          </a:solidFill>
                          <a:effectLst/>
                          <a:latin typeface="Times New Roman" panose="02020603050405020304" pitchFamily="18" charset="0"/>
                        </a:rPr>
                        <a:t>K</a:t>
                      </a:r>
                      <a:r>
                        <a:rPr kumimoji="0" lang="en-US" altLang="en-US" sz="1800" b="0" i="0" u="none" strike="noStrike" cap="none" normalizeH="0" baseline="0" smtClean="0">
                          <a:ln>
                            <a:noFill/>
                          </a:ln>
                          <a:solidFill>
                            <a:schemeClr val="tx1"/>
                          </a:solidFill>
                          <a:effectLst/>
                          <a:latin typeface="Times New Roman" panose="02020603050405020304" pitchFamily="18" charset="0"/>
                        </a:rPr>
                        <a:t>(</a:t>
                      </a:r>
                      <a:r>
                        <a:rPr kumimoji="0" lang="en-US" altLang="en-US" sz="1800" b="1" i="0" u="none" strike="noStrike" cap="none" normalizeH="0" baseline="0" smtClean="0">
                          <a:ln>
                            <a:noFill/>
                          </a:ln>
                          <a:solidFill>
                            <a:schemeClr val="tx1"/>
                          </a:solidFill>
                          <a:effectLst/>
                          <a:latin typeface="Times New Roman" panose="02020603050405020304" pitchFamily="18" charset="0"/>
                        </a:rPr>
                        <a:t>x</a:t>
                      </a:r>
                      <a:r>
                        <a:rPr kumimoji="0" lang="en-US" altLang="en-US" sz="1800" b="1" i="0" u="none" strike="noStrike" cap="none" normalizeH="0" baseline="-25000" smtClean="0">
                          <a:ln>
                            <a:noFill/>
                          </a:ln>
                          <a:solidFill>
                            <a:schemeClr val="tx1"/>
                          </a:solidFill>
                          <a:effectLst/>
                          <a:latin typeface="Times New Roman" panose="02020603050405020304" pitchFamily="18" charset="0"/>
                        </a:rPr>
                        <a:t>2</a:t>
                      </a:r>
                      <a:r>
                        <a:rPr kumimoji="0" lang="en-US" altLang="en-US" sz="1800" b="0" i="0" u="none" strike="noStrike" cap="none" normalizeH="0" baseline="0" smtClean="0">
                          <a:ln>
                            <a:noFill/>
                          </a:ln>
                          <a:solidFill>
                            <a:schemeClr val="tx1"/>
                          </a:solidFill>
                          <a:effectLst/>
                          <a:latin typeface="Times New Roman" panose="02020603050405020304" pitchFamily="18" charset="0"/>
                        </a:rPr>
                        <a:t>,</a:t>
                      </a:r>
                      <a:r>
                        <a:rPr kumimoji="0" lang="en-US" altLang="en-US" sz="1800" b="1" i="0" u="none" strike="noStrike" cap="none" normalizeH="0" baseline="0" smtClean="0">
                          <a:ln>
                            <a:noFill/>
                          </a:ln>
                          <a:solidFill>
                            <a:schemeClr val="tx1"/>
                          </a:solidFill>
                          <a:effectLst/>
                          <a:latin typeface="Times New Roman" panose="02020603050405020304" pitchFamily="18" charset="0"/>
                        </a:rPr>
                        <a:t>x</a:t>
                      </a:r>
                      <a:r>
                        <a:rPr kumimoji="0" lang="en-US" altLang="en-US" sz="1800" b="1" i="0" u="none" strike="noStrike" cap="none" normalizeH="0" baseline="-25000" smtClean="0">
                          <a:ln>
                            <a:noFill/>
                          </a:ln>
                          <a:solidFill>
                            <a:schemeClr val="tx1"/>
                          </a:solidFill>
                          <a:effectLst/>
                          <a:latin typeface="Times New Roman" panose="02020603050405020304" pitchFamily="18" charset="0"/>
                        </a:rPr>
                        <a:t>1</a:t>
                      </a:r>
                      <a:r>
                        <a:rPr kumimoji="0" lang="en-US" altLang="en-US" sz="1800" b="0" i="0" u="none" strike="noStrike" cap="none" normalizeH="0" baseline="0" smtClean="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a:defRPr sz="14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20000"/>
                        </a:spcBef>
                        <a:spcAft>
                          <a:spcPct val="0"/>
                        </a:spcAft>
                        <a:defRPr sz="1200">
                          <a:solidFill>
                            <a:schemeClr val="tx1"/>
                          </a:solidFill>
                          <a:latin typeface="Times New Roman" panose="02020603050405020304" pitchFamily="18" charset="0"/>
                        </a:defRPr>
                      </a:lvl6pPr>
                      <a:lvl7pPr fontAlgn="base">
                        <a:spcBef>
                          <a:spcPct val="20000"/>
                        </a:spcBef>
                        <a:spcAft>
                          <a:spcPct val="0"/>
                        </a:spcAft>
                        <a:defRPr sz="1200">
                          <a:solidFill>
                            <a:schemeClr val="tx1"/>
                          </a:solidFill>
                          <a:latin typeface="Times New Roman" panose="02020603050405020304" pitchFamily="18" charset="0"/>
                        </a:defRPr>
                      </a:lvl7pPr>
                      <a:lvl8pPr fontAlgn="base">
                        <a:spcBef>
                          <a:spcPct val="20000"/>
                        </a:spcBef>
                        <a:spcAft>
                          <a:spcPct val="0"/>
                        </a:spcAft>
                        <a:defRPr sz="1200">
                          <a:solidFill>
                            <a:schemeClr val="tx1"/>
                          </a:solidFill>
                          <a:latin typeface="Times New Roman" panose="02020603050405020304" pitchFamily="18" charset="0"/>
                        </a:defRPr>
                      </a:lvl8pPr>
                      <a:lvl9pPr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smtClean="0">
                          <a:ln>
                            <a:noFill/>
                          </a:ln>
                          <a:solidFill>
                            <a:schemeClr val="tx1"/>
                          </a:solidFill>
                          <a:effectLst/>
                          <a:latin typeface="Times New Roman" panose="02020603050405020304" pitchFamily="18" charset="0"/>
                        </a:rPr>
                        <a:t>K</a:t>
                      </a:r>
                      <a:r>
                        <a:rPr kumimoji="0" lang="en-US" altLang="en-US" sz="1800" b="0" i="0" u="none" strike="noStrike" cap="none" normalizeH="0" baseline="0" smtClean="0">
                          <a:ln>
                            <a:noFill/>
                          </a:ln>
                          <a:solidFill>
                            <a:schemeClr val="tx1"/>
                          </a:solidFill>
                          <a:effectLst/>
                          <a:latin typeface="Times New Roman" panose="02020603050405020304" pitchFamily="18" charset="0"/>
                        </a:rPr>
                        <a:t>(</a:t>
                      </a:r>
                      <a:r>
                        <a:rPr kumimoji="0" lang="en-US" altLang="en-US" sz="1800" b="1" i="0" u="none" strike="noStrike" cap="none" normalizeH="0" baseline="0" smtClean="0">
                          <a:ln>
                            <a:noFill/>
                          </a:ln>
                          <a:solidFill>
                            <a:schemeClr val="tx1"/>
                          </a:solidFill>
                          <a:effectLst/>
                          <a:latin typeface="Times New Roman" panose="02020603050405020304" pitchFamily="18" charset="0"/>
                        </a:rPr>
                        <a:t>x</a:t>
                      </a:r>
                      <a:r>
                        <a:rPr kumimoji="0" lang="en-US" altLang="en-US" sz="1800" b="1" i="0" u="none" strike="noStrike" cap="none" normalizeH="0" baseline="-25000" smtClean="0">
                          <a:ln>
                            <a:noFill/>
                          </a:ln>
                          <a:solidFill>
                            <a:schemeClr val="tx1"/>
                          </a:solidFill>
                          <a:effectLst/>
                          <a:latin typeface="Times New Roman" panose="02020603050405020304" pitchFamily="18" charset="0"/>
                        </a:rPr>
                        <a:t>2</a:t>
                      </a:r>
                      <a:r>
                        <a:rPr kumimoji="0" lang="en-US" altLang="en-US" sz="1800" b="0" i="0" u="none" strike="noStrike" cap="none" normalizeH="0" baseline="0" smtClean="0">
                          <a:ln>
                            <a:noFill/>
                          </a:ln>
                          <a:solidFill>
                            <a:schemeClr val="tx1"/>
                          </a:solidFill>
                          <a:effectLst/>
                          <a:latin typeface="Times New Roman" panose="02020603050405020304" pitchFamily="18" charset="0"/>
                        </a:rPr>
                        <a:t>,</a:t>
                      </a:r>
                      <a:r>
                        <a:rPr kumimoji="0" lang="en-US" altLang="en-US" sz="1800" b="1" i="0" u="none" strike="noStrike" cap="none" normalizeH="0" baseline="0" smtClean="0">
                          <a:ln>
                            <a:noFill/>
                          </a:ln>
                          <a:solidFill>
                            <a:schemeClr val="tx1"/>
                          </a:solidFill>
                          <a:effectLst/>
                          <a:latin typeface="Times New Roman" panose="02020603050405020304" pitchFamily="18" charset="0"/>
                        </a:rPr>
                        <a:t>x</a:t>
                      </a:r>
                      <a:r>
                        <a:rPr kumimoji="0" lang="en-US" altLang="en-US" sz="1800" b="1" i="0" u="none" strike="noStrike" cap="none" normalizeH="0" baseline="-25000" smtClean="0">
                          <a:ln>
                            <a:noFill/>
                          </a:ln>
                          <a:solidFill>
                            <a:schemeClr val="tx1"/>
                          </a:solidFill>
                          <a:effectLst/>
                          <a:latin typeface="Times New Roman" panose="02020603050405020304" pitchFamily="18" charset="0"/>
                        </a:rPr>
                        <a:t>2</a:t>
                      </a:r>
                      <a:r>
                        <a:rPr kumimoji="0" lang="en-US" altLang="en-US" sz="1800" b="0" i="0" u="none" strike="noStrike" cap="none" normalizeH="0" baseline="0" smtClean="0">
                          <a:ln>
                            <a:noFill/>
                          </a:ln>
                          <a:solidFill>
                            <a:schemeClr val="tx1"/>
                          </a:solidFill>
                          <a:effectLst/>
                          <a:latin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a:defRPr sz="14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20000"/>
                        </a:spcBef>
                        <a:spcAft>
                          <a:spcPct val="0"/>
                        </a:spcAft>
                        <a:defRPr sz="1200">
                          <a:solidFill>
                            <a:schemeClr val="tx1"/>
                          </a:solidFill>
                          <a:latin typeface="Times New Roman" panose="02020603050405020304" pitchFamily="18" charset="0"/>
                        </a:defRPr>
                      </a:lvl6pPr>
                      <a:lvl7pPr fontAlgn="base">
                        <a:spcBef>
                          <a:spcPct val="20000"/>
                        </a:spcBef>
                        <a:spcAft>
                          <a:spcPct val="0"/>
                        </a:spcAft>
                        <a:defRPr sz="1200">
                          <a:solidFill>
                            <a:schemeClr val="tx1"/>
                          </a:solidFill>
                          <a:latin typeface="Times New Roman" panose="02020603050405020304" pitchFamily="18" charset="0"/>
                        </a:defRPr>
                      </a:lvl7pPr>
                      <a:lvl8pPr fontAlgn="base">
                        <a:spcBef>
                          <a:spcPct val="20000"/>
                        </a:spcBef>
                        <a:spcAft>
                          <a:spcPct val="0"/>
                        </a:spcAft>
                        <a:defRPr sz="1200">
                          <a:solidFill>
                            <a:schemeClr val="tx1"/>
                          </a:solidFill>
                          <a:latin typeface="Times New Roman" panose="02020603050405020304" pitchFamily="18" charset="0"/>
                        </a:defRPr>
                      </a:lvl8pPr>
                      <a:lvl9pPr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smtClean="0">
                          <a:ln>
                            <a:noFill/>
                          </a:ln>
                          <a:solidFill>
                            <a:schemeClr val="tx1"/>
                          </a:solidFill>
                          <a:effectLst/>
                          <a:latin typeface="Times New Roman" panose="02020603050405020304" pitchFamily="18" charset="0"/>
                        </a:rPr>
                        <a:t>K</a:t>
                      </a:r>
                      <a:r>
                        <a:rPr kumimoji="0" lang="en-US" altLang="en-US" sz="1800" b="0" i="0" u="none" strike="noStrike" cap="none" normalizeH="0" baseline="0" smtClean="0">
                          <a:ln>
                            <a:noFill/>
                          </a:ln>
                          <a:solidFill>
                            <a:schemeClr val="tx1"/>
                          </a:solidFill>
                          <a:effectLst/>
                          <a:latin typeface="Times New Roman" panose="02020603050405020304" pitchFamily="18" charset="0"/>
                        </a:rPr>
                        <a:t>(</a:t>
                      </a:r>
                      <a:r>
                        <a:rPr kumimoji="0" lang="en-US" altLang="en-US" sz="1800" b="1" i="0" u="none" strike="noStrike" cap="none" normalizeH="0" baseline="0" smtClean="0">
                          <a:ln>
                            <a:noFill/>
                          </a:ln>
                          <a:solidFill>
                            <a:schemeClr val="tx1"/>
                          </a:solidFill>
                          <a:effectLst/>
                          <a:latin typeface="Times New Roman" panose="02020603050405020304" pitchFamily="18" charset="0"/>
                        </a:rPr>
                        <a:t>x</a:t>
                      </a:r>
                      <a:r>
                        <a:rPr kumimoji="0" lang="en-US" altLang="en-US" sz="1800" b="1" i="0" u="none" strike="noStrike" cap="none" normalizeH="0" baseline="-25000" smtClean="0">
                          <a:ln>
                            <a:noFill/>
                          </a:ln>
                          <a:solidFill>
                            <a:schemeClr val="tx1"/>
                          </a:solidFill>
                          <a:effectLst/>
                          <a:latin typeface="Times New Roman" panose="02020603050405020304" pitchFamily="18" charset="0"/>
                        </a:rPr>
                        <a:t>2</a:t>
                      </a:r>
                      <a:r>
                        <a:rPr kumimoji="0" lang="en-US" altLang="en-US" sz="1800" b="0" i="0" u="none" strike="noStrike" cap="none" normalizeH="0" baseline="0" smtClean="0">
                          <a:ln>
                            <a:noFill/>
                          </a:ln>
                          <a:solidFill>
                            <a:schemeClr val="tx1"/>
                          </a:solidFill>
                          <a:effectLst/>
                          <a:latin typeface="Times New Roman" panose="02020603050405020304" pitchFamily="18" charset="0"/>
                        </a:rPr>
                        <a:t>,</a:t>
                      </a:r>
                      <a:r>
                        <a:rPr kumimoji="0" lang="en-US" altLang="en-US" sz="1800" b="1" i="0" u="none" strike="noStrike" cap="none" normalizeH="0" baseline="0" smtClean="0">
                          <a:ln>
                            <a:noFill/>
                          </a:ln>
                          <a:solidFill>
                            <a:schemeClr val="tx1"/>
                          </a:solidFill>
                          <a:effectLst/>
                          <a:latin typeface="Times New Roman" panose="02020603050405020304" pitchFamily="18" charset="0"/>
                        </a:rPr>
                        <a:t>x</a:t>
                      </a:r>
                      <a:r>
                        <a:rPr kumimoji="0" lang="en-US" altLang="en-US" sz="1800" b="1" i="0" u="none" strike="noStrike" cap="none" normalizeH="0" baseline="-25000" smtClean="0">
                          <a:ln>
                            <a:noFill/>
                          </a:ln>
                          <a:solidFill>
                            <a:schemeClr val="tx1"/>
                          </a:solidFill>
                          <a:effectLst/>
                          <a:latin typeface="Times New Roman" panose="02020603050405020304" pitchFamily="18" charset="0"/>
                        </a:rPr>
                        <a:t>3</a:t>
                      </a:r>
                      <a:r>
                        <a:rPr kumimoji="0" lang="en-US" altLang="en-US" sz="1800" b="0" i="0" u="none" strike="noStrike" cap="none" normalizeH="0" baseline="0" smtClean="0">
                          <a:ln>
                            <a:noFill/>
                          </a:ln>
                          <a:solidFill>
                            <a:schemeClr val="tx1"/>
                          </a:solidFill>
                          <a:effectLst/>
                          <a:latin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a:defRPr sz="14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20000"/>
                        </a:spcBef>
                        <a:spcAft>
                          <a:spcPct val="0"/>
                        </a:spcAft>
                        <a:defRPr sz="1200">
                          <a:solidFill>
                            <a:schemeClr val="tx1"/>
                          </a:solidFill>
                          <a:latin typeface="Times New Roman" panose="02020603050405020304" pitchFamily="18" charset="0"/>
                        </a:defRPr>
                      </a:lvl6pPr>
                      <a:lvl7pPr fontAlgn="base">
                        <a:spcBef>
                          <a:spcPct val="20000"/>
                        </a:spcBef>
                        <a:spcAft>
                          <a:spcPct val="0"/>
                        </a:spcAft>
                        <a:defRPr sz="1200">
                          <a:solidFill>
                            <a:schemeClr val="tx1"/>
                          </a:solidFill>
                          <a:latin typeface="Times New Roman" panose="02020603050405020304" pitchFamily="18" charset="0"/>
                        </a:defRPr>
                      </a:lvl7pPr>
                      <a:lvl8pPr fontAlgn="base">
                        <a:spcBef>
                          <a:spcPct val="20000"/>
                        </a:spcBef>
                        <a:spcAft>
                          <a:spcPct val="0"/>
                        </a:spcAft>
                        <a:defRPr sz="1200">
                          <a:solidFill>
                            <a:schemeClr val="tx1"/>
                          </a:solidFill>
                          <a:latin typeface="Times New Roman" panose="02020603050405020304" pitchFamily="18" charset="0"/>
                        </a:defRPr>
                      </a:lvl8pPr>
                      <a:lvl9pPr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a:defRPr sz="14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20000"/>
                        </a:spcBef>
                        <a:spcAft>
                          <a:spcPct val="0"/>
                        </a:spcAft>
                        <a:defRPr sz="1200">
                          <a:solidFill>
                            <a:schemeClr val="tx1"/>
                          </a:solidFill>
                          <a:latin typeface="Times New Roman" panose="02020603050405020304" pitchFamily="18" charset="0"/>
                        </a:defRPr>
                      </a:lvl6pPr>
                      <a:lvl7pPr fontAlgn="base">
                        <a:spcBef>
                          <a:spcPct val="20000"/>
                        </a:spcBef>
                        <a:spcAft>
                          <a:spcPct val="0"/>
                        </a:spcAft>
                        <a:defRPr sz="1200">
                          <a:solidFill>
                            <a:schemeClr val="tx1"/>
                          </a:solidFill>
                          <a:latin typeface="Times New Roman" panose="02020603050405020304" pitchFamily="18" charset="0"/>
                        </a:defRPr>
                      </a:lvl7pPr>
                      <a:lvl8pPr fontAlgn="base">
                        <a:spcBef>
                          <a:spcPct val="20000"/>
                        </a:spcBef>
                        <a:spcAft>
                          <a:spcPct val="0"/>
                        </a:spcAft>
                        <a:defRPr sz="1200">
                          <a:solidFill>
                            <a:schemeClr val="tx1"/>
                          </a:solidFill>
                          <a:latin typeface="Times New Roman" panose="02020603050405020304" pitchFamily="18" charset="0"/>
                        </a:defRPr>
                      </a:lvl8pPr>
                      <a:lvl9pPr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smtClean="0">
                          <a:ln>
                            <a:noFill/>
                          </a:ln>
                          <a:solidFill>
                            <a:schemeClr val="tx1"/>
                          </a:solidFill>
                          <a:effectLst/>
                          <a:latin typeface="Times New Roman" panose="02020603050405020304" pitchFamily="18" charset="0"/>
                        </a:rPr>
                        <a:t>K</a:t>
                      </a:r>
                      <a:r>
                        <a:rPr kumimoji="0" lang="en-US" altLang="en-US" sz="1800" b="0" i="0" u="none" strike="noStrike" cap="none" normalizeH="0" baseline="0" smtClean="0">
                          <a:ln>
                            <a:noFill/>
                          </a:ln>
                          <a:solidFill>
                            <a:schemeClr val="tx1"/>
                          </a:solidFill>
                          <a:effectLst/>
                          <a:latin typeface="Times New Roman" panose="02020603050405020304" pitchFamily="18" charset="0"/>
                        </a:rPr>
                        <a:t>(</a:t>
                      </a:r>
                      <a:r>
                        <a:rPr kumimoji="0" lang="en-US" altLang="en-US" sz="1800" b="1" i="0" u="none" strike="noStrike" cap="none" normalizeH="0" baseline="0" smtClean="0">
                          <a:ln>
                            <a:noFill/>
                          </a:ln>
                          <a:solidFill>
                            <a:schemeClr val="tx1"/>
                          </a:solidFill>
                          <a:effectLst/>
                          <a:latin typeface="Times New Roman" panose="02020603050405020304" pitchFamily="18" charset="0"/>
                        </a:rPr>
                        <a:t>x</a:t>
                      </a:r>
                      <a:r>
                        <a:rPr kumimoji="0" lang="en-US" altLang="en-US" sz="1800" b="1" i="0" u="none" strike="noStrike" cap="none" normalizeH="0" baseline="-25000" smtClean="0">
                          <a:ln>
                            <a:noFill/>
                          </a:ln>
                          <a:solidFill>
                            <a:schemeClr val="tx1"/>
                          </a:solidFill>
                          <a:effectLst/>
                          <a:latin typeface="Times New Roman" panose="02020603050405020304" pitchFamily="18" charset="0"/>
                        </a:rPr>
                        <a:t>2</a:t>
                      </a:r>
                      <a:r>
                        <a:rPr kumimoji="0" lang="en-US" altLang="en-US" sz="1800" b="0" i="0" u="none" strike="noStrike" cap="none" normalizeH="0" baseline="0" smtClean="0">
                          <a:ln>
                            <a:noFill/>
                          </a:ln>
                          <a:solidFill>
                            <a:schemeClr val="tx1"/>
                          </a:solidFill>
                          <a:effectLst/>
                          <a:latin typeface="Times New Roman" panose="02020603050405020304" pitchFamily="18" charset="0"/>
                        </a:rPr>
                        <a:t>,</a:t>
                      </a:r>
                      <a:r>
                        <a:rPr kumimoji="0" lang="en-US" altLang="en-US" sz="1800" b="1" i="0" u="none" strike="noStrike" cap="none" normalizeH="0" baseline="0" smtClean="0">
                          <a:ln>
                            <a:noFill/>
                          </a:ln>
                          <a:solidFill>
                            <a:schemeClr val="tx1"/>
                          </a:solidFill>
                          <a:effectLst/>
                          <a:latin typeface="Times New Roman" panose="02020603050405020304" pitchFamily="18" charset="0"/>
                        </a:rPr>
                        <a:t>x</a:t>
                      </a:r>
                      <a:r>
                        <a:rPr kumimoji="0" lang="en-US" altLang="en-US" sz="1800" b="1" i="0" u="none" strike="noStrike" cap="none" normalizeH="0" baseline="-25000" smtClean="0">
                          <a:ln>
                            <a:noFill/>
                          </a:ln>
                          <a:solidFill>
                            <a:schemeClr val="tx1"/>
                          </a:solidFill>
                          <a:effectLst/>
                          <a:latin typeface="Times New Roman" panose="02020603050405020304" pitchFamily="18" charset="0"/>
                        </a:rPr>
                        <a:t>N</a:t>
                      </a:r>
                      <a:r>
                        <a:rPr kumimoji="0" lang="en-US" altLang="en-US" sz="1800" b="0" i="0" u="none" strike="noStrike" cap="none" normalizeH="0" baseline="0" smtClean="0">
                          <a:ln>
                            <a:noFill/>
                          </a:ln>
                          <a:solidFill>
                            <a:schemeClr val="tx1"/>
                          </a:solidFill>
                          <a:effectLst/>
                          <a:latin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129">
                <a:tc>
                  <a:txBody>
                    <a:bodyPr/>
                    <a:lstStyle>
                      <a:lvl1pPr>
                        <a:defRPr>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a:defRPr sz="14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20000"/>
                        </a:spcBef>
                        <a:spcAft>
                          <a:spcPct val="0"/>
                        </a:spcAft>
                        <a:defRPr sz="1200">
                          <a:solidFill>
                            <a:schemeClr val="tx1"/>
                          </a:solidFill>
                          <a:latin typeface="Times New Roman" panose="02020603050405020304" pitchFamily="18" charset="0"/>
                        </a:defRPr>
                      </a:lvl6pPr>
                      <a:lvl7pPr fontAlgn="base">
                        <a:spcBef>
                          <a:spcPct val="20000"/>
                        </a:spcBef>
                        <a:spcAft>
                          <a:spcPct val="0"/>
                        </a:spcAft>
                        <a:defRPr sz="1200">
                          <a:solidFill>
                            <a:schemeClr val="tx1"/>
                          </a:solidFill>
                          <a:latin typeface="Times New Roman" panose="02020603050405020304" pitchFamily="18" charset="0"/>
                        </a:defRPr>
                      </a:lvl7pPr>
                      <a:lvl8pPr fontAlgn="base">
                        <a:spcBef>
                          <a:spcPct val="20000"/>
                        </a:spcBef>
                        <a:spcAft>
                          <a:spcPct val="0"/>
                        </a:spcAft>
                        <a:defRPr sz="1200">
                          <a:solidFill>
                            <a:schemeClr val="tx1"/>
                          </a:solidFill>
                          <a:latin typeface="Times New Roman" panose="02020603050405020304" pitchFamily="18" charset="0"/>
                        </a:defRPr>
                      </a:lvl8pPr>
                      <a:lvl9pPr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a:defRPr sz="14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20000"/>
                        </a:spcBef>
                        <a:spcAft>
                          <a:spcPct val="0"/>
                        </a:spcAft>
                        <a:defRPr sz="1200">
                          <a:solidFill>
                            <a:schemeClr val="tx1"/>
                          </a:solidFill>
                          <a:latin typeface="Times New Roman" panose="02020603050405020304" pitchFamily="18" charset="0"/>
                        </a:defRPr>
                      </a:lvl6pPr>
                      <a:lvl7pPr fontAlgn="base">
                        <a:spcBef>
                          <a:spcPct val="20000"/>
                        </a:spcBef>
                        <a:spcAft>
                          <a:spcPct val="0"/>
                        </a:spcAft>
                        <a:defRPr sz="1200">
                          <a:solidFill>
                            <a:schemeClr val="tx1"/>
                          </a:solidFill>
                          <a:latin typeface="Times New Roman" panose="02020603050405020304" pitchFamily="18" charset="0"/>
                        </a:defRPr>
                      </a:lvl7pPr>
                      <a:lvl8pPr fontAlgn="base">
                        <a:spcBef>
                          <a:spcPct val="20000"/>
                        </a:spcBef>
                        <a:spcAft>
                          <a:spcPct val="0"/>
                        </a:spcAft>
                        <a:defRPr sz="1200">
                          <a:solidFill>
                            <a:schemeClr val="tx1"/>
                          </a:solidFill>
                          <a:latin typeface="Times New Roman" panose="02020603050405020304" pitchFamily="18" charset="0"/>
                        </a:defRPr>
                      </a:lvl8pPr>
                      <a:lvl9pPr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a:defRPr sz="14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20000"/>
                        </a:spcBef>
                        <a:spcAft>
                          <a:spcPct val="0"/>
                        </a:spcAft>
                        <a:defRPr sz="1200">
                          <a:solidFill>
                            <a:schemeClr val="tx1"/>
                          </a:solidFill>
                          <a:latin typeface="Times New Roman" panose="02020603050405020304" pitchFamily="18" charset="0"/>
                        </a:defRPr>
                      </a:lvl6pPr>
                      <a:lvl7pPr fontAlgn="base">
                        <a:spcBef>
                          <a:spcPct val="20000"/>
                        </a:spcBef>
                        <a:spcAft>
                          <a:spcPct val="0"/>
                        </a:spcAft>
                        <a:defRPr sz="1200">
                          <a:solidFill>
                            <a:schemeClr val="tx1"/>
                          </a:solidFill>
                          <a:latin typeface="Times New Roman" panose="02020603050405020304" pitchFamily="18" charset="0"/>
                        </a:defRPr>
                      </a:lvl7pPr>
                      <a:lvl8pPr fontAlgn="base">
                        <a:spcBef>
                          <a:spcPct val="20000"/>
                        </a:spcBef>
                        <a:spcAft>
                          <a:spcPct val="0"/>
                        </a:spcAft>
                        <a:defRPr sz="1200">
                          <a:solidFill>
                            <a:schemeClr val="tx1"/>
                          </a:solidFill>
                          <a:latin typeface="Times New Roman" panose="02020603050405020304" pitchFamily="18" charset="0"/>
                        </a:defRPr>
                      </a:lvl8pPr>
                      <a:lvl9pPr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a:defRPr sz="14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20000"/>
                        </a:spcBef>
                        <a:spcAft>
                          <a:spcPct val="0"/>
                        </a:spcAft>
                        <a:defRPr sz="1200">
                          <a:solidFill>
                            <a:schemeClr val="tx1"/>
                          </a:solidFill>
                          <a:latin typeface="Times New Roman" panose="02020603050405020304" pitchFamily="18" charset="0"/>
                        </a:defRPr>
                      </a:lvl6pPr>
                      <a:lvl7pPr fontAlgn="base">
                        <a:spcBef>
                          <a:spcPct val="20000"/>
                        </a:spcBef>
                        <a:spcAft>
                          <a:spcPct val="0"/>
                        </a:spcAft>
                        <a:defRPr sz="1200">
                          <a:solidFill>
                            <a:schemeClr val="tx1"/>
                          </a:solidFill>
                          <a:latin typeface="Times New Roman" panose="02020603050405020304" pitchFamily="18" charset="0"/>
                        </a:defRPr>
                      </a:lvl7pPr>
                      <a:lvl8pPr fontAlgn="base">
                        <a:spcBef>
                          <a:spcPct val="20000"/>
                        </a:spcBef>
                        <a:spcAft>
                          <a:spcPct val="0"/>
                        </a:spcAft>
                        <a:defRPr sz="1200">
                          <a:solidFill>
                            <a:schemeClr val="tx1"/>
                          </a:solidFill>
                          <a:latin typeface="Times New Roman" panose="02020603050405020304" pitchFamily="18" charset="0"/>
                        </a:defRPr>
                      </a:lvl8pPr>
                      <a:lvl9pPr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a:defRPr sz="14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20000"/>
                        </a:spcBef>
                        <a:spcAft>
                          <a:spcPct val="0"/>
                        </a:spcAft>
                        <a:defRPr sz="1200">
                          <a:solidFill>
                            <a:schemeClr val="tx1"/>
                          </a:solidFill>
                          <a:latin typeface="Times New Roman" panose="02020603050405020304" pitchFamily="18" charset="0"/>
                        </a:defRPr>
                      </a:lvl6pPr>
                      <a:lvl7pPr fontAlgn="base">
                        <a:spcBef>
                          <a:spcPct val="20000"/>
                        </a:spcBef>
                        <a:spcAft>
                          <a:spcPct val="0"/>
                        </a:spcAft>
                        <a:defRPr sz="1200">
                          <a:solidFill>
                            <a:schemeClr val="tx1"/>
                          </a:solidFill>
                          <a:latin typeface="Times New Roman" panose="02020603050405020304" pitchFamily="18" charset="0"/>
                        </a:defRPr>
                      </a:lvl7pPr>
                      <a:lvl8pPr fontAlgn="base">
                        <a:spcBef>
                          <a:spcPct val="20000"/>
                        </a:spcBef>
                        <a:spcAft>
                          <a:spcPct val="0"/>
                        </a:spcAft>
                        <a:defRPr sz="1200">
                          <a:solidFill>
                            <a:schemeClr val="tx1"/>
                          </a:solidFill>
                          <a:latin typeface="Times New Roman" panose="02020603050405020304" pitchFamily="18" charset="0"/>
                        </a:defRPr>
                      </a:lvl8pPr>
                      <a:lvl9pPr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129">
                <a:tc>
                  <a:txBody>
                    <a:bodyPr/>
                    <a:lstStyle>
                      <a:lvl1pPr>
                        <a:defRPr>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a:defRPr sz="14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20000"/>
                        </a:spcBef>
                        <a:spcAft>
                          <a:spcPct val="0"/>
                        </a:spcAft>
                        <a:defRPr sz="1200">
                          <a:solidFill>
                            <a:schemeClr val="tx1"/>
                          </a:solidFill>
                          <a:latin typeface="Times New Roman" panose="02020603050405020304" pitchFamily="18" charset="0"/>
                        </a:defRPr>
                      </a:lvl6pPr>
                      <a:lvl7pPr fontAlgn="base">
                        <a:spcBef>
                          <a:spcPct val="20000"/>
                        </a:spcBef>
                        <a:spcAft>
                          <a:spcPct val="0"/>
                        </a:spcAft>
                        <a:defRPr sz="1200">
                          <a:solidFill>
                            <a:schemeClr val="tx1"/>
                          </a:solidFill>
                          <a:latin typeface="Times New Roman" panose="02020603050405020304" pitchFamily="18" charset="0"/>
                        </a:defRPr>
                      </a:lvl7pPr>
                      <a:lvl8pPr fontAlgn="base">
                        <a:spcBef>
                          <a:spcPct val="20000"/>
                        </a:spcBef>
                        <a:spcAft>
                          <a:spcPct val="0"/>
                        </a:spcAft>
                        <a:defRPr sz="1200">
                          <a:solidFill>
                            <a:schemeClr val="tx1"/>
                          </a:solidFill>
                          <a:latin typeface="Times New Roman" panose="02020603050405020304" pitchFamily="18" charset="0"/>
                        </a:defRPr>
                      </a:lvl8pPr>
                      <a:lvl9pPr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a:defRPr sz="14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20000"/>
                        </a:spcBef>
                        <a:spcAft>
                          <a:spcPct val="0"/>
                        </a:spcAft>
                        <a:defRPr sz="1200">
                          <a:solidFill>
                            <a:schemeClr val="tx1"/>
                          </a:solidFill>
                          <a:latin typeface="Times New Roman" panose="02020603050405020304" pitchFamily="18" charset="0"/>
                        </a:defRPr>
                      </a:lvl6pPr>
                      <a:lvl7pPr fontAlgn="base">
                        <a:spcBef>
                          <a:spcPct val="20000"/>
                        </a:spcBef>
                        <a:spcAft>
                          <a:spcPct val="0"/>
                        </a:spcAft>
                        <a:defRPr sz="1200">
                          <a:solidFill>
                            <a:schemeClr val="tx1"/>
                          </a:solidFill>
                          <a:latin typeface="Times New Roman" panose="02020603050405020304" pitchFamily="18" charset="0"/>
                        </a:defRPr>
                      </a:lvl7pPr>
                      <a:lvl8pPr fontAlgn="base">
                        <a:spcBef>
                          <a:spcPct val="20000"/>
                        </a:spcBef>
                        <a:spcAft>
                          <a:spcPct val="0"/>
                        </a:spcAft>
                        <a:defRPr sz="1200">
                          <a:solidFill>
                            <a:schemeClr val="tx1"/>
                          </a:solidFill>
                          <a:latin typeface="Times New Roman" panose="02020603050405020304" pitchFamily="18" charset="0"/>
                        </a:defRPr>
                      </a:lvl8pPr>
                      <a:lvl9pPr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a:defRPr sz="14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20000"/>
                        </a:spcBef>
                        <a:spcAft>
                          <a:spcPct val="0"/>
                        </a:spcAft>
                        <a:defRPr sz="1200">
                          <a:solidFill>
                            <a:schemeClr val="tx1"/>
                          </a:solidFill>
                          <a:latin typeface="Times New Roman" panose="02020603050405020304" pitchFamily="18" charset="0"/>
                        </a:defRPr>
                      </a:lvl6pPr>
                      <a:lvl7pPr fontAlgn="base">
                        <a:spcBef>
                          <a:spcPct val="20000"/>
                        </a:spcBef>
                        <a:spcAft>
                          <a:spcPct val="0"/>
                        </a:spcAft>
                        <a:defRPr sz="1200">
                          <a:solidFill>
                            <a:schemeClr val="tx1"/>
                          </a:solidFill>
                          <a:latin typeface="Times New Roman" panose="02020603050405020304" pitchFamily="18" charset="0"/>
                        </a:defRPr>
                      </a:lvl7pPr>
                      <a:lvl8pPr fontAlgn="base">
                        <a:spcBef>
                          <a:spcPct val="20000"/>
                        </a:spcBef>
                        <a:spcAft>
                          <a:spcPct val="0"/>
                        </a:spcAft>
                        <a:defRPr sz="1200">
                          <a:solidFill>
                            <a:schemeClr val="tx1"/>
                          </a:solidFill>
                          <a:latin typeface="Times New Roman" panose="02020603050405020304" pitchFamily="18" charset="0"/>
                        </a:defRPr>
                      </a:lvl8pPr>
                      <a:lvl9pPr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a:defRPr sz="14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20000"/>
                        </a:spcBef>
                        <a:spcAft>
                          <a:spcPct val="0"/>
                        </a:spcAft>
                        <a:defRPr sz="1200">
                          <a:solidFill>
                            <a:schemeClr val="tx1"/>
                          </a:solidFill>
                          <a:latin typeface="Times New Roman" panose="02020603050405020304" pitchFamily="18" charset="0"/>
                        </a:defRPr>
                      </a:lvl6pPr>
                      <a:lvl7pPr fontAlgn="base">
                        <a:spcBef>
                          <a:spcPct val="20000"/>
                        </a:spcBef>
                        <a:spcAft>
                          <a:spcPct val="0"/>
                        </a:spcAft>
                        <a:defRPr sz="1200">
                          <a:solidFill>
                            <a:schemeClr val="tx1"/>
                          </a:solidFill>
                          <a:latin typeface="Times New Roman" panose="02020603050405020304" pitchFamily="18" charset="0"/>
                        </a:defRPr>
                      </a:lvl7pPr>
                      <a:lvl8pPr fontAlgn="base">
                        <a:spcBef>
                          <a:spcPct val="20000"/>
                        </a:spcBef>
                        <a:spcAft>
                          <a:spcPct val="0"/>
                        </a:spcAft>
                        <a:defRPr sz="1200">
                          <a:solidFill>
                            <a:schemeClr val="tx1"/>
                          </a:solidFill>
                          <a:latin typeface="Times New Roman" panose="02020603050405020304" pitchFamily="18" charset="0"/>
                        </a:defRPr>
                      </a:lvl8pPr>
                      <a:lvl9pPr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a:defRPr sz="14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20000"/>
                        </a:spcBef>
                        <a:spcAft>
                          <a:spcPct val="0"/>
                        </a:spcAft>
                        <a:defRPr sz="1200">
                          <a:solidFill>
                            <a:schemeClr val="tx1"/>
                          </a:solidFill>
                          <a:latin typeface="Times New Roman" panose="02020603050405020304" pitchFamily="18" charset="0"/>
                        </a:defRPr>
                      </a:lvl6pPr>
                      <a:lvl7pPr fontAlgn="base">
                        <a:spcBef>
                          <a:spcPct val="20000"/>
                        </a:spcBef>
                        <a:spcAft>
                          <a:spcPct val="0"/>
                        </a:spcAft>
                        <a:defRPr sz="1200">
                          <a:solidFill>
                            <a:schemeClr val="tx1"/>
                          </a:solidFill>
                          <a:latin typeface="Times New Roman" panose="02020603050405020304" pitchFamily="18" charset="0"/>
                        </a:defRPr>
                      </a:lvl7pPr>
                      <a:lvl8pPr fontAlgn="base">
                        <a:spcBef>
                          <a:spcPct val="20000"/>
                        </a:spcBef>
                        <a:spcAft>
                          <a:spcPct val="0"/>
                        </a:spcAft>
                        <a:defRPr sz="1200">
                          <a:solidFill>
                            <a:schemeClr val="tx1"/>
                          </a:solidFill>
                          <a:latin typeface="Times New Roman" panose="02020603050405020304" pitchFamily="18" charset="0"/>
                        </a:defRPr>
                      </a:lvl8pPr>
                      <a:lvl9pPr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129">
                <a:tc>
                  <a:txBody>
                    <a:bodyPr/>
                    <a:lstStyle>
                      <a:lvl1pPr>
                        <a:defRPr>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a:defRPr sz="14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20000"/>
                        </a:spcBef>
                        <a:spcAft>
                          <a:spcPct val="0"/>
                        </a:spcAft>
                        <a:defRPr sz="1200">
                          <a:solidFill>
                            <a:schemeClr val="tx1"/>
                          </a:solidFill>
                          <a:latin typeface="Times New Roman" panose="02020603050405020304" pitchFamily="18" charset="0"/>
                        </a:defRPr>
                      </a:lvl6pPr>
                      <a:lvl7pPr fontAlgn="base">
                        <a:spcBef>
                          <a:spcPct val="20000"/>
                        </a:spcBef>
                        <a:spcAft>
                          <a:spcPct val="0"/>
                        </a:spcAft>
                        <a:defRPr sz="1200">
                          <a:solidFill>
                            <a:schemeClr val="tx1"/>
                          </a:solidFill>
                          <a:latin typeface="Times New Roman" panose="02020603050405020304" pitchFamily="18" charset="0"/>
                        </a:defRPr>
                      </a:lvl7pPr>
                      <a:lvl8pPr fontAlgn="base">
                        <a:spcBef>
                          <a:spcPct val="20000"/>
                        </a:spcBef>
                        <a:spcAft>
                          <a:spcPct val="0"/>
                        </a:spcAft>
                        <a:defRPr sz="1200">
                          <a:solidFill>
                            <a:schemeClr val="tx1"/>
                          </a:solidFill>
                          <a:latin typeface="Times New Roman" panose="02020603050405020304" pitchFamily="18" charset="0"/>
                        </a:defRPr>
                      </a:lvl8pPr>
                      <a:lvl9pPr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smtClean="0">
                          <a:ln>
                            <a:noFill/>
                          </a:ln>
                          <a:solidFill>
                            <a:schemeClr val="tx1"/>
                          </a:solidFill>
                          <a:effectLst/>
                          <a:latin typeface="Times New Roman" panose="02020603050405020304" pitchFamily="18" charset="0"/>
                        </a:rPr>
                        <a:t>K</a:t>
                      </a:r>
                      <a:r>
                        <a:rPr kumimoji="0" lang="en-US" altLang="en-US" sz="1800" b="0" i="0" u="none" strike="noStrike" cap="none" normalizeH="0" baseline="0" smtClean="0">
                          <a:ln>
                            <a:noFill/>
                          </a:ln>
                          <a:solidFill>
                            <a:schemeClr val="tx1"/>
                          </a:solidFill>
                          <a:effectLst/>
                          <a:latin typeface="Times New Roman" panose="02020603050405020304" pitchFamily="18" charset="0"/>
                        </a:rPr>
                        <a:t>(</a:t>
                      </a:r>
                      <a:r>
                        <a:rPr kumimoji="0" lang="en-US" altLang="en-US" sz="1800" b="1" i="0" u="none" strike="noStrike" cap="none" normalizeH="0" baseline="0" smtClean="0">
                          <a:ln>
                            <a:noFill/>
                          </a:ln>
                          <a:solidFill>
                            <a:schemeClr val="tx1"/>
                          </a:solidFill>
                          <a:effectLst/>
                          <a:latin typeface="Times New Roman" panose="02020603050405020304" pitchFamily="18" charset="0"/>
                        </a:rPr>
                        <a:t>x</a:t>
                      </a:r>
                      <a:r>
                        <a:rPr kumimoji="0" lang="en-US" altLang="en-US" sz="1800" b="1" i="0" u="none" strike="noStrike" cap="none" normalizeH="0" baseline="-25000" smtClean="0">
                          <a:ln>
                            <a:noFill/>
                          </a:ln>
                          <a:solidFill>
                            <a:schemeClr val="tx1"/>
                          </a:solidFill>
                          <a:effectLst/>
                          <a:latin typeface="Times New Roman" panose="02020603050405020304" pitchFamily="18" charset="0"/>
                        </a:rPr>
                        <a:t>N</a:t>
                      </a:r>
                      <a:r>
                        <a:rPr kumimoji="0" lang="en-US" altLang="en-US" sz="1800" b="0" i="0" u="none" strike="noStrike" cap="none" normalizeH="0" baseline="0" smtClean="0">
                          <a:ln>
                            <a:noFill/>
                          </a:ln>
                          <a:solidFill>
                            <a:schemeClr val="tx1"/>
                          </a:solidFill>
                          <a:effectLst/>
                          <a:latin typeface="Times New Roman" panose="02020603050405020304" pitchFamily="18" charset="0"/>
                        </a:rPr>
                        <a:t>,</a:t>
                      </a:r>
                      <a:r>
                        <a:rPr kumimoji="0" lang="en-US" altLang="en-US" sz="1800" b="1" i="0" u="none" strike="noStrike" cap="none" normalizeH="0" baseline="0" smtClean="0">
                          <a:ln>
                            <a:noFill/>
                          </a:ln>
                          <a:solidFill>
                            <a:schemeClr val="tx1"/>
                          </a:solidFill>
                          <a:effectLst/>
                          <a:latin typeface="Times New Roman" panose="02020603050405020304" pitchFamily="18" charset="0"/>
                        </a:rPr>
                        <a:t>x</a:t>
                      </a:r>
                      <a:r>
                        <a:rPr kumimoji="0" lang="en-US" altLang="en-US" sz="1800" b="1" i="0" u="none" strike="noStrike" cap="none" normalizeH="0" baseline="-25000" smtClean="0">
                          <a:ln>
                            <a:noFill/>
                          </a:ln>
                          <a:solidFill>
                            <a:schemeClr val="tx1"/>
                          </a:solidFill>
                          <a:effectLst/>
                          <a:latin typeface="Times New Roman" panose="02020603050405020304" pitchFamily="18" charset="0"/>
                        </a:rPr>
                        <a:t>1</a:t>
                      </a:r>
                      <a:r>
                        <a:rPr kumimoji="0" lang="en-US" altLang="en-US" sz="1800" b="0" i="0" u="none" strike="noStrike" cap="none" normalizeH="0" baseline="0" smtClean="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a:defRPr sz="14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20000"/>
                        </a:spcBef>
                        <a:spcAft>
                          <a:spcPct val="0"/>
                        </a:spcAft>
                        <a:defRPr sz="1200">
                          <a:solidFill>
                            <a:schemeClr val="tx1"/>
                          </a:solidFill>
                          <a:latin typeface="Times New Roman" panose="02020603050405020304" pitchFamily="18" charset="0"/>
                        </a:defRPr>
                      </a:lvl6pPr>
                      <a:lvl7pPr fontAlgn="base">
                        <a:spcBef>
                          <a:spcPct val="20000"/>
                        </a:spcBef>
                        <a:spcAft>
                          <a:spcPct val="0"/>
                        </a:spcAft>
                        <a:defRPr sz="1200">
                          <a:solidFill>
                            <a:schemeClr val="tx1"/>
                          </a:solidFill>
                          <a:latin typeface="Times New Roman" panose="02020603050405020304" pitchFamily="18" charset="0"/>
                        </a:defRPr>
                      </a:lvl7pPr>
                      <a:lvl8pPr fontAlgn="base">
                        <a:spcBef>
                          <a:spcPct val="20000"/>
                        </a:spcBef>
                        <a:spcAft>
                          <a:spcPct val="0"/>
                        </a:spcAft>
                        <a:defRPr sz="1200">
                          <a:solidFill>
                            <a:schemeClr val="tx1"/>
                          </a:solidFill>
                          <a:latin typeface="Times New Roman" panose="02020603050405020304" pitchFamily="18" charset="0"/>
                        </a:defRPr>
                      </a:lvl8pPr>
                      <a:lvl9pPr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smtClean="0">
                          <a:ln>
                            <a:noFill/>
                          </a:ln>
                          <a:solidFill>
                            <a:schemeClr val="tx1"/>
                          </a:solidFill>
                          <a:effectLst/>
                          <a:latin typeface="Times New Roman" panose="02020603050405020304" pitchFamily="18" charset="0"/>
                        </a:rPr>
                        <a:t>K</a:t>
                      </a:r>
                      <a:r>
                        <a:rPr kumimoji="0" lang="en-US" altLang="en-US" sz="1800" b="0" i="0" u="none" strike="noStrike" cap="none" normalizeH="0" baseline="0" smtClean="0">
                          <a:ln>
                            <a:noFill/>
                          </a:ln>
                          <a:solidFill>
                            <a:schemeClr val="tx1"/>
                          </a:solidFill>
                          <a:effectLst/>
                          <a:latin typeface="Times New Roman" panose="02020603050405020304" pitchFamily="18" charset="0"/>
                        </a:rPr>
                        <a:t>(</a:t>
                      </a:r>
                      <a:r>
                        <a:rPr kumimoji="0" lang="en-US" altLang="en-US" sz="1800" b="1" i="0" u="none" strike="noStrike" cap="none" normalizeH="0" baseline="0" smtClean="0">
                          <a:ln>
                            <a:noFill/>
                          </a:ln>
                          <a:solidFill>
                            <a:schemeClr val="tx1"/>
                          </a:solidFill>
                          <a:effectLst/>
                          <a:latin typeface="Times New Roman" panose="02020603050405020304" pitchFamily="18" charset="0"/>
                        </a:rPr>
                        <a:t>x</a:t>
                      </a:r>
                      <a:r>
                        <a:rPr kumimoji="0" lang="en-US" altLang="en-US" sz="1800" b="1" i="0" u="none" strike="noStrike" cap="none" normalizeH="0" baseline="-25000" smtClean="0">
                          <a:ln>
                            <a:noFill/>
                          </a:ln>
                          <a:solidFill>
                            <a:schemeClr val="tx1"/>
                          </a:solidFill>
                          <a:effectLst/>
                          <a:latin typeface="Times New Roman" panose="02020603050405020304" pitchFamily="18" charset="0"/>
                        </a:rPr>
                        <a:t>N</a:t>
                      </a:r>
                      <a:r>
                        <a:rPr kumimoji="0" lang="en-US" altLang="en-US" sz="1800" b="0" i="0" u="none" strike="noStrike" cap="none" normalizeH="0" baseline="0" smtClean="0">
                          <a:ln>
                            <a:noFill/>
                          </a:ln>
                          <a:solidFill>
                            <a:schemeClr val="tx1"/>
                          </a:solidFill>
                          <a:effectLst/>
                          <a:latin typeface="Times New Roman" panose="02020603050405020304" pitchFamily="18" charset="0"/>
                        </a:rPr>
                        <a:t>,</a:t>
                      </a:r>
                      <a:r>
                        <a:rPr kumimoji="0" lang="en-US" altLang="en-US" sz="1800" b="1" i="0" u="none" strike="noStrike" cap="none" normalizeH="0" baseline="0" smtClean="0">
                          <a:ln>
                            <a:noFill/>
                          </a:ln>
                          <a:solidFill>
                            <a:schemeClr val="tx1"/>
                          </a:solidFill>
                          <a:effectLst/>
                          <a:latin typeface="Times New Roman" panose="02020603050405020304" pitchFamily="18" charset="0"/>
                        </a:rPr>
                        <a:t>x</a:t>
                      </a:r>
                      <a:r>
                        <a:rPr kumimoji="0" lang="en-US" altLang="en-US" sz="1800" b="1" i="0" u="none" strike="noStrike" cap="none" normalizeH="0" baseline="-25000" smtClean="0">
                          <a:ln>
                            <a:noFill/>
                          </a:ln>
                          <a:solidFill>
                            <a:schemeClr val="tx1"/>
                          </a:solidFill>
                          <a:effectLst/>
                          <a:latin typeface="Times New Roman" panose="02020603050405020304" pitchFamily="18" charset="0"/>
                        </a:rPr>
                        <a:t>2</a:t>
                      </a:r>
                      <a:r>
                        <a:rPr kumimoji="0" lang="en-US" altLang="en-US" sz="1800" b="0" i="0" u="none" strike="noStrike" cap="none" normalizeH="0" baseline="0" smtClean="0">
                          <a:ln>
                            <a:noFill/>
                          </a:ln>
                          <a:solidFill>
                            <a:schemeClr val="tx1"/>
                          </a:solidFill>
                          <a:effectLst/>
                          <a:latin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a:defRPr sz="14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20000"/>
                        </a:spcBef>
                        <a:spcAft>
                          <a:spcPct val="0"/>
                        </a:spcAft>
                        <a:defRPr sz="1200">
                          <a:solidFill>
                            <a:schemeClr val="tx1"/>
                          </a:solidFill>
                          <a:latin typeface="Times New Roman" panose="02020603050405020304" pitchFamily="18" charset="0"/>
                        </a:defRPr>
                      </a:lvl6pPr>
                      <a:lvl7pPr fontAlgn="base">
                        <a:spcBef>
                          <a:spcPct val="20000"/>
                        </a:spcBef>
                        <a:spcAft>
                          <a:spcPct val="0"/>
                        </a:spcAft>
                        <a:defRPr sz="1200">
                          <a:solidFill>
                            <a:schemeClr val="tx1"/>
                          </a:solidFill>
                          <a:latin typeface="Times New Roman" panose="02020603050405020304" pitchFamily="18" charset="0"/>
                        </a:defRPr>
                      </a:lvl7pPr>
                      <a:lvl8pPr fontAlgn="base">
                        <a:spcBef>
                          <a:spcPct val="20000"/>
                        </a:spcBef>
                        <a:spcAft>
                          <a:spcPct val="0"/>
                        </a:spcAft>
                        <a:defRPr sz="1200">
                          <a:solidFill>
                            <a:schemeClr val="tx1"/>
                          </a:solidFill>
                          <a:latin typeface="Times New Roman" panose="02020603050405020304" pitchFamily="18" charset="0"/>
                        </a:defRPr>
                      </a:lvl8pPr>
                      <a:lvl9pPr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smtClean="0">
                          <a:ln>
                            <a:noFill/>
                          </a:ln>
                          <a:solidFill>
                            <a:schemeClr val="tx1"/>
                          </a:solidFill>
                          <a:effectLst/>
                          <a:latin typeface="Times New Roman" panose="02020603050405020304" pitchFamily="18" charset="0"/>
                        </a:rPr>
                        <a:t>K</a:t>
                      </a:r>
                      <a:r>
                        <a:rPr kumimoji="0" lang="en-US" altLang="en-US" sz="1800" b="0" i="0" u="none" strike="noStrike" cap="none" normalizeH="0" baseline="0" smtClean="0">
                          <a:ln>
                            <a:noFill/>
                          </a:ln>
                          <a:solidFill>
                            <a:schemeClr val="tx1"/>
                          </a:solidFill>
                          <a:effectLst/>
                          <a:latin typeface="Times New Roman" panose="02020603050405020304" pitchFamily="18" charset="0"/>
                        </a:rPr>
                        <a:t>(</a:t>
                      </a:r>
                      <a:r>
                        <a:rPr kumimoji="0" lang="en-US" altLang="en-US" sz="1800" b="1" i="0" u="none" strike="noStrike" cap="none" normalizeH="0" baseline="0" smtClean="0">
                          <a:ln>
                            <a:noFill/>
                          </a:ln>
                          <a:solidFill>
                            <a:schemeClr val="tx1"/>
                          </a:solidFill>
                          <a:effectLst/>
                          <a:latin typeface="Times New Roman" panose="02020603050405020304" pitchFamily="18" charset="0"/>
                        </a:rPr>
                        <a:t>x</a:t>
                      </a:r>
                      <a:r>
                        <a:rPr kumimoji="0" lang="en-US" altLang="en-US" sz="1800" b="1" i="0" u="none" strike="noStrike" cap="none" normalizeH="0" baseline="-25000" smtClean="0">
                          <a:ln>
                            <a:noFill/>
                          </a:ln>
                          <a:solidFill>
                            <a:schemeClr val="tx1"/>
                          </a:solidFill>
                          <a:effectLst/>
                          <a:latin typeface="Times New Roman" panose="02020603050405020304" pitchFamily="18" charset="0"/>
                        </a:rPr>
                        <a:t>N</a:t>
                      </a:r>
                      <a:r>
                        <a:rPr kumimoji="0" lang="en-US" altLang="en-US" sz="1800" b="0" i="0" u="none" strike="noStrike" cap="none" normalizeH="0" baseline="0" smtClean="0">
                          <a:ln>
                            <a:noFill/>
                          </a:ln>
                          <a:solidFill>
                            <a:schemeClr val="tx1"/>
                          </a:solidFill>
                          <a:effectLst/>
                          <a:latin typeface="Times New Roman" panose="02020603050405020304" pitchFamily="18" charset="0"/>
                        </a:rPr>
                        <a:t>,</a:t>
                      </a:r>
                      <a:r>
                        <a:rPr kumimoji="0" lang="en-US" altLang="en-US" sz="1800" b="1" i="0" u="none" strike="noStrike" cap="none" normalizeH="0" baseline="0" smtClean="0">
                          <a:ln>
                            <a:noFill/>
                          </a:ln>
                          <a:solidFill>
                            <a:schemeClr val="tx1"/>
                          </a:solidFill>
                          <a:effectLst/>
                          <a:latin typeface="Times New Roman" panose="02020603050405020304" pitchFamily="18" charset="0"/>
                        </a:rPr>
                        <a:t>x</a:t>
                      </a:r>
                      <a:r>
                        <a:rPr kumimoji="0" lang="en-US" altLang="en-US" sz="1800" b="1" i="0" u="none" strike="noStrike" cap="none" normalizeH="0" baseline="-25000" smtClean="0">
                          <a:ln>
                            <a:noFill/>
                          </a:ln>
                          <a:solidFill>
                            <a:schemeClr val="tx1"/>
                          </a:solidFill>
                          <a:effectLst/>
                          <a:latin typeface="Times New Roman" panose="02020603050405020304" pitchFamily="18" charset="0"/>
                        </a:rPr>
                        <a:t>3</a:t>
                      </a:r>
                      <a:r>
                        <a:rPr kumimoji="0" lang="en-US" altLang="en-US" sz="1800" b="0" i="0" u="none" strike="noStrike" cap="none" normalizeH="0" baseline="0" smtClean="0">
                          <a:ln>
                            <a:noFill/>
                          </a:ln>
                          <a:solidFill>
                            <a:schemeClr val="tx1"/>
                          </a:solidFill>
                          <a:effectLst/>
                          <a:latin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a:defRPr sz="14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20000"/>
                        </a:spcBef>
                        <a:spcAft>
                          <a:spcPct val="0"/>
                        </a:spcAft>
                        <a:defRPr sz="1200">
                          <a:solidFill>
                            <a:schemeClr val="tx1"/>
                          </a:solidFill>
                          <a:latin typeface="Times New Roman" panose="02020603050405020304" pitchFamily="18" charset="0"/>
                        </a:defRPr>
                      </a:lvl6pPr>
                      <a:lvl7pPr fontAlgn="base">
                        <a:spcBef>
                          <a:spcPct val="20000"/>
                        </a:spcBef>
                        <a:spcAft>
                          <a:spcPct val="0"/>
                        </a:spcAft>
                        <a:defRPr sz="1200">
                          <a:solidFill>
                            <a:schemeClr val="tx1"/>
                          </a:solidFill>
                          <a:latin typeface="Times New Roman" panose="02020603050405020304" pitchFamily="18" charset="0"/>
                        </a:defRPr>
                      </a:lvl7pPr>
                      <a:lvl8pPr fontAlgn="base">
                        <a:spcBef>
                          <a:spcPct val="20000"/>
                        </a:spcBef>
                        <a:spcAft>
                          <a:spcPct val="0"/>
                        </a:spcAft>
                        <a:defRPr sz="1200">
                          <a:solidFill>
                            <a:schemeClr val="tx1"/>
                          </a:solidFill>
                          <a:latin typeface="Times New Roman" panose="02020603050405020304" pitchFamily="18" charset="0"/>
                        </a:defRPr>
                      </a:lvl8pPr>
                      <a:lvl9pPr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a:defRPr sz="14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20000"/>
                        </a:spcBef>
                        <a:spcAft>
                          <a:spcPct val="0"/>
                        </a:spcAft>
                        <a:defRPr sz="1200">
                          <a:solidFill>
                            <a:schemeClr val="tx1"/>
                          </a:solidFill>
                          <a:latin typeface="Times New Roman" panose="02020603050405020304" pitchFamily="18" charset="0"/>
                        </a:defRPr>
                      </a:lvl6pPr>
                      <a:lvl7pPr fontAlgn="base">
                        <a:spcBef>
                          <a:spcPct val="20000"/>
                        </a:spcBef>
                        <a:spcAft>
                          <a:spcPct val="0"/>
                        </a:spcAft>
                        <a:defRPr sz="1200">
                          <a:solidFill>
                            <a:schemeClr val="tx1"/>
                          </a:solidFill>
                          <a:latin typeface="Times New Roman" panose="02020603050405020304" pitchFamily="18" charset="0"/>
                        </a:defRPr>
                      </a:lvl7pPr>
                      <a:lvl8pPr fontAlgn="base">
                        <a:spcBef>
                          <a:spcPct val="20000"/>
                        </a:spcBef>
                        <a:spcAft>
                          <a:spcPct val="0"/>
                        </a:spcAft>
                        <a:defRPr sz="1200">
                          <a:solidFill>
                            <a:schemeClr val="tx1"/>
                          </a:solidFill>
                          <a:latin typeface="Times New Roman" panose="02020603050405020304" pitchFamily="18" charset="0"/>
                        </a:defRPr>
                      </a:lvl8pPr>
                      <a:lvl9pPr fontAlgn="base">
                        <a:spcBef>
                          <a:spcPct val="20000"/>
                        </a:spcBef>
                        <a:spcAft>
                          <a:spcPct val="0"/>
                        </a:spcAft>
                        <a:defRPr sz="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dirty="0" smtClean="0">
                          <a:ln>
                            <a:noFill/>
                          </a:ln>
                          <a:solidFill>
                            <a:schemeClr val="tx1"/>
                          </a:solidFill>
                          <a:effectLst/>
                          <a:latin typeface="Times New Roman" panose="02020603050405020304" pitchFamily="18" charset="0"/>
                        </a:rPr>
                        <a:t>K</a:t>
                      </a:r>
                      <a:r>
                        <a:rPr kumimoji="0" lang="en-US" altLang="en-US" sz="1800" b="0" i="0" u="none" strike="noStrike" cap="none" normalizeH="0" baseline="0" dirty="0" smtClean="0">
                          <a:ln>
                            <a:noFill/>
                          </a:ln>
                          <a:solidFill>
                            <a:schemeClr val="tx1"/>
                          </a:solidFill>
                          <a:effectLst/>
                          <a:latin typeface="Times New Roman" panose="02020603050405020304" pitchFamily="18" charset="0"/>
                        </a:rPr>
                        <a:t>(</a:t>
                      </a:r>
                      <a:r>
                        <a:rPr kumimoji="0" lang="en-US" altLang="en-US" sz="1800" b="1" i="0" u="none" strike="noStrike" cap="none" normalizeH="0" baseline="0" dirty="0" err="1" smtClean="0">
                          <a:ln>
                            <a:noFill/>
                          </a:ln>
                          <a:solidFill>
                            <a:schemeClr val="tx1"/>
                          </a:solidFill>
                          <a:effectLst/>
                          <a:latin typeface="Times New Roman" panose="02020603050405020304" pitchFamily="18" charset="0"/>
                        </a:rPr>
                        <a:t>x</a:t>
                      </a:r>
                      <a:r>
                        <a:rPr kumimoji="0" lang="en-US" altLang="en-US" sz="1800" b="1" i="0" u="none" strike="noStrike" cap="none" normalizeH="0" baseline="-25000" dirty="0" err="1" smtClean="0">
                          <a:ln>
                            <a:noFill/>
                          </a:ln>
                          <a:solidFill>
                            <a:schemeClr val="tx1"/>
                          </a:solidFill>
                          <a:effectLst/>
                          <a:latin typeface="Times New Roman" panose="02020603050405020304" pitchFamily="18" charset="0"/>
                        </a:rPr>
                        <a:t>N</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rPr>
                        <a:t>,</a:t>
                      </a:r>
                      <a:r>
                        <a:rPr kumimoji="0" lang="en-US" altLang="en-US" sz="1800" b="1" i="0" u="none" strike="noStrike" cap="none" normalizeH="0" baseline="0" dirty="0" err="1" smtClean="0">
                          <a:ln>
                            <a:noFill/>
                          </a:ln>
                          <a:solidFill>
                            <a:schemeClr val="tx1"/>
                          </a:solidFill>
                          <a:effectLst/>
                          <a:latin typeface="Times New Roman" panose="02020603050405020304" pitchFamily="18" charset="0"/>
                        </a:rPr>
                        <a:t>x</a:t>
                      </a:r>
                      <a:r>
                        <a:rPr kumimoji="0" lang="en-US" altLang="en-US" sz="1800" b="1" i="0" u="none" strike="noStrike" cap="none" normalizeH="0" baseline="-25000" dirty="0" err="1" smtClean="0">
                          <a:ln>
                            <a:noFill/>
                          </a:ln>
                          <a:solidFill>
                            <a:schemeClr val="tx1"/>
                          </a:solidFill>
                          <a:effectLst/>
                          <a:latin typeface="Times New Roman" panose="02020603050405020304" pitchFamily="18" charset="0"/>
                        </a:rPr>
                        <a:t>N</a:t>
                      </a:r>
                      <a:r>
                        <a:rPr kumimoji="0" lang="en-US" altLang="en-US" sz="1800" b="0" i="0" u="none" strike="noStrike" cap="none" normalizeH="0" baseline="0" dirty="0" smtClean="0">
                          <a:ln>
                            <a:noFill/>
                          </a:ln>
                          <a:solidFill>
                            <a:schemeClr val="tx1"/>
                          </a:solidFill>
                          <a:effectLst/>
                          <a:latin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6359" name="Text Box 55"/>
          <p:cNvSpPr txBox="1">
            <a:spLocks noChangeArrowheads="1"/>
          </p:cNvSpPr>
          <p:nvPr/>
        </p:nvSpPr>
        <p:spPr bwMode="auto">
          <a:xfrm>
            <a:off x="1677086" y="4598137"/>
            <a:ext cx="971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K=</a:t>
            </a:r>
          </a:p>
        </p:txBody>
      </p:sp>
    </p:spTree>
    <p:extLst>
      <p:ext uri="{BB962C8B-B14F-4D97-AF65-F5344CB8AC3E}">
        <p14:creationId xmlns:p14="http://schemas.microsoft.com/office/powerpoint/2010/main" val="30712331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p:txBody>
          <a:bodyPr/>
          <a:lstStyle/>
          <a:p>
            <a:pPr eaLnBrk="1" hangingPunct="1"/>
            <a:r>
              <a:rPr lang="en-US" altLang="en-US" smtClean="0"/>
              <a:t>Kernels</a:t>
            </a:r>
          </a:p>
        </p:txBody>
      </p:sp>
      <mc:AlternateContent xmlns:mc="http://schemas.openxmlformats.org/markup-compatibility/2006" xmlns:a14="http://schemas.microsoft.com/office/drawing/2010/main">
        <mc:Choice Requires="a14">
          <p:sp>
            <p:nvSpPr>
              <p:cNvPr id="45060" name="Rectangle 4"/>
              <p:cNvSpPr>
                <a:spLocks noGrp="1" noChangeArrowheads="1"/>
              </p:cNvSpPr>
              <p:nvPr>
                <p:ph type="body" idx="1"/>
              </p:nvPr>
            </p:nvSpPr>
            <p:spPr>
              <a:xfrm>
                <a:off x="685800" y="1819523"/>
                <a:ext cx="7772400" cy="4876800"/>
              </a:xfrm>
              <a:noFill/>
            </p:spPr>
            <p:txBody>
              <a:bodyPr/>
              <a:lstStyle/>
              <a:p>
                <a:pPr eaLnBrk="1" hangingPunct="1"/>
                <a:r>
                  <a:rPr lang="en-US" altLang="en-US" dirty="0" smtClean="0"/>
                  <a:t>Why use kernels?</a:t>
                </a:r>
              </a:p>
              <a:p>
                <a:pPr lvl="1" eaLnBrk="1" hangingPunct="1"/>
                <a:r>
                  <a:rPr lang="en-US" altLang="en-US" dirty="0" smtClean="0"/>
                  <a:t>Make non-separable problem separable.</a:t>
                </a:r>
              </a:p>
              <a:p>
                <a:pPr lvl="1" eaLnBrk="1" hangingPunct="1"/>
                <a:r>
                  <a:rPr lang="en-US" altLang="en-US" dirty="0" smtClean="0"/>
                  <a:t>Map data into better representational space</a:t>
                </a:r>
              </a:p>
              <a:p>
                <a:pPr eaLnBrk="1" hangingPunct="1"/>
                <a:r>
                  <a:rPr lang="en-US" altLang="en-US" dirty="0" smtClean="0"/>
                  <a:t>Common kernels</a:t>
                </a:r>
              </a:p>
              <a:p>
                <a:pPr lvl="1"/>
                <a:r>
                  <a:rPr lang="en-US" altLang="en-US" dirty="0"/>
                  <a:t>Linear</a:t>
                </a:r>
                <a:r>
                  <a:rPr lang="en-US" altLang="en-US" dirty="0" smtClean="0"/>
                  <a:t>: </a:t>
                </a:r>
                <a14:m>
                  <m:oMath xmlns:m="http://schemas.openxmlformats.org/officeDocument/2006/math">
                    <m:r>
                      <a:rPr lang="en-US" altLang="en-US" b="0" i="1" smtClean="0">
                        <a:latin typeface="Cambria Math" panose="02040503050406030204" pitchFamily="18" charset="0"/>
                      </a:rPr>
                      <m:t>𝐾</m:t>
                    </m:r>
                    <m:d>
                      <m:dPr>
                        <m:ctrlPr>
                          <a:rPr lang="en-US" altLang="en-US" b="0" i="1" smtClean="0">
                            <a:latin typeface="Cambria Math" panose="02040503050406030204" pitchFamily="18" charset="0"/>
                          </a:rPr>
                        </m:ctrlPr>
                      </m:dPr>
                      <m:e>
                        <m:sSub>
                          <m:sSubPr>
                            <m:ctrlPr>
                              <a:rPr lang="en-US" altLang="en-US" b="1" i="1" smtClean="0">
                                <a:latin typeface="Cambria Math" panose="02040503050406030204" pitchFamily="18" charset="0"/>
                              </a:rPr>
                            </m:ctrlPr>
                          </m:sSubPr>
                          <m:e>
                            <m:r>
                              <a:rPr lang="en-US" altLang="en-US" b="1" i="1" smtClean="0">
                                <a:latin typeface="Cambria Math" panose="02040503050406030204" pitchFamily="18" charset="0"/>
                              </a:rPr>
                              <m:t>𝒙</m:t>
                            </m:r>
                          </m:e>
                          <m:sub>
                            <m:r>
                              <a:rPr lang="en-US" altLang="en-US" b="1" i="1" smtClean="0">
                                <a:latin typeface="Cambria Math" panose="02040503050406030204" pitchFamily="18" charset="0"/>
                              </a:rPr>
                              <m:t>𝒊</m:t>
                            </m:r>
                          </m:sub>
                        </m:sSub>
                        <m:r>
                          <a:rPr lang="en-US" altLang="en-US" b="1" i="1" smtClean="0">
                            <a:latin typeface="Cambria Math" panose="02040503050406030204" pitchFamily="18" charset="0"/>
                          </a:rPr>
                          <m:t>,</m:t>
                        </m:r>
                        <m:sSub>
                          <m:sSubPr>
                            <m:ctrlPr>
                              <a:rPr lang="en-US" altLang="en-US" b="1" i="1" smtClean="0">
                                <a:latin typeface="Cambria Math" panose="02040503050406030204" pitchFamily="18" charset="0"/>
                              </a:rPr>
                            </m:ctrlPr>
                          </m:sSubPr>
                          <m:e>
                            <m:r>
                              <a:rPr lang="en-US" altLang="en-US" b="1" i="1" smtClean="0">
                                <a:latin typeface="Cambria Math" panose="02040503050406030204" pitchFamily="18" charset="0"/>
                              </a:rPr>
                              <m:t>𝒙</m:t>
                            </m:r>
                          </m:e>
                          <m:sub>
                            <m:r>
                              <a:rPr lang="en-US" altLang="en-US" b="1" i="1" smtClean="0">
                                <a:latin typeface="Cambria Math" panose="02040503050406030204" pitchFamily="18" charset="0"/>
                              </a:rPr>
                              <m:t>𝒋</m:t>
                            </m:r>
                          </m:sub>
                        </m:sSub>
                      </m:e>
                    </m:d>
                    <m:r>
                      <a:rPr lang="en-US" altLang="en-US" b="1" i="1" smtClean="0">
                        <a:latin typeface="Cambria Math" panose="02040503050406030204" pitchFamily="18" charset="0"/>
                      </a:rPr>
                      <m:t>=</m:t>
                    </m:r>
                    <m:sSub>
                      <m:sSubPr>
                        <m:ctrlPr>
                          <a:rPr lang="en-US" altLang="en-US" b="1" i="1">
                            <a:latin typeface="Cambria Math" panose="02040503050406030204" pitchFamily="18" charset="0"/>
                          </a:rPr>
                        </m:ctrlPr>
                      </m:sSubPr>
                      <m:e>
                        <m:r>
                          <a:rPr lang="en-US" altLang="en-US" b="1" i="1">
                            <a:latin typeface="Cambria Math" panose="02040503050406030204" pitchFamily="18" charset="0"/>
                          </a:rPr>
                          <m:t>𝒙</m:t>
                        </m:r>
                      </m:e>
                      <m:sub>
                        <m:r>
                          <a:rPr lang="en-US" altLang="en-US" b="1" i="1" smtClean="0">
                            <a:latin typeface="Cambria Math" panose="02040503050406030204" pitchFamily="18" charset="0"/>
                          </a:rPr>
                          <m:t>𝒊</m:t>
                        </m:r>
                      </m:sub>
                    </m:sSub>
                    <m:sSubSup>
                      <m:sSubSupPr>
                        <m:ctrlPr>
                          <a:rPr lang="en-US" altLang="en-US" b="1" i="1" smtClean="0">
                            <a:latin typeface="Cambria Math" panose="02040503050406030204" pitchFamily="18" charset="0"/>
                          </a:rPr>
                        </m:ctrlPr>
                      </m:sSubSupPr>
                      <m:e>
                        <m:r>
                          <a:rPr lang="en-US" altLang="en-US" b="1" i="1" smtClean="0">
                            <a:latin typeface="Cambria Math" panose="02040503050406030204" pitchFamily="18" charset="0"/>
                          </a:rPr>
                          <m:t>𝒙</m:t>
                        </m:r>
                      </m:e>
                      <m:sub>
                        <m:r>
                          <a:rPr lang="en-US" altLang="en-US" b="1" i="1" smtClean="0">
                            <a:latin typeface="Cambria Math" panose="02040503050406030204" pitchFamily="18" charset="0"/>
                          </a:rPr>
                          <m:t>𝒋</m:t>
                        </m:r>
                      </m:sub>
                      <m:sup>
                        <m:r>
                          <a:rPr lang="en-US" altLang="en-US" b="1" i="1" smtClean="0">
                            <a:latin typeface="Cambria Math" panose="02040503050406030204" pitchFamily="18" charset="0"/>
                          </a:rPr>
                          <m:t>𝑻</m:t>
                        </m:r>
                      </m:sup>
                    </m:sSubSup>
                  </m:oMath>
                </a14:m>
                <a:endParaRPr lang="en-US" altLang="en-US" dirty="0"/>
              </a:p>
              <a:p>
                <a:pPr lvl="1"/>
                <a:r>
                  <a:rPr lang="en-US" altLang="en-US" dirty="0"/>
                  <a:t>Polynomial of power p: </a:t>
                </a:r>
                <a14:m>
                  <m:oMath xmlns:m="http://schemas.openxmlformats.org/officeDocument/2006/math">
                    <m:r>
                      <a:rPr lang="en-US" altLang="en-US" i="1">
                        <a:latin typeface="Cambria Math" panose="02040503050406030204" pitchFamily="18" charset="0"/>
                      </a:rPr>
                      <m:t>𝐾</m:t>
                    </m:r>
                    <m:d>
                      <m:dPr>
                        <m:ctrlPr>
                          <a:rPr lang="en-US" altLang="en-US" i="1">
                            <a:latin typeface="Cambria Math" panose="02040503050406030204" pitchFamily="18" charset="0"/>
                          </a:rPr>
                        </m:ctrlPr>
                      </m:dPr>
                      <m:e>
                        <m:sSub>
                          <m:sSubPr>
                            <m:ctrlPr>
                              <a:rPr lang="en-US" altLang="en-US" b="1" i="1">
                                <a:latin typeface="Cambria Math" panose="02040503050406030204" pitchFamily="18" charset="0"/>
                              </a:rPr>
                            </m:ctrlPr>
                          </m:sSubPr>
                          <m:e>
                            <m:r>
                              <a:rPr lang="en-US" altLang="en-US" b="1" i="1">
                                <a:latin typeface="Cambria Math" panose="02040503050406030204" pitchFamily="18" charset="0"/>
                              </a:rPr>
                              <m:t>𝒙</m:t>
                            </m:r>
                          </m:e>
                          <m:sub>
                            <m:r>
                              <a:rPr lang="en-US" altLang="en-US" b="1" i="1">
                                <a:latin typeface="Cambria Math" panose="02040503050406030204" pitchFamily="18" charset="0"/>
                              </a:rPr>
                              <m:t>𝒊</m:t>
                            </m:r>
                          </m:sub>
                        </m:sSub>
                        <m:r>
                          <a:rPr lang="en-US" altLang="en-US" b="1" i="1">
                            <a:latin typeface="Cambria Math" panose="02040503050406030204" pitchFamily="18" charset="0"/>
                          </a:rPr>
                          <m:t>,</m:t>
                        </m:r>
                        <m:sSub>
                          <m:sSubPr>
                            <m:ctrlPr>
                              <a:rPr lang="en-US" altLang="en-US" b="1" i="1">
                                <a:latin typeface="Cambria Math" panose="02040503050406030204" pitchFamily="18" charset="0"/>
                              </a:rPr>
                            </m:ctrlPr>
                          </m:sSubPr>
                          <m:e>
                            <m:r>
                              <a:rPr lang="en-US" altLang="en-US" b="1" i="1">
                                <a:latin typeface="Cambria Math" panose="02040503050406030204" pitchFamily="18" charset="0"/>
                              </a:rPr>
                              <m:t>𝒙</m:t>
                            </m:r>
                          </m:e>
                          <m:sub>
                            <m:r>
                              <a:rPr lang="en-US" altLang="en-US" b="1" i="1">
                                <a:latin typeface="Cambria Math" panose="02040503050406030204" pitchFamily="18" charset="0"/>
                              </a:rPr>
                              <m:t>𝒋</m:t>
                            </m:r>
                          </m:sub>
                        </m:sSub>
                      </m:e>
                    </m:d>
                    <m:r>
                      <a:rPr lang="en-US" altLang="en-US" b="0" i="1" smtClean="0">
                        <a:latin typeface="Cambria Math" panose="02040503050406030204" pitchFamily="18" charset="0"/>
                      </a:rPr>
                      <m:t>=</m:t>
                    </m:r>
                    <m:sSup>
                      <m:sSupPr>
                        <m:ctrlPr>
                          <a:rPr lang="en-US" altLang="en-US" b="1" i="1" smtClean="0">
                            <a:latin typeface="Cambria Math" panose="02040503050406030204" pitchFamily="18" charset="0"/>
                          </a:rPr>
                        </m:ctrlPr>
                      </m:sSupPr>
                      <m:e>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1</m:t>
                            </m:r>
                            <m:r>
                              <a:rPr lang="en-US" altLang="en-US" b="1" i="1" smtClean="0">
                                <a:latin typeface="Cambria Math" panose="02040503050406030204" pitchFamily="18" charset="0"/>
                              </a:rPr>
                              <m:t>+</m:t>
                            </m:r>
                            <m:sSubSup>
                              <m:sSubSupPr>
                                <m:ctrlPr>
                                  <a:rPr lang="en-US" altLang="en-US" b="1" i="1" smtClean="0">
                                    <a:latin typeface="Cambria Math" panose="02040503050406030204" pitchFamily="18" charset="0"/>
                                  </a:rPr>
                                </m:ctrlPr>
                              </m:sSubSupPr>
                              <m:e>
                                <m:sSub>
                                  <m:sSubPr>
                                    <m:ctrlPr>
                                      <a:rPr lang="en-US" altLang="en-US" b="1" i="1">
                                        <a:latin typeface="Cambria Math" panose="02040503050406030204" pitchFamily="18" charset="0"/>
                                      </a:rPr>
                                    </m:ctrlPr>
                                  </m:sSubPr>
                                  <m:e>
                                    <m:r>
                                      <a:rPr lang="en-US" altLang="en-US" b="1" i="1">
                                        <a:latin typeface="Cambria Math" panose="02040503050406030204" pitchFamily="18" charset="0"/>
                                      </a:rPr>
                                      <m:t>𝒙</m:t>
                                    </m:r>
                                  </m:e>
                                  <m:sub>
                                    <m:r>
                                      <a:rPr lang="en-US" altLang="en-US" b="1" i="1" smtClean="0">
                                        <a:latin typeface="Cambria Math" panose="02040503050406030204" pitchFamily="18" charset="0"/>
                                      </a:rPr>
                                      <m:t>𝒊</m:t>
                                    </m:r>
                                  </m:sub>
                                </m:sSub>
                                <m:r>
                                  <a:rPr lang="en-US" altLang="en-US" b="1" i="1" smtClean="0">
                                    <a:latin typeface="Cambria Math" panose="02040503050406030204" pitchFamily="18" charset="0"/>
                                  </a:rPr>
                                  <m:t>𝒙</m:t>
                                </m:r>
                              </m:e>
                              <m:sub>
                                <m:r>
                                  <a:rPr lang="en-US" altLang="en-US" b="1" i="1" smtClean="0">
                                    <a:latin typeface="Cambria Math" panose="02040503050406030204" pitchFamily="18" charset="0"/>
                                  </a:rPr>
                                  <m:t>𝒋</m:t>
                                </m:r>
                              </m:sub>
                              <m:sup>
                                <m:r>
                                  <a:rPr lang="en-US" altLang="en-US" b="1" i="1" smtClean="0">
                                    <a:latin typeface="Cambria Math" panose="02040503050406030204" pitchFamily="18" charset="0"/>
                                  </a:rPr>
                                  <m:t>𝑻</m:t>
                                </m:r>
                              </m:sup>
                            </m:sSubSup>
                          </m:e>
                        </m:d>
                      </m:e>
                      <m:sup>
                        <m:r>
                          <a:rPr lang="en-US" altLang="en-US" b="1" i="1" smtClean="0">
                            <a:latin typeface="Cambria Math" panose="02040503050406030204" pitchFamily="18" charset="0"/>
                          </a:rPr>
                          <m:t>𝒑</m:t>
                        </m:r>
                      </m:sup>
                    </m:sSup>
                  </m:oMath>
                </a14:m>
                <a:endParaRPr lang="en-US" altLang="en-US" dirty="0"/>
              </a:p>
              <a:p>
                <a:pPr lvl="1"/>
                <a:r>
                  <a:rPr lang="en-US" altLang="en-US" dirty="0"/>
                  <a:t>Gaussian (radial-basis function </a:t>
                </a:r>
                <a:r>
                  <a:rPr lang="en-US" altLang="en-US" dirty="0" smtClean="0"/>
                  <a:t>network, or RBF): </a:t>
                </a:r>
                <a14:m>
                  <m:oMath xmlns:m="http://schemas.openxmlformats.org/officeDocument/2006/math">
                    <m:r>
                      <a:rPr lang="en-US" altLang="en-US" i="1">
                        <a:latin typeface="Cambria Math" panose="02040503050406030204" pitchFamily="18" charset="0"/>
                      </a:rPr>
                      <m:t>𝐾</m:t>
                    </m:r>
                    <m:d>
                      <m:dPr>
                        <m:ctrlPr>
                          <a:rPr lang="en-US" altLang="en-US" i="1">
                            <a:latin typeface="Cambria Math" panose="02040503050406030204" pitchFamily="18" charset="0"/>
                          </a:rPr>
                        </m:ctrlPr>
                      </m:dPr>
                      <m:e>
                        <m:sSub>
                          <m:sSubPr>
                            <m:ctrlPr>
                              <a:rPr lang="en-US" altLang="en-US" b="1" i="1">
                                <a:latin typeface="Cambria Math" panose="02040503050406030204" pitchFamily="18" charset="0"/>
                              </a:rPr>
                            </m:ctrlPr>
                          </m:sSubPr>
                          <m:e>
                            <m:r>
                              <a:rPr lang="en-US" altLang="en-US" b="1" i="1">
                                <a:latin typeface="Cambria Math" panose="02040503050406030204" pitchFamily="18" charset="0"/>
                              </a:rPr>
                              <m:t>𝒙</m:t>
                            </m:r>
                          </m:e>
                          <m:sub>
                            <m:r>
                              <a:rPr lang="en-US" altLang="en-US" b="1" i="1">
                                <a:latin typeface="Cambria Math" panose="02040503050406030204" pitchFamily="18" charset="0"/>
                              </a:rPr>
                              <m:t>𝒊</m:t>
                            </m:r>
                          </m:sub>
                        </m:sSub>
                        <m:r>
                          <a:rPr lang="en-US" altLang="en-US" b="1" i="1">
                            <a:latin typeface="Cambria Math" panose="02040503050406030204" pitchFamily="18" charset="0"/>
                          </a:rPr>
                          <m:t>,</m:t>
                        </m:r>
                        <m:sSub>
                          <m:sSubPr>
                            <m:ctrlPr>
                              <a:rPr lang="en-US" altLang="en-US" b="1" i="1">
                                <a:latin typeface="Cambria Math" panose="02040503050406030204" pitchFamily="18" charset="0"/>
                              </a:rPr>
                            </m:ctrlPr>
                          </m:sSubPr>
                          <m:e>
                            <m:r>
                              <a:rPr lang="en-US" altLang="en-US" b="1" i="1">
                                <a:latin typeface="Cambria Math" panose="02040503050406030204" pitchFamily="18" charset="0"/>
                              </a:rPr>
                              <m:t>𝒙</m:t>
                            </m:r>
                          </m:e>
                          <m:sub>
                            <m:r>
                              <a:rPr lang="en-US" altLang="en-US" b="1" i="1">
                                <a:latin typeface="Cambria Math" panose="02040503050406030204" pitchFamily="18" charset="0"/>
                              </a:rPr>
                              <m:t>𝒋</m:t>
                            </m:r>
                          </m:sub>
                        </m:sSub>
                      </m:e>
                    </m:d>
                    <m:r>
                      <a:rPr lang="en-US" altLang="en-US" b="1" i="1" smtClean="0">
                        <a:latin typeface="Cambria Math" panose="02040503050406030204" pitchFamily="18" charset="0"/>
                      </a:rPr>
                      <m:t>=</m:t>
                    </m:r>
                    <m:sSup>
                      <m:sSupPr>
                        <m:ctrlPr>
                          <a:rPr lang="en-US" altLang="en-US" b="1" i="1" smtClean="0">
                            <a:latin typeface="Cambria Math" panose="02040503050406030204" pitchFamily="18" charset="0"/>
                          </a:rPr>
                        </m:ctrlPr>
                      </m:sSupPr>
                      <m:e>
                        <m:r>
                          <a:rPr lang="en-US" altLang="en-US" b="1" i="1" smtClean="0">
                            <a:latin typeface="Cambria Math" panose="02040503050406030204" pitchFamily="18" charset="0"/>
                          </a:rPr>
                          <m:t>𝒆</m:t>
                        </m:r>
                      </m:e>
                      <m:sup>
                        <m:r>
                          <a:rPr lang="en-US" altLang="en-US" b="1" i="1" smtClean="0">
                            <a:latin typeface="Cambria Math" panose="02040503050406030204" pitchFamily="18" charset="0"/>
                          </a:rPr>
                          <m:t>−</m:t>
                        </m:r>
                        <m:f>
                          <m:fPr>
                            <m:ctrlPr>
                              <a:rPr lang="en-US" altLang="en-US" b="0" i="1" smtClean="0">
                                <a:latin typeface="Cambria Math" panose="02040503050406030204" pitchFamily="18" charset="0"/>
                              </a:rPr>
                            </m:ctrlPr>
                          </m:fPr>
                          <m:num>
                            <m:sSup>
                              <m:sSupPr>
                                <m:ctrlPr>
                                  <a:rPr lang="en-US" altLang="en-US" b="1" i="1" smtClean="0">
                                    <a:latin typeface="Cambria Math" panose="02040503050406030204" pitchFamily="18" charset="0"/>
                                  </a:rPr>
                                </m:ctrlPr>
                              </m:sSupPr>
                              <m:e>
                                <m:d>
                                  <m:dPr>
                                    <m:begChr m:val="‖"/>
                                    <m:endChr m:val="‖"/>
                                    <m:ctrlPr>
                                      <a:rPr lang="en-US" altLang="en-US" b="1" i="1" smtClean="0">
                                        <a:latin typeface="Cambria Math" panose="02040503050406030204" pitchFamily="18" charset="0"/>
                                      </a:rPr>
                                    </m:ctrlPr>
                                  </m:dPr>
                                  <m:e>
                                    <m:sSub>
                                      <m:sSubPr>
                                        <m:ctrlPr>
                                          <a:rPr lang="en-US" altLang="en-US" b="1" i="1" smtClean="0">
                                            <a:latin typeface="Cambria Math" panose="02040503050406030204" pitchFamily="18" charset="0"/>
                                          </a:rPr>
                                        </m:ctrlPr>
                                      </m:sSubPr>
                                      <m:e>
                                        <m:r>
                                          <a:rPr lang="en-US" altLang="en-US" b="1" i="1" smtClean="0">
                                            <a:latin typeface="Cambria Math" panose="02040503050406030204" pitchFamily="18" charset="0"/>
                                          </a:rPr>
                                          <m:t>𝒙</m:t>
                                        </m:r>
                                      </m:e>
                                      <m:sub>
                                        <m:r>
                                          <a:rPr lang="en-US" altLang="en-US" b="1" i="1" smtClean="0">
                                            <a:latin typeface="Cambria Math" panose="02040503050406030204" pitchFamily="18" charset="0"/>
                                          </a:rPr>
                                          <m:t>𝒊</m:t>
                                        </m:r>
                                      </m:sub>
                                    </m:sSub>
                                    <m:r>
                                      <a:rPr lang="en-US" altLang="en-US" b="1" i="1" smtClean="0">
                                        <a:latin typeface="Cambria Math" panose="02040503050406030204" pitchFamily="18" charset="0"/>
                                      </a:rPr>
                                      <m:t>−</m:t>
                                    </m:r>
                                    <m:sSub>
                                      <m:sSubPr>
                                        <m:ctrlPr>
                                          <a:rPr lang="en-US" altLang="en-US" b="1" i="1" smtClean="0">
                                            <a:latin typeface="Cambria Math" panose="02040503050406030204" pitchFamily="18" charset="0"/>
                                          </a:rPr>
                                        </m:ctrlPr>
                                      </m:sSubPr>
                                      <m:e>
                                        <m:r>
                                          <a:rPr lang="en-US" altLang="en-US" b="1" i="1" smtClean="0">
                                            <a:latin typeface="Cambria Math" panose="02040503050406030204" pitchFamily="18" charset="0"/>
                                          </a:rPr>
                                          <m:t>𝒙</m:t>
                                        </m:r>
                                      </m:e>
                                      <m:sub>
                                        <m:r>
                                          <a:rPr lang="en-US" altLang="en-US" b="1" i="1" smtClean="0">
                                            <a:latin typeface="Cambria Math" panose="02040503050406030204" pitchFamily="18" charset="0"/>
                                          </a:rPr>
                                          <m:t>𝒋</m:t>
                                        </m:r>
                                      </m:sub>
                                    </m:sSub>
                                  </m:e>
                                </m:d>
                              </m:e>
                              <m:sup>
                                <m:r>
                                  <a:rPr lang="en-US" altLang="en-US" b="0" i="1" smtClean="0">
                                    <a:latin typeface="Cambria Math" panose="02040503050406030204" pitchFamily="18" charset="0"/>
                                  </a:rPr>
                                  <m:t>2</m:t>
                                </m:r>
                              </m:sup>
                            </m:sSup>
                          </m:num>
                          <m:den>
                            <m:r>
                              <a:rPr lang="en-US" altLang="en-US" b="0" i="1" smtClean="0">
                                <a:latin typeface="Cambria Math" panose="02040503050406030204" pitchFamily="18" charset="0"/>
                              </a:rPr>
                              <m:t>2</m:t>
                            </m:r>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𝜎</m:t>
                                </m:r>
                              </m:e>
                              <m:sup>
                                <m:r>
                                  <a:rPr lang="en-US" altLang="en-US" b="0" i="1" smtClean="0">
                                    <a:latin typeface="Cambria Math" panose="02040503050406030204" pitchFamily="18" charset="0"/>
                                  </a:rPr>
                                  <m:t>2</m:t>
                                </m:r>
                              </m:sup>
                            </m:sSup>
                          </m:den>
                        </m:f>
                      </m:sup>
                    </m:sSup>
                  </m:oMath>
                </a14:m>
                <a:endParaRPr lang="en-US" altLang="en-US" dirty="0"/>
              </a:p>
              <a:p>
                <a:pPr lvl="1"/>
                <a:r>
                  <a:rPr lang="en-US" altLang="en-US" dirty="0" smtClean="0"/>
                  <a:t>Sigmoid/Two-layer perceptron: </a:t>
                </a:r>
                <a14:m>
                  <m:oMath xmlns:m="http://schemas.openxmlformats.org/officeDocument/2006/math">
                    <m:r>
                      <a:rPr lang="en-US" altLang="en-US" i="1">
                        <a:latin typeface="Cambria Math" panose="02040503050406030204" pitchFamily="18" charset="0"/>
                      </a:rPr>
                      <m:t>𝐾</m:t>
                    </m:r>
                    <m:d>
                      <m:dPr>
                        <m:ctrlPr>
                          <a:rPr lang="en-US" altLang="en-US" i="1">
                            <a:latin typeface="Cambria Math" panose="02040503050406030204" pitchFamily="18" charset="0"/>
                          </a:rPr>
                        </m:ctrlPr>
                      </m:dPr>
                      <m:e>
                        <m:sSub>
                          <m:sSubPr>
                            <m:ctrlPr>
                              <a:rPr lang="en-US" altLang="en-US" b="1" i="1">
                                <a:latin typeface="Cambria Math" panose="02040503050406030204" pitchFamily="18" charset="0"/>
                              </a:rPr>
                            </m:ctrlPr>
                          </m:sSubPr>
                          <m:e>
                            <m:r>
                              <a:rPr lang="en-US" altLang="en-US" b="1" i="1">
                                <a:latin typeface="Cambria Math" panose="02040503050406030204" pitchFamily="18" charset="0"/>
                              </a:rPr>
                              <m:t>𝒙</m:t>
                            </m:r>
                          </m:e>
                          <m:sub>
                            <m:r>
                              <a:rPr lang="en-US" altLang="en-US" b="1" i="1">
                                <a:latin typeface="Cambria Math" panose="02040503050406030204" pitchFamily="18" charset="0"/>
                              </a:rPr>
                              <m:t>𝒊</m:t>
                            </m:r>
                          </m:sub>
                        </m:sSub>
                        <m:r>
                          <a:rPr lang="en-US" altLang="en-US" b="1" i="1">
                            <a:latin typeface="Cambria Math" panose="02040503050406030204" pitchFamily="18" charset="0"/>
                          </a:rPr>
                          <m:t>,</m:t>
                        </m:r>
                        <m:sSub>
                          <m:sSubPr>
                            <m:ctrlPr>
                              <a:rPr lang="en-US" altLang="en-US" b="1" i="1">
                                <a:latin typeface="Cambria Math" panose="02040503050406030204" pitchFamily="18" charset="0"/>
                              </a:rPr>
                            </m:ctrlPr>
                          </m:sSubPr>
                          <m:e>
                            <m:r>
                              <a:rPr lang="en-US" altLang="en-US" b="1" i="1">
                                <a:latin typeface="Cambria Math" panose="02040503050406030204" pitchFamily="18" charset="0"/>
                              </a:rPr>
                              <m:t>𝒙</m:t>
                            </m:r>
                          </m:e>
                          <m:sub>
                            <m:r>
                              <a:rPr lang="en-US" altLang="en-US" b="1" i="1">
                                <a:latin typeface="Cambria Math" panose="02040503050406030204" pitchFamily="18" charset="0"/>
                              </a:rPr>
                              <m:t>𝒋</m:t>
                            </m:r>
                          </m:sub>
                        </m:sSub>
                      </m:e>
                    </m:d>
                    <m:r>
                      <a:rPr lang="en-US" altLang="en-US" b="1" i="1" smtClean="0">
                        <a:latin typeface="Cambria Math" panose="02040503050406030204" pitchFamily="18" charset="0"/>
                      </a:rPr>
                      <m:t>=</m:t>
                    </m:r>
                    <m:r>
                      <m:rPr>
                        <m:sty m:val="p"/>
                      </m:rPr>
                      <a:rPr lang="en-US" altLang="en-US" b="0" i="0" smtClean="0">
                        <a:latin typeface="Cambria Math" panose="02040503050406030204" pitchFamily="18" charset="0"/>
                      </a:rPr>
                      <m:t>tanh</m:t>
                    </m:r>
                    <m:r>
                      <a:rPr lang="en-US" altLang="en-US" b="0" i="0"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𝛽</m:t>
                        </m:r>
                      </m:e>
                      <m:sub>
                        <m:r>
                          <a:rPr lang="en-US" altLang="en-US" b="0" i="1" smtClean="0">
                            <a:latin typeface="Cambria Math" panose="02040503050406030204" pitchFamily="18" charset="0"/>
                          </a:rPr>
                          <m:t>0</m:t>
                        </m:r>
                      </m:sub>
                    </m:sSub>
                    <m:sSubSup>
                      <m:sSubSupPr>
                        <m:ctrlPr>
                          <a:rPr lang="en-US" altLang="en-US" b="1" i="1" smtClean="0">
                            <a:latin typeface="Cambria Math" panose="02040503050406030204" pitchFamily="18" charset="0"/>
                          </a:rPr>
                        </m:ctrlPr>
                      </m:sSubSupPr>
                      <m:e>
                        <m:r>
                          <a:rPr lang="en-US" altLang="en-US" b="1" i="1" smtClean="0">
                            <a:latin typeface="Cambria Math" panose="02040503050406030204" pitchFamily="18" charset="0"/>
                          </a:rPr>
                          <m:t>𝒙</m:t>
                        </m:r>
                      </m:e>
                      <m:sub>
                        <m:r>
                          <a:rPr lang="en-US" altLang="en-US" b="1" i="1" smtClean="0">
                            <a:latin typeface="Cambria Math" panose="02040503050406030204" pitchFamily="18" charset="0"/>
                          </a:rPr>
                          <m:t>𝒊</m:t>
                        </m:r>
                      </m:sub>
                      <m:sup>
                        <m:r>
                          <a:rPr lang="en-US" altLang="en-US" b="1" i="1" smtClean="0">
                            <a:latin typeface="Cambria Math" panose="02040503050406030204" pitchFamily="18" charset="0"/>
                          </a:rPr>
                          <m:t>𝑻</m:t>
                        </m:r>
                      </m:sup>
                    </m:sSubSup>
                    <m:sSub>
                      <m:sSubPr>
                        <m:ctrlPr>
                          <a:rPr lang="en-US" altLang="en-US" b="1" i="1" smtClean="0">
                            <a:latin typeface="Cambria Math" panose="02040503050406030204" pitchFamily="18" charset="0"/>
                          </a:rPr>
                        </m:ctrlPr>
                      </m:sSubPr>
                      <m:e>
                        <m:r>
                          <a:rPr lang="en-US" altLang="en-US" b="1" i="1" smtClean="0">
                            <a:latin typeface="Cambria Math" panose="02040503050406030204" pitchFamily="18" charset="0"/>
                          </a:rPr>
                          <m:t>𝒙</m:t>
                        </m:r>
                      </m:e>
                      <m:sub>
                        <m:r>
                          <a:rPr lang="en-US" altLang="en-US" b="1" i="1" smtClean="0">
                            <a:latin typeface="Cambria Math" panose="02040503050406030204" pitchFamily="18" charset="0"/>
                          </a:rPr>
                          <m:t>𝒋</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𝛽</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m:t>
                    </m:r>
                  </m:oMath>
                </a14:m>
                <a:endParaRPr lang="en-US" altLang="en-US" dirty="0" smtClean="0"/>
              </a:p>
              <a:p>
                <a:pPr marL="201168" lvl="1" indent="0">
                  <a:buNone/>
                </a:pPr>
                <a:r>
                  <a:rPr lang="en-US" altLang="en-US" dirty="0" smtClean="0"/>
                  <a:t>(note that </a:t>
                </a:r>
                <a14:m>
                  <m:oMath xmlns:m="http://schemas.openxmlformats.org/officeDocument/2006/math">
                    <m:r>
                      <m:rPr>
                        <m:sty m:val="p"/>
                      </m:rPr>
                      <a:rPr lang="en-US" altLang="en-US" b="0" i="0" smtClean="0">
                        <a:latin typeface="Cambria Math" panose="02040503050406030204" pitchFamily="18" charset="0"/>
                      </a:rPr>
                      <m:t>tanh</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𝑥</m:t>
                        </m:r>
                      </m:e>
                    </m:d>
                    <m:r>
                      <a:rPr lang="en-US" altLang="en-US" b="0" i="1" smtClean="0">
                        <a:latin typeface="Cambria Math" panose="02040503050406030204" pitchFamily="18" charset="0"/>
                      </a:rPr>
                      <m:t>=2</m:t>
                    </m:r>
                    <m:r>
                      <a:rPr lang="en-US" altLang="en-US" b="0" i="1" smtClean="0">
                        <a:latin typeface="Cambria Math" panose="02040503050406030204" pitchFamily="18" charset="0"/>
                      </a:rPr>
                      <m:t>𝑔</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2</m:t>
                        </m:r>
                        <m:r>
                          <a:rPr lang="en-US" altLang="en-US" b="0" i="1" smtClean="0">
                            <a:latin typeface="Cambria Math" panose="02040503050406030204" pitchFamily="18" charset="0"/>
                          </a:rPr>
                          <m:t>𝑥</m:t>
                        </m:r>
                      </m:e>
                    </m:d>
                    <m:r>
                      <a:rPr lang="en-US" altLang="en-US" b="0" i="1" smtClean="0">
                        <a:latin typeface="Cambria Math" panose="02040503050406030204" pitchFamily="18" charset="0"/>
                      </a:rPr>
                      <m:t>−1</m:t>
                    </m:r>
                  </m:oMath>
                </a14:m>
                <a:r>
                  <a:rPr lang="en-US" altLang="en-US" dirty="0" smtClean="0"/>
                  <a:t> where </a:t>
                </a:r>
                <a14:m>
                  <m:oMath xmlns:m="http://schemas.openxmlformats.org/officeDocument/2006/math">
                    <m:r>
                      <a:rPr lang="en-US" altLang="en-US" b="0" i="1" smtClean="0">
                        <a:latin typeface="Cambria Math" panose="02040503050406030204" pitchFamily="18" charset="0"/>
                      </a:rPr>
                      <m:t>𝑔</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𝑥</m:t>
                        </m:r>
                      </m:e>
                    </m:d>
                    <m:r>
                      <a:rPr lang="en-US" altLang="en-US" b="0" i="1" smtClean="0">
                        <a:latin typeface="Cambria Math" panose="02040503050406030204" pitchFamily="18" charset="0"/>
                      </a:rPr>
                      <m:t>=</m:t>
                    </m:r>
                    <m:f>
                      <m:fPr>
                        <m:ctrlPr>
                          <a:rPr lang="en-US" altLang="en-US" b="0" i="1" smtClean="0">
                            <a:latin typeface="Cambria Math" panose="02040503050406030204" pitchFamily="18" charset="0"/>
                          </a:rPr>
                        </m:ctrlPr>
                      </m:fPr>
                      <m:num>
                        <m:r>
                          <a:rPr lang="en-US" altLang="en-US" b="0" i="1" smtClean="0">
                            <a:latin typeface="Cambria Math" panose="02040503050406030204" pitchFamily="18" charset="0"/>
                          </a:rPr>
                          <m:t>1</m:t>
                        </m:r>
                      </m:num>
                      <m:den>
                        <m:r>
                          <a:rPr lang="en-US" altLang="en-US" b="0" i="1" smtClean="0">
                            <a:latin typeface="Cambria Math" panose="02040503050406030204" pitchFamily="18" charset="0"/>
                          </a:rPr>
                          <m:t>1+</m:t>
                        </m:r>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𝑒</m:t>
                            </m:r>
                          </m:e>
                          <m:sup>
                            <m:r>
                              <a:rPr lang="en-US" altLang="en-US" b="0" i="1" smtClean="0">
                                <a:latin typeface="Cambria Math" panose="02040503050406030204" pitchFamily="18" charset="0"/>
                              </a:rPr>
                              <m:t>−</m:t>
                            </m:r>
                            <m:r>
                              <a:rPr lang="en-US" altLang="en-US" b="0" i="1" smtClean="0">
                                <a:latin typeface="Cambria Math" panose="02040503050406030204" pitchFamily="18" charset="0"/>
                              </a:rPr>
                              <m:t>𝑥</m:t>
                            </m:r>
                          </m:sup>
                        </m:sSup>
                      </m:den>
                    </m:f>
                  </m:oMath>
                </a14:m>
                <a:r>
                  <a:rPr lang="en-US" altLang="en-US" dirty="0" smtClean="0"/>
                  <a:t>). </a:t>
                </a:r>
              </a:p>
              <a:p>
                <a:pPr marL="201168" lvl="1" indent="0">
                  <a:buNone/>
                </a:pPr>
                <a:endParaRPr lang="en-US" altLang="en-US" dirty="0"/>
              </a:p>
              <a:p>
                <a:pPr marL="201168" lvl="1" indent="0">
                  <a:buNone/>
                </a:pPr>
                <a:r>
                  <a:rPr lang="en-US" altLang="en-US" dirty="0" smtClean="0"/>
                  <a:t>In practice, RBF (Gaussian) kernel works for most of problems. </a:t>
                </a:r>
              </a:p>
            </p:txBody>
          </p:sp>
        </mc:Choice>
        <mc:Fallback xmlns="">
          <p:sp>
            <p:nvSpPr>
              <p:cNvPr id="45060" name="Rectangle 4"/>
              <p:cNvSpPr>
                <a:spLocks noGrp="1" noRot="1" noChangeAspect="1" noMove="1" noResize="1" noEditPoints="1" noAdjustHandles="1" noChangeArrowheads="1" noChangeShapeType="1" noTextEdit="1"/>
              </p:cNvSpPr>
              <p:nvPr>
                <p:ph type="body" idx="1"/>
              </p:nvPr>
            </p:nvSpPr>
            <p:spPr>
              <a:xfrm>
                <a:off x="685800" y="1819523"/>
                <a:ext cx="7772400" cy="4876800"/>
              </a:xfrm>
              <a:blipFill rotWithShape="0">
                <a:blip r:embed="rId2"/>
                <a:stretch>
                  <a:fillRect l="-863" t="-1250"/>
                </a:stretch>
              </a:blipFill>
            </p:spPr>
            <p:txBody>
              <a:bodyPr/>
              <a:lstStyle/>
              <a:p>
                <a:r>
                  <a:rPr lang="en-US">
                    <a:noFill/>
                  </a:rPr>
                  <a:t> </a:t>
                </a:r>
              </a:p>
            </p:txBody>
          </p:sp>
        </mc:Fallback>
      </mc:AlternateContent>
      <p:sp>
        <p:nvSpPr>
          <p:cNvPr id="45061" name="TextBox 4"/>
          <p:cNvSpPr txBox="1">
            <a:spLocks noChangeArrowheads="1"/>
          </p:cNvSpPr>
          <p:nvPr/>
        </p:nvSpPr>
        <p:spPr bwMode="auto">
          <a:xfrm>
            <a:off x="7620000" y="-33338"/>
            <a:ext cx="1293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1600">
                <a:solidFill>
                  <a:srgbClr val="FBFCFF"/>
                </a:solidFill>
              </a:rPr>
              <a:t>Sec. 15.2.3</a:t>
            </a:r>
          </a:p>
        </p:txBody>
      </p:sp>
    </p:spTree>
    <p:extLst>
      <p:ext uri="{BB962C8B-B14F-4D97-AF65-F5344CB8AC3E}">
        <p14:creationId xmlns:p14="http://schemas.microsoft.com/office/powerpoint/2010/main" val="338052524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altLang="en-US"/>
              <a:t>Non-linear SVMs Mathematically</a:t>
            </a:r>
          </a:p>
        </p:txBody>
      </p:sp>
      <p:sp>
        <p:nvSpPr>
          <p:cNvPr id="228355" name="Rectangle 3"/>
          <p:cNvSpPr>
            <a:spLocks noGrp="1" noChangeArrowheads="1"/>
          </p:cNvSpPr>
          <p:nvPr>
            <p:ph type="body" idx="1"/>
          </p:nvPr>
        </p:nvSpPr>
        <p:spPr/>
        <p:txBody>
          <a:bodyPr>
            <a:normAutofit/>
          </a:bodyPr>
          <a:lstStyle/>
          <a:p>
            <a:pPr>
              <a:buFont typeface="Wingdings" panose="05000000000000000000" pitchFamily="2" charset="2"/>
              <a:buChar char="Ø"/>
            </a:pPr>
            <a:r>
              <a:rPr lang="en-US" altLang="en-US" dirty="0"/>
              <a:t>Dual problem formulation:</a:t>
            </a:r>
          </a:p>
          <a:p>
            <a:pPr>
              <a:buFont typeface="Wingdings" panose="05000000000000000000" pitchFamily="2" charset="2"/>
              <a:buChar char="Ø"/>
            </a:pPr>
            <a:endParaRPr lang="en-US" altLang="en-US" dirty="0"/>
          </a:p>
          <a:p>
            <a:pPr>
              <a:buFont typeface="Wingdings" panose="05000000000000000000" pitchFamily="2" charset="2"/>
              <a:buChar char="Ø"/>
            </a:pPr>
            <a:endParaRPr lang="en-US" altLang="en-US" dirty="0"/>
          </a:p>
          <a:p>
            <a:pPr marL="0" indent="0">
              <a:buNone/>
            </a:pPr>
            <a:endParaRPr lang="en-US" altLang="en-US" dirty="0"/>
          </a:p>
          <a:p>
            <a:pPr marL="0" indent="0">
              <a:buNone/>
            </a:pPr>
            <a:endParaRPr lang="en-US" altLang="en-US" dirty="0"/>
          </a:p>
          <a:p>
            <a:pPr>
              <a:buFont typeface="Wingdings" panose="05000000000000000000" pitchFamily="2" charset="2"/>
              <a:buChar char="Ø"/>
            </a:pPr>
            <a:r>
              <a:rPr lang="en-US" altLang="en-US" dirty="0" smtClean="0"/>
              <a:t>The </a:t>
            </a:r>
            <a:r>
              <a:rPr lang="en-US" altLang="en-US" dirty="0"/>
              <a:t>solution is</a:t>
            </a:r>
            <a:r>
              <a:rPr lang="en-US" altLang="en-US" dirty="0" smtClean="0"/>
              <a:t>:</a:t>
            </a:r>
          </a:p>
          <a:p>
            <a:pPr marL="0" indent="0">
              <a:buNone/>
            </a:pPr>
            <a:endParaRPr lang="en-US" altLang="en-US" dirty="0"/>
          </a:p>
          <a:p>
            <a:pPr>
              <a:buFont typeface="Wingdings" panose="05000000000000000000" pitchFamily="2" charset="2"/>
              <a:buChar char="Ø"/>
            </a:pPr>
            <a:r>
              <a:rPr lang="en-US" altLang="en-US" dirty="0"/>
              <a:t>Optimization techniques for finding </a:t>
            </a:r>
            <a:r>
              <a:rPr lang="el-GR" altLang="en-US" i="1" dirty="0">
                <a:cs typeface="Times New Roman" panose="02020603050405020304" pitchFamily="18" charset="0"/>
              </a:rPr>
              <a:t>α</a:t>
            </a:r>
            <a:r>
              <a:rPr lang="en-US" altLang="en-US" i="1" baseline="-25000" dirty="0">
                <a:cs typeface="Times New Roman" panose="02020603050405020304" pitchFamily="18" charset="0"/>
              </a:rPr>
              <a:t>i</a:t>
            </a:r>
            <a:r>
              <a:rPr lang="en-US" altLang="en-US" i="1" dirty="0">
                <a:cs typeface="Times New Roman" panose="02020603050405020304" pitchFamily="18" charset="0"/>
              </a:rPr>
              <a:t>’</a:t>
            </a:r>
            <a:r>
              <a:rPr lang="en-US" altLang="en-US" dirty="0">
                <a:cs typeface="Times New Roman" panose="02020603050405020304" pitchFamily="18" charset="0"/>
              </a:rPr>
              <a:t>s remain the same!</a:t>
            </a:r>
            <a:endParaRPr lang="en-US" altLang="en-US" dirty="0"/>
          </a:p>
        </p:txBody>
      </p:sp>
      <mc:AlternateContent xmlns:mc="http://schemas.openxmlformats.org/markup-compatibility/2006" xmlns:a14="http://schemas.microsoft.com/office/drawing/2010/main">
        <mc:Choice Requires="a14">
          <p:sp>
            <p:nvSpPr>
              <p:cNvPr id="228357" name="Text Box 5"/>
              <p:cNvSpPr txBox="1">
                <a:spLocks noChangeArrowheads="1"/>
              </p:cNvSpPr>
              <p:nvPr/>
            </p:nvSpPr>
            <p:spPr bwMode="auto">
              <a:xfrm>
                <a:off x="1110386" y="2319152"/>
                <a:ext cx="7104583" cy="1450269"/>
              </a:xfrm>
              <a:prstGeom prst="rect">
                <a:avLst/>
              </a:prstGeom>
              <a:noFill/>
              <a:ln w="25400" algn="ctr">
                <a:solidFill>
                  <a:srgbClr val="008000"/>
                </a:solidFill>
                <a:miter lim="800000"/>
                <a:headEnd/>
                <a:tailEnd/>
              </a:ln>
              <a:effectLst/>
              <a:extLst>
                <a:ext uri="{909E8E84-426E-40DD-AFC4-6F175D3DCCD1}">
                  <a14:hiddenFill>
                    <a:solidFill>
                      <a:schemeClr val="tx1"/>
                    </a:solidFill>
                  </a14:hiddenFill>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0"/>
                  </a:spcBef>
                </a:pPr>
                <a:r>
                  <a:rPr lang="en-US" altLang="en-US" sz="2000" dirty="0" smtClean="0"/>
                  <a:t>Find </a:t>
                </a:r>
                <a14:m>
                  <m:oMath xmlns:m="http://schemas.openxmlformats.org/officeDocument/2006/math">
                    <m:sSub>
                      <m:sSubPr>
                        <m:ctrlPr>
                          <a:rPr lang="en-US" altLang="en-US" sz="2000" b="0" i="1" smtClean="0">
                            <a:latin typeface="Cambria Math" panose="02040503050406030204" pitchFamily="18" charset="0"/>
                          </a:rPr>
                        </m:ctrlPr>
                      </m:sSubPr>
                      <m:e>
                        <m:r>
                          <a:rPr lang="en-US" altLang="en-US" sz="2000" b="0" i="1" smtClean="0">
                            <a:latin typeface="Cambria Math" panose="02040503050406030204" pitchFamily="18" charset="0"/>
                          </a:rPr>
                          <m:t>𝛼</m:t>
                        </m:r>
                      </m:e>
                      <m:sub>
                        <m:r>
                          <a:rPr lang="en-US" altLang="en-US" sz="2000" b="0" i="1" smtClean="0">
                            <a:latin typeface="Cambria Math" panose="02040503050406030204" pitchFamily="18" charset="0"/>
                          </a:rPr>
                          <m:t>1</m:t>
                        </m:r>
                      </m:sub>
                    </m:sSub>
                    <m:r>
                      <a:rPr lang="en-US" altLang="en-US" sz="2000" b="0" i="1" smtClean="0">
                        <a:latin typeface="Cambria Math" panose="02040503050406030204" pitchFamily="18" charset="0"/>
                      </a:rPr>
                      <m:t>,⋯,</m:t>
                    </m:r>
                    <m:sSub>
                      <m:sSubPr>
                        <m:ctrlPr>
                          <a:rPr lang="en-US" altLang="en-US" sz="2000" b="0" i="1" smtClean="0">
                            <a:latin typeface="Cambria Math" panose="02040503050406030204" pitchFamily="18" charset="0"/>
                          </a:rPr>
                        </m:ctrlPr>
                      </m:sSubPr>
                      <m:e>
                        <m:r>
                          <a:rPr lang="en-US" altLang="en-US" sz="2000" b="0" i="1" smtClean="0">
                            <a:latin typeface="Cambria Math" panose="02040503050406030204" pitchFamily="18" charset="0"/>
                          </a:rPr>
                          <m:t>𝛼</m:t>
                        </m:r>
                      </m:e>
                      <m:sub>
                        <m:r>
                          <a:rPr lang="en-US" altLang="en-US" sz="2000" b="0" i="1" smtClean="0">
                            <a:latin typeface="Cambria Math" panose="02040503050406030204" pitchFamily="18" charset="0"/>
                          </a:rPr>
                          <m:t>𝑛</m:t>
                        </m:r>
                      </m:sub>
                    </m:sSub>
                  </m:oMath>
                </a14:m>
                <a:r>
                  <a:rPr lang="en-US" altLang="en-US" sz="2000" dirty="0" smtClean="0"/>
                  <a:t> such </a:t>
                </a:r>
                <a:r>
                  <a:rPr lang="en-US" altLang="en-US" sz="2000" dirty="0"/>
                  <a:t>that</a:t>
                </a:r>
              </a:p>
              <a:p>
                <a:pPr>
                  <a:spcBef>
                    <a:spcPct val="0"/>
                  </a:spcBef>
                </a:pPr>
                <a14:m>
                  <m:oMath xmlns:m="http://schemas.openxmlformats.org/officeDocument/2006/math">
                    <m:r>
                      <a:rPr lang="en-US" altLang="en-US" sz="2000" b="1" i="1" dirty="0" smtClean="0">
                        <a:latin typeface="Cambria Math" panose="02040503050406030204" pitchFamily="18" charset="0"/>
                        <a:cs typeface="Times New Roman" panose="02020603050405020304" pitchFamily="18" charset="0"/>
                      </a:rPr>
                      <m:t>𝑸</m:t>
                    </m:r>
                    <m:d>
                      <m:dPr>
                        <m:ctrlPr>
                          <a:rPr lang="en-US" altLang="en-US" sz="2000" b="1" i="1" dirty="0">
                            <a:latin typeface="Cambria Math" panose="02040503050406030204" pitchFamily="18" charset="0"/>
                            <a:cs typeface="Times New Roman" panose="02020603050405020304" pitchFamily="18" charset="0"/>
                          </a:rPr>
                        </m:ctrlPr>
                      </m:dPr>
                      <m:e>
                        <m:r>
                          <a:rPr lang="el-GR" altLang="en-US" b="1" i="1" dirty="0">
                            <a:latin typeface="Cambria Math" panose="02040503050406030204" pitchFamily="18" charset="0"/>
                          </a:rPr>
                          <m:t>𝜶</m:t>
                        </m:r>
                      </m:e>
                    </m:d>
                    <m:r>
                      <a:rPr lang="en-US" altLang="en-US" sz="2000" b="0" i="1" dirty="0" smtClean="0">
                        <a:latin typeface="Cambria Math" panose="02040503050406030204" pitchFamily="18" charset="0"/>
                        <a:cs typeface="Times New Roman" panose="02020603050405020304" pitchFamily="18" charset="0"/>
                      </a:rPr>
                      <m:t>=</m:t>
                    </m:r>
                    <m:sSubSup>
                      <m:sSubSupPr>
                        <m:ctrlPr>
                          <a:rPr lang="en-US" altLang="en-US" sz="2000" b="0" i="1" dirty="0" smtClean="0">
                            <a:latin typeface="Cambria Math" panose="02040503050406030204" pitchFamily="18" charset="0"/>
                            <a:cs typeface="Times New Roman" panose="02020603050405020304" pitchFamily="18" charset="0"/>
                          </a:rPr>
                        </m:ctrlPr>
                      </m:sSubSupPr>
                      <m:e>
                        <m:r>
                          <m:rPr>
                            <m:sty m:val="p"/>
                          </m:rPr>
                          <a:rPr lang="en-US" altLang="en-US" sz="2000" b="0" i="0" dirty="0" smtClean="0">
                            <a:latin typeface="Cambria Math" panose="02040503050406030204" pitchFamily="18" charset="0"/>
                            <a:cs typeface="Times New Roman" panose="02020603050405020304" pitchFamily="18" charset="0"/>
                          </a:rPr>
                          <m:t>Σ</m:t>
                        </m:r>
                      </m:e>
                      <m:sub>
                        <m:r>
                          <a:rPr lang="en-US" altLang="en-US" sz="2000" b="0" i="1" dirty="0" smtClean="0">
                            <a:latin typeface="Cambria Math" panose="02040503050406030204" pitchFamily="18" charset="0"/>
                            <a:cs typeface="Times New Roman" panose="02020603050405020304" pitchFamily="18" charset="0"/>
                          </a:rPr>
                          <m:t>𝑖</m:t>
                        </m:r>
                        <m:r>
                          <a:rPr lang="en-US" altLang="en-US" sz="2000" b="0" i="1" dirty="0" smtClean="0">
                            <a:latin typeface="Cambria Math" panose="02040503050406030204" pitchFamily="18" charset="0"/>
                            <a:cs typeface="Times New Roman" panose="02020603050405020304" pitchFamily="18" charset="0"/>
                          </a:rPr>
                          <m:t>=1</m:t>
                        </m:r>
                      </m:sub>
                      <m:sup>
                        <m:r>
                          <a:rPr lang="en-US" altLang="en-US" sz="2000" b="0" i="1" dirty="0" smtClean="0">
                            <a:latin typeface="Cambria Math" panose="02040503050406030204" pitchFamily="18" charset="0"/>
                            <a:cs typeface="Times New Roman" panose="02020603050405020304" pitchFamily="18" charset="0"/>
                          </a:rPr>
                          <m:t>𝑛</m:t>
                        </m:r>
                      </m:sup>
                    </m:sSubSup>
                    <m:sSub>
                      <m:sSubPr>
                        <m:ctrlPr>
                          <a:rPr lang="en-US" altLang="en-US" sz="2000" b="0" i="1" dirty="0" smtClean="0">
                            <a:latin typeface="Cambria Math" panose="02040503050406030204" pitchFamily="18" charset="0"/>
                            <a:cs typeface="Times New Roman" panose="02020603050405020304" pitchFamily="18" charset="0"/>
                          </a:rPr>
                        </m:ctrlPr>
                      </m:sSubPr>
                      <m:e>
                        <m:r>
                          <a:rPr lang="en-US" altLang="en-US" sz="2000" b="0" i="1" dirty="0" smtClean="0">
                            <a:latin typeface="Cambria Math" panose="02040503050406030204" pitchFamily="18" charset="0"/>
                            <a:cs typeface="Times New Roman" panose="02020603050405020304" pitchFamily="18" charset="0"/>
                          </a:rPr>
                          <m:t>𝛼</m:t>
                        </m:r>
                      </m:e>
                      <m:sub>
                        <m:r>
                          <a:rPr lang="en-US" altLang="en-US" sz="2000" b="0" i="1" dirty="0" smtClean="0">
                            <a:latin typeface="Cambria Math" panose="02040503050406030204" pitchFamily="18" charset="0"/>
                            <a:cs typeface="Times New Roman" panose="02020603050405020304" pitchFamily="18" charset="0"/>
                          </a:rPr>
                          <m:t>𝑖</m:t>
                        </m:r>
                      </m:sub>
                    </m:sSub>
                    <m:r>
                      <a:rPr lang="en-US" altLang="en-US" sz="2000" b="0" i="1" dirty="0" smtClean="0">
                        <a:latin typeface="Cambria Math" panose="02040503050406030204" pitchFamily="18" charset="0"/>
                        <a:cs typeface="Times New Roman" panose="02020603050405020304" pitchFamily="18" charset="0"/>
                      </a:rPr>
                      <m:t>−</m:t>
                    </m:r>
                    <m:f>
                      <m:fPr>
                        <m:ctrlPr>
                          <a:rPr lang="en-US" altLang="en-US" sz="2000" b="0" i="1" dirty="0" smtClean="0">
                            <a:latin typeface="Cambria Math" panose="02040503050406030204" pitchFamily="18" charset="0"/>
                            <a:cs typeface="Times New Roman" panose="02020603050405020304" pitchFamily="18" charset="0"/>
                          </a:rPr>
                        </m:ctrlPr>
                      </m:fPr>
                      <m:num>
                        <m:r>
                          <a:rPr lang="en-US" altLang="en-US" sz="2000" b="0" i="1" dirty="0" smtClean="0">
                            <a:latin typeface="Cambria Math" panose="02040503050406030204" pitchFamily="18" charset="0"/>
                            <a:cs typeface="Times New Roman" panose="02020603050405020304" pitchFamily="18" charset="0"/>
                          </a:rPr>
                          <m:t>1</m:t>
                        </m:r>
                      </m:num>
                      <m:den>
                        <m:r>
                          <a:rPr lang="en-US" altLang="en-US" sz="2000" b="0" i="1" dirty="0" smtClean="0">
                            <a:latin typeface="Cambria Math" panose="02040503050406030204" pitchFamily="18" charset="0"/>
                            <a:cs typeface="Times New Roman" panose="02020603050405020304" pitchFamily="18" charset="0"/>
                          </a:rPr>
                          <m:t>2</m:t>
                        </m:r>
                      </m:den>
                    </m:f>
                    <m:sSubSup>
                      <m:sSubSupPr>
                        <m:ctrlPr>
                          <a:rPr lang="en-US" altLang="en-US" sz="2000" b="0" i="1" dirty="0" smtClean="0">
                            <a:latin typeface="Cambria Math" panose="02040503050406030204" pitchFamily="18" charset="0"/>
                            <a:cs typeface="Times New Roman" panose="02020603050405020304" pitchFamily="18" charset="0"/>
                          </a:rPr>
                        </m:ctrlPr>
                      </m:sSubSupPr>
                      <m:e>
                        <m:r>
                          <m:rPr>
                            <m:sty m:val="p"/>
                          </m:rPr>
                          <a:rPr lang="en-US" altLang="en-US" sz="2000" b="0" i="0" dirty="0" smtClean="0">
                            <a:latin typeface="Cambria Math" panose="02040503050406030204" pitchFamily="18" charset="0"/>
                            <a:cs typeface="Times New Roman" panose="02020603050405020304" pitchFamily="18" charset="0"/>
                          </a:rPr>
                          <m:t>Σ</m:t>
                        </m:r>
                      </m:e>
                      <m:sub>
                        <m:r>
                          <a:rPr lang="en-US" altLang="en-US" sz="2000" b="0" i="1" dirty="0" smtClean="0">
                            <a:latin typeface="Cambria Math" panose="02040503050406030204" pitchFamily="18" charset="0"/>
                            <a:cs typeface="Times New Roman" panose="02020603050405020304" pitchFamily="18" charset="0"/>
                          </a:rPr>
                          <m:t>𝑖</m:t>
                        </m:r>
                        <m:r>
                          <a:rPr lang="en-US" altLang="en-US" sz="2000" b="0" i="1" dirty="0" smtClean="0">
                            <a:latin typeface="Cambria Math" panose="02040503050406030204" pitchFamily="18" charset="0"/>
                            <a:cs typeface="Times New Roman" panose="02020603050405020304" pitchFamily="18" charset="0"/>
                          </a:rPr>
                          <m:t>=1</m:t>
                        </m:r>
                      </m:sub>
                      <m:sup>
                        <m:r>
                          <a:rPr lang="en-US" altLang="en-US" sz="2000" b="0" i="1" dirty="0" smtClean="0">
                            <a:latin typeface="Cambria Math" panose="02040503050406030204" pitchFamily="18" charset="0"/>
                            <a:cs typeface="Times New Roman" panose="02020603050405020304" pitchFamily="18" charset="0"/>
                          </a:rPr>
                          <m:t>𝑛</m:t>
                        </m:r>
                      </m:sup>
                    </m:sSubSup>
                    <m:sSubSup>
                      <m:sSubSupPr>
                        <m:ctrlPr>
                          <a:rPr lang="en-US" altLang="en-US" sz="2000" b="0" i="1" dirty="0" smtClean="0">
                            <a:latin typeface="Cambria Math" panose="02040503050406030204" pitchFamily="18" charset="0"/>
                            <a:cs typeface="Times New Roman" panose="02020603050405020304" pitchFamily="18" charset="0"/>
                          </a:rPr>
                        </m:ctrlPr>
                      </m:sSubSupPr>
                      <m:e>
                        <m:r>
                          <m:rPr>
                            <m:sty m:val="p"/>
                          </m:rPr>
                          <a:rPr lang="en-US" altLang="en-US" sz="2000" b="0" i="0" dirty="0" smtClean="0">
                            <a:latin typeface="Cambria Math" panose="02040503050406030204" pitchFamily="18" charset="0"/>
                            <a:cs typeface="Times New Roman" panose="02020603050405020304" pitchFamily="18" charset="0"/>
                          </a:rPr>
                          <m:t>Σ</m:t>
                        </m:r>
                      </m:e>
                      <m:sub>
                        <m:r>
                          <a:rPr lang="en-US" altLang="en-US" sz="2000" b="0" i="1" dirty="0" smtClean="0">
                            <a:latin typeface="Cambria Math" panose="02040503050406030204" pitchFamily="18" charset="0"/>
                            <a:cs typeface="Times New Roman" panose="02020603050405020304" pitchFamily="18" charset="0"/>
                          </a:rPr>
                          <m:t>𝑖</m:t>
                        </m:r>
                        <m:r>
                          <a:rPr lang="en-US" altLang="en-US" sz="2000" b="0" i="1" dirty="0" smtClean="0">
                            <a:latin typeface="Cambria Math" panose="02040503050406030204" pitchFamily="18" charset="0"/>
                            <a:cs typeface="Times New Roman" panose="02020603050405020304" pitchFamily="18" charset="0"/>
                          </a:rPr>
                          <m:t>=1</m:t>
                        </m:r>
                      </m:sub>
                      <m:sup>
                        <m:r>
                          <a:rPr lang="en-US" altLang="en-US" sz="2000" b="0" i="1" dirty="0" smtClean="0">
                            <a:latin typeface="Cambria Math" panose="02040503050406030204" pitchFamily="18" charset="0"/>
                            <a:cs typeface="Times New Roman" panose="02020603050405020304" pitchFamily="18" charset="0"/>
                          </a:rPr>
                          <m:t>𝑛</m:t>
                        </m:r>
                      </m:sup>
                    </m:sSubSup>
                    <m:sSub>
                      <m:sSubPr>
                        <m:ctrlPr>
                          <a:rPr lang="en-US" altLang="en-US" sz="2000" b="0" i="1" dirty="0" smtClean="0">
                            <a:latin typeface="Cambria Math" panose="02040503050406030204" pitchFamily="18" charset="0"/>
                            <a:cs typeface="Times New Roman" panose="02020603050405020304" pitchFamily="18" charset="0"/>
                          </a:rPr>
                        </m:ctrlPr>
                      </m:sSubPr>
                      <m:e>
                        <m:r>
                          <a:rPr lang="en-US" altLang="en-US" sz="2000" b="0" i="1" dirty="0" smtClean="0">
                            <a:latin typeface="Cambria Math" panose="02040503050406030204" pitchFamily="18" charset="0"/>
                            <a:cs typeface="Times New Roman" panose="02020603050405020304" pitchFamily="18" charset="0"/>
                          </a:rPr>
                          <m:t>𝛼</m:t>
                        </m:r>
                      </m:e>
                      <m:sub>
                        <m:r>
                          <a:rPr lang="en-US" altLang="en-US" sz="2000" b="0" i="1" dirty="0" smtClean="0">
                            <a:latin typeface="Cambria Math" panose="02040503050406030204" pitchFamily="18" charset="0"/>
                            <a:cs typeface="Times New Roman" panose="02020603050405020304" pitchFamily="18" charset="0"/>
                          </a:rPr>
                          <m:t>𝑖</m:t>
                        </m:r>
                      </m:sub>
                    </m:sSub>
                    <m:sSub>
                      <m:sSubPr>
                        <m:ctrlPr>
                          <a:rPr lang="en-US" altLang="en-US" sz="2000" b="0" i="1" dirty="0" smtClean="0">
                            <a:latin typeface="Cambria Math" panose="02040503050406030204" pitchFamily="18" charset="0"/>
                            <a:cs typeface="Times New Roman" panose="02020603050405020304" pitchFamily="18" charset="0"/>
                          </a:rPr>
                        </m:ctrlPr>
                      </m:sSubPr>
                      <m:e>
                        <m:r>
                          <a:rPr lang="en-US" altLang="en-US" sz="2000" b="0" i="1" dirty="0" smtClean="0">
                            <a:latin typeface="Cambria Math" panose="02040503050406030204" pitchFamily="18" charset="0"/>
                            <a:cs typeface="Times New Roman" panose="02020603050405020304" pitchFamily="18" charset="0"/>
                          </a:rPr>
                          <m:t>𝛼</m:t>
                        </m:r>
                      </m:e>
                      <m:sub>
                        <m:r>
                          <a:rPr lang="en-US" altLang="en-US" sz="2000" b="0" i="1" dirty="0" smtClean="0">
                            <a:latin typeface="Cambria Math" panose="02040503050406030204" pitchFamily="18" charset="0"/>
                            <a:cs typeface="Times New Roman" panose="02020603050405020304" pitchFamily="18" charset="0"/>
                          </a:rPr>
                          <m:t>𝑗</m:t>
                        </m:r>
                      </m:sub>
                    </m:sSub>
                    <m:sSub>
                      <m:sSubPr>
                        <m:ctrlPr>
                          <a:rPr lang="en-US" altLang="en-US" sz="2000" b="0" i="1" dirty="0" smtClean="0">
                            <a:latin typeface="Cambria Math" panose="02040503050406030204" pitchFamily="18" charset="0"/>
                            <a:cs typeface="Times New Roman" panose="02020603050405020304" pitchFamily="18" charset="0"/>
                          </a:rPr>
                        </m:ctrlPr>
                      </m:sSubPr>
                      <m:e>
                        <m:r>
                          <a:rPr lang="en-US" altLang="en-US" sz="2000" b="0" i="1" dirty="0" smtClean="0">
                            <a:latin typeface="Cambria Math" panose="02040503050406030204" pitchFamily="18" charset="0"/>
                            <a:cs typeface="Times New Roman" panose="02020603050405020304" pitchFamily="18" charset="0"/>
                          </a:rPr>
                          <m:t>𝑦</m:t>
                        </m:r>
                      </m:e>
                      <m:sub>
                        <m:r>
                          <a:rPr lang="en-US" altLang="en-US" sz="2000" b="0" i="1" dirty="0" smtClean="0">
                            <a:latin typeface="Cambria Math" panose="02040503050406030204" pitchFamily="18" charset="0"/>
                            <a:cs typeface="Times New Roman" panose="02020603050405020304" pitchFamily="18" charset="0"/>
                          </a:rPr>
                          <m:t>𝑖</m:t>
                        </m:r>
                      </m:sub>
                    </m:sSub>
                    <m:sSub>
                      <m:sSubPr>
                        <m:ctrlPr>
                          <a:rPr lang="en-US" altLang="en-US" sz="2000" b="0" i="1" dirty="0" smtClean="0">
                            <a:latin typeface="Cambria Math" panose="02040503050406030204" pitchFamily="18" charset="0"/>
                            <a:cs typeface="Times New Roman" panose="02020603050405020304" pitchFamily="18" charset="0"/>
                          </a:rPr>
                        </m:ctrlPr>
                      </m:sSubPr>
                      <m:e>
                        <m:r>
                          <a:rPr lang="en-US" altLang="en-US" sz="2000" b="0" i="1" dirty="0" smtClean="0">
                            <a:latin typeface="Cambria Math" panose="02040503050406030204" pitchFamily="18" charset="0"/>
                            <a:cs typeface="Times New Roman" panose="02020603050405020304" pitchFamily="18" charset="0"/>
                          </a:rPr>
                          <m:t>𝑦</m:t>
                        </m:r>
                      </m:e>
                      <m:sub>
                        <m:r>
                          <a:rPr lang="en-US" altLang="en-US" sz="2000" b="0" i="1" dirty="0" smtClean="0">
                            <a:latin typeface="Cambria Math" panose="02040503050406030204" pitchFamily="18" charset="0"/>
                            <a:cs typeface="Times New Roman" panose="02020603050405020304" pitchFamily="18" charset="0"/>
                          </a:rPr>
                          <m:t>𝑗</m:t>
                        </m:r>
                      </m:sub>
                    </m:sSub>
                    <m:r>
                      <a:rPr lang="en-US" altLang="en-US" sz="2000" b="0" i="1" dirty="0" smtClean="0">
                        <a:solidFill>
                          <a:srgbClr val="FF0000"/>
                        </a:solidFill>
                        <a:latin typeface="Cambria Math" panose="02040503050406030204" pitchFamily="18" charset="0"/>
                        <a:cs typeface="Times New Roman" panose="02020603050405020304" pitchFamily="18" charset="0"/>
                      </a:rPr>
                      <m:t>𝐾</m:t>
                    </m:r>
                    <m:r>
                      <a:rPr lang="en-US" altLang="en-US" sz="2000" b="0" i="1" dirty="0" smtClean="0">
                        <a:solidFill>
                          <a:srgbClr val="FF0000"/>
                        </a:solidFill>
                        <a:latin typeface="Cambria Math" panose="02040503050406030204" pitchFamily="18" charset="0"/>
                        <a:cs typeface="Times New Roman" panose="02020603050405020304" pitchFamily="18" charset="0"/>
                      </a:rPr>
                      <m:t>(</m:t>
                    </m:r>
                    <m:sSub>
                      <m:sSubPr>
                        <m:ctrlPr>
                          <a:rPr lang="en-US" altLang="en-US" sz="2000" b="1" i="1" dirty="0" smtClean="0">
                            <a:solidFill>
                              <a:srgbClr val="FF0000"/>
                            </a:solidFill>
                            <a:latin typeface="Cambria Math" panose="02040503050406030204" pitchFamily="18" charset="0"/>
                            <a:cs typeface="Times New Roman" panose="02020603050405020304" pitchFamily="18" charset="0"/>
                          </a:rPr>
                        </m:ctrlPr>
                      </m:sSubPr>
                      <m:e>
                        <m:r>
                          <a:rPr lang="en-US" altLang="en-US" sz="2000" b="1" i="1" dirty="0" smtClean="0">
                            <a:solidFill>
                              <a:srgbClr val="FF0000"/>
                            </a:solidFill>
                            <a:latin typeface="Cambria Math" panose="02040503050406030204" pitchFamily="18" charset="0"/>
                            <a:cs typeface="Times New Roman" panose="02020603050405020304" pitchFamily="18" charset="0"/>
                          </a:rPr>
                          <m:t>𝒙</m:t>
                        </m:r>
                      </m:e>
                      <m:sub>
                        <m:r>
                          <a:rPr lang="en-US" altLang="en-US" sz="2000" b="1" i="1" dirty="0" smtClean="0">
                            <a:solidFill>
                              <a:srgbClr val="FF0000"/>
                            </a:solidFill>
                            <a:latin typeface="Cambria Math" panose="02040503050406030204" pitchFamily="18" charset="0"/>
                            <a:cs typeface="Times New Roman" panose="02020603050405020304" pitchFamily="18" charset="0"/>
                          </a:rPr>
                          <m:t>𝒊</m:t>
                        </m:r>
                      </m:sub>
                    </m:sSub>
                    <m:r>
                      <a:rPr lang="en-US" altLang="en-US" sz="2000" b="1" i="1" dirty="0" smtClean="0">
                        <a:solidFill>
                          <a:srgbClr val="FF0000"/>
                        </a:solidFill>
                        <a:latin typeface="Cambria Math" panose="02040503050406030204" pitchFamily="18" charset="0"/>
                        <a:cs typeface="Times New Roman" panose="02020603050405020304" pitchFamily="18" charset="0"/>
                      </a:rPr>
                      <m:t>,</m:t>
                    </m:r>
                    <m:sSub>
                      <m:sSubPr>
                        <m:ctrlPr>
                          <a:rPr lang="en-US" altLang="en-US" sz="2000" b="1" i="1" dirty="0" smtClean="0">
                            <a:solidFill>
                              <a:srgbClr val="FF0000"/>
                            </a:solidFill>
                            <a:latin typeface="Cambria Math" panose="02040503050406030204" pitchFamily="18" charset="0"/>
                            <a:cs typeface="Times New Roman" panose="02020603050405020304" pitchFamily="18" charset="0"/>
                          </a:rPr>
                        </m:ctrlPr>
                      </m:sSubPr>
                      <m:e>
                        <m:r>
                          <a:rPr lang="en-US" altLang="en-US" sz="2000" b="1" i="1" dirty="0" smtClean="0">
                            <a:solidFill>
                              <a:srgbClr val="FF0000"/>
                            </a:solidFill>
                            <a:latin typeface="Cambria Math" panose="02040503050406030204" pitchFamily="18" charset="0"/>
                            <a:cs typeface="Times New Roman" panose="02020603050405020304" pitchFamily="18" charset="0"/>
                          </a:rPr>
                          <m:t>𝒙</m:t>
                        </m:r>
                      </m:e>
                      <m:sub>
                        <m:r>
                          <a:rPr lang="en-US" altLang="en-US" sz="2000" b="1" i="1" dirty="0" smtClean="0">
                            <a:solidFill>
                              <a:srgbClr val="FF0000"/>
                            </a:solidFill>
                            <a:latin typeface="Cambria Math" panose="02040503050406030204" pitchFamily="18" charset="0"/>
                            <a:cs typeface="Times New Roman" panose="02020603050405020304" pitchFamily="18" charset="0"/>
                          </a:rPr>
                          <m:t>𝒋</m:t>
                        </m:r>
                      </m:sub>
                    </m:sSub>
                    <m:r>
                      <a:rPr lang="en-US" altLang="en-US" sz="2000" b="1" i="1" dirty="0" smtClean="0">
                        <a:solidFill>
                          <a:srgbClr val="FF0000"/>
                        </a:solidFill>
                        <a:latin typeface="Cambria Math" panose="02040503050406030204" pitchFamily="18" charset="0"/>
                        <a:cs typeface="Times New Roman" panose="02020603050405020304" pitchFamily="18" charset="0"/>
                      </a:rPr>
                      <m:t>)</m:t>
                    </m:r>
                  </m:oMath>
                </a14:m>
                <a:r>
                  <a:rPr lang="en-US" altLang="en-US" sz="2000" b="1" dirty="0">
                    <a:solidFill>
                      <a:srgbClr val="FF0000"/>
                    </a:solidFill>
                    <a:cs typeface="Times New Roman" panose="02020603050405020304" pitchFamily="18" charset="0"/>
                  </a:rPr>
                  <a:t> </a:t>
                </a:r>
                <a:r>
                  <a:rPr lang="en-US" altLang="en-US" sz="2000" dirty="0" smtClean="0"/>
                  <a:t>is </a:t>
                </a:r>
                <a:r>
                  <a:rPr lang="en-US" altLang="en-US" sz="2000" dirty="0"/>
                  <a:t>maximized and </a:t>
                </a:r>
              </a:p>
              <a:p>
                <a:pPr>
                  <a:spcBef>
                    <a:spcPct val="0"/>
                  </a:spcBef>
                </a:pPr>
                <a:r>
                  <a:rPr lang="en-US" altLang="en-US" sz="2000" dirty="0" smtClean="0"/>
                  <a:t>(1)</a:t>
                </a:r>
                <a:r>
                  <a:rPr lang="en-US" altLang="en-US" dirty="0" smtClean="0"/>
                  <a:t>  </a:t>
                </a:r>
                <a14:m>
                  <m:oMath xmlns:m="http://schemas.openxmlformats.org/officeDocument/2006/math">
                    <m:sSubSup>
                      <m:sSubSupPr>
                        <m:ctrlPr>
                          <a:rPr lang="en-US" altLang="en-US" b="0" i="1" smtClean="0">
                            <a:latin typeface="Cambria Math" panose="02040503050406030204" pitchFamily="18" charset="0"/>
                          </a:rPr>
                        </m:ctrlPr>
                      </m:sSubSupPr>
                      <m:e>
                        <m:r>
                          <m:rPr>
                            <m:sty m:val="p"/>
                          </m:rPr>
                          <a:rPr lang="en-US" altLang="en-US" b="0" i="0" smtClean="0">
                            <a:latin typeface="Cambria Math" panose="02040503050406030204" pitchFamily="18" charset="0"/>
                          </a:rPr>
                          <m:t>Σ</m:t>
                        </m:r>
                      </m:e>
                      <m:sub>
                        <m:r>
                          <a:rPr lang="en-US" altLang="en-US" b="0" i="1" smtClean="0">
                            <a:latin typeface="Cambria Math" panose="02040503050406030204" pitchFamily="18" charset="0"/>
                          </a:rPr>
                          <m:t>𝑖</m:t>
                        </m:r>
                        <m:r>
                          <a:rPr lang="en-US" altLang="en-US" b="0" i="1" smtClean="0">
                            <a:latin typeface="Cambria Math" panose="02040503050406030204" pitchFamily="18" charset="0"/>
                          </a:rPr>
                          <m:t>=1</m:t>
                        </m:r>
                      </m:sub>
                      <m:sup>
                        <m:r>
                          <a:rPr lang="en-US" altLang="en-US" b="0" i="1" smtClean="0">
                            <a:latin typeface="Cambria Math" panose="02040503050406030204" pitchFamily="18" charset="0"/>
                          </a:rPr>
                          <m:t>𝑛</m:t>
                        </m:r>
                      </m:sup>
                    </m:sSubSup>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𝛼</m:t>
                        </m:r>
                      </m:e>
                      <m:sub>
                        <m:r>
                          <a:rPr lang="en-US" altLang="en-US" b="0" i="1" smtClean="0">
                            <a:latin typeface="Cambria Math" panose="02040503050406030204" pitchFamily="18" charset="0"/>
                          </a:rPr>
                          <m:t>𝑖</m:t>
                        </m:r>
                      </m:sub>
                    </m:sSub>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𝑦</m:t>
                        </m:r>
                      </m:e>
                      <m:sub>
                        <m:r>
                          <a:rPr lang="en-US" altLang="en-US" b="0" i="1" smtClean="0">
                            <a:latin typeface="Cambria Math" panose="02040503050406030204" pitchFamily="18" charset="0"/>
                          </a:rPr>
                          <m:t>𝑖</m:t>
                        </m:r>
                      </m:sub>
                    </m:sSub>
                    <m:r>
                      <a:rPr lang="en-US" altLang="en-US" b="0" i="1" smtClean="0">
                        <a:latin typeface="Cambria Math" panose="02040503050406030204" pitchFamily="18" charset="0"/>
                      </a:rPr>
                      <m:t>=0</m:t>
                    </m:r>
                  </m:oMath>
                </a14:m>
                <a:endParaRPr lang="en-US" altLang="en-US" sz="2000" dirty="0"/>
              </a:p>
              <a:p>
                <a:pPr>
                  <a:spcBef>
                    <a:spcPct val="0"/>
                  </a:spcBef>
                </a:pPr>
                <a:r>
                  <a:rPr lang="en-US" altLang="en-US" sz="2000" dirty="0"/>
                  <a:t>(2) </a:t>
                </a:r>
                <a:r>
                  <a:rPr lang="en-US" altLang="en-US" sz="2000" dirty="0" smtClean="0"/>
                  <a:t> </a:t>
                </a:r>
                <a14:m>
                  <m:oMath xmlns:m="http://schemas.openxmlformats.org/officeDocument/2006/math">
                    <m:r>
                      <a:rPr lang="en-US" altLang="en-US" sz="2000" b="0" i="1" smtClean="0">
                        <a:latin typeface="Cambria Math" panose="02040503050406030204" pitchFamily="18" charset="0"/>
                      </a:rPr>
                      <m:t>0≤</m:t>
                    </m:r>
                    <m:sSub>
                      <m:sSubPr>
                        <m:ctrlPr>
                          <a:rPr lang="en-US" altLang="en-US" sz="2000" b="0" i="1" smtClean="0">
                            <a:latin typeface="Cambria Math" panose="02040503050406030204" pitchFamily="18" charset="0"/>
                          </a:rPr>
                        </m:ctrlPr>
                      </m:sSubPr>
                      <m:e>
                        <m:r>
                          <a:rPr lang="en-US" altLang="en-US" sz="2000" b="0" i="1" smtClean="0">
                            <a:latin typeface="Cambria Math" panose="02040503050406030204" pitchFamily="18" charset="0"/>
                          </a:rPr>
                          <m:t>𝛼</m:t>
                        </m:r>
                      </m:e>
                      <m:sub>
                        <m:r>
                          <a:rPr lang="en-US" altLang="en-US" sz="2000" b="0" i="1" smtClean="0">
                            <a:latin typeface="Cambria Math" panose="02040503050406030204" pitchFamily="18" charset="0"/>
                          </a:rPr>
                          <m:t>𝑖</m:t>
                        </m:r>
                      </m:sub>
                    </m:sSub>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𝐶</m:t>
                    </m:r>
                  </m:oMath>
                </a14:m>
                <a:r>
                  <a:rPr lang="en-US" altLang="en-US" sz="2000" dirty="0" smtClean="0">
                    <a:cs typeface="Times New Roman" panose="02020603050405020304" pitchFamily="18" charset="0"/>
                  </a:rPr>
                  <a:t> for </a:t>
                </a:r>
                <a:r>
                  <a:rPr lang="en-US" altLang="en-US" sz="2000" dirty="0">
                    <a:cs typeface="Times New Roman" panose="02020603050405020304" pitchFamily="18" charset="0"/>
                  </a:rPr>
                  <a:t>all </a:t>
                </a:r>
                <a14:m>
                  <m:oMath xmlns:m="http://schemas.openxmlformats.org/officeDocument/2006/math">
                    <m:sSub>
                      <m:sSubPr>
                        <m:ctrlPr>
                          <a:rPr lang="en-US" altLang="en-US" sz="2000" b="0" i="1" smtClean="0">
                            <a:latin typeface="Cambria Math" panose="02040503050406030204" pitchFamily="18" charset="0"/>
                            <a:cs typeface="Times New Roman" panose="02020603050405020304" pitchFamily="18" charset="0"/>
                          </a:rPr>
                        </m:ctrlPr>
                      </m:sSubPr>
                      <m:e>
                        <m:r>
                          <a:rPr lang="en-US" altLang="en-US" sz="2000" b="0" i="1" smtClean="0">
                            <a:latin typeface="Cambria Math" panose="02040503050406030204" pitchFamily="18" charset="0"/>
                            <a:cs typeface="Times New Roman" panose="02020603050405020304" pitchFamily="18" charset="0"/>
                          </a:rPr>
                          <m:t>𝛼</m:t>
                        </m:r>
                      </m:e>
                      <m:sub>
                        <m:r>
                          <a:rPr lang="en-US" altLang="en-US" sz="2000" b="0" i="1" smtClean="0">
                            <a:latin typeface="Cambria Math" panose="02040503050406030204" pitchFamily="18" charset="0"/>
                            <a:cs typeface="Times New Roman" panose="02020603050405020304" pitchFamily="18" charset="0"/>
                          </a:rPr>
                          <m:t>𝑖</m:t>
                        </m:r>
                      </m:sub>
                    </m:sSub>
                  </m:oMath>
                </a14:m>
                <a:endParaRPr lang="en-US" altLang="en-US" sz="2000" i="1" dirty="0">
                  <a:cs typeface="Times New Roman" panose="02020603050405020304" pitchFamily="18" charset="0"/>
                </a:endParaRPr>
              </a:p>
            </p:txBody>
          </p:sp>
        </mc:Choice>
        <mc:Fallback xmlns="">
          <p:sp>
            <p:nvSpPr>
              <p:cNvPr id="228357" name="Text Box 5"/>
              <p:cNvSpPr txBox="1">
                <a:spLocks noRot="1" noChangeAspect="1" noMove="1" noResize="1" noEditPoints="1" noAdjustHandles="1" noChangeArrowheads="1" noChangeShapeType="1" noTextEdit="1"/>
              </p:cNvSpPr>
              <p:nvPr/>
            </p:nvSpPr>
            <p:spPr bwMode="auto">
              <a:xfrm>
                <a:off x="1110386" y="2319152"/>
                <a:ext cx="7104583" cy="1450269"/>
              </a:xfrm>
              <a:prstGeom prst="rect">
                <a:avLst/>
              </a:prstGeom>
              <a:blipFill rotWithShape="0">
                <a:blip r:embed="rId2"/>
                <a:stretch>
                  <a:fillRect l="-684" t="-1240" b="-5785"/>
                </a:stretch>
              </a:blipFill>
              <a:ln w="25400" algn="ctr">
                <a:solidFill>
                  <a:srgbClr val="008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8358" name="Text Box 6"/>
              <p:cNvSpPr txBox="1">
                <a:spLocks noChangeArrowheads="1"/>
              </p:cNvSpPr>
              <p:nvPr/>
            </p:nvSpPr>
            <p:spPr bwMode="auto">
              <a:xfrm>
                <a:off x="1220114" y="4514576"/>
                <a:ext cx="3234844" cy="400110"/>
              </a:xfrm>
              <a:prstGeom prst="rect">
                <a:avLst/>
              </a:prstGeom>
              <a:noFill/>
              <a:ln w="25400" algn="ctr">
                <a:solidFill>
                  <a:srgbClr val="008000"/>
                </a:solidFill>
                <a:miter lim="800000"/>
                <a:headEnd/>
                <a:tailEnd/>
              </a:ln>
              <a:effectLst/>
              <a:extLst>
                <a:ext uri="{909E8E84-426E-40DD-AFC4-6F175D3DCCD1}">
                  <a14:hiddenFill>
                    <a:solidFill>
                      <a:schemeClr val="tx1"/>
                    </a:solidFill>
                  </a14:hiddenFill>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0"/>
                  </a:spcBef>
                </a:pPr>
                <a14:m>
                  <m:oMathPara xmlns:m="http://schemas.openxmlformats.org/officeDocument/2006/math">
                    <m:oMathParaPr>
                      <m:jc m:val="centerGroup"/>
                    </m:oMathParaPr>
                    <m:oMath xmlns:m="http://schemas.openxmlformats.org/officeDocument/2006/math">
                      <m:r>
                        <a:rPr lang="en-US" altLang="en-US" sz="2000" i="1" dirty="0" smtClean="0">
                          <a:latin typeface="Cambria Math" panose="02040503050406030204" pitchFamily="18" charset="0"/>
                        </a:rPr>
                        <m:t>𝑓</m:t>
                      </m:r>
                      <m:d>
                        <m:dPr>
                          <m:ctrlPr>
                            <a:rPr lang="en-US" altLang="en-US" sz="2000" i="1" dirty="0" smtClean="0">
                              <a:latin typeface="Cambria Math" panose="02040503050406030204" pitchFamily="18" charset="0"/>
                            </a:rPr>
                          </m:ctrlPr>
                        </m:dPr>
                        <m:e>
                          <m:r>
                            <a:rPr lang="en-US" altLang="en-US" sz="2000" b="1" i="1" dirty="0">
                              <a:latin typeface="Cambria Math" panose="02040503050406030204" pitchFamily="18" charset="0"/>
                            </a:rPr>
                            <m:t>𝒙</m:t>
                          </m:r>
                        </m:e>
                      </m:d>
                      <m:r>
                        <a:rPr lang="en-US" altLang="en-US" sz="2000" b="0" i="1" dirty="0" smtClean="0">
                          <a:latin typeface="Cambria Math" panose="02040503050406030204" pitchFamily="18" charset="0"/>
                        </a:rPr>
                        <m:t>=</m:t>
                      </m:r>
                      <m:sSub>
                        <m:sSubPr>
                          <m:ctrlPr>
                            <a:rPr lang="en-US" altLang="en-US" sz="2000" b="0" i="1" dirty="0" smtClean="0">
                              <a:latin typeface="Cambria Math" panose="02040503050406030204" pitchFamily="18" charset="0"/>
                            </a:rPr>
                          </m:ctrlPr>
                        </m:sSubPr>
                        <m:e>
                          <m:r>
                            <m:rPr>
                              <m:sty m:val="p"/>
                            </m:rPr>
                            <a:rPr lang="en-US" altLang="en-US" sz="2000" b="0" i="0" dirty="0" smtClean="0">
                              <a:latin typeface="Cambria Math" panose="02040503050406030204" pitchFamily="18" charset="0"/>
                            </a:rPr>
                            <m:t>Σ</m:t>
                          </m:r>
                        </m:e>
                        <m:sub>
                          <m:r>
                            <a:rPr lang="en-US" altLang="en-US" sz="2000" b="0" i="1" dirty="0" smtClean="0">
                              <a:latin typeface="Cambria Math" panose="02040503050406030204" pitchFamily="18" charset="0"/>
                            </a:rPr>
                            <m:t>𝑖</m:t>
                          </m:r>
                          <m:r>
                            <a:rPr lang="en-US" altLang="en-US" sz="2000" b="0" i="1" dirty="0" smtClean="0">
                              <a:latin typeface="Cambria Math" panose="02040503050406030204" pitchFamily="18" charset="0"/>
                            </a:rPr>
                            <m:t>∈</m:t>
                          </m:r>
                          <m:r>
                            <a:rPr lang="en-US" altLang="en-US" sz="2000" b="0" i="1" dirty="0" smtClean="0">
                              <a:latin typeface="Cambria Math" panose="02040503050406030204" pitchFamily="18" charset="0"/>
                            </a:rPr>
                            <m:t>𝑆𝑉</m:t>
                          </m:r>
                        </m:sub>
                      </m:sSub>
                      <m:sSub>
                        <m:sSubPr>
                          <m:ctrlPr>
                            <a:rPr lang="en-US" altLang="en-US" sz="2000" b="0" i="1" dirty="0" smtClean="0">
                              <a:latin typeface="Cambria Math" panose="02040503050406030204" pitchFamily="18" charset="0"/>
                            </a:rPr>
                          </m:ctrlPr>
                        </m:sSubPr>
                        <m:e>
                          <m:r>
                            <a:rPr lang="en-US" altLang="en-US" sz="2000" b="0" i="1" dirty="0" smtClean="0">
                              <a:latin typeface="Cambria Math" panose="02040503050406030204" pitchFamily="18" charset="0"/>
                            </a:rPr>
                            <m:t>𝛼</m:t>
                          </m:r>
                        </m:e>
                        <m:sub>
                          <m:r>
                            <a:rPr lang="en-US" altLang="en-US" sz="2000" b="0" i="1" dirty="0" smtClean="0">
                              <a:latin typeface="Cambria Math" panose="02040503050406030204" pitchFamily="18" charset="0"/>
                            </a:rPr>
                            <m:t>𝑖</m:t>
                          </m:r>
                        </m:sub>
                      </m:sSub>
                      <m:r>
                        <a:rPr lang="en-US" altLang="en-US" sz="2000" b="0" i="1" dirty="0" smtClean="0">
                          <a:solidFill>
                            <a:srgbClr val="FF0000"/>
                          </a:solidFill>
                          <a:latin typeface="Cambria Math" panose="02040503050406030204" pitchFamily="18" charset="0"/>
                        </a:rPr>
                        <m:t>𝐾</m:t>
                      </m:r>
                      <m:d>
                        <m:dPr>
                          <m:ctrlPr>
                            <a:rPr lang="en-US" altLang="en-US" sz="2000" b="0" i="1" dirty="0" smtClean="0">
                              <a:solidFill>
                                <a:srgbClr val="FF0000"/>
                              </a:solidFill>
                              <a:latin typeface="Cambria Math" panose="02040503050406030204" pitchFamily="18" charset="0"/>
                            </a:rPr>
                          </m:ctrlPr>
                        </m:dPr>
                        <m:e>
                          <m:sSub>
                            <m:sSubPr>
                              <m:ctrlPr>
                                <a:rPr lang="en-US" altLang="en-US" sz="2000" b="1" i="1" dirty="0" smtClean="0">
                                  <a:solidFill>
                                    <a:srgbClr val="FF0000"/>
                                  </a:solidFill>
                                  <a:latin typeface="Cambria Math" panose="02040503050406030204" pitchFamily="18" charset="0"/>
                                </a:rPr>
                              </m:ctrlPr>
                            </m:sSubPr>
                            <m:e>
                              <m:r>
                                <a:rPr lang="en-US" altLang="en-US" sz="2000" b="1" i="1" dirty="0" smtClean="0">
                                  <a:solidFill>
                                    <a:srgbClr val="FF0000"/>
                                  </a:solidFill>
                                  <a:latin typeface="Cambria Math" panose="02040503050406030204" pitchFamily="18" charset="0"/>
                                </a:rPr>
                                <m:t>𝒙</m:t>
                              </m:r>
                            </m:e>
                            <m:sub>
                              <m:r>
                                <a:rPr lang="en-US" altLang="en-US" sz="2000" b="1" i="1" dirty="0" smtClean="0">
                                  <a:solidFill>
                                    <a:srgbClr val="FF0000"/>
                                  </a:solidFill>
                                  <a:latin typeface="Cambria Math" panose="02040503050406030204" pitchFamily="18" charset="0"/>
                                </a:rPr>
                                <m:t>𝒊</m:t>
                              </m:r>
                            </m:sub>
                          </m:sSub>
                          <m:r>
                            <a:rPr lang="en-US" altLang="en-US" sz="2000" b="1" i="1" dirty="0" smtClean="0">
                              <a:solidFill>
                                <a:srgbClr val="FF0000"/>
                              </a:solidFill>
                              <a:latin typeface="Cambria Math" panose="02040503050406030204" pitchFamily="18" charset="0"/>
                            </a:rPr>
                            <m:t>,</m:t>
                          </m:r>
                          <m:r>
                            <a:rPr lang="en-US" altLang="en-US" sz="2000" b="1" i="1" dirty="0" smtClean="0">
                              <a:solidFill>
                                <a:srgbClr val="FF0000"/>
                              </a:solidFill>
                              <a:latin typeface="Cambria Math" panose="02040503050406030204" pitchFamily="18" charset="0"/>
                            </a:rPr>
                            <m:t>𝒙</m:t>
                          </m:r>
                        </m:e>
                      </m:d>
                      <m:r>
                        <a:rPr lang="en-US" altLang="en-US" sz="2000" b="0" i="1" dirty="0" smtClean="0">
                          <a:latin typeface="Cambria Math" panose="02040503050406030204" pitchFamily="18" charset="0"/>
                        </a:rPr>
                        <m:t>+</m:t>
                      </m:r>
                      <m:r>
                        <a:rPr lang="en-US" altLang="en-US" sz="2000" b="0" i="1" dirty="0" smtClean="0">
                          <a:latin typeface="Cambria Math" panose="02040503050406030204" pitchFamily="18" charset="0"/>
                        </a:rPr>
                        <m:t>𝑏</m:t>
                      </m:r>
                    </m:oMath>
                  </m:oMathPara>
                </a14:m>
                <a:endParaRPr lang="en-US" altLang="en-US" sz="2000" i="1" dirty="0"/>
              </a:p>
            </p:txBody>
          </p:sp>
        </mc:Choice>
        <mc:Fallback xmlns="">
          <p:sp>
            <p:nvSpPr>
              <p:cNvPr id="228358" name="Text Box 6"/>
              <p:cNvSpPr txBox="1">
                <a:spLocks noRot="1" noChangeAspect="1" noMove="1" noResize="1" noEditPoints="1" noAdjustHandles="1" noChangeArrowheads="1" noChangeShapeType="1" noTextEdit="1"/>
              </p:cNvSpPr>
              <p:nvPr/>
            </p:nvSpPr>
            <p:spPr bwMode="auto">
              <a:xfrm>
                <a:off x="1220114" y="4514576"/>
                <a:ext cx="3234844" cy="400110"/>
              </a:xfrm>
              <a:prstGeom prst="rect">
                <a:avLst/>
              </a:prstGeom>
              <a:blipFill rotWithShape="0">
                <a:blip r:embed="rId3"/>
                <a:stretch>
                  <a:fillRect b="-11594"/>
                </a:stretch>
              </a:blipFill>
              <a:ln w="25400" algn="ctr">
                <a:solidFill>
                  <a:srgbClr val="008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8999804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a:t>Support Vector Machine: Algorithm</a:t>
            </a:r>
          </a:p>
        </p:txBody>
      </p:sp>
      <p:sp>
        <p:nvSpPr>
          <p:cNvPr id="49155" name="Rectangle 3"/>
          <p:cNvSpPr>
            <a:spLocks noGrp="1" noChangeArrowheads="1"/>
          </p:cNvSpPr>
          <p:nvPr>
            <p:ph type="body" idx="1"/>
          </p:nvPr>
        </p:nvSpPr>
        <p:spPr>
          <a:xfrm>
            <a:off x="910742" y="1848917"/>
            <a:ext cx="7456017" cy="3733800"/>
          </a:xfrm>
        </p:spPr>
        <p:txBody>
          <a:bodyPr>
            <a:normAutofit/>
          </a:bodyPr>
          <a:lstStyle/>
          <a:p>
            <a:pPr marL="457200" indent="-457200">
              <a:buFont typeface="+mj-lt"/>
              <a:buAutoNum type="arabicPeriod"/>
            </a:pPr>
            <a:r>
              <a:rPr lang="en-US" altLang="zh-CN" sz="2200" dirty="0" smtClean="0"/>
              <a:t>Choose </a:t>
            </a:r>
            <a:r>
              <a:rPr lang="en-US" altLang="zh-CN" sz="2200" dirty="0"/>
              <a:t>a kernel </a:t>
            </a:r>
            <a:r>
              <a:rPr lang="en-US" altLang="zh-CN" sz="2200" dirty="0" smtClean="0"/>
              <a:t>function</a:t>
            </a:r>
            <a:endParaRPr lang="en-US" altLang="zh-CN" sz="2200" dirty="0"/>
          </a:p>
          <a:p>
            <a:pPr marL="457200" indent="-457200">
              <a:buFont typeface="+mj-lt"/>
              <a:buAutoNum type="arabicPeriod"/>
            </a:pPr>
            <a:r>
              <a:rPr lang="en-US" altLang="zh-CN" sz="2200" dirty="0" smtClean="0"/>
              <a:t>Choose </a:t>
            </a:r>
            <a:r>
              <a:rPr lang="en-US" altLang="zh-CN" sz="2200" dirty="0"/>
              <a:t>a value for </a:t>
            </a:r>
            <a:r>
              <a:rPr lang="en-US" altLang="zh-CN" sz="2200" i="1" dirty="0" smtClean="0"/>
              <a:t>C </a:t>
            </a:r>
            <a:endParaRPr lang="en-US" altLang="zh-CN" sz="2200" dirty="0"/>
          </a:p>
          <a:p>
            <a:pPr marL="457200" indent="-457200">
              <a:buFont typeface="+mj-lt"/>
              <a:buAutoNum type="arabicPeriod"/>
            </a:pPr>
            <a:r>
              <a:rPr lang="en-US" altLang="zh-CN" sz="2200" dirty="0" smtClean="0"/>
              <a:t>Solve </a:t>
            </a:r>
            <a:r>
              <a:rPr lang="en-US" altLang="zh-CN" sz="2200" dirty="0"/>
              <a:t>the quadratic programming problem (many software packages available</a:t>
            </a:r>
            <a:r>
              <a:rPr lang="en-US" altLang="zh-CN" sz="2200" dirty="0" smtClean="0"/>
              <a:t>)</a:t>
            </a:r>
            <a:endParaRPr lang="en-US" altLang="zh-CN" sz="2200" dirty="0"/>
          </a:p>
          <a:p>
            <a:pPr marL="457200" indent="-457200">
              <a:buFont typeface="+mj-lt"/>
              <a:buAutoNum type="arabicPeriod"/>
            </a:pPr>
            <a:r>
              <a:rPr lang="en-US" altLang="zh-CN" sz="2200" dirty="0" smtClean="0"/>
              <a:t>Construct </a:t>
            </a:r>
            <a:r>
              <a:rPr lang="en-US" altLang="zh-CN" sz="2200" dirty="0"/>
              <a:t>the discriminant function from the support </a:t>
            </a:r>
            <a:r>
              <a:rPr lang="en-US" altLang="zh-CN" sz="2200" dirty="0" smtClean="0"/>
              <a:t>vectors</a:t>
            </a:r>
          </a:p>
          <a:p>
            <a:pPr marL="457200" indent="-457200">
              <a:buFont typeface="+mj-lt"/>
              <a:buAutoNum type="arabicPeriod"/>
            </a:pPr>
            <a:r>
              <a:rPr lang="en-US" altLang="zh-CN" sz="2200" dirty="0" smtClean="0"/>
              <a:t>Tuning </a:t>
            </a:r>
            <a:r>
              <a:rPr lang="en-US" altLang="zh-CN" sz="2200" dirty="0"/>
              <a:t>SVMs remains a black art:  selecting a specific kernel and parameters is usually done in a try-and-see manner. </a:t>
            </a:r>
          </a:p>
          <a:p>
            <a:endParaRPr lang="en-US" altLang="zh-CN" sz="2200" dirty="0"/>
          </a:p>
        </p:txBody>
      </p:sp>
    </p:spTree>
    <p:extLst>
      <p:ext uri="{BB962C8B-B14F-4D97-AF65-F5344CB8AC3E}">
        <p14:creationId xmlns:p14="http://schemas.microsoft.com/office/powerpoint/2010/main" val="1046938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t>Another intuition</a:t>
            </a:r>
          </a:p>
        </p:txBody>
      </p:sp>
      <p:sp>
        <p:nvSpPr>
          <p:cNvPr id="25603" name="Rectangle 19"/>
          <p:cNvSpPr>
            <a:spLocks noGrp="1" noChangeArrowheads="1"/>
          </p:cNvSpPr>
          <p:nvPr>
            <p:ph type="body" idx="1"/>
          </p:nvPr>
        </p:nvSpPr>
        <p:spPr/>
        <p:txBody>
          <a:bodyPr/>
          <a:lstStyle/>
          <a:p>
            <a:pPr eaLnBrk="1" hangingPunct="1"/>
            <a:r>
              <a:rPr lang="en-US" altLang="en-US" smtClean="0"/>
              <a:t>If you have to place a fat separator between classes, you have less choices, and so  the capacity of the model has been decreased</a:t>
            </a:r>
          </a:p>
          <a:p>
            <a:pPr eaLnBrk="1" hangingPunct="1">
              <a:buFont typeface="Wingdings" panose="05000000000000000000" pitchFamily="2" charset="2"/>
              <a:buNone/>
            </a:pPr>
            <a:endParaRPr lang="en-US" altLang="en-US" smtClean="0"/>
          </a:p>
        </p:txBody>
      </p:sp>
      <p:sp>
        <p:nvSpPr>
          <p:cNvPr id="25604" name="Oval 3"/>
          <p:cNvSpPr>
            <a:spLocks noChangeArrowheads="1"/>
          </p:cNvSpPr>
          <p:nvPr/>
        </p:nvSpPr>
        <p:spPr bwMode="auto">
          <a:xfrm>
            <a:off x="2199437" y="3740506"/>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5605" name="Oval 4"/>
          <p:cNvSpPr>
            <a:spLocks noChangeArrowheads="1"/>
          </p:cNvSpPr>
          <p:nvPr/>
        </p:nvSpPr>
        <p:spPr bwMode="auto">
          <a:xfrm>
            <a:off x="4866437" y="4197706"/>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5606" name="Oval 5"/>
          <p:cNvSpPr>
            <a:spLocks noChangeArrowheads="1"/>
          </p:cNvSpPr>
          <p:nvPr/>
        </p:nvSpPr>
        <p:spPr bwMode="auto">
          <a:xfrm>
            <a:off x="2351837" y="4273906"/>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5607" name="Oval 6"/>
          <p:cNvSpPr>
            <a:spLocks noChangeArrowheads="1"/>
          </p:cNvSpPr>
          <p:nvPr/>
        </p:nvSpPr>
        <p:spPr bwMode="auto">
          <a:xfrm>
            <a:off x="2504237" y="5340706"/>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5608" name="Oval 7"/>
          <p:cNvSpPr>
            <a:spLocks noChangeArrowheads="1"/>
          </p:cNvSpPr>
          <p:nvPr/>
        </p:nvSpPr>
        <p:spPr bwMode="auto">
          <a:xfrm>
            <a:off x="3418637" y="3740506"/>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5609" name="Oval 8"/>
          <p:cNvSpPr>
            <a:spLocks noChangeArrowheads="1"/>
          </p:cNvSpPr>
          <p:nvPr/>
        </p:nvSpPr>
        <p:spPr bwMode="auto">
          <a:xfrm>
            <a:off x="1894637" y="4731106"/>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5610" name="Oval 9"/>
          <p:cNvSpPr>
            <a:spLocks noChangeArrowheads="1"/>
          </p:cNvSpPr>
          <p:nvPr/>
        </p:nvSpPr>
        <p:spPr bwMode="auto">
          <a:xfrm>
            <a:off x="2961437" y="4502506"/>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5611" name="Oval 10"/>
          <p:cNvSpPr>
            <a:spLocks noChangeArrowheads="1"/>
          </p:cNvSpPr>
          <p:nvPr/>
        </p:nvSpPr>
        <p:spPr bwMode="auto">
          <a:xfrm>
            <a:off x="3647237" y="4121506"/>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5612" name="Oval 11"/>
          <p:cNvSpPr>
            <a:spLocks noChangeArrowheads="1"/>
          </p:cNvSpPr>
          <p:nvPr/>
        </p:nvSpPr>
        <p:spPr bwMode="auto">
          <a:xfrm>
            <a:off x="3266237" y="5340706"/>
            <a:ext cx="1524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5613" name="Oval 12"/>
          <p:cNvSpPr>
            <a:spLocks noChangeArrowheads="1"/>
          </p:cNvSpPr>
          <p:nvPr/>
        </p:nvSpPr>
        <p:spPr bwMode="auto">
          <a:xfrm>
            <a:off x="5171237" y="4807306"/>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5614" name="Oval 13"/>
          <p:cNvSpPr>
            <a:spLocks noChangeArrowheads="1"/>
          </p:cNvSpPr>
          <p:nvPr/>
        </p:nvSpPr>
        <p:spPr bwMode="auto">
          <a:xfrm>
            <a:off x="5323637" y="3588106"/>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5615" name="Oval 14"/>
          <p:cNvSpPr>
            <a:spLocks noChangeArrowheads="1"/>
          </p:cNvSpPr>
          <p:nvPr/>
        </p:nvSpPr>
        <p:spPr bwMode="auto">
          <a:xfrm>
            <a:off x="6390437" y="3740506"/>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5616" name="Oval 15"/>
          <p:cNvSpPr>
            <a:spLocks noChangeArrowheads="1"/>
          </p:cNvSpPr>
          <p:nvPr/>
        </p:nvSpPr>
        <p:spPr bwMode="auto">
          <a:xfrm>
            <a:off x="5628437" y="3892906"/>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5617" name="Rectangle 21"/>
          <p:cNvSpPr>
            <a:spLocks noChangeArrowheads="1"/>
          </p:cNvSpPr>
          <p:nvPr/>
        </p:nvSpPr>
        <p:spPr bwMode="auto">
          <a:xfrm>
            <a:off x="3875837" y="2749906"/>
            <a:ext cx="914400" cy="3429000"/>
          </a:xfrm>
          <a:prstGeom prst="rect">
            <a:avLst/>
          </a:prstGeom>
          <a:solidFill>
            <a:srgbClr val="00A000"/>
          </a:solidFill>
          <a:ln w="9525">
            <a:solidFill>
              <a:schemeClr val="tx1"/>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952342" name="Rectangle 22"/>
          <p:cNvSpPr>
            <a:spLocks noChangeArrowheads="1"/>
          </p:cNvSpPr>
          <p:nvPr/>
        </p:nvSpPr>
        <p:spPr bwMode="auto">
          <a:xfrm rot="1200000">
            <a:off x="3875837" y="2673706"/>
            <a:ext cx="914400" cy="3429000"/>
          </a:xfrm>
          <a:prstGeom prst="rect">
            <a:avLst/>
          </a:prstGeom>
          <a:solidFill>
            <a:srgbClr val="00A000"/>
          </a:solidFill>
          <a:ln w="9525">
            <a:solidFill>
              <a:schemeClr val="tx1"/>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952343" name="Rectangle 23"/>
          <p:cNvSpPr>
            <a:spLocks noChangeArrowheads="1"/>
          </p:cNvSpPr>
          <p:nvPr/>
        </p:nvSpPr>
        <p:spPr bwMode="auto">
          <a:xfrm rot="-1200000">
            <a:off x="3952037" y="2597506"/>
            <a:ext cx="914400" cy="3429000"/>
          </a:xfrm>
          <a:prstGeom prst="rect">
            <a:avLst/>
          </a:prstGeom>
          <a:solidFill>
            <a:srgbClr val="00A000"/>
          </a:solidFill>
          <a:ln w="9525">
            <a:solidFill>
              <a:schemeClr val="tx1"/>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5620" name="TextBox 4"/>
          <p:cNvSpPr txBox="1">
            <a:spLocks noChangeArrowheads="1"/>
          </p:cNvSpPr>
          <p:nvPr/>
        </p:nvSpPr>
        <p:spPr bwMode="auto">
          <a:xfrm>
            <a:off x="7620000" y="-33338"/>
            <a:ext cx="1098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1600">
                <a:solidFill>
                  <a:srgbClr val="FBFCFF"/>
                </a:solidFill>
              </a:rPr>
              <a:t>Sec. 15.1</a:t>
            </a:r>
          </a:p>
        </p:txBody>
      </p:sp>
    </p:spTree>
    <p:extLst>
      <p:ext uri="{BB962C8B-B14F-4D97-AF65-F5344CB8AC3E}">
        <p14:creationId xmlns:p14="http://schemas.microsoft.com/office/powerpoint/2010/main" val="12694966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2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2" grpId="0" animBg="1"/>
      <p:bldP spid="95234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710184" y="835762"/>
            <a:ext cx="8229600" cy="712788"/>
          </a:xfrm>
        </p:spPr>
        <p:txBody>
          <a:bodyPr/>
          <a:lstStyle/>
          <a:p>
            <a:r>
              <a:rPr lang="en-US" altLang="zh-CN" sz="3800" dirty="0"/>
              <a:t>Some Issues</a:t>
            </a:r>
          </a:p>
        </p:txBody>
      </p:sp>
      <p:sp>
        <p:nvSpPr>
          <p:cNvPr id="107523" name="Rectangle 3"/>
          <p:cNvSpPr>
            <a:spLocks noGrp="1" noChangeArrowheads="1"/>
          </p:cNvSpPr>
          <p:nvPr>
            <p:ph type="body" idx="1"/>
          </p:nvPr>
        </p:nvSpPr>
        <p:spPr>
          <a:xfrm>
            <a:off x="607770" y="1757477"/>
            <a:ext cx="8141209" cy="4665269"/>
          </a:xfrm>
        </p:spPr>
        <p:txBody>
          <a:bodyPr>
            <a:normAutofit/>
          </a:bodyPr>
          <a:lstStyle/>
          <a:p>
            <a:pPr>
              <a:lnSpc>
                <a:spcPct val="80000"/>
              </a:lnSpc>
            </a:pPr>
            <a:r>
              <a:rPr lang="en-US" altLang="zh-CN" sz="2400" dirty="0"/>
              <a:t>Choice of kernel</a:t>
            </a:r>
          </a:p>
          <a:p>
            <a:pPr>
              <a:lnSpc>
                <a:spcPct val="80000"/>
              </a:lnSpc>
              <a:buFont typeface="Wingdings" panose="05000000000000000000" pitchFamily="2" charset="2"/>
              <a:buNone/>
            </a:pPr>
            <a:r>
              <a:rPr lang="en-US" altLang="zh-CN" sz="2000" dirty="0"/>
              <a:t>    - Gaussian or polynomial kernel is default</a:t>
            </a:r>
          </a:p>
          <a:p>
            <a:pPr>
              <a:lnSpc>
                <a:spcPct val="80000"/>
              </a:lnSpc>
              <a:buFont typeface="Wingdings" panose="05000000000000000000" pitchFamily="2" charset="2"/>
              <a:buNone/>
            </a:pPr>
            <a:r>
              <a:rPr lang="en-US" altLang="zh-CN" sz="2000" dirty="0"/>
              <a:t>    - if ineffective, more elaborate kernels are needed</a:t>
            </a:r>
          </a:p>
          <a:p>
            <a:pPr>
              <a:lnSpc>
                <a:spcPct val="80000"/>
              </a:lnSpc>
              <a:buFont typeface="Wingdings" panose="05000000000000000000" pitchFamily="2" charset="2"/>
              <a:buNone/>
            </a:pPr>
            <a:r>
              <a:rPr lang="en-US" altLang="zh-CN" sz="2000" dirty="0"/>
              <a:t>    - </a:t>
            </a:r>
            <a:r>
              <a:rPr lang="en-US" altLang="zh-CN" sz="2400" dirty="0" smtClean="0"/>
              <a:t>Choice </a:t>
            </a:r>
            <a:r>
              <a:rPr lang="en-US" altLang="zh-CN" sz="2400" dirty="0"/>
              <a:t>of kernel parameters</a:t>
            </a:r>
          </a:p>
          <a:p>
            <a:pPr>
              <a:lnSpc>
                <a:spcPct val="80000"/>
              </a:lnSpc>
              <a:buFont typeface="Wingdings" panose="05000000000000000000" pitchFamily="2" charset="2"/>
              <a:buNone/>
            </a:pPr>
            <a:r>
              <a:rPr lang="en-US" altLang="zh-CN" sz="2000" dirty="0"/>
              <a:t>   - e.g. </a:t>
            </a:r>
            <a:r>
              <a:rPr lang="en-CA" altLang="zh-CN" sz="2000" dirty="0"/>
              <a:t>σ in Gaussian kernel</a:t>
            </a:r>
          </a:p>
          <a:p>
            <a:pPr>
              <a:lnSpc>
                <a:spcPct val="80000"/>
              </a:lnSpc>
              <a:buFont typeface="Wingdings" panose="05000000000000000000" pitchFamily="2" charset="2"/>
              <a:buNone/>
            </a:pPr>
            <a:r>
              <a:rPr lang="en-US" altLang="zh-CN" sz="2000" dirty="0"/>
              <a:t>   - </a:t>
            </a:r>
            <a:r>
              <a:rPr lang="en-CA" altLang="zh-CN" sz="2000" dirty="0"/>
              <a:t>σ is the distance between closest points with different classifications </a:t>
            </a:r>
          </a:p>
          <a:p>
            <a:pPr>
              <a:lnSpc>
                <a:spcPct val="80000"/>
              </a:lnSpc>
              <a:buFont typeface="Wingdings" panose="05000000000000000000" pitchFamily="2" charset="2"/>
              <a:buNone/>
            </a:pPr>
            <a:r>
              <a:rPr lang="en-US" altLang="zh-CN" sz="2000" dirty="0"/>
              <a:t>   -</a:t>
            </a:r>
            <a:r>
              <a:rPr lang="en-CA" altLang="zh-CN" sz="2000" dirty="0"/>
              <a:t> In the absence of reliable criteria, applications rely on the use of a validation set or cross-validation to set such parameters. </a:t>
            </a:r>
          </a:p>
          <a:p>
            <a:pPr>
              <a:lnSpc>
                <a:spcPct val="80000"/>
              </a:lnSpc>
            </a:pPr>
            <a:r>
              <a:rPr lang="en-US" altLang="zh-CN" sz="2400" dirty="0"/>
              <a:t>Optimization criterion</a:t>
            </a:r>
            <a:r>
              <a:rPr lang="en-US" altLang="zh-CN" sz="2100" dirty="0"/>
              <a:t> – Hard margin </a:t>
            </a:r>
            <a:r>
              <a:rPr lang="en-US" altLang="zh-CN" sz="2100" dirty="0" err="1"/>
              <a:t>v.s</a:t>
            </a:r>
            <a:r>
              <a:rPr lang="en-US" altLang="zh-CN" sz="2100" dirty="0"/>
              <a:t>. Soft margin</a:t>
            </a:r>
          </a:p>
          <a:p>
            <a:pPr>
              <a:lnSpc>
                <a:spcPct val="80000"/>
              </a:lnSpc>
              <a:buFont typeface="Wingdings" panose="05000000000000000000" pitchFamily="2" charset="2"/>
              <a:buNone/>
            </a:pPr>
            <a:r>
              <a:rPr lang="en-US" altLang="zh-CN" sz="2000" dirty="0"/>
              <a:t>   - a lengthy series of experiments in which various parameters are tested </a:t>
            </a:r>
          </a:p>
        </p:txBody>
      </p:sp>
    </p:spTree>
    <p:extLst>
      <p:ext uri="{BB962C8B-B14F-4D97-AF65-F5344CB8AC3E}">
        <p14:creationId xmlns:p14="http://schemas.microsoft.com/office/powerpoint/2010/main" val="28678446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a:t>Summary: Support Vector Machine</a:t>
            </a:r>
          </a:p>
        </p:txBody>
      </p:sp>
      <p:sp>
        <p:nvSpPr>
          <p:cNvPr id="35843" name="Rectangle 3"/>
          <p:cNvSpPr>
            <a:spLocks noGrp="1" noChangeArrowheads="1"/>
          </p:cNvSpPr>
          <p:nvPr>
            <p:ph type="body" idx="1"/>
          </p:nvPr>
        </p:nvSpPr>
        <p:spPr/>
        <p:txBody>
          <a:bodyPr/>
          <a:lstStyle/>
          <a:p>
            <a:r>
              <a:rPr lang="en-US" altLang="zh-CN" dirty="0"/>
              <a:t>1. </a:t>
            </a:r>
            <a:r>
              <a:rPr lang="en-US" altLang="zh-CN" dirty="0" smtClean="0"/>
              <a:t>Smaller C</a:t>
            </a:r>
            <a:endParaRPr lang="en-US" altLang="zh-CN" dirty="0"/>
          </a:p>
          <a:p>
            <a:pPr lvl="1"/>
            <a:r>
              <a:rPr lang="en-US" altLang="zh-CN" dirty="0"/>
              <a:t>Better generalization ability &amp; less </a:t>
            </a:r>
            <a:r>
              <a:rPr lang="en-US" altLang="zh-CN" dirty="0" smtClean="0"/>
              <a:t>over-fitting</a:t>
            </a:r>
          </a:p>
          <a:p>
            <a:pPr lvl="1"/>
            <a:endParaRPr lang="en-US" altLang="zh-CN" dirty="0"/>
          </a:p>
          <a:p>
            <a:r>
              <a:rPr lang="en-US" altLang="zh-CN" dirty="0"/>
              <a:t>2. The Kernel Trick</a:t>
            </a:r>
          </a:p>
          <a:p>
            <a:pPr lvl="1"/>
            <a:r>
              <a:rPr lang="en-US" altLang="zh-CN" dirty="0"/>
              <a:t>Map data points to higher dimensional space in order to make them linearly separable.</a:t>
            </a:r>
          </a:p>
          <a:p>
            <a:pPr lvl="1"/>
            <a:r>
              <a:rPr lang="en-US" altLang="zh-CN" dirty="0"/>
              <a:t>Since only dot product is used, we do not need to represent the mapping explicitly.</a:t>
            </a:r>
          </a:p>
        </p:txBody>
      </p:sp>
    </p:spTree>
    <p:extLst>
      <p:ext uri="{BB962C8B-B14F-4D97-AF65-F5344CB8AC3E}">
        <p14:creationId xmlns:p14="http://schemas.microsoft.com/office/powerpoint/2010/main" val="37841443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dirty="0" smtClean="0"/>
              <a:t>Using SVM in </a:t>
            </a:r>
            <a:r>
              <a:rPr lang="en-US" altLang="zh-CN" dirty="0" err="1" smtClean="0"/>
              <a:t>Scikit</a:t>
            </a:r>
            <a:r>
              <a:rPr lang="en-US" altLang="zh-CN" dirty="0" smtClean="0"/>
              <a:t>-learn Machine Learning Package </a:t>
            </a:r>
            <a:endParaRPr lang="en-US" altLang="zh-CN" dirty="0"/>
          </a:p>
        </p:txBody>
      </p:sp>
      <mc:AlternateContent xmlns:mc="http://schemas.openxmlformats.org/markup-compatibility/2006" xmlns:a14="http://schemas.microsoft.com/office/drawing/2010/main">
        <mc:Choice Requires="a14">
          <p:sp>
            <p:nvSpPr>
              <p:cNvPr id="35843" name="Rectangle 3"/>
              <p:cNvSpPr>
                <a:spLocks noGrp="1" noChangeArrowheads="1"/>
              </p:cNvSpPr>
              <p:nvPr>
                <p:ph type="body" idx="1"/>
              </p:nvPr>
            </p:nvSpPr>
            <p:spPr/>
            <p:txBody>
              <a:bodyPr>
                <a:normAutofit/>
              </a:bodyPr>
              <a:lstStyle/>
              <a:p>
                <a:pPr>
                  <a:buFont typeface="Wingdings" panose="05000000000000000000" pitchFamily="2" charset="2"/>
                  <a:buChar char="Ø"/>
                </a:pPr>
                <a:r>
                  <a:rPr lang="en-US" altLang="zh-CN" dirty="0" smtClean="0"/>
                  <a:t>Scikit-learn has several SVM classifier implementation:</a:t>
                </a:r>
              </a:p>
              <a:p>
                <a:pPr lvl="1">
                  <a:buFont typeface="Wingdings" panose="05000000000000000000" pitchFamily="2" charset="2"/>
                  <a:buChar char="Ø"/>
                </a:pPr>
                <a:r>
                  <a:rPr lang="en-US" altLang="zh-CN" dirty="0" smtClean="0"/>
                  <a:t>SVC – General purpose SVM classifier.</a:t>
                </a:r>
              </a:p>
              <a:p>
                <a:pPr lvl="1">
                  <a:buFont typeface="Wingdings" panose="05000000000000000000" pitchFamily="2" charset="2"/>
                  <a:buChar char="Ø"/>
                </a:pPr>
                <a:r>
                  <a:rPr lang="en-US" altLang="zh-CN" dirty="0" err="1" smtClean="0"/>
                  <a:t>NuSVC</a:t>
                </a:r>
                <a:r>
                  <a:rPr lang="en-US" altLang="zh-CN" dirty="0" smtClean="0"/>
                  <a:t> – Theoretically it is equivalent to SVC. The only difference is that SVC uses </a:t>
                </a:r>
                <a:r>
                  <a:rPr lang="en-US" altLang="zh-CN" i="1" dirty="0" smtClean="0"/>
                  <a:t>C </a:t>
                </a:r>
                <a:r>
                  <a:rPr lang="en-US" altLang="zh-CN" dirty="0" smtClean="0"/>
                  <a:t>parameter (</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≥0</m:t>
                    </m:r>
                  </m:oMath>
                </a14:m>
                <a:r>
                  <a:rPr lang="en-US" altLang="zh-CN" dirty="0" smtClean="0"/>
                  <a:t>)</a:t>
                </a:r>
                <a:r>
                  <a:rPr lang="en-US" altLang="zh-CN" i="1" dirty="0" smtClean="0"/>
                  <a:t> </a:t>
                </a:r>
                <a:r>
                  <a:rPr lang="en-US" altLang="zh-CN" dirty="0" smtClean="0"/>
                  <a:t>and </a:t>
                </a:r>
                <a:r>
                  <a:rPr lang="en-US" altLang="zh-CN" dirty="0" err="1" smtClean="0"/>
                  <a:t>NuSVC</a:t>
                </a:r>
                <a:r>
                  <a:rPr lang="en-US" altLang="zh-CN" dirty="0" smtClean="0"/>
                  <a:t> uses a </a:t>
                </a:r>
                <a:r>
                  <a:rPr lang="en-US" altLang="zh-CN" i="1" dirty="0" smtClean="0"/>
                  <a:t>Nu </a:t>
                </a:r>
                <a:r>
                  <a:rPr lang="en-US" altLang="zh-CN" dirty="0" smtClean="0"/>
                  <a:t>parameter which is between 0 and 1 (</a:t>
                </a:r>
                <a14:m>
                  <m:oMath xmlns:m="http://schemas.openxmlformats.org/officeDocument/2006/math">
                    <m:r>
                      <a:rPr lang="en-US" altLang="zh-CN" b="0" i="1" smtClean="0">
                        <a:latin typeface="Cambria Math" panose="02040503050406030204" pitchFamily="18" charset="0"/>
                      </a:rPr>
                      <m:t>𝑛𝑢</m:t>
                    </m:r>
                    <m:r>
                      <a:rPr lang="en-US" altLang="zh-CN" b="0" i="1" smtClean="0">
                        <a:latin typeface="Cambria Math" panose="02040503050406030204" pitchFamily="18" charset="0"/>
                      </a:rPr>
                      <m:t>∈(0,1]</m:t>
                    </m:r>
                  </m:oMath>
                </a14:m>
                <a:r>
                  <a:rPr lang="en-US" altLang="zh-CN" dirty="0"/>
                  <a:t>). The parameter nu is an upper bound on the fraction of margin errors and a lower bound of the fraction of support vectors relative to the total number of training examples. </a:t>
                </a:r>
                <a:endParaRPr lang="en-US" altLang="zh-CN" dirty="0" smtClean="0"/>
              </a:p>
              <a:p>
                <a:pPr lvl="1">
                  <a:buFont typeface="Wingdings" panose="05000000000000000000" pitchFamily="2" charset="2"/>
                  <a:buChar char="Ø"/>
                </a:pPr>
                <a:r>
                  <a:rPr lang="en-US" altLang="zh-CN" dirty="0" smtClean="0"/>
                  <a:t>For </a:t>
                </a:r>
                <a:r>
                  <a:rPr lang="en-US" altLang="zh-CN" dirty="0"/>
                  <a:t>example, if you set it to 0.05 you are </a:t>
                </a:r>
                <a:r>
                  <a:rPr lang="en-US" altLang="zh-CN" dirty="0" smtClean="0"/>
                  <a:t>likely </a:t>
                </a:r>
                <a:r>
                  <a:rPr lang="en-US" altLang="zh-CN" dirty="0"/>
                  <a:t>to find at most 5% of your training examples being misclassified (at the cost of a small margin, though) and at least 5% of your training examples being support vectors.</a:t>
                </a:r>
              </a:p>
              <a:p>
                <a:pPr lvl="1">
                  <a:buFont typeface="Wingdings" panose="05000000000000000000" pitchFamily="2" charset="2"/>
                  <a:buChar char="Ø"/>
                </a:pPr>
                <a:r>
                  <a:rPr lang="en-US" altLang="zh-CN" dirty="0" smtClean="0"/>
                  <a:t>SVR implements Support Vector Regression.</a:t>
                </a:r>
              </a:p>
              <a:p>
                <a:pPr lvl="1">
                  <a:buFont typeface="Wingdings" panose="05000000000000000000" pitchFamily="2" charset="2"/>
                  <a:buChar char="Ø"/>
                </a:pPr>
                <a:r>
                  <a:rPr lang="en-US" altLang="zh-CN" dirty="0" err="1" smtClean="0"/>
                  <a:t>NuSVR</a:t>
                </a:r>
                <a:r>
                  <a:rPr lang="en-US" altLang="zh-CN" dirty="0" smtClean="0"/>
                  <a:t> is similar to SVR except it uses </a:t>
                </a:r>
                <a:r>
                  <a:rPr lang="en-US" altLang="zh-CN" i="1" dirty="0" smtClean="0"/>
                  <a:t>Nu </a:t>
                </a:r>
                <a:r>
                  <a:rPr lang="en-US" altLang="zh-CN" dirty="0" smtClean="0"/>
                  <a:t>parameter. </a:t>
                </a:r>
              </a:p>
              <a:p>
                <a:pPr lvl="1">
                  <a:buFont typeface="Wingdings" panose="05000000000000000000" pitchFamily="2" charset="2"/>
                  <a:buChar char="Ø"/>
                </a:pPr>
                <a:r>
                  <a:rPr lang="en-US" altLang="zh-CN" dirty="0" err="1" smtClean="0"/>
                  <a:t>LinearSVC</a:t>
                </a:r>
                <a:r>
                  <a:rPr lang="en-US" altLang="zh-CN" dirty="0" smtClean="0"/>
                  <a:t> and </a:t>
                </a:r>
                <a:r>
                  <a:rPr lang="en-US" altLang="zh-CN" dirty="0" err="1"/>
                  <a:t>LinearSVR</a:t>
                </a:r>
                <a:r>
                  <a:rPr lang="en-US" altLang="zh-CN" dirty="0" smtClean="0"/>
                  <a:t> are SVC and SVR </a:t>
                </a:r>
                <a:r>
                  <a:rPr lang="en-US" altLang="zh-CN" dirty="0"/>
                  <a:t>that only </a:t>
                </a:r>
                <a:r>
                  <a:rPr lang="en-US" altLang="zh-CN" dirty="0" smtClean="0"/>
                  <a:t>use </a:t>
                </a:r>
                <a:r>
                  <a:rPr lang="en-US" altLang="zh-CN" dirty="0"/>
                  <a:t>linear kernel</a:t>
                </a:r>
                <a:r>
                  <a:rPr lang="en-US" altLang="zh-CN" dirty="0" smtClean="0"/>
                  <a:t>.</a:t>
                </a:r>
              </a:p>
            </p:txBody>
          </p:sp>
        </mc:Choice>
        <mc:Fallback xmlns="">
          <p:sp>
            <p:nvSpPr>
              <p:cNvPr id="35843" name="Rectangle 3"/>
              <p:cNvSpPr>
                <a:spLocks noGrp="1" noRot="1" noChangeAspect="1" noMove="1" noResize="1" noEditPoints="1" noAdjustHandles="1" noChangeArrowheads="1" noChangeShapeType="1" noTextEdit="1"/>
              </p:cNvSpPr>
              <p:nvPr>
                <p:ph type="body" idx="1"/>
              </p:nvPr>
            </p:nvSpPr>
            <p:spPr>
              <a:blipFill rotWithShape="0">
                <a:blip r:embed="rId2"/>
                <a:stretch>
                  <a:fillRect l="-1939" t="-1667" r="-1777"/>
                </a:stretch>
              </a:blipFill>
            </p:spPr>
            <p:txBody>
              <a:bodyPr/>
              <a:lstStyle/>
              <a:p>
                <a:r>
                  <a:rPr lang="en-US">
                    <a:noFill/>
                  </a:rPr>
                  <a:t> </a:t>
                </a:r>
              </a:p>
            </p:txBody>
          </p:sp>
        </mc:Fallback>
      </mc:AlternateContent>
    </p:spTree>
    <p:extLst>
      <p:ext uri="{BB962C8B-B14F-4D97-AF65-F5344CB8AC3E}">
        <p14:creationId xmlns:p14="http://schemas.microsoft.com/office/powerpoint/2010/main" val="18494716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dirty="0" smtClean="0"/>
              <a:t>Using SVM in </a:t>
            </a:r>
            <a:r>
              <a:rPr lang="en-US" altLang="zh-CN" dirty="0" err="1" smtClean="0"/>
              <a:t>Scikit</a:t>
            </a:r>
            <a:r>
              <a:rPr lang="en-US" altLang="zh-CN" dirty="0" smtClean="0"/>
              <a:t>-learn Machine Learning Package </a:t>
            </a:r>
            <a:endParaRPr lang="en-US" altLang="zh-CN" dirty="0"/>
          </a:p>
        </p:txBody>
      </p:sp>
      <p:sp>
        <p:nvSpPr>
          <p:cNvPr id="35843" name="Rectangle 3"/>
          <p:cNvSpPr>
            <a:spLocks noGrp="1" noChangeArrowheads="1"/>
          </p:cNvSpPr>
          <p:nvPr>
            <p:ph type="body" idx="1"/>
          </p:nvPr>
        </p:nvSpPr>
        <p:spPr/>
        <p:txBody>
          <a:bodyPr>
            <a:normAutofit/>
          </a:bodyPr>
          <a:lstStyle/>
          <a:p>
            <a:pPr>
              <a:buFont typeface="Wingdings" panose="05000000000000000000" pitchFamily="2" charset="2"/>
              <a:buChar char="Ø"/>
            </a:pPr>
            <a:r>
              <a:rPr lang="en-US" altLang="zh-CN" dirty="0" smtClean="0"/>
              <a:t>SVM multi-class classification:</a:t>
            </a:r>
          </a:p>
          <a:p>
            <a:pPr lvl="1">
              <a:buFont typeface="Wingdings" panose="05000000000000000000" pitchFamily="2" charset="2"/>
              <a:buChar char="Ø"/>
            </a:pPr>
            <a:r>
              <a:rPr lang="en-US" altLang="zh-CN" dirty="0"/>
              <a:t>SVC and </a:t>
            </a:r>
            <a:r>
              <a:rPr lang="en-US" altLang="zh-CN" dirty="0" err="1"/>
              <a:t>NuSVC</a:t>
            </a:r>
            <a:r>
              <a:rPr lang="en-US" altLang="zh-CN" dirty="0"/>
              <a:t> implement the “</a:t>
            </a:r>
            <a:r>
              <a:rPr lang="en-US" altLang="zh-CN" dirty="0" smtClean="0"/>
              <a:t>one-vs-one” or “one-vs-rest” </a:t>
            </a:r>
            <a:r>
              <a:rPr lang="en-US" altLang="zh-CN" dirty="0"/>
              <a:t>approach </a:t>
            </a:r>
            <a:r>
              <a:rPr lang="en-US" altLang="zh-CN" dirty="0" smtClean="0"/>
              <a:t>for </a:t>
            </a:r>
            <a:r>
              <a:rPr lang="en-US" altLang="zh-CN" dirty="0"/>
              <a:t>multi- class classification</a:t>
            </a:r>
            <a:r>
              <a:rPr lang="en-US" altLang="zh-CN" dirty="0" smtClean="0"/>
              <a:t>.</a:t>
            </a:r>
          </a:p>
          <a:p>
            <a:pPr lvl="1">
              <a:buFont typeface="Wingdings" panose="05000000000000000000" pitchFamily="2" charset="2"/>
              <a:buChar char="Ø"/>
            </a:pPr>
            <a:r>
              <a:rPr lang="en-US" altLang="zh-CN" dirty="0"/>
              <a:t>If </a:t>
            </a:r>
            <a:r>
              <a:rPr lang="en-US" altLang="zh-CN" i="1" dirty="0" err="1"/>
              <a:t>n_class</a:t>
            </a:r>
            <a:r>
              <a:rPr lang="en-US" altLang="zh-CN" dirty="0"/>
              <a:t> is the number of classes, then </a:t>
            </a:r>
            <a:r>
              <a:rPr lang="en-US" altLang="zh-CN" i="1" dirty="0" err="1"/>
              <a:t>n_class</a:t>
            </a:r>
            <a:r>
              <a:rPr lang="en-US" altLang="zh-CN" dirty="0"/>
              <a:t> * (</a:t>
            </a:r>
            <a:r>
              <a:rPr lang="en-US" altLang="zh-CN" i="1" dirty="0" err="1"/>
              <a:t>n_class</a:t>
            </a:r>
            <a:r>
              <a:rPr lang="en-US" altLang="zh-CN" dirty="0"/>
              <a:t> - 1) / 2 classifiers are constructed and each one trains data from two classes</a:t>
            </a:r>
            <a:r>
              <a:rPr lang="en-US" altLang="zh-CN" dirty="0" smtClean="0"/>
              <a:t>.</a:t>
            </a:r>
          </a:p>
          <a:p>
            <a:pPr lvl="1">
              <a:buFont typeface="Wingdings" panose="05000000000000000000" pitchFamily="2" charset="2"/>
              <a:buChar char="Ø"/>
            </a:pPr>
            <a:r>
              <a:rPr lang="en-US" altLang="zh-CN" dirty="0" err="1"/>
              <a:t>LinearSVC</a:t>
            </a:r>
            <a:r>
              <a:rPr lang="en-US" altLang="zh-CN" dirty="0"/>
              <a:t> implements “</a:t>
            </a:r>
            <a:r>
              <a:rPr lang="en-US" altLang="zh-CN" dirty="0" smtClean="0"/>
              <a:t>one-vs-rest</a:t>
            </a:r>
            <a:r>
              <a:rPr lang="en-US" altLang="zh-CN" dirty="0"/>
              <a:t>” multi-class strategy, thus training </a:t>
            </a:r>
            <a:r>
              <a:rPr lang="en-US" altLang="zh-CN" dirty="0" err="1"/>
              <a:t>n_class</a:t>
            </a:r>
            <a:r>
              <a:rPr lang="en-US" altLang="zh-CN" dirty="0"/>
              <a:t> models</a:t>
            </a:r>
            <a:r>
              <a:rPr lang="en-US" altLang="zh-CN" dirty="0" smtClean="0"/>
              <a:t>.</a:t>
            </a:r>
          </a:p>
          <a:p>
            <a:pPr>
              <a:buFont typeface="Wingdings" panose="05000000000000000000" pitchFamily="2" charset="2"/>
              <a:buChar char="Ø"/>
            </a:pPr>
            <a:r>
              <a:rPr lang="en-US" altLang="zh-CN" dirty="0" smtClean="0"/>
              <a:t>Suggestion:</a:t>
            </a:r>
          </a:p>
          <a:p>
            <a:pPr lvl="1">
              <a:buFont typeface="Wingdings" panose="05000000000000000000" pitchFamily="2" charset="2"/>
              <a:buChar char="Ø"/>
            </a:pPr>
            <a:r>
              <a:rPr lang="en-US" altLang="zh-CN" dirty="0" smtClean="0"/>
              <a:t>For classification problems, use </a:t>
            </a:r>
            <a:r>
              <a:rPr lang="en-US" altLang="zh-CN" dirty="0" err="1" smtClean="0"/>
              <a:t>NuSVC</a:t>
            </a:r>
            <a:r>
              <a:rPr lang="en-US" altLang="zh-CN" dirty="0" smtClean="0"/>
              <a:t>. If you believe the relation is linear, use </a:t>
            </a:r>
            <a:r>
              <a:rPr lang="en-US" altLang="zh-CN" dirty="0" err="1" smtClean="0"/>
              <a:t>LinearSVC</a:t>
            </a:r>
            <a:r>
              <a:rPr lang="en-US" altLang="zh-CN" dirty="0" smtClean="0"/>
              <a:t>.</a:t>
            </a:r>
          </a:p>
          <a:p>
            <a:pPr lvl="1">
              <a:buFont typeface="Wingdings" panose="05000000000000000000" pitchFamily="2" charset="2"/>
              <a:buChar char="Ø"/>
            </a:pPr>
            <a:r>
              <a:rPr lang="en-US" altLang="zh-CN" dirty="0" smtClean="0"/>
              <a:t>Start with the default kernel (RBF), then try different kernels.</a:t>
            </a:r>
            <a:endParaRPr lang="en-US" altLang="zh-CN" dirty="0"/>
          </a:p>
        </p:txBody>
      </p:sp>
    </p:spTree>
    <p:extLst>
      <p:ext uri="{BB962C8B-B14F-4D97-AF65-F5344CB8AC3E}">
        <p14:creationId xmlns:p14="http://schemas.microsoft.com/office/powerpoint/2010/main" val="3071724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dirty="0" smtClean="0"/>
              <a:t>Using SVM in </a:t>
            </a:r>
            <a:r>
              <a:rPr lang="en-US" altLang="zh-CN" dirty="0" err="1" smtClean="0"/>
              <a:t>Scikit</a:t>
            </a:r>
            <a:r>
              <a:rPr lang="en-US" altLang="zh-CN" dirty="0" smtClean="0"/>
              <a:t>-learn Machine Learning Package </a:t>
            </a:r>
            <a:endParaRPr lang="en-US" altLang="zh-CN" dirty="0"/>
          </a:p>
        </p:txBody>
      </p:sp>
      <p:sp>
        <p:nvSpPr>
          <p:cNvPr id="35843" name="Rectangle 3"/>
          <p:cNvSpPr>
            <a:spLocks noGrp="1" noChangeArrowheads="1"/>
          </p:cNvSpPr>
          <p:nvPr>
            <p:ph type="body" idx="1"/>
          </p:nvPr>
        </p:nvSpPr>
        <p:spPr/>
        <p:txBody>
          <a:bodyPr>
            <a:normAutofit/>
          </a:bodyPr>
          <a:lstStyle/>
          <a:p>
            <a:pPr marL="201168" lvl="1" indent="0">
              <a:buNone/>
            </a:pPr>
            <a:r>
              <a:rPr lang="en-US" altLang="zh-CN" dirty="0"/>
              <a:t>class </a:t>
            </a:r>
            <a:r>
              <a:rPr lang="en-US" altLang="zh-CN" dirty="0" err="1"/>
              <a:t>sklearn.svm.</a:t>
            </a:r>
            <a:r>
              <a:rPr lang="en-US" altLang="zh-CN" b="1" dirty="0" err="1"/>
              <a:t>NuSVC</a:t>
            </a:r>
            <a:r>
              <a:rPr lang="en-US" altLang="zh-CN" dirty="0" smtClean="0"/>
              <a:t>( </a:t>
            </a:r>
            <a:r>
              <a:rPr lang="en-US" altLang="zh-CN" i="1" dirty="0" smtClean="0"/>
              <a:t>nu=0.5</a:t>
            </a:r>
            <a:r>
              <a:rPr lang="en-US" altLang="zh-CN" i="1" dirty="0"/>
              <a:t>, kernel='</a:t>
            </a:r>
            <a:r>
              <a:rPr lang="en-US" altLang="zh-CN" i="1" dirty="0" err="1"/>
              <a:t>rbf</a:t>
            </a:r>
            <a:r>
              <a:rPr lang="en-US" altLang="zh-CN" i="1" dirty="0"/>
              <a:t>', degree=3, gamma='auto', coef0=0.0, shrinking=True, probability=False, </a:t>
            </a:r>
            <a:r>
              <a:rPr lang="en-US" altLang="zh-CN" i="1" dirty="0" err="1"/>
              <a:t>tol</a:t>
            </a:r>
            <a:r>
              <a:rPr lang="en-US" altLang="zh-CN" i="1" dirty="0"/>
              <a:t>=0.001, </a:t>
            </a:r>
            <a:r>
              <a:rPr lang="en-US" altLang="zh-CN" i="1" dirty="0" err="1"/>
              <a:t>cache_size</a:t>
            </a:r>
            <a:r>
              <a:rPr lang="en-US" altLang="zh-CN" i="1" dirty="0"/>
              <a:t>=200, </a:t>
            </a:r>
            <a:r>
              <a:rPr lang="en-US" altLang="zh-CN" i="1" dirty="0" err="1"/>
              <a:t>class_weight</a:t>
            </a:r>
            <a:r>
              <a:rPr lang="en-US" altLang="zh-CN" i="1" dirty="0"/>
              <a:t>=None, verbose=False, </a:t>
            </a:r>
            <a:r>
              <a:rPr lang="en-US" altLang="zh-CN" i="1" dirty="0" err="1"/>
              <a:t>max_iter</a:t>
            </a:r>
            <a:r>
              <a:rPr lang="en-US" altLang="zh-CN" i="1" dirty="0"/>
              <a:t>=-1</a:t>
            </a:r>
            <a:r>
              <a:rPr lang="en-US" altLang="zh-CN" i="1" dirty="0" smtClean="0"/>
              <a:t>, </a:t>
            </a:r>
            <a:r>
              <a:rPr lang="en-US" altLang="zh-CN" i="1" dirty="0" err="1"/>
              <a:t>random_state</a:t>
            </a:r>
            <a:r>
              <a:rPr lang="en-US" altLang="zh-CN" i="1" dirty="0"/>
              <a:t>=None</a:t>
            </a:r>
            <a:r>
              <a:rPr lang="en-US" altLang="zh-CN" dirty="0" smtClean="0"/>
              <a:t>)</a:t>
            </a:r>
          </a:p>
          <a:p>
            <a:pPr marL="201168" lvl="1" indent="0">
              <a:buNone/>
            </a:pPr>
            <a:r>
              <a:rPr lang="en-US" altLang="zh-CN" sz="1400" dirty="0">
                <a:hlinkClick r:id="rId2"/>
              </a:rPr>
              <a:t>http://</a:t>
            </a:r>
            <a:r>
              <a:rPr lang="en-US" altLang="zh-CN" sz="1400" dirty="0" smtClean="0">
                <a:hlinkClick r:id="rId2"/>
              </a:rPr>
              <a:t>scikit-learn.org/stable/modules/generated/sklearn.svm.NuSVC.html#sklearn.svm.NuSVC</a:t>
            </a:r>
            <a:endParaRPr lang="en-US" altLang="zh-CN" sz="1400" dirty="0" smtClean="0"/>
          </a:p>
          <a:p>
            <a:pPr marL="201168" lvl="1" indent="0">
              <a:buNone/>
            </a:pPr>
            <a:r>
              <a:rPr lang="en-US" altLang="zh-CN" sz="1400" dirty="0"/>
              <a:t>nu : float, optional (</a:t>
            </a:r>
            <a:r>
              <a:rPr lang="en-US" altLang="zh-CN" sz="1400" dirty="0" smtClean="0"/>
              <a:t>default=0.5). An </a:t>
            </a:r>
            <a:r>
              <a:rPr lang="en-US" altLang="zh-CN" sz="1400" dirty="0"/>
              <a:t>upper bound on the fraction of training errors and a lower bound of the fraction of support vectors. Should be in the interval (0, 1</a:t>
            </a:r>
            <a:r>
              <a:rPr lang="en-US" altLang="zh-CN" sz="1400" dirty="0" smtClean="0"/>
              <a:t>].</a:t>
            </a:r>
          </a:p>
          <a:p>
            <a:pPr marL="201168" lvl="1" indent="0">
              <a:buNone/>
            </a:pPr>
            <a:r>
              <a:rPr lang="en-US" altLang="zh-CN" sz="1400" dirty="0"/>
              <a:t>kernel : string, optional (default=’</a:t>
            </a:r>
            <a:r>
              <a:rPr lang="en-US" altLang="zh-CN" sz="1400" dirty="0" err="1"/>
              <a:t>rbf</a:t>
            </a:r>
            <a:r>
              <a:rPr lang="en-US" altLang="zh-CN" sz="1400" dirty="0" smtClean="0"/>
              <a:t>’). Specifies </a:t>
            </a:r>
            <a:r>
              <a:rPr lang="en-US" altLang="zh-CN" sz="1400" dirty="0"/>
              <a:t>the kernel type to be used in the algorithm. It must be one of ‘linear’, ‘poly’, ‘</a:t>
            </a:r>
            <a:r>
              <a:rPr lang="en-US" altLang="zh-CN" sz="1400" dirty="0" err="1"/>
              <a:t>rbf</a:t>
            </a:r>
            <a:r>
              <a:rPr lang="en-US" altLang="zh-CN" sz="1400" dirty="0"/>
              <a:t>’, ‘sigmoid’, ‘precomputed’ or a callable. If none is given, ‘</a:t>
            </a:r>
            <a:r>
              <a:rPr lang="en-US" altLang="zh-CN" sz="1400" dirty="0" err="1"/>
              <a:t>rbf</a:t>
            </a:r>
            <a:r>
              <a:rPr lang="en-US" altLang="zh-CN" sz="1400" dirty="0"/>
              <a:t>’ will be used. If a callable is given it is used to precompute the kernel matrix</a:t>
            </a:r>
            <a:r>
              <a:rPr lang="en-US" altLang="zh-CN" sz="1400" dirty="0" smtClean="0"/>
              <a:t>.</a:t>
            </a:r>
          </a:p>
          <a:p>
            <a:pPr marL="201168" lvl="1" indent="0">
              <a:buNone/>
            </a:pPr>
            <a:r>
              <a:rPr lang="en-US" altLang="zh-CN" sz="1400" dirty="0"/>
              <a:t>degree : </a:t>
            </a:r>
            <a:r>
              <a:rPr lang="en-US" altLang="zh-CN" sz="1400" dirty="0" err="1"/>
              <a:t>int</a:t>
            </a:r>
            <a:r>
              <a:rPr lang="en-US" altLang="zh-CN" sz="1400" dirty="0"/>
              <a:t>, optional (default=3</a:t>
            </a:r>
            <a:r>
              <a:rPr lang="en-US" altLang="zh-CN" sz="1400" dirty="0" smtClean="0"/>
              <a:t>). Degree </a:t>
            </a:r>
            <a:r>
              <a:rPr lang="en-US" altLang="zh-CN" sz="1400" dirty="0"/>
              <a:t>of the polynomial kernel function (‘poly’). Ignored by all other kernels</a:t>
            </a:r>
            <a:r>
              <a:rPr lang="en-US" altLang="zh-CN" sz="1400" dirty="0" smtClean="0"/>
              <a:t>.</a:t>
            </a:r>
          </a:p>
          <a:p>
            <a:pPr marL="201168" lvl="1" indent="0">
              <a:buNone/>
            </a:pPr>
            <a:r>
              <a:rPr lang="en-US" altLang="zh-CN" sz="1400" dirty="0"/>
              <a:t>gamma : float, optional (default=’auto</a:t>
            </a:r>
            <a:r>
              <a:rPr lang="en-US" altLang="zh-CN" sz="1400" dirty="0" smtClean="0"/>
              <a:t>’). Kernel </a:t>
            </a:r>
            <a:r>
              <a:rPr lang="en-US" altLang="zh-CN" sz="1400" dirty="0"/>
              <a:t>coefficient for ‘</a:t>
            </a:r>
            <a:r>
              <a:rPr lang="en-US" altLang="zh-CN" sz="1400" dirty="0" err="1"/>
              <a:t>rbf</a:t>
            </a:r>
            <a:r>
              <a:rPr lang="en-US" altLang="zh-CN" sz="1400" dirty="0"/>
              <a:t>’, ‘poly’ and ‘sigmoid’. If gamma is ‘auto’ then 1/</a:t>
            </a:r>
            <a:r>
              <a:rPr lang="en-US" altLang="zh-CN" sz="1400" dirty="0" err="1"/>
              <a:t>n_features</a:t>
            </a:r>
            <a:r>
              <a:rPr lang="en-US" altLang="zh-CN" sz="1400" dirty="0"/>
              <a:t> will be used instead.</a:t>
            </a:r>
          </a:p>
        </p:txBody>
      </p:sp>
    </p:spTree>
    <p:extLst>
      <p:ext uri="{BB962C8B-B14F-4D97-AF65-F5344CB8AC3E}">
        <p14:creationId xmlns:p14="http://schemas.microsoft.com/office/powerpoint/2010/main" val="24992222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dirty="0" smtClean="0"/>
              <a:t>Using SVM in </a:t>
            </a:r>
            <a:r>
              <a:rPr lang="en-US" altLang="zh-CN" dirty="0" err="1" smtClean="0"/>
              <a:t>Scikit</a:t>
            </a:r>
            <a:r>
              <a:rPr lang="en-US" altLang="zh-CN" dirty="0" smtClean="0"/>
              <a:t>-learn Machine Learning Package </a:t>
            </a:r>
            <a:endParaRPr lang="en-US" altLang="zh-CN" dirty="0"/>
          </a:p>
        </p:txBody>
      </p:sp>
      <p:sp>
        <p:nvSpPr>
          <p:cNvPr id="35843" name="Rectangle 3"/>
          <p:cNvSpPr>
            <a:spLocks noGrp="1" noChangeArrowheads="1"/>
          </p:cNvSpPr>
          <p:nvPr>
            <p:ph type="body" idx="1"/>
          </p:nvPr>
        </p:nvSpPr>
        <p:spPr/>
        <p:txBody>
          <a:bodyPr>
            <a:normAutofit/>
          </a:bodyPr>
          <a:lstStyle/>
          <a:p>
            <a:pPr marL="201168" lvl="1" indent="0">
              <a:buNone/>
            </a:pPr>
            <a:r>
              <a:rPr lang="en-US" altLang="zh-CN" sz="1400" dirty="0" smtClean="0"/>
              <a:t>#You must install </a:t>
            </a:r>
            <a:r>
              <a:rPr lang="en-US" altLang="zh-CN" sz="1400" dirty="0" err="1" smtClean="0"/>
              <a:t>sklearn</a:t>
            </a:r>
            <a:r>
              <a:rPr lang="en-US" altLang="zh-CN" sz="1400" dirty="0" smtClean="0"/>
              <a:t> before you can use SVM package of </a:t>
            </a:r>
            <a:r>
              <a:rPr lang="en-US" altLang="zh-CN" sz="1400" dirty="0" err="1" smtClean="0"/>
              <a:t>sklearn</a:t>
            </a:r>
            <a:r>
              <a:rPr lang="en-US" altLang="zh-CN" sz="1400" smtClean="0"/>
              <a:t>. </a:t>
            </a:r>
          </a:p>
          <a:p>
            <a:pPr marL="201168" lvl="1" indent="0">
              <a:buNone/>
            </a:pPr>
            <a:endParaRPr lang="en-US" altLang="zh-CN" sz="1400" dirty="0"/>
          </a:p>
          <a:p>
            <a:pPr marL="201168" lvl="1" indent="0">
              <a:buNone/>
            </a:pPr>
            <a:r>
              <a:rPr lang="en-US" altLang="zh-CN" sz="1400" dirty="0" smtClean="0"/>
              <a:t>import </a:t>
            </a:r>
            <a:r>
              <a:rPr lang="en-US" altLang="zh-CN" sz="1400" dirty="0" err="1"/>
              <a:t>numpy</a:t>
            </a:r>
            <a:r>
              <a:rPr lang="en-US" altLang="zh-CN" sz="1400" dirty="0"/>
              <a:t> as np</a:t>
            </a:r>
          </a:p>
          <a:p>
            <a:pPr marL="201168" lvl="1" indent="0">
              <a:buNone/>
            </a:pPr>
            <a:r>
              <a:rPr lang="en-US" altLang="zh-CN" sz="1400" dirty="0" smtClean="0"/>
              <a:t>from </a:t>
            </a:r>
            <a:r>
              <a:rPr lang="en-US" altLang="zh-CN" sz="1400" dirty="0" err="1"/>
              <a:t>sklearn.svm</a:t>
            </a:r>
            <a:r>
              <a:rPr lang="en-US" altLang="zh-CN" sz="1400" dirty="0"/>
              <a:t> import SVC, </a:t>
            </a:r>
            <a:r>
              <a:rPr lang="en-US" altLang="zh-CN" sz="1400" dirty="0" err="1" smtClean="0"/>
              <a:t>NuSVC</a:t>
            </a:r>
            <a:endParaRPr lang="en-US" altLang="zh-CN" sz="1400" dirty="0" smtClean="0"/>
          </a:p>
          <a:p>
            <a:pPr marL="201168" lvl="1" indent="0">
              <a:buNone/>
            </a:pPr>
            <a:endParaRPr lang="en-US" altLang="zh-CN" sz="1400" dirty="0"/>
          </a:p>
          <a:p>
            <a:pPr marL="201168" lvl="1" indent="0">
              <a:buNone/>
            </a:pPr>
            <a:r>
              <a:rPr lang="en-US" altLang="zh-CN" sz="1400" dirty="0" err="1" smtClean="0"/>
              <a:t>clf</a:t>
            </a:r>
            <a:r>
              <a:rPr lang="en-US" altLang="zh-CN" sz="1400" dirty="0" smtClean="0"/>
              <a:t> </a:t>
            </a:r>
            <a:r>
              <a:rPr lang="en-US" altLang="zh-CN" sz="1400" dirty="0"/>
              <a:t>= </a:t>
            </a:r>
            <a:r>
              <a:rPr lang="en-US" altLang="zh-CN" sz="1400" dirty="0" err="1"/>
              <a:t>NuSVC</a:t>
            </a:r>
            <a:r>
              <a:rPr lang="en-US" altLang="zh-CN" sz="1400" dirty="0"/>
              <a:t>(kernel='</a:t>
            </a:r>
            <a:r>
              <a:rPr lang="en-US" altLang="zh-CN" sz="1400" dirty="0" err="1"/>
              <a:t>rbf</a:t>
            </a:r>
            <a:r>
              <a:rPr lang="en-US" altLang="zh-CN" sz="1400" dirty="0"/>
              <a:t>' </a:t>
            </a:r>
            <a:r>
              <a:rPr lang="en-US" altLang="zh-CN" sz="1400" dirty="0" smtClean="0"/>
              <a:t>, nu=0.01</a:t>
            </a:r>
            <a:r>
              <a:rPr lang="en-US" altLang="zh-CN" sz="1400" dirty="0"/>
              <a:t>, gamma=0.02</a:t>
            </a:r>
            <a:r>
              <a:rPr lang="en-US" altLang="zh-CN" sz="1400" dirty="0" smtClean="0"/>
              <a:t>)  #Create an SVM.  </a:t>
            </a:r>
          </a:p>
          <a:p>
            <a:pPr marL="201168" lvl="1" indent="0">
              <a:buNone/>
            </a:pPr>
            <a:r>
              <a:rPr lang="en-US" altLang="zh-CN" sz="1400" dirty="0" err="1"/>
              <a:t>clf.fit</a:t>
            </a:r>
            <a:r>
              <a:rPr lang="en-US" altLang="zh-CN" sz="1400" dirty="0"/>
              <a:t>(</a:t>
            </a:r>
            <a:r>
              <a:rPr lang="en-US" altLang="zh-CN" sz="1400" dirty="0" err="1"/>
              <a:t>Xtrn,Ytrn</a:t>
            </a:r>
            <a:r>
              <a:rPr lang="en-US" altLang="zh-CN" sz="1400" dirty="0" smtClean="0"/>
              <a:t>)  #X is </a:t>
            </a:r>
            <a:r>
              <a:rPr lang="en-US" altLang="zh-CN" sz="1400" dirty="0" err="1" smtClean="0"/>
              <a:t>mXn</a:t>
            </a:r>
            <a:r>
              <a:rPr lang="en-US" altLang="zh-CN" sz="1400" dirty="0" smtClean="0"/>
              <a:t> array and Y is an mX1 array, where m is the number of samples </a:t>
            </a:r>
          </a:p>
          <a:p>
            <a:pPr marL="201168" lvl="1" indent="0">
              <a:buNone/>
            </a:pPr>
            <a:r>
              <a:rPr lang="en-US" altLang="zh-CN" sz="1400" dirty="0"/>
              <a:t>	#</a:t>
            </a:r>
            <a:r>
              <a:rPr lang="en-US" altLang="zh-CN" sz="1400" dirty="0" smtClean="0"/>
              <a:t>and n is the number of features.</a:t>
            </a:r>
          </a:p>
          <a:p>
            <a:pPr marL="201168" lvl="1" indent="0">
              <a:buNone/>
            </a:pPr>
            <a:r>
              <a:rPr lang="en-US" altLang="zh-CN" sz="1400" dirty="0" err="1" smtClean="0"/>
              <a:t>clf.predict</a:t>
            </a:r>
            <a:r>
              <a:rPr lang="en-US" altLang="zh-CN" sz="1400" dirty="0" smtClean="0"/>
              <a:t>(</a:t>
            </a:r>
            <a:r>
              <a:rPr lang="en-US" altLang="zh-CN" sz="1400" dirty="0" err="1" smtClean="0"/>
              <a:t>Xtst</a:t>
            </a:r>
            <a:r>
              <a:rPr lang="en-US" altLang="zh-CN" sz="1400" dirty="0" smtClean="0"/>
              <a:t>)  #</a:t>
            </a:r>
            <a:r>
              <a:rPr lang="en-US" sz="1400" dirty="0"/>
              <a:t> Perform classification on samples in </a:t>
            </a:r>
            <a:r>
              <a:rPr lang="en-US" sz="1400" dirty="0" err="1" smtClean="0"/>
              <a:t>Xtst</a:t>
            </a:r>
            <a:r>
              <a:rPr lang="en-US" altLang="zh-CN" sz="1400" dirty="0" smtClean="0"/>
              <a:t>.</a:t>
            </a:r>
          </a:p>
          <a:p>
            <a:pPr marL="201168" lvl="1" indent="0">
              <a:buNone/>
            </a:pPr>
            <a:r>
              <a:rPr lang="en-US" altLang="zh-CN" sz="1400" dirty="0" err="1" smtClean="0"/>
              <a:t>clf.score</a:t>
            </a:r>
            <a:r>
              <a:rPr lang="en-US" altLang="zh-CN" sz="1400" dirty="0" smtClean="0"/>
              <a:t>(</a:t>
            </a:r>
            <a:r>
              <a:rPr lang="en-US" altLang="zh-CN" sz="1400" dirty="0" err="1" smtClean="0"/>
              <a:t>Xtst</a:t>
            </a:r>
            <a:r>
              <a:rPr lang="en-US" altLang="zh-CN" sz="1400" dirty="0" smtClean="0"/>
              <a:t>, </a:t>
            </a:r>
            <a:r>
              <a:rPr lang="en-US" altLang="zh-CN" sz="1400" dirty="0" err="1" smtClean="0"/>
              <a:t>Ytst</a:t>
            </a:r>
            <a:r>
              <a:rPr lang="en-US" altLang="zh-CN" sz="1400" dirty="0"/>
              <a:t>) #Returns the mean accuracy on the given test data and labels. </a:t>
            </a:r>
          </a:p>
        </p:txBody>
      </p:sp>
    </p:spTree>
    <p:extLst>
      <p:ext uri="{BB962C8B-B14F-4D97-AF65-F5344CB8AC3E}">
        <p14:creationId xmlns:p14="http://schemas.microsoft.com/office/powerpoint/2010/main" val="39448308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dirty="0" smtClean="0"/>
              <a:t>Choose parameters</a:t>
            </a:r>
            <a:endParaRPr lang="en-US" altLang="zh-CN" dirty="0"/>
          </a:p>
        </p:txBody>
      </p:sp>
      <p:sp>
        <p:nvSpPr>
          <p:cNvPr id="35843" name="Rectangle 3"/>
          <p:cNvSpPr>
            <a:spLocks noGrp="1" noChangeArrowheads="1"/>
          </p:cNvSpPr>
          <p:nvPr>
            <p:ph type="body" idx="1"/>
          </p:nvPr>
        </p:nvSpPr>
        <p:spPr/>
        <p:txBody>
          <a:bodyPr>
            <a:normAutofit lnSpcReduction="10000"/>
          </a:bodyPr>
          <a:lstStyle/>
          <a:p>
            <a:pPr marL="457200" indent="-457200">
              <a:buFont typeface="+mj-lt"/>
              <a:buAutoNum type="arabicPeriod"/>
            </a:pPr>
            <a:r>
              <a:rPr lang="en-US" altLang="zh-CN" dirty="0" smtClean="0"/>
              <a:t>Margin Classifier C</a:t>
            </a:r>
            <a:endParaRPr lang="en-US" altLang="zh-CN" dirty="0"/>
          </a:p>
          <a:p>
            <a:pPr marL="749808" lvl="1" indent="-457200"/>
            <a:r>
              <a:rPr lang="en-US" altLang="zh-CN" smtClean="0"/>
              <a:t>The </a:t>
            </a:r>
            <a:r>
              <a:rPr lang="en-US" altLang="zh-CN" smtClean="0"/>
              <a:t>smaller </a:t>
            </a:r>
            <a:r>
              <a:rPr lang="en-US" altLang="zh-CN" dirty="0" smtClean="0"/>
              <a:t>the C, the better </a:t>
            </a:r>
            <a:r>
              <a:rPr lang="en-US" altLang="zh-CN" dirty="0"/>
              <a:t>generalization ability &amp; less </a:t>
            </a:r>
            <a:r>
              <a:rPr lang="en-US" altLang="zh-CN" dirty="0" smtClean="0"/>
              <a:t>over-fitting</a:t>
            </a:r>
          </a:p>
          <a:p>
            <a:pPr marL="457200" indent="-457200">
              <a:buFont typeface="+mj-lt"/>
              <a:buAutoNum type="arabicPeriod"/>
            </a:pPr>
            <a:r>
              <a:rPr lang="en-US" altLang="zh-CN" dirty="0" smtClean="0"/>
              <a:t>Nu parameter</a:t>
            </a:r>
          </a:p>
          <a:p>
            <a:pPr marL="749808" lvl="1" indent="-457200"/>
            <a:r>
              <a:rPr lang="en-US" altLang="zh-CN" dirty="0" smtClean="0"/>
              <a:t>Smaller Nu causes less rate of misclassification for training data, therefore, may have more overfitting. </a:t>
            </a:r>
          </a:p>
          <a:p>
            <a:pPr marL="457200" indent="-457200">
              <a:buFont typeface="+mj-lt"/>
              <a:buAutoNum type="arabicPeriod"/>
            </a:pPr>
            <a:r>
              <a:rPr lang="en-US" altLang="zh-CN" dirty="0" smtClean="0"/>
              <a:t>Gamma parameter</a:t>
            </a:r>
          </a:p>
          <a:p>
            <a:pPr marL="749808" lvl="1" indent="-457200"/>
            <a:r>
              <a:rPr lang="en-US" altLang="zh-CN" dirty="0"/>
              <a:t>Intuitively, the gamma parameter defines how far the influence of a single training example reaches, with low values meaning ‘far’ and high values meaning ‘close’. The gamma parameters can be seen as the inverse of the radius of influence of samples selected by the model as support vectors</a:t>
            </a:r>
            <a:r>
              <a:rPr lang="en-US" altLang="zh-CN" dirty="0" smtClean="0"/>
              <a:t>.</a:t>
            </a:r>
          </a:p>
          <a:p>
            <a:pPr marL="457200" indent="-457200">
              <a:buFont typeface="+mj-lt"/>
              <a:buAutoNum type="arabicPeriod"/>
            </a:pPr>
            <a:r>
              <a:rPr lang="en-US" altLang="zh-CN" dirty="0" smtClean="0"/>
              <a:t>Cross-validation set can be used to determine optimized Nu (or C) and gamma.</a:t>
            </a:r>
          </a:p>
          <a:p>
            <a:pPr marL="749808" lvl="1" indent="-457200"/>
            <a:endParaRPr lang="en-US" altLang="zh-CN" dirty="0" smtClean="0"/>
          </a:p>
          <a:p>
            <a:endParaRPr lang="en-US" altLang="zh-CN" dirty="0" smtClean="0"/>
          </a:p>
          <a:p>
            <a:pPr lvl="1"/>
            <a:endParaRPr lang="en-US" altLang="zh-CN" dirty="0"/>
          </a:p>
        </p:txBody>
      </p:sp>
    </p:spTree>
    <p:extLst>
      <p:ext uri="{BB962C8B-B14F-4D97-AF65-F5344CB8AC3E}">
        <p14:creationId xmlns:p14="http://schemas.microsoft.com/office/powerpoint/2010/main" val="6736381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mtClean="0"/>
              <a:t>Support Vector Machine (SVM)</a:t>
            </a:r>
          </a:p>
        </p:txBody>
      </p:sp>
      <p:sp>
        <p:nvSpPr>
          <p:cNvPr id="26627" name="Oval 4"/>
          <p:cNvSpPr>
            <a:spLocks noChangeArrowheads="1"/>
          </p:cNvSpPr>
          <p:nvPr/>
        </p:nvSpPr>
        <p:spPr bwMode="auto">
          <a:xfrm>
            <a:off x="7162800" y="24384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6628" name="Oval 5"/>
          <p:cNvSpPr>
            <a:spLocks noChangeArrowheads="1"/>
          </p:cNvSpPr>
          <p:nvPr/>
        </p:nvSpPr>
        <p:spPr bwMode="auto">
          <a:xfrm>
            <a:off x="7467600" y="27432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6629" name="Oval 6"/>
          <p:cNvSpPr>
            <a:spLocks noChangeArrowheads="1"/>
          </p:cNvSpPr>
          <p:nvPr/>
        </p:nvSpPr>
        <p:spPr bwMode="auto">
          <a:xfrm>
            <a:off x="7315200" y="29718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6630" name="Oval 7"/>
          <p:cNvSpPr>
            <a:spLocks noChangeArrowheads="1"/>
          </p:cNvSpPr>
          <p:nvPr/>
        </p:nvSpPr>
        <p:spPr bwMode="auto">
          <a:xfrm>
            <a:off x="7772400" y="30480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6631" name="Oval 8"/>
          <p:cNvSpPr>
            <a:spLocks noChangeArrowheads="1"/>
          </p:cNvSpPr>
          <p:nvPr/>
        </p:nvSpPr>
        <p:spPr bwMode="auto">
          <a:xfrm>
            <a:off x="7543800" y="32004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6632" name="Oval 9"/>
          <p:cNvSpPr>
            <a:spLocks noChangeArrowheads="1"/>
          </p:cNvSpPr>
          <p:nvPr/>
        </p:nvSpPr>
        <p:spPr bwMode="auto">
          <a:xfrm>
            <a:off x="7467600" y="24384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6633" name="Oval 10"/>
          <p:cNvSpPr>
            <a:spLocks noChangeArrowheads="1"/>
          </p:cNvSpPr>
          <p:nvPr/>
        </p:nvSpPr>
        <p:spPr bwMode="auto">
          <a:xfrm>
            <a:off x="6858000" y="25146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6634" name="Rectangle 11"/>
          <p:cNvSpPr>
            <a:spLocks noChangeArrowheads="1"/>
          </p:cNvSpPr>
          <p:nvPr/>
        </p:nvSpPr>
        <p:spPr bwMode="auto">
          <a:xfrm>
            <a:off x="6248400" y="3505200"/>
            <a:ext cx="152400" cy="152400"/>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6635" name="Rectangle 12"/>
          <p:cNvSpPr>
            <a:spLocks noChangeArrowheads="1"/>
          </p:cNvSpPr>
          <p:nvPr/>
        </p:nvSpPr>
        <p:spPr bwMode="auto">
          <a:xfrm>
            <a:off x="6400800" y="4267200"/>
            <a:ext cx="152400" cy="152400"/>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6636" name="Rectangle 13"/>
          <p:cNvSpPr>
            <a:spLocks noChangeArrowheads="1"/>
          </p:cNvSpPr>
          <p:nvPr/>
        </p:nvSpPr>
        <p:spPr bwMode="auto">
          <a:xfrm>
            <a:off x="6553200" y="3810000"/>
            <a:ext cx="152400" cy="152400"/>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6637" name="Rectangle 14"/>
          <p:cNvSpPr>
            <a:spLocks noChangeArrowheads="1"/>
          </p:cNvSpPr>
          <p:nvPr/>
        </p:nvSpPr>
        <p:spPr bwMode="auto">
          <a:xfrm>
            <a:off x="6858000" y="4114800"/>
            <a:ext cx="152400" cy="152400"/>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6638" name="Rectangle 15"/>
          <p:cNvSpPr>
            <a:spLocks noChangeArrowheads="1"/>
          </p:cNvSpPr>
          <p:nvPr/>
        </p:nvSpPr>
        <p:spPr bwMode="auto">
          <a:xfrm>
            <a:off x="5943600" y="3657600"/>
            <a:ext cx="152400" cy="152400"/>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6639" name="Rectangle 16"/>
          <p:cNvSpPr>
            <a:spLocks noChangeArrowheads="1"/>
          </p:cNvSpPr>
          <p:nvPr/>
        </p:nvSpPr>
        <p:spPr bwMode="auto">
          <a:xfrm>
            <a:off x="6248400" y="3886200"/>
            <a:ext cx="152400" cy="152400"/>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6640" name="Rectangle 17"/>
          <p:cNvSpPr>
            <a:spLocks noChangeArrowheads="1"/>
          </p:cNvSpPr>
          <p:nvPr/>
        </p:nvSpPr>
        <p:spPr bwMode="auto">
          <a:xfrm>
            <a:off x="6019800" y="4114800"/>
            <a:ext cx="152400" cy="152400"/>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6641" name="Oval 18"/>
          <p:cNvSpPr>
            <a:spLocks noChangeArrowheads="1"/>
          </p:cNvSpPr>
          <p:nvPr/>
        </p:nvSpPr>
        <p:spPr bwMode="auto">
          <a:xfrm>
            <a:off x="7620000" y="28194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6642" name="Oval 19"/>
          <p:cNvSpPr>
            <a:spLocks noChangeArrowheads="1"/>
          </p:cNvSpPr>
          <p:nvPr/>
        </p:nvSpPr>
        <p:spPr bwMode="auto">
          <a:xfrm>
            <a:off x="7696200" y="26670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6643" name="Oval 20"/>
          <p:cNvSpPr>
            <a:spLocks noChangeArrowheads="1"/>
          </p:cNvSpPr>
          <p:nvPr/>
        </p:nvSpPr>
        <p:spPr bwMode="auto">
          <a:xfrm>
            <a:off x="6896100" y="28956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6644" name="Rectangle 21"/>
          <p:cNvSpPr>
            <a:spLocks noChangeArrowheads="1"/>
          </p:cNvSpPr>
          <p:nvPr/>
        </p:nvSpPr>
        <p:spPr bwMode="auto">
          <a:xfrm>
            <a:off x="6553200" y="3441700"/>
            <a:ext cx="152400" cy="152400"/>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6645" name="Rectangle 22"/>
          <p:cNvSpPr>
            <a:spLocks noChangeArrowheads="1"/>
          </p:cNvSpPr>
          <p:nvPr/>
        </p:nvSpPr>
        <p:spPr bwMode="auto">
          <a:xfrm>
            <a:off x="6858000" y="3657600"/>
            <a:ext cx="152400" cy="152400"/>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6646" name="Rectangle 23"/>
          <p:cNvSpPr>
            <a:spLocks noChangeArrowheads="1"/>
          </p:cNvSpPr>
          <p:nvPr/>
        </p:nvSpPr>
        <p:spPr bwMode="auto">
          <a:xfrm>
            <a:off x="6248400" y="3200400"/>
            <a:ext cx="152400" cy="152400"/>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6647" name="Oval 24"/>
          <p:cNvSpPr>
            <a:spLocks noChangeArrowheads="1"/>
          </p:cNvSpPr>
          <p:nvPr/>
        </p:nvSpPr>
        <p:spPr bwMode="auto">
          <a:xfrm>
            <a:off x="7251700" y="31623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6648" name="Oval 25"/>
          <p:cNvSpPr>
            <a:spLocks noChangeArrowheads="1"/>
          </p:cNvSpPr>
          <p:nvPr/>
        </p:nvSpPr>
        <p:spPr bwMode="auto">
          <a:xfrm>
            <a:off x="7086600" y="27432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902170" name="Line 26"/>
          <p:cNvSpPr>
            <a:spLocks noChangeShapeType="1"/>
          </p:cNvSpPr>
          <p:nvPr/>
        </p:nvSpPr>
        <p:spPr bwMode="auto">
          <a:xfrm>
            <a:off x="5867400" y="2514600"/>
            <a:ext cx="1981200" cy="1524000"/>
          </a:xfrm>
          <a:prstGeom prst="line">
            <a:avLst/>
          </a:prstGeom>
          <a:noFill/>
          <a:ln w="19050">
            <a:solidFill>
              <a:srgbClr val="9900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 name="Group 46"/>
          <p:cNvGrpSpPr>
            <a:grpSpLocks/>
          </p:cNvGrpSpPr>
          <p:nvPr/>
        </p:nvGrpSpPr>
        <p:grpSpPr bwMode="auto">
          <a:xfrm>
            <a:off x="5638800" y="1628286"/>
            <a:ext cx="2913063" cy="3448538"/>
            <a:chOff x="5638800" y="1628284"/>
            <a:chExt cx="2913546" cy="3448402"/>
          </a:xfrm>
        </p:grpSpPr>
        <p:sp>
          <p:nvSpPr>
            <p:cNvPr id="26667" name="Line 28"/>
            <p:cNvSpPr>
              <a:spLocks noChangeShapeType="1"/>
            </p:cNvSpPr>
            <p:nvPr/>
          </p:nvSpPr>
          <p:spPr bwMode="auto">
            <a:xfrm>
              <a:off x="6096000" y="2286000"/>
              <a:ext cx="1981200" cy="1524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68" name="Line 29"/>
            <p:cNvSpPr>
              <a:spLocks noChangeShapeType="1"/>
            </p:cNvSpPr>
            <p:nvPr/>
          </p:nvSpPr>
          <p:spPr bwMode="auto">
            <a:xfrm>
              <a:off x="5638800" y="2743200"/>
              <a:ext cx="1981200" cy="1524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69" name="Line 32"/>
            <p:cNvSpPr>
              <a:spLocks noChangeShapeType="1"/>
            </p:cNvSpPr>
            <p:nvPr/>
          </p:nvSpPr>
          <p:spPr bwMode="auto">
            <a:xfrm flipH="1">
              <a:off x="6400800" y="1970088"/>
              <a:ext cx="152400" cy="1192212"/>
            </a:xfrm>
            <a:prstGeom prst="line">
              <a:avLst/>
            </a:prstGeom>
            <a:noFill/>
            <a:ln w="1905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70" name="Line 33"/>
            <p:cNvSpPr>
              <a:spLocks noChangeShapeType="1"/>
            </p:cNvSpPr>
            <p:nvPr/>
          </p:nvSpPr>
          <p:spPr bwMode="auto">
            <a:xfrm>
              <a:off x="6705600" y="1970088"/>
              <a:ext cx="190500" cy="9255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71" name="Line 35"/>
            <p:cNvSpPr>
              <a:spLocks noChangeShapeType="1"/>
            </p:cNvSpPr>
            <p:nvPr/>
          </p:nvSpPr>
          <p:spPr bwMode="auto">
            <a:xfrm flipV="1">
              <a:off x="7518400" y="3657600"/>
              <a:ext cx="361950" cy="522288"/>
            </a:xfrm>
            <a:prstGeom prst="line">
              <a:avLst/>
            </a:prstGeom>
            <a:noFill/>
            <a:ln w="19050">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72" name="Text Box 31"/>
            <p:cNvSpPr txBox="1">
              <a:spLocks noChangeArrowheads="1"/>
            </p:cNvSpPr>
            <p:nvPr/>
          </p:nvSpPr>
          <p:spPr bwMode="auto">
            <a:xfrm>
              <a:off x="5778523" y="1628284"/>
              <a:ext cx="1829103" cy="400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r>
                <a:rPr lang="en-US" altLang="en-US" sz="2000" dirty="0">
                  <a:latin typeface="Calibri" panose="020F0502020204030204" pitchFamily="34" charset="0"/>
                </a:rPr>
                <a:t>Support vectors</a:t>
              </a:r>
              <a:endParaRPr lang="en-US" altLang="en-US" dirty="0">
                <a:latin typeface="Calibri" panose="020F0502020204030204" pitchFamily="34" charset="0"/>
              </a:endParaRPr>
            </a:p>
          </p:txBody>
        </p:sp>
        <p:sp>
          <p:nvSpPr>
            <p:cNvPr id="26673" name="Text Box 36"/>
            <p:cNvSpPr txBox="1">
              <a:spLocks noChangeArrowheads="1"/>
            </p:cNvSpPr>
            <p:nvPr/>
          </p:nvSpPr>
          <p:spPr bwMode="auto">
            <a:xfrm>
              <a:off x="7271021" y="4368689"/>
              <a:ext cx="1281325" cy="70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r>
                <a:rPr lang="en-US" altLang="en-US" sz="2000">
                  <a:latin typeface="Calibri" panose="020F0502020204030204" pitchFamily="34" charset="0"/>
                </a:rPr>
                <a:t>Maximizes</a:t>
              </a:r>
            </a:p>
            <a:p>
              <a:r>
                <a:rPr lang="en-US" altLang="en-US" sz="2000">
                  <a:latin typeface="Calibri" panose="020F0502020204030204" pitchFamily="34" charset="0"/>
                </a:rPr>
                <a:t>margin</a:t>
              </a:r>
              <a:endParaRPr lang="en-US" altLang="en-US">
                <a:latin typeface="Calibri" panose="020F0502020204030204" pitchFamily="34" charset="0"/>
              </a:endParaRPr>
            </a:p>
          </p:txBody>
        </p:sp>
        <p:sp>
          <p:nvSpPr>
            <p:cNvPr id="26674" name="Freeform 37"/>
            <p:cNvSpPr>
              <a:spLocks/>
            </p:cNvSpPr>
            <p:nvPr/>
          </p:nvSpPr>
          <p:spPr bwMode="auto">
            <a:xfrm>
              <a:off x="7800975" y="3797300"/>
              <a:ext cx="174625" cy="630238"/>
            </a:xfrm>
            <a:custGeom>
              <a:avLst/>
              <a:gdLst>
                <a:gd name="T0" fmla="*/ 2147483647 w 110"/>
                <a:gd name="T1" fmla="*/ 2147483647 h 397"/>
                <a:gd name="T2" fmla="*/ 2147483647 w 110"/>
                <a:gd name="T3" fmla="*/ 2147483647 h 397"/>
                <a:gd name="T4" fmla="*/ 2147483647 w 110"/>
                <a:gd name="T5" fmla="*/ 2147483647 h 397"/>
                <a:gd name="T6" fmla="*/ 0 w 110"/>
                <a:gd name="T7" fmla="*/ 0 h 397"/>
                <a:gd name="T8" fmla="*/ 0 60000 65536"/>
                <a:gd name="T9" fmla="*/ 0 60000 65536"/>
                <a:gd name="T10" fmla="*/ 0 60000 65536"/>
                <a:gd name="T11" fmla="*/ 0 60000 65536"/>
                <a:gd name="T12" fmla="*/ 0 w 110"/>
                <a:gd name="T13" fmla="*/ 0 h 397"/>
                <a:gd name="T14" fmla="*/ 110 w 110"/>
                <a:gd name="T15" fmla="*/ 397 h 397"/>
              </a:gdLst>
              <a:ahLst/>
              <a:cxnLst>
                <a:cxn ang="T8">
                  <a:pos x="T0" y="T1"/>
                </a:cxn>
                <a:cxn ang="T9">
                  <a:pos x="T2" y="T3"/>
                </a:cxn>
                <a:cxn ang="T10">
                  <a:pos x="T4" y="T5"/>
                </a:cxn>
                <a:cxn ang="T11">
                  <a:pos x="T6" y="T7"/>
                </a:cxn>
              </a:cxnLst>
              <a:rect l="T12" t="T13" r="T14" b="T15"/>
              <a:pathLst>
                <a:path w="110" h="397">
                  <a:moveTo>
                    <a:pt x="24" y="397"/>
                  </a:moveTo>
                  <a:cubicBezTo>
                    <a:pt x="62" y="331"/>
                    <a:pt x="100" y="265"/>
                    <a:pt x="105" y="211"/>
                  </a:cubicBezTo>
                  <a:cubicBezTo>
                    <a:pt x="110" y="157"/>
                    <a:pt x="74" y="108"/>
                    <a:pt x="57" y="73"/>
                  </a:cubicBezTo>
                  <a:cubicBezTo>
                    <a:pt x="40" y="38"/>
                    <a:pt x="8" y="12"/>
                    <a:pt x="0" y="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902182" name="Line 38"/>
          <p:cNvSpPr>
            <a:spLocks noChangeShapeType="1"/>
          </p:cNvSpPr>
          <p:nvPr/>
        </p:nvSpPr>
        <p:spPr bwMode="auto">
          <a:xfrm>
            <a:off x="6248400" y="2209800"/>
            <a:ext cx="1231900" cy="2044700"/>
          </a:xfrm>
          <a:prstGeom prst="line">
            <a:avLst/>
          </a:prstGeom>
          <a:noFill/>
          <a:ln w="19050">
            <a:solidFill>
              <a:srgbClr val="F7964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183" name="Line 39"/>
          <p:cNvSpPr>
            <a:spLocks noChangeShapeType="1"/>
          </p:cNvSpPr>
          <p:nvPr/>
        </p:nvSpPr>
        <p:spPr bwMode="auto">
          <a:xfrm>
            <a:off x="5727700" y="2755900"/>
            <a:ext cx="2286000" cy="889000"/>
          </a:xfrm>
          <a:prstGeom prst="line">
            <a:avLst/>
          </a:prstGeom>
          <a:noFill/>
          <a:ln w="19050">
            <a:solidFill>
              <a:schemeClr val="accent6"/>
            </a:solidFill>
            <a:round/>
            <a:headEnd/>
            <a:tailEnd/>
          </a:ln>
        </p:spPr>
        <p:txBody>
          <a:bodyPr wrap="none" anchor="ctr"/>
          <a:lstStyle/>
          <a:p>
            <a:pPr>
              <a:defRPr/>
            </a:pPr>
            <a:endParaRPr lang="en-US">
              <a:latin typeface="Lucida Sans" charset="0"/>
              <a:ea typeface="Arial Unicode MS" charset="0"/>
              <a:cs typeface="Arial Unicode MS" charset="0"/>
            </a:endParaRPr>
          </a:p>
        </p:txBody>
      </p:sp>
      <p:sp>
        <p:nvSpPr>
          <p:cNvPr id="26653" name="Oval 41"/>
          <p:cNvSpPr>
            <a:spLocks noChangeArrowheads="1"/>
          </p:cNvSpPr>
          <p:nvPr/>
        </p:nvSpPr>
        <p:spPr bwMode="auto">
          <a:xfrm>
            <a:off x="6896100" y="28956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6654" name="Rectangle 42"/>
          <p:cNvSpPr>
            <a:spLocks noChangeArrowheads="1"/>
          </p:cNvSpPr>
          <p:nvPr/>
        </p:nvSpPr>
        <p:spPr bwMode="auto">
          <a:xfrm>
            <a:off x="6553200" y="3441700"/>
            <a:ext cx="152400" cy="152400"/>
          </a:xfrm>
          <a:prstGeom prst="rect">
            <a:avLst/>
          </a:prstGeom>
          <a:solidFill>
            <a:srgbClr val="C0504D"/>
          </a:solidFill>
          <a:ln w="9525">
            <a:solidFill>
              <a:schemeClr val="tx1"/>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6655" name="Rectangle 43"/>
          <p:cNvSpPr>
            <a:spLocks noChangeArrowheads="1"/>
          </p:cNvSpPr>
          <p:nvPr/>
        </p:nvSpPr>
        <p:spPr bwMode="auto">
          <a:xfrm>
            <a:off x="6858000" y="3657600"/>
            <a:ext cx="152400" cy="152400"/>
          </a:xfrm>
          <a:prstGeom prst="rect">
            <a:avLst/>
          </a:prstGeom>
          <a:solidFill>
            <a:srgbClr val="C0504D"/>
          </a:solidFill>
          <a:ln w="9525">
            <a:solidFill>
              <a:schemeClr val="tx1"/>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6656" name="Rectangle 44"/>
          <p:cNvSpPr>
            <a:spLocks noChangeArrowheads="1"/>
          </p:cNvSpPr>
          <p:nvPr/>
        </p:nvSpPr>
        <p:spPr bwMode="auto">
          <a:xfrm>
            <a:off x="6248400" y="3200400"/>
            <a:ext cx="152400" cy="152400"/>
          </a:xfrm>
          <a:prstGeom prst="rect">
            <a:avLst/>
          </a:prstGeom>
          <a:solidFill>
            <a:schemeClr val="accent2"/>
          </a:solidFill>
          <a:ln w="9525">
            <a:solidFill>
              <a:schemeClr val="tx1"/>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6657" name="Oval 45"/>
          <p:cNvSpPr>
            <a:spLocks noChangeArrowheads="1"/>
          </p:cNvSpPr>
          <p:nvPr/>
        </p:nvSpPr>
        <p:spPr bwMode="auto">
          <a:xfrm>
            <a:off x="7251700" y="3162300"/>
            <a:ext cx="152400" cy="152400"/>
          </a:xfrm>
          <a:prstGeom prst="ellipse">
            <a:avLst/>
          </a:prstGeom>
          <a:solidFill>
            <a:srgbClr val="437085"/>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6658" name="Rectangle 46"/>
          <p:cNvSpPr>
            <a:spLocks noGrp="1" noChangeArrowheads="1"/>
          </p:cNvSpPr>
          <p:nvPr>
            <p:ph type="body" idx="1"/>
          </p:nvPr>
        </p:nvSpPr>
        <p:spPr>
          <a:xfrm>
            <a:off x="457200" y="1816100"/>
            <a:ext cx="4876800" cy="3575202"/>
          </a:xfrm>
          <a:noFill/>
        </p:spPr>
        <p:txBody>
          <a:bodyPr/>
          <a:lstStyle/>
          <a:p>
            <a:pPr eaLnBrk="1" hangingPunct="1">
              <a:buFont typeface="Wingdings" panose="05000000000000000000" pitchFamily="2" charset="2"/>
              <a:buChar char="Ø"/>
            </a:pPr>
            <a:r>
              <a:rPr lang="en-US" altLang="en-US" sz="2400" dirty="0" smtClean="0"/>
              <a:t>SVMs maximize the </a:t>
            </a:r>
            <a:r>
              <a:rPr lang="en-US" altLang="en-US" sz="2400" i="1" dirty="0" smtClean="0"/>
              <a:t>margin</a:t>
            </a:r>
            <a:r>
              <a:rPr lang="en-US" altLang="en-US" sz="2400" dirty="0" smtClean="0"/>
              <a:t> around the separating hyperplane.</a:t>
            </a:r>
          </a:p>
          <a:p>
            <a:pPr lvl="2" eaLnBrk="1" hangingPunct="1">
              <a:buFont typeface="Wingdings" panose="05000000000000000000" pitchFamily="2" charset="2"/>
              <a:buChar char="Ø"/>
            </a:pPr>
            <a:r>
              <a:rPr lang="en-US" altLang="en-US" dirty="0" smtClean="0"/>
              <a:t>A.k.a. large margin classifiers</a:t>
            </a:r>
          </a:p>
          <a:p>
            <a:pPr eaLnBrk="1" hangingPunct="1">
              <a:buFont typeface="Wingdings" panose="05000000000000000000" pitchFamily="2" charset="2"/>
              <a:buChar char="Ø"/>
            </a:pPr>
            <a:r>
              <a:rPr lang="en-US" altLang="en-US" sz="2400" dirty="0" smtClean="0"/>
              <a:t>The decision function is fully specified by a subset of training samples, </a:t>
            </a:r>
            <a:r>
              <a:rPr lang="en-US" altLang="en-US" sz="2400" i="1" dirty="0" smtClean="0"/>
              <a:t>the support vectors</a:t>
            </a:r>
            <a:r>
              <a:rPr lang="en-US" altLang="en-US" sz="2400" dirty="0" smtClean="0"/>
              <a:t>.</a:t>
            </a:r>
          </a:p>
          <a:p>
            <a:pPr eaLnBrk="1" hangingPunct="1">
              <a:buFont typeface="Wingdings" panose="05000000000000000000" pitchFamily="2" charset="2"/>
              <a:buChar char="Ø"/>
            </a:pPr>
            <a:r>
              <a:rPr lang="en-US" altLang="en-US" sz="2400" dirty="0" smtClean="0"/>
              <a:t>Solving SVMs is a </a:t>
            </a:r>
            <a:r>
              <a:rPr lang="en-US" altLang="en-US" sz="2400" i="1" dirty="0" smtClean="0"/>
              <a:t>quadratic programming</a:t>
            </a:r>
            <a:r>
              <a:rPr lang="en-US" altLang="en-US" sz="2400" dirty="0" smtClean="0"/>
              <a:t> problem</a:t>
            </a:r>
          </a:p>
        </p:txBody>
      </p:sp>
      <p:sp>
        <p:nvSpPr>
          <p:cNvPr id="26660" name="TextBox 4"/>
          <p:cNvSpPr txBox="1">
            <a:spLocks noChangeArrowheads="1"/>
          </p:cNvSpPr>
          <p:nvPr/>
        </p:nvSpPr>
        <p:spPr bwMode="auto">
          <a:xfrm>
            <a:off x="7620000" y="-33338"/>
            <a:ext cx="1098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1600">
                <a:solidFill>
                  <a:srgbClr val="FBFCFF"/>
                </a:solidFill>
              </a:rPr>
              <a:t>Sec. 15.1</a:t>
            </a:r>
          </a:p>
        </p:txBody>
      </p:sp>
      <p:grpSp>
        <p:nvGrpSpPr>
          <p:cNvPr id="3" name="Group 53"/>
          <p:cNvGrpSpPr>
            <a:grpSpLocks/>
          </p:cNvGrpSpPr>
          <p:nvPr/>
        </p:nvGrpSpPr>
        <p:grpSpPr bwMode="auto">
          <a:xfrm>
            <a:off x="6096000" y="2362200"/>
            <a:ext cx="1828800" cy="2917825"/>
            <a:chOff x="6096000" y="2362200"/>
            <a:chExt cx="1828800" cy="2917686"/>
          </a:xfrm>
        </p:grpSpPr>
        <p:sp>
          <p:nvSpPr>
            <p:cNvPr id="26662" name="Line 38"/>
            <p:cNvSpPr>
              <a:spLocks noChangeShapeType="1"/>
            </p:cNvSpPr>
            <p:nvPr/>
          </p:nvSpPr>
          <p:spPr bwMode="auto">
            <a:xfrm>
              <a:off x="6096000" y="2362200"/>
              <a:ext cx="1231900" cy="20447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63" name="Line 38"/>
            <p:cNvSpPr>
              <a:spLocks noChangeShapeType="1"/>
            </p:cNvSpPr>
            <p:nvPr/>
          </p:nvSpPr>
          <p:spPr bwMode="auto">
            <a:xfrm>
              <a:off x="6692900" y="2514600"/>
              <a:ext cx="1231900" cy="20447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64" name="Line 35"/>
            <p:cNvSpPr>
              <a:spLocks noChangeShapeType="1"/>
            </p:cNvSpPr>
            <p:nvPr/>
          </p:nvSpPr>
          <p:spPr bwMode="auto">
            <a:xfrm flipV="1">
              <a:off x="7162800" y="3886200"/>
              <a:ext cx="381000" cy="228600"/>
            </a:xfrm>
            <a:prstGeom prst="line">
              <a:avLst/>
            </a:prstGeom>
            <a:noFill/>
            <a:ln w="19050">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65" name="Text Box 36"/>
            <p:cNvSpPr txBox="1">
              <a:spLocks noChangeArrowheads="1"/>
            </p:cNvSpPr>
            <p:nvPr/>
          </p:nvSpPr>
          <p:spPr bwMode="auto">
            <a:xfrm>
              <a:off x="6629400" y="4571895"/>
              <a:ext cx="1184275" cy="70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r>
                <a:rPr lang="en-US" altLang="en-US" sz="2000">
                  <a:latin typeface="Calibri" panose="020F0502020204030204" pitchFamily="34" charset="0"/>
                </a:rPr>
                <a:t>Narrower</a:t>
              </a:r>
            </a:p>
            <a:p>
              <a:r>
                <a:rPr lang="en-US" altLang="en-US" sz="2000">
                  <a:latin typeface="Calibri" panose="020F0502020204030204" pitchFamily="34" charset="0"/>
                </a:rPr>
                <a:t>margin</a:t>
              </a:r>
              <a:endParaRPr lang="en-US" altLang="en-US">
                <a:latin typeface="Calibri" panose="020F0502020204030204" pitchFamily="34" charset="0"/>
              </a:endParaRPr>
            </a:p>
          </p:txBody>
        </p:sp>
        <p:cxnSp>
          <p:nvCxnSpPr>
            <p:cNvPr id="53" name="Curved Connector 52"/>
            <p:cNvCxnSpPr>
              <a:cxnSpLocks noChangeShapeType="1"/>
              <a:stCxn id="26665" idx="0"/>
            </p:cNvCxnSpPr>
            <p:nvPr/>
          </p:nvCxnSpPr>
          <p:spPr bwMode="auto">
            <a:xfrm rot="5400000" flipH="1" flipV="1">
              <a:off x="7001684" y="4182178"/>
              <a:ext cx="609571" cy="169862"/>
            </a:xfrm>
            <a:prstGeom prst="curvedConnector3">
              <a:avLst>
                <a:gd name="adj1" fmla="val 50000"/>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1968492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2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0218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02182"/>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499"/>
                                          </p:stCondLst>
                                        </p:cTn>
                                        <p:tgtEl>
                                          <p:spTgt spid="902183"/>
                                        </p:tgtEl>
                                        <p:attrNameLst>
                                          <p:attrName>style.visibility</p:attrName>
                                        </p:attrNameLst>
                                      </p:cBhvr>
                                      <p:to>
                                        <p:strVal val="visible"/>
                                      </p:to>
                                    </p:set>
                                  </p:childTnLst>
                                  <p:subTnLst>
                                    <p:set>
                                      <p:cBhvr override="childStyle">
                                        <p:cTn dur="1" fill="hold" display="0" masterRel="nextClick" afterEffect="1"/>
                                        <p:tgtEl>
                                          <p:spTgt spid="90218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70" grpId="0" animBg="1"/>
      <p:bldP spid="902182" grpId="0" animBg="1"/>
      <p:bldP spid="90218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650" name="Rectangle 3"/>
              <p:cNvSpPr>
                <a:spLocks noGrp="1" noChangeArrowheads="1"/>
              </p:cNvSpPr>
              <p:nvPr>
                <p:ph type="body" sz="half" idx="1"/>
              </p:nvPr>
            </p:nvSpPr>
            <p:spPr>
              <a:xfrm>
                <a:off x="407822" y="1686763"/>
                <a:ext cx="7924800" cy="4876800"/>
              </a:xfrm>
            </p:spPr>
            <p:txBody>
              <a:bodyPr/>
              <a:lstStyle/>
              <a:p>
                <a:pPr eaLnBrk="1" hangingPunct="1">
                  <a:buFont typeface="Wingdings" panose="05000000000000000000" pitchFamily="2" charset="2"/>
                  <a:buChar char="Ø"/>
                </a:pPr>
                <a14:m>
                  <m:oMath xmlns:m="http://schemas.openxmlformats.org/officeDocument/2006/math">
                    <m:r>
                      <a:rPr lang="en-US" altLang="en-US" b="1" i="1" dirty="0" smtClean="0">
                        <a:latin typeface="Cambria Math" panose="02040503050406030204" pitchFamily="18" charset="0"/>
                      </a:rPr>
                      <m:t>𝒘</m:t>
                    </m:r>
                  </m:oMath>
                </a14:m>
                <a:r>
                  <a:rPr lang="en-US" altLang="en-US" dirty="0" smtClean="0"/>
                  <a:t>: decision hyperplane normal vector - perpendicular to the hyperplane – assume it is a vertical vector.</a:t>
                </a:r>
              </a:p>
              <a:p>
                <a:pPr eaLnBrk="1" hangingPunct="1">
                  <a:buFont typeface="Wingdings" panose="05000000000000000000" pitchFamily="2" charset="2"/>
                  <a:buChar char="Ø"/>
                </a:pPr>
                <a14:m>
                  <m:oMath xmlns:m="http://schemas.openxmlformats.org/officeDocument/2006/math">
                    <m:r>
                      <a:rPr lang="en-US" altLang="en-US" b="1" i="1" dirty="0" smtClean="0">
                        <a:latin typeface="Cambria Math" panose="02040503050406030204" pitchFamily="18" charset="0"/>
                      </a:rPr>
                      <m:t>𝒙</m:t>
                    </m:r>
                    <m:r>
                      <a:rPr lang="en-US" altLang="en-US" i="1" baseline="-25000" dirty="0" smtClean="0">
                        <a:latin typeface="Cambria Math" panose="02040503050406030204" pitchFamily="18" charset="0"/>
                      </a:rPr>
                      <m:t>𝑖</m:t>
                    </m:r>
                  </m:oMath>
                </a14:m>
                <a:r>
                  <a:rPr lang="en-US" altLang="en-US" dirty="0" smtClean="0"/>
                  <a:t>: data point </a:t>
                </a:r>
                <a14:m>
                  <m:oMath xmlns:m="http://schemas.openxmlformats.org/officeDocument/2006/math">
                    <m:r>
                      <a:rPr lang="en-US" altLang="en-US" i="1" dirty="0" smtClean="0">
                        <a:latin typeface="Cambria Math" panose="02040503050406030204" pitchFamily="18" charset="0"/>
                      </a:rPr>
                      <m:t>𝑖</m:t>
                    </m:r>
                  </m:oMath>
                </a14:m>
                <a:r>
                  <a:rPr lang="en-US" altLang="en-US" i="1" dirty="0" smtClean="0"/>
                  <a:t>  -- horizontal vectors.</a:t>
                </a:r>
              </a:p>
              <a:p>
                <a:pPr eaLnBrk="1" hangingPunct="1">
                  <a:buFont typeface="Wingdings" panose="05000000000000000000" pitchFamily="2" charset="2"/>
                  <a:buChar char="Ø"/>
                </a:pPr>
                <a14:m>
                  <m:oMath xmlns:m="http://schemas.openxmlformats.org/officeDocument/2006/math">
                    <m:r>
                      <a:rPr lang="en-US" altLang="en-US" i="1" dirty="0" smtClean="0">
                        <a:latin typeface="Cambria Math" panose="02040503050406030204" pitchFamily="18" charset="0"/>
                      </a:rPr>
                      <m:t>𝑦</m:t>
                    </m:r>
                    <m:r>
                      <a:rPr lang="en-US" altLang="en-US" i="1" baseline="-25000" dirty="0" err="1" smtClean="0">
                        <a:latin typeface="Cambria Math" panose="02040503050406030204" pitchFamily="18" charset="0"/>
                      </a:rPr>
                      <m:t>𝑖</m:t>
                    </m:r>
                  </m:oMath>
                </a14:m>
                <a:r>
                  <a:rPr lang="en-US" altLang="en-US" dirty="0" smtClean="0"/>
                  <a:t>: class of data point </a:t>
                </a:r>
                <a14:m>
                  <m:oMath xmlns:m="http://schemas.openxmlformats.org/officeDocument/2006/math">
                    <m:r>
                      <a:rPr lang="en-US" altLang="en-US" i="1" dirty="0" smtClean="0">
                        <a:latin typeface="Cambria Math" panose="02040503050406030204" pitchFamily="18" charset="0"/>
                      </a:rPr>
                      <m:t>𝑖</m:t>
                    </m:r>
                  </m:oMath>
                </a14:m>
                <a:r>
                  <a:rPr lang="en-US" altLang="en-US" dirty="0" smtClean="0"/>
                  <a:t> (+1 or -1)     </a:t>
                </a:r>
                <a:r>
                  <a:rPr lang="en-US" altLang="en-US" sz="2400" dirty="0" smtClean="0">
                    <a:solidFill>
                      <a:srgbClr val="FF0000"/>
                    </a:solidFill>
                  </a:rPr>
                  <a:t>Note: Not 1/0</a:t>
                </a:r>
              </a:p>
              <a:p>
                <a:pPr eaLnBrk="1" hangingPunct="1">
                  <a:buFont typeface="Wingdings" panose="05000000000000000000" pitchFamily="2" charset="2"/>
                  <a:buChar char="Ø"/>
                </a:pPr>
                <a:r>
                  <a:rPr lang="en-US" altLang="en-US" dirty="0" smtClean="0"/>
                  <a:t>Classifier is:	</a:t>
                </a:r>
                <a:r>
                  <a:rPr lang="en-US" altLang="en-US" dirty="0"/>
                  <a:t> </a:t>
                </a:r>
                <a14:m>
                  <m:oMath xmlns:m="http://schemas.openxmlformats.org/officeDocument/2006/math">
                    <m:r>
                      <a:rPr lang="en-US" altLang="en-US" i="1" dirty="0" smtClean="0">
                        <a:latin typeface="Cambria Math" panose="02040503050406030204" pitchFamily="18" charset="0"/>
                      </a:rPr>
                      <m:t>𝑓</m:t>
                    </m:r>
                    <m:r>
                      <a:rPr lang="en-US" altLang="en-US" i="1" dirty="0" smtClean="0">
                        <a:latin typeface="Cambria Math" panose="02040503050406030204" pitchFamily="18" charset="0"/>
                      </a:rPr>
                      <m:t>(</m:t>
                    </m:r>
                    <m:r>
                      <a:rPr lang="en-US" altLang="en-US" b="1" i="1" dirty="0" smtClean="0">
                        <a:latin typeface="Cambria Math" panose="02040503050406030204" pitchFamily="18" charset="0"/>
                      </a:rPr>
                      <m:t>𝒙</m:t>
                    </m:r>
                    <m:r>
                      <a:rPr lang="en-US" altLang="en-US" i="1" baseline="-25000" dirty="0" smtClean="0">
                        <a:latin typeface="Cambria Math" panose="02040503050406030204" pitchFamily="18" charset="0"/>
                      </a:rPr>
                      <m:t>𝑖</m:t>
                    </m:r>
                    <m:r>
                      <a:rPr lang="en-US" altLang="en-US" i="1" dirty="0" smtClean="0">
                        <a:latin typeface="Cambria Math" panose="02040503050406030204" pitchFamily="18" charset="0"/>
                      </a:rPr>
                      <m:t>)</m:t>
                    </m:r>
                  </m:oMath>
                </a14:m>
                <a:r>
                  <a:rPr lang="en-US" altLang="en-US" dirty="0" smtClean="0"/>
                  <a:t> = </a:t>
                </a:r>
                <a14:m>
                  <m:oMath xmlns:m="http://schemas.openxmlformats.org/officeDocument/2006/math">
                    <m:r>
                      <a:rPr lang="en-US" altLang="en-US" i="1" baseline="-25000" dirty="0" smtClean="0">
                        <a:latin typeface="Cambria Math" panose="02040503050406030204" pitchFamily="18" charset="0"/>
                      </a:rPr>
                      <m:t> </m:t>
                    </m:r>
                    <m:r>
                      <a:rPr lang="en-US" altLang="en-US" i="1" dirty="0" smtClean="0">
                        <a:latin typeface="Cambria Math" panose="02040503050406030204" pitchFamily="18" charset="0"/>
                      </a:rPr>
                      <m:t>𝑠𝑖𝑔𝑛</m:t>
                    </m:r>
                    <m:r>
                      <a:rPr lang="en-US" altLang="en-US" i="1" dirty="0" smtClean="0">
                        <a:latin typeface="Cambria Math" panose="02040503050406030204" pitchFamily="18" charset="0"/>
                      </a:rPr>
                      <m:t>(</m:t>
                    </m:r>
                    <m:r>
                      <a:rPr lang="en-US" altLang="en-US" b="1" i="1" dirty="0" err="1" smtClean="0">
                        <a:latin typeface="Cambria Math" panose="02040503050406030204" pitchFamily="18" charset="0"/>
                      </a:rPr>
                      <m:t>𝒙</m:t>
                    </m:r>
                    <m:r>
                      <a:rPr lang="en-US" altLang="en-US" i="1" baseline="-25000" dirty="0" err="1" smtClean="0">
                        <a:latin typeface="Cambria Math" panose="02040503050406030204" pitchFamily="18" charset="0"/>
                      </a:rPr>
                      <m:t>𝑖</m:t>
                    </m:r>
                    <m:r>
                      <a:rPr lang="en-US" altLang="en-US" b="1" i="1" dirty="0" err="1" smtClean="0">
                        <a:latin typeface="Cambria Math" panose="02040503050406030204" pitchFamily="18" charset="0"/>
                      </a:rPr>
                      <m:t>𝒘</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𝑏</m:t>
                    </m:r>
                    <m:r>
                      <a:rPr lang="en-US" altLang="en-US" i="1" dirty="0" smtClean="0">
                        <a:latin typeface="Cambria Math" panose="02040503050406030204" pitchFamily="18" charset="0"/>
                      </a:rPr>
                      <m:t>) = {</m:t>
                    </m:r>
                    <m:m>
                      <m:mPr>
                        <m:mcs>
                          <m:mc>
                            <m:mcPr>
                              <m:count m:val="2"/>
                              <m:mcJc m:val="center"/>
                            </m:mcPr>
                          </m:mc>
                        </m:mcs>
                        <m:ctrlPr>
                          <a:rPr lang="en-US" altLang="en-US" b="0" i="1" smtClean="0">
                            <a:latin typeface="Cambria Math" panose="02040503050406030204" pitchFamily="18" charset="0"/>
                          </a:rPr>
                        </m:ctrlPr>
                      </m:mPr>
                      <m:mr>
                        <m:e>
                          <m:r>
                            <a:rPr lang="en-US" altLang="en-US" b="0" i="1" smtClean="0">
                              <a:latin typeface="Cambria Math" panose="02040503050406030204" pitchFamily="18" charset="0"/>
                            </a:rPr>
                            <m:t>1</m:t>
                          </m:r>
                        </m:e>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𝑖</m:t>
                              </m:r>
                            </m:sub>
                          </m:sSub>
                          <m:r>
                            <a:rPr lang="en-US" altLang="en-US" b="0" i="1" smtClean="0">
                              <a:latin typeface="Cambria Math" panose="02040503050406030204" pitchFamily="18" charset="0"/>
                            </a:rPr>
                            <m:t>𝑤</m:t>
                          </m:r>
                          <m:r>
                            <a:rPr lang="en-US" altLang="en-US" b="0" i="1" smtClean="0">
                              <a:latin typeface="Cambria Math" panose="02040503050406030204" pitchFamily="18" charset="0"/>
                            </a:rPr>
                            <m:t>+</m:t>
                          </m:r>
                          <m:r>
                            <a:rPr lang="en-US" altLang="en-US" b="0" i="1" smtClean="0">
                              <a:latin typeface="Cambria Math" panose="02040503050406030204" pitchFamily="18" charset="0"/>
                            </a:rPr>
                            <m:t>𝑏</m:t>
                          </m:r>
                          <m:r>
                            <a:rPr lang="en-US" altLang="en-US" b="0" i="1" smtClean="0">
                              <a:latin typeface="Cambria Math" panose="02040503050406030204" pitchFamily="18" charset="0"/>
                            </a:rPr>
                            <m:t>≥1</m:t>
                          </m:r>
                        </m:e>
                      </m:mr>
                      <m:mr>
                        <m:e>
                          <m:r>
                            <a:rPr lang="en-US" altLang="en-US" b="0" i="1" smtClean="0">
                              <a:latin typeface="Cambria Math" panose="02040503050406030204" pitchFamily="18" charset="0"/>
                            </a:rPr>
                            <m:t>−1</m:t>
                          </m:r>
                        </m:e>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𝑖</m:t>
                              </m:r>
                            </m:sub>
                          </m:sSub>
                          <m:r>
                            <a:rPr lang="en-US" altLang="en-US" b="0" i="1" smtClean="0">
                              <a:latin typeface="Cambria Math" panose="02040503050406030204" pitchFamily="18" charset="0"/>
                            </a:rPr>
                            <m:t>𝑤</m:t>
                          </m:r>
                          <m:r>
                            <a:rPr lang="en-US" altLang="en-US" b="0" i="1" smtClean="0">
                              <a:latin typeface="Cambria Math" panose="02040503050406030204" pitchFamily="18" charset="0"/>
                            </a:rPr>
                            <m:t>+</m:t>
                          </m:r>
                          <m:r>
                            <a:rPr lang="en-US" altLang="en-US" b="0" i="1" smtClean="0">
                              <a:latin typeface="Cambria Math" panose="02040503050406030204" pitchFamily="18" charset="0"/>
                            </a:rPr>
                            <m:t>𝑏</m:t>
                          </m:r>
                          <m:r>
                            <a:rPr lang="en-US" altLang="en-US" b="0" i="1" smtClean="0">
                              <a:latin typeface="Cambria Math" panose="02040503050406030204" pitchFamily="18" charset="0"/>
                            </a:rPr>
                            <m:t>≤−1</m:t>
                          </m:r>
                        </m:e>
                      </m:mr>
                    </m:m>
                  </m:oMath>
                </a14:m>
                <a:endParaRPr lang="en-US" altLang="en-US" sz="2400" dirty="0" smtClean="0"/>
              </a:p>
              <a:p>
                <a:pPr eaLnBrk="1" hangingPunct="1">
                  <a:buFont typeface="Wingdings" panose="05000000000000000000" pitchFamily="2" charset="2"/>
                  <a:buChar char="Ø"/>
                </a:pPr>
                <a:r>
                  <a:rPr lang="en-US" altLang="en-US" dirty="0" smtClean="0"/>
                  <a:t>Functional margin of </a:t>
                </a:r>
                <a14:m>
                  <m:oMath xmlns:m="http://schemas.openxmlformats.org/officeDocument/2006/math">
                    <m:r>
                      <a:rPr lang="en-US" altLang="en-US" b="1" i="1" dirty="0" smtClean="0">
                        <a:latin typeface="Cambria Math" panose="02040503050406030204" pitchFamily="18" charset="0"/>
                      </a:rPr>
                      <m:t>𝒙</m:t>
                    </m:r>
                    <m:r>
                      <a:rPr lang="en-US" altLang="en-US" i="1" baseline="-25000" dirty="0" smtClean="0">
                        <a:latin typeface="Cambria Math" panose="02040503050406030204" pitchFamily="18" charset="0"/>
                      </a:rPr>
                      <m:t>𝑖</m:t>
                    </m:r>
                  </m:oMath>
                </a14:m>
                <a:r>
                  <a:rPr lang="en-US" altLang="en-US" baseline="-25000" dirty="0" smtClean="0"/>
                  <a:t> </a:t>
                </a:r>
                <a:r>
                  <a:rPr lang="en-US" altLang="en-US" dirty="0" smtClean="0"/>
                  <a:t>is:</a:t>
                </a:r>
                <a:r>
                  <a:rPr lang="en-US" altLang="en-US" dirty="0"/>
                  <a:t> </a:t>
                </a:r>
                <a:r>
                  <a:rPr lang="en-US" altLang="en-US" dirty="0" smtClean="0"/>
                  <a:t>  </a:t>
                </a:r>
                <a14:m>
                  <m:oMath xmlns:m="http://schemas.openxmlformats.org/officeDocument/2006/math">
                    <m:r>
                      <a:rPr lang="en-US" altLang="en-US" i="1" dirty="0" smtClean="0">
                        <a:latin typeface="Cambria Math" panose="02040503050406030204" pitchFamily="18" charset="0"/>
                      </a:rPr>
                      <m:t>𝑦</m:t>
                    </m:r>
                    <m:r>
                      <a:rPr lang="en-US" altLang="en-US" sz="1800" i="1" baseline="-25000" dirty="0" err="1" smtClean="0">
                        <a:latin typeface="Cambria Math" panose="02040503050406030204" pitchFamily="18" charset="0"/>
                      </a:rPr>
                      <m:t>𝑖</m:t>
                    </m:r>
                    <m:r>
                      <a:rPr lang="en-US" altLang="en-US" sz="1800" i="1" baseline="-25000" dirty="0" smtClean="0">
                        <a:latin typeface="Cambria Math" panose="02040503050406030204" pitchFamily="18" charset="0"/>
                      </a:rPr>
                      <m:t> </m:t>
                    </m:r>
                    <m:r>
                      <a:rPr lang="en-US" altLang="en-US" i="1" dirty="0" smtClean="0">
                        <a:latin typeface="Cambria Math" panose="02040503050406030204" pitchFamily="18" charset="0"/>
                      </a:rPr>
                      <m:t>(</m:t>
                    </m:r>
                    <m:r>
                      <a:rPr lang="en-US" altLang="en-US" b="1" i="1" dirty="0" err="1" smtClean="0">
                        <a:latin typeface="Cambria Math" panose="02040503050406030204" pitchFamily="18" charset="0"/>
                      </a:rPr>
                      <m:t>𝒙</m:t>
                    </m:r>
                    <m:r>
                      <a:rPr lang="en-US" altLang="en-US" i="1" baseline="-25000" dirty="0" err="1" smtClean="0">
                        <a:latin typeface="Cambria Math" panose="02040503050406030204" pitchFamily="18" charset="0"/>
                      </a:rPr>
                      <m:t>𝑖</m:t>
                    </m:r>
                    <m:r>
                      <a:rPr lang="en-US" altLang="en-US" b="1" i="1" dirty="0" err="1" smtClean="0">
                        <a:latin typeface="Cambria Math" panose="02040503050406030204" pitchFamily="18" charset="0"/>
                      </a:rPr>
                      <m:t>𝒘</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𝑏</m:t>
                    </m:r>
                    <m:r>
                      <a:rPr lang="en-US" altLang="en-US" i="1" dirty="0" smtClean="0">
                        <a:latin typeface="Cambria Math" panose="02040503050406030204" pitchFamily="18" charset="0"/>
                      </a:rPr>
                      <m:t>)</m:t>
                    </m:r>
                  </m:oMath>
                </a14:m>
                <a:endParaRPr lang="en-US" altLang="en-US" dirty="0" smtClean="0"/>
              </a:p>
              <a:p>
                <a:pPr lvl="1" eaLnBrk="1" hangingPunct="1">
                  <a:buFont typeface="Wingdings" panose="05000000000000000000" pitchFamily="2" charset="2"/>
                  <a:buChar char="Ø"/>
                </a:pPr>
                <a:r>
                  <a:rPr lang="en-US" altLang="en-US" sz="1800" dirty="0" smtClean="0"/>
                  <a:t>But note that we can increase this margin simply by scaling </a:t>
                </a:r>
                <a:r>
                  <a:rPr lang="en-US" altLang="en-US" sz="1800" b="1" dirty="0" smtClean="0"/>
                  <a:t>w</a:t>
                </a:r>
                <a:r>
                  <a:rPr lang="en-US" altLang="en-US" sz="1800" dirty="0" smtClean="0"/>
                  <a:t>, </a:t>
                </a:r>
                <a:r>
                  <a:rPr lang="en-US" altLang="en-US" sz="1800" b="1" dirty="0" smtClean="0"/>
                  <a:t>b</a:t>
                </a:r>
                <a:r>
                  <a:rPr lang="en-US" altLang="en-US" sz="1800" dirty="0" smtClean="0"/>
                  <a:t>….</a:t>
                </a:r>
              </a:p>
              <a:p>
                <a:pPr eaLnBrk="1" hangingPunct="1">
                  <a:buFont typeface="Wingdings" panose="05000000000000000000" pitchFamily="2" charset="2"/>
                  <a:buChar char="Ø"/>
                </a:pPr>
                <a:r>
                  <a:rPr lang="en-US" altLang="en-US" dirty="0" smtClean="0"/>
                  <a:t>Functional margin of dataset is twice the minimum functional margin for any point</a:t>
                </a:r>
              </a:p>
              <a:p>
                <a:pPr lvl="1" eaLnBrk="1" hangingPunct="1">
                  <a:buFont typeface="Wingdings" panose="05000000000000000000" pitchFamily="2" charset="2"/>
                  <a:buChar char="Ø"/>
                </a:pPr>
                <a:r>
                  <a:rPr lang="en-US" altLang="en-US" sz="2000" dirty="0" smtClean="0"/>
                  <a:t>The factor of 2 comes from measuring the whole width of the margin</a:t>
                </a:r>
              </a:p>
            </p:txBody>
          </p:sp>
        </mc:Choice>
        <mc:Fallback xmlns="">
          <p:sp>
            <p:nvSpPr>
              <p:cNvPr id="27650" name="Rectangle 3"/>
              <p:cNvSpPr>
                <a:spLocks noGrp="1" noRot="1" noChangeAspect="1" noMove="1" noResize="1" noEditPoints="1" noAdjustHandles="1" noChangeArrowheads="1" noChangeShapeType="1" noTextEdit="1"/>
              </p:cNvSpPr>
              <p:nvPr>
                <p:ph type="body" sz="half" idx="1"/>
              </p:nvPr>
            </p:nvSpPr>
            <p:spPr>
              <a:xfrm>
                <a:off x="407822" y="1686763"/>
                <a:ext cx="7924800" cy="4876800"/>
              </a:xfrm>
              <a:blipFill rotWithShape="0">
                <a:blip r:embed="rId2"/>
                <a:stretch>
                  <a:fillRect l="-1846" t="-1375" r="-769"/>
                </a:stretch>
              </a:blipFill>
            </p:spPr>
            <p:txBody>
              <a:bodyPr/>
              <a:lstStyle/>
              <a:p>
                <a:r>
                  <a:rPr lang="en-US">
                    <a:noFill/>
                  </a:rPr>
                  <a:t> </a:t>
                </a:r>
              </a:p>
            </p:txBody>
          </p:sp>
        </mc:Fallback>
      </mc:AlternateContent>
      <p:sp>
        <p:nvSpPr>
          <p:cNvPr id="27651" name="Rectangle 4"/>
          <p:cNvSpPr>
            <a:spLocks noGrp="1" noChangeArrowheads="1"/>
          </p:cNvSpPr>
          <p:nvPr>
            <p:ph type="title"/>
          </p:nvPr>
        </p:nvSpPr>
        <p:spPr/>
        <p:txBody>
          <a:bodyPr>
            <a:normAutofit fontScale="90000"/>
          </a:bodyPr>
          <a:lstStyle/>
          <a:p>
            <a:pPr eaLnBrk="1" hangingPunct="1"/>
            <a:r>
              <a:rPr lang="en-US" altLang="en-US" sz="3600" smtClean="0"/>
              <a:t/>
            </a:r>
            <a:br>
              <a:rPr lang="en-US" altLang="en-US" sz="3600" smtClean="0"/>
            </a:br>
            <a:r>
              <a:rPr lang="en-US" altLang="en-US" sz="3600" smtClean="0"/>
              <a:t>Maximum Margin: Formalization</a:t>
            </a:r>
          </a:p>
        </p:txBody>
      </p:sp>
      <p:sp>
        <p:nvSpPr>
          <p:cNvPr id="27652" name="TextBox 4"/>
          <p:cNvSpPr txBox="1">
            <a:spLocks noChangeArrowheads="1"/>
          </p:cNvSpPr>
          <p:nvPr/>
        </p:nvSpPr>
        <p:spPr bwMode="auto">
          <a:xfrm>
            <a:off x="7620000" y="-33338"/>
            <a:ext cx="1098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1600">
                <a:solidFill>
                  <a:srgbClr val="FBFCFF"/>
                </a:solidFill>
              </a:rPr>
              <a:t>Sec. 15.1</a:t>
            </a:r>
          </a:p>
        </p:txBody>
      </p:sp>
    </p:spTree>
    <p:extLst>
      <p:ext uri="{BB962C8B-B14F-4D97-AF65-F5344CB8AC3E}">
        <p14:creationId xmlns:p14="http://schemas.microsoft.com/office/powerpoint/2010/main" val="315838149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t>Geometric Margin</a:t>
            </a:r>
          </a:p>
        </p:txBody>
      </p:sp>
      <mc:AlternateContent xmlns:mc="http://schemas.openxmlformats.org/markup-compatibility/2006" xmlns:a14="http://schemas.microsoft.com/office/drawing/2010/main">
        <mc:Choice Requires="a14">
          <p:sp>
            <p:nvSpPr>
              <p:cNvPr id="28675" name="Rectangle 3"/>
              <p:cNvSpPr>
                <a:spLocks noGrp="1" noChangeArrowheads="1"/>
              </p:cNvSpPr>
              <p:nvPr>
                <p:ph type="body" idx="1"/>
              </p:nvPr>
            </p:nvSpPr>
            <p:spPr>
              <a:xfrm>
                <a:off x="390525" y="1597661"/>
                <a:ext cx="8648700" cy="4686300"/>
              </a:xfrm>
            </p:spPr>
            <p:txBody>
              <a:bodyPr/>
              <a:lstStyle/>
              <a:p>
                <a:pPr eaLnBrk="1" hangingPunct="1">
                  <a:spcBef>
                    <a:spcPct val="50000"/>
                  </a:spcBef>
                </a:pPr>
                <a:r>
                  <a:rPr lang="en-US" altLang="en-US" sz="2000" dirty="0" smtClean="0"/>
                  <a:t>Distance from example to the separator is </a:t>
                </a:r>
                <a14:m>
                  <m:oMath xmlns:m="http://schemas.openxmlformats.org/officeDocument/2006/math">
                    <m:r>
                      <a:rPr lang="en-US" altLang="en-US" sz="2000" b="0" i="1" smtClean="0">
                        <a:latin typeface="Cambria Math" panose="02040503050406030204" pitchFamily="18" charset="0"/>
                      </a:rPr>
                      <m:t>𝑟</m:t>
                    </m:r>
                    <m:r>
                      <a:rPr lang="en-US" altLang="en-US" sz="2000" b="0" i="1" smtClean="0">
                        <a:latin typeface="Cambria Math" panose="02040503050406030204" pitchFamily="18" charset="0"/>
                      </a:rPr>
                      <m:t>=</m:t>
                    </m:r>
                    <m:f>
                      <m:fPr>
                        <m:ctrlPr>
                          <a:rPr lang="en-US" altLang="en-US" sz="2000" b="0" i="1" smtClean="0">
                            <a:latin typeface="Cambria Math" panose="02040503050406030204" pitchFamily="18" charset="0"/>
                          </a:rPr>
                        </m:ctrlPr>
                      </m:fPr>
                      <m:num>
                        <m:r>
                          <a:rPr lang="en-US" altLang="en-US" sz="2000" b="0" i="1" smtClean="0">
                            <a:latin typeface="Cambria Math" panose="02040503050406030204" pitchFamily="18" charset="0"/>
                          </a:rPr>
                          <m:t>𝑦</m:t>
                        </m:r>
                        <m:d>
                          <m:dPr>
                            <m:ctrlPr>
                              <a:rPr lang="en-US" altLang="en-US" sz="2000" b="0" i="1" smtClean="0">
                                <a:latin typeface="Cambria Math" panose="02040503050406030204" pitchFamily="18" charset="0"/>
                              </a:rPr>
                            </m:ctrlPr>
                          </m:dPr>
                          <m:e>
                            <m:r>
                              <a:rPr lang="en-US" altLang="en-US" sz="2000" b="1" i="1" smtClean="0">
                                <a:latin typeface="Cambria Math" panose="02040503050406030204" pitchFamily="18" charset="0"/>
                              </a:rPr>
                              <m:t>𝒙𝒘</m:t>
                            </m:r>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𝑏</m:t>
                            </m:r>
                          </m:e>
                        </m:d>
                      </m:num>
                      <m:den>
                        <m:r>
                          <a:rPr lang="en-US" altLang="en-US" sz="2000" b="0" i="1" smtClean="0">
                            <a:latin typeface="Cambria Math" panose="02040503050406030204" pitchFamily="18" charset="0"/>
                          </a:rPr>
                          <m:t>|</m:t>
                        </m:r>
                        <m:d>
                          <m:dPr>
                            <m:begChr m:val="|"/>
                            <m:endChr m:val="|"/>
                            <m:ctrlPr>
                              <a:rPr lang="en-US" altLang="en-US" sz="2000" b="0" i="1" smtClean="0">
                                <a:latin typeface="Cambria Math" panose="02040503050406030204" pitchFamily="18" charset="0"/>
                              </a:rPr>
                            </m:ctrlPr>
                          </m:dPr>
                          <m:e>
                            <m:r>
                              <a:rPr lang="en-US" altLang="en-US" sz="2000" b="1" i="1" smtClean="0">
                                <a:latin typeface="Cambria Math" panose="02040503050406030204" pitchFamily="18" charset="0"/>
                              </a:rPr>
                              <m:t>𝒘</m:t>
                            </m:r>
                            <m:r>
                              <a:rPr lang="en-US" altLang="en-US" sz="2000" b="0" i="1" smtClean="0">
                                <a:latin typeface="Cambria Math" panose="02040503050406030204" pitchFamily="18" charset="0"/>
                              </a:rPr>
                              <m:t>|</m:t>
                            </m:r>
                          </m:e>
                        </m:d>
                      </m:den>
                    </m:f>
                  </m:oMath>
                </a14:m>
                <a:endParaRPr lang="en-US" altLang="en-US" sz="2000" dirty="0" smtClean="0"/>
              </a:p>
              <a:p>
                <a:pPr eaLnBrk="1" hangingPunct="1">
                  <a:spcBef>
                    <a:spcPct val="50000"/>
                  </a:spcBef>
                </a:pPr>
                <a:r>
                  <a:rPr lang="en-US" altLang="en-US" sz="2000" dirty="0" smtClean="0"/>
                  <a:t>Examples closest to the hyperplane are </a:t>
                </a:r>
                <a:r>
                  <a:rPr lang="en-US" altLang="en-US" sz="2000" b="1" i="1" dirty="0" smtClean="0"/>
                  <a:t>support vectors</a:t>
                </a:r>
                <a:r>
                  <a:rPr lang="en-US" altLang="en-US" sz="2000" dirty="0" smtClean="0"/>
                  <a:t>. </a:t>
                </a:r>
              </a:p>
              <a:p>
                <a:pPr eaLnBrk="1" hangingPunct="1">
                  <a:spcBef>
                    <a:spcPct val="50000"/>
                  </a:spcBef>
                </a:pPr>
                <a:r>
                  <a:rPr lang="en-US" altLang="en-US" sz="2000" b="1" i="1" dirty="0" smtClean="0"/>
                  <a:t>Margin</a:t>
                </a:r>
                <a:r>
                  <a:rPr lang="en-US" altLang="en-US" sz="2000" dirty="0" smtClean="0"/>
                  <a:t> </a:t>
                </a:r>
                <a:r>
                  <a:rPr lang="el-GR" altLang="en-US" sz="2000" i="1" dirty="0" smtClean="0">
                    <a:cs typeface="Times New Roman" panose="02020603050405020304" pitchFamily="18" charset="0"/>
                  </a:rPr>
                  <a:t>ρ</a:t>
                </a:r>
                <a:r>
                  <a:rPr lang="en-US" altLang="en-US" sz="2000" dirty="0" smtClean="0">
                    <a:cs typeface="Times New Roman" panose="02020603050405020304" pitchFamily="18" charset="0"/>
                  </a:rPr>
                  <a:t> </a:t>
                </a:r>
                <a:r>
                  <a:rPr lang="en-US" altLang="en-US" sz="2000" dirty="0" smtClean="0"/>
                  <a:t>of the separator is the width of separation between support vectors of classes.</a:t>
                </a:r>
              </a:p>
            </p:txBody>
          </p:sp>
        </mc:Choice>
        <mc:Fallback xmlns="">
          <p:sp>
            <p:nvSpPr>
              <p:cNvPr id="28675" name="Rectangle 3"/>
              <p:cNvSpPr>
                <a:spLocks noGrp="1" noRot="1" noChangeAspect="1" noMove="1" noResize="1" noEditPoints="1" noAdjustHandles="1" noChangeArrowheads="1" noChangeShapeType="1" noTextEdit="1"/>
              </p:cNvSpPr>
              <p:nvPr>
                <p:ph type="body" idx="1"/>
              </p:nvPr>
            </p:nvSpPr>
            <p:spPr>
              <a:xfrm>
                <a:off x="390525" y="1597661"/>
                <a:ext cx="8648700" cy="4686300"/>
              </a:xfrm>
              <a:blipFill rotWithShape="0">
                <a:blip r:embed="rId3"/>
                <a:stretch>
                  <a:fillRect l="-705"/>
                </a:stretch>
              </a:blipFill>
            </p:spPr>
            <p:txBody>
              <a:bodyPr/>
              <a:lstStyle/>
              <a:p>
                <a:r>
                  <a:rPr lang="en-US">
                    <a:noFill/>
                  </a:rPr>
                  <a:t> </a:t>
                </a:r>
              </a:p>
            </p:txBody>
          </p:sp>
        </mc:Fallback>
      </mc:AlternateContent>
      <p:sp>
        <p:nvSpPr>
          <p:cNvPr id="28676" name="Line 4"/>
          <p:cNvSpPr>
            <a:spLocks noChangeShapeType="1"/>
          </p:cNvSpPr>
          <p:nvPr/>
        </p:nvSpPr>
        <p:spPr bwMode="auto">
          <a:xfrm flipV="1">
            <a:off x="1028700" y="3261361"/>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77" name="Line 5"/>
          <p:cNvSpPr>
            <a:spLocks noChangeShapeType="1"/>
          </p:cNvSpPr>
          <p:nvPr/>
        </p:nvSpPr>
        <p:spPr bwMode="auto">
          <a:xfrm flipV="1">
            <a:off x="890588" y="6250624"/>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78" name="AutoShape 6"/>
          <p:cNvSpPr>
            <a:spLocks noChangeArrowheads="1"/>
          </p:cNvSpPr>
          <p:nvPr/>
        </p:nvSpPr>
        <p:spPr bwMode="auto">
          <a:xfrm>
            <a:off x="2065338" y="4080511"/>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79" name="AutoShape 7"/>
          <p:cNvSpPr>
            <a:spLocks noChangeArrowheads="1"/>
          </p:cNvSpPr>
          <p:nvPr/>
        </p:nvSpPr>
        <p:spPr bwMode="auto">
          <a:xfrm>
            <a:off x="1490663" y="4437699"/>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80" name="AutoShape 8"/>
          <p:cNvSpPr>
            <a:spLocks noChangeArrowheads="1"/>
          </p:cNvSpPr>
          <p:nvPr/>
        </p:nvSpPr>
        <p:spPr bwMode="auto">
          <a:xfrm>
            <a:off x="1643063" y="4983799"/>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81" name="AutoShape 9"/>
          <p:cNvSpPr>
            <a:spLocks noChangeArrowheads="1"/>
          </p:cNvSpPr>
          <p:nvPr/>
        </p:nvSpPr>
        <p:spPr bwMode="auto">
          <a:xfrm>
            <a:off x="1262063" y="5440999"/>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82" name="AutoShape 10"/>
          <p:cNvSpPr>
            <a:spLocks noChangeArrowheads="1"/>
          </p:cNvSpPr>
          <p:nvPr/>
        </p:nvSpPr>
        <p:spPr bwMode="auto">
          <a:xfrm>
            <a:off x="1795463" y="3840799"/>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83" name="AutoShape 11"/>
          <p:cNvSpPr>
            <a:spLocks noChangeArrowheads="1"/>
          </p:cNvSpPr>
          <p:nvPr/>
        </p:nvSpPr>
        <p:spPr bwMode="auto">
          <a:xfrm>
            <a:off x="1262063" y="4755199"/>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84" name="AutoShape 12"/>
          <p:cNvSpPr>
            <a:spLocks noChangeArrowheads="1"/>
          </p:cNvSpPr>
          <p:nvPr/>
        </p:nvSpPr>
        <p:spPr bwMode="auto">
          <a:xfrm>
            <a:off x="1414463" y="4907599"/>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85" name="AutoShape 13"/>
          <p:cNvSpPr>
            <a:spLocks noChangeArrowheads="1"/>
          </p:cNvSpPr>
          <p:nvPr/>
        </p:nvSpPr>
        <p:spPr bwMode="auto">
          <a:xfrm>
            <a:off x="2176463" y="4526599"/>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86" name="AutoShape 14"/>
          <p:cNvSpPr>
            <a:spLocks noChangeArrowheads="1"/>
          </p:cNvSpPr>
          <p:nvPr/>
        </p:nvSpPr>
        <p:spPr bwMode="auto">
          <a:xfrm>
            <a:off x="3078163" y="4513899"/>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87" name="AutoShape 15"/>
          <p:cNvSpPr>
            <a:spLocks noChangeArrowheads="1"/>
          </p:cNvSpPr>
          <p:nvPr/>
        </p:nvSpPr>
        <p:spPr bwMode="auto">
          <a:xfrm>
            <a:off x="2709863" y="5440999"/>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88" name="AutoShape 16"/>
          <p:cNvSpPr>
            <a:spLocks noChangeArrowheads="1"/>
          </p:cNvSpPr>
          <p:nvPr/>
        </p:nvSpPr>
        <p:spPr bwMode="auto">
          <a:xfrm>
            <a:off x="3700463" y="5440999"/>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89" name="AutoShape 17"/>
          <p:cNvSpPr>
            <a:spLocks noChangeArrowheads="1"/>
          </p:cNvSpPr>
          <p:nvPr/>
        </p:nvSpPr>
        <p:spPr bwMode="auto">
          <a:xfrm>
            <a:off x="2392363" y="5961699"/>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90" name="AutoShape 18"/>
          <p:cNvSpPr>
            <a:spLocks noChangeArrowheads="1"/>
          </p:cNvSpPr>
          <p:nvPr/>
        </p:nvSpPr>
        <p:spPr bwMode="auto">
          <a:xfrm>
            <a:off x="3014663" y="4831399"/>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91" name="AutoShape 19"/>
          <p:cNvSpPr>
            <a:spLocks noChangeArrowheads="1"/>
          </p:cNvSpPr>
          <p:nvPr/>
        </p:nvSpPr>
        <p:spPr bwMode="auto">
          <a:xfrm>
            <a:off x="2446338" y="5325111"/>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92" name="AutoShape 20"/>
          <p:cNvSpPr>
            <a:spLocks noChangeArrowheads="1"/>
          </p:cNvSpPr>
          <p:nvPr/>
        </p:nvSpPr>
        <p:spPr bwMode="auto">
          <a:xfrm>
            <a:off x="3090863" y="5669599"/>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93" name="AutoShape 21"/>
          <p:cNvSpPr>
            <a:spLocks noChangeArrowheads="1"/>
          </p:cNvSpPr>
          <p:nvPr/>
        </p:nvSpPr>
        <p:spPr bwMode="auto">
          <a:xfrm>
            <a:off x="3776663" y="4755199"/>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94" name="AutoShape 22"/>
          <p:cNvSpPr>
            <a:spLocks noChangeArrowheads="1"/>
          </p:cNvSpPr>
          <p:nvPr/>
        </p:nvSpPr>
        <p:spPr bwMode="auto">
          <a:xfrm>
            <a:off x="2262188" y="3242311"/>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95" name="AutoShape 23"/>
          <p:cNvSpPr>
            <a:spLocks noChangeArrowheads="1"/>
          </p:cNvSpPr>
          <p:nvPr/>
        </p:nvSpPr>
        <p:spPr bwMode="auto">
          <a:xfrm>
            <a:off x="2871788" y="3318511"/>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96" name="AutoShape 24"/>
          <p:cNvSpPr>
            <a:spLocks noChangeArrowheads="1"/>
          </p:cNvSpPr>
          <p:nvPr/>
        </p:nvSpPr>
        <p:spPr bwMode="auto">
          <a:xfrm>
            <a:off x="3938588" y="4080511"/>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97" name="Line 25"/>
          <p:cNvSpPr>
            <a:spLocks noChangeShapeType="1"/>
          </p:cNvSpPr>
          <p:nvPr/>
        </p:nvSpPr>
        <p:spPr bwMode="auto">
          <a:xfrm flipV="1">
            <a:off x="1490663" y="3242311"/>
            <a:ext cx="2143125" cy="28844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8" name="Line 26"/>
          <p:cNvSpPr>
            <a:spLocks noChangeShapeType="1"/>
          </p:cNvSpPr>
          <p:nvPr/>
        </p:nvSpPr>
        <p:spPr bwMode="auto">
          <a:xfrm>
            <a:off x="2343150" y="3324861"/>
            <a:ext cx="762000" cy="6159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699" name="Line 27"/>
          <p:cNvSpPr>
            <a:spLocks noChangeShapeType="1"/>
          </p:cNvSpPr>
          <p:nvPr/>
        </p:nvSpPr>
        <p:spPr bwMode="auto">
          <a:xfrm flipH="1" flipV="1">
            <a:off x="2825750" y="4347211"/>
            <a:ext cx="254000" cy="1841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8701" name="Text Box 29"/>
              <p:cNvSpPr txBox="1">
                <a:spLocks noChangeArrowheads="1"/>
              </p:cNvSpPr>
              <p:nvPr/>
            </p:nvSpPr>
            <p:spPr bwMode="auto">
              <a:xfrm>
                <a:off x="2322513" y="3454602"/>
                <a:ext cx="495300" cy="4572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r>
                        <a:rPr lang="en-US" altLang="en-US" i="1" dirty="0" smtClean="0">
                          <a:latin typeface="Cambria Math" panose="02040503050406030204" pitchFamily="18" charset="0"/>
                        </a:rPr>
                        <m:t>𝑟</m:t>
                      </m:r>
                    </m:oMath>
                  </m:oMathPara>
                </a14:m>
                <a:endParaRPr lang="en-US" altLang="en-US" i="1" dirty="0">
                  <a:latin typeface="Times New Roman" panose="02020603050405020304" pitchFamily="18" charset="0"/>
                </a:endParaRPr>
              </a:p>
            </p:txBody>
          </p:sp>
        </mc:Choice>
        <mc:Fallback xmlns="">
          <p:sp>
            <p:nvSpPr>
              <p:cNvPr id="28701" name="Text Box 29"/>
              <p:cNvSpPr txBox="1">
                <a:spLocks noRot="1" noChangeAspect="1" noMove="1" noResize="1" noEditPoints="1" noAdjustHandles="1" noChangeArrowheads="1" noChangeShapeType="1" noTextEdit="1"/>
              </p:cNvSpPr>
              <p:nvPr/>
            </p:nvSpPr>
            <p:spPr bwMode="auto">
              <a:xfrm>
                <a:off x="2322513" y="3454602"/>
                <a:ext cx="495300" cy="457200"/>
              </a:xfrm>
              <a:prstGeom prst="rect">
                <a:avLst/>
              </a:prstGeom>
              <a:blipFill rotWithShape="0">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8702" name="Oval 30"/>
          <p:cNvSpPr>
            <a:spLocks noChangeArrowheads="1"/>
          </p:cNvSpPr>
          <p:nvPr/>
        </p:nvSpPr>
        <p:spPr bwMode="auto">
          <a:xfrm>
            <a:off x="2101850" y="4461511"/>
            <a:ext cx="228600" cy="21907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703" name="Oval 31"/>
          <p:cNvSpPr>
            <a:spLocks noChangeArrowheads="1"/>
          </p:cNvSpPr>
          <p:nvPr/>
        </p:nvSpPr>
        <p:spPr bwMode="auto">
          <a:xfrm>
            <a:off x="2374900" y="5256849"/>
            <a:ext cx="228600" cy="219075"/>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704" name="Oval 32"/>
          <p:cNvSpPr>
            <a:spLocks noChangeArrowheads="1"/>
          </p:cNvSpPr>
          <p:nvPr/>
        </p:nvSpPr>
        <p:spPr bwMode="auto">
          <a:xfrm>
            <a:off x="3008313" y="4444049"/>
            <a:ext cx="228600" cy="219075"/>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705" name="Line 33"/>
          <p:cNvSpPr>
            <a:spLocks noChangeShapeType="1"/>
          </p:cNvSpPr>
          <p:nvPr/>
        </p:nvSpPr>
        <p:spPr bwMode="auto">
          <a:xfrm flipH="1" flipV="1">
            <a:off x="2201863" y="5161599"/>
            <a:ext cx="244475" cy="17462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706" name="Line 34"/>
          <p:cNvSpPr>
            <a:spLocks noChangeShapeType="1"/>
          </p:cNvSpPr>
          <p:nvPr/>
        </p:nvSpPr>
        <p:spPr bwMode="auto">
          <a:xfrm flipH="1" flipV="1">
            <a:off x="2254250" y="4599624"/>
            <a:ext cx="234950" cy="17938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707" name="Line 35"/>
          <p:cNvSpPr>
            <a:spLocks noChangeShapeType="1"/>
          </p:cNvSpPr>
          <p:nvPr/>
        </p:nvSpPr>
        <p:spPr bwMode="auto">
          <a:xfrm flipV="1">
            <a:off x="1928813" y="3423286"/>
            <a:ext cx="2009775" cy="26939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8708" name="Line 36"/>
          <p:cNvSpPr>
            <a:spLocks noChangeShapeType="1"/>
          </p:cNvSpPr>
          <p:nvPr/>
        </p:nvSpPr>
        <p:spPr bwMode="auto">
          <a:xfrm flipV="1">
            <a:off x="1281113" y="3061336"/>
            <a:ext cx="2066925" cy="27701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8709" name="Line 38"/>
          <p:cNvSpPr>
            <a:spLocks noChangeShapeType="1"/>
          </p:cNvSpPr>
          <p:nvPr/>
        </p:nvSpPr>
        <p:spPr bwMode="auto">
          <a:xfrm>
            <a:off x="3295650" y="3128011"/>
            <a:ext cx="552450" cy="419100"/>
          </a:xfrm>
          <a:prstGeom prst="line">
            <a:avLst/>
          </a:prstGeom>
          <a:noFill/>
          <a:ln w="19050">
            <a:solidFill>
              <a:srgbClr val="3399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0" name="Text Box 39"/>
          <p:cNvSpPr txBox="1">
            <a:spLocks noChangeArrowheads="1"/>
          </p:cNvSpPr>
          <p:nvPr/>
        </p:nvSpPr>
        <p:spPr bwMode="auto">
          <a:xfrm>
            <a:off x="3371850" y="280416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r>
              <a:rPr lang="el-GR" altLang="en-US" i="1" dirty="0">
                <a:latin typeface="Times New Roman" panose="02020603050405020304" pitchFamily="18" charset="0"/>
              </a:rPr>
              <a:t>ρ</a:t>
            </a:r>
            <a:endParaRPr lang="en-US" altLang="en-US" i="1"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8711" name="Text Box 40"/>
              <p:cNvSpPr txBox="1">
                <a:spLocks noChangeArrowheads="1"/>
              </p:cNvSpPr>
              <p:nvPr/>
            </p:nvSpPr>
            <p:spPr bwMode="auto">
              <a:xfrm>
                <a:off x="2095500" y="2874011"/>
                <a:ext cx="455253"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14:m>
                  <m:oMathPara xmlns:m="http://schemas.openxmlformats.org/officeDocument/2006/math">
                    <m:oMathParaPr>
                      <m:jc m:val="centerGroup"/>
                    </m:oMathParaPr>
                    <m:oMath xmlns:m="http://schemas.openxmlformats.org/officeDocument/2006/math">
                      <m:r>
                        <a:rPr lang="en-US" altLang="en-US" i="1" dirty="0" smtClean="0">
                          <a:latin typeface="Cambria Math" panose="02040503050406030204" pitchFamily="18" charset="0"/>
                        </a:rPr>
                        <m:t>𝑥</m:t>
                      </m:r>
                    </m:oMath>
                  </m:oMathPara>
                </a14:m>
                <a:endParaRPr lang="en-US" altLang="en-US" i="1" dirty="0"/>
              </a:p>
            </p:txBody>
          </p:sp>
        </mc:Choice>
        <mc:Fallback xmlns="">
          <p:sp>
            <p:nvSpPr>
              <p:cNvPr id="28711" name="Text Box 40"/>
              <p:cNvSpPr txBox="1">
                <a:spLocks noRot="1" noChangeAspect="1" noMove="1" noResize="1" noEditPoints="1" noAdjustHandles="1" noChangeArrowheads="1" noChangeShapeType="1" noTextEdit="1"/>
              </p:cNvSpPr>
              <p:nvPr/>
            </p:nvSpPr>
            <p:spPr bwMode="auto">
              <a:xfrm>
                <a:off x="2095500" y="2874011"/>
                <a:ext cx="455253" cy="461665"/>
              </a:xfrm>
              <a:prstGeom prst="rect">
                <a:avLst/>
              </a:prstGeom>
              <a:blipFill rotWithShape="0">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712" name="Text Box 41"/>
              <p:cNvSpPr txBox="1">
                <a:spLocks noChangeArrowheads="1"/>
              </p:cNvSpPr>
              <p:nvPr/>
            </p:nvSpPr>
            <p:spPr bwMode="auto">
              <a:xfrm>
                <a:off x="3038395" y="3786477"/>
                <a:ext cx="526106"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14:m>
                  <m:oMathPara xmlns:m="http://schemas.openxmlformats.org/officeDocument/2006/math">
                    <m:oMathParaPr>
                      <m:jc m:val="centerGroup"/>
                    </m:oMathParaPr>
                    <m:oMath xmlns:m="http://schemas.openxmlformats.org/officeDocument/2006/math">
                      <m:r>
                        <a:rPr lang="en-US" altLang="en-US" i="1" dirty="0" smtClean="0">
                          <a:latin typeface="Cambria Math" panose="02040503050406030204" pitchFamily="18" charset="0"/>
                        </a:rPr>
                        <m:t>𝑥</m:t>
                      </m:r>
                      <m:r>
                        <a:rPr lang="en-US" altLang="en-US" i="1" dirty="0">
                          <a:latin typeface="Cambria Math" panose="02040503050406030204" pitchFamily="18" charset="0"/>
                          <a:cs typeface="Arial" panose="020B0604020202020204" pitchFamily="34" charset="0"/>
                        </a:rPr>
                        <m:t>′</m:t>
                      </m:r>
                    </m:oMath>
                  </m:oMathPara>
                </a14:m>
                <a:endParaRPr lang="en-US" altLang="en-US" dirty="0"/>
              </a:p>
            </p:txBody>
          </p:sp>
        </mc:Choice>
        <mc:Fallback xmlns="">
          <p:sp>
            <p:nvSpPr>
              <p:cNvPr id="28712" name="Text Box 41"/>
              <p:cNvSpPr txBox="1">
                <a:spLocks noRot="1" noChangeAspect="1" noMove="1" noResize="1" noEditPoints="1" noAdjustHandles="1" noChangeArrowheads="1" noChangeShapeType="1" noTextEdit="1"/>
              </p:cNvSpPr>
              <p:nvPr/>
            </p:nvSpPr>
            <p:spPr bwMode="auto">
              <a:xfrm>
                <a:off x="3038395" y="3786477"/>
                <a:ext cx="526106" cy="461665"/>
              </a:xfrm>
              <a:prstGeom prst="rect">
                <a:avLst/>
              </a:prstGeom>
              <a:blipFill rotWithShape="0">
                <a:blip r:embed="rId6"/>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8713" name="Line 26"/>
          <p:cNvSpPr>
            <a:spLocks noChangeShapeType="1"/>
          </p:cNvSpPr>
          <p:nvPr/>
        </p:nvSpPr>
        <p:spPr bwMode="auto">
          <a:xfrm>
            <a:off x="266700" y="5617211"/>
            <a:ext cx="762000" cy="615950"/>
          </a:xfrm>
          <a:prstGeom prst="line">
            <a:avLst/>
          </a:prstGeom>
          <a:noFill/>
          <a:ln w="19050">
            <a:solidFill>
              <a:schemeClr val="tx1"/>
            </a:solidFill>
            <a:round/>
            <a:headEnd type="triangle" w="lg" len="me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8714" name="TextBox 43"/>
              <p:cNvSpPr txBox="1">
                <a:spLocks noChangeArrowheads="1"/>
              </p:cNvSpPr>
              <p:nvPr/>
            </p:nvSpPr>
            <p:spPr bwMode="auto">
              <a:xfrm>
                <a:off x="38100" y="5769611"/>
                <a:ext cx="439544"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14:m>
                  <m:oMathPara xmlns:m="http://schemas.openxmlformats.org/officeDocument/2006/math">
                    <m:oMathParaPr>
                      <m:jc m:val="centerGroup"/>
                    </m:oMathParaPr>
                    <m:oMath xmlns:m="http://schemas.openxmlformats.org/officeDocument/2006/math">
                      <m:r>
                        <a:rPr lang="en-US" altLang="en-US" sz="1800" b="1" i="1" dirty="0" smtClean="0">
                          <a:latin typeface="Cambria Math" panose="02040503050406030204" pitchFamily="18" charset="0"/>
                        </a:rPr>
                        <m:t>𝒘</m:t>
                      </m:r>
                    </m:oMath>
                  </m:oMathPara>
                </a14:m>
                <a:endParaRPr lang="en-US" altLang="en-US" sz="1800" b="1" dirty="0"/>
              </a:p>
            </p:txBody>
          </p:sp>
        </mc:Choice>
        <mc:Fallback xmlns="">
          <p:sp>
            <p:nvSpPr>
              <p:cNvPr id="28714" name="TextBox 43"/>
              <p:cNvSpPr txBox="1">
                <a:spLocks noRot="1" noChangeAspect="1" noMove="1" noResize="1" noEditPoints="1" noAdjustHandles="1" noChangeArrowheads="1" noChangeShapeType="1" noTextEdit="1"/>
              </p:cNvSpPr>
              <p:nvPr/>
            </p:nvSpPr>
            <p:spPr bwMode="auto">
              <a:xfrm>
                <a:off x="38100" y="5769611"/>
                <a:ext cx="439544" cy="369332"/>
              </a:xfrm>
              <a:prstGeom prst="rect">
                <a:avLst/>
              </a:prstGeom>
              <a:blipFill rotWithShape="0">
                <a:blip r:embed="rId7"/>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8716" name="TextBox 4"/>
          <p:cNvSpPr txBox="1">
            <a:spLocks noChangeArrowheads="1"/>
          </p:cNvSpPr>
          <p:nvPr/>
        </p:nvSpPr>
        <p:spPr bwMode="auto">
          <a:xfrm>
            <a:off x="7620000" y="-33338"/>
            <a:ext cx="1098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1600">
                <a:solidFill>
                  <a:srgbClr val="FBFCFF"/>
                </a:solidFill>
              </a:rPr>
              <a:t>Sec. 15.1</a:t>
            </a:r>
          </a:p>
        </p:txBody>
      </p:sp>
    </p:spTree>
    <p:extLst>
      <p:ext uri="{BB962C8B-B14F-4D97-AF65-F5344CB8AC3E}">
        <p14:creationId xmlns:p14="http://schemas.microsoft.com/office/powerpoint/2010/main" val="221085807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t>Geometric Margin</a:t>
            </a:r>
          </a:p>
        </p:txBody>
      </p:sp>
      <mc:AlternateContent xmlns:mc="http://schemas.openxmlformats.org/markup-compatibility/2006" xmlns:a14="http://schemas.microsoft.com/office/drawing/2010/main">
        <mc:Choice Requires="a14">
          <p:sp>
            <p:nvSpPr>
              <p:cNvPr id="28675" name="Rectangle 3"/>
              <p:cNvSpPr>
                <a:spLocks noGrp="1" noChangeArrowheads="1"/>
              </p:cNvSpPr>
              <p:nvPr>
                <p:ph type="body" idx="1"/>
              </p:nvPr>
            </p:nvSpPr>
            <p:spPr>
              <a:xfrm>
                <a:off x="390525" y="1828799"/>
                <a:ext cx="8621952" cy="4455161"/>
              </a:xfrm>
            </p:spPr>
            <p:txBody>
              <a:bodyPr/>
              <a:lstStyle/>
              <a:p>
                <a:pPr eaLnBrk="1" hangingPunct="1">
                  <a:spcBef>
                    <a:spcPct val="50000"/>
                  </a:spcBef>
                </a:pPr>
                <a:r>
                  <a:rPr lang="en-US" altLang="en-US" sz="2000" dirty="0" smtClean="0"/>
                  <a:t>Distance from example to the separator is </a:t>
                </a:r>
                <a14:m>
                  <m:oMath xmlns:m="http://schemas.openxmlformats.org/officeDocument/2006/math">
                    <m:r>
                      <a:rPr lang="en-US" altLang="en-US" sz="2000" b="0" i="1" smtClean="0">
                        <a:latin typeface="Cambria Math" panose="02040503050406030204" pitchFamily="18" charset="0"/>
                      </a:rPr>
                      <m:t>𝑟</m:t>
                    </m:r>
                    <m:r>
                      <a:rPr lang="en-US" altLang="en-US" sz="2000" b="0" i="1" smtClean="0">
                        <a:latin typeface="Cambria Math" panose="02040503050406030204" pitchFamily="18" charset="0"/>
                      </a:rPr>
                      <m:t>=</m:t>
                    </m:r>
                    <m:f>
                      <m:fPr>
                        <m:ctrlPr>
                          <a:rPr lang="en-US" altLang="en-US" sz="2000" b="0" i="1" smtClean="0">
                            <a:latin typeface="Cambria Math" panose="02040503050406030204" pitchFamily="18" charset="0"/>
                          </a:rPr>
                        </m:ctrlPr>
                      </m:fPr>
                      <m:num>
                        <m:r>
                          <a:rPr lang="en-US" altLang="en-US" sz="2000" b="0" i="1" smtClean="0">
                            <a:latin typeface="Cambria Math" panose="02040503050406030204" pitchFamily="18" charset="0"/>
                          </a:rPr>
                          <m:t>𝑦</m:t>
                        </m:r>
                        <m:d>
                          <m:dPr>
                            <m:ctrlPr>
                              <a:rPr lang="en-US" altLang="en-US" sz="2000" b="0" i="1" smtClean="0">
                                <a:latin typeface="Cambria Math" panose="02040503050406030204" pitchFamily="18" charset="0"/>
                              </a:rPr>
                            </m:ctrlPr>
                          </m:dPr>
                          <m:e>
                            <m:r>
                              <a:rPr lang="en-US" altLang="en-US" sz="2000" b="1" i="1" smtClean="0">
                                <a:latin typeface="Cambria Math" panose="02040503050406030204" pitchFamily="18" charset="0"/>
                              </a:rPr>
                              <m:t>𝒙𝒘</m:t>
                            </m:r>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𝑏</m:t>
                            </m:r>
                          </m:e>
                        </m:d>
                      </m:num>
                      <m:den>
                        <m:r>
                          <a:rPr lang="en-US" altLang="en-US" sz="2000" b="0" i="1" smtClean="0">
                            <a:latin typeface="Cambria Math" panose="02040503050406030204" pitchFamily="18" charset="0"/>
                          </a:rPr>
                          <m:t>|</m:t>
                        </m:r>
                        <m:d>
                          <m:dPr>
                            <m:begChr m:val="|"/>
                            <m:endChr m:val="|"/>
                            <m:ctrlPr>
                              <a:rPr lang="en-US" altLang="en-US" sz="2000" b="0" i="1" smtClean="0">
                                <a:latin typeface="Cambria Math" panose="02040503050406030204" pitchFamily="18" charset="0"/>
                              </a:rPr>
                            </m:ctrlPr>
                          </m:dPr>
                          <m:e>
                            <m:r>
                              <a:rPr lang="en-US" altLang="en-US" sz="2000" b="1" i="1" smtClean="0">
                                <a:latin typeface="Cambria Math" panose="02040503050406030204" pitchFamily="18" charset="0"/>
                              </a:rPr>
                              <m:t>𝒘</m:t>
                            </m:r>
                            <m:r>
                              <a:rPr lang="en-US" altLang="en-US" sz="2000" b="0" i="1" smtClean="0">
                                <a:latin typeface="Cambria Math" panose="02040503050406030204" pitchFamily="18" charset="0"/>
                              </a:rPr>
                              <m:t>|</m:t>
                            </m:r>
                          </m:e>
                        </m:d>
                      </m:den>
                    </m:f>
                  </m:oMath>
                </a14:m>
                <a:endParaRPr lang="en-US" altLang="en-US" sz="2000" dirty="0" smtClean="0"/>
              </a:p>
            </p:txBody>
          </p:sp>
        </mc:Choice>
        <mc:Fallback xmlns="">
          <p:sp>
            <p:nvSpPr>
              <p:cNvPr id="28675" name="Rectangle 3"/>
              <p:cNvSpPr>
                <a:spLocks noGrp="1" noRot="1" noChangeAspect="1" noMove="1" noResize="1" noEditPoints="1" noAdjustHandles="1" noChangeArrowheads="1" noChangeShapeType="1" noTextEdit="1"/>
              </p:cNvSpPr>
              <p:nvPr>
                <p:ph type="body" idx="1"/>
              </p:nvPr>
            </p:nvSpPr>
            <p:spPr>
              <a:xfrm>
                <a:off x="390525" y="1828799"/>
                <a:ext cx="8621952" cy="4455161"/>
              </a:xfrm>
              <a:blipFill rotWithShape="0">
                <a:blip r:embed="rId3"/>
                <a:stretch>
                  <a:fillRect l="-707"/>
                </a:stretch>
              </a:blipFill>
            </p:spPr>
            <p:txBody>
              <a:bodyPr/>
              <a:lstStyle/>
              <a:p>
                <a:r>
                  <a:rPr lang="en-US">
                    <a:noFill/>
                  </a:rPr>
                  <a:t> </a:t>
                </a:r>
              </a:p>
            </p:txBody>
          </p:sp>
        </mc:Fallback>
      </mc:AlternateContent>
      <p:sp>
        <p:nvSpPr>
          <p:cNvPr id="28676" name="Line 4"/>
          <p:cNvSpPr>
            <a:spLocks noChangeShapeType="1"/>
          </p:cNvSpPr>
          <p:nvPr/>
        </p:nvSpPr>
        <p:spPr bwMode="auto">
          <a:xfrm flipV="1">
            <a:off x="1028700" y="3261361"/>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77" name="Line 5"/>
          <p:cNvSpPr>
            <a:spLocks noChangeShapeType="1"/>
          </p:cNvSpPr>
          <p:nvPr/>
        </p:nvSpPr>
        <p:spPr bwMode="auto">
          <a:xfrm flipV="1">
            <a:off x="890588" y="6250624"/>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78" name="AutoShape 6"/>
          <p:cNvSpPr>
            <a:spLocks noChangeArrowheads="1"/>
          </p:cNvSpPr>
          <p:nvPr/>
        </p:nvSpPr>
        <p:spPr bwMode="auto">
          <a:xfrm>
            <a:off x="2065338" y="4080511"/>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79" name="AutoShape 7"/>
          <p:cNvSpPr>
            <a:spLocks noChangeArrowheads="1"/>
          </p:cNvSpPr>
          <p:nvPr/>
        </p:nvSpPr>
        <p:spPr bwMode="auto">
          <a:xfrm>
            <a:off x="1490663" y="4437699"/>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80" name="AutoShape 8"/>
          <p:cNvSpPr>
            <a:spLocks noChangeArrowheads="1"/>
          </p:cNvSpPr>
          <p:nvPr/>
        </p:nvSpPr>
        <p:spPr bwMode="auto">
          <a:xfrm>
            <a:off x="1643063" y="4983799"/>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81" name="AutoShape 9"/>
          <p:cNvSpPr>
            <a:spLocks noChangeArrowheads="1"/>
          </p:cNvSpPr>
          <p:nvPr/>
        </p:nvSpPr>
        <p:spPr bwMode="auto">
          <a:xfrm>
            <a:off x="1262063" y="5440999"/>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82" name="AutoShape 10"/>
          <p:cNvSpPr>
            <a:spLocks noChangeArrowheads="1"/>
          </p:cNvSpPr>
          <p:nvPr/>
        </p:nvSpPr>
        <p:spPr bwMode="auto">
          <a:xfrm>
            <a:off x="1795463" y="3840799"/>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83" name="AutoShape 11"/>
          <p:cNvSpPr>
            <a:spLocks noChangeArrowheads="1"/>
          </p:cNvSpPr>
          <p:nvPr/>
        </p:nvSpPr>
        <p:spPr bwMode="auto">
          <a:xfrm>
            <a:off x="1262063" y="4755199"/>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84" name="AutoShape 12"/>
          <p:cNvSpPr>
            <a:spLocks noChangeArrowheads="1"/>
          </p:cNvSpPr>
          <p:nvPr/>
        </p:nvSpPr>
        <p:spPr bwMode="auto">
          <a:xfrm>
            <a:off x="1414463" y="4907599"/>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85" name="AutoShape 13"/>
          <p:cNvSpPr>
            <a:spLocks noChangeArrowheads="1"/>
          </p:cNvSpPr>
          <p:nvPr/>
        </p:nvSpPr>
        <p:spPr bwMode="auto">
          <a:xfrm>
            <a:off x="2176463" y="4526599"/>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86" name="AutoShape 14"/>
          <p:cNvSpPr>
            <a:spLocks noChangeArrowheads="1"/>
          </p:cNvSpPr>
          <p:nvPr/>
        </p:nvSpPr>
        <p:spPr bwMode="auto">
          <a:xfrm>
            <a:off x="3078163" y="4513899"/>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87" name="AutoShape 15"/>
          <p:cNvSpPr>
            <a:spLocks noChangeArrowheads="1"/>
          </p:cNvSpPr>
          <p:nvPr/>
        </p:nvSpPr>
        <p:spPr bwMode="auto">
          <a:xfrm>
            <a:off x="2709863" y="5440999"/>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88" name="AutoShape 16"/>
          <p:cNvSpPr>
            <a:spLocks noChangeArrowheads="1"/>
          </p:cNvSpPr>
          <p:nvPr/>
        </p:nvSpPr>
        <p:spPr bwMode="auto">
          <a:xfrm>
            <a:off x="3700463" y="5440999"/>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89" name="AutoShape 17"/>
          <p:cNvSpPr>
            <a:spLocks noChangeArrowheads="1"/>
          </p:cNvSpPr>
          <p:nvPr/>
        </p:nvSpPr>
        <p:spPr bwMode="auto">
          <a:xfrm>
            <a:off x="2392363" y="5961699"/>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90" name="AutoShape 18"/>
          <p:cNvSpPr>
            <a:spLocks noChangeArrowheads="1"/>
          </p:cNvSpPr>
          <p:nvPr/>
        </p:nvSpPr>
        <p:spPr bwMode="auto">
          <a:xfrm>
            <a:off x="3014663" y="4831399"/>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91" name="AutoShape 19"/>
          <p:cNvSpPr>
            <a:spLocks noChangeArrowheads="1"/>
          </p:cNvSpPr>
          <p:nvPr/>
        </p:nvSpPr>
        <p:spPr bwMode="auto">
          <a:xfrm>
            <a:off x="2446338" y="5325111"/>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92" name="AutoShape 20"/>
          <p:cNvSpPr>
            <a:spLocks noChangeArrowheads="1"/>
          </p:cNvSpPr>
          <p:nvPr/>
        </p:nvSpPr>
        <p:spPr bwMode="auto">
          <a:xfrm>
            <a:off x="3090863" y="5669599"/>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93" name="AutoShape 21"/>
          <p:cNvSpPr>
            <a:spLocks noChangeArrowheads="1"/>
          </p:cNvSpPr>
          <p:nvPr/>
        </p:nvSpPr>
        <p:spPr bwMode="auto">
          <a:xfrm>
            <a:off x="3776663" y="4755199"/>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94" name="AutoShape 22"/>
          <p:cNvSpPr>
            <a:spLocks noChangeArrowheads="1"/>
          </p:cNvSpPr>
          <p:nvPr/>
        </p:nvSpPr>
        <p:spPr bwMode="auto">
          <a:xfrm>
            <a:off x="2262188" y="3242311"/>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95" name="AutoShape 23"/>
          <p:cNvSpPr>
            <a:spLocks noChangeArrowheads="1"/>
          </p:cNvSpPr>
          <p:nvPr/>
        </p:nvSpPr>
        <p:spPr bwMode="auto">
          <a:xfrm>
            <a:off x="2871788" y="3318511"/>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96" name="AutoShape 24"/>
          <p:cNvSpPr>
            <a:spLocks noChangeArrowheads="1"/>
          </p:cNvSpPr>
          <p:nvPr/>
        </p:nvSpPr>
        <p:spPr bwMode="auto">
          <a:xfrm>
            <a:off x="3938588" y="4080511"/>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697" name="Line 25"/>
          <p:cNvSpPr>
            <a:spLocks noChangeShapeType="1"/>
          </p:cNvSpPr>
          <p:nvPr/>
        </p:nvSpPr>
        <p:spPr bwMode="auto">
          <a:xfrm flipV="1">
            <a:off x="1490663" y="3242311"/>
            <a:ext cx="2143125" cy="28844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8" name="Line 26"/>
          <p:cNvSpPr>
            <a:spLocks noChangeShapeType="1"/>
          </p:cNvSpPr>
          <p:nvPr/>
        </p:nvSpPr>
        <p:spPr bwMode="auto">
          <a:xfrm>
            <a:off x="2343150" y="3324861"/>
            <a:ext cx="762000" cy="6159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699" name="Line 27"/>
          <p:cNvSpPr>
            <a:spLocks noChangeShapeType="1"/>
          </p:cNvSpPr>
          <p:nvPr/>
        </p:nvSpPr>
        <p:spPr bwMode="auto">
          <a:xfrm flipH="1" flipV="1">
            <a:off x="2825750" y="4347211"/>
            <a:ext cx="254000" cy="1841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8701" name="Text Box 29"/>
              <p:cNvSpPr txBox="1">
                <a:spLocks noChangeArrowheads="1"/>
              </p:cNvSpPr>
              <p:nvPr/>
            </p:nvSpPr>
            <p:spPr bwMode="auto">
              <a:xfrm>
                <a:off x="2322513" y="3454602"/>
                <a:ext cx="495300" cy="4572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r>
                        <a:rPr lang="en-US" altLang="en-US" i="1" dirty="0" smtClean="0">
                          <a:latin typeface="Cambria Math" panose="02040503050406030204" pitchFamily="18" charset="0"/>
                        </a:rPr>
                        <m:t>𝑟</m:t>
                      </m:r>
                    </m:oMath>
                  </m:oMathPara>
                </a14:m>
                <a:endParaRPr lang="en-US" altLang="en-US" i="1" dirty="0">
                  <a:latin typeface="Times New Roman" panose="02020603050405020304" pitchFamily="18" charset="0"/>
                </a:endParaRPr>
              </a:p>
            </p:txBody>
          </p:sp>
        </mc:Choice>
        <mc:Fallback xmlns="">
          <p:sp>
            <p:nvSpPr>
              <p:cNvPr id="28701" name="Text Box 29"/>
              <p:cNvSpPr txBox="1">
                <a:spLocks noRot="1" noChangeAspect="1" noMove="1" noResize="1" noEditPoints="1" noAdjustHandles="1" noChangeArrowheads="1" noChangeShapeType="1" noTextEdit="1"/>
              </p:cNvSpPr>
              <p:nvPr/>
            </p:nvSpPr>
            <p:spPr bwMode="auto">
              <a:xfrm>
                <a:off x="2322513" y="3454602"/>
                <a:ext cx="495300" cy="457200"/>
              </a:xfrm>
              <a:prstGeom prst="rect">
                <a:avLst/>
              </a:prstGeom>
              <a:blipFill rotWithShape="0">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8702" name="Oval 30"/>
          <p:cNvSpPr>
            <a:spLocks noChangeArrowheads="1"/>
          </p:cNvSpPr>
          <p:nvPr/>
        </p:nvSpPr>
        <p:spPr bwMode="auto">
          <a:xfrm>
            <a:off x="2101850" y="4461511"/>
            <a:ext cx="228600" cy="21907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703" name="Oval 31"/>
          <p:cNvSpPr>
            <a:spLocks noChangeArrowheads="1"/>
          </p:cNvSpPr>
          <p:nvPr/>
        </p:nvSpPr>
        <p:spPr bwMode="auto">
          <a:xfrm>
            <a:off x="2374900" y="5256849"/>
            <a:ext cx="228600" cy="219075"/>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704" name="Oval 32"/>
          <p:cNvSpPr>
            <a:spLocks noChangeArrowheads="1"/>
          </p:cNvSpPr>
          <p:nvPr/>
        </p:nvSpPr>
        <p:spPr bwMode="auto">
          <a:xfrm>
            <a:off x="3008313" y="4444049"/>
            <a:ext cx="228600" cy="219075"/>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28705" name="Line 33"/>
          <p:cNvSpPr>
            <a:spLocks noChangeShapeType="1"/>
          </p:cNvSpPr>
          <p:nvPr/>
        </p:nvSpPr>
        <p:spPr bwMode="auto">
          <a:xfrm flipH="1" flipV="1">
            <a:off x="2201863" y="5161599"/>
            <a:ext cx="244475" cy="17462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706" name="Line 34"/>
          <p:cNvSpPr>
            <a:spLocks noChangeShapeType="1"/>
          </p:cNvSpPr>
          <p:nvPr/>
        </p:nvSpPr>
        <p:spPr bwMode="auto">
          <a:xfrm flipH="1" flipV="1">
            <a:off x="2254250" y="4599624"/>
            <a:ext cx="234950" cy="17938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707" name="Line 35"/>
          <p:cNvSpPr>
            <a:spLocks noChangeShapeType="1"/>
          </p:cNvSpPr>
          <p:nvPr/>
        </p:nvSpPr>
        <p:spPr bwMode="auto">
          <a:xfrm flipV="1">
            <a:off x="1928813" y="3423286"/>
            <a:ext cx="2009775" cy="26939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8708" name="Line 36"/>
          <p:cNvSpPr>
            <a:spLocks noChangeShapeType="1"/>
          </p:cNvSpPr>
          <p:nvPr/>
        </p:nvSpPr>
        <p:spPr bwMode="auto">
          <a:xfrm flipV="1">
            <a:off x="1281113" y="3061336"/>
            <a:ext cx="2066925" cy="27701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8709" name="Line 38"/>
          <p:cNvSpPr>
            <a:spLocks noChangeShapeType="1"/>
          </p:cNvSpPr>
          <p:nvPr/>
        </p:nvSpPr>
        <p:spPr bwMode="auto">
          <a:xfrm>
            <a:off x="3295650" y="3128011"/>
            <a:ext cx="552450" cy="419100"/>
          </a:xfrm>
          <a:prstGeom prst="line">
            <a:avLst/>
          </a:prstGeom>
          <a:noFill/>
          <a:ln w="19050">
            <a:solidFill>
              <a:srgbClr val="3399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0" name="Text Box 39"/>
          <p:cNvSpPr txBox="1">
            <a:spLocks noChangeArrowheads="1"/>
          </p:cNvSpPr>
          <p:nvPr/>
        </p:nvSpPr>
        <p:spPr bwMode="auto">
          <a:xfrm>
            <a:off x="3371850" y="280416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r>
              <a:rPr lang="el-GR" altLang="en-US" i="1" dirty="0">
                <a:latin typeface="Times New Roman" panose="02020603050405020304" pitchFamily="18" charset="0"/>
              </a:rPr>
              <a:t>ρ</a:t>
            </a:r>
            <a:endParaRPr lang="en-US" altLang="en-US" i="1"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8711" name="Text Box 40"/>
              <p:cNvSpPr txBox="1">
                <a:spLocks noChangeArrowheads="1"/>
              </p:cNvSpPr>
              <p:nvPr/>
            </p:nvSpPr>
            <p:spPr bwMode="auto">
              <a:xfrm>
                <a:off x="2095500" y="2874011"/>
                <a:ext cx="455253"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14:m>
                  <m:oMathPara xmlns:m="http://schemas.openxmlformats.org/officeDocument/2006/math">
                    <m:oMathParaPr>
                      <m:jc m:val="centerGroup"/>
                    </m:oMathParaPr>
                    <m:oMath xmlns:m="http://schemas.openxmlformats.org/officeDocument/2006/math">
                      <m:r>
                        <a:rPr lang="en-US" altLang="en-US" i="1" dirty="0" smtClean="0">
                          <a:latin typeface="Cambria Math" panose="02040503050406030204" pitchFamily="18" charset="0"/>
                        </a:rPr>
                        <m:t>𝑥</m:t>
                      </m:r>
                    </m:oMath>
                  </m:oMathPara>
                </a14:m>
                <a:endParaRPr lang="en-US" altLang="en-US" i="1" dirty="0"/>
              </a:p>
            </p:txBody>
          </p:sp>
        </mc:Choice>
        <mc:Fallback xmlns="">
          <p:sp>
            <p:nvSpPr>
              <p:cNvPr id="28711" name="Text Box 40"/>
              <p:cNvSpPr txBox="1">
                <a:spLocks noRot="1" noChangeAspect="1" noMove="1" noResize="1" noEditPoints="1" noAdjustHandles="1" noChangeArrowheads="1" noChangeShapeType="1" noTextEdit="1"/>
              </p:cNvSpPr>
              <p:nvPr/>
            </p:nvSpPr>
            <p:spPr bwMode="auto">
              <a:xfrm>
                <a:off x="2095500" y="2874011"/>
                <a:ext cx="455253" cy="461665"/>
              </a:xfrm>
              <a:prstGeom prst="rect">
                <a:avLst/>
              </a:prstGeom>
              <a:blipFill rotWithShape="0">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712" name="Text Box 41"/>
              <p:cNvSpPr txBox="1">
                <a:spLocks noChangeArrowheads="1"/>
              </p:cNvSpPr>
              <p:nvPr/>
            </p:nvSpPr>
            <p:spPr bwMode="auto">
              <a:xfrm>
                <a:off x="3038395" y="3786477"/>
                <a:ext cx="526106"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14:m>
                  <m:oMathPara xmlns:m="http://schemas.openxmlformats.org/officeDocument/2006/math">
                    <m:oMathParaPr>
                      <m:jc m:val="centerGroup"/>
                    </m:oMathParaPr>
                    <m:oMath xmlns:m="http://schemas.openxmlformats.org/officeDocument/2006/math">
                      <m:r>
                        <a:rPr lang="en-US" altLang="en-US" i="1" dirty="0" smtClean="0">
                          <a:latin typeface="Cambria Math" panose="02040503050406030204" pitchFamily="18" charset="0"/>
                        </a:rPr>
                        <m:t>𝑥</m:t>
                      </m:r>
                      <m:r>
                        <a:rPr lang="en-US" altLang="en-US" i="1" dirty="0">
                          <a:latin typeface="Cambria Math" panose="02040503050406030204" pitchFamily="18" charset="0"/>
                          <a:cs typeface="Arial" panose="020B0604020202020204" pitchFamily="34" charset="0"/>
                        </a:rPr>
                        <m:t>′</m:t>
                      </m:r>
                    </m:oMath>
                  </m:oMathPara>
                </a14:m>
                <a:endParaRPr lang="en-US" altLang="en-US" dirty="0"/>
              </a:p>
            </p:txBody>
          </p:sp>
        </mc:Choice>
        <mc:Fallback xmlns="">
          <p:sp>
            <p:nvSpPr>
              <p:cNvPr id="28712" name="Text Box 41"/>
              <p:cNvSpPr txBox="1">
                <a:spLocks noRot="1" noChangeAspect="1" noMove="1" noResize="1" noEditPoints="1" noAdjustHandles="1" noChangeArrowheads="1" noChangeShapeType="1" noTextEdit="1"/>
              </p:cNvSpPr>
              <p:nvPr/>
            </p:nvSpPr>
            <p:spPr bwMode="auto">
              <a:xfrm>
                <a:off x="3038395" y="3786477"/>
                <a:ext cx="526106" cy="461665"/>
              </a:xfrm>
              <a:prstGeom prst="rect">
                <a:avLst/>
              </a:prstGeom>
              <a:blipFill rotWithShape="0">
                <a:blip r:embed="rId6"/>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8713" name="Line 26"/>
          <p:cNvSpPr>
            <a:spLocks noChangeShapeType="1"/>
          </p:cNvSpPr>
          <p:nvPr/>
        </p:nvSpPr>
        <p:spPr bwMode="auto">
          <a:xfrm>
            <a:off x="266700" y="5617211"/>
            <a:ext cx="762000" cy="615950"/>
          </a:xfrm>
          <a:prstGeom prst="line">
            <a:avLst/>
          </a:prstGeom>
          <a:noFill/>
          <a:ln w="19050">
            <a:solidFill>
              <a:schemeClr val="tx1"/>
            </a:solidFill>
            <a:round/>
            <a:headEnd type="triangle" w="lg" len="me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8714" name="TextBox 43"/>
              <p:cNvSpPr txBox="1">
                <a:spLocks noChangeArrowheads="1"/>
              </p:cNvSpPr>
              <p:nvPr/>
            </p:nvSpPr>
            <p:spPr bwMode="auto">
              <a:xfrm>
                <a:off x="38100" y="5769611"/>
                <a:ext cx="439544"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14:m>
                  <m:oMathPara xmlns:m="http://schemas.openxmlformats.org/officeDocument/2006/math">
                    <m:oMathParaPr>
                      <m:jc m:val="centerGroup"/>
                    </m:oMathParaPr>
                    <m:oMath xmlns:m="http://schemas.openxmlformats.org/officeDocument/2006/math">
                      <m:r>
                        <a:rPr lang="en-US" altLang="en-US" sz="1800" b="1" i="1" dirty="0" smtClean="0">
                          <a:latin typeface="Cambria Math" panose="02040503050406030204" pitchFamily="18" charset="0"/>
                        </a:rPr>
                        <m:t>𝒘</m:t>
                      </m:r>
                    </m:oMath>
                  </m:oMathPara>
                </a14:m>
                <a:endParaRPr lang="en-US" altLang="en-US" sz="1800" b="1" dirty="0"/>
              </a:p>
            </p:txBody>
          </p:sp>
        </mc:Choice>
        <mc:Fallback xmlns="">
          <p:sp>
            <p:nvSpPr>
              <p:cNvPr id="28714" name="TextBox 43"/>
              <p:cNvSpPr txBox="1">
                <a:spLocks noRot="1" noChangeAspect="1" noMove="1" noResize="1" noEditPoints="1" noAdjustHandles="1" noChangeArrowheads="1" noChangeShapeType="1" noTextEdit="1"/>
              </p:cNvSpPr>
              <p:nvPr/>
            </p:nvSpPr>
            <p:spPr bwMode="auto">
              <a:xfrm>
                <a:off x="38100" y="5769611"/>
                <a:ext cx="439544" cy="369332"/>
              </a:xfrm>
              <a:prstGeom prst="rect">
                <a:avLst/>
              </a:prstGeom>
              <a:blipFill rotWithShape="0">
                <a:blip r:embed="rId7"/>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715" name="TextBox 44"/>
              <p:cNvSpPr txBox="1">
                <a:spLocks noChangeArrowheads="1"/>
              </p:cNvSpPr>
              <p:nvPr/>
            </p:nvSpPr>
            <p:spPr bwMode="auto">
              <a:xfrm>
                <a:off x="4914900" y="3021013"/>
                <a:ext cx="4343400" cy="313367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1600" b="1" dirty="0" smtClean="0"/>
                  <a:t>Derivation of finding </a:t>
                </a:r>
                <a:r>
                  <a:rPr lang="en-US" altLang="en-US" sz="1600" b="1" i="1" dirty="0"/>
                  <a:t>r:</a:t>
                </a:r>
                <a:endParaRPr lang="en-US" altLang="en-US" sz="1600" b="1" dirty="0"/>
              </a:p>
              <a:p>
                <a:pPr eaLnBrk="1" hangingPunct="1"/>
                <a:r>
                  <a:rPr lang="en-US" altLang="en-US" sz="1600" dirty="0" smtClean="0"/>
                  <a:t>The dotted </a:t>
                </a:r>
                <a:r>
                  <a:rPr lang="en-US" altLang="en-US" sz="1600" dirty="0"/>
                  <a:t>line </a:t>
                </a:r>
                <a14:m>
                  <m:oMath xmlns:m="http://schemas.openxmlformats.org/officeDocument/2006/math">
                    <m:r>
                      <a:rPr lang="en-US" altLang="en-US" sz="1600" b="1" i="1" dirty="0" smtClean="0">
                        <a:latin typeface="Cambria Math" panose="02040503050406030204" pitchFamily="18" charset="0"/>
                      </a:rPr>
                      <m:t>𝒙</m:t>
                    </m:r>
                    <m:r>
                      <a:rPr lang="en-US" altLang="en-US" sz="1600" b="1" i="1" dirty="0" smtClean="0">
                        <a:latin typeface="Cambria Math" panose="02040503050406030204" pitchFamily="18" charset="0"/>
                      </a:rPr>
                      <m:t>′</m:t>
                    </m:r>
                    <m:r>
                      <a:rPr lang="en-US" altLang="ja-JP" sz="1600" i="1" dirty="0" smtClean="0">
                        <a:latin typeface="Cambria Math" panose="02040503050406030204" pitchFamily="18" charset="0"/>
                        <a:ea typeface="MS Gothic" panose="020B0609070205080204" pitchFamily="49" charset="-128"/>
                      </a:rPr>
                      <m:t>−</m:t>
                    </m:r>
                    <m:r>
                      <a:rPr lang="en-US" altLang="ja-JP" sz="1600" b="1" i="1" dirty="0">
                        <a:latin typeface="Cambria Math" panose="02040503050406030204" pitchFamily="18" charset="0"/>
                      </a:rPr>
                      <m:t>𝒙</m:t>
                    </m:r>
                  </m:oMath>
                </a14:m>
                <a:r>
                  <a:rPr lang="en-US" altLang="ja-JP" sz="1600" dirty="0"/>
                  <a:t> is perpendicular to</a:t>
                </a:r>
              </a:p>
              <a:p>
                <a:pPr eaLnBrk="1" hangingPunct="1"/>
                <a:r>
                  <a:rPr lang="en-US" altLang="en-US" sz="1600" dirty="0"/>
                  <a:t>decision boundary so parallel to </a:t>
                </a:r>
                <a14:m>
                  <m:oMath xmlns:m="http://schemas.openxmlformats.org/officeDocument/2006/math">
                    <m:sSup>
                      <m:sSupPr>
                        <m:ctrlPr>
                          <a:rPr lang="en-US" altLang="en-US" sz="1600" b="1" i="1" smtClean="0">
                            <a:latin typeface="Cambria Math" panose="02040503050406030204" pitchFamily="18" charset="0"/>
                          </a:rPr>
                        </m:ctrlPr>
                      </m:sSupPr>
                      <m:e>
                        <m:r>
                          <a:rPr lang="en-US" altLang="en-US" sz="1600" b="1" i="1" smtClean="0">
                            <a:latin typeface="Cambria Math" panose="02040503050406030204" pitchFamily="18" charset="0"/>
                          </a:rPr>
                          <m:t>𝒘</m:t>
                        </m:r>
                      </m:e>
                      <m:sup>
                        <m:r>
                          <a:rPr lang="en-US" altLang="en-US" sz="1600" b="1" i="1" smtClean="0">
                            <a:latin typeface="Cambria Math" panose="02040503050406030204" pitchFamily="18" charset="0"/>
                          </a:rPr>
                          <m:t>𝑻</m:t>
                        </m:r>
                      </m:sup>
                    </m:sSup>
                  </m:oMath>
                </a14:m>
                <a:r>
                  <a:rPr lang="en-US" altLang="en-US" sz="1600" dirty="0" smtClean="0"/>
                  <a:t>.</a:t>
                </a:r>
                <a:endParaRPr lang="en-US" altLang="en-US" sz="1600" dirty="0"/>
              </a:p>
              <a:p>
                <a:pPr eaLnBrk="1" hangingPunct="1"/>
                <a:r>
                  <a:rPr lang="en-US" altLang="en-US" sz="1600" dirty="0"/>
                  <a:t>Unit vector </a:t>
                </a:r>
                <a:r>
                  <a:rPr lang="en-US" altLang="en-US" sz="1600" dirty="0" smtClean="0"/>
                  <a:t>is </a:t>
                </a:r>
                <a14:m>
                  <m:oMath xmlns:m="http://schemas.openxmlformats.org/officeDocument/2006/math">
                    <m:sSup>
                      <m:sSupPr>
                        <m:ctrlPr>
                          <a:rPr lang="en-US" altLang="en-US" sz="1200" b="0" i="1" smtClean="0">
                            <a:latin typeface="Cambria Math" panose="02040503050406030204" pitchFamily="18" charset="0"/>
                          </a:rPr>
                        </m:ctrlPr>
                      </m:sSupPr>
                      <m:e>
                        <m:r>
                          <a:rPr lang="en-US" altLang="en-US" sz="1200" b="1" i="1" smtClean="0">
                            <a:latin typeface="Cambria Math" panose="02040503050406030204" pitchFamily="18" charset="0"/>
                          </a:rPr>
                          <m:t>𝒘</m:t>
                        </m:r>
                      </m:e>
                      <m:sup>
                        <m:r>
                          <a:rPr lang="en-US" altLang="en-US" sz="1200" b="0" i="1" smtClean="0">
                            <a:latin typeface="Cambria Math" panose="02040503050406030204" pitchFamily="18" charset="0"/>
                          </a:rPr>
                          <m:t>𝑇</m:t>
                        </m:r>
                      </m:sup>
                    </m:sSup>
                    <m:r>
                      <a:rPr lang="en-US" altLang="en-US" sz="1200" b="0" i="1" smtClean="0">
                        <a:latin typeface="Cambria Math" panose="02040503050406030204" pitchFamily="18" charset="0"/>
                      </a:rPr>
                      <m:t>/</m:t>
                    </m:r>
                    <m:r>
                      <a:rPr lang="en-US" altLang="en-US" sz="1400" b="1" i="1">
                        <a:latin typeface="Cambria Math" panose="02040503050406030204" pitchFamily="18" charset="0"/>
                      </a:rPr>
                      <m:t>‖</m:t>
                    </m:r>
                    <m:r>
                      <a:rPr lang="en-US" altLang="en-US" sz="1200" b="1" i="1" smtClean="0">
                        <a:latin typeface="Cambria Math" panose="02040503050406030204" pitchFamily="18" charset="0"/>
                      </a:rPr>
                      <m:t>𝒘</m:t>
                    </m:r>
                    <m:r>
                      <a:rPr lang="en-US" altLang="en-US" sz="1600" b="1" i="1">
                        <a:latin typeface="Cambria Math" panose="02040503050406030204" pitchFamily="18" charset="0"/>
                      </a:rPr>
                      <m:t>‖</m:t>
                    </m:r>
                  </m:oMath>
                </a14:m>
                <a:r>
                  <a:rPr lang="en-US" altLang="en-US" sz="1600" dirty="0" smtClean="0"/>
                  <a:t>, </a:t>
                </a:r>
                <a:r>
                  <a:rPr lang="en-US" altLang="en-US" sz="1600" dirty="0"/>
                  <a:t>so </a:t>
                </a:r>
                <a:r>
                  <a:rPr lang="en-US" altLang="en-US" sz="1600" dirty="0" smtClean="0"/>
                  <a:t>the dotted line, </a:t>
                </a:r>
                <a14:m>
                  <m:oMath xmlns:m="http://schemas.openxmlformats.org/officeDocument/2006/math">
                    <m:r>
                      <a:rPr lang="en-US" altLang="en-US" sz="1200" b="1" i="1" smtClean="0">
                        <a:latin typeface="Cambria Math" panose="02040503050406030204" pitchFamily="18" charset="0"/>
                      </a:rPr>
                      <m:t>𝒙</m:t>
                    </m:r>
                    <m:r>
                      <a:rPr lang="en-US" altLang="en-US" sz="1200" b="1" i="1" smtClean="0">
                        <a:latin typeface="Cambria Math" panose="02040503050406030204" pitchFamily="18" charset="0"/>
                      </a:rPr>
                      <m:t>−</m:t>
                    </m:r>
                    <m:sSup>
                      <m:sSupPr>
                        <m:ctrlPr>
                          <a:rPr lang="en-US" altLang="en-US" sz="1200" b="1" i="1" smtClean="0">
                            <a:latin typeface="Cambria Math" panose="02040503050406030204" pitchFamily="18" charset="0"/>
                          </a:rPr>
                        </m:ctrlPr>
                      </m:sSupPr>
                      <m:e>
                        <m:r>
                          <a:rPr lang="en-US" altLang="en-US" sz="1200" b="1" i="1" smtClean="0">
                            <a:latin typeface="Cambria Math" panose="02040503050406030204" pitchFamily="18" charset="0"/>
                          </a:rPr>
                          <m:t>𝒙</m:t>
                        </m:r>
                      </m:e>
                      <m:sup>
                        <m:r>
                          <a:rPr lang="en-US" altLang="en-US" sz="1200" b="1" i="1" smtClean="0">
                            <a:latin typeface="Cambria Math" panose="02040503050406030204" pitchFamily="18" charset="0"/>
                          </a:rPr>
                          <m:t>′</m:t>
                        </m:r>
                      </m:sup>
                    </m:sSup>
                    <m:r>
                      <a:rPr lang="en-US" altLang="en-US" sz="1200" b="0" i="1" smtClean="0">
                        <a:latin typeface="Cambria Math" panose="02040503050406030204" pitchFamily="18" charset="0"/>
                      </a:rPr>
                      <m:t>=</m:t>
                    </m:r>
                    <m:r>
                      <a:rPr lang="en-US" altLang="en-US" sz="1200" b="0" i="1" smtClean="0">
                        <a:latin typeface="Cambria Math" panose="02040503050406030204" pitchFamily="18" charset="0"/>
                      </a:rPr>
                      <m:t>𝑦𝑟</m:t>
                    </m:r>
                    <m:sSup>
                      <m:sSupPr>
                        <m:ctrlPr>
                          <a:rPr lang="en-US" altLang="en-US" sz="1200" b="1" i="1" smtClean="0">
                            <a:latin typeface="Cambria Math" panose="02040503050406030204" pitchFamily="18" charset="0"/>
                          </a:rPr>
                        </m:ctrlPr>
                      </m:sSupPr>
                      <m:e>
                        <m:r>
                          <a:rPr lang="en-US" altLang="en-US" sz="1200" b="1" i="1" smtClean="0">
                            <a:latin typeface="Cambria Math" panose="02040503050406030204" pitchFamily="18" charset="0"/>
                          </a:rPr>
                          <m:t>𝒘</m:t>
                        </m:r>
                      </m:e>
                      <m:sup>
                        <m:r>
                          <a:rPr lang="en-US" altLang="en-US" sz="1200" b="1" i="1" smtClean="0">
                            <a:latin typeface="Cambria Math" panose="02040503050406030204" pitchFamily="18" charset="0"/>
                          </a:rPr>
                          <m:t>𝑻</m:t>
                        </m:r>
                      </m:sup>
                    </m:sSup>
                    <m:r>
                      <a:rPr lang="en-US" altLang="en-US" sz="1200" b="1" i="1" smtClean="0">
                        <a:latin typeface="Cambria Math" panose="02040503050406030204" pitchFamily="18" charset="0"/>
                      </a:rPr>
                      <m:t>/</m:t>
                    </m:r>
                    <m:r>
                      <a:rPr lang="en-US" altLang="en-US" sz="1400" b="1" i="1">
                        <a:latin typeface="Cambria Math" panose="02040503050406030204" pitchFamily="18" charset="0"/>
                      </a:rPr>
                      <m:t>‖</m:t>
                    </m:r>
                    <m:r>
                      <a:rPr lang="en-US" altLang="en-US" sz="1400" b="1" i="1" smtClean="0">
                        <a:latin typeface="Cambria Math" panose="02040503050406030204" pitchFamily="18" charset="0"/>
                      </a:rPr>
                      <m:t>𝒘</m:t>
                    </m:r>
                    <m:r>
                      <a:rPr lang="en-US" altLang="en-US" sz="1600" b="1" i="1">
                        <a:latin typeface="Cambria Math" panose="02040503050406030204" pitchFamily="18" charset="0"/>
                      </a:rPr>
                      <m:t>‖</m:t>
                    </m:r>
                  </m:oMath>
                </a14:m>
                <a:r>
                  <a:rPr lang="en-US" altLang="ja-JP" sz="1600" dirty="0" smtClean="0"/>
                  <a:t>. Therefore </a:t>
                </a:r>
              </a:p>
              <a:p>
                <a:pPr eaLnBrk="1" hangingPunct="1"/>
                <a14:m>
                  <m:oMathPara xmlns:m="http://schemas.openxmlformats.org/officeDocument/2006/math">
                    <m:oMathParaPr>
                      <m:jc m:val="centerGroup"/>
                    </m:oMathParaPr>
                    <m:oMath xmlns:m="http://schemas.openxmlformats.org/officeDocument/2006/math">
                      <m:sSup>
                        <m:sSupPr>
                          <m:ctrlPr>
                            <a:rPr lang="en-US" altLang="ja-JP" sz="1000" b="0" i="1" smtClean="0">
                              <a:latin typeface="Cambria Math" panose="02040503050406030204" pitchFamily="18" charset="0"/>
                            </a:rPr>
                          </m:ctrlPr>
                        </m:sSupPr>
                        <m:e>
                          <m:r>
                            <a:rPr lang="en-US" altLang="ja-JP" sz="1000" b="1" i="1" smtClean="0">
                              <a:latin typeface="Cambria Math" panose="02040503050406030204" pitchFamily="18" charset="0"/>
                            </a:rPr>
                            <m:t>𝒙</m:t>
                          </m:r>
                        </m:e>
                        <m:sup>
                          <m:r>
                            <a:rPr lang="en-US" altLang="ja-JP" sz="1000" b="0" i="1" smtClean="0">
                              <a:latin typeface="Cambria Math" panose="02040503050406030204" pitchFamily="18" charset="0"/>
                            </a:rPr>
                            <m:t>′</m:t>
                          </m:r>
                        </m:sup>
                      </m:sSup>
                      <m:r>
                        <a:rPr lang="en-US" altLang="ja-JP" sz="1000" b="0" i="1" smtClean="0">
                          <a:latin typeface="Cambria Math" panose="02040503050406030204" pitchFamily="18" charset="0"/>
                        </a:rPr>
                        <m:t>=</m:t>
                      </m:r>
                      <m:r>
                        <a:rPr lang="en-US" altLang="ja-JP" sz="1000" b="1" i="1" smtClean="0">
                          <a:latin typeface="Cambria Math" panose="02040503050406030204" pitchFamily="18" charset="0"/>
                        </a:rPr>
                        <m:t>𝒙</m:t>
                      </m:r>
                      <m:r>
                        <a:rPr lang="en-US" altLang="ja-JP" sz="1000" b="0" i="1" smtClean="0">
                          <a:latin typeface="Cambria Math" panose="02040503050406030204" pitchFamily="18" charset="0"/>
                        </a:rPr>
                        <m:t>−</m:t>
                      </m:r>
                      <m:r>
                        <a:rPr lang="en-US" altLang="ja-JP" sz="1000" b="0" i="1" smtClean="0">
                          <a:latin typeface="Cambria Math" panose="02040503050406030204" pitchFamily="18" charset="0"/>
                        </a:rPr>
                        <m:t>𝑦𝑟</m:t>
                      </m:r>
                      <m:sSup>
                        <m:sSupPr>
                          <m:ctrlPr>
                            <a:rPr lang="en-US" altLang="ja-JP" sz="1000" b="0" i="1" smtClean="0">
                              <a:latin typeface="Cambria Math" panose="02040503050406030204" pitchFamily="18" charset="0"/>
                            </a:rPr>
                          </m:ctrlPr>
                        </m:sSupPr>
                        <m:e>
                          <m:r>
                            <a:rPr lang="en-US" altLang="ja-JP" sz="1000" b="1" i="1" smtClean="0">
                              <a:latin typeface="Cambria Math" panose="02040503050406030204" pitchFamily="18" charset="0"/>
                            </a:rPr>
                            <m:t>𝒘</m:t>
                          </m:r>
                        </m:e>
                        <m:sup>
                          <m:r>
                            <a:rPr lang="en-US" altLang="ja-JP" sz="1000" b="0" i="1" smtClean="0">
                              <a:latin typeface="Cambria Math" panose="02040503050406030204" pitchFamily="18" charset="0"/>
                            </a:rPr>
                            <m:t>𝑇</m:t>
                          </m:r>
                        </m:sup>
                      </m:sSup>
                      <m:r>
                        <a:rPr lang="en-US" altLang="ja-JP" sz="1000" b="1" i="1" smtClean="0">
                          <a:latin typeface="Cambria Math" panose="02040503050406030204" pitchFamily="18" charset="0"/>
                        </a:rPr>
                        <m:t>/</m:t>
                      </m:r>
                      <m:r>
                        <a:rPr lang="en-US" altLang="en-US" sz="1100" b="1" i="1">
                          <a:latin typeface="Cambria Math" panose="02040503050406030204" pitchFamily="18" charset="0"/>
                        </a:rPr>
                        <m:t>‖</m:t>
                      </m:r>
                      <m:r>
                        <a:rPr lang="en-US" altLang="en-US" sz="1100" b="1" i="1" smtClean="0">
                          <a:latin typeface="Cambria Math" panose="02040503050406030204" pitchFamily="18" charset="0"/>
                        </a:rPr>
                        <m:t>𝒘</m:t>
                      </m:r>
                      <m:r>
                        <a:rPr lang="en-US" altLang="en-US" sz="1400" b="1" i="1">
                          <a:latin typeface="Cambria Math" panose="02040503050406030204" pitchFamily="18" charset="0"/>
                        </a:rPr>
                        <m:t>‖</m:t>
                      </m:r>
                    </m:oMath>
                  </m:oMathPara>
                </a14:m>
                <a:endParaRPr lang="en-US" altLang="ja-JP" sz="1600" dirty="0"/>
              </a:p>
              <a:p>
                <a:pPr eaLnBrk="1" hangingPunct="1"/>
                <a:r>
                  <a:rPr lang="en-US" altLang="en-US" sz="1600" dirty="0" smtClean="0"/>
                  <a:t>But </a:t>
                </a:r>
                <a14:m>
                  <m:oMath xmlns:m="http://schemas.openxmlformats.org/officeDocument/2006/math">
                    <m:r>
                      <a:rPr lang="en-US" altLang="en-US" sz="1600" b="1" i="1" dirty="0" smtClean="0">
                        <a:latin typeface="Cambria Math" panose="02040503050406030204" pitchFamily="18" charset="0"/>
                      </a:rPr>
                      <m:t>𝒙</m:t>
                    </m:r>
                    <m:r>
                      <a:rPr lang="en-US" altLang="en-US" sz="1600" b="1" i="1" dirty="0">
                        <a:latin typeface="Cambria Math" panose="02040503050406030204" pitchFamily="18" charset="0"/>
                      </a:rPr>
                      <m:t>′</m:t>
                    </m:r>
                  </m:oMath>
                </a14:m>
                <a:r>
                  <a:rPr lang="en-US" altLang="ja-JP" sz="1600" b="1" dirty="0" smtClean="0"/>
                  <a:t> </a:t>
                </a:r>
                <a:r>
                  <a:rPr lang="en-US" altLang="ja-JP" sz="1600" dirty="0"/>
                  <a:t>satisfies </a:t>
                </a:r>
                <a14:m>
                  <m:oMath xmlns:m="http://schemas.openxmlformats.org/officeDocument/2006/math">
                    <m:r>
                      <a:rPr lang="en-US" altLang="ja-JP" sz="1600" b="1" i="1" dirty="0" smtClean="0">
                        <a:latin typeface="Cambria Math" panose="02040503050406030204" pitchFamily="18" charset="0"/>
                      </a:rPr>
                      <m:t>𝒙</m:t>
                    </m:r>
                    <m:r>
                      <a:rPr lang="en-US" altLang="ja-JP" sz="1600" b="1" i="1" dirty="0" smtClean="0">
                        <a:latin typeface="Cambria Math" panose="02040503050406030204" pitchFamily="18" charset="0"/>
                      </a:rPr>
                      <m:t>′</m:t>
                    </m:r>
                    <m:r>
                      <a:rPr lang="en-US" altLang="ja-JP" sz="1600" b="1" i="1" dirty="0" smtClean="0">
                        <a:latin typeface="Cambria Math" panose="02040503050406030204" pitchFamily="18" charset="0"/>
                      </a:rPr>
                      <m:t>𝒘</m:t>
                    </m:r>
                    <m:r>
                      <a:rPr lang="en-US" altLang="ja-JP" sz="1600" i="1" dirty="0" err="1" smtClean="0">
                        <a:latin typeface="Cambria Math" panose="02040503050406030204" pitchFamily="18" charset="0"/>
                      </a:rPr>
                      <m:t>+</m:t>
                    </m:r>
                    <m:r>
                      <a:rPr lang="en-US" altLang="ja-JP" sz="1600" i="1" dirty="0" err="1" smtClean="0">
                        <a:latin typeface="Cambria Math" panose="02040503050406030204" pitchFamily="18" charset="0"/>
                      </a:rPr>
                      <m:t>𝑏</m:t>
                    </m:r>
                    <m:r>
                      <a:rPr lang="en-US" altLang="ja-JP" sz="1600" i="1" dirty="0" smtClean="0">
                        <a:latin typeface="Cambria Math" panose="02040503050406030204" pitchFamily="18" charset="0"/>
                      </a:rPr>
                      <m:t> </m:t>
                    </m:r>
                  </m:oMath>
                </a14:m>
                <a:r>
                  <a:rPr lang="en-US" altLang="ja-JP" sz="1600" dirty="0"/>
                  <a:t>= 0.</a:t>
                </a:r>
              </a:p>
              <a:p>
                <a:pPr eaLnBrk="1" hangingPunct="1"/>
                <a:r>
                  <a:rPr lang="en-US" altLang="en-US" sz="1600" dirty="0"/>
                  <a:t>So </a:t>
                </a:r>
                <a14:m>
                  <m:oMath xmlns:m="http://schemas.openxmlformats.org/officeDocument/2006/math">
                    <m:r>
                      <a:rPr lang="en-US" altLang="en-US" sz="1100" i="1" dirty="0" smtClean="0">
                        <a:latin typeface="Cambria Math" panose="02040503050406030204" pitchFamily="18" charset="0"/>
                      </a:rPr>
                      <m:t>(</m:t>
                    </m:r>
                    <m:r>
                      <a:rPr lang="en-US" altLang="en-US" sz="1100" b="1" i="1" dirty="0" smtClean="0">
                        <a:latin typeface="Cambria Math" panose="02040503050406030204" pitchFamily="18" charset="0"/>
                      </a:rPr>
                      <m:t>𝒙</m:t>
                    </m:r>
                    <m:r>
                      <a:rPr lang="en-US" altLang="en-US" sz="1100" i="1" dirty="0" smtClean="0">
                        <a:latin typeface="Cambria Math" panose="02040503050406030204" pitchFamily="18" charset="0"/>
                      </a:rPr>
                      <m:t> </m:t>
                    </m:r>
                    <m:r>
                      <a:rPr lang="en-US" altLang="en-US" sz="1100" i="1" dirty="0">
                        <a:latin typeface="Cambria Math" panose="02040503050406030204" pitchFamily="18" charset="0"/>
                      </a:rPr>
                      <m:t>–</m:t>
                    </m:r>
                    <m:r>
                      <a:rPr lang="en-US" altLang="en-US" sz="1100" i="1" dirty="0" err="1">
                        <a:latin typeface="Cambria Math" panose="02040503050406030204" pitchFamily="18" charset="0"/>
                      </a:rPr>
                      <m:t>𝑦𝑟</m:t>
                    </m:r>
                    <m:sSup>
                      <m:sSupPr>
                        <m:ctrlPr>
                          <a:rPr lang="en-US" altLang="en-US" sz="1100" b="1" i="1" dirty="0" smtClean="0">
                            <a:latin typeface="Cambria Math" panose="02040503050406030204" pitchFamily="18" charset="0"/>
                          </a:rPr>
                        </m:ctrlPr>
                      </m:sSupPr>
                      <m:e>
                        <m:r>
                          <a:rPr lang="en-US" altLang="en-US" sz="1100" b="1" i="1" dirty="0" err="1">
                            <a:latin typeface="Cambria Math" panose="02040503050406030204" pitchFamily="18" charset="0"/>
                          </a:rPr>
                          <m:t>𝒘</m:t>
                        </m:r>
                      </m:e>
                      <m:sup>
                        <m:r>
                          <a:rPr lang="en-US" altLang="en-US" sz="1100" b="0" i="1" dirty="0" smtClean="0">
                            <a:latin typeface="Cambria Math" panose="02040503050406030204" pitchFamily="18" charset="0"/>
                          </a:rPr>
                          <m:t>𝑇</m:t>
                        </m:r>
                      </m:sup>
                    </m:sSup>
                    <m:r>
                      <a:rPr lang="en-US" altLang="en-US" sz="1100" i="1" dirty="0">
                        <a:latin typeface="Cambria Math" panose="02040503050406030204" pitchFamily="18" charset="0"/>
                      </a:rPr>
                      <m:t>/</m:t>
                    </m:r>
                    <m:r>
                      <a:rPr lang="en-US" altLang="en-US" sz="1200" b="1" i="1">
                        <a:latin typeface="Cambria Math" panose="02040503050406030204" pitchFamily="18" charset="0"/>
                      </a:rPr>
                      <m:t>‖</m:t>
                    </m:r>
                    <m:r>
                      <a:rPr lang="en-US" altLang="en-US" sz="1100" b="1" i="1" dirty="0">
                        <a:latin typeface="Cambria Math" panose="02040503050406030204" pitchFamily="18" charset="0"/>
                      </a:rPr>
                      <m:t>𝒘</m:t>
                    </m:r>
                    <m:r>
                      <a:rPr lang="en-US" altLang="en-US" sz="1400" b="1" i="1">
                        <a:latin typeface="Cambria Math" panose="02040503050406030204" pitchFamily="18" charset="0"/>
                      </a:rPr>
                      <m:t>‖</m:t>
                    </m:r>
                    <m:r>
                      <a:rPr lang="en-US" altLang="en-US" sz="1100" i="1" dirty="0" smtClean="0">
                        <a:latin typeface="Cambria Math" panose="02040503050406030204" pitchFamily="18" charset="0"/>
                      </a:rPr>
                      <m:t>)</m:t>
                    </m:r>
                    <m:r>
                      <a:rPr lang="en-US" altLang="en-US" sz="1100" b="1" i="1" dirty="0" smtClean="0">
                        <a:latin typeface="Cambria Math" panose="02040503050406030204" pitchFamily="18" charset="0"/>
                      </a:rPr>
                      <m:t>𝒘</m:t>
                    </m:r>
                    <m:r>
                      <a:rPr lang="en-US" altLang="en-US" sz="1100" i="1" dirty="0" smtClean="0">
                        <a:latin typeface="Cambria Math" panose="02040503050406030204" pitchFamily="18" charset="0"/>
                      </a:rPr>
                      <m:t> </m:t>
                    </m:r>
                    <m:r>
                      <a:rPr lang="en-US" altLang="en-US" sz="1100" i="1" dirty="0">
                        <a:latin typeface="Cambria Math" panose="02040503050406030204" pitchFamily="18" charset="0"/>
                      </a:rPr>
                      <m:t>+ </m:t>
                    </m:r>
                    <m:r>
                      <a:rPr lang="en-US" altLang="en-US" sz="1100" i="1" dirty="0">
                        <a:latin typeface="Cambria Math" panose="02040503050406030204" pitchFamily="18" charset="0"/>
                      </a:rPr>
                      <m:t>𝑏</m:t>
                    </m:r>
                    <m:r>
                      <a:rPr lang="en-US" altLang="en-US" sz="1100" i="1" dirty="0">
                        <a:latin typeface="Cambria Math" panose="02040503050406030204" pitchFamily="18" charset="0"/>
                      </a:rPr>
                      <m:t> = 0</m:t>
                    </m:r>
                  </m:oMath>
                </a14:m>
                <a:endParaRPr lang="en-US" altLang="en-US" sz="1600" dirty="0"/>
              </a:p>
              <a:p>
                <a:pPr eaLnBrk="1" hangingPunct="1"/>
                <a:r>
                  <a:rPr lang="en-US" altLang="en-US" sz="1600" dirty="0"/>
                  <a:t>Recall that </a:t>
                </a:r>
                <a14:m>
                  <m:oMath xmlns:m="http://schemas.openxmlformats.org/officeDocument/2006/math">
                    <m:sSup>
                      <m:sSupPr>
                        <m:ctrlPr>
                          <a:rPr lang="en-US" altLang="en-US" sz="1100" b="0" i="1" dirty="0" smtClean="0">
                            <a:latin typeface="Cambria Math" panose="02040503050406030204" pitchFamily="18" charset="0"/>
                          </a:rPr>
                        </m:ctrlPr>
                      </m:sSupPr>
                      <m:e>
                        <m:r>
                          <a:rPr lang="en-US" altLang="en-US" sz="1200" b="1" i="1">
                            <a:latin typeface="Cambria Math" panose="02040503050406030204" pitchFamily="18" charset="0"/>
                          </a:rPr>
                          <m:t>‖</m:t>
                        </m:r>
                        <m:r>
                          <a:rPr lang="en-US" altLang="en-US" sz="1200" b="1" i="1" smtClean="0">
                            <a:latin typeface="Cambria Math" panose="02040503050406030204" pitchFamily="18" charset="0"/>
                          </a:rPr>
                          <m:t>𝒘</m:t>
                        </m:r>
                        <m:r>
                          <a:rPr lang="en-US" altLang="en-US" sz="1400" b="1" i="1">
                            <a:latin typeface="Cambria Math" panose="02040503050406030204" pitchFamily="18" charset="0"/>
                          </a:rPr>
                          <m:t>‖</m:t>
                        </m:r>
                      </m:e>
                      <m:sup>
                        <m:r>
                          <a:rPr lang="en-US" altLang="en-US" sz="1100" b="0" i="1" dirty="0" smtClean="0">
                            <a:latin typeface="Cambria Math" panose="02040503050406030204" pitchFamily="18" charset="0"/>
                          </a:rPr>
                          <m:t>2</m:t>
                        </m:r>
                      </m:sup>
                    </m:sSup>
                    <m:r>
                      <a:rPr lang="en-US" altLang="en-US" sz="1100" i="1" dirty="0" smtClean="0">
                        <a:latin typeface="Cambria Math" panose="02040503050406030204" pitchFamily="18" charset="0"/>
                      </a:rPr>
                      <m:t>= </m:t>
                    </m:r>
                    <m:r>
                      <a:rPr lang="en-US" altLang="en-US" sz="1100" b="1" i="1" dirty="0" err="1">
                        <a:latin typeface="Cambria Math" panose="02040503050406030204" pitchFamily="18" charset="0"/>
                      </a:rPr>
                      <m:t>𝒘</m:t>
                    </m:r>
                    <m:r>
                      <a:rPr lang="en-US" altLang="en-US" sz="1100" i="1" baseline="30000" dirty="0" err="1">
                        <a:latin typeface="Cambria Math" panose="02040503050406030204" pitchFamily="18" charset="0"/>
                      </a:rPr>
                      <m:t>𝑇</m:t>
                    </m:r>
                    <m:r>
                      <a:rPr lang="en-US" altLang="en-US" sz="1100" b="1" i="1" dirty="0" err="1">
                        <a:latin typeface="Cambria Math" panose="02040503050406030204" pitchFamily="18" charset="0"/>
                      </a:rPr>
                      <m:t>𝒘</m:t>
                    </m:r>
                  </m:oMath>
                </a14:m>
                <a:r>
                  <a:rPr lang="en-US" altLang="en-US" sz="1600" dirty="0"/>
                  <a:t>.</a:t>
                </a:r>
              </a:p>
              <a:p>
                <a:pPr eaLnBrk="1" hangingPunct="1"/>
                <a:r>
                  <a:rPr lang="en-US" altLang="en-US" sz="1600" dirty="0"/>
                  <a:t>So </a:t>
                </a:r>
                <a14:m>
                  <m:oMath xmlns:m="http://schemas.openxmlformats.org/officeDocument/2006/math">
                    <m:r>
                      <a:rPr lang="en-US" altLang="en-US" sz="1200" b="1" i="1" dirty="0" smtClean="0">
                        <a:latin typeface="Cambria Math" panose="02040503050406030204" pitchFamily="18" charset="0"/>
                      </a:rPr>
                      <m:t>𝒙𝒘</m:t>
                    </m:r>
                    <m:r>
                      <a:rPr lang="en-US" altLang="en-US" sz="1200" i="1" dirty="0" smtClean="0">
                        <a:latin typeface="Cambria Math" panose="02040503050406030204" pitchFamily="18" charset="0"/>
                      </a:rPr>
                      <m:t> </m:t>
                    </m:r>
                    <m:r>
                      <a:rPr lang="en-US" altLang="en-US" sz="1200" i="1" dirty="0">
                        <a:latin typeface="Cambria Math" panose="02040503050406030204" pitchFamily="18" charset="0"/>
                      </a:rPr>
                      <m:t>–</m:t>
                    </m:r>
                    <m:r>
                      <a:rPr lang="en-US" altLang="en-US" sz="1200" i="1" dirty="0" err="1">
                        <a:latin typeface="Cambria Math" panose="02040503050406030204" pitchFamily="18" charset="0"/>
                      </a:rPr>
                      <m:t>𝑦𝑟</m:t>
                    </m:r>
                    <m:r>
                      <a:rPr lang="en-US" altLang="en-US" sz="1400" b="1" i="1">
                        <a:latin typeface="Cambria Math" panose="02040503050406030204" pitchFamily="18" charset="0"/>
                      </a:rPr>
                      <m:t>‖</m:t>
                    </m:r>
                    <m:r>
                      <a:rPr lang="en-US" altLang="en-US" sz="1200" b="1" i="1" dirty="0" err="1">
                        <a:latin typeface="Cambria Math" panose="02040503050406030204" pitchFamily="18" charset="0"/>
                      </a:rPr>
                      <m:t>𝒘</m:t>
                    </m:r>
                    <m:r>
                      <a:rPr lang="en-US" altLang="en-US" sz="1600" b="1" i="1">
                        <a:latin typeface="Cambria Math" panose="02040503050406030204" pitchFamily="18" charset="0"/>
                      </a:rPr>
                      <m:t>‖</m:t>
                    </m:r>
                    <m:r>
                      <a:rPr lang="en-US" altLang="en-US" sz="1200" i="1" dirty="0">
                        <a:latin typeface="Cambria Math" panose="02040503050406030204" pitchFamily="18" charset="0"/>
                      </a:rPr>
                      <m:t>+ </m:t>
                    </m:r>
                    <m:r>
                      <a:rPr lang="en-US" altLang="en-US" sz="1200" i="1" dirty="0">
                        <a:latin typeface="Cambria Math" panose="02040503050406030204" pitchFamily="18" charset="0"/>
                      </a:rPr>
                      <m:t>𝑏</m:t>
                    </m:r>
                    <m:r>
                      <a:rPr lang="en-US" altLang="en-US" sz="1200" i="1" dirty="0">
                        <a:latin typeface="Cambria Math" panose="02040503050406030204" pitchFamily="18" charset="0"/>
                      </a:rPr>
                      <m:t> = 0</m:t>
                    </m:r>
                  </m:oMath>
                </a14:m>
                <a:endParaRPr lang="en-US" altLang="en-US" sz="1600" dirty="0"/>
              </a:p>
              <a:p>
                <a:pPr eaLnBrk="1" hangingPunct="1"/>
                <a:r>
                  <a:rPr lang="en-US" altLang="en-US" sz="1600" dirty="0"/>
                  <a:t>S</a:t>
                </a:r>
                <a:r>
                  <a:rPr lang="en-US" altLang="en-US" sz="1600" dirty="0" smtClean="0"/>
                  <a:t>olving </a:t>
                </a:r>
                <a:r>
                  <a:rPr lang="en-US" altLang="en-US" sz="1600" dirty="0"/>
                  <a:t>for </a:t>
                </a:r>
                <a14:m>
                  <m:oMath xmlns:m="http://schemas.openxmlformats.org/officeDocument/2006/math">
                    <m:r>
                      <a:rPr lang="en-US" altLang="en-US" sz="1600" i="1" dirty="0" smtClean="0">
                        <a:latin typeface="Cambria Math" panose="02040503050406030204" pitchFamily="18" charset="0"/>
                      </a:rPr>
                      <m:t>𝑟</m:t>
                    </m:r>
                  </m:oMath>
                </a14:m>
                <a:r>
                  <a:rPr lang="en-US" altLang="en-US" sz="1600" dirty="0"/>
                  <a:t> gives:</a:t>
                </a:r>
              </a:p>
              <a:p>
                <a:pPr eaLnBrk="1" hangingPunct="1"/>
                <a:r>
                  <a:rPr lang="en-US" altLang="en-US" sz="1600" dirty="0" smtClean="0"/>
                  <a:t> </a:t>
                </a:r>
                <a14:m>
                  <m:oMath xmlns:m="http://schemas.openxmlformats.org/officeDocument/2006/math">
                    <m:r>
                      <a:rPr lang="en-US" altLang="en-US" sz="1100" i="1" dirty="0" smtClean="0">
                        <a:latin typeface="Cambria Math" panose="02040503050406030204" pitchFamily="18" charset="0"/>
                      </a:rPr>
                      <m:t>𝑟</m:t>
                    </m:r>
                    <m:r>
                      <a:rPr lang="en-US" altLang="en-US" sz="1100" i="1" dirty="0" smtClean="0">
                        <a:latin typeface="Cambria Math" panose="02040503050406030204" pitchFamily="18" charset="0"/>
                      </a:rPr>
                      <m:t> = </m:t>
                    </m:r>
                    <m:r>
                      <a:rPr lang="en-US" altLang="en-US" sz="1100" i="1" dirty="0" smtClean="0">
                        <a:latin typeface="Cambria Math" panose="02040503050406030204" pitchFamily="18" charset="0"/>
                      </a:rPr>
                      <m:t>𝑦</m:t>
                    </m:r>
                    <m:r>
                      <a:rPr lang="en-US" altLang="en-US" sz="1100" i="1" dirty="0" smtClean="0">
                        <a:latin typeface="Cambria Math" panose="02040503050406030204" pitchFamily="18" charset="0"/>
                      </a:rPr>
                      <m:t>(</m:t>
                    </m:r>
                    <m:r>
                      <a:rPr lang="en-US" altLang="en-US" sz="1100" b="1" i="1" dirty="0" err="1">
                        <a:latin typeface="Cambria Math" panose="02040503050406030204" pitchFamily="18" charset="0"/>
                      </a:rPr>
                      <m:t>𝒙</m:t>
                    </m:r>
                    <m:r>
                      <a:rPr lang="en-US" altLang="en-US" sz="1100" b="1" i="1" dirty="0" smtClean="0">
                        <a:latin typeface="Cambria Math" panose="02040503050406030204" pitchFamily="18" charset="0"/>
                      </a:rPr>
                      <m:t>𝒘</m:t>
                    </m:r>
                    <m:r>
                      <a:rPr lang="en-US" altLang="en-US" sz="1100" i="1" dirty="0">
                        <a:latin typeface="Cambria Math" panose="02040503050406030204" pitchFamily="18" charset="0"/>
                      </a:rPr>
                      <m:t> + </m:t>
                    </m:r>
                    <m:r>
                      <a:rPr lang="en-US" altLang="en-US" sz="1100" i="1" dirty="0">
                        <a:latin typeface="Cambria Math" panose="02040503050406030204" pitchFamily="18" charset="0"/>
                      </a:rPr>
                      <m:t>𝑏</m:t>
                    </m:r>
                    <m:r>
                      <a:rPr lang="en-US" altLang="en-US" sz="1100" i="1" dirty="0">
                        <a:latin typeface="Cambria Math" panose="02040503050406030204" pitchFamily="18" charset="0"/>
                      </a:rPr>
                      <m:t>)/</m:t>
                    </m:r>
                    <m:r>
                      <a:rPr lang="en-US" altLang="en-US" sz="1200" b="1" i="1">
                        <a:latin typeface="Cambria Math" panose="02040503050406030204" pitchFamily="18" charset="0"/>
                      </a:rPr>
                      <m:t>‖</m:t>
                    </m:r>
                    <m:r>
                      <a:rPr lang="en-US" altLang="en-US" sz="1100" b="1" i="1" dirty="0">
                        <a:latin typeface="Cambria Math" panose="02040503050406030204" pitchFamily="18" charset="0"/>
                      </a:rPr>
                      <m:t>𝒘</m:t>
                    </m:r>
                    <m:r>
                      <a:rPr lang="en-US" altLang="en-US" sz="1400" b="1" i="1">
                        <a:latin typeface="Cambria Math" panose="02040503050406030204" pitchFamily="18" charset="0"/>
                      </a:rPr>
                      <m:t>‖</m:t>
                    </m:r>
                  </m:oMath>
                </a14:m>
                <a:r>
                  <a:rPr lang="en-US" altLang="en-US" sz="1600" dirty="0" smtClean="0"/>
                  <a:t>(note </a:t>
                </a:r>
                <a14:m>
                  <m:oMath xmlns:m="http://schemas.openxmlformats.org/officeDocument/2006/math">
                    <m:r>
                      <a:rPr lang="en-US" altLang="en-US" sz="1600" b="0" i="1" smtClean="0">
                        <a:latin typeface="Cambria Math" panose="02040503050406030204" pitchFamily="18" charset="0"/>
                      </a:rPr>
                      <m:t>𝑦</m:t>
                    </m:r>
                    <m:r>
                      <a:rPr lang="en-US" altLang="en-US" sz="1600" b="0" i="1" smtClean="0">
                        <a:latin typeface="Cambria Math" panose="02040503050406030204" pitchFamily="18" charset="0"/>
                      </a:rPr>
                      <m:t>=1 </m:t>
                    </m:r>
                    <m:r>
                      <a:rPr lang="en-US" altLang="en-US" sz="1600" b="0" i="1" smtClean="0">
                        <a:latin typeface="Cambria Math" panose="02040503050406030204" pitchFamily="18" charset="0"/>
                      </a:rPr>
                      <m:t>𝑜𝑟</m:t>
                    </m:r>
                    <m:r>
                      <a:rPr lang="en-US" altLang="en-US" sz="1600" b="0" i="1" smtClean="0">
                        <a:latin typeface="Cambria Math" panose="02040503050406030204" pitchFamily="18" charset="0"/>
                      </a:rPr>
                      <m:t> −1</m:t>
                    </m:r>
                  </m:oMath>
                </a14:m>
                <a:r>
                  <a:rPr lang="en-US" altLang="en-US" sz="1600" dirty="0" smtClean="0"/>
                  <a:t>)</a:t>
                </a:r>
                <a:endParaRPr lang="en-US" altLang="en-US" sz="1600" dirty="0"/>
              </a:p>
            </p:txBody>
          </p:sp>
        </mc:Choice>
        <mc:Fallback xmlns="">
          <p:sp>
            <p:nvSpPr>
              <p:cNvPr id="28715" name="TextBox 44"/>
              <p:cNvSpPr txBox="1">
                <a:spLocks noRot="1" noChangeAspect="1" noMove="1" noResize="1" noEditPoints="1" noAdjustHandles="1" noChangeArrowheads="1" noChangeShapeType="1" noTextEdit="1"/>
              </p:cNvSpPr>
              <p:nvPr/>
            </p:nvSpPr>
            <p:spPr bwMode="auto">
              <a:xfrm>
                <a:off x="4914900" y="3021013"/>
                <a:ext cx="4343400" cy="3133678"/>
              </a:xfrm>
              <a:prstGeom prst="rect">
                <a:avLst/>
              </a:prstGeom>
              <a:blipFill rotWithShape="0">
                <a:blip r:embed="rId8"/>
                <a:stretch>
                  <a:fillRect l="-701" t="-58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8716" name="TextBox 4"/>
          <p:cNvSpPr txBox="1">
            <a:spLocks noChangeArrowheads="1"/>
          </p:cNvSpPr>
          <p:nvPr/>
        </p:nvSpPr>
        <p:spPr bwMode="auto">
          <a:xfrm>
            <a:off x="7620000" y="-33338"/>
            <a:ext cx="1098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1600">
                <a:solidFill>
                  <a:srgbClr val="FBFCFF"/>
                </a:solidFill>
              </a:rPr>
              <a:t>Sec. 15.1</a:t>
            </a:r>
          </a:p>
        </p:txBody>
      </p:sp>
    </p:spTree>
    <p:extLst>
      <p:ext uri="{BB962C8B-B14F-4D97-AF65-F5344CB8AC3E}">
        <p14:creationId xmlns:p14="http://schemas.microsoft.com/office/powerpoint/2010/main" val="88395468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dirty="0" smtClean="0"/>
              <a:t>Linear SVM Mathematically</a:t>
            </a:r>
            <a:br>
              <a:rPr lang="en-US" altLang="en-US" dirty="0" smtClean="0"/>
            </a:br>
            <a:r>
              <a:rPr lang="en-US" altLang="en-US" sz="2400" dirty="0" smtClean="0"/>
              <a:t>The linearly separable case</a:t>
            </a:r>
          </a:p>
        </p:txBody>
      </p:sp>
      <mc:AlternateContent xmlns:mc="http://schemas.openxmlformats.org/markup-compatibility/2006" xmlns:a14="http://schemas.microsoft.com/office/drawing/2010/main">
        <mc:Choice Requires="a14">
          <p:sp>
            <p:nvSpPr>
              <p:cNvPr id="30723" name="Rectangle 3"/>
              <p:cNvSpPr>
                <a:spLocks noGrp="1" noChangeArrowheads="1"/>
              </p:cNvSpPr>
              <p:nvPr>
                <p:ph type="body" idx="1"/>
              </p:nvPr>
            </p:nvSpPr>
            <p:spPr>
              <a:xfrm>
                <a:off x="530352" y="1795711"/>
                <a:ext cx="8375650" cy="5029200"/>
              </a:xfrm>
            </p:spPr>
            <p:txBody>
              <a:bodyPr/>
              <a:lstStyle/>
              <a:p>
                <a:pPr eaLnBrk="1" hangingPunct="1"/>
                <a:r>
                  <a:rPr lang="en-US" altLang="en-US" sz="2000" dirty="0" smtClean="0"/>
                  <a:t>Assume that all data is at least distance 1 from the hyperplane, then the following two constraints follow for a training set </a:t>
                </a:r>
                <a14:m>
                  <m:oMath xmlns:m="http://schemas.openxmlformats.org/officeDocument/2006/math">
                    <m:r>
                      <a:rPr lang="en-US" altLang="en-US" sz="2000" i="1" dirty="0" smtClean="0">
                        <a:latin typeface="Cambria Math" panose="02040503050406030204" pitchFamily="18" charset="0"/>
                      </a:rPr>
                      <m:t>{(</m:t>
                    </m:r>
                    <m:r>
                      <a:rPr lang="en-US" altLang="en-US" sz="2000" b="1" i="1" dirty="0" smtClean="0">
                        <a:latin typeface="Cambria Math" panose="02040503050406030204" pitchFamily="18" charset="0"/>
                      </a:rPr>
                      <m:t>𝒙</m:t>
                    </m:r>
                    <m:r>
                      <a:rPr lang="en-US" altLang="en-US" sz="2000" b="1" i="1" baseline="-25000" dirty="0" smtClean="0">
                        <a:latin typeface="Cambria Math" panose="02040503050406030204" pitchFamily="18" charset="0"/>
                      </a:rPr>
                      <m:t>𝒊</m:t>
                    </m:r>
                    <m:r>
                      <a:rPr lang="en-US" altLang="en-US" sz="2000" b="1" i="1" dirty="0" smtClean="0">
                        <a:latin typeface="Cambria Math" panose="02040503050406030204" pitchFamily="18" charset="0"/>
                      </a:rPr>
                      <m:t> </m:t>
                    </m:r>
                    <m:r>
                      <a:rPr lang="en-US" altLang="en-US" sz="2000" i="1" dirty="0" smtClean="0">
                        <a:latin typeface="Cambria Math" panose="02040503050406030204" pitchFamily="18" charset="0"/>
                      </a:rPr>
                      <m:t>,</m:t>
                    </m:r>
                    <m:r>
                      <a:rPr lang="en-US" altLang="en-US" sz="2000" i="1" dirty="0" err="1" smtClean="0">
                        <a:latin typeface="Cambria Math" panose="02040503050406030204" pitchFamily="18" charset="0"/>
                      </a:rPr>
                      <m:t>𝑦</m:t>
                    </m:r>
                    <m:r>
                      <a:rPr lang="en-US" altLang="en-US" sz="2000" i="1" baseline="-25000" dirty="0" err="1" smtClean="0">
                        <a:latin typeface="Cambria Math" panose="02040503050406030204" pitchFamily="18" charset="0"/>
                      </a:rPr>
                      <m:t>𝑖</m:t>
                    </m:r>
                    <m:r>
                      <a:rPr lang="en-US" altLang="en-US" sz="2000" i="1" dirty="0" smtClean="0">
                        <a:latin typeface="Cambria Math" panose="02040503050406030204" pitchFamily="18" charset="0"/>
                      </a:rPr>
                      <m:t>)} </m:t>
                    </m:r>
                  </m:oMath>
                </a14:m>
                <a:endParaRPr lang="en-US" altLang="en-US" sz="2000" dirty="0" smtClean="0"/>
              </a:p>
              <a:p>
                <a:pPr eaLnBrk="1" hangingPunct="1"/>
                <a:endParaRPr lang="en-US" altLang="en-US" sz="2000" dirty="0" smtClean="0"/>
              </a:p>
              <a:p>
                <a:pPr eaLnBrk="1" hangingPunct="1"/>
                <a:endParaRPr lang="en-US" altLang="en-US" sz="2000" dirty="0" smtClean="0"/>
              </a:p>
              <a:p>
                <a:pPr marL="0" indent="0" eaLnBrk="1" hangingPunct="1">
                  <a:buNone/>
                </a:pPr>
                <a:r>
                  <a:rPr lang="en-US" altLang="en-US" sz="2000" dirty="0" smtClean="0"/>
                  <a:t>For </a:t>
                </a:r>
                <a:r>
                  <a:rPr lang="en-US" altLang="en-US" sz="2000" b="1" dirty="0" smtClean="0"/>
                  <a:t>support vectors</a:t>
                </a:r>
                <a:r>
                  <a:rPr lang="en-US" altLang="en-US" sz="2000" dirty="0" smtClean="0"/>
                  <a:t>, the inequality becomes an equality</a:t>
                </a:r>
              </a:p>
              <a:p>
                <a:pPr marL="0" indent="0" eaLnBrk="1" hangingPunct="1">
                  <a:buNone/>
                </a:pPr>
                <a:r>
                  <a:rPr lang="en-US" altLang="en-US" sz="2000" dirty="0" smtClean="0"/>
                  <a:t>Then, since each example’s distance from the hyperplane is</a:t>
                </a:r>
              </a:p>
              <a:p>
                <a14:m>
                  <m:oMath xmlns:m="http://schemas.openxmlformats.org/officeDocument/2006/math">
                    <m:r>
                      <a:rPr lang="en-US" altLang="en-US" i="1">
                        <a:latin typeface="Cambria Math" panose="02040503050406030204" pitchFamily="18" charset="0"/>
                      </a:rPr>
                      <m:t>𝑟</m:t>
                    </m:r>
                    <m:r>
                      <a:rPr lang="en-US" altLang="en-US" i="1">
                        <a:latin typeface="Cambria Math" panose="02040503050406030204" pitchFamily="18" charset="0"/>
                      </a:rPr>
                      <m:t>=</m:t>
                    </m:r>
                    <m:f>
                      <m:fPr>
                        <m:ctrlPr>
                          <a:rPr lang="en-US" altLang="en-US" i="1">
                            <a:latin typeface="Cambria Math" panose="02040503050406030204" pitchFamily="18" charset="0"/>
                          </a:rPr>
                        </m:ctrlPr>
                      </m:fPr>
                      <m:num>
                        <m:r>
                          <a:rPr lang="en-US" altLang="en-US" i="1">
                            <a:latin typeface="Cambria Math" panose="02040503050406030204" pitchFamily="18" charset="0"/>
                          </a:rPr>
                          <m:t>𝑦</m:t>
                        </m:r>
                        <m:d>
                          <m:dPr>
                            <m:ctrlPr>
                              <a:rPr lang="en-US" altLang="en-US" i="1">
                                <a:latin typeface="Cambria Math" panose="02040503050406030204" pitchFamily="18" charset="0"/>
                              </a:rPr>
                            </m:ctrlPr>
                          </m:dPr>
                          <m:e>
                            <m:r>
                              <a:rPr lang="en-US" altLang="en-US" b="1" i="1">
                                <a:latin typeface="Cambria Math" panose="02040503050406030204" pitchFamily="18" charset="0"/>
                              </a:rPr>
                              <m:t>𝒙𝒘</m:t>
                            </m:r>
                            <m:r>
                              <a:rPr lang="en-US" altLang="en-US" i="1">
                                <a:latin typeface="Cambria Math" panose="02040503050406030204" pitchFamily="18" charset="0"/>
                              </a:rPr>
                              <m:t>+</m:t>
                            </m:r>
                            <m:r>
                              <a:rPr lang="en-US" altLang="en-US" i="1">
                                <a:latin typeface="Cambria Math" panose="02040503050406030204" pitchFamily="18" charset="0"/>
                              </a:rPr>
                              <m:t>𝑏</m:t>
                            </m:r>
                          </m:e>
                        </m:d>
                      </m:num>
                      <m:den>
                        <m:r>
                          <a:rPr lang="en-US" altLang="en-US" b="1" i="1">
                            <a:latin typeface="Cambria Math" panose="02040503050406030204" pitchFamily="18" charset="0"/>
                          </a:rPr>
                          <m:t>‖</m:t>
                        </m:r>
                        <m:r>
                          <a:rPr lang="en-US" altLang="en-US" b="1" i="1">
                            <a:latin typeface="Cambria Math" panose="02040503050406030204" pitchFamily="18" charset="0"/>
                          </a:rPr>
                          <m:t>𝒘</m:t>
                        </m:r>
                        <m:r>
                          <a:rPr lang="en-US" altLang="en-US" b="1" i="1">
                            <a:latin typeface="Cambria Math" panose="02040503050406030204" pitchFamily="18" charset="0"/>
                          </a:rPr>
                          <m:t>‖</m:t>
                        </m:r>
                      </m:den>
                    </m:f>
                  </m:oMath>
                </a14:m>
                <a:endParaRPr lang="en-US" altLang="en-US" sz="2000" dirty="0" smtClean="0"/>
              </a:p>
              <a:p>
                <a:pPr eaLnBrk="1" hangingPunct="1"/>
                <a:r>
                  <a:rPr lang="en-US" altLang="en-US" sz="2000" dirty="0" smtClean="0"/>
                  <a:t>The margin is:</a:t>
                </a:r>
              </a:p>
              <a:p>
                <a14:m>
                  <m:oMath xmlns:m="http://schemas.openxmlformats.org/officeDocument/2006/math">
                    <m:r>
                      <a:rPr lang="en-US" altLang="en-US" b="0" i="1" smtClean="0">
                        <a:latin typeface="Cambria Math" panose="02040503050406030204" pitchFamily="18" charset="0"/>
                      </a:rPr>
                      <m:t>𝜌</m:t>
                    </m:r>
                    <m:r>
                      <a:rPr lang="en-US" altLang="en-US" b="0" i="1" smtClean="0">
                        <a:latin typeface="Cambria Math" panose="02040503050406030204" pitchFamily="18" charset="0"/>
                      </a:rPr>
                      <m:t>=</m:t>
                    </m:r>
                    <m:f>
                      <m:fPr>
                        <m:ctrlPr>
                          <a:rPr lang="en-US" altLang="en-US" b="0" i="1" smtClean="0">
                            <a:latin typeface="Cambria Math" panose="02040503050406030204" pitchFamily="18" charset="0"/>
                          </a:rPr>
                        </m:ctrlPr>
                      </m:fPr>
                      <m:num>
                        <m:r>
                          <a:rPr lang="en-US" altLang="en-US" b="0" i="1" smtClean="0">
                            <a:latin typeface="Cambria Math" panose="02040503050406030204" pitchFamily="18" charset="0"/>
                          </a:rPr>
                          <m:t>2</m:t>
                        </m:r>
                      </m:num>
                      <m:den>
                        <m:r>
                          <a:rPr lang="en-US" altLang="en-US" sz="1600" b="1" i="1">
                            <a:latin typeface="Cambria Math" panose="02040503050406030204" pitchFamily="18" charset="0"/>
                          </a:rPr>
                          <m:t>‖</m:t>
                        </m:r>
                        <m:r>
                          <a:rPr lang="en-US" altLang="en-US" sz="1600" b="0" i="1" smtClean="0">
                            <a:latin typeface="Cambria Math" panose="02040503050406030204" pitchFamily="18" charset="0"/>
                          </a:rPr>
                          <m:t>𝑤</m:t>
                        </m:r>
                        <m:r>
                          <a:rPr lang="en-US" altLang="en-US" sz="1600" b="1" i="1">
                            <a:latin typeface="Cambria Math" panose="02040503050406030204" pitchFamily="18" charset="0"/>
                          </a:rPr>
                          <m:t>‖</m:t>
                        </m:r>
                      </m:den>
                    </m:f>
                  </m:oMath>
                </a14:m>
                <a:endParaRPr lang="en-US" altLang="en-US" sz="2000" b="0" dirty="0" smtClean="0"/>
              </a:p>
              <a:p>
                <a:pPr eaLnBrk="1" hangingPunct="1"/>
                <a:r>
                  <a:rPr lang="en-US" altLang="en-US" dirty="0" smtClean="0"/>
                  <a:t>because </a:t>
                </a:r>
                <a14:m>
                  <m:oMath xmlns:m="http://schemas.openxmlformats.org/officeDocument/2006/math">
                    <m:r>
                      <a:rPr lang="en-US" altLang="en-US" b="0" i="1" smtClean="0">
                        <a:latin typeface="Cambria Math" panose="02040503050406030204" pitchFamily="18" charset="0"/>
                      </a:rPr>
                      <m:t>𝑟</m:t>
                    </m:r>
                    <m:r>
                      <a:rPr lang="en-US" altLang="en-US" b="0" i="1" smtClean="0">
                        <a:latin typeface="Cambria Math" panose="02040503050406030204" pitchFamily="18" charset="0"/>
                      </a:rPr>
                      <m:t>=1</m:t>
                    </m:r>
                  </m:oMath>
                </a14:m>
                <a:r>
                  <a:rPr lang="en-US" altLang="en-US" sz="2000" dirty="0" smtClean="0"/>
                  <a:t> for support vectors.</a:t>
                </a:r>
              </a:p>
            </p:txBody>
          </p:sp>
        </mc:Choice>
        <mc:Fallback xmlns="">
          <p:sp>
            <p:nvSpPr>
              <p:cNvPr id="30723" name="Rectangle 3"/>
              <p:cNvSpPr>
                <a:spLocks noGrp="1" noRot="1" noChangeAspect="1" noMove="1" noResize="1" noEditPoints="1" noAdjustHandles="1" noChangeArrowheads="1" noChangeShapeType="1" noTextEdit="1"/>
              </p:cNvSpPr>
              <p:nvPr>
                <p:ph type="body" idx="1"/>
              </p:nvPr>
            </p:nvSpPr>
            <p:spPr>
              <a:xfrm>
                <a:off x="530352" y="1795711"/>
                <a:ext cx="8375650" cy="5029200"/>
              </a:xfrm>
              <a:blipFill rotWithShape="0">
                <a:blip r:embed="rId2"/>
                <a:stretch>
                  <a:fillRect l="-1820" t="-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724" name="Text Box 4"/>
              <p:cNvSpPr txBox="1">
                <a:spLocks noChangeArrowheads="1"/>
              </p:cNvSpPr>
              <p:nvPr/>
            </p:nvSpPr>
            <p:spPr bwMode="auto">
              <a:xfrm>
                <a:off x="2689860" y="2372868"/>
                <a:ext cx="3810000" cy="10160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14:m>
                  <m:oMath xmlns:m="http://schemas.openxmlformats.org/officeDocument/2006/math">
                    <m:r>
                      <a:rPr lang="en-US" altLang="en-US" b="1" i="1" dirty="0" smtClean="0">
                        <a:latin typeface="Cambria Math" panose="02040503050406030204" pitchFamily="18" charset="0"/>
                      </a:rPr>
                      <m:t>𝒙</m:t>
                    </m:r>
                    <m:r>
                      <a:rPr lang="en-US" altLang="en-US" b="1" i="1" baseline="-25000" dirty="0" smtClean="0">
                        <a:latin typeface="Cambria Math" panose="02040503050406030204" pitchFamily="18" charset="0"/>
                      </a:rPr>
                      <m:t>𝒊</m:t>
                    </m:r>
                    <m:r>
                      <a:rPr lang="en-US" altLang="en-US" b="1" i="1" dirty="0" smtClean="0">
                        <a:latin typeface="Cambria Math" panose="02040503050406030204" pitchFamily="18" charset="0"/>
                      </a:rPr>
                      <m:t> </m:t>
                    </m:r>
                    <m:r>
                      <a:rPr lang="en-US" altLang="en-US" b="1" i="1" dirty="0" smtClean="0">
                        <a:latin typeface="Cambria Math" panose="02040503050406030204" pitchFamily="18" charset="0"/>
                      </a:rPr>
                      <m:t>𝒘</m:t>
                    </m:r>
                    <m:r>
                      <a:rPr lang="en-US" altLang="en-US" i="1" dirty="0" smtClean="0">
                        <a:latin typeface="Cambria Math" panose="02040503050406030204" pitchFamily="18" charset="0"/>
                      </a:rPr>
                      <m:t>+ </m:t>
                    </m:r>
                    <m:r>
                      <a:rPr lang="en-US" altLang="en-US" i="1" dirty="0">
                        <a:latin typeface="Cambria Math" panose="02040503050406030204" pitchFamily="18" charset="0"/>
                      </a:rPr>
                      <m:t>𝑏</m:t>
                    </m:r>
                    <m:r>
                      <a:rPr lang="en-US" altLang="en-US" b="1" i="1" dirty="0">
                        <a:latin typeface="Cambria Math" panose="02040503050406030204" pitchFamily="18" charset="0"/>
                      </a:rPr>
                      <m:t> </m:t>
                    </m:r>
                    <m:r>
                      <a:rPr lang="en-US" altLang="en-US" b="1" i="1" dirty="0">
                        <a:latin typeface="Cambria Math" panose="02040503050406030204" pitchFamily="18" charset="0"/>
                        <a:cs typeface="Times New Roman" panose="02020603050405020304" pitchFamily="18" charset="0"/>
                      </a:rPr>
                      <m:t>≥ </m:t>
                    </m:r>
                    <m:r>
                      <a:rPr lang="en-US" altLang="en-US" i="1" dirty="0">
                        <a:latin typeface="Cambria Math" panose="02040503050406030204" pitchFamily="18" charset="0"/>
                        <a:cs typeface="Times New Roman" panose="02020603050405020304" pitchFamily="18" charset="0"/>
                      </a:rPr>
                      <m:t>1</m:t>
                    </m:r>
                  </m:oMath>
                </a14:m>
                <a:r>
                  <a:rPr lang="en-US" altLang="en-US" dirty="0">
                    <a:latin typeface="Times New Roman" panose="02020603050405020304" pitchFamily="18" charset="0"/>
                    <a:cs typeface="Times New Roman" panose="02020603050405020304" pitchFamily="18" charset="0"/>
                  </a:rPr>
                  <a:t>    if </a:t>
                </a:r>
                <a14:m>
                  <m:oMath xmlns:m="http://schemas.openxmlformats.org/officeDocument/2006/math">
                    <m:r>
                      <a:rPr lang="en-US" altLang="en-US" i="1" dirty="0" smtClean="0">
                        <a:latin typeface="Cambria Math" panose="02040503050406030204" pitchFamily="18" charset="0"/>
                        <a:cs typeface="Times New Roman" panose="02020603050405020304" pitchFamily="18" charset="0"/>
                      </a:rPr>
                      <m:t>𝑦</m:t>
                    </m:r>
                    <m:r>
                      <a:rPr lang="en-US" altLang="en-US" i="1" baseline="-25000" dirty="0" err="1">
                        <a:latin typeface="Cambria Math" panose="02040503050406030204" pitchFamily="18" charset="0"/>
                        <a:cs typeface="Times New Roman" panose="02020603050405020304" pitchFamily="18" charset="0"/>
                      </a:rPr>
                      <m:t>𝑖</m:t>
                    </m:r>
                    <m:r>
                      <a:rPr lang="en-US" altLang="en-US" i="1" baseline="-25000" dirty="0">
                        <a:latin typeface="Cambria Math" panose="02040503050406030204" pitchFamily="18" charset="0"/>
                        <a:cs typeface="Times New Roman" panose="02020603050405020304" pitchFamily="18" charset="0"/>
                      </a:rPr>
                      <m:t> </m:t>
                    </m:r>
                    <m:r>
                      <a:rPr lang="en-US" altLang="en-US" i="1" dirty="0">
                        <a:latin typeface="Cambria Math" panose="02040503050406030204" pitchFamily="18" charset="0"/>
                        <a:cs typeface="Times New Roman" panose="02020603050405020304" pitchFamily="18" charset="0"/>
                      </a:rPr>
                      <m:t>= 1</m:t>
                    </m:r>
                  </m:oMath>
                </a14:m>
                <a:endParaRPr lang="en-US" altLang="en-US" dirty="0">
                  <a:latin typeface="Times New Roman" panose="02020603050405020304" pitchFamily="18" charset="0"/>
                  <a:cs typeface="Times New Roman" panose="02020603050405020304" pitchFamily="18" charset="0"/>
                </a:endParaRPr>
              </a:p>
              <a:p>
                <a:pPr eaLnBrk="1" hangingPunct="1">
                  <a:spcBef>
                    <a:spcPct val="50000"/>
                  </a:spcBef>
                </a:pPr>
                <a14:m>
                  <m:oMath xmlns:m="http://schemas.openxmlformats.org/officeDocument/2006/math">
                    <m:r>
                      <a:rPr lang="en-US" altLang="en-US" b="1" i="1" dirty="0" smtClean="0">
                        <a:latin typeface="Cambria Math" panose="02040503050406030204" pitchFamily="18" charset="0"/>
                      </a:rPr>
                      <m:t>𝒙</m:t>
                    </m:r>
                    <m:r>
                      <a:rPr lang="en-US" altLang="en-US" b="1" i="1" baseline="-25000" dirty="0" smtClean="0">
                        <a:latin typeface="Cambria Math" panose="02040503050406030204" pitchFamily="18" charset="0"/>
                      </a:rPr>
                      <m:t>𝒊</m:t>
                    </m:r>
                    <m:r>
                      <a:rPr lang="en-US" altLang="en-US" b="1" i="1" dirty="0" smtClean="0">
                        <a:latin typeface="Cambria Math" panose="02040503050406030204" pitchFamily="18" charset="0"/>
                      </a:rPr>
                      <m:t> </m:t>
                    </m:r>
                    <m:r>
                      <a:rPr lang="en-US" altLang="en-US" b="1" i="1" dirty="0" smtClean="0">
                        <a:latin typeface="Cambria Math" panose="02040503050406030204" pitchFamily="18" charset="0"/>
                      </a:rPr>
                      <m:t>𝒘</m:t>
                    </m:r>
                    <m:r>
                      <a:rPr lang="en-US" altLang="en-US" i="1" dirty="0" smtClean="0">
                        <a:latin typeface="Cambria Math" panose="02040503050406030204" pitchFamily="18" charset="0"/>
                      </a:rPr>
                      <m:t>+ </m:t>
                    </m:r>
                    <m:r>
                      <a:rPr lang="en-US" altLang="en-US" i="1" dirty="0">
                        <a:latin typeface="Cambria Math" panose="02040503050406030204" pitchFamily="18" charset="0"/>
                      </a:rPr>
                      <m:t>𝑏</m:t>
                    </m:r>
                    <m:r>
                      <a:rPr lang="en-US" altLang="en-US" b="1" i="1" dirty="0">
                        <a:latin typeface="Cambria Math" panose="02040503050406030204" pitchFamily="18" charset="0"/>
                        <a:cs typeface="Times New Roman" panose="02020603050405020304" pitchFamily="18" charset="0"/>
                      </a:rPr>
                      <m:t> ≤ −</m:t>
                    </m:r>
                    <m:r>
                      <a:rPr lang="en-US" altLang="en-US" i="1" dirty="0">
                        <a:latin typeface="Cambria Math" panose="02040503050406030204" pitchFamily="18" charset="0"/>
                        <a:cs typeface="Times New Roman" panose="02020603050405020304" pitchFamily="18" charset="0"/>
                      </a:rPr>
                      <m:t>1</m:t>
                    </m:r>
                  </m:oMath>
                </a14:m>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if </a:t>
                </a:r>
                <a14:m>
                  <m:oMath xmlns:m="http://schemas.openxmlformats.org/officeDocument/2006/math">
                    <m:r>
                      <a:rPr lang="en-US" altLang="en-US" i="1" dirty="0" smtClean="0">
                        <a:latin typeface="Cambria Math" panose="02040503050406030204" pitchFamily="18" charset="0"/>
                        <a:cs typeface="Times New Roman" panose="02020603050405020304" pitchFamily="18" charset="0"/>
                      </a:rPr>
                      <m:t>𝑦</m:t>
                    </m:r>
                    <m:r>
                      <a:rPr lang="en-US" altLang="en-US" i="1" baseline="-25000" dirty="0" err="1">
                        <a:latin typeface="Cambria Math" panose="02040503050406030204" pitchFamily="18" charset="0"/>
                        <a:cs typeface="Times New Roman" panose="02020603050405020304" pitchFamily="18" charset="0"/>
                      </a:rPr>
                      <m:t>𝑖</m:t>
                    </m:r>
                    <m:r>
                      <a:rPr lang="en-US" altLang="en-US" i="1" baseline="-25000" dirty="0">
                        <a:latin typeface="Cambria Math" panose="02040503050406030204" pitchFamily="18" charset="0"/>
                        <a:cs typeface="Times New Roman" panose="02020603050405020304" pitchFamily="18" charset="0"/>
                      </a:rPr>
                      <m:t> </m:t>
                    </m:r>
                    <m:r>
                      <a:rPr lang="en-US" altLang="en-US" i="1" dirty="0">
                        <a:latin typeface="Cambria Math" panose="02040503050406030204" pitchFamily="18" charset="0"/>
                        <a:cs typeface="Times New Roman" panose="02020603050405020304" pitchFamily="18" charset="0"/>
                      </a:rPr>
                      <m:t>= −1</m:t>
                    </m:r>
                  </m:oMath>
                </a14:m>
                <a:endParaRPr lang="en-US" altLang="en-US" b="1" dirty="0">
                  <a:latin typeface="Times New Roman" panose="02020603050405020304" pitchFamily="18" charset="0"/>
                  <a:cs typeface="Times New Roman" panose="02020603050405020304" pitchFamily="18" charset="0"/>
                </a:endParaRPr>
              </a:p>
            </p:txBody>
          </p:sp>
        </mc:Choice>
        <mc:Fallback xmlns="">
          <p:sp>
            <p:nvSpPr>
              <p:cNvPr id="30724" name="Text Box 4"/>
              <p:cNvSpPr txBox="1">
                <a:spLocks noRot="1" noChangeAspect="1" noMove="1" noResize="1" noEditPoints="1" noAdjustHandles="1" noChangeArrowheads="1" noChangeShapeType="1" noTextEdit="1"/>
              </p:cNvSpPr>
              <p:nvPr/>
            </p:nvSpPr>
            <p:spPr bwMode="auto">
              <a:xfrm>
                <a:off x="2689860" y="2372868"/>
                <a:ext cx="3810000" cy="1016000"/>
              </a:xfrm>
              <a:prstGeom prst="rect">
                <a:avLst/>
              </a:prstGeom>
              <a:blipFill rotWithShape="0">
                <a:blip r:embed="rId3"/>
                <a:stretch>
                  <a:fillRect t="-4790" b="-1257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0727" name="TextBox 4"/>
          <p:cNvSpPr txBox="1">
            <a:spLocks noChangeArrowheads="1"/>
          </p:cNvSpPr>
          <p:nvPr/>
        </p:nvSpPr>
        <p:spPr bwMode="auto">
          <a:xfrm>
            <a:off x="7620000" y="-33338"/>
            <a:ext cx="1098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1600">
                <a:solidFill>
                  <a:srgbClr val="FBFCFF"/>
                </a:solidFill>
              </a:rPr>
              <a:t>Sec. 15.1</a:t>
            </a:r>
          </a:p>
        </p:txBody>
      </p:sp>
    </p:spTree>
    <p:extLst>
      <p:ext uri="{BB962C8B-B14F-4D97-AF65-F5344CB8AC3E}">
        <p14:creationId xmlns:p14="http://schemas.microsoft.com/office/powerpoint/2010/main" val="399809036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74675" y="152400"/>
            <a:ext cx="8416925" cy="1216025"/>
          </a:xfrm>
        </p:spPr>
        <p:txBody>
          <a:bodyPr/>
          <a:lstStyle/>
          <a:p>
            <a:pPr eaLnBrk="1" hangingPunct="1"/>
            <a:r>
              <a:rPr lang="en-US" altLang="en-US" sz="3600" smtClean="0"/>
              <a:t>Linear Support Vector Machine (SVM)</a:t>
            </a:r>
          </a:p>
        </p:txBody>
      </p:sp>
      <mc:AlternateContent xmlns:mc="http://schemas.openxmlformats.org/markup-compatibility/2006" xmlns:a14="http://schemas.microsoft.com/office/drawing/2010/main">
        <mc:Choice Requires="a14">
          <p:sp>
            <p:nvSpPr>
              <p:cNvPr id="31747" name="Rectangle 3"/>
              <p:cNvSpPr>
                <a:spLocks noGrp="1" noChangeArrowheads="1"/>
              </p:cNvSpPr>
              <p:nvPr>
                <p:ph type="body" idx="1"/>
              </p:nvPr>
            </p:nvSpPr>
            <p:spPr>
              <a:xfrm>
                <a:off x="566738" y="1981200"/>
                <a:ext cx="7053262" cy="3352800"/>
              </a:xfrm>
              <a:noFill/>
            </p:spPr>
            <p:txBody>
              <a:bodyPr>
                <a:normAutofit/>
              </a:bodyPr>
              <a:lstStyle/>
              <a:p>
                <a:pPr marL="0" indent="0" eaLnBrk="1" hangingPunct="1">
                  <a:lnSpc>
                    <a:spcPct val="90000"/>
                  </a:lnSpc>
                  <a:buNone/>
                </a:pPr>
                <a:r>
                  <a:rPr lang="en-US" altLang="en-US" sz="1900" b="1" dirty="0" smtClean="0">
                    <a:solidFill>
                      <a:srgbClr val="FF0000"/>
                    </a:solidFill>
                  </a:rPr>
                  <a:t>Hyperplane</a:t>
                </a:r>
                <a:r>
                  <a:rPr lang="en-US" altLang="en-US" sz="1900" dirty="0" smtClean="0">
                    <a:solidFill>
                      <a:schemeClr val="folHlink"/>
                    </a:solidFill>
                  </a:rPr>
                  <a:t> </a:t>
                </a:r>
              </a:p>
              <a:p>
                <a:pPr marL="469900" indent="-469900" eaLnBrk="1" hangingPunct="1">
                  <a:lnSpc>
                    <a:spcPct val="90000"/>
                  </a:lnSpc>
                  <a:buFont typeface="Wingdings" panose="05000000000000000000" pitchFamily="2" charset="2"/>
                  <a:buNone/>
                </a:pPr>
                <a:r>
                  <a:rPr lang="en-US" altLang="en-US" sz="1900" b="1" dirty="0" smtClean="0"/>
                  <a:t> </a:t>
                </a:r>
                <a14:m>
                  <m:oMath xmlns:m="http://schemas.openxmlformats.org/officeDocument/2006/math">
                    <m:r>
                      <a:rPr lang="en-US" altLang="en-US" sz="1900" b="1" i="1" dirty="0" smtClean="0">
                        <a:latin typeface="Cambria Math" panose="02040503050406030204" pitchFamily="18" charset="0"/>
                      </a:rPr>
                      <m:t>𝒙𝒘</m:t>
                    </m:r>
                    <m:r>
                      <a:rPr lang="en-US" altLang="en-US" sz="1900" i="1" dirty="0" smtClean="0">
                        <a:latin typeface="Cambria Math" panose="02040503050406030204" pitchFamily="18" charset="0"/>
                      </a:rPr>
                      <m:t> + </m:t>
                    </m:r>
                    <m:r>
                      <a:rPr lang="en-US" altLang="en-US" sz="1900" i="1" dirty="0" smtClean="0">
                        <a:latin typeface="Cambria Math" panose="02040503050406030204" pitchFamily="18" charset="0"/>
                      </a:rPr>
                      <m:t>𝑏</m:t>
                    </m:r>
                    <m:r>
                      <a:rPr lang="en-US" altLang="en-US" sz="1900" i="1" dirty="0" smtClean="0">
                        <a:latin typeface="Cambria Math" panose="02040503050406030204" pitchFamily="18" charset="0"/>
                      </a:rPr>
                      <m:t> = 0</m:t>
                    </m:r>
                  </m:oMath>
                </a14:m>
                <a:endParaRPr lang="en-US" altLang="en-US" sz="1900" dirty="0" smtClean="0"/>
              </a:p>
              <a:p>
                <a:pPr marL="469900" indent="-469900" eaLnBrk="1" hangingPunct="1">
                  <a:lnSpc>
                    <a:spcPct val="90000"/>
                  </a:lnSpc>
                  <a:buFont typeface="Wingdings" panose="05000000000000000000" pitchFamily="2" charset="2"/>
                  <a:buNone/>
                </a:pPr>
                <a:r>
                  <a:rPr lang="en-US" altLang="en-US" sz="1900" b="1" dirty="0" smtClean="0">
                    <a:solidFill>
                      <a:srgbClr val="FF0000"/>
                    </a:solidFill>
                  </a:rPr>
                  <a:t>Extra scale constraint</a:t>
                </a:r>
                <a:r>
                  <a:rPr lang="en-US" altLang="en-US" sz="1900" dirty="0" smtClean="0"/>
                  <a:t>:</a:t>
                </a:r>
              </a:p>
              <a:p>
                <a:pPr marL="469900" indent="-469900" eaLnBrk="1" hangingPunct="1">
                  <a:lnSpc>
                    <a:spcPct val="90000"/>
                  </a:lnSpc>
                  <a:buFont typeface="Wingdings" panose="05000000000000000000" pitchFamily="2" charset="2"/>
                  <a:buNone/>
                </a:pPr>
                <a:r>
                  <a:rPr lang="en-US" altLang="en-US" sz="1900" dirty="0" smtClean="0"/>
                  <a:t>        </a:t>
                </a:r>
                <a14:m>
                  <m:oMath xmlns:m="http://schemas.openxmlformats.org/officeDocument/2006/math">
                    <m:r>
                      <a:rPr lang="en-US" altLang="en-US" sz="1900" b="1" i="1" dirty="0" smtClean="0">
                        <a:solidFill>
                          <a:schemeClr val="hlink"/>
                        </a:solidFill>
                        <a:latin typeface="Cambria Math" panose="02040503050406030204" pitchFamily="18" charset="0"/>
                      </a:rPr>
                      <m:t>𝒎𝒊</m:t>
                    </m:r>
                    <m:sSub>
                      <m:sSubPr>
                        <m:ctrlPr>
                          <a:rPr lang="en-US" altLang="en-US" sz="1900" b="1" i="1" dirty="0" smtClean="0">
                            <a:solidFill>
                              <a:schemeClr val="hlink"/>
                            </a:solidFill>
                            <a:latin typeface="Cambria Math" panose="02040503050406030204" pitchFamily="18" charset="0"/>
                          </a:rPr>
                        </m:ctrlPr>
                      </m:sSubPr>
                      <m:e>
                        <m:r>
                          <a:rPr lang="en-US" altLang="en-US" sz="1900" b="1" i="1" dirty="0" smtClean="0">
                            <a:solidFill>
                              <a:schemeClr val="hlink"/>
                            </a:solidFill>
                            <a:latin typeface="Cambria Math" panose="02040503050406030204" pitchFamily="18" charset="0"/>
                          </a:rPr>
                          <m:t>𝒏</m:t>
                        </m:r>
                      </m:e>
                      <m:sub>
                        <m:r>
                          <a:rPr lang="en-US" altLang="en-US" sz="1900" b="1" i="1" dirty="0" smtClean="0">
                            <a:solidFill>
                              <a:schemeClr val="hlink"/>
                            </a:solidFill>
                            <a:latin typeface="Cambria Math" panose="02040503050406030204" pitchFamily="18" charset="0"/>
                          </a:rPr>
                          <m:t>𝒊</m:t>
                        </m:r>
                        <m:r>
                          <a:rPr lang="en-US" altLang="en-US" sz="1900" b="1" i="1" dirty="0" smtClean="0">
                            <a:solidFill>
                              <a:schemeClr val="hlink"/>
                            </a:solidFill>
                            <a:latin typeface="Cambria Math" panose="02040503050406030204" pitchFamily="18" charset="0"/>
                          </a:rPr>
                          <m:t>=</m:t>
                        </m:r>
                        <m:r>
                          <a:rPr lang="en-US" altLang="en-US" sz="1900" b="1" i="1" dirty="0" smtClean="0">
                            <a:solidFill>
                              <a:schemeClr val="hlink"/>
                            </a:solidFill>
                            <a:latin typeface="Cambria Math" panose="02040503050406030204" pitchFamily="18" charset="0"/>
                          </a:rPr>
                          <m:t>𝟏</m:t>
                        </m:r>
                        <m:r>
                          <a:rPr lang="en-US" altLang="en-US" sz="1900" b="1" i="1" dirty="0" smtClean="0">
                            <a:solidFill>
                              <a:schemeClr val="hlink"/>
                            </a:solidFill>
                            <a:latin typeface="Cambria Math" panose="02040503050406030204" pitchFamily="18" charset="0"/>
                          </a:rPr>
                          <m:t>…</m:t>
                        </m:r>
                        <m:r>
                          <a:rPr lang="en-US" altLang="en-US" sz="1900" b="1" i="1" dirty="0" smtClean="0">
                            <a:solidFill>
                              <a:schemeClr val="hlink"/>
                            </a:solidFill>
                            <a:latin typeface="Cambria Math" panose="02040503050406030204" pitchFamily="18" charset="0"/>
                          </a:rPr>
                          <m:t>𝒏</m:t>
                        </m:r>
                      </m:sub>
                    </m:sSub>
                    <m:r>
                      <a:rPr lang="en-US" altLang="en-US" sz="1900" b="1" i="1" dirty="0" smtClean="0">
                        <a:solidFill>
                          <a:schemeClr val="hlink"/>
                        </a:solidFill>
                        <a:latin typeface="Cambria Math" panose="02040503050406030204" pitchFamily="18" charset="0"/>
                      </a:rPr>
                      <m:t> |</m:t>
                    </m:r>
                    <m:r>
                      <a:rPr lang="en-US" altLang="en-US" sz="1900" b="1" i="1" dirty="0" err="1" smtClean="0">
                        <a:solidFill>
                          <a:schemeClr val="hlink"/>
                        </a:solidFill>
                        <a:latin typeface="Cambria Math" panose="02040503050406030204" pitchFamily="18" charset="0"/>
                      </a:rPr>
                      <m:t>𝒙</m:t>
                    </m:r>
                    <m:r>
                      <a:rPr lang="en-US" altLang="en-US" sz="1900" b="1" i="1" baseline="-25000" dirty="0" err="1" smtClean="0">
                        <a:solidFill>
                          <a:schemeClr val="hlink"/>
                        </a:solidFill>
                        <a:latin typeface="Cambria Math" panose="02040503050406030204" pitchFamily="18" charset="0"/>
                      </a:rPr>
                      <m:t>𝒊</m:t>
                    </m:r>
                    <m:r>
                      <a:rPr lang="en-US" altLang="en-US" sz="1900" b="1" i="1" dirty="0" smtClean="0">
                        <a:solidFill>
                          <a:schemeClr val="hlink"/>
                        </a:solidFill>
                        <a:latin typeface="Cambria Math" panose="02040503050406030204" pitchFamily="18" charset="0"/>
                      </a:rPr>
                      <m:t> </m:t>
                    </m:r>
                    <m:r>
                      <a:rPr lang="en-US" altLang="en-US" sz="1900" b="1" i="1" dirty="0" smtClean="0">
                        <a:solidFill>
                          <a:schemeClr val="hlink"/>
                        </a:solidFill>
                        <a:latin typeface="Cambria Math" panose="02040503050406030204" pitchFamily="18" charset="0"/>
                      </a:rPr>
                      <m:t>𝒘</m:t>
                    </m:r>
                    <m:r>
                      <a:rPr lang="en-US" altLang="en-US" sz="1900" b="1" i="1" dirty="0" smtClean="0">
                        <a:solidFill>
                          <a:schemeClr val="hlink"/>
                        </a:solidFill>
                        <a:latin typeface="Cambria Math" panose="02040503050406030204" pitchFamily="18" charset="0"/>
                      </a:rPr>
                      <m:t>+ </m:t>
                    </m:r>
                    <m:r>
                      <a:rPr lang="en-US" altLang="en-US" sz="1900" b="1" i="1" dirty="0" smtClean="0">
                        <a:solidFill>
                          <a:schemeClr val="hlink"/>
                        </a:solidFill>
                        <a:latin typeface="Cambria Math" panose="02040503050406030204" pitchFamily="18" charset="0"/>
                      </a:rPr>
                      <m:t>𝒃</m:t>
                    </m:r>
                    <m:r>
                      <a:rPr lang="en-US" altLang="en-US" sz="1900" b="1" i="1" dirty="0" smtClean="0">
                        <a:solidFill>
                          <a:schemeClr val="hlink"/>
                        </a:solidFill>
                        <a:latin typeface="Cambria Math" panose="02040503050406030204" pitchFamily="18" charset="0"/>
                      </a:rPr>
                      <m:t>| = </m:t>
                    </m:r>
                    <m:r>
                      <a:rPr lang="en-US" altLang="en-US" sz="1900" b="1" i="1" dirty="0" smtClean="0">
                        <a:solidFill>
                          <a:schemeClr val="hlink"/>
                        </a:solidFill>
                        <a:latin typeface="Cambria Math" panose="02040503050406030204" pitchFamily="18" charset="0"/>
                      </a:rPr>
                      <m:t>𝟏</m:t>
                    </m:r>
                  </m:oMath>
                </a14:m>
                <a:endParaRPr lang="en-US" altLang="en-US" sz="1900" b="1" dirty="0" smtClean="0">
                  <a:solidFill>
                    <a:schemeClr val="hlink"/>
                  </a:solidFill>
                </a:endParaRPr>
              </a:p>
              <a:p>
                <a:pPr marL="0" indent="0" eaLnBrk="1" hangingPunct="1">
                  <a:lnSpc>
                    <a:spcPct val="90000"/>
                  </a:lnSpc>
                  <a:buNone/>
                </a:pPr>
                <a:r>
                  <a:rPr lang="en-US" altLang="en-US" sz="1900" dirty="0" smtClean="0"/>
                  <a:t>This implies:</a:t>
                </a:r>
              </a:p>
              <a:p>
                <a:pPr marL="469900" indent="-469900" eaLnBrk="1" hangingPunct="1">
                  <a:lnSpc>
                    <a:spcPct val="90000"/>
                  </a:lnSpc>
                  <a:buFont typeface="Wingdings" panose="05000000000000000000" pitchFamily="2" charset="2"/>
                  <a:buNone/>
                </a:pPr>
                <a:r>
                  <a:rPr lang="en-US" altLang="en-US" sz="1900" dirty="0" smtClean="0"/>
                  <a:t>        </a:t>
                </a:r>
                <a14:m>
                  <m:oMath xmlns:m="http://schemas.openxmlformats.org/officeDocument/2006/math">
                    <m:d>
                      <m:dPr>
                        <m:ctrlPr>
                          <a:rPr lang="en-US" altLang="en-US" sz="1900" i="1" dirty="0" smtClean="0">
                            <a:latin typeface="Cambria Math" panose="02040503050406030204" pitchFamily="18" charset="0"/>
                          </a:rPr>
                        </m:ctrlPr>
                      </m:dPr>
                      <m:e>
                        <m:sSub>
                          <m:sSubPr>
                            <m:ctrlPr>
                              <a:rPr lang="en-US" altLang="en-US" sz="1900" b="0" i="1" dirty="0" smtClean="0">
                                <a:latin typeface="Cambria Math" panose="02040503050406030204" pitchFamily="18" charset="0"/>
                              </a:rPr>
                            </m:ctrlPr>
                          </m:sSubPr>
                          <m:e>
                            <m:r>
                              <a:rPr lang="en-US" altLang="en-US" sz="1900" b="1" i="1" dirty="0" err="1" smtClean="0">
                                <a:latin typeface="Cambria Math" panose="02040503050406030204" pitchFamily="18" charset="0"/>
                              </a:rPr>
                              <m:t>𝒙</m:t>
                            </m:r>
                          </m:e>
                          <m:sub>
                            <m:r>
                              <a:rPr lang="en-US" altLang="en-US" sz="1900" b="0" i="1" dirty="0" smtClean="0">
                                <a:latin typeface="Cambria Math" panose="02040503050406030204" pitchFamily="18" charset="0"/>
                              </a:rPr>
                              <m:t>𝑞</m:t>
                            </m:r>
                          </m:sub>
                        </m:sSub>
                        <m:r>
                          <a:rPr lang="en-US" altLang="en-US" sz="1900" i="1" dirty="0" smtClean="0">
                            <a:latin typeface="Cambria Math" panose="02040503050406030204" pitchFamily="18" charset="0"/>
                          </a:rPr>
                          <m:t>–</m:t>
                        </m:r>
                        <m:r>
                          <a:rPr lang="en-US" altLang="en-US" sz="1900" b="1" i="1" dirty="0" err="1" smtClean="0">
                            <a:latin typeface="Cambria Math" panose="02040503050406030204" pitchFamily="18" charset="0"/>
                          </a:rPr>
                          <m:t>𝒙</m:t>
                        </m:r>
                        <m:r>
                          <a:rPr lang="en-US" altLang="en-US" sz="1900" b="0" i="1" baseline="-25000" dirty="0" smtClean="0">
                            <a:latin typeface="Cambria Math" panose="02040503050406030204" pitchFamily="18" charset="0"/>
                          </a:rPr>
                          <m:t>𝑝</m:t>
                        </m:r>
                      </m:e>
                    </m:d>
                    <m:r>
                      <a:rPr lang="en-US" altLang="en-US" sz="1900" b="1" i="1" dirty="0" smtClean="0">
                        <a:latin typeface="Cambria Math" panose="02040503050406030204" pitchFamily="18" charset="0"/>
                      </a:rPr>
                      <m:t>𝒘</m:t>
                    </m:r>
                    <m:r>
                      <a:rPr lang="en-US" altLang="en-US" sz="1900" i="1" dirty="0" smtClean="0">
                        <a:latin typeface="Cambria Math" panose="02040503050406030204" pitchFamily="18" charset="0"/>
                      </a:rPr>
                      <m:t> = 2</m:t>
                    </m:r>
                  </m:oMath>
                </a14:m>
                <a:endParaRPr lang="en-US" altLang="en-US" sz="1900" dirty="0" smtClean="0"/>
              </a:p>
              <a:p>
                <a:pPr marL="469900" indent="-469900" eaLnBrk="1" hangingPunct="1">
                  <a:lnSpc>
                    <a:spcPct val="90000"/>
                  </a:lnSpc>
                  <a:buFont typeface="Wingdings" panose="05000000000000000000" pitchFamily="2" charset="2"/>
                  <a:buNone/>
                </a:pPr>
                <a:r>
                  <a:rPr lang="en-US" altLang="en-US" sz="1900" dirty="0" smtClean="0"/>
                  <a:t> 	</a:t>
                </a:r>
                <a14:m>
                  <m:oMath xmlns:m="http://schemas.openxmlformats.org/officeDocument/2006/math">
                    <m:r>
                      <a:rPr lang="el-GR" altLang="en-US" sz="1800" b="1" i="1" dirty="0" smtClean="0">
                        <a:solidFill>
                          <a:srgbClr val="00A000"/>
                        </a:solidFill>
                        <a:latin typeface="Cambria Math" panose="02040503050406030204" pitchFamily="18" charset="0"/>
                        <a:cs typeface="Times New Roman" panose="02020603050405020304" pitchFamily="18" charset="0"/>
                      </a:rPr>
                      <m:t>𝝆</m:t>
                    </m:r>
                    <m:r>
                      <a:rPr lang="en-US" altLang="en-US" sz="1900" i="1" dirty="0" smtClean="0">
                        <a:latin typeface="Cambria Math" panose="02040503050406030204" pitchFamily="18" charset="0"/>
                      </a:rPr>
                      <m:t> =</m:t>
                    </m:r>
                    <m:sSub>
                      <m:sSubPr>
                        <m:ctrlPr>
                          <a:rPr lang="en-US" altLang="en-US" sz="1900" b="0" i="1" dirty="0" smtClean="0">
                            <a:latin typeface="Cambria Math" panose="02040503050406030204" pitchFamily="18" charset="0"/>
                          </a:rPr>
                        </m:ctrlPr>
                      </m:sSubPr>
                      <m:e>
                        <m:d>
                          <m:dPr>
                            <m:begChr m:val="‖"/>
                            <m:endChr m:val="‖"/>
                            <m:ctrlPr>
                              <a:rPr lang="en-US" altLang="en-US" sz="1900" b="0" i="1" dirty="0" smtClean="0">
                                <a:latin typeface="Cambria Math" panose="02040503050406030204" pitchFamily="18" charset="0"/>
                              </a:rPr>
                            </m:ctrlPr>
                          </m:dPr>
                          <m:e>
                            <m:sSub>
                              <m:sSubPr>
                                <m:ctrlPr>
                                  <a:rPr lang="en-US" altLang="en-US" sz="1900" b="0" i="1" dirty="0" smtClean="0">
                                    <a:latin typeface="Cambria Math" panose="02040503050406030204" pitchFamily="18" charset="0"/>
                                  </a:rPr>
                                </m:ctrlPr>
                              </m:sSubPr>
                              <m:e>
                                <m:r>
                                  <a:rPr lang="en-US" altLang="en-US" sz="1900" b="0" i="1" dirty="0" smtClean="0">
                                    <a:latin typeface="Cambria Math" panose="02040503050406030204" pitchFamily="18" charset="0"/>
                                  </a:rPr>
                                  <m:t>𝑥</m:t>
                                </m:r>
                              </m:e>
                              <m:sub>
                                <m:r>
                                  <a:rPr lang="en-US" altLang="en-US" sz="1900" b="0" i="1" dirty="0" smtClean="0">
                                    <a:latin typeface="Cambria Math" panose="02040503050406030204" pitchFamily="18" charset="0"/>
                                  </a:rPr>
                                  <m:t>𝑞</m:t>
                                </m:r>
                              </m:sub>
                            </m:sSub>
                            <m:r>
                              <a:rPr lang="en-US" altLang="en-US" sz="1900" b="0" i="1" dirty="0" smtClean="0">
                                <a:latin typeface="Cambria Math" panose="02040503050406030204" pitchFamily="18" charset="0"/>
                              </a:rPr>
                              <m:t>−</m:t>
                            </m:r>
                            <m:sSub>
                              <m:sSubPr>
                                <m:ctrlPr>
                                  <a:rPr lang="en-US" altLang="en-US" sz="1900" b="0" i="1" dirty="0" smtClean="0">
                                    <a:latin typeface="Cambria Math" panose="02040503050406030204" pitchFamily="18" charset="0"/>
                                  </a:rPr>
                                </m:ctrlPr>
                              </m:sSubPr>
                              <m:e>
                                <m:r>
                                  <a:rPr lang="en-US" altLang="en-US" sz="1900" b="0" i="1" dirty="0" smtClean="0">
                                    <a:latin typeface="Cambria Math" panose="02040503050406030204" pitchFamily="18" charset="0"/>
                                  </a:rPr>
                                  <m:t>𝑥</m:t>
                                </m:r>
                              </m:e>
                              <m:sub>
                                <m:r>
                                  <a:rPr lang="en-US" altLang="en-US" sz="1900" b="0" i="1" dirty="0" smtClean="0">
                                    <a:latin typeface="Cambria Math" panose="02040503050406030204" pitchFamily="18" charset="0"/>
                                  </a:rPr>
                                  <m:t>𝑝</m:t>
                                </m:r>
                              </m:sub>
                            </m:sSub>
                          </m:e>
                        </m:d>
                      </m:e>
                      <m:sub>
                        <m:r>
                          <a:rPr lang="en-US" altLang="en-US" sz="1900" b="0" i="1" dirty="0" smtClean="0">
                            <a:latin typeface="Cambria Math" panose="02040503050406030204" pitchFamily="18" charset="0"/>
                          </a:rPr>
                          <m:t>2</m:t>
                        </m:r>
                      </m:sub>
                    </m:sSub>
                    <m:r>
                      <a:rPr lang="en-US" altLang="en-US" sz="1900" i="1" dirty="0" smtClean="0">
                        <a:latin typeface="Cambria Math" panose="02040503050406030204" pitchFamily="18" charset="0"/>
                      </a:rPr>
                      <m:t> = </m:t>
                    </m:r>
                    <m:r>
                      <a:rPr lang="en-US" altLang="en-US" sz="1900" b="1" i="1" dirty="0" smtClean="0">
                        <a:solidFill>
                          <a:schemeClr val="hlink"/>
                        </a:solidFill>
                        <a:latin typeface="Cambria Math" panose="02040503050406030204" pitchFamily="18" charset="0"/>
                      </a:rPr>
                      <m:t>𝟐</m:t>
                    </m:r>
                    <m:r>
                      <a:rPr lang="en-US" altLang="en-US" sz="1900" b="1" i="1" dirty="0" smtClean="0">
                        <a:solidFill>
                          <a:schemeClr val="hlink"/>
                        </a:solidFill>
                        <a:latin typeface="Cambria Math" panose="02040503050406030204" pitchFamily="18" charset="0"/>
                      </a:rPr>
                      <m:t>/||</m:t>
                    </m:r>
                    <m:r>
                      <a:rPr lang="en-US" altLang="en-US" sz="1900" b="1" i="1" dirty="0" smtClean="0">
                        <a:solidFill>
                          <a:schemeClr val="hlink"/>
                        </a:solidFill>
                        <a:latin typeface="Cambria Math" panose="02040503050406030204" pitchFamily="18" charset="0"/>
                      </a:rPr>
                      <m:t>𝒘</m:t>
                    </m:r>
                    <m:r>
                      <a:rPr lang="en-US" altLang="en-US" sz="1900" b="1" i="1" dirty="0" smtClean="0">
                        <a:solidFill>
                          <a:schemeClr val="hlink"/>
                        </a:solidFill>
                        <a:latin typeface="Cambria Math" panose="02040503050406030204" pitchFamily="18" charset="0"/>
                      </a:rPr>
                      <m:t>||</m:t>
                    </m:r>
                    <m:r>
                      <a:rPr lang="en-US" altLang="en-US" sz="1900" b="1" i="1" baseline="-25000" dirty="0" smtClean="0">
                        <a:solidFill>
                          <a:schemeClr val="hlink"/>
                        </a:solidFill>
                        <a:latin typeface="Cambria Math" panose="02040503050406030204" pitchFamily="18" charset="0"/>
                      </a:rPr>
                      <m:t>𝟐</m:t>
                    </m:r>
                  </m:oMath>
                </a14:m>
                <a:endParaRPr lang="en-US" altLang="en-US" sz="1900" b="1" baseline="-25000" dirty="0" smtClean="0">
                  <a:solidFill>
                    <a:schemeClr val="hlink"/>
                  </a:solidFill>
                </a:endParaRPr>
              </a:p>
              <a:p>
                <a:pPr marL="469900" indent="-469900" eaLnBrk="1" hangingPunct="1">
                  <a:lnSpc>
                    <a:spcPct val="90000"/>
                  </a:lnSpc>
                  <a:buFont typeface="Wingdings" panose="05000000000000000000" pitchFamily="2" charset="2"/>
                  <a:buNone/>
                </a:pPr>
                <a:endParaRPr lang="en-US" altLang="en-US" sz="1900" b="1" baseline="-25000" dirty="0" smtClean="0">
                  <a:solidFill>
                    <a:schemeClr val="hlink"/>
                  </a:solidFill>
                </a:endParaRPr>
              </a:p>
            </p:txBody>
          </p:sp>
        </mc:Choice>
        <mc:Fallback xmlns="">
          <p:sp>
            <p:nvSpPr>
              <p:cNvPr id="31747" name="Rectangle 3"/>
              <p:cNvSpPr>
                <a:spLocks noGrp="1" noRot="1" noChangeAspect="1" noMove="1" noResize="1" noEditPoints="1" noAdjustHandles="1" noChangeArrowheads="1" noChangeShapeType="1" noTextEdit="1"/>
              </p:cNvSpPr>
              <p:nvPr>
                <p:ph type="body" idx="1"/>
              </p:nvPr>
            </p:nvSpPr>
            <p:spPr>
              <a:xfrm>
                <a:off x="566738" y="1981200"/>
                <a:ext cx="7053262" cy="3352800"/>
              </a:xfrm>
              <a:blipFill rotWithShape="0">
                <a:blip r:embed="rId2"/>
                <a:stretch>
                  <a:fillRect l="-2161" t="-1818"/>
                </a:stretch>
              </a:blipFill>
            </p:spPr>
            <p:txBody>
              <a:bodyPr/>
              <a:lstStyle/>
              <a:p>
                <a:r>
                  <a:rPr lang="en-US">
                    <a:noFill/>
                  </a:rPr>
                  <a:t> </a:t>
                </a:r>
              </a:p>
            </p:txBody>
          </p:sp>
        </mc:Fallback>
      </mc:AlternateContent>
      <p:sp>
        <p:nvSpPr>
          <p:cNvPr id="31748" name="Oval 4"/>
          <p:cNvSpPr>
            <a:spLocks noChangeArrowheads="1"/>
          </p:cNvSpPr>
          <p:nvPr/>
        </p:nvSpPr>
        <p:spPr bwMode="auto">
          <a:xfrm>
            <a:off x="5181600" y="25146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1749" name="Oval 5"/>
          <p:cNvSpPr>
            <a:spLocks noChangeArrowheads="1"/>
          </p:cNvSpPr>
          <p:nvPr/>
        </p:nvSpPr>
        <p:spPr bwMode="auto">
          <a:xfrm>
            <a:off x="5029200" y="35052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1750" name="Oval 6"/>
          <p:cNvSpPr>
            <a:spLocks noChangeArrowheads="1"/>
          </p:cNvSpPr>
          <p:nvPr/>
        </p:nvSpPr>
        <p:spPr bwMode="auto">
          <a:xfrm>
            <a:off x="5410200" y="32004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1751" name="Oval 7"/>
          <p:cNvSpPr>
            <a:spLocks noChangeArrowheads="1"/>
          </p:cNvSpPr>
          <p:nvPr/>
        </p:nvSpPr>
        <p:spPr bwMode="auto">
          <a:xfrm>
            <a:off x="5029200" y="37338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1752" name="Oval 8"/>
          <p:cNvSpPr>
            <a:spLocks noChangeArrowheads="1"/>
          </p:cNvSpPr>
          <p:nvPr/>
        </p:nvSpPr>
        <p:spPr bwMode="auto">
          <a:xfrm>
            <a:off x="5334000" y="38862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1753" name="Oval 9"/>
          <p:cNvSpPr>
            <a:spLocks noChangeArrowheads="1"/>
          </p:cNvSpPr>
          <p:nvPr/>
        </p:nvSpPr>
        <p:spPr bwMode="auto">
          <a:xfrm>
            <a:off x="5638800" y="37338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1754" name="Oval 10"/>
          <p:cNvSpPr>
            <a:spLocks noChangeArrowheads="1"/>
          </p:cNvSpPr>
          <p:nvPr/>
        </p:nvSpPr>
        <p:spPr bwMode="auto">
          <a:xfrm>
            <a:off x="5943600" y="39624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1755" name="Oval 11"/>
          <p:cNvSpPr>
            <a:spLocks noChangeArrowheads="1"/>
          </p:cNvSpPr>
          <p:nvPr/>
        </p:nvSpPr>
        <p:spPr bwMode="auto">
          <a:xfrm>
            <a:off x="6705600" y="2362200"/>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1756" name="Oval 12"/>
          <p:cNvSpPr>
            <a:spLocks noChangeArrowheads="1"/>
          </p:cNvSpPr>
          <p:nvPr/>
        </p:nvSpPr>
        <p:spPr bwMode="auto">
          <a:xfrm>
            <a:off x="7315200" y="2514600"/>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1757" name="Oval 13"/>
          <p:cNvSpPr>
            <a:spLocks noChangeArrowheads="1"/>
          </p:cNvSpPr>
          <p:nvPr/>
        </p:nvSpPr>
        <p:spPr bwMode="auto">
          <a:xfrm>
            <a:off x="7620000" y="2971800"/>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1758" name="Oval 14"/>
          <p:cNvSpPr>
            <a:spLocks noChangeArrowheads="1"/>
          </p:cNvSpPr>
          <p:nvPr/>
        </p:nvSpPr>
        <p:spPr bwMode="auto">
          <a:xfrm>
            <a:off x="6553200" y="2819400"/>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1759" name="Oval 15"/>
          <p:cNvSpPr>
            <a:spLocks noChangeArrowheads="1"/>
          </p:cNvSpPr>
          <p:nvPr/>
        </p:nvSpPr>
        <p:spPr bwMode="auto">
          <a:xfrm>
            <a:off x="7924800" y="3276600"/>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1760" name="Oval 16"/>
          <p:cNvSpPr>
            <a:spLocks noChangeArrowheads="1"/>
          </p:cNvSpPr>
          <p:nvPr/>
        </p:nvSpPr>
        <p:spPr bwMode="auto">
          <a:xfrm>
            <a:off x="8153400" y="3429000"/>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1761" name="Oval 17"/>
          <p:cNvSpPr>
            <a:spLocks noChangeArrowheads="1"/>
          </p:cNvSpPr>
          <p:nvPr/>
        </p:nvSpPr>
        <p:spPr bwMode="auto">
          <a:xfrm>
            <a:off x="7696200" y="3657600"/>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1762" name="Oval 18"/>
          <p:cNvSpPr>
            <a:spLocks noChangeArrowheads="1"/>
          </p:cNvSpPr>
          <p:nvPr/>
        </p:nvSpPr>
        <p:spPr bwMode="auto">
          <a:xfrm>
            <a:off x="8305800" y="3429000"/>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1763" name="Oval 19"/>
          <p:cNvSpPr>
            <a:spLocks noChangeArrowheads="1"/>
          </p:cNvSpPr>
          <p:nvPr/>
        </p:nvSpPr>
        <p:spPr bwMode="auto">
          <a:xfrm>
            <a:off x="8382000" y="4038600"/>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1764" name="Oval 20"/>
          <p:cNvSpPr>
            <a:spLocks noChangeArrowheads="1"/>
          </p:cNvSpPr>
          <p:nvPr/>
        </p:nvSpPr>
        <p:spPr bwMode="auto">
          <a:xfrm>
            <a:off x="7620000" y="4191000"/>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1765" name="Oval 21"/>
          <p:cNvSpPr>
            <a:spLocks noChangeArrowheads="1"/>
          </p:cNvSpPr>
          <p:nvPr/>
        </p:nvSpPr>
        <p:spPr bwMode="auto">
          <a:xfrm>
            <a:off x="5334000" y="36576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1766" name="Oval 22"/>
          <p:cNvSpPr>
            <a:spLocks noChangeArrowheads="1"/>
          </p:cNvSpPr>
          <p:nvPr/>
        </p:nvSpPr>
        <p:spPr bwMode="auto">
          <a:xfrm>
            <a:off x="5029200" y="29718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1767" name="Oval 23"/>
          <p:cNvSpPr>
            <a:spLocks noChangeArrowheads="1"/>
          </p:cNvSpPr>
          <p:nvPr/>
        </p:nvSpPr>
        <p:spPr bwMode="auto">
          <a:xfrm>
            <a:off x="5943600" y="31242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1768" name="Oval 24"/>
          <p:cNvSpPr>
            <a:spLocks noChangeArrowheads="1"/>
          </p:cNvSpPr>
          <p:nvPr/>
        </p:nvSpPr>
        <p:spPr bwMode="auto">
          <a:xfrm>
            <a:off x="6629400" y="40386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1769" name="Oval 25"/>
          <p:cNvSpPr>
            <a:spLocks noChangeArrowheads="1"/>
          </p:cNvSpPr>
          <p:nvPr/>
        </p:nvSpPr>
        <p:spPr bwMode="auto">
          <a:xfrm>
            <a:off x="5715000" y="35052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1770" name="Oval 26"/>
          <p:cNvSpPr>
            <a:spLocks noChangeArrowheads="1"/>
          </p:cNvSpPr>
          <p:nvPr/>
        </p:nvSpPr>
        <p:spPr bwMode="auto">
          <a:xfrm>
            <a:off x="5638800" y="411480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1771" name="Oval 27"/>
          <p:cNvSpPr>
            <a:spLocks noChangeArrowheads="1"/>
          </p:cNvSpPr>
          <p:nvPr/>
        </p:nvSpPr>
        <p:spPr bwMode="auto">
          <a:xfrm>
            <a:off x="7315200" y="3200400"/>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1772" name="Oval 28"/>
          <p:cNvSpPr>
            <a:spLocks noChangeArrowheads="1"/>
          </p:cNvSpPr>
          <p:nvPr/>
        </p:nvSpPr>
        <p:spPr bwMode="auto">
          <a:xfrm>
            <a:off x="7772400" y="3048000"/>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1773" name="Oval 29"/>
          <p:cNvSpPr>
            <a:spLocks noChangeArrowheads="1"/>
          </p:cNvSpPr>
          <p:nvPr/>
        </p:nvSpPr>
        <p:spPr bwMode="auto">
          <a:xfrm>
            <a:off x="7543800" y="3429000"/>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1774" name="Oval 30"/>
          <p:cNvSpPr>
            <a:spLocks noChangeArrowheads="1"/>
          </p:cNvSpPr>
          <p:nvPr/>
        </p:nvSpPr>
        <p:spPr bwMode="auto">
          <a:xfrm>
            <a:off x="8077200" y="3352800"/>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31775" name="Oval 31"/>
          <p:cNvSpPr>
            <a:spLocks noChangeArrowheads="1"/>
          </p:cNvSpPr>
          <p:nvPr/>
        </p:nvSpPr>
        <p:spPr bwMode="auto">
          <a:xfrm>
            <a:off x="8229600" y="3505200"/>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en-US" altLang="en-US"/>
          </a:p>
        </p:txBody>
      </p:sp>
      <p:sp>
        <p:nvSpPr>
          <p:cNvPr id="971808" name="Line 32"/>
          <p:cNvSpPr>
            <a:spLocks noChangeShapeType="1"/>
          </p:cNvSpPr>
          <p:nvPr/>
        </p:nvSpPr>
        <p:spPr bwMode="auto">
          <a:xfrm rot="921216">
            <a:off x="5200650" y="2413000"/>
            <a:ext cx="2820988" cy="20208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1809" name="Line 33"/>
          <p:cNvSpPr>
            <a:spLocks noChangeShapeType="1"/>
          </p:cNvSpPr>
          <p:nvPr/>
        </p:nvSpPr>
        <p:spPr bwMode="auto">
          <a:xfrm rot="921216">
            <a:off x="4953000" y="2590800"/>
            <a:ext cx="2725738" cy="199231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971810" name="Line 34"/>
          <p:cNvSpPr>
            <a:spLocks noChangeShapeType="1"/>
          </p:cNvSpPr>
          <p:nvPr/>
        </p:nvSpPr>
        <p:spPr bwMode="auto">
          <a:xfrm rot="921216">
            <a:off x="5562600" y="2286000"/>
            <a:ext cx="2725738" cy="199231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971811" name="Text Box 35"/>
              <p:cNvSpPr txBox="1">
                <a:spLocks noChangeArrowheads="1"/>
              </p:cNvSpPr>
              <p:nvPr/>
            </p:nvSpPr>
            <p:spPr bwMode="auto">
              <a:xfrm>
                <a:off x="7086600" y="5334000"/>
                <a:ext cx="1636987"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14:m>
                  <m:oMathPara xmlns:m="http://schemas.openxmlformats.org/officeDocument/2006/math">
                    <m:oMathParaPr>
                      <m:jc m:val="centerGroup"/>
                    </m:oMathParaPr>
                    <m:oMath xmlns:m="http://schemas.openxmlformats.org/officeDocument/2006/math">
                      <m:r>
                        <a:rPr lang="en-US" altLang="en-US" sz="1800" b="1" i="1" dirty="0">
                          <a:latin typeface="Cambria Math" panose="02040503050406030204" pitchFamily="18" charset="0"/>
                          <a:cs typeface="Arial" panose="020B0604020202020204" pitchFamily="34" charset="0"/>
                        </a:rPr>
                        <m:t>𝒙</m:t>
                      </m:r>
                      <m:r>
                        <a:rPr lang="en-US" altLang="en-US" sz="1800" b="1" i="1" dirty="0" smtClean="0">
                          <a:latin typeface="Cambria Math" panose="02040503050406030204" pitchFamily="18" charset="0"/>
                          <a:cs typeface="Arial" panose="020B0604020202020204" pitchFamily="34" charset="0"/>
                        </a:rPr>
                        <m:t>𝒘</m:t>
                      </m:r>
                      <m:r>
                        <a:rPr lang="en-US" altLang="en-US" sz="1800" b="1" i="1" dirty="0">
                          <a:latin typeface="Cambria Math" panose="02040503050406030204" pitchFamily="18" charset="0"/>
                          <a:cs typeface="Arial" panose="020B0604020202020204" pitchFamily="34" charset="0"/>
                        </a:rPr>
                        <m:t> + </m:t>
                      </m:r>
                      <m:r>
                        <a:rPr lang="en-US" altLang="en-US" sz="1800" b="1" i="1" dirty="0">
                          <a:latin typeface="Cambria Math" panose="02040503050406030204" pitchFamily="18" charset="0"/>
                          <a:cs typeface="Arial" panose="020B0604020202020204" pitchFamily="34" charset="0"/>
                        </a:rPr>
                        <m:t>𝒃</m:t>
                      </m:r>
                      <m:r>
                        <a:rPr lang="en-US" altLang="en-US" sz="1800" b="1" i="1" dirty="0">
                          <a:latin typeface="Cambria Math" panose="02040503050406030204" pitchFamily="18" charset="0"/>
                          <a:cs typeface="Arial" panose="020B0604020202020204" pitchFamily="34" charset="0"/>
                        </a:rPr>
                        <m:t> = </m:t>
                      </m:r>
                      <m:r>
                        <a:rPr lang="en-US" altLang="en-US" sz="1800" b="1" i="1" dirty="0">
                          <a:latin typeface="Cambria Math" panose="02040503050406030204" pitchFamily="18" charset="0"/>
                          <a:cs typeface="Arial" panose="020B0604020202020204" pitchFamily="34" charset="0"/>
                        </a:rPr>
                        <m:t>𝟎</m:t>
                      </m:r>
                    </m:oMath>
                  </m:oMathPara>
                </a14:m>
                <a:endParaRPr lang="en-US" altLang="en-US" sz="1800" b="1" dirty="0">
                  <a:latin typeface="Verdana" panose="020B0604030504040204" pitchFamily="34" charset="0"/>
                  <a:cs typeface="Arial" panose="020B0604020202020204" pitchFamily="34" charset="0"/>
                </a:endParaRPr>
              </a:p>
            </p:txBody>
          </p:sp>
        </mc:Choice>
        <mc:Fallback xmlns="">
          <p:sp>
            <p:nvSpPr>
              <p:cNvPr id="971811" name="Text Box 35"/>
              <p:cNvSpPr txBox="1">
                <a:spLocks noRot="1" noChangeAspect="1" noMove="1" noResize="1" noEditPoints="1" noAdjustHandles="1" noChangeArrowheads="1" noChangeShapeType="1" noTextEdit="1"/>
              </p:cNvSpPr>
              <p:nvPr/>
            </p:nvSpPr>
            <p:spPr bwMode="auto">
              <a:xfrm>
                <a:off x="7086600" y="5334000"/>
                <a:ext cx="1636987" cy="369332"/>
              </a:xfrm>
              <a:prstGeom prst="rect">
                <a:avLst/>
              </a:prstGeom>
              <a:blipFill rotWithShape="0">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971812" name="Line 36"/>
          <p:cNvSpPr>
            <a:spLocks noChangeShapeType="1"/>
          </p:cNvSpPr>
          <p:nvPr/>
        </p:nvSpPr>
        <p:spPr bwMode="auto">
          <a:xfrm flipH="1">
            <a:off x="6629400" y="2133600"/>
            <a:ext cx="990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971813" name="Text Box 37"/>
              <p:cNvSpPr txBox="1">
                <a:spLocks noChangeArrowheads="1"/>
              </p:cNvSpPr>
              <p:nvPr/>
            </p:nvSpPr>
            <p:spPr bwMode="auto">
              <a:xfrm>
                <a:off x="6842125" y="1784350"/>
                <a:ext cx="1749132" cy="3943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en-US" sz="1800" b="1" i="1" dirty="0" smtClean="0">
                              <a:latin typeface="Cambria Math" panose="02040503050406030204" pitchFamily="18" charset="0"/>
                              <a:cs typeface="Arial" panose="020B0604020202020204" pitchFamily="34" charset="0"/>
                            </a:rPr>
                          </m:ctrlPr>
                        </m:sSubPr>
                        <m:e>
                          <m:r>
                            <a:rPr lang="en-US" altLang="en-US" sz="1800" b="1" i="1" dirty="0" smtClean="0">
                              <a:latin typeface="Cambria Math" panose="02040503050406030204" pitchFamily="18" charset="0"/>
                              <a:cs typeface="Arial" panose="020B0604020202020204" pitchFamily="34" charset="0"/>
                            </a:rPr>
                            <m:t>𝒙</m:t>
                          </m:r>
                        </m:e>
                        <m:sub>
                          <m:r>
                            <a:rPr lang="en-US" altLang="en-US" sz="1800" b="1" i="1" dirty="0" smtClean="0">
                              <a:latin typeface="Cambria Math" panose="02040503050406030204" pitchFamily="18" charset="0"/>
                              <a:cs typeface="Arial" panose="020B0604020202020204" pitchFamily="34" charset="0"/>
                            </a:rPr>
                            <m:t>𝒒</m:t>
                          </m:r>
                        </m:sub>
                      </m:sSub>
                      <m:r>
                        <a:rPr lang="en-US" altLang="en-US" sz="1800" b="1" i="1" dirty="0" smtClean="0">
                          <a:latin typeface="Cambria Math" panose="02040503050406030204" pitchFamily="18" charset="0"/>
                          <a:cs typeface="Arial" panose="020B0604020202020204" pitchFamily="34" charset="0"/>
                        </a:rPr>
                        <m:t>𝒘</m:t>
                      </m:r>
                      <m:r>
                        <a:rPr lang="en-US" altLang="en-US" sz="1800" b="1" i="1" dirty="0">
                          <a:latin typeface="Cambria Math" panose="02040503050406030204" pitchFamily="18" charset="0"/>
                          <a:cs typeface="Arial" panose="020B0604020202020204" pitchFamily="34" charset="0"/>
                        </a:rPr>
                        <m:t> + </m:t>
                      </m:r>
                      <m:r>
                        <a:rPr lang="en-US" altLang="en-US" sz="1800" b="1" i="1" dirty="0">
                          <a:latin typeface="Cambria Math" panose="02040503050406030204" pitchFamily="18" charset="0"/>
                          <a:cs typeface="Arial" panose="020B0604020202020204" pitchFamily="34" charset="0"/>
                        </a:rPr>
                        <m:t>𝒃</m:t>
                      </m:r>
                      <m:r>
                        <a:rPr lang="en-US" altLang="en-US" sz="1800" b="1" i="1" dirty="0">
                          <a:latin typeface="Cambria Math" panose="02040503050406030204" pitchFamily="18" charset="0"/>
                          <a:cs typeface="Arial" panose="020B0604020202020204" pitchFamily="34" charset="0"/>
                        </a:rPr>
                        <m:t> = </m:t>
                      </m:r>
                      <m:r>
                        <a:rPr lang="en-US" altLang="en-US" sz="1800" b="1" i="1" dirty="0">
                          <a:latin typeface="Cambria Math" panose="02040503050406030204" pitchFamily="18" charset="0"/>
                          <a:cs typeface="Arial" panose="020B0604020202020204" pitchFamily="34" charset="0"/>
                        </a:rPr>
                        <m:t>𝟏</m:t>
                      </m:r>
                    </m:oMath>
                  </m:oMathPara>
                </a14:m>
                <a:endParaRPr lang="en-US" altLang="en-US" sz="1800" b="1" dirty="0">
                  <a:latin typeface="Verdana" panose="020B0604030504040204" pitchFamily="34" charset="0"/>
                  <a:cs typeface="Arial" panose="020B0604020202020204" pitchFamily="34" charset="0"/>
                </a:endParaRPr>
              </a:p>
            </p:txBody>
          </p:sp>
        </mc:Choice>
        <mc:Fallback xmlns="">
          <p:sp>
            <p:nvSpPr>
              <p:cNvPr id="971813" name="Text Box 37"/>
              <p:cNvSpPr txBox="1">
                <a:spLocks noRot="1" noChangeAspect="1" noMove="1" noResize="1" noEditPoints="1" noAdjustHandles="1" noChangeArrowheads="1" noChangeShapeType="1" noTextEdit="1"/>
              </p:cNvSpPr>
              <p:nvPr/>
            </p:nvSpPr>
            <p:spPr bwMode="auto">
              <a:xfrm>
                <a:off x="6842125" y="1784350"/>
                <a:ext cx="1749132" cy="394339"/>
              </a:xfrm>
              <a:prstGeom prst="rect">
                <a:avLst/>
              </a:prstGeom>
              <a:blipFill rotWithShape="0">
                <a:blip r:embed="rId4"/>
                <a:stretch>
                  <a:fillRect b="-62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1814" name="Text Box 38"/>
              <p:cNvSpPr txBox="1">
                <a:spLocks noChangeArrowheads="1"/>
              </p:cNvSpPr>
              <p:nvPr/>
            </p:nvSpPr>
            <p:spPr bwMode="auto">
              <a:xfrm>
                <a:off x="3276600" y="2452688"/>
                <a:ext cx="1923860" cy="39421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en-US" sz="1800" b="1" i="1" dirty="0" smtClean="0">
                              <a:latin typeface="Cambria Math" panose="02040503050406030204" pitchFamily="18" charset="0"/>
                              <a:cs typeface="Arial" panose="020B0604020202020204" pitchFamily="34" charset="0"/>
                            </a:rPr>
                          </m:ctrlPr>
                        </m:sSubPr>
                        <m:e>
                          <m:r>
                            <a:rPr lang="en-US" altLang="en-US" sz="1800" b="1" i="1" dirty="0" smtClean="0">
                              <a:latin typeface="Cambria Math" panose="02040503050406030204" pitchFamily="18" charset="0"/>
                              <a:cs typeface="Arial" panose="020B0604020202020204" pitchFamily="34" charset="0"/>
                            </a:rPr>
                            <m:t>𝒙</m:t>
                          </m:r>
                        </m:e>
                        <m:sub>
                          <m:r>
                            <a:rPr lang="en-US" altLang="en-US" sz="1800" b="1" i="1" dirty="0" smtClean="0">
                              <a:latin typeface="Cambria Math" panose="02040503050406030204" pitchFamily="18" charset="0"/>
                              <a:cs typeface="Arial" panose="020B0604020202020204" pitchFamily="34" charset="0"/>
                            </a:rPr>
                            <m:t>𝒑</m:t>
                          </m:r>
                        </m:sub>
                      </m:sSub>
                      <m:r>
                        <a:rPr lang="en-US" altLang="en-US" sz="1800" b="1" i="1" dirty="0" smtClean="0">
                          <a:latin typeface="Cambria Math" panose="02040503050406030204" pitchFamily="18" charset="0"/>
                          <a:cs typeface="Arial" panose="020B0604020202020204" pitchFamily="34" charset="0"/>
                        </a:rPr>
                        <m:t>𝒘</m:t>
                      </m:r>
                      <m:r>
                        <a:rPr lang="en-US" altLang="en-US" sz="1800" b="1" i="1" dirty="0">
                          <a:latin typeface="Cambria Math" panose="02040503050406030204" pitchFamily="18" charset="0"/>
                          <a:cs typeface="Arial" panose="020B0604020202020204" pitchFamily="34" charset="0"/>
                        </a:rPr>
                        <m:t> + </m:t>
                      </m:r>
                      <m:r>
                        <a:rPr lang="en-US" altLang="en-US" sz="1800" b="1" i="1" dirty="0">
                          <a:latin typeface="Cambria Math" panose="02040503050406030204" pitchFamily="18" charset="0"/>
                          <a:cs typeface="Arial" panose="020B0604020202020204" pitchFamily="34" charset="0"/>
                        </a:rPr>
                        <m:t>𝒃</m:t>
                      </m:r>
                      <m:r>
                        <a:rPr lang="en-US" altLang="en-US" sz="1800" b="1" i="1" dirty="0">
                          <a:latin typeface="Cambria Math" panose="02040503050406030204" pitchFamily="18" charset="0"/>
                          <a:cs typeface="Arial" panose="020B0604020202020204" pitchFamily="34" charset="0"/>
                        </a:rPr>
                        <m:t> = −</m:t>
                      </m:r>
                      <m:r>
                        <a:rPr lang="en-US" altLang="en-US" sz="1800" b="1" i="1" dirty="0">
                          <a:latin typeface="Cambria Math" panose="02040503050406030204" pitchFamily="18" charset="0"/>
                          <a:cs typeface="Arial" panose="020B0604020202020204" pitchFamily="34" charset="0"/>
                        </a:rPr>
                        <m:t>𝟏</m:t>
                      </m:r>
                    </m:oMath>
                  </m:oMathPara>
                </a14:m>
                <a:endParaRPr lang="en-US" altLang="en-US" sz="1800" b="1" dirty="0">
                  <a:latin typeface="Verdana" panose="020B0604030504040204" pitchFamily="34" charset="0"/>
                  <a:cs typeface="Arial" panose="020B0604020202020204" pitchFamily="34" charset="0"/>
                </a:endParaRPr>
              </a:p>
            </p:txBody>
          </p:sp>
        </mc:Choice>
        <mc:Fallback xmlns="">
          <p:sp>
            <p:nvSpPr>
              <p:cNvPr id="971814" name="Text Box 38"/>
              <p:cNvSpPr txBox="1">
                <a:spLocks noRot="1" noChangeAspect="1" noMove="1" noResize="1" noEditPoints="1" noAdjustHandles="1" noChangeArrowheads="1" noChangeShapeType="1" noTextEdit="1"/>
              </p:cNvSpPr>
              <p:nvPr/>
            </p:nvSpPr>
            <p:spPr bwMode="auto">
              <a:xfrm>
                <a:off x="3276600" y="2452688"/>
                <a:ext cx="1923860" cy="394210"/>
              </a:xfrm>
              <a:prstGeom prst="rect">
                <a:avLst/>
              </a:prstGeom>
              <a:blipFill rotWithShape="0">
                <a:blip r:embed="rId5"/>
                <a:stretch>
                  <a:fillRect b="-461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971815" name="Line 39"/>
          <p:cNvSpPr>
            <a:spLocks noChangeShapeType="1"/>
          </p:cNvSpPr>
          <p:nvPr/>
        </p:nvSpPr>
        <p:spPr bwMode="auto">
          <a:xfrm>
            <a:off x="4648200" y="2743200"/>
            <a:ext cx="1219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1816" name="Line 40"/>
          <p:cNvSpPr>
            <a:spLocks noChangeShapeType="1"/>
          </p:cNvSpPr>
          <p:nvPr/>
        </p:nvSpPr>
        <p:spPr bwMode="auto">
          <a:xfrm flipV="1">
            <a:off x="5410200" y="2014538"/>
            <a:ext cx="457200" cy="423862"/>
          </a:xfrm>
          <a:prstGeom prst="line">
            <a:avLst/>
          </a:prstGeom>
          <a:noFill/>
          <a:ln w="60325">
            <a:solidFill>
              <a:srgbClr val="FF66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1817" name="Text Box 41"/>
          <p:cNvSpPr txBox="1">
            <a:spLocks noChangeArrowheads="1"/>
          </p:cNvSpPr>
          <p:nvPr/>
        </p:nvSpPr>
        <p:spPr bwMode="auto">
          <a:xfrm>
            <a:off x="5089525" y="1835150"/>
            <a:ext cx="36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l-GR" altLang="en-US" b="1" i="1">
                <a:solidFill>
                  <a:srgbClr val="00A000"/>
                </a:solidFill>
              </a:rPr>
              <a:t>ρ</a:t>
            </a:r>
            <a:endParaRPr lang="en-US" altLang="en-US" b="1" i="1">
              <a:solidFill>
                <a:srgbClr val="00A000"/>
              </a:solidFill>
            </a:endParaRPr>
          </a:p>
        </p:txBody>
      </p:sp>
      <p:cxnSp>
        <p:nvCxnSpPr>
          <p:cNvPr id="31786" name="Straight Arrow Connector 43"/>
          <p:cNvCxnSpPr>
            <a:cxnSpLocks noChangeShapeType="1"/>
            <a:stCxn id="971811" idx="0"/>
          </p:cNvCxnSpPr>
          <p:nvPr/>
        </p:nvCxnSpPr>
        <p:spPr bwMode="auto">
          <a:xfrm flipH="1" flipV="1">
            <a:off x="7696203" y="4800600"/>
            <a:ext cx="208891" cy="53340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31787" name="TextBox 4"/>
          <p:cNvSpPr txBox="1">
            <a:spLocks noChangeArrowheads="1"/>
          </p:cNvSpPr>
          <p:nvPr/>
        </p:nvSpPr>
        <p:spPr bwMode="auto">
          <a:xfrm>
            <a:off x="7620000" y="-33338"/>
            <a:ext cx="1098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r>
              <a:rPr lang="en-US" altLang="en-US" sz="1600">
                <a:solidFill>
                  <a:srgbClr val="FBFCFF"/>
                </a:solidFill>
              </a:rPr>
              <a:t>Sec. 15.1</a:t>
            </a:r>
          </a:p>
        </p:txBody>
      </p:sp>
    </p:spTree>
    <p:extLst>
      <p:ext uri="{BB962C8B-B14F-4D97-AF65-F5344CB8AC3E}">
        <p14:creationId xmlns:p14="http://schemas.microsoft.com/office/powerpoint/2010/main" val="1672051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71808"/>
                                        </p:tgtEl>
                                        <p:attrNameLst>
                                          <p:attrName>style.visibility</p:attrName>
                                        </p:attrNameLst>
                                      </p:cBhvr>
                                      <p:to>
                                        <p:strVal val="visible"/>
                                      </p:to>
                                    </p:set>
                                    <p:animEffect transition="in" filter="box(in)">
                                      <p:cBhvr>
                                        <p:cTn id="7" dur="500"/>
                                        <p:tgtEl>
                                          <p:spTgt spid="97180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71811"/>
                                        </p:tgtEl>
                                        <p:attrNameLst>
                                          <p:attrName>style.visibility</p:attrName>
                                        </p:attrNameLst>
                                      </p:cBhvr>
                                      <p:to>
                                        <p:strVal val="visible"/>
                                      </p:to>
                                    </p:set>
                                    <p:animEffect transition="in" filter="box(in)">
                                      <p:cBhvr>
                                        <p:cTn id="10" dur="500"/>
                                        <p:tgtEl>
                                          <p:spTgt spid="9718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971809"/>
                                        </p:tgtEl>
                                        <p:attrNameLst>
                                          <p:attrName>style.visibility</p:attrName>
                                        </p:attrNameLst>
                                      </p:cBhvr>
                                      <p:to>
                                        <p:strVal val="visible"/>
                                      </p:to>
                                    </p:set>
                                    <p:animEffect transition="in" filter="box(in)">
                                      <p:cBhvr>
                                        <p:cTn id="15" dur="500"/>
                                        <p:tgtEl>
                                          <p:spTgt spid="971809"/>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971815"/>
                                        </p:tgtEl>
                                        <p:attrNameLst>
                                          <p:attrName>style.visibility</p:attrName>
                                        </p:attrNameLst>
                                      </p:cBhvr>
                                      <p:to>
                                        <p:strVal val="visible"/>
                                      </p:to>
                                    </p:set>
                                    <p:animEffect transition="in" filter="box(in)">
                                      <p:cBhvr>
                                        <p:cTn id="18" dur="500"/>
                                        <p:tgtEl>
                                          <p:spTgt spid="971815"/>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971814"/>
                                        </p:tgtEl>
                                        <p:attrNameLst>
                                          <p:attrName>style.visibility</p:attrName>
                                        </p:attrNameLst>
                                      </p:cBhvr>
                                      <p:to>
                                        <p:strVal val="visible"/>
                                      </p:to>
                                    </p:set>
                                    <p:animEffect transition="in" filter="box(in)">
                                      <p:cBhvr>
                                        <p:cTn id="21" dur="500"/>
                                        <p:tgtEl>
                                          <p:spTgt spid="97181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971810"/>
                                        </p:tgtEl>
                                        <p:attrNameLst>
                                          <p:attrName>style.visibility</p:attrName>
                                        </p:attrNameLst>
                                      </p:cBhvr>
                                      <p:to>
                                        <p:strVal val="visible"/>
                                      </p:to>
                                    </p:set>
                                    <p:animEffect transition="in" filter="box(in)">
                                      <p:cBhvr>
                                        <p:cTn id="26" dur="500"/>
                                        <p:tgtEl>
                                          <p:spTgt spid="971810"/>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971812"/>
                                        </p:tgtEl>
                                        <p:attrNameLst>
                                          <p:attrName>style.visibility</p:attrName>
                                        </p:attrNameLst>
                                      </p:cBhvr>
                                      <p:to>
                                        <p:strVal val="visible"/>
                                      </p:to>
                                    </p:set>
                                    <p:animEffect transition="in" filter="box(in)">
                                      <p:cBhvr>
                                        <p:cTn id="29" dur="500"/>
                                        <p:tgtEl>
                                          <p:spTgt spid="971812"/>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971813"/>
                                        </p:tgtEl>
                                        <p:attrNameLst>
                                          <p:attrName>style.visibility</p:attrName>
                                        </p:attrNameLst>
                                      </p:cBhvr>
                                      <p:to>
                                        <p:strVal val="visible"/>
                                      </p:to>
                                    </p:set>
                                    <p:animEffect transition="in" filter="box(in)">
                                      <p:cBhvr>
                                        <p:cTn id="32" dur="500"/>
                                        <p:tgtEl>
                                          <p:spTgt spid="9718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971817"/>
                                        </p:tgtEl>
                                        <p:attrNameLst>
                                          <p:attrName>style.visibility</p:attrName>
                                        </p:attrNameLst>
                                      </p:cBhvr>
                                      <p:to>
                                        <p:strVal val="visible"/>
                                      </p:to>
                                    </p:set>
                                    <p:animEffect transition="in" filter="box(in)">
                                      <p:cBhvr>
                                        <p:cTn id="37" dur="500"/>
                                        <p:tgtEl>
                                          <p:spTgt spid="971817"/>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971816"/>
                                        </p:tgtEl>
                                        <p:attrNameLst>
                                          <p:attrName>style.visibility</p:attrName>
                                        </p:attrNameLst>
                                      </p:cBhvr>
                                      <p:to>
                                        <p:strVal val="visible"/>
                                      </p:to>
                                    </p:set>
                                    <p:animEffect transition="in" filter="box(in)">
                                      <p:cBhvr>
                                        <p:cTn id="40" dur="500"/>
                                        <p:tgtEl>
                                          <p:spTgt spid="971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1808" grpId="0" animBg="1"/>
      <p:bldP spid="971809" grpId="0" animBg="1"/>
      <p:bldP spid="971810" grpId="0" animBg="1"/>
      <p:bldP spid="971811" grpId="0"/>
      <p:bldP spid="971812" grpId="0" animBg="1"/>
      <p:bldP spid="971813" grpId="0"/>
      <p:bldP spid="971814" grpId="0"/>
      <p:bldP spid="971815" grpId="0" animBg="1"/>
      <p:bldP spid="971816" grpId="0" animBg="1"/>
      <p:bldP spid="971817"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1884</TotalTime>
  <Words>2657</Words>
  <Application>Microsoft Office PowerPoint</Application>
  <PresentationFormat>On-screen Show (4:3)</PresentationFormat>
  <Paragraphs>405</Paragraphs>
  <Slides>36</Slides>
  <Notes>4</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53" baseType="lpstr">
      <vt:lpstr>Arial Unicode MS</vt:lpstr>
      <vt:lpstr>MS Gothic</vt:lpstr>
      <vt:lpstr>MS PGothic</vt:lpstr>
      <vt:lpstr>MS PGothic</vt:lpstr>
      <vt:lpstr>宋体</vt:lpstr>
      <vt:lpstr>Arial</vt:lpstr>
      <vt:lpstr>Calibri</vt:lpstr>
      <vt:lpstr>Calibri Light</vt:lpstr>
      <vt:lpstr>Cambria Math</vt:lpstr>
      <vt:lpstr>Lucida Sans</vt:lpstr>
      <vt:lpstr>Rockwell</vt:lpstr>
      <vt:lpstr>Symbol</vt:lpstr>
      <vt:lpstr>Times New Roman</vt:lpstr>
      <vt:lpstr>Verdana</vt:lpstr>
      <vt:lpstr>Wingdings</vt:lpstr>
      <vt:lpstr>Retrospect</vt:lpstr>
      <vt:lpstr>Equation</vt:lpstr>
      <vt:lpstr>Support Vector Machine</vt:lpstr>
      <vt:lpstr>Linear classifiers: Which Hyperplane?</vt:lpstr>
      <vt:lpstr>Another intuition</vt:lpstr>
      <vt:lpstr>Support Vector Machine (SVM)</vt:lpstr>
      <vt:lpstr> Maximum Margin: Formalization</vt:lpstr>
      <vt:lpstr>Geometric Margin</vt:lpstr>
      <vt:lpstr>Geometric Margin</vt:lpstr>
      <vt:lpstr>Linear SVM Mathematically The linearly separable case</vt:lpstr>
      <vt:lpstr>Linear Support Vector Machine (SVM)</vt:lpstr>
      <vt:lpstr>Linear SVMs Mathematically (cont.)</vt:lpstr>
      <vt:lpstr>Solving the Optimization Problem</vt:lpstr>
      <vt:lpstr>An Introduction to Lagrange Multipliers</vt:lpstr>
      <vt:lpstr>Solving the Optimization Problem </vt:lpstr>
      <vt:lpstr>Solving the Optimization Problem </vt:lpstr>
      <vt:lpstr>Solving the Optimization Problem </vt:lpstr>
      <vt:lpstr>The Optimization Problem Solution</vt:lpstr>
      <vt:lpstr>Soft Margin Classification  </vt:lpstr>
      <vt:lpstr>Soft Margin Classification Mathematically</vt:lpstr>
      <vt:lpstr>Soft Margin Classification – Solution</vt:lpstr>
      <vt:lpstr>Classification with SVMs</vt:lpstr>
      <vt:lpstr>Linear SVMs:  Summary</vt:lpstr>
      <vt:lpstr>Non-linear SVMs</vt:lpstr>
      <vt:lpstr>Non-linear SVMs:  Feature spaces</vt:lpstr>
      <vt:lpstr>The “Kernel Trick”</vt:lpstr>
      <vt:lpstr>The “Kernel Trick”</vt:lpstr>
      <vt:lpstr>What Functions are Kernels?</vt:lpstr>
      <vt:lpstr>Kernels</vt:lpstr>
      <vt:lpstr>Non-linear SVMs Mathematically</vt:lpstr>
      <vt:lpstr>Support Vector Machine: Algorithm</vt:lpstr>
      <vt:lpstr>Some Issues</vt:lpstr>
      <vt:lpstr>Summary: Support Vector Machine</vt:lpstr>
      <vt:lpstr>Using SVM in Scikit-learn Machine Learning Package </vt:lpstr>
      <vt:lpstr>Using SVM in Scikit-learn Machine Learning Package </vt:lpstr>
      <vt:lpstr>Using SVM in Scikit-learn Machine Learning Package </vt:lpstr>
      <vt:lpstr>Using SVM in Scikit-learn Machine Learning Package </vt:lpstr>
      <vt:lpstr>Choose parameters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leqian</dc:creator>
  <cp:lastModifiedBy>Microsoft account</cp:lastModifiedBy>
  <cp:revision>150</cp:revision>
  <dcterms:created xsi:type="dcterms:W3CDTF">2014-09-15T04:42:07Z</dcterms:created>
  <dcterms:modified xsi:type="dcterms:W3CDTF">2021-03-12T16:38:20Z</dcterms:modified>
</cp:coreProperties>
</file>