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7"/>
  </p:notesMasterIdLst>
  <p:sldIdLst>
    <p:sldId id="256" r:id="rId2"/>
    <p:sldId id="279" r:id="rId3"/>
    <p:sldId id="280" r:id="rId4"/>
    <p:sldId id="283" r:id="rId5"/>
    <p:sldId id="284" r:id="rId6"/>
    <p:sldId id="281" r:id="rId7"/>
    <p:sldId id="282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8" r:id="rId20"/>
    <p:sldId id="299" r:id="rId21"/>
    <p:sldId id="300" r:id="rId22"/>
    <p:sldId id="301" r:id="rId23"/>
    <p:sldId id="296" r:id="rId24"/>
    <p:sldId id="302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4C870-D3F2-432E-84D7-6C90D4E9A334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C7A71-D2D0-4C68-9374-2A7D91BDD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8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7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7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2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513" y="497434"/>
            <a:ext cx="7543800" cy="225491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Decision Trees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Lei Qian, Ph.D.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Entropy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Entropy is a measurement of information impurity.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Assume there are K classes and each has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Entropy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2392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0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Entropy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Entropy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Binary Example: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distribution is 0% vs 100%, entropy </a:t>
                </a:r>
                <a:r>
                  <a:rPr lang="en-US" dirty="0"/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func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If distribution is 50% vs 50%,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entropy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func>
                  </m:oMath>
                </a14:m>
                <a:r>
                  <a:rPr lang="en-US" dirty="0" smtClean="0"/>
                  <a:t>) </a:t>
                </a:r>
              </a:p>
              <a:p>
                <a:pPr marL="339725" indent="-339725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Entropy is maximized when elements are impure.</a:t>
                </a:r>
              </a:p>
              <a:p>
                <a:pPr marL="339725" indent="-339725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Entropy is minimized when elements are pure.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994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Information gain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 smtClean="0"/>
                  <a:t>, the entropy of data samples.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Information gain for a certain decision (with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possibilities)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is the probability of decision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is the entropy of decision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2233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Information gain Example</a:t>
            </a:r>
            <a:endParaRPr lang="en-US" alt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37" y="2287620"/>
            <a:ext cx="7607641" cy="399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628" y="1814235"/>
            <a:ext cx="72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entropy of the target is 0.94 (9 Yes 5 No).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Information gain for Humidity</a:t>
            </a:r>
            <a:endParaRPr lang="en-US" alt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24" y="1759210"/>
            <a:ext cx="5460608" cy="4363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92708" y="1836892"/>
                <a:ext cx="2492347" cy="419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There are 7 high and 7 normal samples. For high, yes-no ratio is 3-4. For normal, ratio is 6-1. </a:t>
                </a:r>
              </a:p>
              <a:p>
                <a:endParaRPr lang="en-US" dirty="0"/>
              </a:p>
              <a:p>
                <a:r>
                  <a:rPr lang="en-US" dirty="0" smtClean="0"/>
                  <a:t>Entropy for 3~4 is 0.985. Entropy for 6~1 is 0.592.</a:t>
                </a:r>
              </a:p>
              <a:p>
                <a:endParaRPr lang="en-US" dirty="0"/>
              </a:p>
              <a:p>
                <a:r>
                  <a:rPr lang="en-US" dirty="0" smtClean="0"/>
                  <a:t>New entropy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∗.592+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∗.985=.788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IG = .94-.788=.152, which is the </a:t>
                </a:r>
                <a:r>
                  <a:rPr lang="en-US" b="1" dirty="0" smtClean="0"/>
                  <a:t>information gain</a:t>
                </a:r>
                <a:r>
                  <a:rPr lang="en-US" dirty="0" smtClean="0"/>
                  <a:t>!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08" y="1836892"/>
                <a:ext cx="2492347" cy="4196533"/>
              </a:xfrm>
              <a:prstGeom prst="rect">
                <a:avLst/>
              </a:prstGeom>
              <a:blipFill rotWithShape="0">
                <a:blip r:embed="rId3"/>
                <a:stretch>
                  <a:fillRect l="-2200" t="-726" r="-3178" b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6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Information gain Example</a:t>
            </a:r>
            <a:endParaRPr lang="en-US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69628" y="1814235"/>
            <a:ext cx="7250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Information gain for each feature: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Outlook=0.247 </a:t>
            </a:r>
            <a:endParaRPr lang="en-US" sz="24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Temperature=0.029 </a:t>
            </a:r>
            <a:endParaRPr lang="en-US" sz="24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Humidity=0.152 </a:t>
            </a:r>
            <a:endParaRPr lang="en-US" sz="24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Windy=0.048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Initial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split is on outlook, because it is the feature with the highest information gain. </a:t>
            </a:r>
          </a:p>
        </p:txBody>
      </p:sp>
    </p:spTree>
    <p:extLst>
      <p:ext uri="{BB962C8B-B14F-4D97-AF65-F5344CB8AC3E}">
        <p14:creationId xmlns:p14="http://schemas.microsoft.com/office/powerpoint/2010/main" val="30409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Information gain Example</a:t>
            </a:r>
            <a:endParaRPr lang="en-US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69628" y="1814235"/>
            <a:ext cx="725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Now we search for the best split for the next level: </a:t>
            </a:r>
            <a:endParaRPr 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18" y="3155892"/>
            <a:ext cx="7266442" cy="27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Information gain Example</a:t>
            </a:r>
            <a:endParaRPr lang="en-US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69628" y="1814235"/>
            <a:ext cx="725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final decision tree:</a:t>
            </a:r>
            <a:endParaRPr 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25" y="2414329"/>
            <a:ext cx="3124690" cy="2056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1140" y="47709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Note that not all leaves need to be pure; sometimes similar (even identical) instances have different classes. Splitting stops when data cannot be split any further.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Gini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Gini impurity is another measurement for impurity.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example: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yes vs no is 100% vs 0%,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=1−1−0=0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yes vs no is 50% vs 50%,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High, median, low's distribution is (5, 3, 2),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=0.62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994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7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Gini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Gini Can be used to replace entropy in building decision trees. The algorithm is nearly identical.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practical, Gini and Entropy often yield similar results. But not always same.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Decision Tree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/>
              <a:t>Decision </a:t>
            </a:r>
            <a:r>
              <a:rPr lang="en-US" altLang="en-US" b="1" dirty="0"/>
              <a:t>t</a:t>
            </a:r>
            <a:r>
              <a:rPr lang="en-US" altLang="en-US" b="1" dirty="0" smtClean="0"/>
              <a:t>ree classifiers  </a:t>
            </a:r>
            <a:r>
              <a:rPr lang="en-US" altLang="en-US" dirty="0" smtClean="0"/>
              <a:t>are classifiers that use tree like model to predict </a:t>
            </a:r>
            <a:r>
              <a:rPr lang="en-US" altLang="en-US" dirty="0"/>
              <a:t>outcomes. Based on the features in </a:t>
            </a:r>
            <a:r>
              <a:rPr lang="en-US" altLang="en-US" dirty="0" smtClean="0"/>
              <a:t>a training </a:t>
            </a:r>
            <a:r>
              <a:rPr lang="en-US" altLang="en-US" dirty="0"/>
              <a:t>set, the decision tree model learns a series </a:t>
            </a:r>
            <a:r>
              <a:rPr lang="en-US" altLang="en-US" dirty="0" smtClean="0"/>
              <a:t>of questions </a:t>
            </a:r>
            <a:r>
              <a:rPr lang="en-US" altLang="en-US" dirty="0"/>
              <a:t>to infer the class labels of the samples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8" y="2866685"/>
            <a:ext cx="5226882" cy="32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err="1" smtClean="0"/>
              <a:t>Entroy</a:t>
            </a:r>
            <a:r>
              <a:rPr lang="en-US" altLang="en-US" sz="4400" dirty="0" smtClean="0"/>
              <a:t> vs </a:t>
            </a:r>
            <a:br>
              <a:rPr lang="en-US" altLang="en-US" sz="4400" dirty="0" smtClean="0"/>
            </a:br>
            <a:r>
              <a:rPr lang="en-US" altLang="en-US" sz="4400" dirty="0" smtClean="0"/>
              <a:t>Gini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4" y="1806498"/>
                <a:ext cx="3593624" cy="42597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=0.811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 811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0.811−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0.811=0.189</m:t>
                      </m:r>
                    </m:oMath>
                  </m:oMathPara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=0.918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0.918−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0=0.311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4" y="1806498"/>
                <a:ext cx="3593624" cy="4259765"/>
              </a:xfrm>
              <a:blipFill rotWithShape="0">
                <a:blip r:embed="rId2"/>
                <a:stretch>
                  <a:fillRect l="-4237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235" y="217467"/>
            <a:ext cx="5177251" cy="143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853354" y="1806498"/>
                <a:ext cx="3688863" cy="425976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dirty="0" smtClean="0"/>
                  <a:t>Gini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dirty="0" smtClean="0"/>
                  <a:t>A</a:t>
                </a:r>
                <a:r>
                  <a:rPr lang="en-US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=0.375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=0.375</m:t>
                    </m:r>
                  </m:oMath>
                </a14:m>
                <a:r>
                  <a:rPr lang="en-US" sz="1800" b="0" dirty="0" smtClean="0"/>
                  <a:t> 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0.375−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0.375=0.125</m:t>
                      </m:r>
                    </m:oMath>
                  </m:oMathPara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60 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0.444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0" dirty="0" smtClean="0"/>
                  <a:t>=0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=0.5−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0.444+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0=0.167</m:t>
                      </m:r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b="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b="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54" y="1806498"/>
                <a:ext cx="3688863" cy="4259765"/>
              </a:xfrm>
              <a:prstGeom prst="rect">
                <a:avLst/>
              </a:prstGeom>
              <a:blipFill rotWithShape="0">
                <a:blip r:embed="rId4"/>
                <a:stretch>
                  <a:fillRect l="-3967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Decision Tree in </a:t>
            </a:r>
            <a:r>
              <a:rPr lang="en-US" altLang="en-US" sz="4400" dirty="0" err="1" smtClean="0"/>
              <a:t>Scikit</a:t>
            </a:r>
            <a:r>
              <a:rPr lang="en-US" altLang="en-US" sz="4400" dirty="0" smtClean="0"/>
              <a:t>-Learn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 smtClean="0"/>
              <a:t>DecisionTreeClassifier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tree = </a:t>
            </a:r>
            <a:r>
              <a:rPr lang="en-US" sz="1800" dirty="0" err="1" smtClean="0"/>
              <a:t>DecisionTreeClassifier</a:t>
            </a:r>
            <a:r>
              <a:rPr lang="en-US" sz="1800" dirty="0" smtClean="0"/>
              <a:t>(criterion</a:t>
            </a:r>
            <a:r>
              <a:rPr lang="en-US" sz="1800" dirty="0"/>
              <a:t>='</a:t>
            </a:r>
            <a:r>
              <a:rPr lang="en-US" sz="1800" dirty="0" err="1"/>
              <a:t>gini</a:t>
            </a:r>
            <a:r>
              <a:rPr lang="en-US" sz="1800" dirty="0" smtClean="0"/>
              <a:t>', </a:t>
            </a:r>
            <a:r>
              <a:rPr lang="en-US" sz="1800" dirty="0" err="1" smtClean="0"/>
              <a:t>max_depth</a:t>
            </a:r>
            <a:r>
              <a:rPr lang="en-US" sz="1800" dirty="0" smtClean="0"/>
              <a:t>=4,  </a:t>
            </a:r>
            <a:r>
              <a:rPr lang="en-US" sz="1800" dirty="0" err="1"/>
              <a:t>random_state</a:t>
            </a:r>
            <a:r>
              <a:rPr lang="en-US" sz="1800" dirty="0"/>
              <a:t>=1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err="1"/>
              <a:t>tree.fit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2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Decision Tree in </a:t>
            </a:r>
            <a:r>
              <a:rPr lang="en-US" altLang="en-US" sz="4400" dirty="0" err="1" smtClean="0"/>
              <a:t>Scikit</a:t>
            </a:r>
            <a:r>
              <a:rPr lang="en-US" altLang="en-US" sz="4400" dirty="0" smtClean="0"/>
              <a:t>-Learn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very nice property of decision trees is that we can visualize the tree comparing to many other machine learning algorithms that final estimators are mostly black boxes.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dot_data</a:t>
            </a:r>
            <a:r>
              <a:rPr lang="en-US" sz="1800" dirty="0"/>
              <a:t> = </a:t>
            </a:r>
            <a:r>
              <a:rPr lang="en-US" sz="1800" dirty="0" err="1"/>
              <a:t>export_graphviz</a:t>
            </a:r>
            <a:r>
              <a:rPr lang="en-US" sz="1800" dirty="0"/>
              <a:t>(tree</a:t>
            </a:r>
            <a:r>
              <a:rPr lang="en-US" sz="1800" dirty="0" smtClean="0"/>
              <a:t>, </a:t>
            </a:r>
            <a:r>
              <a:rPr lang="en-US" sz="1800" dirty="0"/>
              <a:t>filled=True, </a:t>
            </a:r>
            <a:r>
              <a:rPr lang="en-US" sz="1800" dirty="0" smtClean="0"/>
              <a:t>rounded=True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                         </a:t>
            </a:r>
            <a:r>
              <a:rPr lang="en-US" sz="1800" dirty="0" err="1"/>
              <a:t>class_names</a:t>
            </a:r>
            <a:r>
              <a:rPr lang="en-US" sz="1800" dirty="0"/>
              <a:t>=['</a:t>
            </a:r>
            <a:r>
              <a:rPr lang="en-US" sz="1800" dirty="0" err="1"/>
              <a:t>Setosa</a:t>
            </a:r>
            <a:r>
              <a:rPr lang="en-US" sz="1800" dirty="0"/>
              <a:t>', </a:t>
            </a:r>
            <a:r>
              <a:rPr lang="en-US" sz="1800" dirty="0" smtClean="0"/>
              <a:t> </a:t>
            </a:r>
            <a:r>
              <a:rPr lang="en-US" sz="1800" dirty="0"/>
              <a:t>'Versicolor</a:t>
            </a:r>
            <a:r>
              <a:rPr lang="en-US" sz="1800" dirty="0" smtClean="0"/>
              <a:t>', '</a:t>
            </a:r>
            <a:r>
              <a:rPr lang="en-US" sz="1800" dirty="0" err="1" smtClean="0"/>
              <a:t>Virginica</a:t>
            </a:r>
            <a:r>
              <a:rPr lang="en-US" sz="1800" dirty="0"/>
              <a:t>'],</a:t>
            </a:r>
          </a:p>
          <a:p>
            <a:pPr marL="0" indent="0">
              <a:buNone/>
            </a:pPr>
            <a:r>
              <a:rPr lang="en-US" sz="1800" dirty="0"/>
              <a:t>                           </a:t>
            </a:r>
            <a:r>
              <a:rPr lang="en-US" sz="1800" dirty="0" err="1"/>
              <a:t>feature_names</a:t>
            </a:r>
            <a:r>
              <a:rPr lang="en-US" sz="1800" dirty="0"/>
              <a:t>=['petal length', </a:t>
            </a:r>
            <a:r>
              <a:rPr lang="en-US" sz="1800" dirty="0" smtClean="0"/>
              <a:t>'petal </a:t>
            </a:r>
            <a:r>
              <a:rPr lang="en-US" sz="1800" dirty="0"/>
              <a:t>width'],</a:t>
            </a:r>
          </a:p>
          <a:p>
            <a:pPr marL="0" indent="0">
              <a:buNone/>
            </a:pPr>
            <a:r>
              <a:rPr lang="en-US" sz="1800" dirty="0"/>
              <a:t>                           </a:t>
            </a:r>
            <a:r>
              <a:rPr lang="en-US" sz="1800" dirty="0" err="1"/>
              <a:t>out_file</a:t>
            </a:r>
            <a:r>
              <a:rPr lang="en-US" sz="1800" dirty="0"/>
              <a:t>=None) </a:t>
            </a:r>
          </a:p>
          <a:p>
            <a:pPr marL="0" indent="0">
              <a:buNone/>
            </a:pPr>
            <a:r>
              <a:rPr lang="en-US" sz="1800" dirty="0"/>
              <a:t>graph = </a:t>
            </a:r>
            <a:r>
              <a:rPr lang="en-US" sz="1800" dirty="0" err="1"/>
              <a:t>graphviz.Source</a:t>
            </a:r>
            <a:r>
              <a:rPr lang="en-US" sz="1800" dirty="0"/>
              <a:t>(</a:t>
            </a:r>
            <a:r>
              <a:rPr lang="en-US" sz="1800" dirty="0" err="1"/>
              <a:t>dot_data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graph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35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Example of a decision tree</a:t>
            </a:r>
            <a:endParaRPr lang="en-US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69628" y="1814235"/>
            <a:ext cx="725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final decision tree:</a:t>
            </a:r>
            <a:endParaRPr 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61" y="2414329"/>
            <a:ext cx="3850797" cy="36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Random Forest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smtClean="0"/>
              <a:t>is </a:t>
            </a:r>
            <a:r>
              <a:rPr lang="en-US" b="1" dirty="0" smtClean="0"/>
              <a:t>ensemble </a:t>
            </a:r>
            <a:r>
              <a:rPr lang="en-US" dirty="0" smtClean="0"/>
              <a:t>of </a:t>
            </a:r>
            <a:r>
              <a:rPr lang="en-US" dirty="0"/>
              <a:t>decision trees</a:t>
            </a:r>
            <a:r>
              <a:rPr lang="en-US" dirty="0" smtClean="0"/>
              <a:t>. It works the following way: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sz="1800" dirty="0" smtClean="0"/>
              <a:t>Draw </a:t>
            </a:r>
            <a:r>
              <a:rPr lang="en-US" sz="1800" dirty="0"/>
              <a:t>a random bootstrap sample of size n (randomly choose n samples from</a:t>
            </a:r>
          </a:p>
          <a:p>
            <a:pPr marL="0" indent="0">
              <a:buNone/>
            </a:pPr>
            <a:r>
              <a:rPr lang="en-US" sz="1800" dirty="0"/>
              <a:t>the training set with replacement).</a:t>
            </a:r>
          </a:p>
          <a:p>
            <a:pPr marL="0" indent="0">
              <a:buNone/>
            </a:pPr>
            <a:r>
              <a:rPr lang="en-US" sz="1800" dirty="0"/>
              <a:t>2. Grow a decision tree from the bootstrap sample. At each node:</a:t>
            </a:r>
          </a:p>
          <a:p>
            <a:pPr marL="292608" lvl="1" indent="0">
              <a:buNone/>
            </a:pPr>
            <a:r>
              <a:rPr lang="en-US" sz="1600" dirty="0"/>
              <a:t>a. Randomly select d features without replacement.</a:t>
            </a:r>
          </a:p>
          <a:p>
            <a:pPr marL="292608" lvl="1" indent="0">
              <a:buNone/>
            </a:pPr>
            <a:r>
              <a:rPr lang="en-US" sz="1600" dirty="0"/>
              <a:t>b. Split the node using the feature that provides the best split </a:t>
            </a:r>
            <a:r>
              <a:rPr lang="en-US" sz="1600" dirty="0" smtClean="0"/>
              <a:t>according </a:t>
            </a:r>
            <a:r>
              <a:rPr lang="en-US" sz="1800" dirty="0" smtClean="0"/>
              <a:t>to </a:t>
            </a:r>
            <a:r>
              <a:rPr lang="en-US" sz="1800" dirty="0"/>
              <a:t>the objective function, for instance, maximizing the </a:t>
            </a:r>
            <a:r>
              <a:rPr lang="en-US" sz="1800" dirty="0" smtClean="0"/>
              <a:t>information gain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3. Repeat the steps 1-2 k times.</a:t>
            </a:r>
          </a:p>
          <a:p>
            <a:pPr marL="0" indent="0">
              <a:buNone/>
            </a:pPr>
            <a:r>
              <a:rPr lang="en-US" sz="1800" dirty="0"/>
              <a:t>4. Aggregate the prediction by each tree to assign the class label by majority</a:t>
            </a:r>
          </a:p>
          <a:p>
            <a:pPr marL="0" indent="0">
              <a:buNone/>
            </a:pPr>
            <a:r>
              <a:rPr lang="en-US" sz="1800" dirty="0"/>
              <a:t>vote.</a:t>
            </a:r>
          </a:p>
        </p:txBody>
      </p:sp>
    </p:spTree>
    <p:extLst>
      <p:ext uri="{BB962C8B-B14F-4D97-AF65-F5344CB8AC3E}">
        <p14:creationId xmlns:p14="http://schemas.microsoft.com/office/powerpoint/2010/main" val="38403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Random Forest in </a:t>
            </a:r>
            <a:r>
              <a:rPr lang="en-US" altLang="en-US" sz="4400" dirty="0" err="1" smtClean="0"/>
              <a:t>Scikit</a:t>
            </a:r>
            <a:r>
              <a:rPr lang="en-US" altLang="en-US" sz="4400" dirty="0" smtClean="0"/>
              <a:t>-Learn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 smtClean="0"/>
              <a:t>RandomForestClassifier</a:t>
            </a:r>
            <a:endParaRPr lang="en-US" dirty="0" smtClean="0"/>
          </a:p>
          <a:p>
            <a:r>
              <a:rPr lang="en-US" sz="1800" dirty="0" err="1"/>
              <a:t>clf</a:t>
            </a:r>
            <a:r>
              <a:rPr lang="en-US" sz="1800" dirty="0"/>
              <a:t> = </a:t>
            </a:r>
            <a:r>
              <a:rPr lang="en-US" sz="1800" dirty="0" err="1"/>
              <a:t>RandomForestClassifier</a:t>
            </a:r>
            <a:r>
              <a:rPr lang="en-US" sz="1800" dirty="0"/>
              <a:t>(</a:t>
            </a:r>
            <a:r>
              <a:rPr lang="en-US" sz="1800" dirty="0" err="1"/>
              <a:t>n_estimators</a:t>
            </a:r>
            <a:r>
              <a:rPr lang="en-US" sz="1800" dirty="0"/>
              <a:t>=100, </a:t>
            </a:r>
            <a:r>
              <a:rPr lang="en-US" sz="1800" dirty="0" err="1" smtClean="0"/>
              <a:t>max_depth</a:t>
            </a:r>
            <a:r>
              <a:rPr lang="en-US" sz="1800" dirty="0" smtClean="0"/>
              <a:t>=4,  </a:t>
            </a:r>
            <a:r>
              <a:rPr lang="en-US" sz="1800" dirty="0" err="1" smtClean="0"/>
              <a:t>random_state</a:t>
            </a:r>
            <a:r>
              <a:rPr lang="en-US" sz="1800" dirty="0" smtClean="0"/>
              <a:t>=1)</a:t>
            </a:r>
          </a:p>
          <a:p>
            <a:r>
              <a:rPr lang="en-US" sz="1800" dirty="0" err="1" smtClean="0"/>
              <a:t>clf.fit</a:t>
            </a:r>
            <a:r>
              <a:rPr lang="en-US" sz="1800" dirty="0" smtClean="0"/>
              <a:t>(X, y)</a:t>
            </a:r>
          </a:p>
          <a:p>
            <a:endParaRPr lang="en-US" sz="1800" dirty="0"/>
          </a:p>
          <a:p>
            <a:r>
              <a:rPr lang="en-US" sz="1800" dirty="0" err="1" smtClean="0"/>
              <a:t>RandomForestClassifier</a:t>
            </a:r>
            <a:r>
              <a:rPr lang="en-US" sz="1800" dirty="0" smtClean="0"/>
              <a:t> has all parameters </a:t>
            </a:r>
            <a:r>
              <a:rPr lang="en-US" sz="1800" dirty="0" err="1" smtClean="0"/>
              <a:t>DecisionTreeClassifier</a:t>
            </a:r>
            <a:r>
              <a:rPr lang="en-US" sz="1800" dirty="0" smtClean="0"/>
              <a:t> has. But it has a few more parameters such as </a:t>
            </a:r>
            <a:r>
              <a:rPr lang="en-US" sz="1800" dirty="0" err="1" smtClean="0"/>
              <a:t>n_estimators</a:t>
            </a:r>
            <a:r>
              <a:rPr lang="en-US" sz="1800" dirty="0" smtClean="0"/>
              <a:t>, which is the number of </a:t>
            </a:r>
            <a:r>
              <a:rPr lang="en-US" sz="1800" smtClean="0"/>
              <a:t>trees in the forest.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Decision Tree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A decision tree is a directed tree consists of nodes, edges (branches) and leaves.</a:t>
            </a:r>
          </a:p>
          <a:p>
            <a:pPr marL="396875" indent="-396875"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Each node specifies a test on an attribute</a:t>
            </a:r>
          </a:p>
          <a:p>
            <a:pPr marL="396875" indent="-396875"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Each branch corresponds to an attribute value or condition</a:t>
            </a:r>
          </a:p>
          <a:p>
            <a:pPr marL="396875" indent="-396875"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Leaves represent a class or decision.</a:t>
            </a: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420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Decision Tree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Advantages of decision trees:</a:t>
            </a:r>
          </a:p>
          <a:p>
            <a:pPr marL="169863" indent="-169863">
              <a:buFont typeface="Wingdings" panose="05000000000000000000" pitchFamily="2" charset="2"/>
              <a:buChar char="§"/>
            </a:pPr>
            <a:r>
              <a:rPr lang="en-US" sz="1800" dirty="0"/>
              <a:t>Simple to understand and to interpret. Trees can be </a:t>
            </a:r>
            <a:r>
              <a:rPr lang="en-US" sz="1800" dirty="0" smtClean="0"/>
              <a:t>visualized.</a:t>
            </a:r>
            <a:endParaRPr lang="en-US" sz="1800" dirty="0"/>
          </a:p>
          <a:p>
            <a:pPr marL="169863" indent="-169863">
              <a:buFont typeface="Wingdings" panose="05000000000000000000" pitchFamily="2" charset="2"/>
              <a:buChar char="§"/>
            </a:pPr>
            <a:r>
              <a:rPr lang="en-US" sz="1800" dirty="0"/>
              <a:t>Requires little data preparation. Other techniques often require data </a:t>
            </a:r>
            <a:r>
              <a:rPr lang="en-US" sz="1800" dirty="0" smtClean="0"/>
              <a:t>normalization, </a:t>
            </a:r>
            <a:r>
              <a:rPr lang="en-US" sz="1800" dirty="0"/>
              <a:t>dummy variables need to be created and blank values to be removed. </a:t>
            </a:r>
          </a:p>
          <a:p>
            <a:pPr marL="169863" indent="-169863">
              <a:buFont typeface="Wingdings" panose="05000000000000000000" pitchFamily="2" charset="2"/>
              <a:buChar char="§"/>
            </a:pPr>
            <a:r>
              <a:rPr lang="en-US" sz="1800" dirty="0"/>
              <a:t>The cost of using the tree (i.e., predicting data) is logarithmic in the number of data points used to train the tree.</a:t>
            </a:r>
          </a:p>
          <a:p>
            <a:pPr marL="169863" indent="-169863">
              <a:buFont typeface="Wingdings" panose="05000000000000000000" pitchFamily="2" charset="2"/>
              <a:buChar char="§"/>
            </a:pPr>
            <a:r>
              <a:rPr lang="en-US" sz="1800" dirty="0"/>
              <a:t>Able to handle both numerical and categorical data. Other techniques are usually </a:t>
            </a:r>
            <a:r>
              <a:rPr lang="en-US" sz="1800" dirty="0" smtClean="0"/>
              <a:t>specialized </a:t>
            </a:r>
            <a:r>
              <a:rPr lang="en-US" sz="1800" dirty="0"/>
              <a:t>in </a:t>
            </a:r>
            <a:r>
              <a:rPr lang="en-US" sz="1800" dirty="0" smtClean="0"/>
              <a:t>analyzing </a:t>
            </a:r>
            <a:r>
              <a:rPr lang="en-US" sz="1800" dirty="0"/>
              <a:t>datasets that have only one type of variable. </a:t>
            </a:r>
          </a:p>
          <a:p>
            <a:pPr marL="169863" indent="-169863">
              <a:buFont typeface="Wingdings" panose="05000000000000000000" pitchFamily="2" charset="2"/>
              <a:buChar char="§"/>
            </a:pPr>
            <a:r>
              <a:rPr lang="en-US" sz="1800" dirty="0"/>
              <a:t>Able to handle multi-output problems.</a:t>
            </a:r>
          </a:p>
          <a:p>
            <a:pPr marL="169863" indent="-169863">
              <a:buFont typeface="Wingdings" panose="05000000000000000000" pitchFamily="2" charset="2"/>
              <a:buChar char="§"/>
            </a:pPr>
            <a:r>
              <a:rPr lang="en-US" sz="1800" dirty="0"/>
              <a:t>Uses a white box model. If a given situation is observable in a model, the explanation for the condition is easily explained by </a:t>
            </a:r>
            <a:r>
              <a:rPr lang="en-US" sz="1800" dirty="0" smtClean="0"/>
              <a:t>Boolean </a:t>
            </a:r>
            <a:r>
              <a:rPr lang="en-US" sz="1800" dirty="0"/>
              <a:t>logic. By contrast, in a black box model (e.g., in an artificial neural network), results may be more difficult to interpret.</a:t>
            </a:r>
          </a:p>
          <a:p>
            <a:pPr marL="169863" indent="-169863">
              <a:buFont typeface="Wingdings" panose="05000000000000000000" pitchFamily="2" charset="2"/>
              <a:buChar char="§"/>
            </a:pPr>
            <a:r>
              <a:rPr lang="en-US" sz="1800" dirty="0"/>
              <a:t>Possible to validate a model using statistical tests. That makes it possible to account for the reliability of the model.</a:t>
            </a:r>
          </a:p>
          <a:p>
            <a:pPr marL="169863" indent="-169863">
              <a:buFont typeface="Wingdings" panose="05000000000000000000" pitchFamily="2" charset="2"/>
              <a:buChar char="§"/>
            </a:pPr>
            <a:r>
              <a:rPr lang="en-US" sz="1800" dirty="0"/>
              <a:t>Performs well even if its assumptions are somewhat violated by the true model from which the data were generated.</a:t>
            </a:r>
          </a:p>
          <a:p>
            <a:pPr marL="0" indent="0"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022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Decision Tree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300" b="1" dirty="0"/>
              <a:t>The disadvantages of decision trees include:</a:t>
            </a:r>
          </a:p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altLang="en-US" dirty="0" smtClean="0"/>
              <a:t>Decision-tree </a:t>
            </a:r>
            <a:r>
              <a:rPr lang="en-US" altLang="en-US" dirty="0"/>
              <a:t>learners can create over-complex trees that do not </a:t>
            </a:r>
            <a:r>
              <a:rPr lang="en-US" altLang="en-US" dirty="0" smtClean="0"/>
              <a:t>generalize </a:t>
            </a:r>
            <a:r>
              <a:rPr lang="en-US" altLang="en-US" dirty="0"/>
              <a:t>the data </a:t>
            </a:r>
            <a:r>
              <a:rPr lang="en-US" altLang="en-US" dirty="0" smtClean="0"/>
              <a:t>well (overfitting). </a:t>
            </a:r>
            <a:r>
              <a:rPr lang="en-US" altLang="en-US" dirty="0"/>
              <a:t>Mechanisms such as </a:t>
            </a:r>
            <a:r>
              <a:rPr lang="en-US" altLang="en-US" dirty="0" smtClean="0"/>
              <a:t>pruning, setting </a:t>
            </a:r>
            <a:r>
              <a:rPr lang="en-US" altLang="en-US" dirty="0"/>
              <a:t>the minimum number of samples required at a leaf node or setting the maximum depth of the tree are necessary to avoid this problem.</a:t>
            </a:r>
          </a:p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altLang="en-US" dirty="0"/>
              <a:t>Decision trees can be unstable because small variations in the data might result in a completely different tree being generated. This problem is mitigated by using decision trees within an ensemble.</a:t>
            </a:r>
          </a:p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altLang="en-US" dirty="0"/>
              <a:t>The problem of learning an optimal decision tree is known to be NP-complete under several aspects of optimality and even for simple concepts. Consequently, practical decision-tree learning algorithms are based on heuristic algorithms such as the greedy </a:t>
            </a:r>
            <a:r>
              <a:rPr lang="en-US" altLang="en-US" dirty="0" smtClean="0"/>
              <a:t>algorithm. Such algorithms cannot guarantee to return the globally optimal decision tree. </a:t>
            </a:r>
          </a:p>
          <a:p>
            <a:pPr marL="282575" indent="-282575">
              <a:buFont typeface="Wingdings" panose="05000000000000000000" pitchFamily="2" charset="2"/>
              <a:buChar char="§"/>
            </a:pPr>
            <a:r>
              <a:rPr lang="en-US" altLang="en-US" dirty="0" smtClean="0"/>
              <a:t>Decision </a:t>
            </a:r>
            <a:r>
              <a:rPr lang="en-US" altLang="en-US" dirty="0"/>
              <a:t>tree learners create biased trees if some classes dominate. It is therefore recommended to balance the dataset prior to fitting with the decision tree.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703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Decision Tree Algorithm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A decision tree is built upon </a:t>
            </a:r>
            <a:r>
              <a:rPr lang="en-US" altLang="en-US" sz="1800" dirty="0" smtClean="0"/>
              <a:t>t</a:t>
            </a:r>
            <a:r>
              <a:rPr lang="en-US" sz="1800" dirty="0" smtClean="0"/>
              <a:t>op-down</a:t>
            </a:r>
            <a:r>
              <a:rPr lang="en-US" sz="1800" dirty="0"/>
              <a:t>, recursive, divide and conquer </a:t>
            </a:r>
            <a:r>
              <a:rPr lang="en-US" sz="1800" dirty="0" smtClean="0"/>
              <a:t>method.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Select </a:t>
            </a:r>
            <a:r>
              <a:rPr lang="en-US" sz="1800" dirty="0"/>
              <a:t>best feature for root node. Construct a branch for every possible value of that feature. 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Split </a:t>
            </a:r>
            <a:r>
              <a:rPr lang="en-US" sz="1800" dirty="0"/>
              <a:t>data into mutually exclusive subsets for each </a:t>
            </a:r>
            <a:r>
              <a:rPr lang="en-US" sz="1800" dirty="0" smtClean="0"/>
              <a:t>branch.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Repeat </a:t>
            </a:r>
            <a:r>
              <a:rPr lang="en-US" sz="1800" dirty="0"/>
              <a:t>this process recursively using only the portion of data arriving at each </a:t>
            </a:r>
            <a:r>
              <a:rPr lang="en-US" sz="1800" dirty="0" smtClean="0"/>
              <a:t>node.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Stop </a:t>
            </a:r>
            <a:r>
              <a:rPr lang="en-US" sz="1800" dirty="0"/>
              <a:t>when training examples can be perfectly </a:t>
            </a:r>
            <a:r>
              <a:rPr lang="en-US" sz="1800" dirty="0" smtClean="0"/>
              <a:t>classified -&gt; </a:t>
            </a:r>
            <a:r>
              <a:rPr lang="en-US" sz="1800" dirty="0"/>
              <a:t>create a leaf node with the class decision </a:t>
            </a:r>
            <a:endParaRPr lang="en-US" sz="1800" dirty="0" smtClean="0"/>
          </a:p>
          <a:p>
            <a:pPr marL="0" indent="0">
              <a:buNone/>
            </a:pPr>
            <a:r>
              <a:rPr lang="en-US" altLang="en-US" sz="1800" dirty="0" smtClean="0"/>
              <a:t>There are multiple algorithms for decision trees. Popular algorithms include ID3, C4.5 and CART. </a:t>
            </a:r>
            <a:endParaRPr lang="en-US" altLang="en-US" sz="1800" dirty="0"/>
          </a:p>
          <a:p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37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How to choose the splitting attribute?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• Information Gain (used in ID3, C4.5)</a:t>
            </a:r>
          </a:p>
          <a:p>
            <a:pPr marL="0" indent="0">
              <a:buNone/>
            </a:pPr>
            <a:r>
              <a:rPr lang="en-US" altLang="en-US" dirty="0"/>
              <a:t>• Gain Ratio (used in C4.5)</a:t>
            </a:r>
          </a:p>
          <a:p>
            <a:pPr marL="0" indent="0">
              <a:buNone/>
            </a:pPr>
            <a:r>
              <a:rPr lang="en-US" altLang="en-US" dirty="0"/>
              <a:t>• Gini Measure (used in CART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4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Weather and decision</a:t>
            </a:r>
            <a:endParaRPr lang="en-US" alt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30" y="1806575"/>
            <a:ext cx="4527016" cy="425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46" y="2929316"/>
            <a:ext cx="4113245" cy="2992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6446" y="1966365"/>
            <a:ext cx="395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Which attribute to select?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73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Information Gain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59765"/>
          </a:xfrm>
        </p:spPr>
        <p:txBody>
          <a:bodyPr>
            <a:normAutofit/>
          </a:bodyPr>
          <a:lstStyle/>
          <a:p>
            <a:pPr marL="339725" indent="-339725">
              <a:buFont typeface="Wingdings" panose="05000000000000000000" pitchFamily="2" charset="2"/>
              <a:buChar char="§"/>
            </a:pPr>
            <a:r>
              <a:rPr lang="en-US" sz="2800" b="1" dirty="0" smtClean="0"/>
              <a:t>Information </a:t>
            </a:r>
            <a:r>
              <a:rPr lang="en-US" sz="2800" b="1" dirty="0"/>
              <a:t>gain </a:t>
            </a:r>
            <a:r>
              <a:rPr lang="en-US" sz="2800" dirty="0"/>
              <a:t>(IG) measures how much “information” an attribute gives us about the class.</a:t>
            </a:r>
          </a:p>
          <a:p>
            <a:pPr marL="632333" lvl="1" indent="-339725">
              <a:buFont typeface="Wingdings" panose="05000000000000000000" pitchFamily="2" charset="2"/>
              <a:buChar char="§"/>
            </a:pPr>
            <a:r>
              <a:rPr lang="en-US" sz="2400" dirty="0" smtClean="0"/>
              <a:t>attributes </a:t>
            </a:r>
            <a:r>
              <a:rPr lang="en-US" sz="2400" dirty="0"/>
              <a:t>that perfectly partition should give maximal information</a:t>
            </a:r>
          </a:p>
          <a:p>
            <a:pPr marL="632333" lvl="1" indent="-339725">
              <a:buFont typeface="Wingdings" panose="05000000000000000000" pitchFamily="2" charset="2"/>
              <a:buChar char="§"/>
            </a:pPr>
            <a:r>
              <a:rPr lang="en-US" sz="2400" dirty="0" smtClean="0"/>
              <a:t>unrelated </a:t>
            </a:r>
            <a:r>
              <a:rPr lang="en-US" sz="2400" dirty="0"/>
              <a:t>attributes should give no information</a:t>
            </a:r>
          </a:p>
          <a:p>
            <a:pPr marL="339725" indent="-339725">
              <a:buFont typeface="Wingdings" panose="05000000000000000000" pitchFamily="2" charset="2"/>
              <a:buChar char="§"/>
            </a:pPr>
            <a:r>
              <a:rPr lang="en-US" sz="2800" dirty="0" smtClean="0"/>
              <a:t>It </a:t>
            </a:r>
            <a:r>
              <a:rPr lang="en-US" sz="2800" dirty="0"/>
              <a:t>measures the reduction in </a:t>
            </a:r>
            <a:r>
              <a:rPr lang="en-US" sz="2800" b="1" dirty="0" smtClean="0"/>
              <a:t>entropy or Gini </a:t>
            </a:r>
            <a:endParaRPr lang="en-US" sz="2800" dirty="0"/>
          </a:p>
          <a:p>
            <a:pPr marL="632333" lvl="1" indent="-339725">
              <a:buFont typeface="Wingdings" panose="05000000000000000000" pitchFamily="2" charset="2"/>
              <a:buChar char="§"/>
            </a:pPr>
            <a:r>
              <a:rPr lang="en-US" sz="2400" dirty="0" smtClean="0"/>
              <a:t>Entropy and Gini: </a:t>
            </a:r>
            <a:r>
              <a:rPr lang="en-US" sz="2400" dirty="0"/>
              <a:t>(</a:t>
            </a:r>
            <a:r>
              <a:rPr lang="en-US" sz="2400" dirty="0" err="1"/>
              <a:t>im</a:t>
            </a:r>
            <a:r>
              <a:rPr lang="en-US" sz="2400" dirty="0"/>
              <a:t>)purity in an arbitrary collection of examples </a:t>
            </a:r>
          </a:p>
        </p:txBody>
      </p:sp>
    </p:spTree>
    <p:extLst>
      <p:ext uri="{BB962C8B-B14F-4D97-AF65-F5344CB8AC3E}">
        <p14:creationId xmlns:p14="http://schemas.microsoft.com/office/powerpoint/2010/main" val="36563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3781</TotalTime>
  <Words>1127</Words>
  <Application>Microsoft Office PowerPoint</Application>
  <PresentationFormat>On-screen Show (4:3)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Wingdings</vt:lpstr>
      <vt:lpstr>Retrospect</vt:lpstr>
      <vt:lpstr>Decision Trees</vt:lpstr>
      <vt:lpstr>Decision Tree</vt:lpstr>
      <vt:lpstr>Decision Tree</vt:lpstr>
      <vt:lpstr>Decision Tree</vt:lpstr>
      <vt:lpstr>Decision Tree</vt:lpstr>
      <vt:lpstr>Decision Tree Algorithm</vt:lpstr>
      <vt:lpstr>How to choose the splitting attribute?</vt:lpstr>
      <vt:lpstr>Weather and decision</vt:lpstr>
      <vt:lpstr>Information Gain</vt:lpstr>
      <vt:lpstr>Entropy</vt:lpstr>
      <vt:lpstr>Entropy</vt:lpstr>
      <vt:lpstr>Information gain</vt:lpstr>
      <vt:lpstr>Information gain Example</vt:lpstr>
      <vt:lpstr>Information gain for Humidity</vt:lpstr>
      <vt:lpstr>Information gain Example</vt:lpstr>
      <vt:lpstr>Information gain Example</vt:lpstr>
      <vt:lpstr>Information gain Example</vt:lpstr>
      <vt:lpstr>Gini</vt:lpstr>
      <vt:lpstr>Gini</vt:lpstr>
      <vt:lpstr>Entroy vs  Gini</vt:lpstr>
      <vt:lpstr>Decision Tree in Scikit-Learn</vt:lpstr>
      <vt:lpstr>Decision Tree in Scikit-Learn</vt:lpstr>
      <vt:lpstr>Example of a decision tree</vt:lpstr>
      <vt:lpstr>Random Forest</vt:lpstr>
      <vt:lpstr>Random Forest in Scikit-Learn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leqian</dc:creator>
  <cp:lastModifiedBy>Microsoft account</cp:lastModifiedBy>
  <cp:revision>276</cp:revision>
  <dcterms:created xsi:type="dcterms:W3CDTF">2014-09-15T04:42:07Z</dcterms:created>
  <dcterms:modified xsi:type="dcterms:W3CDTF">2021-03-29T04:44:55Z</dcterms:modified>
</cp:coreProperties>
</file>