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sldIdLst>
    <p:sldId id="256" r:id="rId2"/>
    <p:sldId id="279" r:id="rId3"/>
    <p:sldId id="276" r:id="rId4"/>
    <p:sldId id="278" r:id="rId5"/>
    <p:sldId id="286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91" r:id="rId15"/>
    <p:sldId id="292" r:id="rId16"/>
    <p:sldId id="293" r:id="rId17"/>
    <p:sldId id="294" r:id="rId18"/>
    <p:sldId id="295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4C870-D3F2-432E-84D7-6C90D4E9A334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C7A71-D2D0-4C68-9374-2A7D91BDD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8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513" y="497434"/>
            <a:ext cx="7543800" cy="225491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Dimensionality Reduction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Lei Qian, Ph.D.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PCA</a:t>
            </a:r>
            <a:r>
              <a:rPr lang="en-US" altLang="en-US" sz="4000" dirty="0"/>
              <a:t> </a:t>
            </a:r>
            <a:r>
              <a:rPr lang="en-US" altLang="en-US" sz="4000" dirty="0" smtClean="0"/>
              <a:t>with </a:t>
            </a:r>
            <a:r>
              <a:rPr lang="en-US" altLang="en-US" sz="4000" dirty="0" err="1" smtClean="0"/>
              <a:t>Scikit</a:t>
            </a:r>
            <a:r>
              <a:rPr lang="en-US" altLang="en-US" sz="4000" dirty="0" smtClean="0"/>
              <a:t>-learn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 smtClean="0"/>
              <a:t>Build a PCA object:</a:t>
            </a:r>
          </a:p>
          <a:p>
            <a:pPr marL="0" indent="0">
              <a:buNone/>
            </a:pPr>
            <a:r>
              <a:rPr lang="en-US" altLang="en-US" sz="1800" dirty="0" err="1" smtClean="0"/>
              <a:t>pca</a:t>
            </a:r>
            <a:r>
              <a:rPr lang="en-US" altLang="en-US" sz="1800" dirty="0" smtClean="0"/>
              <a:t> = PCA(</a:t>
            </a:r>
            <a:r>
              <a:rPr lang="en-US" altLang="en-US" sz="1800" dirty="0" err="1" smtClean="0"/>
              <a:t>n_component</a:t>
            </a:r>
            <a:r>
              <a:rPr lang="en-US" altLang="en-US" sz="1800" dirty="0" smtClean="0"/>
              <a:t> = k)  </a:t>
            </a:r>
          </a:p>
          <a:p>
            <a:pPr marL="0" indent="0">
              <a:buNone/>
            </a:pPr>
            <a:r>
              <a:rPr lang="en-US" altLang="en-US" sz="1800" b="1" dirty="0" smtClean="0"/>
              <a:t>Compute PCA:</a:t>
            </a:r>
          </a:p>
          <a:p>
            <a:pPr marL="0" indent="0">
              <a:buNone/>
            </a:pPr>
            <a:r>
              <a:rPr lang="en-US" altLang="en-US" sz="1800" dirty="0" err="1" smtClean="0"/>
              <a:t>pca.fit</a:t>
            </a:r>
            <a:r>
              <a:rPr lang="en-US" altLang="en-US" sz="1800" dirty="0" smtClean="0"/>
              <a:t>(X)</a:t>
            </a:r>
          </a:p>
          <a:p>
            <a:pPr marL="0" indent="0">
              <a:buNone/>
            </a:pPr>
            <a:r>
              <a:rPr lang="en-US" altLang="en-US" sz="1800" b="1" dirty="0" smtClean="0"/>
              <a:t>Transform by PCA:</a:t>
            </a:r>
          </a:p>
          <a:p>
            <a:pPr marL="0" indent="0">
              <a:buNone/>
            </a:pPr>
            <a:r>
              <a:rPr lang="en-US" altLang="en-US" sz="1800" dirty="0" err="1" smtClean="0"/>
              <a:t>pca.transform</a:t>
            </a:r>
            <a:r>
              <a:rPr lang="en-US" altLang="en-US" sz="1800" dirty="0" smtClean="0"/>
              <a:t>(X) </a:t>
            </a:r>
          </a:p>
          <a:p>
            <a:pPr marL="0" indent="0">
              <a:buNone/>
            </a:pPr>
            <a:r>
              <a:rPr lang="en-US" altLang="en-US" sz="1800" b="1" dirty="0" smtClean="0"/>
              <a:t>Combine fit and transform:</a:t>
            </a:r>
          </a:p>
          <a:p>
            <a:pPr marL="0" indent="0">
              <a:buNone/>
            </a:pPr>
            <a:r>
              <a:rPr lang="en-US" altLang="en-US" sz="1800" dirty="0" err="1"/>
              <a:t>pca.fit_transform</a:t>
            </a:r>
            <a:r>
              <a:rPr lang="en-US" altLang="en-US" sz="1800" dirty="0"/>
              <a:t>(X)</a:t>
            </a:r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11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smtClean="0"/>
              <a:t>Linear Discrimination Analysis (LDA</a:t>
            </a:r>
            <a:r>
              <a:rPr lang="en-US" alt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398463" indent="-39846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 smtClean="0"/>
              <a:t>PCA is an unsupervised data compression (dimensionality reduction) method. </a:t>
            </a:r>
            <a:endParaRPr lang="en-US" altLang="en-US" sz="1800" dirty="0"/>
          </a:p>
          <a:p>
            <a:pPr marL="398463" indent="-39846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 smtClean="0"/>
              <a:t>Linear Discrimination Analysis (LDA) aims to reducing dimensionality for maximizing class </a:t>
            </a:r>
            <a:r>
              <a:rPr lang="en-US" altLang="en-US" sz="1800" dirty="0" err="1" smtClean="0"/>
              <a:t>separability</a:t>
            </a:r>
            <a:r>
              <a:rPr lang="en-US" altLang="en-US" sz="1800" dirty="0" smtClean="0"/>
              <a:t>. It is a </a:t>
            </a:r>
            <a:r>
              <a:rPr lang="en-US" altLang="en-US" sz="1800" dirty="0"/>
              <a:t>supervised dimensionality </a:t>
            </a:r>
            <a:r>
              <a:rPr lang="en-US" altLang="en-US" sz="1800" dirty="0" smtClean="0"/>
              <a:t>reduction method.</a:t>
            </a:r>
          </a:p>
          <a:p>
            <a:pPr marL="398463" indent="-39846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 smtClean="0"/>
              <a:t>LDA can </a:t>
            </a:r>
            <a:r>
              <a:rPr lang="en-US" altLang="en-US" sz="1800" dirty="0"/>
              <a:t>be used as a technique for </a:t>
            </a:r>
            <a:r>
              <a:rPr lang="en-US" altLang="en-US" sz="1800" dirty="0" smtClean="0"/>
              <a:t>feature extraction </a:t>
            </a:r>
            <a:r>
              <a:rPr lang="en-US" altLang="en-US" sz="1800" dirty="0"/>
              <a:t>to increase the computational efficiency and reduce the degree </a:t>
            </a:r>
            <a:r>
              <a:rPr lang="en-US" altLang="en-US" sz="1800" dirty="0" smtClean="0"/>
              <a:t>of overfitting </a:t>
            </a:r>
            <a:r>
              <a:rPr lang="en-US" altLang="en-US" sz="1800" dirty="0"/>
              <a:t>due to the curse of dimensionality in non-regularized models</a:t>
            </a:r>
            <a:r>
              <a:rPr lang="en-US" altLang="en-US" sz="1800" dirty="0" smtClean="0"/>
              <a:t>.</a:t>
            </a:r>
          </a:p>
          <a:p>
            <a:pPr marL="398463" indent="-39846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/>
              <a:t>While PCA attempts </a:t>
            </a:r>
            <a:r>
              <a:rPr lang="en-US" altLang="en-US" sz="1800" dirty="0" smtClean="0"/>
              <a:t>to find </a:t>
            </a:r>
            <a:r>
              <a:rPr lang="en-US" altLang="en-US" sz="1800" dirty="0"/>
              <a:t>the orthogonal component axes of maximum variance, LDA is to find the feature subspace that optimizes class </a:t>
            </a:r>
            <a:r>
              <a:rPr lang="en-US" altLang="en-US" sz="1800" dirty="0" err="1" smtClean="0"/>
              <a:t>separability</a:t>
            </a:r>
            <a:r>
              <a:rPr lang="en-US" altLang="en-US" sz="1800" dirty="0" smtClean="0"/>
              <a:t>.</a:t>
            </a:r>
          </a:p>
          <a:p>
            <a:pPr marL="398463" indent="-398463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/>
              <a:t>LDA is sometimes also called Fisher's LDA. Ronald A. Fisher </a:t>
            </a:r>
            <a:r>
              <a:rPr lang="en-US" altLang="en-US" sz="1800" dirty="0" smtClean="0"/>
              <a:t>initially formulated </a:t>
            </a:r>
            <a:r>
              <a:rPr lang="en-US" altLang="en-US" sz="1800" dirty="0"/>
              <a:t>Fisher's Linear Discriminant for two-class </a:t>
            </a:r>
            <a:r>
              <a:rPr lang="en-US" altLang="en-US" sz="1800" dirty="0" smtClean="0"/>
              <a:t>classification problems </a:t>
            </a:r>
            <a:r>
              <a:rPr lang="en-US" altLang="en-US" sz="1800" dirty="0"/>
              <a:t>in 1936</a:t>
            </a:r>
          </a:p>
          <a:p>
            <a:pPr marL="0" indent="0">
              <a:buNone/>
              <a:tabLst>
                <a:tab pos="344488" algn="l"/>
              </a:tabLst>
            </a:pPr>
            <a:endParaRPr lang="en-US" altLang="en-US" sz="1800" dirty="0"/>
          </a:p>
          <a:p>
            <a:pPr marL="0" indent="0">
              <a:buNone/>
              <a:tabLst>
                <a:tab pos="344488" algn="l"/>
              </a:tabLst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923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smtClean="0"/>
              <a:t>Linear Discrimination Analysis (LDA</a:t>
            </a:r>
            <a:r>
              <a:rPr lang="en-US" alt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4" y="1806498"/>
            <a:ext cx="4023470" cy="425976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44488" algn="l"/>
              </a:tabLst>
            </a:pPr>
            <a:r>
              <a:rPr lang="en-US" altLang="en-US" sz="1800" dirty="0" smtClean="0"/>
              <a:t>Consider this distribution :</a:t>
            </a:r>
          </a:p>
          <a:p>
            <a:pPr marL="0" indent="0">
              <a:buNone/>
            </a:pPr>
            <a:r>
              <a:rPr lang="en-US" sz="1800" dirty="0"/>
              <a:t>A linear discriminant, as shown on the </a:t>
            </a:r>
            <a:r>
              <a:rPr lang="en-US" sz="1800" i="1" dirty="0"/>
              <a:t>x</a:t>
            </a:r>
            <a:r>
              <a:rPr lang="en-US" sz="1800" dirty="0"/>
              <a:t>-axis (LD 1), would separate the </a:t>
            </a:r>
            <a:r>
              <a:rPr lang="en-US" sz="1800" dirty="0" smtClean="0"/>
              <a:t>two normal </a:t>
            </a:r>
            <a:r>
              <a:rPr lang="en-US" sz="1800" dirty="0"/>
              <a:t>distributed classes well. Although the exemplary linear discriminant </a:t>
            </a:r>
            <a:r>
              <a:rPr lang="en-US" sz="1800" dirty="0" smtClean="0"/>
              <a:t>shown on </a:t>
            </a:r>
            <a:r>
              <a:rPr lang="en-US" sz="1800" dirty="0"/>
              <a:t>the </a:t>
            </a:r>
            <a:r>
              <a:rPr lang="en-US" sz="1800" i="1" dirty="0"/>
              <a:t>y</a:t>
            </a:r>
            <a:r>
              <a:rPr lang="en-US" sz="1800" dirty="0"/>
              <a:t>-axis (LD 2) captures a lot of the variance in the dataset, it would fail as </a:t>
            </a:r>
            <a:r>
              <a:rPr lang="en-US" sz="1800" dirty="0" smtClean="0"/>
              <a:t>a good </a:t>
            </a:r>
            <a:r>
              <a:rPr lang="en-US" sz="1800" dirty="0"/>
              <a:t>linear discriminant since it does not capture any of the </a:t>
            </a:r>
            <a:r>
              <a:rPr lang="en-US" sz="1800" dirty="0" smtClean="0"/>
              <a:t>class-discriminatory information</a:t>
            </a:r>
            <a:r>
              <a:rPr lang="en-US" sz="1800" dirty="0"/>
              <a:t>.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8" y="1953847"/>
            <a:ext cx="4049960" cy="34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smtClean="0"/>
              <a:t>Linear Discrimination Analysis (LDA</a:t>
            </a:r>
            <a:r>
              <a:rPr lang="en-US" alt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44488" algn="l"/>
              </a:tabLst>
            </a:pPr>
            <a:r>
              <a:rPr lang="en-US" altLang="en-US" sz="1800" dirty="0" smtClean="0"/>
              <a:t>LDA assume that:</a:t>
            </a:r>
          </a:p>
          <a:p>
            <a:pPr marL="344488" indent="-344488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/>
              <a:t>the </a:t>
            </a:r>
            <a:r>
              <a:rPr lang="en-US" altLang="en-US" sz="1800" dirty="0" smtClean="0"/>
              <a:t>classes have identical covariance matrices</a:t>
            </a:r>
          </a:p>
          <a:p>
            <a:pPr marL="344488" indent="-344488">
              <a:buFont typeface="Wingdings" panose="05000000000000000000" pitchFamily="2" charset="2"/>
              <a:buChar char="§"/>
              <a:tabLst>
                <a:tab pos="344488" algn="l"/>
              </a:tabLst>
            </a:pPr>
            <a:r>
              <a:rPr lang="en-US" altLang="en-US" sz="1800" dirty="0"/>
              <a:t>s</a:t>
            </a:r>
            <a:r>
              <a:rPr lang="en-US" altLang="en-US" sz="1800" dirty="0" smtClean="0"/>
              <a:t>amples are statistically independent of each other</a:t>
            </a:r>
          </a:p>
          <a:p>
            <a:pPr marL="0" indent="0">
              <a:buNone/>
              <a:tabLst>
                <a:tab pos="344488" algn="l"/>
              </a:tabLst>
            </a:pPr>
            <a:endParaRPr lang="en-US" altLang="en-US" sz="1800" dirty="0" smtClean="0"/>
          </a:p>
          <a:p>
            <a:pPr marL="0" indent="0">
              <a:buNone/>
              <a:tabLst>
                <a:tab pos="344488" algn="l"/>
              </a:tabLst>
            </a:pPr>
            <a:r>
              <a:rPr lang="en-US" altLang="en-US" sz="1800" dirty="0" smtClean="0"/>
              <a:t>In practice, these two conditions may not be totally true. But LDA still works if they are slightly violated.</a:t>
            </a:r>
            <a:endParaRPr lang="en-US" altLang="en-US" sz="1800" dirty="0"/>
          </a:p>
          <a:p>
            <a:pPr marL="0" indent="0">
              <a:buNone/>
              <a:tabLst>
                <a:tab pos="344488" algn="l"/>
              </a:tabLst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78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smtClean="0"/>
              <a:t>Linear Discrimination Analysis (LDA</a:t>
            </a:r>
            <a:r>
              <a:rPr lang="en-US" altLang="en-US" sz="4000" dirty="0" smtClean="0"/>
              <a:t>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06498"/>
                <a:ext cx="7484794" cy="425976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344488" algn="l"/>
                  </a:tabLst>
                </a:pPr>
                <a:r>
                  <a:rPr lang="en-US" altLang="en-US" sz="1800" dirty="0" smtClean="0"/>
                  <a:t>Steps of LDA:</a:t>
                </a:r>
              </a:p>
              <a:p>
                <a:r>
                  <a:rPr lang="en-US" sz="1800" dirty="0"/>
                  <a:t>1. Standardize the </a:t>
                </a:r>
                <a:r>
                  <a:rPr lang="en-US" sz="1800" i="1" dirty="0"/>
                  <a:t>d</a:t>
                </a:r>
                <a:r>
                  <a:rPr lang="en-US" sz="1800" dirty="0"/>
                  <a:t>-dimensional dataset (</a:t>
                </a:r>
                <a:r>
                  <a:rPr lang="en-US" sz="1800" i="1" dirty="0"/>
                  <a:t>d </a:t>
                </a:r>
                <a:r>
                  <a:rPr lang="en-US" sz="1800" dirty="0"/>
                  <a:t>is the number of features).</a:t>
                </a:r>
              </a:p>
              <a:p>
                <a:r>
                  <a:rPr lang="en-US" sz="1800" dirty="0"/>
                  <a:t>2. For each class, compute the </a:t>
                </a:r>
                <a:r>
                  <a:rPr lang="en-US" sz="1800" i="1" dirty="0"/>
                  <a:t>d</a:t>
                </a:r>
                <a:r>
                  <a:rPr lang="en-US" sz="1800" dirty="0"/>
                  <a:t>-dimensional mean </a:t>
                </a:r>
                <a:r>
                  <a:rPr lang="en-US" sz="1800" dirty="0" smtClean="0"/>
                  <a:t>vector and construct </a:t>
                </a:r>
                <a:r>
                  <a:rPr lang="en-US" sz="1800" dirty="0"/>
                  <a:t>the between-class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b="1" i="1" dirty="0" smtClean="0"/>
                  <a:t> </a:t>
                </a:r>
                <a:r>
                  <a:rPr lang="en-US" sz="1800" dirty="0"/>
                  <a:t>and the within-class </a:t>
                </a:r>
                <a:r>
                  <a:rPr lang="en-US" sz="1800" dirty="0" smtClean="0"/>
                  <a:t>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altLang="en-US" sz="1800" dirty="0" smtClean="0"/>
                  <a:t>3. Compute </a:t>
                </a:r>
                <a:r>
                  <a:rPr lang="en-US" altLang="en-US" sz="1800" dirty="0"/>
                  <a:t>the eigenvectors and corresponding eigenvalues of the </a:t>
                </a:r>
                <a:r>
                  <a:rPr lang="en-US" altLang="en-US" sz="1800" dirty="0" smtClean="0"/>
                  <a:t>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b="1" dirty="0" smtClean="0"/>
                  <a:t>.</a:t>
                </a:r>
                <a:endParaRPr lang="en-US" altLang="en-US" sz="1800" b="1" dirty="0"/>
              </a:p>
              <a:p>
                <a:r>
                  <a:rPr lang="en-US" altLang="en-US" sz="1800" dirty="0" smtClean="0"/>
                  <a:t>4. </a:t>
                </a:r>
                <a:r>
                  <a:rPr lang="en-US" altLang="en-US" sz="1800" dirty="0"/>
                  <a:t>Sort the eigenvalues by decreasing order to rank the </a:t>
                </a:r>
                <a:r>
                  <a:rPr lang="en-US" altLang="en-US" sz="1800" dirty="0" smtClean="0"/>
                  <a:t>corresponding eigenvectors</a:t>
                </a:r>
                <a:r>
                  <a:rPr lang="en-US" altLang="en-US" sz="1800" dirty="0"/>
                  <a:t>.</a:t>
                </a:r>
              </a:p>
              <a:p>
                <a:r>
                  <a:rPr lang="en-US" altLang="en-US" sz="1800" dirty="0" smtClean="0"/>
                  <a:t>5. </a:t>
                </a:r>
                <a:r>
                  <a:rPr lang="en-US" altLang="en-US" sz="1800" dirty="0"/>
                  <a:t>Choose </a:t>
                </a:r>
                <a:r>
                  <a:rPr lang="en-US" altLang="en-US" sz="1800" dirty="0" smtClean="0"/>
                  <a:t>the </a:t>
                </a:r>
                <a:r>
                  <a:rPr lang="en-US" altLang="en-US" sz="1800" dirty="0"/>
                  <a:t>k </a:t>
                </a:r>
                <a:r>
                  <a:rPr lang="en-US" altLang="en-US" sz="1800" dirty="0" smtClean="0"/>
                  <a:t>eigenvalues with largest absolute values.</a:t>
                </a:r>
              </a:p>
              <a:p>
                <a:r>
                  <a:rPr lang="en-US" altLang="en-US" sz="1800" dirty="0" smtClean="0"/>
                  <a:t>6. </a:t>
                </a:r>
                <a:r>
                  <a:rPr lang="en-US" altLang="en-US" sz="1800" dirty="0"/>
                  <a:t>Choose the k eigenvectors that correspond to </a:t>
                </a:r>
                <a:r>
                  <a:rPr lang="en-US" altLang="en-US" sz="1800" dirty="0" smtClean="0"/>
                  <a:t>eigenvalues selected in step 5. Construct </a:t>
                </a:r>
                <a:r>
                  <a:rPr lang="en-US" altLang="en-US" sz="18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800" dirty="0"/>
                  <a:t>-dimensional transformation matrix </a:t>
                </a:r>
                <a:r>
                  <a:rPr lang="en-US" altLang="en-US" sz="1800" b="1" i="1" dirty="0"/>
                  <a:t>W</a:t>
                </a:r>
                <a:r>
                  <a:rPr lang="en-US" altLang="en-US" sz="1800" dirty="0"/>
                  <a:t>; the eigenvectors are the columns of this matrix</a:t>
                </a:r>
                <a:r>
                  <a:rPr lang="en-US" altLang="en-US" sz="1800" dirty="0" smtClean="0"/>
                  <a:t>.</a:t>
                </a:r>
                <a:endParaRPr lang="en-US" altLang="en-US" sz="1800" dirty="0"/>
              </a:p>
              <a:p>
                <a:r>
                  <a:rPr lang="en-US" altLang="en-US" sz="1800" dirty="0" smtClean="0"/>
                  <a:t>7. </a:t>
                </a:r>
                <a:r>
                  <a:rPr lang="en-US" altLang="en-US" sz="1800" dirty="0"/>
                  <a:t>Project the samples onto the new feature subspace using the </a:t>
                </a:r>
                <a:r>
                  <a:rPr lang="en-US" altLang="en-US" sz="1800" dirty="0" smtClean="0"/>
                  <a:t>transformation matrix </a:t>
                </a:r>
                <a:r>
                  <a:rPr lang="en-US" altLang="en-US" sz="1800" dirty="0"/>
                  <a:t>W.</a:t>
                </a:r>
                <a:endParaRPr lang="en-US" alt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1" y="1806498"/>
                <a:ext cx="7484794" cy="4259765"/>
              </a:xfrm>
              <a:blipFill rotWithShape="0">
                <a:blip r:embed="rId2"/>
                <a:stretch>
                  <a:fillRect l="-1710" t="-1001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960" y="2164862"/>
            <a:ext cx="6695440" cy="422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59" y="3624011"/>
            <a:ext cx="7484795" cy="422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58" y="4115178"/>
            <a:ext cx="5198463" cy="358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57" y="4525256"/>
            <a:ext cx="7348277" cy="72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2957" y="5436718"/>
            <a:ext cx="7319094" cy="49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0821" y="2128149"/>
            <a:ext cx="85187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PCA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7518400" y="2424306"/>
            <a:ext cx="422421" cy="2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42051" y="2795544"/>
            <a:ext cx="224708" cy="82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3"/>
          </p:cNvCxnSpPr>
          <p:nvPr/>
        </p:nvCxnSpPr>
        <p:spPr>
          <a:xfrm flipH="1">
            <a:off x="6021421" y="2785012"/>
            <a:ext cx="2345338" cy="150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171234" y="2795544"/>
            <a:ext cx="389106" cy="196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142051" y="2826194"/>
            <a:ext cx="457200" cy="298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2195" y="3201981"/>
            <a:ext cx="7250851" cy="370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60625" y="2756020"/>
            <a:ext cx="422422" cy="4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smtClean="0"/>
              <a:t>Linear Discrimination Analysis (LDA</a:t>
            </a:r>
            <a:r>
              <a:rPr lang="en-US" altLang="en-US" sz="4000" dirty="0" smtClean="0"/>
              <a:t>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06498"/>
                <a:ext cx="7484794" cy="425976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2</a:t>
                </a:r>
                <a:r>
                  <a:rPr lang="en-US" sz="1800" dirty="0"/>
                  <a:t>. For each class, compute the </a:t>
                </a:r>
                <a:r>
                  <a:rPr lang="en-US" sz="1800" i="1" dirty="0"/>
                  <a:t>d</a:t>
                </a:r>
                <a:r>
                  <a:rPr lang="en-US" sz="1800" dirty="0"/>
                  <a:t>-dimensional mean </a:t>
                </a:r>
                <a:r>
                  <a:rPr lang="en-US" sz="1800" dirty="0" smtClean="0"/>
                  <a:t>vector and construct </a:t>
                </a:r>
                <a:r>
                  <a:rPr lang="en-US" sz="1800" dirty="0"/>
                  <a:t>the between-class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b="1" i="1" dirty="0" smtClean="0"/>
                  <a:t> </a:t>
                </a:r>
                <a:r>
                  <a:rPr lang="en-US" sz="1800" dirty="0"/>
                  <a:t>and the within-class </a:t>
                </a:r>
                <a:r>
                  <a:rPr lang="en-US" sz="1800" dirty="0" smtClean="0"/>
                  <a:t>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M</a:t>
                </a:r>
                <a:r>
                  <a:rPr lang="en-US" sz="1800" dirty="0" smtClean="0"/>
                  <a:t>ean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looks like: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𝑐𝑙𝑎𝑠𝑠𝐴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𝑐𝑙𝑎𝑠𝑠𝐵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𝑐𝑙𝑎𝑠𝑠𝐶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Each individual scatter matrix can be calculated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1" y="1806498"/>
                <a:ext cx="7484794" cy="4259765"/>
              </a:xfrm>
              <a:blipFill rotWithShape="0">
                <a:blip r:embed="rId2"/>
                <a:stretch>
                  <a:fillRect l="-1873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smtClean="0"/>
              <a:t>Linear Discrimination Analysis (LDA</a:t>
            </a:r>
            <a:r>
              <a:rPr lang="en-US" altLang="en-US" sz="4000" dirty="0" smtClean="0"/>
              <a:t>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06498"/>
                <a:ext cx="7484794" cy="425976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2</a:t>
                </a:r>
                <a:r>
                  <a:rPr lang="en-US" sz="1800" dirty="0"/>
                  <a:t>. For each class, compute the </a:t>
                </a:r>
                <a:r>
                  <a:rPr lang="en-US" sz="1800" i="1" dirty="0"/>
                  <a:t>d</a:t>
                </a:r>
                <a:r>
                  <a:rPr lang="en-US" sz="1800" dirty="0"/>
                  <a:t>-dimensional mean </a:t>
                </a:r>
                <a:r>
                  <a:rPr lang="en-US" sz="1800" dirty="0" smtClean="0"/>
                  <a:t>vector and construct </a:t>
                </a:r>
                <a:r>
                  <a:rPr lang="en-US" sz="1800" dirty="0"/>
                  <a:t>the between-class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b="1" i="1" dirty="0" smtClean="0"/>
                  <a:t> </a:t>
                </a:r>
                <a:r>
                  <a:rPr lang="en-US" sz="1800" dirty="0"/>
                  <a:t>and the within-class </a:t>
                </a:r>
                <a:r>
                  <a:rPr lang="en-US" sz="1800" dirty="0" smtClean="0"/>
                  <a:t>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Between class scatter matrix can be computed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the overall mean that is computed from all samples from all classes. </a:t>
                </a: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1" y="1806498"/>
                <a:ext cx="7484794" cy="4259765"/>
              </a:xfrm>
              <a:blipFill rotWithShape="0">
                <a:blip r:embed="rId2"/>
                <a:stretch>
                  <a:fillRect l="-1873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LDA with </a:t>
            </a:r>
            <a:r>
              <a:rPr lang="en-US" altLang="en-US" sz="4000" dirty="0" err="1" smtClean="0"/>
              <a:t>Scikit</a:t>
            </a:r>
            <a:r>
              <a:rPr lang="en-US" altLang="en-US" sz="4000" dirty="0" smtClean="0"/>
              <a:t>-learn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r>
              <a:rPr lang="en-US" sz="1800" dirty="0"/>
              <a:t>from </a:t>
            </a:r>
            <a:r>
              <a:rPr lang="en-US" sz="1800" dirty="0" err="1"/>
              <a:t>sklearn.discriminant_analysis</a:t>
            </a:r>
            <a:r>
              <a:rPr lang="en-US" sz="1800" dirty="0"/>
              <a:t> </a:t>
            </a:r>
            <a:r>
              <a:rPr lang="en-US" sz="1800" dirty="0" smtClean="0"/>
              <a:t>import </a:t>
            </a:r>
            <a:r>
              <a:rPr lang="en-US" sz="1800" dirty="0" err="1" smtClean="0"/>
              <a:t>LinearDiscriminantAnalysis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dirty="0" smtClean="0"/>
              <a:t>LDA</a:t>
            </a:r>
            <a:endParaRPr lang="en-US" altLang="en-US" sz="1800" b="1" dirty="0" smtClean="0"/>
          </a:p>
          <a:p>
            <a:pPr marL="0" indent="0">
              <a:buNone/>
            </a:pPr>
            <a:r>
              <a:rPr lang="en-US" altLang="en-US" sz="1800" b="1" dirty="0" smtClean="0"/>
              <a:t>Build a LDA object:</a:t>
            </a:r>
          </a:p>
          <a:p>
            <a:pPr marL="0" indent="0">
              <a:buNone/>
            </a:pPr>
            <a:r>
              <a:rPr lang="en-US" altLang="en-US" sz="1800" dirty="0" err="1" smtClean="0"/>
              <a:t>lda</a:t>
            </a:r>
            <a:r>
              <a:rPr lang="en-US" altLang="en-US" sz="1800" dirty="0" smtClean="0"/>
              <a:t> = LDA(</a:t>
            </a:r>
            <a:r>
              <a:rPr lang="en-US" altLang="en-US" sz="1800" dirty="0" err="1" smtClean="0"/>
              <a:t>n_component</a:t>
            </a:r>
            <a:r>
              <a:rPr lang="en-US" altLang="en-US" sz="1800" dirty="0" smtClean="0"/>
              <a:t> = k)  </a:t>
            </a:r>
          </a:p>
          <a:p>
            <a:pPr marL="0" indent="0">
              <a:buNone/>
            </a:pPr>
            <a:r>
              <a:rPr lang="en-US" altLang="en-US" sz="1800" b="1" dirty="0" smtClean="0"/>
              <a:t>Compute LDA:</a:t>
            </a:r>
          </a:p>
          <a:p>
            <a:pPr marL="0" indent="0">
              <a:buNone/>
            </a:pPr>
            <a:r>
              <a:rPr lang="en-US" altLang="en-US" sz="1800" dirty="0" err="1" smtClean="0"/>
              <a:t>lda.fit</a:t>
            </a:r>
            <a:r>
              <a:rPr lang="en-US" altLang="en-US" sz="1800" dirty="0" smtClean="0"/>
              <a:t>(X, y)</a:t>
            </a:r>
          </a:p>
          <a:p>
            <a:pPr marL="0" indent="0">
              <a:buNone/>
            </a:pPr>
            <a:r>
              <a:rPr lang="en-US" altLang="en-US" sz="1800" b="1" dirty="0" smtClean="0"/>
              <a:t>Transform by LDA:</a:t>
            </a:r>
          </a:p>
          <a:p>
            <a:pPr marL="0" indent="0">
              <a:buNone/>
            </a:pPr>
            <a:r>
              <a:rPr lang="en-US" altLang="en-US" sz="1800" dirty="0" err="1" smtClean="0"/>
              <a:t>lda.transform</a:t>
            </a:r>
            <a:r>
              <a:rPr lang="en-US" altLang="en-US" sz="1800" dirty="0" smtClean="0"/>
              <a:t>(X) </a:t>
            </a:r>
          </a:p>
          <a:p>
            <a:pPr marL="0" indent="0">
              <a:buNone/>
            </a:pPr>
            <a:r>
              <a:rPr lang="en-US" altLang="en-US" sz="1800" b="1" smtClean="0"/>
              <a:t>Combine </a:t>
            </a:r>
            <a:r>
              <a:rPr lang="en-US" altLang="en-US" sz="1800" b="1" dirty="0" smtClean="0"/>
              <a:t>fit and transform:</a:t>
            </a:r>
          </a:p>
          <a:p>
            <a:pPr marL="0" indent="0">
              <a:buNone/>
            </a:pPr>
            <a:r>
              <a:rPr lang="en-US" altLang="en-US" sz="1800" dirty="0" err="1" smtClean="0"/>
              <a:t>lda.fit_transform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X,y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718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Kernel PCA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Many datasets are not linear separable. PCAs are linear transformations. They will not be able to transform non-linear separable data to linear separable data.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One of the methods can be used is to add dimensions by adding high degree terms, such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 smtClean="0"/>
                  <a:t> etc. But this can add huge amount of new variables.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We can use the same kernel trick used in support vector machines to map data from non-linear separable to linear separable without adding new dimensions.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638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Kernel PCA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The standard PCA computes the covariance between two features,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 smtClean="0"/>
                  <a:t> as follows: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Since we standardize features before we perform PCA,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 smtClean="0"/>
                  <a:t>. Therefore: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 smtClean="0"/>
                  <a:t> This is virtually the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dirty="0" smtClean="0"/>
                  <a:t>. 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Then we can get a covariance matrix: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638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Dimensionality Reduction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/>
              <a:t>Dimensionality reduction</a:t>
            </a:r>
            <a:r>
              <a:rPr lang="en-US" altLang="en-US" dirty="0" smtClean="0"/>
              <a:t> is the process of converting a data set with vast dimension to lesser dimensions while the latter loses little information. </a:t>
            </a:r>
          </a:p>
          <a:p>
            <a:pPr marL="0" indent="0">
              <a:buNone/>
            </a:pPr>
            <a:r>
              <a:rPr lang="en-US" altLang="en-US" dirty="0" smtClean="0"/>
              <a:t>Why </a:t>
            </a:r>
            <a:r>
              <a:rPr lang="en-US" altLang="en-US" dirty="0"/>
              <a:t>d</a:t>
            </a:r>
            <a:r>
              <a:rPr lang="en-US" altLang="en-US" dirty="0" smtClean="0"/>
              <a:t>imensionality reduction?  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dirty="0" smtClean="0"/>
              <a:t>Faster training.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dirty="0" smtClean="0"/>
              <a:t>Reducing memory requirement. 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dirty="0" smtClean="0"/>
              <a:t>Reducing the storage space required.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dirty="0" smtClean="0"/>
              <a:t>Taking </a:t>
            </a:r>
            <a:r>
              <a:rPr lang="en-US" dirty="0"/>
              <a:t>care of multi-collinearity that improves the model performance.</a:t>
            </a:r>
            <a:endParaRPr lang="en-US" altLang="en-US" dirty="0" smtClean="0"/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dirty="0" smtClean="0"/>
              <a:t>Improving the quality of results by removing noises.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dirty="0" smtClean="0"/>
              <a:t>Reducing high dimensional data to 2D or 3D for visualization.</a:t>
            </a:r>
            <a:endParaRPr lang="en-US" altLang="en-US" dirty="0"/>
          </a:p>
          <a:p>
            <a:endParaRPr lang="en-US" altLang="en-US" sz="1800" dirty="0"/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818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Kernel PCA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3400" dirty="0" smtClean="0"/>
                  <a:t>To obtain eigenvectors, we solve the equation: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400" b="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3400" b="0" dirty="0" smtClean="0"/>
                  <a:t>To solve this problem we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400" dirty="0" smtClean="0"/>
                  <a:t> and the solutions of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400" dirty="0" smtClean="0"/>
                  <a:t>s are eigenvalues.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3400" dirty="0" smtClean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3400" dirty="0" smtClean="0"/>
                  <a:t>The kernel method is 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3400" dirty="0" smtClean="0"/>
                  <a:t> by 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400" dirty="0" smtClean="0"/>
                  <a:t> can be a non-linear function. The covariance matrix is replaced by: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400" dirty="0" smtClean="0"/>
              </a:p>
              <a:p>
                <a:pPr>
                  <a:spcBef>
                    <a:spcPts val="600"/>
                  </a:spcBef>
                </a:pPr>
                <a:endParaRPr lang="en-US" sz="3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3400" dirty="0" smtClean="0"/>
                  <a:t>The eigenvalues are calculated from this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400" dirty="0" smtClean="0"/>
                  <a:t>. The rest is almost identical to the regular PCA. 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b="1" dirty="0"/>
              </a:p>
              <a:p>
                <a:pPr>
                  <a:spcBef>
                    <a:spcPts val="600"/>
                  </a:spcBef>
                </a:pPr>
                <a14:m/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endParaRPr lang="en-US" sz="18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435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Kernel PCA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The function 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is called a kernel function. 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The most commonly used kernels are:</a:t>
                </a:r>
              </a:p>
              <a:p>
                <a:pPr marL="344488" indent="-344488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The polynomial kernel: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p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344488" indent="-344488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The sigmoid kernel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344488" indent="-344488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The RBF (radial basis function) or Gaussian kernel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834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7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Techniques of Dimensionality Reduction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sz="1800" dirty="0" smtClean="0"/>
              <a:t>Missing Values: if a feature misses too many values, dropping the variable may be a better choice than imputing data.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 smtClean="0"/>
              <a:t>Low variance variable. In extreme case, zero variance data. These kinds of variables carry little or no information.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 smtClean="0"/>
              <a:t>PCA, LDA and similar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 smtClean="0"/>
              <a:t>Decision tree, random forest etc.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 smtClean="0"/>
              <a:t>Factor analysis.  </a:t>
            </a:r>
            <a:endParaRPr lang="en-US" altLang="en-US" sz="1800" dirty="0"/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245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Principal Component Analysis (PCA)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 smtClean="0"/>
              <a:t>PC1: </a:t>
            </a:r>
            <a:r>
              <a:rPr lang="en-US" altLang="en-US" sz="1800" dirty="0"/>
              <a:t>the vector </a:t>
            </a:r>
            <a:r>
              <a:rPr lang="en-US" altLang="en-US" sz="1800" dirty="0" smtClean="0"/>
              <a:t>with the largest variance.</a:t>
            </a:r>
          </a:p>
          <a:p>
            <a:pPr marL="0" indent="0">
              <a:buNone/>
            </a:pPr>
            <a:r>
              <a:rPr lang="en-US" altLang="en-US" sz="1800" dirty="0" smtClean="0"/>
              <a:t>PC2: the vector orthogonal to PC1 with the largest variance.</a:t>
            </a:r>
          </a:p>
          <a:p>
            <a:pPr marL="0" indent="0">
              <a:buNone/>
            </a:pPr>
            <a:r>
              <a:rPr lang="en-US" altLang="en-US" sz="1800" dirty="0" smtClean="0"/>
              <a:t>PC3, PC4, … can be defined similarly. </a:t>
            </a:r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Assume we have n features, we can compute </a:t>
            </a:r>
          </a:p>
          <a:p>
            <a:pPr marL="0" indent="0">
              <a:buNone/>
            </a:pPr>
            <a:r>
              <a:rPr lang="en-US" altLang="en-US" sz="1800" dirty="0" smtClean="0"/>
              <a:t>PC1, …, </a:t>
            </a:r>
            <a:r>
              <a:rPr lang="en-US" altLang="en-US" sz="1800" dirty="0" err="1" smtClean="0"/>
              <a:t>PCn</a:t>
            </a:r>
            <a:r>
              <a:rPr lang="en-US" altLang="en-US" sz="1800" dirty="0" smtClean="0"/>
              <a:t>. To use PCA for dimensionality reduction,</a:t>
            </a:r>
          </a:p>
          <a:p>
            <a:pPr marL="0" indent="0">
              <a:buNone/>
            </a:pPr>
            <a:r>
              <a:rPr lang="en-US" altLang="en-US" sz="1800" dirty="0" smtClean="0"/>
              <a:t>we can just keep the first </a:t>
            </a:r>
            <a:r>
              <a:rPr lang="en-US" altLang="en-US" sz="1800" i="1" dirty="0" smtClean="0"/>
              <a:t>k </a:t>
            </a:r>
            <a:r>
              <a:rPr lang="en-US" altLang="en-US" sz="1800" dirty="0" smtClean="0"/>
              <a:t>principal components and </a:t>
            </a:r>
          </a:p>
          <a:p>
            <a:pPr marL="0" indent="0">
              <a:buNone/>
            </a:pPr>
            <a:r>
              <a:rPr lang="en-US" altLang="en-US" sz="1800" dirty="0" smtClean="0"/>
              <a:t>omit rest of them.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72" y="3364450"/>
            <a:ext cx="2960826" cy="27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Principal Component Analysis (PCA)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 smtClean="0"/>
              <a:t>Steps of PCA: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1. Standardize the </a:t>
            </a:r>
            <a:r>
              <a:rPr lang="en-US" sz="1800" i="1" dirty="0"/>
              <a:t>d</a:t>
            </a:r>
            <a:r>
              <a:rPr lang="en-US" sz="1800" dirty="0"/>
              <a:t>-dimensional dataset.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2. Construct the covariance matrix.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3. </a:t>
            </a:r>
            <a:r>
              <a:rPr lang="en-US" sz="1800" dirty="0" smtClean="0"/>
              <a:t>Calculate eigenvectors </a:t>
            </a:r>
            <a:r>
              <a:rPr lang="en-US" sz="1800" dirty="0"/>
              <a:t>and </a:t>
            </a:r>
            <a:r>
              <a:rPr lang="en-US" sz="1800" dirty="0" smtClean="0"/>
              <a:t>eigenvalues of </a:t>
            </a:r>
            <a:r>
              <a:rPr lang="en-US" sz="1800" dirty="0"/>
              <a:t>the covariance </a:t>
            </a:r>
            <a:r>
              <a:rPr lang="en-US" sz="1800" dirty="0" smtClean="0"/>
              <a:t>matrix.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4. Sort </a:t>
            </a:r>
            <a:r>
              <a:rPr lang="en-US" sz="1800" dirty="0" smtClean="0"/>
              <a:t>absolute values of eigenvalues </a:t>
            </a:r>
            <a:r>
              <a:rPr lang="en-US" sz="1800" dirty="0"/>
              <a:t>by decreasing order to rank the </a:t>
            </a:r>
            <a:r>
              <a:rPr lang="en-US" sz="1800" dirty="0" smtClean="0"/>
              <a:t>corresponding eigenvectors</a:t>
            </a:r>
            <a:r>
              <a:rPr 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5. Select </a:t>
            </a:r>
            <a:r>
              <a:rPr lang="en-US" sz="1800" i="1" dirty="0"/>
              <a:t>k </a:t>
            </a:r>
            <a:r>
              <a:rPr lang="en-US" sz="1800" dirty="0"/>
              <a:t>eigenvectors which correspond to the </a:t>
            </a:r>
            <a:r>
              <a:rPr lang="en-US" sz="1800" i="1" dirty="0"/>
              <a:t>k </a:t>
            </a:r>
            <a:r>
              <a:rPr lang="en-US" sz="1800" dirty="0"/>
              <a:t>largest </a:t>
            </a:r>
            <a:r>
              <a:rPr lang="en-US" sz="1800" dirty="0" smtClean="0"/>
              <a:t>eigenvalues.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6. Construct a projection matrix </a:t>
            </a:r>
            <a:r>
              <a:rPr lang="en-US" sz="1800" b="1" dirty="0"/>
              <a:t>W </a:t>
            </a:r>
            <a:r>
              <a:rPr lang="en-US" sz="1800" dirty="0"/>
              <a:t>from the "top" </a:t>
            </a:r>
            <a:r>
              <a:rPr lang="en-US" sz="1800" i="1" dirty="0"/>
              <a:t>k </a:t>
            </a:r>
            <a:r>
              <a:rPr lang="en-US" sz="1800" dirty="0"/>
              <a:t>eigenvectors.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7. Transform the </a:t>
            </a:r>
            <a:r>
              <a:rPr lang="en-US" sz="1800" i="1" dirty="0"/>
              <a:t>d</a:t>
            </a:r>
            <a:r>
              <a:rPr lang="en-US" sz="1800" dirty="0"/>
              <a:t>-dimensional input dataset </a:t>
            </a:r>
            <a:r>
              <a:rPr lang="en-US" sz="1800" b="1" dirty="0"/>
              <a:t>X </a:t>
            </a:r>
            <a:r>
              <a:rPr lang="en-US" sz="1800" dirty="0"/>
              <a:t>using the projection matrix </a:t>
            </a:r>
            <a:r>
              <a:rPr lang="en-US" sz="1800" b="1" dirty="0"/>
              <a:t>W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to obtain the new </a:t>
            </a:r>
            <a:r>
              <a:rPr lang="en-US" sz="1800" i="1" dirty="0"/>
              <a:t>k</a:t>
            </a:r>
            <a:r>
              <a:rPr lang="en-US" sz="1800" dirty="0"/>
              <a:t>-dimensional feature subspace.</a:t>
            </a:r>
            <a:r>
              <a:rPr lang="en-US" alt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9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Principal Component Analysis (PCA)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1</a:t>
                </a:r>
                <a:r>
                  <a:rPr lang="en-US" sz="1800" dirty="0"/>
                  <a:t>. Standardize the </a:t>
                </a:r>
                <a:r>
                  <a:rPr lang="en-US" sz="1800" i="1" dirty="0"/>
                  <a:t>d</a:t>
                </a:r>
                <a:r>
                  <a:rPr lang="en-US" sz="1800" dirty="0"/>
                  <a:t>-dimensional dataset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en-US" sz="1800" dirty="0"/>
                  <a:t>Since PCA is very sensitive to the scale of each feature, data needs to be standardized first. </a:t>
                </a:r>
                <a:r>
                  <a:rPr lang="en-US" altLang="en-US" sz="1800" dirty="0" smtClean="0"/>
                  <a:t>We usually use the following standard scaling:</a:t>
                </a:r>
              </a:p>
              <a:p>
                <a:pPr>
                  <a:spcBef>
                    <a:spcPts val="600"/>
                  </a:spcBef>
                </a:pPr>
                <a:endParaRPr lang="en-US" altLang="en-US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are the mean and the standard deviation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834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Principal Component Analysis (PCA)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2</a:t>
                </a:r>
                <a:r>
                  <a:rPr lang="en-US" sz="1800" dirty="0"/>
                  <a:t>. Construct the covariance matrix</a:t>
                </a:r>
                <a:r>
                  <a:rPr lang="en-US" sz="1800" dirty="0" smtClean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 smtClean="0"/>
                  <a:t>Covariance</a:t>
                </a:r>
                <a:r>
                  <a:rPr lang="en-US" sz="1800" dirty="0" smtClean="0"/>
                  <a:t> between two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 smtClean="0"/>
                  <a:t> is defined as: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are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respectively.  The covariance matrix is: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638" t="-1288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Principal Component Analysis (PCA)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3</a:t>
                </a:r>
                <a:r>
                  <a:rPr lang="en-US" sz="1800" dirty="0"/>
                  <a:t>. </a:t>
                </a:r>
                <a:r>
                  <a:rPr lang="en-US" sz="1800" dirty="0" smtClean="0"/>
                  <a:t>Calculate eigenvectors </a:t>
                </a:r>
                <a:r>
                  <a:rPr lang="en-US" sz="1800" dirty="0"/>
                  <a:t>and </a:t>
                </a:r>
                <a:r>
                  <a:rPr lang="en-US" sz="1800" dirty="0" smtClean="0"/>
                  <a:t>eigenvalues of </a:t>
                </a:r>
                <a:r>
                  <a:rPr lang="en-US" sz="1800" dirty="0"/>
                  <a:t>the covariance </a:t>
                </a:r>
                <a:r>
                  <a:rPr lang="en-US" sz="1800" dirty="0" smtClean="0"/>
                  <a:t>matrix: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To calculate the eigenvalues and eigenvectors, we solve the equation: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This is a degree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equation and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roots. These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roots are called </a:t>
                </a:r>
                <a:r>
                  <a:rPr lang="en-US" sz="1800" b="1" i="1" dirty="0" smtClean="0"/>
                  <a:t>eigenvalues. </a:t>
                </a:r>
                <a:r>
                  <a:rPr lang="en-US" sz="1800" dirty="0" smtClean="0"/>
                  <a:t>For each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 there is a vector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such that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are called </a:t>
                </a:r>
                <a:r>
                  <a:rPr lang="en-US" sz="1800" b="1" i="1" dirty="0" smtClean="0"/>
                  <a:t>eigenvectors</a:t>
                </a:r>
                <a:r>
                  <a:rPr lang="en-US" sz="1800" dirty="0" smtClean="0"/>
                  <a:t>. To get these eigenvectors, we simply solve equations: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b="1" dirty="0" smtClean="0"/>
                  <a:t> </a:t>
                </a:r>
                <a:r>
                  <a:rPr lang="en-US" sz="1800" dirty="0" smtClean="0"/>
                  <a:t>to get these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834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Principal Component Analysis (PCA)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4</a:t>
                </a:r>
                <a:r>
                  <a:rPr lang="en-US" sz="1800" dirty="0"/>
                  <a:t>. Sort the </a:t>
                </a:r>
                <a:r>
                  <a:rPr lang="en-US" sz="1800" dirty="0" smtClean="0"/>
                  <a:t>absolute values of eigenvalues </a:t>
                </a:r>
                <a:r>
                  <a:rPr lang="en-US" sz="1800" dirty="0"/>
                  <a:t>by decreasing order to rank the </a:t>
                </a:r>
                <a:r>
                  <a:rPr lang="en-US" sz="1800" dirty="0" smtClean="0"/>
                  <a:t>corresponding eigenvectors.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5. Select </a:t>
                </a:r>
                <a:r>
                  <a:rPr lang="en-US" sz="1800" i="1" dirty="0"/>
                  <a:t>k </a:t>
                </a:r>
                <a:r>
                  <a:rPr lang="en-US" sz="1800" dirty="0"/>
                  <a:t>eigenvectors which correspond to the </a:t>
                </a:r>
                <a:r>
                  <a:rPr lang="en-US" sz="1800" i="1" dirty="0"/>
                  <a:t>k </a:t>
                </a:r>
                <a:r>
                  <a:rPr lang="en-US" sz="1800" dirty="0"/>
                  <a:t>largest eigenvalues.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6. Construct a projection matrix </a:t>
                </a:r>
                <a:r>
                  <a:rPr lang="en-US" sz="1800" b="1" dirty="0"/>
                  <a:t>W </a:t>
                </a:r>
                <a:r>
                  <a:rPr lang="en-US" sz="1800" dirty="0"/>
                  <a:t>from the "top" </a:t>
                </a:r>
                <a:r>
                  <a:rPr lang="en-US" sz="1800" i="1" dirty="0"/>
                  <a:t>k </a:t>
                </a:r>
                <a:r>
                  <a:rPr lang="en-US" sz="1800" dirty="0"/>
                  <a:t>eigenvectors.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7. Transform the </a:t>
                </a:r>
                <a:r>
                  <a:rPr lang="en-US" sz="1800" i="1" dirty="0"/>
                  <a:t>d</a:t>
                </a:r>
                <a:r>
                  <a:rPr lang="en-US" sz="1800" dirty="0"/>
                  <a:t>-dimensional input dataset </a:t>
                </a:r>
                <a:r>
                  <a:rPr lang="en-US" sz="1800" b="1" dirty="0"/>
                  <a:t>X </a:t>
                </a:r>
                <a:r>
                  <a:rPr lang="en-US" sz="1800" dirty="0"/>
                  <a:t>using the projection matrix </a:t>
                </a:r>
                <a:r>
                  <a:rPr lang="en-US" sz="1800" b="1" dirty="0"/>
                  <a:t>W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to obtain the new </a:t>
                </a:r>
                <a:r>
                  <a:rPr lang="en-US" sz="1800" i="1" dirty="0"/>
                  <a:t>k</a:t>
                </a:r>
                <a:r>
                  <a:rPr lang="en-US" sz="1800" dirty="0"/>
                  <a:t>-dimensional feature subspace.</a:t>
                </a:r>
                <a:r>
                  <a:rPr lang="en-US" altLang="en-US" sz="18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correspondents to variance on each component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endParaRPr lang="en-US" sz="1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800" dirty="0" smtClean="0"/>
                  <a:t>We can construct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with:</a:t>
                </a:r>
                <a:endParaRPr lang="en-US" sz="1800" b="1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b="1" dirty="0" smtClean="0"/>
                  <a:t> </a:t>
                </a:r>
                <a:r>
                  <a:rPr lang="en-US" sz="1800" dirty="0" smtClean="0"/>
                  <a:t>For each input data </a:t>
                </a:r>
                <a:r>
                  <a:rPr lang="en-US" sz="1800" b="1" dirty="0" smtClean="0"/>
                  <a:t>x </a:t>
                </a:r>
                <a:r>
                  <a:rPr lang="en-US" sz="1800" dirty="0" smtClean="0"/>
                  <a:t>with m features</a:t>
                </a:r>
                <a:r>
                  <a:rPr lang="en-US" sz="1800" b="1" dirty="0" smtClean="0"/>
                  <a:t>, </a:t>
                </a:r>
                <a:r>
                  <a:rPr lang="en-US" sz="1800" dirty="0" smtClean="0"/>
                  <a:t>we can get the new compressed data </a:t>
                </a:r>
                <a:r>
                  <a:rPr lang="en-US" sz="1800" b="1" dirty="0" smtClean="0"/>
                  <a:t>x' </a:t>
                </a:r>
                <a:r>
                  <a:rPr lang="en-US" sz="18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features by: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𝒙𝑾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vector.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matrix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vector.</a:t>
                </a:r>
                <a:r>
                  <a:rPr lang="en-US" sz="1800" b="1" dirty="0" smtClean="0"/>
                  <a:t> </a:t>
                </a:r>
                <a:endParaRPr lang="en-US" sz="18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675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3678</TotalTime>
  <Words>964</Words>
  <Application>Microsoft Office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Cambria Math</vt:lpstr>
      <vt:lpstr>Wingdings</vt:lpstr>
      <vt:lpstr>Retrospect</vt:lpstr>
      <vt:lpstr>Dimensionality Reduction</vt:lpstr>
      <vt:lpstr>Dimensionality Reduction</vt:lpstr>
      <vt:lpstr>Techniques of Dimensionality Reduction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 with Scikit-learn</vt:lpstr>
      <vt:lpstr>Linear Discrimination Analysis (LDA)</vt:lpstr>
      <vt:lpstr>Linear Discrimination Analysis (LDA)</vt:lpstr>
      <vt:lpstr>Linear Discrimination Analysis (LDA)</vt:lpstr>
      <vt:lpstr>Linear Discrimination Analysis (LDA)</vt:lpstr>
      <vt:lpstr>Linear Discrimination Analysis (LDA)</vt:lpstr>
      <vt:lpstr>Linear Discrimination Analysis (LDA)</vt:lpstr>
      <vt:lpstr>LDA with Scikit-learn</vt:lpstr>
      <vt:lpstr>Kernel PCA</vt:lpstr>
      <vt:lpstr>Kernel PCA</vt:lpstr>
      <vt:lpstr>Kernel PCA</vt:lpstr>
      <vt:lpstr>Kernel PCA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leqian</dc:creator>
  <cp:lastModifiedBy>Microsoft account</cp:lastModifiedBy>
  <cp:revision>265</cp:revision>
  <dcterms:created xsi:type="dcterms:W3CDTF">2014-09-15T04:42:07Z</dcterms:created>
  <dcterms:modified xsi:type="dcterms:W3CDTF">2022-03-07T17:37:10Z</dcterms:modified>
</cp:coreProperties>
</file>