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9"/>
  </p:notesMasterIdLst>
  <p:sldIdLst>
    <p:sldId id="256" r:id="rId2"/>
    <p:sldId id="259" r:id="rId3"/>
    <p:sldId id="275" r:id="rId4"/>
    <p:sldId id="282" r:id="rId5"/>
    <p:sldId id="258" r:id="rId6"/>
    <p:sldId id="260" r:id="rId7"/>
    <p:sldId id="261" r:id="rId8"/>
    <p:sldId id="262" r:id="rId9"/>
    <p:sldId id="263" r:id="rId10"/>
    <p:sldId id="264" r:id="rId11"/>
    <p:sldId id="280" r:id="rId12"/>
    <p:sldId id="266" r:id="rId13"/>
    <p:sldId id="265" r:id="rId14"/>
    <p:sldId id="267" r:id="rId15"/>
    <p:sldId id="276" r:id="rId16"/>
    <p:sldId id="283" r:id="rId17"/>
    <p:sldId id="277" r:id="rId18"/>
    <p:sldId id="278" r:id="rId19"/>
    <p:sldId id="268" r:id="rId20"/>
    <p:sldId id="279" r:id="rId21"/>
    <p:sldId id="281" r:id="rId22"/>
    <p:sldId id="269" r:id="rId23"/>
    <p:sldId id="284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C870-D3F2-432E-84D7-6C90D4E9A33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7A71-D2D0-4C68-9374-2A7D91BD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513" y="497434"/>
            <a:ext cx="7543800" cy="225491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Model Evaluation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Lei Qian, Ph.D.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Workflow for 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easiest way to run cross-validation is by using </a:t>
            </a:r>
            <a:r>
              <a:rPr lang="en-US" dirty="0" err="1" smtClean="0"/>
              <a:t>cross_val_score</a:t>
            </a:r>
            <a:r>
              <a:rPr lang="en-US" dirty="0" smtClean="0"/>
              <a:t> method 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r>
              <a:rPr lang="fr-FR" dirty="0"/>
              <a:t>scores = </a:t>
            </a:r>
            <a:r>
              <a:rPr lang="fr-FR" dirty="0" err="1"/>
              <a:t>cross_val_score</a:t>
            </a:r>
            <a:r>
              <a:rPr lang="fr-FR" dirty="0"/>
              <a:t>(</a:t>
            </a:r>
            <a:r>
              <a:rPr lang="fr-FR" dirty="0" err="1"/>
              <a:t>estimator</a:t>
            </a:r>
            <a:r>
              <a:rPr lang="fr-FR" dirty="0"/>
              <a:t>=</a:t>
            </a:r>
            <a:r>
              <a:rPr lang="fr-FR" dirty="0" err="1"/>
              <a:t>pipe_lr</a:t>
            </a:r>
            <a:r>
              <a:rPr lang="fr-FR" dirty="0"/>
              <a:t>,</a:t>
            </a:r>
          </a:p>
          <a:p>
            <a:r>
              <a:rPr lang="fr-FR" dirty="0"/>
              <a:t>                         X=</a:t>
            </a:r>
            <a:r>
              <a:rPr lang="fr-FR" dirty="0" err="1"/>
              <a:t>X_train</a:t>
            </a:r>
            <a:r>
              <a:rPr lang="fr-FR" dirty="0"/>
              <a:t>,</a:t>
            </a:r>
          </a:p>
          <a:p>
            <a:r>
              <a:rPr lang="fr-FR" dirty="0"/>
              <a:t>                         y=</a:t>
            </a:r>
            <a:r>
              <a:rPr lang="fr-FR" dirty="0" err="1"/>
              <a:t>y_train</a:t>
            </a:r>
            <a:r>
              <a:rPr lang="fr-FR" dirty="0"/>
              <a:t>,</a:t>
            </a:r>
          </a:p>
          <a:p>
            <a:r>
              <a:rPr lang="fr-FR" dirty="0"/>
              <a:t>                         cv=10,</a:t>
            </a:r>
          </a:p>
          <a:p>
            <a:r>
              <a:rPr lang="fr-FR" dirty="0"/>
              <a:t>                         </a:t>
            </a:r>
            <a:r>
              <a:rPr lang="fr-FR" dirty="0" err="1"/>
              <a:t>n_jobs</a:t>
            </a:r>
            <a:r>
              <a:rPr lang="fr-FR" dirty="0"/>
              <a:t>=1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39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learning curve shows the validation and training score of an estimator for varying numbers of training samples. It is a tool to find out how much we benefit from adding more training data and whether the estimator suffers more from a variance error or a bias error. If both the validation score and the training score converge to a value that is too low with increasing size of the training set, we will not benefit much from more training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4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46" y="1846263"/>
            <a:ext cx="4665752" cy="4022725"/>
          </a:xfrm>
        </p:spPr>
      </p:pic>
    </p:spTree>
    <p:extLst>
      <p:ext uri="{BB962C8B-B14F-4D97-AF65-F5344CB8AC3E}">
        <p14:creationId xmlns:p14="http://schemas.microsoft.com/office/powerpoint/2010/main" val="4486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learning_curve</a:t>
            </a:r>
            <a:r>
              <a:rPr lang="en-US" dirty="0"/>
              <a:t>(estimator=</a:t>
            </a:r>
            <a:r>
              <a:rPr lang="en-US" dirty="0" err="1"/>
              <a:t>pipe_lr</a:t>
            </a:r>
            <a:r>
              <a:rPr lang="en-US" dirty="0" smtClean="0"/>
              <a:t>, X=</a:t>
            </a:r>
            <a:r>
              <a:rPr lang="en-US" dirty="0" err="1" smtClean="0"/>
              <a:t>X_train</a:t>
            </a:r>
            <a:r>
              <a:rPr lang="en-US" dirty="0" smtClean="0"/>
              <a:t>, y=</a:t>
            </a:r>
            <a:r>
              <a:rPr lang="en-US" dirty="0" err="1" smtClean="0"/>
              <a:t>y_train</a:t>
            </a:r>
            <a:r>
              <a:rPr lang="en-US" dirty="0" smtClean="0"/>
              <a:t>,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train_sizes</a:t>
            </a:r>
            <a:r>
              <a:rPr lang="en-US" dirty="0" smtClean="0"/>
              <a:t>=</a:t>
            </a:r>
            <a:r>
              <a:rPr lang="en-US" dirty="0" err="1" smtClean="0"/>
              <a:t>np.linspace</a:t>
            </a:r>
            <a:r>
              <a:rPr lang="en-US" dirty="0" smtClean="0"/>
              <a:t>(0.1</a:t>
            </a:r>
            <a:r>
              <a:rPr lang="en-US" dirty="0"/>
              <a:t>, 1.0, 10</a:t>
            </a:r>
            <a:r>
              <a:rPr lang="en-US" dirty="0" smtClean="0"/>
              <a:t>), #train size from 10% to 100%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cv=10,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scoring</a:t>
            </a:r>
            <a:r>
              <a:rPr lang="en-US" dirty="0"/>
              <a:t>=</a:t>
            </a:r>
            <a:r>
              <a:rPr lang="en-US" dirty="0" smtClean="0"/>
              <a:t>'accuracy', #scoring metrics. default value is None, which uses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		#accuracy as the score.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n_jobs</a:t>
            </a:r>
            <a:r>
              <a:rPr lang="en-US" dirty="0" smtClean="0"/>
              <a:t>=6)                   # number of jobs.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We can also use </a:t>
            </a:r>
            <a:r>
              <a:rPr lang="en-US" b="1" dirty="0" smtClean="0"/>
              <a:t>precision</a:t>
            </a:r>
            <a:r>
              <a:rPr lang="en-US" dirty="0" smtClean="0"/>
              <a:t>, </a:t>
            </a:r>
            <a:r>
              <a:rPr lang="en-US" b="1" dirty="0" smtClean="0"/>
              <a:t>recall</a:t>
            </a:r>
            <a:r>
              <a:rPr lang="en-US" dirty="0" smtClean="0"/>
              <a:t>, or </a:t>
            </a:r>
            <a:r>
              <a:rPr lang="en-US" b="1" dirty="0" smtClean="0"/>
              <a:t>f1 </a:t>
            </a:r>
            <a:r>
              <a:rPr lang="en-US" dirty="0" smtClean="0"/>
              <a:t>as options of scoring. </a:t>
            </a:r>
          </a:p>
        </p:txBody>
      </p:sp>
    </p:spTree>
    <p:extLst>
      <p:ext uri="{BB962C8B-B14F-4D97-AF65-F5344CB8AC3E}">
        <p14:creationId xmlns:p14="http://schemas.microsoft.com/office/powerpoint/2010/main" val="62272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curves are a useful tool for improving the performance of a model </a:t>
            </a:r>
            <a:r>
              <a:rPr lang="en-US" dirty="0" smtClean="0"/>
              <a:t>by addressing </a:t>
            </a:r>
            <a:r>
              <a:rPr lang="en-US" dirty="0"/>
              <a:t>issues such as overfitting or </a:t>
            </a:r>
            <a:r>
              <a:rPr lang="en-US" dirty="0" err="1"/>
              <a:t>underfitting</a:t>
            </a:r>
            <a:r>
              <a:rPr lang="en-US" dirty="0" smtClean="0"/>
              <a:t>.</a:t>
            </a:r>
          </a:p>
          <a:p>
            <a:r>
              <a:rPr lang="en-US" smtClean="0"/>
              <a:t>Validation </a:t>
            </a:r>
            <a:r>
              <a:rPr lang="en-US"/>
              <a:t>curves are related </a:t>
            </a:r>
            <a:r>
              <a:rPr lang="en-US" smtClean="0"/>
              <a:t>to learning </a:t>
            </a:r>
            <a:r>
              <a:rPr lang="en-US"/>
              <a:t>curves, but instead of plotting the training and test accuracies as </a:t>
            </a:r>
            <a:r>
              <a:rPr lang="en-US" smtClean="0"/>
              <a:t>functions of </a:t>
            </a:r>
            <a:r>
              <a:rPr lang="en-US"/>
              <a:t>the sample size, we vary the values of the model parameters, for example, </a:t>
            </a:r>
            <a:r>
              <a:rPr lang="en-US" smtClean="0"/>
              <a:t>the inverse </a:t>
            </a:r>
            <a:r>
              <a:rPr lang="en-US"/>
              <a:t>regularization parameter C in logistic regression.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4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Curves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param_range</a:t>
                </a:r>
                <a:r>
                  <a:rPr lang="en-US" dirty="0"/>
                  <a:t> = [0.001, 0.01, 0.1, 1.0, 10.0, 100.0</a:t>
                </a:r>
                <a:r>
                  <a:rPr lang="en-US" dirty="0" smtClean="0"/>
                  <a:t>]</a:t>
                </a:r>
              </a:p>
              <a:p>
                <a:r>
                  <a:rPr lang="en-US" dirty="0" err="1" smtClean="0"/>
                  <a:t>train_scores</a:t>
                </a:r>
                <a:r>
                  <a:rPr lang="en-US" dirty="0"/>
                  <a:t>, </a:t>
                </a:r>
                <a:r>
                  <a:rPr lang="en-US" dirty="0" err="1"/>
                  <a:t>test_scores</a:t>
                </a:r>
                <a:r>
                  <a:rPr lang="en-US" dirty="0"/>
                  <a:t> = </a:t>
                </a:r>
                <a:r>
                  <a:rPr lang="en-US" dirty="0" err="1" smtClean="0"/>
                  <a:t>validation_curve</a:t>
                </a:r>
                <a:r>
                  <a:rPr lang="en-US" dirty="0" smtClean="0"/>
                  <a:t>(</a:t>
                </a:r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estimator=</a:t>
                </a:r>
                <a:r>
                  <a:rPr lang="en-US" dirty="0" err="1" smtClean="0"/>
                  <a:t>pipe_lr</a:t>
                </a:r>
                <a:r>
                  <a:rPr lang="en-US" dirty="0"/>
                  <a:t>, </a:t>
                </a:r>
                <a:r>
                  <a:rPr lang="en-US" dirty="0" smtClean="0"/>
                  <a:t>X=</a:t>
                </a:r>
                <a:r>
                  <a:rPr lang="en-US" dirty="0" err="1" smtClean="0"/>
                  <a:t>X_train</a:t>
                </a:r>
                <a:r>
                  <a:rPr lang="en-US" dirty="0"/>
                  <a:t>, </a:t>
                </a:r>
                <a:r>
                  <a:rPr lang="en-US" dirty="0" smtClean="0"/>
                  <a:t>y=</a:t>
                </a:r>
                <a:r>
                  <a:rPr lang="en-US" dirty="0" err="1" smtClean="0"/>
                  <a:t>y_train</a:t>
                </a:r>
                <a:r>
                  <a:rPr lang="en-US" dirty="0" smtClean="0"/>
                  <a:t>,</a:t>
                </a:r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param_name</a:t>
                </a:r>
                <a:r>
                  <a:rPr lang="en-US" dirty="0"/>
                  <a:t>='</a:t>
                </a:r>
                <a:r>
                  <a:rPr lang="en-US" dirty="0" err="1"/>
                  <a:t>logisticregression</a:t>
                </a:r>
                <a:r>
                  <a:rPr lang="en-US" dirty="0"/>
                  <a:t>__C', 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param_range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param_range</a:t>
                </a:r>
                <a:r>
                  <a:rPr lang="en-US" dirty="0" smtClean="0"/>
                  <a:t>,</a:t>
                </a:r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cv=10)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We can also use 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i="1" dirty="0" err="1" smtClean="0"/>
                  <a:t>param_range</a:t>
                </a:r>
                <a:r>
                  <a:rPr lang="en-US" i="1" dirty="0" smtClean="0"/>
                  <a:t> </a:t>
                </a:r>
                <a:r>
                  <a:rPr lang="en-US" i="1" dirty="0"/>
                  <a:t>= </a:t>
                </a:r>
                <a:r>
                  <a:rPr lang="en-US" i="1" dirty="0" err="1"/>
                  <a:t>np.logspace</a:t>
                </a:r>
                <a:r>
                  <a:rPr lang="en-US" i="1" dirty="0"/>
                  <a:t>(-3, 2, 6</a:t>
                </a:r>
                <a:r>
                  <a:rPr lang="en-US" i="1" dirty="0" smtClean="0"/>
                  <a:t>)</a:t>
                </a:r>
              </a:p>
              <a:p>
                <a:pPr marL="201168" lvl="1" indent="0">
                  <a:buNone/>
                </a:pPr>
                <a:r>
                  <a:rPr lang="en-US" dirty="0" smtClean="0"/>
                  <a:t>which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15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11244"/>
            <a:ext cx="620164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approach of grid search </a:t>
            </a:r>
            <a:r>
              <a:rPr lang="en-US" dirty="0" smtClean="0"/>
              <a:t>is </a:t>
            </a:r>
            <a:r>
              <a:rPr lang="en-US" dirty="0"/>
              <a:t>brute-force exhaustive </a:t>
            </a:r>
            <a:r>
              <a:rPr lang="en-US" dirty="0" smtClean="0"/>
              <a:t>search from a </a:t>
            </a:r>
            <a:r>
              <a:rPr lang="en-US" dirty="0"/>
              <a:t>list of values for different </a:t>
            </a:r>
            <a:r>
              <a:rPr lang="en-US" dirty="0" err="1"/>
              <a:t>hyperparameters</a:t>
            </a:r>
            <a:r>
              <a:rPr lang="en-US" dirty="0"/>
              <a:t>, and </a:t>
            </a:r>
            <a:r>
              <a:rPr lang="en-US" dirty="0" smtClean="0"/>
              <a:t>the computer </a:t>
            </a:r>
            <a:r>
              <a:rPr lang="en-US" dirty="0"/>
              <a:t>evaluates the model performance for each combination of those to </a:t>
            </a:r>
            <a:r>
              <a:rPr lang="en-US" dirty="0" smtClean="0"/>
              <a:t>obtain the </a:t>
            </a:r>
            <a:r>
              <a:rPr lang="en-US" dirty="0"/>
              <a:t>optimal combination of values from this </a:t>
            </a:r>
            <a:r>
              <a:rPr lang="en-US" dirty="0" smtClean="0"/>
              <a:t>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6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param_grid</a:t>
            </a:r>
            <a:r>
              <a:rPr lang="en-US" dirty="0"/>
              <a:t> = [{'</a:t>
            </a:r>
            <a:r>
              <a:rPr lang="en-US" dirty="0" err="1"/>
              <a:t>svc__C</a:t>
            </a:r>
            <a:r>
              <a:rPr lang="en-US" dirty="0"/>
              <a:t>': </a:t>
            </a:r>
            <a:r>
              <a:rPr lang="en-US" dirty="0" err="1"/>
              <a:t>param_range</a:t>
            </a:r>
            <a:r>
              <a:rPr lang="en-US" dirty="0" smtClean="0"/>
              <a:t>, '</a:t>
            </a:r>
            <a:r>
              <a:rPr lang="en-US" dirty="0" err="1" smtClean="0"/>
              <a:t>svc</a:t>
            </a:r>
            <a:r>
              <a:rPr lang="en-US" dirty="0" err="1"/>
              <a:t>__kernel</a:t>
            </a:r>
            <a:r>
              <a:rPr lang="en-US" dirty="0"/>
              <a:t>': ['linear</a:t>
            </a:r>
            <a:r>
              <a:rPr lang="en-US" dirty="0" smtClean="0"/>
              <a:t>']},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'</a:t>
            </a:r>
            <a:r>
              <a:rPr lang="en-US" dirty="0" err="1"/>
              <a:t>svc__C</a:t>
            </a:r>
            <a:r>
              <a:rPr lang="en-US" dirty="0"/>
              <a:t>': </a:t>
            </a:r>
            <a:r>
              <a:rPr lang="en-US" dirty="0" err="1"/>
              <a:t>param_range</a:t>
            </a:r>
            <a:r>
              <a:rPr lang="en-US" dirty="0"/>
              <a:t>,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'</a:t>
            </a:r>
            <a:r>
              <a:rPr lang="en-US" dirty="0" err="1" smtClean="0"/>
              <a:t>svc</a:t>
            </a:r>
            <a:r>
              <a:rPr lang="en-US" dirty="0" err="1"/>
              <a:t>__gamma</a:t>
            </a:r>
            <a:r>
              <a:rPr lang="en-US" dirty="0"/>
              <a:t>': </a:t>
            </a:r>
            <a:r>
              <a:rPr lang="en-US" dirty="0" err="1"/>
              <a:t>param_range</a:t>
            </a:r>
            <a:r>
              <a:rPr lang="en-US" dirty="0"/>
              <a:t>,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'</a:t>
            </a:r>
            <a:r>
              <a:rPr lang="en-US" dirty="0" err="1" smtClean="0"/>
              <a:t>svc</a:t>
            </a:r>
            <a:r>
              <a:rPr lang="en-US" dirty="0" err="1"/>
              <a:t>__kernel</a:t>
            </a:r>
            <a:r>
              <a:rPr lang="en-US" dirty="0"/>
              <a:t>': ['</a:t>
            </a:r>
            <a:r>
              <a:rPr lang="en-US" dirty="0" err="1"/>
              <a:t>rbf</a:t>
            </a:r>
            <a:r>
              <a:rPr lang="en-US" dirty="0" smtClean="0"/>
              <a:t>']}]</a:t>
            </a:r>
            <a:endParaRPr lang="en-US" dirty="0"/>
          </a:p>
          <a:p>
            <a:r>
              <a:rPr lang="en-US" dirty="0" err="1"/>
              <a:t>gs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(estimator=</a:t>
            </a:r>
            <a:r>
              <a:rPr lang="en-US" dirty="0" err="1"/>
              <a:t>pipe_svc</a:t>
            </a:r>
            <a:r>
              <a:rPr lang="en-US" dirty="0"/>
              <a:t>,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param_grid</a:t>
            </a:r>
            <a:r>
              <a:rPr lang="en-US" dirty="0" smtClean="0"/>
              <a:t>=</a:t>
            </a:r>
            <a:r>
              <a:rPr lang="en-US" dirty="0" err="1" smtClean="0"/>
              <a:t>param_grid</a:t>
            </a:r>
            <a:r>
              <a:rPr lang="en-US" dirty="0"/>
              <a:t>,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scoring</a:t>
            </a:r>
            <a:r>
              <a:rPr lang="en-US" dirty="0"/>
              <a:t>='accuracy',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cv=10,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n_jobs</a:t>
            </a:r>
            <a:r>
              <a:rPr lang="en-US" dirty="0"/>
              <a:t>=-1)</a:t>
            </a:r>
          </a:p>
          <a:p>
            <a:r>
              <a:rPr lang="en-US" dirty="0" err="1"/>
              <a:t>gs</a:t>
            </a:r>
            <a:r>
              <a:rPr lang="en-US" dirty="0"/>
              <a:t> = </a:t>
            </a:r>
            <a:r>
              <a:rPr lang="en-US" dirty="0" err="1"/>
              <a:t>gs.fit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2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Nested cross-validation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K-fold cross-validation can be used for tuning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(validation). It can also be used for evaluating performance of models. Nested cross-validation can combine both to use two levels of cross-validation to  do both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and performance evaluation!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Pipeline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250747" cy="3988624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/>
              <a:t> Learn </a:t>
            </a:r>
            <a:r>
              <a:rPr lang="en-US" dirty="0" smtClean="0"/>
              <a:t>pipeline sequentially </a:t>
            </a:r>
            <a:r>
              <a:rPr lang="en-US" dirty="0"/>
              <a:t>apply a list of transforms and a final </a:t>
            </a:r>
            <a:r>
              <a:rPr lang="en-US" dirty="0" smtClean="0"/>
              <a:t>estimator to datasets. </a:t>
            </a:r>
            <a:r>
              <a:rPr lang="en-US" dirty="0"/>
              <a:t>Intermediate steps of the pipeline must be ‘</a:t>
            </a:r>
            <a:r>
              <a:rPr lang="en-US" dirty="0" smtClean="0"/>
              <a:t>transformers</a:t>
            </a:r>
            <a:r>
              <a:rPr lang="en-US" dirty="0"/>
              <a:t>’, that is, they must implement fit and transform </a:t>
            </a:r>
            <a:r>
              <a:rPr lang="en-US" dirty="0" smtClean="0"/>
              <a:t>methods (for example, </a:t>
            </a:r>
            <a:r>
              <a:rPr lang="en-US" i="1" dirty="0" smtClean="0"/>
              <a:t>scalars</a:t>
            </a:r>
            <a:r>
              <a:rPr lang="en-US" dirty="0" smtClean="0"/>
              <a:t>). </a:t>
            </a:r>
            <a:r>
              <a:rPr lang="en-US" dirty="0"/>
              <a:t>The final estimator only needs to implement fit. 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 pipeline is to assemble several steps that can be cross-validated together while setting different parameters. 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5" y="1971215"/>
            <a:ext cx="3653872" cy="38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Nested cross-validation</a:t>
            </a: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5" y="1737361"/>
            <a:ext cx="7489835" cy="40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Nested cross-validation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err="1"/>
              <a:t>gs</a:t>
            </a:r>
            <a:r>
              <a:rPr lang="en-US" sz="2400" dirty="0"/>
              <a:t> = </a:t>
            </a:r>
            <a:r>
              <a:rPr lang="en-US" sz="2400" dirty="0" err="1"/>
              <a:t>GridSearchCV</a:t>
            </a:r>
            <a:r>
              <a:rPr lang="en-US" sz="2400" dirty="0"/>
              <a:t>(estimator=</a:t>
            </a:r>
            <a:r>
              <a:rPr lang="en-US" sz="2400" dirty="0" err="1"/>
              <a:t>pipe_svc</a:t>
            </a:r>
            <a:r>
              <a:rPr lang="en-US" sz="2400" dirty="0"/>
              <a:t>,</a:t>
            </a:r>
          </a:p>
          <a:p>
            <a:pPr marL="201168" lvl="1" indent="0">
              <a:buNone/>
            </a:pPr>
            <a:r>
              <a:rPr lang="en-US" sz="2400" dirty="0"/>
              <a:t>                  </a:t>
            </a:r>
            <a:r>
              <a:rPr lang="en-US" sz="2400" dirty="0" err="1"/>
              <a:t>param_grid</a:t>
            </a:r>
            <a:r>
              <a:rPr lang="en-US" sz="2400" dirty="0"/>
              <a:t>=</a:t>
            </a:r>
            <a:r>
              <a:rPr lang="en-US" sz="2400" dirty="0" err="1"/>
              <a:t>param_grid</a:t>
            </a:r>
            <a:r>
              <a:rPr lang="en-US" sz="2400" dirty="0"/>
              <a:t>,</a:t>
            </a:r>
          </a:p>
          <a:p>
            <a:pPr marL="201168" lvl="1" indent="0">
              <a:buNone/>
            </a:pPr>
            <a:r>
              <a:rPr lang="en-US" sz="2400" dirty="0"/>
              <a:t>                  scoring='accuracy',</a:t>
            </a:r>
          </a:p>
          <a:p>
            <a:pPr marL="201168" lvl="1" indent="0">
              <a:buNone/>
            </a:pPr>
            <a:r>
              <a:rPr lang="en-US" sz="2400" dirty="0"/>
              <a:t>                  cv=2)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scores = </a:t>
            </a:r>
            <a:r>
              <a:rPr lang="en-US" sz="2400" dirty="0" err="1"/>
              <a:t>cross_val_score</a:t>
            </a:r>
            <a:r>
              <a:rPr lang="en-US" sz="2400" dirty="0"/>
              <a:t>(</a:t>
            </a:r>
            <a:r>
              <a:rPr lang="en-US" sz="2400" dirty="0" err="1"/>
              <a:t>gs</a:t>
            </a:r>
            <a:r>
              <a:rPr lang="en-US" sz="2400" dirty="0"/>
              <a:t>, 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, </a:t>
            </a:r>
          </a:p>
          <a:p>
            <a:pPr marL="201168" lvl="1" indent="0">
              <a:buNone/>
            </a:pPr>
            <a:r>
              <a:rPr lang="en-US" sz="2400" dirty="0"/>
              <a:t>                         </a:t>
            </a:r>
            <a:r>
              <a:rPr lang="en-US" sz="2400" dirty="0" smtClean="0"/>
              <a:t>scoring</a:t>
            </a:r>
            <a:r>
              <a:rPr lang="en-US" sz="2400" dirty="0"/>
              <a:t>='accuracy', cv=5</a:t>
            </a:r>
            <a:r>
              <a:rPr lang="en-US" sz="2400" dirty="0" smtClean="0"/>
              <a:t>)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Note that we use the </a:t>
            </a:r>
            <a:r>
              <a:rPr lang="en-US" sz="2400" dirty="0" err="1" smtClean="0"/>
              <a:t>GridSearchCV</a:t>
            </a:r>
            <a:r>
              <a:rPr lang="en-US" sz="2400" dirty="0" smtClean="0"/>
              <a:t> object as an estimator in the </a:t>
            </a:r>
            <a:r>
              <a:rPr lang="en-US" sz="2400" dirty="0" err="1" smtClean="0"/>
              <a:t>cross_val_score</a:t>
            </a:r>
            <a:r>
              <a:rPr lang="en-US" sz="2400" dirty="0" smtClean="0"/>
              <a:t>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Class Classification -Confusion Matrix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 smtClean="0"/>
              <a:t>A </a:t>
            </a:r>
            <a:r>
              <a:rPr lang="en-US" sz="2800" b="1" dirty="0"/>
              <a:t>specific table layout that allows visualization of the performance of an </a:t>
            </a:r>
            <a:r>
              <a:rPr lang="en-US" sz="2800" b="1" dirty="0" smtClean="0"/>
              <a:t>algorithm</a:t>
            </a:r>
          </a:p>
          <a:p>
            <a:pPr marL="201168" lvl="1" indent="0">
              <a:buNone/>
            </a:pPr>
            <a:endParaRPr lang="en-US" altLang="zh-C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43" y="3109303"/>
            <a:ext cx="3166465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Confusion Matrix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48" y="2153915"/>
            <a:ext cx="5475518" cy="40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</a:t>
            </a:r>
            <a:r>
              <a:rPr lang="en-US" altLang="zh-CN" dirty="0" smtClean="0"/>
              <a:t>Classification and </a:t>
            </a:r>
            <a:r>
              <a:rPr lang="en-US" altLang="zh-CN" dirty="0" smtClean="0"/>
              <a:t>Accuracy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2019546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Accuracy alone may not be a good measurement for a prediction algorithm:</a:t>
            </a:r>
          </a:p>
          <a:p>
            <a:pPr lvl="2"/>
            <a:r>
              <a:rPr lang="en-US" altLang="zh-CN" dirty="0" smtClean="0"/>
              <a:t>Example:</a:t>
            </a:r>
          </a:p>
          <a:p>
            <a:pPr lvl="3"/>
            <a:r>
              <a:rPr lang="en-US" altLang="zh-CN" dirty="0" smtClean="0"/>
              <a:t>The infection rate of </a:t>
            </a:r>
            <a:r>
              <a:rPr lang="en-US" altLang="zh-CN" dirty="0" smtClean="0"/>
              <a:t>COVID </a:t>
            </a:r>
            <a:r>
              <a:rPr lang="en-US" altLang="zh-CN" dirty="0" smtClean="0"/>
              <a:t>is 10%.</a:t>
            </a:r>
            <a:endParaRPr lang="en-US" altLang="zh-CN" dirty="0" smtClean="0"/>
          </a:p>
          <a:p>
            <a:pPr lvl="3"/>
            <a:r>
              <a:rPr lang="en-US" altLang="zh-CN" dirty="0"/>
              <a:t>A</a:t>
            </a:r>
            <a:r>
              <a:rPr lang="en-US" altLang="zh-CN" dirty="0" smtClean="0"/>
              <a:t> test T's false negative rate is 20%</a:t>
            </a:r>
            <a:r>
              <a:rPr lang="en-US" altLang="zh-CN" dirty="0" smtClean="0"/>
              <a:t>. That means if test results are negative</a:t>
            </a:r>
            <a:r>
              <a:rPr lang="en-US" altLang="zh-CN" dirty="0"/>
              <a:t>, </a:t>
            </a:r>
            <a:r>
              <a:rPr lang="en-US" altLang="zh-CN" dirty="0" smtClean="0"/>
              <a:t>20</a:t>
            </a:r>
            <a:r>
              <a:rPr lang="en-US" altLang="zh-CN" dirty="0"/>
              <a:t>%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them may still have the disease.</a:t>
            </a:r>
          </a:p>
          <a:p>
            <a:pPr lvl="3"/>
            <a:r>
              <a:rPr lang="en-US" altLang="zh-CN" dirty="0" smtClean="0"/>
              <a:t>We assume the false positive rate is 20%. That means if the test reports positive, the tester is indeed gets COVID.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The accuracy of antigen is 80%.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Assume </a:t>
            </a:r>
            <a:r>
              <a:rPr lang="en-US" altLang="zh-CN" dirty="0" smtClean="0"/>
              <a:t>a </a:t>
            </a:r>
            <a:r>
              <a:rPr lang="en-US" altLang="zh-CN" dirty="0" smtClean="0"/>
              <a:t>fake</a:t>
            </a:r>
            <a:r>
              <a:rPr lang="en-US" altLang="zh-CN" dirty="0" smtClean="0"/>
              <a:t> </a:t>
            </a:r>
            <a:r>
              <a:rPr lang="en-US" altLang="zh-CN" dirty="0" smtClean="0"/>
              <a:t>test </a:t>
            </a:r>
            <a:r>
              <a:rPr lang="en-US" altLang="zh-CN" dirty="0" smtClean="0"/>
              <a:t>reports </a:t>
            </a:r>
            <a:r>
              <a:rPr lang="en-US" altLang="zh-CN" dirty="0" smtClean="0"/>
              <a:t>all people have no COVID, </a:t>
            </a:r>
            <a:r>
              <a:rPr lang="en-US" altLang="zh-CN" dirty="0" smtClean="0"/>
              <a:t>the accuracy is </a:t>
            </a:r>
            <a:r>
              <a:rPr lang="en-US" altLang="zh-CN" dirty="0" smtClean="0"/>
              <a:t>90%, which is higher than the test T.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2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Classification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altLang="zh-CN" sz="2400" dirty="0" smtClean="0"/>
                  <a:t>For binary classification test:</a:t>
                </a:r>
              </a:p>
              <a:p>
                <a:pPr lvl="1"/>
                <a:r>
                  <a:rPr lang="en-US" altLang="zh-CN" dirty="0" smtClean="0"/>
                  <a:t>True positive (TP): positive samples that are correctly classified as positive.</a:t>
                </a:r>
              </a:p>
              <a:p>
                <a:pPr lvl="1"/>
                <a:r>
                  <a:rPr lang="en-US" altLang="zh-CN" dirty="0" smtClean="0"/>
                  <a:t>True negative (TN): negative samples that are correctly classified as negative.</a:t>
                </a:r>
              </a:p>
              <a:p>
                <a:pPr lvl="1"/>
                <a:r>
                  <a:rPr lang="en-US" altLang="zh-CN" dirty="0" smtClean="0"/>
                  <a:t>False positive (FP): negative samples that are incorrectly classified as positive.</a:t>
                </a:r>
              </a:p>
              <a:p>
                <a:pPr lvl="1"/>
                <a:r>
                  <a:rPr lang="en-US" altLang="zh-CN" dirty="0" smtClean="0"/>
                  <a:t>False negative (FN): positive samples that are incorrectly classified as negative.</a:t>
                </a:r>
              </a:p>
              <a:p>
                <a:pPr marL="201168" lvl="1" indent="0">
                  <a:buNone/>
                </a:pPr>
                <a:endParaRPr lang="en-US" altLang="zh-CN" dirty="0" smtClean="0"/>
              </a:p>
              <a:p>
                <a:pPr marL="201168" lvl="1" indent="0">
                  <a:buNone/>
                </a:pPr>
                <a:r>
                  <a:rPr lang="en-US" altLang="zh-CN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201168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2121"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99" y="3727243"/>
            <a:ext cx="2623013" cy="2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US" altLang="zh-CN" b="1" dirty="0" smtClean="0"/>
                  <a:t>Recall (sensitivity)</a:t>
                </a:r>
                <a:r>
                  <a:rPr lang="en-US" altLang="zh-CN" dirty="0" smtClean="0"/>
                  <a:t> or </a:t>
                </a:r>
                <a:r>
                  <a:rPr lang="en-US" altLang="zh-CN" b="1" dirty="0" smtClean="0"/>
                  <a:t>true positive rate </a:t>
                </a:r>
                <a:r>
                  <a:rPr lang="en-US" altLang="zh-CN" dirty="0" smtClean="0"/>
                  <a:t>(TPR):</a:t>
                </a: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Specificity (PC) or true negative rate (TNR)</a:t>
                </a:r>
                <a:r>
                  <a:rPr lang="en-US" altLang="zh-CN" b="1" dirty="0" smtClean="0"/>
                  <a:t>:</a:t>
                </a:r>
              </a:p>
              <a:p>
                <a:pPr marL="201168" lvl="1" indent="0">
                  <a:buNone/>
                </a:pPr>
                <a:r>
                  <a:rPr lang="en-US" altLang="zh-CN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𝑆𝑃𝐶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b="1" dirty="0" smtClean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b="1" dirty="0" smtClean="0"/>
                  <a:t>Precision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or </a:t>
                </a:r>
                <a:r>
                  <a:rPr lang="en-US" altLang="zh-CN" b="1" dirty="0" smtClean="0"/>
                  <a:t>positive predictive value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PPV</a:t>
                </a:r>
                <a:r>
                  <a:rPr lang="en-US" altLang="zh-CN" dirty="0" smtClean="0"/>
                  <a:t>):</a:t>
                </a:r>
              </a:p>
              <a:p>
                <a:pPr marL="384048" lvl="2" indent="0">
                  <a:buNone/>
                </a:pP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Negative predictive value (NPV):</a:t>
                </a:r>
              </a:p>
              <a:p>
                <a:pPr marL="201168" lvl="1" indent="0">
                  <a:buNone/>
                </a:pPr>
                <a:r>
                  <a:rPr lang="en-US" altLang="zh-CN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Fall-out or false positive rate (FPR):</a:t>
                </a:r>
              </a:p>
              <a:p>
                <a:pPr marL="201168" lvl="1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𝑆𝑃𝐶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False negative rate (FNR):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𝐹𝑁𝑅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</m:t>
                    </m:r>
                  </m:oMath>
                </a14:m>
                <a:r>
                  <a:rPr lang="en-US" altLang="zh-CN" dirty="0" smtClean="0"/>
                  <a:t>  </a:t>
                </a:r>
              </a:p>
              <a:p>
                <a:pPr lvl="1"/>
                <a:r>
                  <a:rPr lang="en-US" altLang="zh-CN" dirty="0" smtClean="0"/>
                  <a:t>False Discovery rate (FDR):</a:t>
                </a:r>
              </a:p>
              <a:p>
                <a:pPr marL="201168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𝑃𝑃𝑉</m:t>
                    </m:r>
                  </m:oMath>
                </a14:m>
                <a:endParaRPr lang="en-US" altLang="zh-CN" dirty="0" smtClean="0"/>
              </a:p>
              <a:p>
                <a:pPr marL="201168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45" y="3009325"/>
            <a:ext cx="2623013" cy="2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 smtClean="0"/>
                  <a:t>F1 </a:t>
                </a:r>
                <a:r>
                  <a:rPr lang="en-US" altLang="zh-CN" dirty="0" smtClean="0"/>
                  <a:t>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TPV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 , which is the harmonic mean of precision and recall.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For T test, assume we have 1000 people get tested. The confusion matrix is:</a:t>
                </a:r>
              </a:p>
              <a:p>
                <a:pPr marL="201168" lvl="1" indent="0">
                  <a:buNone/>
                </a:pPr>
                <a:endParaRPr lang="en-US" altLang="zh-CN" dirty="0" smtClean="0"/>
              </a:p>
              <a:p>
                <a:pPr marL="201168" lvl="1" indent="0">
                  <a:buNone/>
                </a:pPr>
                <a:endParaRPr lang="en-US" altLang="zh-CN" dirty="0"/>
              </a:p>
              <a:p>
                <a:pPr marL="201168" lvl="1" indent="0">
                  <a:buNone/>
                </a:pPr>
                <a:endParaRPr lang="en-US" altLang="zh-CN" dirty="0" smtClean="0"/>
              </a:p>
              <a:p>
                <a:pPr marL="201168" lvl="1" indent="0">
                  <a:buNone/>
                </a:pPr>
                <a:endParaRPr lang="en-US" altLang="zh-CN" dirty="0"/>
              </a:p>
              <a:p>
                <a:pPr marL="201168" lvl="1" indent="0">
                  <a:buNone/>
                </a:pP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In the </a:t>
                </a:r>
                <a:r>
                  <a:rPr lang="en-US" altLang="zh-CN" dirty="0" smtClean="0"/>
                  <a:t>COVID </a:t>
                </a:r>
                <a:r>
                  <a:rPr lang="en-US" altLang="zh-CN" dirty="0" smtClean="0"/>
                  <a:t>example</a:t>
                </a:r>
                <a:r>
                  <a:rPr lang="en-US" altLang="zh-CN" dirty="0" smtClean="0"/>
                  <a:t>, F1 score for the </a:t>
                </a:r>
                <a:r>
                  <a:rPr lang="en-US" altLang="zh-CN" dirty="0" smtClean="0"/>
                  <a:t>test T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2∗80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0.44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F1 score for the </a:t>
                </a:r>
                <a:r>
                  <a:rPr lang="en-US" altLang="zh-CN" dirty="0" smtClean="0"/>
                  <a:t>"</a:t>
                </a:r>
                <a:r>
                  <a:rPr lang="en-US" altLang="zh-CN" dirty="0" smtClean="0"/>
                  <a:t>fake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test" = </a:t>
                </a:r>
                <a:r>
                  <a:rPr lang="en-US" altLang="zh-CN" dirty="0" smtClean="0"/>
                  <a:t>0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because TP=0.</a:t>
                </a:r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77626"/>
              </p:ext>
            </p:extLst>
          </p:nvPr>
        </p:nvGraphicFramePr>
        <p:xfrm>
          <a:off x="2309931" y="2968860"/>
          <a:ext cx="40757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85"/>
                <a:gridCol w="1358585"/>
                <a:gridCol w="13585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(TP)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(FN)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 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 (TN)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Pipeline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16503" cy="3988624"/>
          </a:xfrm>
        </p:spPr>
        <p:txBody>
          <a:bodyPr/>
          <a:lstStyle/>
          <a:p>
            <a:r>
              <a:rPr lang="en-US" dirty="0" err="1"/>
              <a:t>pipe_lr</a:t>
            </a:r>
            <a:r>
              <a:rPr lang="en-US" dirty="0"/>
              <a:t> = </a:t>
            </a:r>
            <a:r>
              <a:rPr lang="en-US" dirty="0" err="1"/>
              <a:t>make_pipeline</a:t>
            </a:r>
            <a:r>
              <a:rPr lang="en-US" dirty="0"/>
              <a:t>(</a:t>
            </a:r>
            <a:r>
              <a:rPr lang="en-US" dirty="0" err="1"/>
              <a:t>StandardScaler</a:t>
            </a:r>
            <a:r>
              <a:rPr lang="en-US" dirty="0" smtClean="0"/>
              <a:t>(),  </a:t>
            </a:r>
          </a:p>
          <a:p>
            <a:r>
              <a:rPr lang="en-US" dirty="0"/>
              <a:t> </a:t>
            </a:r>
            <a:r>
              <a:rPr lang="en-US" dirty="0" smtClean="0"/>
              <a:t>			PCA(</a:t>
            </a:r>
            <a:r>
              <a:rPr lang="en-US" dirty="0" err="1" smtClean="0"/>
              <a:t>n_components</a:t>
            </a:r>
            <a:r>
              <a:rPr lang="en-US" dirty="0" smtClean="0"/>
              <a:t>=2),</a:t>
            </a:r>
          </a:p>
          <a:p>
            <a:r>
              <a:rPr lang="en-US" dirty="0" smtClean="0"/>
              <a:t>                     	</a:t>
            </a:r>
            <a:r>
              <a:rPr lang="en-US" dirty="0" err="1" smtClean="0"/>
              <a:t>LogisticRegression</a:t>
            </a:r>
            <a:r>
              <a:rPr lang="en-US" dirty="0" smtClean="0"/>
              <a:t>(</a:t>
            </a:r>
            <a:r>
              <a:rPr lang="en-US" dirty="0" err="1" smtClean="0"/>
              <a:t>random_state</a:t>
            </a:r>
            <a:r>
              <a:rPr lang="en-US" dirty="0" smtClean="0"/>
              <a:t>=1</a:t>
            </a:r>
            <a:r>
              <a:rPr lang="en-US" dirty="0"/>
              <a:t>, solver='</a:t>
            </a:r>
            <a:r>
              <a:rPr lang="en-US" dirty="0" err="1"/>
              <a:t>lbfgs</a:t>
            </a:r>
            <a:r>
              <a:rPr lang="en-US" dirty="0"/>
              <a:t>'))</a:t>
            </a:r>
          </a:p>
          <a:p>
            <a:r>
              <a:rPr lang="en-US" dirty="0" err="1" smtClean="0"/>
              <a:t>pipe_lr.fit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pipe_lr.predict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Note that pipeline itself is a transformer and can be iterated to generate new transformers.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hyperparameter</a:t>
            </a:r>
            <a:r>
              <a:rPr lang="en-US" dirty="0"/>
              <a:t> is a parameter whose value is used to control the learning process. By contrast, the values of other parameters (typically node weights) are derived via training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</a:t>
            </a:r>
            <a:r>
              <a:rPr lang="en-US" dirty="0" err="1" smtClean="0"/>
              <a:t>Hyperparameters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Regulation strength (such as C), learning rate, topology of neural networks (number of layers, number of nodes in hidden layers), activation functions, kernel in SVM etc.</a:t>
            </a:r>
          </a:p>
          <a:p>
            <a:endParaRPr lang="en-US" dirty="0"/>
          </a:p>
          <a:p>
            <a:r>
              <a:rPr lang="en-US" dirty="0" smtClean="0"/>
              <a:t>Examples of non-hyper parameters:</a:t>
            </a:r>
          </a:p>
          <a:p>
            <a:r>
              <a:rPr lang="en-US" dirty="0" smtClean="0"/>
              <a:t>Weights in neural networks and </a:t>
            </a:r>
            <a:r>
              <a:rPr lang="en-US" dirty="0" err="1" smtClean="0"/>
              <a:t>perceptrons</a:t>
            </a:r>
            <a:r>
              <a:rPr lang="en-US" dirty="0" smtClean="0"/>
              <a:t>, coefficients in linear and logistic regressions.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learned how to use training set and test set to measure the performance of a model. We use training set to train parameters and use test set to evaluate performance. But how do we choose optimal </a:t>
            </a:r>
            <a:r>
              <a:rPr lang="en-US" dirty="0" err="1" smtClean="0"/>
              <a:t>hypterparameters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We can further split the data set to training set, test set and validation set. A model is trained by training set with different </a:t>
            </a:r>
            <a:r>
              <a:rPr lang="en-US" dirty="0" err="1" smtClean="0"/>
              <a:t>hyperparameters</a:t>
            </a:r>
            <a:r>
              <a:rPr lang="en-US" dirty="0" smtClean="0"/>
              <a:t>. Validation set help to decide which </a:t>
            </a:r>
            <a:r>
              <a:rPr lang="en-US" dirty="0" err="1" smtClean="0"/>
              <a:t>hyperparameters</a:t>
            </a:r>
            <a:r>
              <a:rPr lang="en-US" dirty="0" smtClean="0"/>
              <a:t> shall be used. Then we use test set to measure the performance. </a:t>
            </a:r>
          </a:p>
          <a:p>
            <a:pPr marL="227013" indent="-22701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dirty="0" smtClean="0"/>
              <a:t>Training dataset: tune parameters.</a:t>
            </a:r>
          </a:p>
          <a:p>
            <a:pPr marL="227013" indent="-22701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dirty="0" smtClean="0"/>
              <a:t>Validation dataset: tune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pPr marL="227013" indent="-22701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dirty="0" smtClean="0"/>
              <a:t>Test dataset: measure the performance of the model in real world.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Validation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1" y="1838171"/>
            <a:ext cx="5443019" cy="4022725"/>
          </a:xfrm>
        </p:spPr>
      </p:pic>
    </p:spTree>
    <p:extLst>
      <p:ext uri="{BB962C8B-B14F-4D97-AF65-F5344CB8AC3E}">
        <p14:creationId xmlns:p14="http://schemas.microsoft.com/office/powerpoint/2010/main" val="11041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K-fold cross-validation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7" y="1902908"/>
            <a:ext cx="7235555" cy="4022725"/>
          </a:xfrm>
        </p:spPr>
      </p:pic>
    </p:spTree>
    <p:extLst>
      <p:ext uri="{BB962C8B-B14F-4D97-AF65-F5344CB8AC3E}">
        <p14:creationId xmlns:p14="http://schemas.microsoft.com/office/powerpoint/2010/main" val="336055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Workflow for 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Dataset is split into training and test sets.</a:t>
            </a:r>
          </a:p>
          <a:p>
            <a:r>
              <a:rPr lang="en-US" dirty="0" smtClean="0"/>
              <a:t>2. Training set is split into k subsets.</a:t>
            </a:r>
          </a:p>
          <a:p>
            <a:r>
              <a:rPr lang="en-US" dirty="0" smtClean="0"/>
              <a:t>3. Training the model k rounds. In each round, k-1 sets are used as training data and the remaining set is used as test data. The average performance is the performance for the specific set of </a:t>
            </a:r>
            <a:r>
              <a:rPr lang="en-US" dirty="0" err="1" smtClean="0"/>
              <a:t>hyperparameters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4. Find </a:t>
            </a:r>
            <a:r>
              <a:rPr lang="en-US" dirty="0" err="1" smtClean="0"/>
              <a:t>hyperparameters</a:t>
            </a:r>
            <a:r>
              <a:rPr lang="en-US" dirty="0" smtClean="0"/>
              <a:t> that give the best average performance.</a:t>
            </a:r>
          </a:p>
          <a:p>
            <a:r>
              <a:rPr lang="en-US" dirty="0" smtClean="0"/>
              <a:t>5. Retrain the </a:t>
            </a:r>
            <a:r>
              <a:rPr lang="en-US" b="1" dirty="0" smtClean="0"/>
              <a:t>whole</a:t>
            </a:r>
            <a:r>
              <a:rPr lang="en-US" dirty="0" smtClean="0"/>
              <a:t> training set with </a:t>
            </a:r>
            <a:r>
              <a:rPr lang="en-US" dirty="0" err="1" smtClean="0"/>
              <a:t>hyperparemters</a:t>
            </a:r>
            <a:r>
              <a:rPr lang="en-US" dirty="0" smtClean="0"/>
              <a:t> we obtained in step 4.</a:t>
            </a:r>
          </a:p>
          <a:p>
            <a:r>
              <a:rPr lang="en-US" dirty="0" smtClean="0"/>
              <a:t>6. Use the model trained in step 5 to measure the performance of test set.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Workflow for 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Usually, large k leads to small bias because more data will be used for training. But it increases the variance and computing time.</a:t>
            </a:r>
          </a:p>
          <a:p>
            <a:r>
              <a:rPr lang="en-US" dirty="0" smtClean="0"/>
              <a:t>We usually use large k for small dataset and small k for large dataset.</a:t>
            </a:r>
          </a:p>
          <a:p>
            <a:r>
              <a:rPr lang="en-US" dirty="0" smtClean="0"/>
              <a:t>An extreme case for k-fold cross-validation </a:t>
            </a:r>
            <a:r>
              <a:rPr lang="en-US" dirty="0"/>
              <a:t>is </a:t>
            </a:r>
            <a:r>
              <a:rPr lang="en-US" b="1" dirty="0" smtClean="0"/>
              <a:t>Leave-one-out cross-validation </a:t>
            </a:r>
            <a:r>
              <a:rPr lang="en-US" b="1" dirty="0"/>
              <a:t>(LOOCV) </a:t>
            </a:r>
            <a:r>
              <a:rPr lang="en-US" dirty="0"/>
              <a:t>method</a:t>
            </a:r>
            <a:r>
              <a:rPr lang="en-US" dirty="0" smtClean="0"/>
              <a:t>. In this case, k=n (the number of samples). In each fold, only 1 sample is left out for testing. This can be used for extremely small dataset.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tratified </a:t>
            </a:r>
            <a:r>
              <a:rPr lang="en-US" dirty="0"/>
              <a:t>k-fold cross-validation </a:t>
            </a:r>
            <a:r>
              <a:rPr lang="en-US" dirty="0" smtClean="0"/>
              <a:t>is a case of k-fold validation that the </a:t>
            </a:r>
            <a:r>
              <a:rPr lang="en-US" dirty="0"/>
              <a:t>class proportions are preserved in each fold to </a:t>
            </a:r>
            <a:r>
              <a:rPr lang="en-US" dirty="0" smtClean="0"/>
              <a:t>ensure that </a:t>
            </a:r>
            <a:r>
              <a:rPr lang="en-US" dirty="0"/>
              <a:t>each fold is representative of the class proportions in the training </a:t>
            </a:r>
            <a:r>
              <a:rPr lang="en-US" dirty="0" smtClean="0"/>
              <a:t>dataset. This is particularly useful in case of </a:t>
            </a:r>
            <a:r>
              <a:rPr lang="en-US" dirty="0"/>
              <a:t>unequal class </a:t>
            </a:r>
            <a:r>
              <a:rPr lang="en-US" dirty="0" smtClean="0"/>
              <a:t>proportions.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246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3562</TotalTime>
  <Words>1172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宋体</vt:lpstr>
      <vt:lpstr>Calibri</vt:lpstr>
      <vt:lpstr>Calibri Light</vt:lpstr>
      <vt:lpstr>Cambria Math</vt:lpstr>
      <vt:lpstr>Wingdings</vt:lpstr>
      <vt:lpstr>Retrospect</vt:lpstr>
      <vt:lpstr>Model Evaluation</vt:lpstr>
      <vt:lpstr>Scikit-Learn Pipeline  </vt:lpstr>
      <vt:lpstr>Scikit-Learn Pipeline  </vt:lpstr>
      <vt:lpstr>Hyperparameters</vt:lpstr>
      <vt:lpstr>Validation Set</vt:lpstr>
      <vt:lpstr>Validation Set</vt:lpstr>
      <vt:lpstr>K-fold cross-validation</vt:lpstr>
      <vt:lpstr>Workflow for k-fold cross validation</vt:lpstr>
      <vt:lpstr>Workflow for k-fold cross validation</vt:lpstr>
      <vt:lpstr>Workflow for k-fold cross validation</vt:lpstr>
      <vt:lpstr>Learning Curves</vt:lpstr>
      <vt:lpstr>Learning Curves</vt:lpstr>
      <vt:lpstr>Learning Curves</vt:lpstr>
      <vt:lpstr>Validation Curves</vt:lpstr>
      <vt:lpstr>Validation Curves</vt:lpstr>
      <vt:lpstr>Validation Curves</vt:lpstr>
      <vt:lpstr>Grid Search</vt:lpstr>
      <vt:lpstr>Grid Search</vt:lpstr>
      <vt:lpstr>Nested cross-validation</vt:lpstr>
      <vt:lpstr>Nested cross-validation</vt:lpstr>
      <vt:lpstr>Nested cross-validation</vt:lpstr>
      <vt:lpstr>Multiple Class Classification -Confusion Matrix</vt:lpstr>
      <vt:lpstr>Confusion Matrix</vt:lpstr>
      <vt:lpstr>Binary Classification and Accuracy</vt:lpstr>
      <vt:lpstr>Binary Classification</vt:lpstr>
      <vt:lpstr>Binary Classification</vt:lpstr>
      <vt:lpstr>Binary 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leqian</dc:creator>
  <cp:lastModifiedBy>Microsoft account</cp:lastModifiedBy>
  <cp:revision>207</cp:revision>
  <dcterms:created xsi:type="dcterms:W3CDTF">2014-09-15T04:42:07Z</dcterms:created>
  <dcterms:modified xsi:type="dcterms:W3CDTF">2021-03-29T15:40:28Z</dcterms:modified>
</cp:coreProperties>
</file>