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6" r:id="rId1"/>
  </p:sldMasterIdLst>
  <p:notesMasterIdLst>
    <p:notesMasterId r:id="rId55"/>
  </p:notesMasterIdLst>
  <p:sldIdLst>
    <p:sldId id="257" r:id="rId2"/>
    <p:sldId id="258" r:id="rId3"/>
    <p:sldId id="264" r:id="rId4"/>
    <p:sldId id="265" r:id="rId5"/>
    <p:sldId id="260" r:id="rId6"/>
    <p:sldId id="266" r:id="rId7"/>
    <p:sldId id="261" r:id="rId8"/>
    <p:sldId id="267" r:id="rId9"/>
    <p:sldId id="304" r:id="rId10"/>
    <p:sldId id="259" r:id="rId11"/>
    <p:sldId id="269" r:id="rId12"/>
    <p:sldId id="268" r:id="rId13"/>
    <p:sldId id="313" r:id="rId14"/>
    <p:sldId id="271" r:id="rId15"/>
    <p:sldId id="272" r:id="rId16"/>
    <p:sldId id="270" r:id="rId17"/>
    <p:sldId id="273" r:id="rId18"/>
    <p:sldId id="274" r:id="rId19"/>
    <p:sldId id="262" r:id="rId20"/>
    <p:sldId id="275" r:id="rId21"/>
    <p:sldId id="277" r:id="rId22"/>
    <p:sldId id="278" r:id="rId23"/>
    <p:sldId id="280" r:id="rId24"/>
    <p:sldId id="279" r:id="rId25"/>
    <p:sldId id="281" r:id="rId26"/>
    <p:sldId id="283" r:id="rId27"/>
    <p:sldId id="282" r:id="rId28"/>
    <p:sldId id="285" r:id="rId29"/>
    <p:sldId id="286" r:id="rId30"/>
    <p:sldId id="284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307" r:id="rId40"/>
    <p:sldId id="296" r:id="rId41"/>
    <p:sldId id="295" r:id="rId42"/>
    <p:sldId id="297" r:id="rId43"/>
    <p:sldId id="306" r:id="rId44"/>
    <p:sldId id="305" r:id="rId45"/>
    <p:sldId id="298" r:id="rId46"/>
    <p:sldId id="299" r:id="rId47"/>
    <p:sldId id="300" r:id="rId48"/>
    <p:sldId id="302" r:id="rId49"/>
    <p:sldId id="301" r:id="rId50"/>
    <p:sldId id="308" r:id="rId51"/>
    <p:sldId id="309" r:id="rId52"/>
    <p:sldId id="311" r:id="rId53"/>
    <p:sldId id="312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85505-14C5-45C5-A481-D2818B4EAEDA}" type="datetimeFigureOut">
              <a:rPr lang="en-SG" smtClean="0"/>
              <a:t>11/9/2020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AE462-48F6-4926-9A17-124876C1E0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9521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7EC6-0878-459C-8A11-FA9A2689F2E2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C3BF-4DB1-46E3-90A9-2C05B9D37BDF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BA05-80E9-4C48-AA59-32B1C4EFBA8C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4647-AB99-4688-91A8-EB4FCD914BAF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85EE-25E8-4A50-9975-9B98D83DE667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07CF-030F-4BAB-82C2-C599AECE98D5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0EC1-69DA-41F3-A08E-7A1615283320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D9B2-1162-401B-A881-967027108648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92FA-81A9-46A8-8A95-2A85C3EACE55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E7E3A4D8-58B1-41F6-8797-3EFAF3C077B3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56D08-C8F0-4F97-9949-E1AB1BCF5C0B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56FE55C6-B2BD-46BC-8FE0-C237B713924E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altLang="zh-CN" sz="8000" dirty="0"/>
              <a:t>Gamma</a:t>
            </a:r>
            <a:r>
              <a:rPr lang="zh-CN" altLang="en-US" sz="8000" dirty="0"/>
              <a:t>交易中的香草期权对冲策略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吴雷</a:t>
            </a:r>
            <a:endParaRPr lang="en-SG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S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2020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年</a:t>
            </a:r>
            <a:r>
              <a:rPr lang="en-SG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月</a:t>
            </a:r>
            <a:r>
              <a:rPr lang="en-SG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日，交易门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BA6F-08B1-40A9-97FC-1F2A5BA6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Gamma</a:t>
            </a:r>
            <a:r>
              <a:rPr lang="zh-CN" altLang="en-US" dirty="0"/>
              <a:t>交易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F7E6F-DAE6-4BE9-B54B-A1350399C5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Gamma</a:t>
                </a:r>
                <a:r>
                  <a:rPr lang="zh-CN" altLang="en-US" dirty="0"/>
                  <a:t>交易中的盈亏</a:t>
                </a: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假设在从</a:t>
                </a:r>
                <a14:m>
                  <m:oMath xmlns:m="http://schemas.openxmlformats.org/officeDocument/2006/math">
                    <m:r>
                      <a:rPr lang="en-SG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a:rPr lang="en-SG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SG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altLang="zh-CN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SG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时间内，标的物的价格从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altLang="zh-CN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zh-CN" altLang="en-US" dirty="0"/>
                  <a:t>变到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altLang="zh-CN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SG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期权的价值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altLang="zh-CN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zh-CN" altLang="en-US" dirty="0"/>
                  <a:t>的盈亏为</a:t>
                </a:r>
                <a:endParaRPr lang="en-SG" altLang="zh-CN" dirty="0"/>
              </a:p>
              <a:p>
                <a:r>
                  <a:rPr lang="en-SG" altLang="zh-CN" b="0" dirty="0"/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SG" altLang="zh-CN" b="0" i="1" smtClean="0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SG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SG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SG" altLang="zh-CN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SG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SG" altLang="zh-CN" b="0" i="1" smtClean="0"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SG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SG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sSup>
                      <m:sSupPr>
                        <m:ctrlP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𝑑𝑆</m:t>
                        </m:r>
                      </m:e>
                      <m:sup>
                        <m:r>
                          <a:rPr lang="en-SG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SG" altLang="zh-CN" dirty="0"/>
              </a:p>
              <a:p>
                <a:pPr marL="201168" lvl="1" indent="0">
                  <a:buNone/>
                </a:pP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zh-CN" altLang="en-SG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SG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SG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V</m:t>
                        </m:r>
                      </m:num>
                      <m:den>
                        <m:r>
                          <a:rPr lang="zh-CN" altLang="en-SG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SG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SG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zh-CN" altLang="en-SG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SG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SG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SG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SG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zh-CN" alt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SG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SG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分别</m:t>
                    </m:r>
                  </m:oMath>
                </a14:m>
                <a:r>
                  <a:rPr lang="zh-CN" altLang="en-US" dirty="0"/>
                  <a:t>为</a:t>
                </a:r>
                <a:r>
                  <a:rPr lang="en-SG" altLang="zh-CN" dirty="0"/>
                  <a:t>theta, delta</a:t>
                </a:r>
                <a:r>
                  <a:rPr lang="zh-CN" altLang="en-US" dirty="0"/>
                  <a:t>和</a:t>
                </a:r>
                <a:r>
                  <a:rPr lang="en-SG" altLang="zh-CN" dirty="0"/>
                  <a:t>gamma</a:t>
                </a:r>
                <a:r>
                  <a:rPr lang="zh-CN" altLang="en-US" dirty="0"/>
                  <a:t>。</a:t>
                </a: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F7E6F-DAE6-4BE9-B54B-A1350399C5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11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7B259-99E3-4225-8F35-616D5713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40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BA6F-08B1-40A9-97FC-1F2A5BA6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Gamma</a:t>
            </a:r>
            <a:r>
              <a:rPr lang="zh-CN" altLang="en-US" dirty="0"/>
              <a:t>交易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F7E6F-DAE6-4BE9-B54B-A1350399C5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Gamma</a:t>
                </a:r>
                <a:r>
                  <a:rPr lang="zh-CN" altLang="en-US" dirty="0"/>
                  <a:t>交易中的盈亏</a:t>
                </a: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SG" altLang="zh-CN" dirty="0"/>
                  <a:t>Delta</a:t>
                </a:r>
                <a:r>
                  <a:rPr lang="zh-CN" altLang="en-US" dirty="0"/>
                  <a:t>中性的期权盈亏为</a:t>
                </a:r>
                <a:endParaRPr lang="en-SG" altLang="zh-CN" dirty="0"/>
              </a:p>
              <a:p>
                <a:r>
                  <a:rPr lang="zh-CN" altLang="en-SG" b="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zh-CN" altLang="en-SG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SG" altLang="zh-CN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SG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SG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sSup>
                      <m:sSupPr>
                        <m:ctrlP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𝑑𝑆</m:t>
                        </m:r>
                      </m:e>
                      <m:sup>
                        <m:r>
                          <a:rPr lang="en-SG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SG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SG" altLang="zh-CN" dirty="0"/>
                  <a:t>Delta</a:t>
                </a:r>
                <a:r>
                  <a:rPr lang="zh-CN" altLang="en-US" dirty="0"/>
                  <a:t>中性的期权的盈亏 </a:t>
                </a:r>
                <a:r>
                  <a:rPr lang="en-SG" altLang="zh-CN" dirty="0"/>
                  <a:t>= Theta</a:t>
                </a:r>
                <a:r>
                  <a:rPr lang="zh-CN" altLang="en-US" dirty="0"/>
                  <a:t>盈亏（</a:t>
                </a:r>
                <a14:m>
                  <m:oMath xmlns:m="http://schemas.openxmlformats.org/officeDocument/2006/math">
                    <m:r>
                      <a:rPr lang="zh-CN" altLang="en-SG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SG" altLang="zh-CN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en-SG" altLang="zh-CN" dirty="0"/>
                  <a:t>+ Gamma</a:t>
                </a:r>
                <a:r>
                  <a:rPr lang="zh-CN" altLang="en-US" dirty="0"/>
                  <a:t>盈亏（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sSup>
                      <m:sSup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𝑑𝑆</m:t>
                        </m:r>
                      </m:e>
                      <m:sup>
                        <m:r>
                          <a:rPr lang="en-SG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）</a:t>
                </a: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做多</a:t>
                </a:r>
                <a:r>
                  <a:rPr lang="en-US" altLang="zh-CN" dirty="0"/>
                  <a:t>Gamma</a:t>
                </a:r>
                <a:r>
                  <a:rPr lang="zh-CN" altLang="en-US" dirty="0"/>
                  <a:t>时，标的物价格的变动（上涨或下跌）幅度必须足够大才能实现盈利。</a:t>
                </a:r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F7E6F-DAE6-4BE9-B54B-A1350399C5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11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7B259-99E3-4225-8F35-616D5713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93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BA6F-08B1-40A9-97FC-1F2A5BA6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Gamma</a:t>
            </a:r>
            <a:r>
              <a:rPr lang="zh-CN" altLang="en-US" dirty="0"/>
              <a:t>交易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F7E6F-DAE6-4BE9-B54B-A1350399C5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Gamma</a:t>
                </a:r>
                <a:r>
                  <a:rPr lang="zh-CN" altLang="en-US" dirty="0"/>
                  <a:t>交易中的盈亏</a:t>
                </a: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在</a:t>
                </a:r>
                <a:r>
                  <a:rPr lang="en-SG" altLang="zh-CN" dirty="0"/>
                  <a:t>Black-Scholes</a:t>
                </a:r>
                <a:r>
                  <a:rPr lang="zh-CN" altLang="en-US" dirty="0"/>
                  <a:t>模型中，在假设利率为零的情况下，</a:t>
                </a:r>
                <a:endParaRPr lang="en-SG" altLang="zh-CN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SG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SG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SG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sSup>
                        <m:sSupPr>
                          <m:ctrl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SG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SG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SG" altLang="zh-CN" dirty="0"/>
                  <a:t>Delta</a:t>
                </a:r>
                <a:r>
                  <a:rPr lang="zh-CN" altLang="en-US" dirty="0"/>
                  <a:t>中性的期权盈亏为</a:t>
                </a:r>
                <a:endParaRPr lang="en-SG" altLang="zh-CN" dirty="0"/>
              </a:p>
              <a:p>
                <a:pPr marL="0" indent="0">
                  <a:buNone/>
                </a:pPr>
                <a:r>
                  <a:rPr lang="zh-CN" altLang="en-SG" b="0" dirty="0"/>
                  <a:t>         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sSup>
                      <m:sSupPr>
                        <m:ctrlP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SG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SG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SG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SG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𝑑𝑆</m:t>
                                    </m:r>
                                  </m:num>
                                  <m:den>
                                    <m:r>
                                      <a:rPr lang="en-SG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SG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SG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SG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SG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SG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SG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d>
                  </m:oMath>
                </a14:m>
                <a:endParaRPr lang="en-SG" dirty="0"/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F7E6F-DAE6-4BE9-B54B-A1350399C5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11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7B259-99E3-4225-8F35-616D5713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07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BA6F-08B1-40A9-97FC-1F2A5BA6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Gamma</a:t>
            </a:r>
            <a:r>
              <a:rPr lang="zh-CN" altLang="en-US" dirty="0"/>
              <a:t>交易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F7E6F-DAE6-4BE9-B54B-A1350399C5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Gamma</a:t>
                </a:r>
                <a:r>
                  <a:rPr lang="zh-CN" altLang="en-US" dirty="0"/>
                  <a:t>交易中的盈亏</a:t>
                </a: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标的物价格的变动</a:t>
                </a:r>
                <a14:m>
                  <m:oMath xmlns:m="http://schemas.openxmlformats.org/officeDocument/2006/math">
                    <m:r>
                      <a:rPr lang="en-SG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𝑑𝑆</m:t>
                    </m:r>
                  </m:oMath>
                </a14:m>
                <a:r>
                  <a:rPr lang="zh-CN" altLang="en-US" dirty="0"/>
                  <a:t>必须大于</a:t>
                </a:r>
                <a14:m>
                  <m:oMath xmlns:m="http://schemas.openxmlformats.org/officeDocument/2006/math">
                    <m:r>
                      <a:rPr lang="en-SG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zh-CN" alt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zh-CN" alt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rad>
                  </m:oMath>
                </a14:m>
                <a:r>
                  <a:rPr lang="zh-CN" altLang="en-US" dirty="0"/>
                  <a:t>才能实现盈利。</a:t>
                </a:r>
                <a:endParaRPr lang="en-SG" dirty="0"/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F7E6F-DAE6-4BE9-B54B-A1350399C5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11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7B259-99E3-4225-8F35-616D5713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EA11A2-8BE1-455B-A971-0A93A58C6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487" y="2904874"/>
            <a:ext cx="4630337" cy="345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38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0303-7000-4F29-B6B5-CE7DCE08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Gamma</a:t>
            </a:r>
            <a:r>
              <a:rPr lang="zh-CN" altLang="en-US" dirty="0"/>
              <a:t>交易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148D2-B224-4974-B103-0BD4F78FE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Gamma</a:t>
            </a:r>
            <a:r>
              <a:rPr lang="zh-CN" altLang="en-US" dirty="0"/>
              <a:t>再均衡（</a:t>
            </a:r>
            <a:r>
              <a:rPr lang="en-US" altLang="zh-CN" dirty="0"/>
              <a:t>Rebalancing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期权的</a:t>
            </a:r>
            <a:r>
              <a:rPr lang="en-US" altLang="zh-CN" dirty="0"/>
              <a:t>Delta</a:t>
            </a:r>
            <a:r>
              <a:rPr lang="zh-CN" altLang="en-US" dirty="0"/>
              <a:t>随着标的物的价格，时间，隐含波动率等因素的变化而变动。</a:t>
            </a:r>
            <a:endParaRPr lang="en-SG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Gamma</a:t>
            </a:r>
            <a:r>
              <a:rPr lang="zh-CN" altLang="en-US" dirty="0"/>
              <a:t>再均衡是指通过调整对冲来保持</a:t>
            </a:r>
            <a:r>
              <a:rPr lang="en-SG" altLang="zh-CN" dirty="0"/>
              <a:t>Delta</a:t>
            </a:r>
            <a:r>
              <a:rPr lang="zh-CN" altLang="en-US" dirty="0"/>
              <a:t>中性的过程。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058EF-3C76-4936-9D79-52E77A78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56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488D-3DAE-4710-9F0F-AA6757FB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Gamma</a:t>
            </a:r>
            <a:r>
              <a:rPr lang="zh-CN" altLang="en-US" dirty="0"/>
              <a:t>交易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1B39E-C5B2-40C2-822D-5DA5B65E3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Gamma</a:t>
            </a:r>
            <a:r>
              <a:rPr lang="zh-CN" altLang="en-US" dirty="0"/>
              <a:t>再均衡（</a:t>
            </a:r>
            <a:r>
              <a:rPr lang="en-US" altLang="zh-CN" dirty="0"/>
              <a:t>Rebalancing</a:t>
            </a:r>
            <a:r>
              <a:rPr lang="zh-CN" altLang="en-US" dirty="0"/>
              <a:t>）</a:t>
            </a:r>
            <a:endParaRPr lang="en-SG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例子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在右图中，在标的物价格为</a:t>
            </a:r>
            <a:r>
              <a:rPr lang="en-SG" altLang="zh-CN" dirty="0"/>
              <a:t>100.0</a:t>
            </a:r>
            <a:r>
              <a:rPr lang="zh-CN" altLang="en-US" dirty="0"/>
              <a:t>时，</a:t>
            </a:r>
            <a:r>
              <a:rPr lang="en-SG" altLang="zh-CN" dirty="0"/>
              <a:t>Delta</a:t>
            </a:r>
            <a:r>
              <a:rPr lang="zh-CN" altLang="en-US" dirty="0"/>
              <a:t>为</a:t>
            </a:r>
            <a:r>
              <a:rPr lang="en-SG" altLang="zh-CN" dirty="0"/>
              <a:t>52%</a:t>
            </a:r>
          </a:p>
          <a:p>
            <a:pPr marL="566928" lvl="3" indent="0">
              <a:buNone/>
            </a:pPr>
            <a:r>
              <a:rPr lang="zh-CN" altLang="en-US" dirty="0"/>
              <a:t>为了使</a:t>
            </a:r>
            <a:r>
              <a:rPr lang="en-SG" altLang="zh-CN" dirty="0"/>
              <a:t>Delta</a:t>
            </a:r>
            <a:r>
              <a:rPr lang="zh-CN" altLang="en-US" dirty="0"/>
              <a:t>中性，我们卖出</a:t>
            </a:r>
            <a:r>
              <a:rPr lang="en-SG" altLang="zh-CN" dirty="0"/>
              <a:t>52%</a:t>
            </a:r>
            <a:r>
              <a:rPr lang="zh-CN" altLang="en-US" dirty="0"/>
              <a:t>的标的物</a:t>
            </a:r>
            <a:endParaRPr lang="en-SG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当标的物价格从</a:t>
            </a:r>
            <a:r>
              <a:rPr lang="en-SG" altLang="zh-CN" dirty="0"/>
              <a:t>100.0</a:t>
            </a:r>
            <a:r>
              <a:rPr lang="zh-CN" altLang="en-US" dirty="0"/>
              <a:t>涨到</a:t>
            </a:r>
            <a:r>
              <a:rPr lang="en-SG" altLang="zh-CN" dirty="0"/>
              <a:t>110.0</a:t>
            </a:r>
            <a:r>
              <a:rPr lang="zh-CN" altLang="en-US" dirty="0"/>
              <a:t>时，</a:t>
            </a:r>
            <a:r>
              <a:rPr lang="en-SG" altLang="zh-CN" dirty="0"/>
              <a:t>Delta</a:t>
            </a:r>
            <a:r>
              <a:rPr lang="zh-CN" altLang="en-US" dirty="0"/>
              <a:t>变为</a:t>
            </a:r>
            <a:r>
              <a:rPr lang="en-SG" altLang="zh-CN" dirty="0"/>
              <a:t>88%</a:t>
            </a:r>
          </a:p>
          <a:p>
            <a:pPr marL="566928" lvl="3" indent="0">
              <a:buNone/>
            </a:pPr>
            <a:r>
              <a:rPr lang="zh-CN" altLang="en-US" dirty="0"/>
              <a:t>通过卖出</a:t>
            </a:r>
            <a:r>
              <a:rPr lang="en-SG" altLang="zh-CN" dirty="0"/>
              <a:t>36%</a:t>
            </a:r>
            <a:r>
              <a:rPr lang="zh-CN" altLang="en-US" dirty="0"/>
              <a:t>（</a:t>
            </a:r>
            <a:r>
              <a:rPr lang="en-SG" altLang="zh-CN" dirty="0"/>
              <a:t>88% - 52%</a:t>
            </a:r>
            <a:r>
              <a:rPr lang="zh-CN" altLang="en-US" dirty="0"/>
              <a:t>）的标的物来实现</a:t>
            </a:r>
            <a:r>
              <a:rPr lang="en-SG" altLang="zh-CN" dirty="0"/>
              <a:t>Delta</a:t>
            </a:r>
            <a:r>
              <a:rPr lang="zh-CN" altLang="en-US" dirty="0"/>
              <a:t>中性</a:t>
            </a:r>
            <a:endParaRPr lang="en-SG" altLang="zh-CN" dirty="0"/>
          </a:p>
          <a:p>
            <a:pPr lvl="1">
              <a:buFont typeface="Wingdings" panose="05000000000000000000" pitchFamily="2" charset="2"/>
              <a:buChar char="§"/>
            </a:pP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B7D43-8C74-4B3F-BA87-0719662E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4A4A8E-7F53-43EE-93FB-0F56DF692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70" y="1966936"/>
            <a:ext cx="5901464" cy="425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94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488D-3DAE-4710-9F0F-AA6757FB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Gamma</a:t>
            </a:r>
            <a:r>
              <a:rPr lang="zh-CN" altLang="en-US" dirty="0"/>
              <a:t>交易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1B39E-C5B2-40C2-822D-5DA5B65E3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Gamma</a:t>
            </a:r>
            <a:r>
              <a:rPr lang="zh-CN" altLang="en-US" dirty="0"/>
              <a:t>再均衡（</a:t>
            </a:r>
            <a:r>
              <a:rPr lang="en-US" altLang="zh-CN" dirty="0"/>
              <a:t>Rebalancing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无</a:t>
            </a:r>
            <a:r>
              <a:rPr lang="en-SG" altLang="zh-CN" dirty="0"/>
              <a:t>Gamma</a:t>
            </a:r>
            <a:r>
              <a:rPr lang="zh-CN" altLang="en-US" dirty="0"/>
              <a:t>再均衡情况下的盈亏</a:t>
            </a:r>
            <a:endParaRPr lang="en-SG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第一种情况：标的物从</a:t>
            </a:r>
            <a:r>
              <a:rPr lang="en-SG" altLang="zh-CN" dirty="0"/>
              <a:t>100.0</a:t>
            </a:r>
            <a:r>
              <a:rPr lang="zh-CN" altLang="en-US" dirty="0"/>
              <a:t>涨到</a:t>
            </a:r>
            <a:r>
              <a:rPr lang="en-SG" altLang="zh-CN" dirty="0"/>
              <a:t>110.0</a:t>
            </a:r>
            <a:r>
              <a:rPr lang="zh-CN" altLang="en-US" dirty="0"/>
              <a:t>，再涨到</a:t>
            </a:r>
            <a:r>
              <a:rPr lang="en-US" altLang="zh-CN" dirty="0"/>
              <a:t>120.0</a:t>
            </a:r>
            <a:endParaRPr lang="en-SG" altLang="zh-CN" dirty="0"/>
          </a:p>
          <a:p>
            <a:pPr marL="384048" lvl="2" indent="0">
              <a:buNone/>
            </a:pPr>
            <a:r>
              <a:rPr lang="zh-CN" altLang="en-US" dirty="0"/>
              <a:t>总盈利为</a:t>
            </a:r>
            <a:r>
              <a:rPr lang="en-SG" altLang="zh-CN" dirty="0"/>
              <a:t>6.19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第二种情况：标的物从</a:t>
            </a:r>
            <a:r>
              <a:rPr lang="en-SG" altLang="zh-CN" dirty="0"/>
              <a:t>100.0</a:t>
            </a:r>
            <a:r>
              <a:rPr lang="zh-CN" altLang="en-US" dirty="0"/>
              <a:t>涨到</a:t>
            </a:r>
            <a:r>
              <a:rPr lang="en-SG" altLang="zh-CN" dirty="0"/>
              <a:t>110.0</a:t>
            </a:r>
            <a:r>
              <a:rPr lang="zh-CN" altLang="en-US" dirty="0"/>
              <a:t>，再跌到</a:t>
            </a:r>
            <a:r>
              <a:rPr lang="en-US" altLang="zh-CN" dirty="0"/>
              <a:t>100.0</a:t>
            </a:r>
            <a:endParaRPr lang="en-SG" altLang="zh-CN" dirty="0"/>
          </a:p>
          <a:p>
            <a:pPr marL="384048" lvl="2" indent="0">
              <a:buNone/>
            </a:pPr>
            <a:r>
              <a:rPr lang="zh-CN" altLang="en-US" dirty="0"/>
              <a:t>总盈利为</a:t>
            </a:r>
            <a:r>
              <a:rPr lang="en-SG" altLang="zh-CN" dirty="0"/>
              <a:t>0.0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通过</a:t>
            </a:r>
            <a:r>
              <a:rPr lang="en-US" altLang="zh-CN" dirty="0"/>
              <a:t>Gamma</a:t>
            </a:r>
            <a:r>
              <a:rPr lang="zh-CN" altLang="en-US" dirty="0"/>
              <a:t>再均衡来防止第二种情况</a:t>
            </a:r>
            <a:endParaRPr lang="en-SG" altLang="zh-CN" dirty="0"/>
          </a:p>
          <a:p>
            <a:pPr marL="384048" lvl="2" indent="0">
              <a:buNone/>
            </a:pPr>
            <a:endParaRPr lang="en-SG" altLang="zh-CN" dirty="0"/>
          </a:p>
          <a:p>
            <a:pPr lvl="1">
              <a:buFont typeface="Wingdings" panose="05000000000000000000" pitchFamily="2" charset="2"/>
              <a:buChar char="§"/>
            </a:pPr>
            <a:endParaRPr lang="en-SG" altLang="zh-CN" dirty="0"/>
          </a:p>
          <a:p>
            <a:pPr lvl="1">
              <a:buFont typeface="Wingdings" panose="05000000000000000000" pitchFamily="2" charset="2"/>
              <a:buChar char="§"/>
            </a:pP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B7D43-8C74-4B3F-BA87-0719662E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26C10E-DBB2-4795-AE08-9EE80065E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401" y="2016121"/>
            <a:ext cx="5877934" cy="413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80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488D-3DAE-4710-9F0F-AA6757FB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Gamma</a:t>
            </a:r>
            <a:r>
              <a:rPr lang="zh-CN" altLang="en-US" dirty="0"/>
              <a:t>交易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1B39E-C5B2-40C2-822D-5DA5B65E3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Gamma</a:t>
            </a:r>
            <a:r>
              <a:rPr lang="zh-CN" altLang="en-US" dirty="0"/>
              <a:t>再均衡（</a:t>
            </a:r>
            <a:r>
              <a:rPr lang="en-US" altLang="zh-CN" dirty="0"/>
              <a:t>Rebalancing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Gamma</a:t>
            </a:r>
            <a:r>
              <a:rPr lang="zh-CN" altLang="en-US" dirty="0"/>
              <a:t>再均衡下的盈亏（第一种情况）</a:t>
            </a:r>
            <a:endParaRPr lang="en-SG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标的物从</a:t>
            </a:r>
            <a:r>
              <a:rPr lang="en-SG" altLang="zh-CN" dirty="0"/>
              <a:t>100.0</a:t>
            </a:r>
            <a:r>
              <a:rPr lang="zh-CN" altLang="en-US" dirty="0"/>
              <a:t>涨到</a:t>
            </a:r>
            <a:r>
              <a:rPr lang="en-SG" altLang="zh-CN" dirty="0"/>
              <a:t>110.0</a:t>
            </a:r>
            <a:r>
              <a:rPr lang="zh-CN" altLang="en-US" dirty="0"/>
              <a:t>，盈利为</a:t>
            </a:r>
            <a:endParaRPr lang="en-SG" altLang="zh-CN" dirty="0"/>
          </a:p>
          <a:p>
            <a:pPr marL="384048" lvl="2" indent="0">
              <a:buNone/>
            </a:pPr>
            <a:r>
              <a:rPr lang="en-SG" altLang="zh-CN" dirty="0"/>
              <a:t>1.98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标的物从</a:t>
            </a:r>
            <a:r>
              <a:rPr lang="en-SG" altLang="zh-CN" dirty="0"/>
              <a:t>110.0</a:t>
            </a:r>
            <a:r>
              <a:rPr lang="zh-CN" altLang="en-US" dirty="0"/>
              <a:t>涨到</a:t>
            </a:r>
            <a:r>
              <a:rPr lang="en-SG" altLang="zh-CN" dirty="0"/>
              <a:t>120.0</a:t>
            </a:r>
            <a:r>
              <a:rPr lang="zh-CN" altLang="en-US" dirty="0"/>
              <a:t>，盈利为</a:t>
            </a:r>
            <a:r>
              <a:rPr lang="en-SG" altLang="zh-CN" dirty="0"/>
              <a:t>0.68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总盈利为</a:t>
            </a:r>
            <a:r>
              <a:rPr lang="en-SG" altLang="zh-CN" dirty="0"/>
              <a:t>2.66</a:t>
            </a:r>
          </a:p>
          <a:p>
            <a:pPr marL="384048" lvl="2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在这种情况下，总盈利要比无</a:t>
            </a:r>
            <a:r>
              <a:rPr lang="en-SG" altLang="zh-CN" dirty="0">
                <a:solidFill>
                  <a:srgbClr val="FF0000"/>
                </a:solidFill>
              </a:rPr>
              <a:t>Gamma</a:t>
            </a:r>
            <a:r>
              <a:rPr lang="zh-CN" altLang="en-US" dirty="0">
                <a:solidFill>
                  <a:srgbClr val="FF0000"/>
                </a:solidFill>
              </a:rPr>
              <a:t>再均衡要少。</a:t>
            </a:r>
            <a:endParaRPr lang="en-SG" altLang="zh-CN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SG" altLang="zh-CN" dirty="0"/>
          </a:p>
          <a:p>
            <a:pPr lvl="1">
              <a:buFont typeface="Wingdings" panose="05000000000000000000" pitchFamily="2" charset="2"/>
              <a:buChar char="§"/>
            </a:pP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B7D43-8C74-4B3F-BA87-0719662E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856191-3F92-45A6-A376-BBA1057DC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23" y="1943166"/>
            <a:ext cx="5930058" cy="407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67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488D-3DAE-4710-9F0F-AA6757FB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Gamma</a:t>
            </a:r>
            <a:r>
              <a:rPr lang="zh-CN" altLang="en-US" dirty="0"/>
              <a:t>交易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1B39E-C5B2-40C2-822D-5DA5B65E3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16590"/>
            <a:ext cx="10058400" cy="3760891"/>
          </a:xfrm>
        </p:spPr>
        <p:txBody>
          <a:bodyPr/>
          <a:lstStyle/>
          <a:p>
            <a:r>
              <a:rPr lang="en-US" altLang="zh-CN" dirty="0"/>
              <a:t>Gamma</a:t>
            </a:r>
            <a:r>
              <a:rPr lang="zh-CN" altLang="en-US" dirty="0"/>
              <a:t>再均衡（</a:t>
            </a:r>
            <a:r>
              <a:rPr lang="en-US" altLang="zh-CN" dirty="0"/>
              <a:t>Rebalancing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Gamma</a:t>
            </a:r>
            <a:r>
              <a:rPr lang="zh-CN" altLang="en-US" dirty="0"/>
              <a:t>再均衡下的盈亏（第二种情况）</a:t>
            </a:r>
            <a:endParaRPr lang="en-SG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标的物从</a:t>
            </a:r>
            <a:r>
              <a:rPr lang="en-SG" altLang="zh-CN" dirty="0"/>
              <a:t>100.0</a:t>
            </a:r>
            <a:r>
              <a:rPr lang="zh-CN" altLang="en-US" dirty="0"/>
              <a:t>涨到</a:t>
            </a:r>
            <a:r>
              <a:rPr lang="en-SG" altLang="zh-CN" dirty="0"/>
              <a:t>110.0</a:t>
            </a:r>
            <a:r>
              <a:rPr lang="zh-CN" altLang="en-US" dirty="0"/>
              <a:t>，盈利为</a:t>
            </a:r>
            <a:endParaRPr lang="en-SG" altLang="zh-CN" dirty="0"/>
          </a:p>
          <a:p>
            <a:pPr marL="384048" lvl="2" indent="0">
              <a:buNone/>
            </a:pPr>
            <a:r>
              <a:rPr lang="en-SG" altLang="zh-CN" dirty="0"/>
              <a:t>1.98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标的物从</a:t>
            </a:r>
            <a:r>
              <a:rPr lang="en-SG" altLang="zh-CN" dirty="0"/>
              <a:t>110.0</a:t>
            </a:r>
            <a:r>
              <a:rPr lang="zh-CN" altLang="en-US" dirty="0"/>
              <a:t>跌到</a:t>
            </a:r>
            <a:r>
              <a:rPr lang="en-SG" altLang="zh-CN" dirty="0"/>
              <a:t>100.0</a:t>
            </a:r>
            <a:r>
              <a:rPr lang="zh-CN" altLang="en-US" dirty="0"/>
              <a:t>，盈利为</a:t>
            </a:r>
            <a:r>
              <a:rPr lang="en-SG" altLang="zh-CN" dirty="0"/>
              <a:t>1.55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总盈利为</a:t>
            </a:r>
            <a:r>
              <a:rPr lang="en-SG" altLang="zh-CN" dirty="0"/>
              <a:t>3.53</a:t>
            </a:r>
          </a:p>
          <a:p>
            <a:pPr marL="384048" lvl="2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在这种情况下，我们还是能够实现盈利（无</a:t>
            </a:r>
            <a:r>
              <a:rPr lang="en-SG" altLang="zh-CN" dirty="0">
                <a:solidFill>
                  <a:srgbClr val="FF0000"/>
                </a:solidFill>
              </a:rPr>
              <a:t>Gamma</a:t>
            </a:r>
          </a:p>
          <a:p>
            <a:pPr marL="384048" lvl="2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再均衡时，盈利为零）。</a:t>
            </a:r>
            <a:endParaRPr lang="en-SG" altLang="zh-CN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SG" altLang="zh-CN" dirty="0"/>
          </a:p>
          <a:p>
            <a:pPr lvl="1">
              <a:buFont typeface="Wingdings" panose="05000000000000000000" pitchFamily="2" charset="2"/>
              <a:buChar char="§"/>
            </a:pP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B7D43-8C74-4B3F-BA87-0719662E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4B7422-C8D0-4B38-8218-23F3528AB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32" y="2132810"/>
            <a:ext cx="5317127" cy="391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11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66FE-C289-4AC5-A7FE-A4772702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zh-CN" dirty="0"/>
              <a:t>Gamma</a:t>
            </a:r>
            <a:r>
              <a:rPr lang="zh-CN" altLang="en-US" dirty="0"/>
              <a:t>交易中的盈亏分析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C87088-030D-4C64-BA20-C8F588E97D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zh-CN" altLang="en-US" dirty="0"/>
                  <a:t>盈亏分析框架</a:t>
                </a: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假设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0=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&lt;⋯</m:t>
                    </m:r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，其中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期权的到期日。时间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间隔</m:t>
                    </m:r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SG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时刻时标的物价格</a:t>
                </a: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SG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SG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SG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时刻时期权的价格</a:t>
                </a: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每个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时间点</m:t>
                    </m:r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，对冲量为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SG" altLang="zh-CN" dirty="0">
                  <a:solidFill>
                    <a:srgbClr val="FF0000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SG" altLang="zh-CN" dirty="0">
                  <a:solidFill>
                    <a:srgbClr val="FF0000"/>
                  </a:solidFill>
                </a:endParaRPr>
              </a:p>
              <a:p>
                <a:pPr marL="201168" lvl="1" indent="0">
                  <a:buNone/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备注：在这个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框架中</m:t>
                    </m:r>
                    <m:sSub>
                      <m:sSubPr>
                        <m:ctrlPr>
                          <a:rPr lang="en-SG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SG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可以是任何一种对冲策略，不一定需要</a:t>
                </a:r>
                <a:r>
                  <a:rPr lang="en-SG" altLang="zh-CN" dirty="0">
                    <a:solidFill>
                      <a:srgbClr val="FF0000"/>
                    </a:solidFill>
                  </a:rPr>
                  <a:t>Black-Scholes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公式给出的对冲量。</a:t>
                </a:r>
                <a:endParaRPr lang="en-SG" altLang="zh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C87088-030D-4C64-BA20-C8F588E97D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" t="-11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0F0B9-D746-430B-B102-0BD84157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B4B4C5-BE75-49DE-A129-8ADCDEDAE1E8}"/>
              </a:ext>
            </a:extLst>
          </p:cNvPr>
          <p:cNvSpPr txBox="1"/>
          <p:nvPr/>
        </p:nvSpPr>
        <p:spPr>
          <a:xfrm>
            <a:off x="5637402" y="297389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5948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“</a:t>
            </a:r>
            <a:r>
              <a:rPr lang="en-SG" altLang="zh-CN" sz="4800" i="1" dirty="0">
                <a:solidFill>
                  <a:srgbClr val="FFFFFF"/>
                </a:solidFill>
              </a:rPr>
              <a:t>All </a:t>
            </a:r>
            <a:r>
              <a:rPr lang="en-SG" sz="4800" i="1" dirty="0">
                <a:solidFill>
                  <a:srgbClr val="FFFFFF"/>
                </a:solidFill>
              </a:rPr>
              <a:t>models are wrong, but some are useful</a:t>
            </a:r>
            <a:r>
              <a:rPr lang="en-US" sz="4800" i="1" dirty="0">
                <a:solidFill>
                  <a:srgbClr val="FFFFFF"/>
                </a:solidFill>
              </a:rPr>
              <a:t>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George E. P. Box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66FE-C289-4AC5-A7FE-A4772702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zh-CN" dirty="0"/>
              <a:t>Gamma</a:t>
            </a:r>
            <a:r>
              <a:rPr lang="zh-CN" altLang="en-US" dirty="0"/>
              <a:t>交易中的盈亏分析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C87088-030D-4C64-BA20-C8F588E97D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zh-CN" altLang="en-US" dirty="0"/>
                  <a:t>盈亏分析框架</a:t>
                </a: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时刻，我们的投资组合是</a:t>
                </a:r>
                <a:endParaRPr lang="en-SG" altLang="zh-CN" dirty="0"/>
              </a:p>
              <a:p>
                <a:pPr lvl="2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做多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一个</m:t>
                    </m:r>
                  </m:oMath>
                </a14:m>
                <a:r>
                  <a:rPr lang="zh-CN" altLang="en-US" dirty="0"/>
                  <a:t>期权</a:t>
                </a:r>
                <a:endParaRPr lang="en-SG" altLang="zh-CN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做空</a:t>
                </a:r>
                <a:r>
                  <a:rPr lang="en-SG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SG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量的标的物</a:t>
                </a:r>
                <a:endParaRPr lang="en-SG" altLang="zh-CN" dirty="0"/>
              </a:p>
              <a:p>
                <a:pPr lvl="2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SG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现金</a:t>
                </a:r>
                <a:endParaRPr lang="en-SG" altLang="zh-CN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时刻，整个投资组合的价值为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SG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C87088-030D-4C64-BA20-C8F588E97D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" t="-11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0F0B9-D746-430B-B102-0BD84157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854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66FE-C289-4AC5-A7FE-A4772702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zh-CN" dirty="0"/>
              <a:t>Gamma</a:t>
            </a:r>
            <a:r>
              <a:rPr lang="zh-CN" altLang="en-US" dirty="0"/>
              <a:t>交易中的盈亏分析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C87088-030D-4C64-BA20-C8F588E97D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zh-CN" altLang="en-US" dirty="0"/>
                  <a:t>盈亏分析框架</a:t>
                </a: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时刻，在调整对冲前，投资组合的价值是</a:t>
                </a:r>
                <a:endParaRPr lang="en-SG" altLang="zh-CN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期权：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SG" altLang="zh-CN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标的物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:−</m:t>
                        </m:r>
                        <m:r>
                          <a:rPr lang="en-SG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SG" altLang="zh-CN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现金：</a:t>
                </a:r>
                <a:r>
                  <a:rPr lang="en-SG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SG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𝑟𝑑𝑡</m:t>
                        </m:r>
                      </m:sup>
                    </m:sSup>
                  </m:oMath>
                </a14:m>
                <a:endParaRPr lang="en-SG" altLang="zh-CN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整个投资组合的价值为</a:t>
                </a:r>
                <a14:m>
                  <m:oMath xmlns:m="http://schemas.openxmlformats.org/officeDocument/2006/math">
                    <m:r>
                      <a:rPr lang="en-SG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𝑟𝑑𝑡</m:t>
                        </m:r>
                      </m:sup>
                    </m:sSup>
                  </m:oMath>
                </a14:m>
                <a:endParaRPr lang="en-SG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C87088-030D-4C64-BA20-C8F588E97D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" t="-11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0F0B9-D746-430B-B102-0BD84157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05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66FE-C289-4AC5-A7FE-A4772702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zh-CN" dirty="0"/>
              <a:t>Gamma</a:t>
            </a:r>
            <a:r>
              <a:rPr lang="zh-CN" altLang="en-US" dirty="0"/>
              <a:t>交易中的盈亏分析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C87088-030D-4C64-BA20-C8F588E97D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zh-CN" altLang="en-US" dirty="0"/>
                  <a:t>盈亏分析框架</a:t>
                </a: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时刻，通过卖出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SG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SG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SG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量的标的物来调整对冲后，投资组合变成为</a:t>
                </a:r>
                <a:endParaRPr lang="en-SG" altLang="zh-CN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做多一个期权</a:t>
                </a:r>
                <a:endParaRPr lang="en-SG" altLang="zh-CN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标的物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:−</m:t>
                        </m:r>
                        <m:r>
                          <a:rPr lang="en-SG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SG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SG" altLang="zh-CN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现金：</a:t>
                </a:r>
                <a:r>
                  <a:rPr lang="en-SG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SG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𝑟𝑑𝑡</m:t>
                        </m:r>
                      </m:sup>
                    </m:sSup>
                    <m:r>
                      <a:rPr lang="en-SG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SG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SG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SG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SG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SG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SG" altLang="zh-CN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整个投资组合的价值为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SG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altLang="zh-CN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𝑟𝑑𝑡</m:t>
                        </m:r>
                      </m:sup>
                    </m:sSup>
                    <m:r>
                      <a:rPr lang="en-SG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SG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SG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SG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SG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C87088-030D-4C64-BA20-C8F588E97D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" t="-11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0F0B9-D746-430B-B102-0BD84157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94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66FE-C289-4AC5-A7FE-A4772702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zh-CN" dirty="0"/>
              <a:t>Gamma</a:t>
            </a:r>
            <a:r>
              <a:rPr lang="zh-CN" altLang="en-US" dirty="0"/>
              <a:t>交易中的盈亏分析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C87088-030D-4C64-BA20-C8F588E97D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zh-CN" altLang="en-US" dirty="0"/>
                  <a:t>盈亏分析框架</a:t>
                </a: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时刻，在调整对冲前，投资组合的价值是</a:t>
                </a:r>
                <a:endParaRPr lang="en-SG" altLang="zh-CN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期权：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SG" altLang="zh-CN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标的物：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SG" altLang="zh-CN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现金：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SG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SG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SG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𝑟𝑑𝑡</m:t>
                        </m:r>
                      </m:sup>
                    </m:sSup>
                    <m:r>
                      <a:rPr lang="en-SG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SG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SG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SG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𝑟𝑑𝑡</m:t>
                        </m:r>
                      </m:sup>
                    </m:sSup>
                  </m:oMath>
                </a14:m>
                <a:endParaRPr lang="en-SG" altLang="zh-CN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整个投资组合的价值为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SG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SG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𝑟𝑑𝑡</m:t>
                        </m:r>
                      </m:sup>
                    </m:sSup>
                    <m:r>
                      <a:rPr lang="en-SG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SG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SG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SG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𝑟𝑑𝑡</m:t>
                        </m:r>
                      </m:sup>
                    </m:sSup>
                  </m:oMath>
                </a14:m>
                <a:endParaRPr lang="en-SG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C87088-030D-4C64-BA20-C8F588E97D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" t="-11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0F0B9-D746-430B-B102-0BD84157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42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66FE-C289-4AC5-A7FE-A4772702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zh-CN" dirty="0"/>
              <a:t>Gamma</a:t>
            </a:r>
            <a:r>
              <a:rPr lang="zh-CN" altLang="en-US" dirty="0"/>
              <a:t>交易中的盈亏分析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C87088-030D-4C64-BA20-C8F588E97D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zh-CN" altLang="en-US" dirty="0"/>
                  <a:t>盈亏分析框架</a:t>
                </a: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时刻，通过卖出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SG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SG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SG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量的标的物来调整对冲后，投资组合变成为</a:t>
                </a:r>
                <a:endParaRPr lang="en-SG" altLang="zh-CN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做多一个期权</a:t>
                </a:r>
                <a:endParaRPr lang="en-SG" altLang="zh-CN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标的物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:−</m:t>
                        </m:r>
                        <m:r>
                          <a:rPr lang="en-SG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SG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SG" altLang="zh-CN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现金：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𝑟𝑑𝑡</m:t>
                        </m:r>
                      </m:sup>
                    </m:sSup>
                    <m:r>
                      <a:rPr lang="en-SG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SG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SG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SG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𝑟𝑑𝑡</m:t>
                        </m:r>
                      </m:sup>
                    </m:sSup>
                    <m:r>
                      <a:rPr lang="en-SG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SG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SG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SG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SG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SG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SG" altLang="zh-CN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整个投资组合的价值为</a:t>
                </a:r>
                <a14:m>
                  <m:oMath xmlns:m="http://schemas.openxmlformats.org/officeDocument/2006/math">
                    <m:r>
                      <a:rPr lang="en-SG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SG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altLang="zh-CN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𝑟𝑑𝑡</m:t>
                        </m:r>
                      </m:sup>
                    </m:sSup>
                    <m:r>
                      <a:rPr lang="en-SG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SG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SG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SG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𝑟𝑑𝑡</m:t>
                        </m:r>
                      </m:sup>
                    </m:sSup>
                    <m:r>
                      <a:rPr lang="en-SG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SG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SG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SG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SG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C87088-030D-4C64-BA20-C8F588E97D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" t="-11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0F0B9-D746-430B-B102-0BD84157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66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66FE-C289-4AC5-A7FE-A4772702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zh-CN" dirty="0"/>
              <a:t>Gamma</a:t>
            </a:r>
            <a:r>
              <a:rPr lang="zh-CN" altLang="en-US" dirty="0"/>
              <a:t>交易中的盈亏分析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C87088-030D-4C64-BA20-C8F588E97D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zh-CN" altLang="en-US" dirty="0"/>
                  <a:t>盈亏分析框架</a:t>
                </a: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时刻，投资组合为</a:t>
                </a:r>
                <a:endParaRPr lang="en-SG" altLang="zh-CN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做多一个期权</a:t>
                </a:r>
                <a:endParaRPr lang="en-SG" altLang="zh-CN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标的物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:−</m:t>
                        </m:r>
                        <m:r>
                          <a:rPr lang="en-SG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SG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SG" altLang="zh-CN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现金：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𝑟𝑑𝑡</m:t>
                        </m:r>
                      </m:sup>
                    </m:sSup>
                    <m:r>
                      <a:rPr lang="en-SG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SG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SG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SG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𝑟𝑑𝑡</m:t>
                        </m:r>
                      </m:sup>
                    </m:sSup>
                    <m:r>
                      <a:rPr lang="en-SG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SG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SG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SG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SG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SG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SG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𝑟𝑑𝑡</m:t>
                        </m:r>
                      </m:sup>
                    </m:sSup>
                    <m:r>
                      <a:rPr lang="en-SG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SG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SG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SG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SG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SG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SG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SG" altLang="zh-CN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整个投资组合在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时刻的价值</a:t>
                </a:r>
                <a:endParaRPr lang="en-SG" altLang="zh-CN" i="1" dirty="0">
                  <a:latin typeface="Cambria Math" panose="02040503050406030204" pitchFamily="18" charset="0"/>
                </a:endParaRPr>
              </a:p>
              <a:p>
                <a:pPr marL="20116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SG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SG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SG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SG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SG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SG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SG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SG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SG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SG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SG" altLang="zh-CN" i="1">
                              <a:latin typeface="Cambria Math" panose="02040503050406030204" pitchFamily="18" charset="0"/>
                            </a:rPr>
                            <m:t>𝑟𝑑𝑡</m:t>
                          </m:r>
                        </m:sup>
                      </m:sSup>
                      <m:r>
                        <a:rPr lang="en-SG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SG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SG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SG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SG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SG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SG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SG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SG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SG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SG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SG" altLang="zh-CN" i="1">
                              <a:latin typeface="Cambria Math" panose="02040503050406030204" pitchFamily="18" charset="0"/>
                            </a:rPr>
                            <m:t>−1)</m:t>
                          </m:r>
                          <m:r>
                            <a:rPr lang="en-SG" altLang="zh-CN" i="1">
                              <a:latin typeface="Cambria Math" panose="02040503050406030204" pitchFamily="18" charset="0"/>
                            </a:rPr>
                            <m:t>𝑟𝑑𝑡</m:t>
                          </m:r>
                        </m:sup>
                      </m:sSup>
                      <m:r>
                        <a:rPr lang="en-SG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SG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SG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SG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SG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SG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SG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SG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SG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SG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SG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SG" altLang="zh-CN" i="1">
                              <a:latin typeface="Cambria Math" panose="02040503050406030204" pitchFamily="18" charset="0"/>
                            </a:rPr>
                            <m:t>𝑟𝑑𝑡</m:t>
                          </m:r>
                        </m:sup>
                      </m:sSup>
                      <m:r>
                        <a:rPr lang="en-SG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SG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SG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SG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SG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SG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SG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SG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SG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SG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C87088-030D-4C64-BA20-C8F588E97D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" t="-11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0F0B9-D746-430B-B102-0BD84157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86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66FE-C289-4AC5-A7FE-A4772702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zh-CN" dirty="0"/>
              <a:t>Gamma</a:t>
            </a:r>
            <a:r>
              <a:rPr lang="zh-CN" altLang="en-US" dirty="0"/>
              <a:t>交易中的盈亏分析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C87088-030D-4C64-BA20-C8F588E97D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zh-CN" altLang="en-US" dirty="0"/>
                  <a:t>盈亏分析框架</a:t>
                </a: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在</a:t>
                </a:r>
                <a:r>
                  <a:rPr lang="en-US" altLang="zh-CN" dirty="0"/>
                  <a:t>Delta</a:t>
                </a:r>
                <a:r>
                  <a:rPr lang="zh-CN" altLang="en-US" dirty="0"/>
                  <a:t>对冲策略下，期权在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时刻的盈亏</a:t>
                </a:r>
                <a:endParaRPr lang="en-SG" altLang="zh-CN" i="1" dirty="0">
                  <a:latin typeface="Cambria Math" panose="02040503050406030204" pitchFamily="18" charset="0"/>
                </a:endParaRPr>
              </a:p>
              <a:p>
                <a:pPr marL="20116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SG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SG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SG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SG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SG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SG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SG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SG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SG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SG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SG" altLang="zh-CN" i="1">
                              <a:latin typeface="Cambria Math" panose="02040503050406030204" pitchFamily="18" charset="0"/>
                            </a:rPr>
                            <m:t>𝑟𝑑𝑡</m:t>
                          </m:r>
                        </m:sup>
                      </m:sSup>
                      <m:r>
                        <a:rPr lang="en-SG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SG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SG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SG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SG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SG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SG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SG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SG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SG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SG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SG" altLang="zh-CN" i="1">
                              <a:latin typeface="Cambria Math" panose="02040503050406030204" pitchFamily="18" charset="0"/>
                            </a:rPr>
                            <m:t>−1)</m:t>
                          </m:r>
                          <m:r>
                            <a:rPr lang="en-SG" altLang="zh-CN" i="1">
                              <a:latin typeface="Cambria Math" panose="02040503050406030204" pitchFamily="18" charset="0"/>
                            </a:rPr>
                            <m:t>𝑟𝑑𝑡</m:t>
                          </m:r>
                        </m:sup>
                      </m:sSup>
                      <m:r>
                        <a:rPr lang="en-SG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SG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SG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SG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SG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SG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SG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SG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SG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SG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SG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SG" altLang="zh-CN" i="1">
                              <a:latin typeface="Cambria Math" panose="02040503050406030204" pitchFamily="18" charset="0"/>
                            </a:rPr>
                            <m:t>𝑟𝑑𝑡</m:t>
                          </m:r>
                        </m:sup>
                      </m:sSup>
                      <m:r>
                        <a:rPr lang="en-SG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SG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SG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SG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SG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SG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SG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SG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SG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SG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SG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SG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SG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SG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C87088-030D-4C64-BA20-C8F588E97D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" t="-11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0F0B9-D746-430B-B102-0BD84157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105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66FE-C289-4AC5-A7FE-A4772702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zh-CN" dirty="0"/>
              <a:t>Gamma</a:t>
            </a:r>
            <a:r>
              <a:rPr lang="zh-CN" altLang="en-US" dirty="0"/>
              <a:t>交易中的盈亏分析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C87088-030D-4C64-BA20-C8F588E97D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zh-CN" altLang="en-US" dirty="0"/>
                  <a:t>盈亏分析框架</a:t>
                </a: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这个框架可以用来分析任何</a:t>
                </a:r>
                <a:r>
                  <a:rPr lang="en-SG" altLang="zh-CN" dirty="0"/>
                  <a:t>Delta</a:t>
                </a:r>
                <a:r>
                  <a:rPr lang="zh-CN" altLang="en-US" dirty="0"/>
                  <a:t>对冲策略的盈亏。</a:t>
                </a: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在这个框架中可以加入其它元素，如交易成本。</a:t>
                </a: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在极限情况下（</a:t>
                </a:r>
                <a14:m>
                  <m:oMath xmlns:m="http://schemas.openxmlformats.org/officeDocument/2006/math">
                    <m:r>
                      <a:rPr lang="en-SG" altLang="zh-CN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SG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zh-CN" altLang="en-US" dirty="0"/>
                  <a:t>），以上盈亏公式可以写成向后伊藤积分形式。此公式可用来做理论分析。</a:t>
                </a:r>
                <a:endParaRPr lang="en-SG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C87088-030D-4C64-BA20-C8F588E97D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" t="-11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0F0B9-D746-430B-B102-0BD84157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59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304D-FE1C-4E35-9D4F-F811E5D1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各种对冲策略下的盈亏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F3E0EF-D4E8-46AA-ACAA-3D72EAEA2C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用实现波动率对冲</a:t>
                </a: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假设一个看涨期权的隐含波动率为</a:t>
                </a:r>
                <a:r>
                  <a:rPr lang="en-SG" altLang="zh-CN" dirty="0"/>
                  <a:t>20%</a:t>
                </a:r>
                <a:r>
                  <a:rPr lang="zh-CN" altLang="en-US" dirty="0"/>
                  <a:t>，我们预测实现波动率是</a:t>
                </a:r>
                <a:r>
                  <a:rPr lang="en-SG" altLang="zh-CN" dirty="0"/>
                  <a:t>30%</a:t>
                </a:r>
                <a:r>
                  <a:rPr lang="zh-CN" altLang="en-US" dirty="0"/>
                  <a:t>。为了套利，我们买入一个期权，然后用预测的实现波动率</a:t>
                </a:r>
                <a:r>
                  <a:rPr lang="en-SG" altLang="zh-CN" dirty="0"/>
                  <a:t>30%</a:t>
                </a:r>
                <a:r>
                  <a:rPr lang="zh-CN" altLang="en-US" dirty="0"/>
                  <a:t>来做</a:t>
                </a:r>
                <a:r>
                  <a:rPr lang="en-SG" altLang="zh-CN" dirty="0"/>
                  <a:t>Delta</a:t>
                </a:r>
                <a:r>
                  <a:rPr lang="zh-CN" altLang="en-US" dirty="0"/>
                  <a:t>对冲。假设我们的预测很精准，最终实现波动率确实为</a:t>
                </a:r>
                <a:r>
                  <a:rPr lang="en-SG" altLang="zh-CN" dirty="0"/>
                  <a:t>30%</a:t>
                </a:r>
                <a:r>
                  <a:rPr lang="zh-CN" altLang="en-US" dirty="0"/>
                  <a:t>。那么，我们预期最终的盈利为</a:t>
                </a:r>
                <a:endParaRPr lang="en-SG" altLang="zh-CN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SG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SG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SG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SG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en-SG" altLang="zh-CN" dirty="0"/>
              </a:p>
              <a:p>
                <a:pPr marL="384048" lvl="2" indent="0">
                  <a:buNone/>
                </a:pP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zh-CN" altLang="en-US" dirty="0"/>
                  <a:t>是该期权在实现波动率下的价格，</a:t>
                </a:r>
                <a:r>
                  <a:rPr lang="en-SG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</m:oMath>
                </a14:m>
                <a:r>
                  <a:rPr lang="zh-CN" altLang="en-US" dirty="0"/>
                  <a:t>是该期权在隐含波动率下的价格。</a:t>
                </a: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F3E0EF-D4E8-46AA-ACAA-3D72EAEA2C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" t="-1135" r="-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EC30B-E564-4FFF-A4E4-CC399ADD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589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304D-FE1C-4E35-9D4F-F811E5D1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各种对冲策略下的盈亏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F3E0EF-D4E8-46AA-ACAA-3D72EAEA2C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用实现波动率对冲</a:t>
                </a: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假设标的物价格为</a:t>
                </a:r>
                <a:r>
                  <a:rPr lang="en-SG" altLang="zh-CN" dirty="0"/>
                  <a:t>100.0</a:t>
                </a:r>
                <a:r>
                  <a:rPr lang="zh-CN" altLang="en-US" dirty="0"/>
                  <a:t>，该看涨期权的执行价格也为</a:t>
                </a:r>
                <a:r>
                  <a:rPr lang="en-SG" altLang="zh-CN" dirty="0"/>
                  <a:t>100.0</a:t>
                </a:r>
                <a:r>
                  <a:rPr lang="zh-CN" altLang="en-US" dirty="0"/>
                  <a:t>，到期日为一年，无风险利率为</a:t>
                </a:r>
                <a:r>
                  <a:rPr lang="en-SG" altLang="zh-CN" dirty="0"/>
                  <a:t>5%</a:t>
                </a:r>
                <a:r>
                  <a:rPr lang="zh-CN" altLang="en-US" dirty="0"/>
                  <a:t>。用</a:t>
                </a:r>
                <a:r>
                  <a:rPr lang="en-SG" altLang="zh-CN" dirty="0"/>
                  <a:t>Black-Scholes</a:t>
                </a:r>
                <a:r>
                  <a:rPr lang="zh-CN" altLang="en-US" dirty="0"/>
                  <a:t>公式可以算出</a:t>
                </a:r>
                <a:endParaRPr lang="en-SG" altLang="zh-CN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SG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SG" altLang="zh-CN" b="0" i="1" smtClean="0">
                          <a:latin typeface="Cambria Math" panose="02040503050406030204" pitchFamily="18" charset="0"/>
                        </a:rPr>
                        <m:t>=14.25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，</m:t>
                      </m:r>
                      <m:sSup>
                        <m:sSupPr>
                          <m:ctrlPr>
                            <a:rPr lang="en-SG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SG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SG" altLang="zh-CN" b="0" i="1" smtClean="0">
                          <a:latin typeface="Cambria Math" panose="02040503050406030204" pitchFamily="18" charset="0"/>
                        </a:rPr>
                        <m:t>=10.45</m:t>
                      </m:r>
                    </m:oMath>
                  </m:oMathPara>
                </a14:m>
                <a:endParaRPr lang="en-SG" altLang="zh-CN" dirty="0"/>
              </a:p>
              <a:p>
                <a:pPr marL="201168" lvl="1" indent="0">
                  <a:buNone/>
                </a:pPr>
                <a:r>
                  <a:rPr lang="zh-CN" altLang="en-US" dirty="0"/>
                  <a:t>   所以我们的预期盈利为</a:t>
                </a:r>
                <a:r>
                  <a:rPr lang="en-SG" altLang="zh-CN" dirty="0"/>
                  <a:t>3.8</a:t>
                </a:r>
                <a:r>
                  <a:rPr lang="zh-CN" altLang="en-US" dirty="0"/>
                  <a:t>。</a:t>
                </a: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在</a:t>
                </a:r>
                <a:r>
                  <a:rPr lang="en-US" altLang="zh-CN" dirty="0"/>
                  <a:t>Black-Scholes</a:t>
                </a:r>
                <a:r>
                  <a:rPr lang="zh-CN" altLang="en-US" dirty="0"/>
                  <a:t>模型下，这个结论可以在理论上证明。</a:t>
                </a: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我们用前面介绍的盈亏分析框架来做蒙特卡洛模拟。</a:t>
                </a: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SG" altLang="zh-CN" dirty="0"/>
              </a:p>
              <a:p>
                <a:pPr marL="384048" lvl="2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F3E0EF-D4E8-46AA-ACAA-3D72EAEA2C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" t="-11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EC30B-E564-4FFF-A4E4-CC399ADD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8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E172-BE1F-4B13-8BAF-B170BBEE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内容提要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CEAA3-A9DE-462F-94DA-5AD6C8084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en-SG" altLang="zh-CN" sz="2800" dirty="0"/>
              <a:t> Gamma</a:t>
            </a:r>
            <a:r>
              <a:rPr lang="zh-CN" altLang="en-US" sz="2800" dirty="0"/>
              <a:t>交易</a:t>
            </a:r>
            <a:endParaRPr lang="en-SG" altLang="zh-CN" sz="2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SG" sz="2800" dirty="0"/>
              <a:t> Gamma</a:t>
            </a:r>
            <a:r>
              <a:rPr lang="zh-CN" altLang="en-US" sz="2800" dirty="0"/>
              <a:t>交易中的盈亏分析</a:t>
            </a:r>
            <a:endParaRPr lang="en-SG" altLang="zh-CN" sz="2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zh-CN" altLang="en-US" sz="2800" dirty="0"/>
              <a:t> 各种对冲策略下的盈亏</a:t>
            </a:r>
            <a:endParaRPr lang="en-SG" altLang="zh-CN" sz="2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zh-CN" altLang="en-US" sz="2800" dirty="0"/>
              <a:t> 交易成本对盈亏的影响</a:t>
            </a:r>
            <a:endParaRPr lang="en-SG" altLang="zh-CN" sz="2800" dirty="0"/>
          </a:p>
          <a:p>
            <a:pPr lvl="1">
              <a:buFont typeface="Wingdings" panose="05000000000000000000" pitchFamily="2" charset="2"/>
              <a:buChar char="§"/>
            </a:pP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A486E-91DE-40E4-BB13-965A7536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655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304D-FE1C-4E35-9D4F-F811E5D1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各种对冲策略下的盈亏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E0EF-D4E8-46AA-ACAA-3D72EAEA2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用实现波动率对冲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EC30B-E564-4FFF-A4E4-CC399ADD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675A79-B01C-47BD-A43B-20ED70F28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983" y="2385144"/>
            <a:ext cx="5419289" cy="378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80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304D-FE1C-4E35-9D4F-F811E5D1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各种对冲策略下的盈亏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E0EF-D4E8-46AA-ACAA-3D72EAEA2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用实现波动率对冲</a:t>
            </a:r>
            <a:endParaRPr lang="en-SG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从模拟结果可以看到，在连续对冲的情况下</a:t>
            </a:r>
            <a:endParaRPr lang="en-SG" altLang="zh-CN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zh-CN" altLang="en-US" dirty="0"/>
              <a:t>盈亏曲线有很大的随机性</a:t>
            </a:r>
            <a:endParaRPr lang="en-SG" altLang="zh-CN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zh-CN" altLang="en-US" dirty="0"/>
              <a:t>但最终的的盈亏会收敛到理论值</a:t>
            </a:r>
            <a:endParaRPr lang="en-SG" altLang="zh-CN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zh-CN" altLang="en-US" dirty="0"/>
              <a:t>盈亏曲线有一条依赖于时间的下界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EC30B-E564-4FFF-A4E4-CC399ADD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42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304D-FE1C-4E35-9D4F-F811E5D1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各种对冲策略下的盈亏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E0EF-D4E8-46AA-ACAA-3D72EAEA2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用隐含波动率对冲</a:t>
            </a:r>
            <a:endParaRPr lang="en-SG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在实际交易中，绝大多数交易员会用隐含波动率来对冲，那么结果会如何呢？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EC30B-E564-4FFF-A4E4-CC399ADD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0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304D-FE1C-4E35-9D4F-F811E5D1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各种对冲策略下的盈亏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F3E0EF-D4E8-46AA-ACAA-3D72EAEA2C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用隐含波动率对冲</a:t>
                </a: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在前面我们分析过，用隐含波动率来对冲时，从</a:t>
                </a:r>
                <a14:m>
                  <m:oMath xmlns:m="http://schemas.openxmlformats.org/officeDocument/2006/math">
                    <m:r>
                      <a:rPr lang="en-SG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a:rPr lang="en-SG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SG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altLang="zh-CN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SG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时间内的盈亏为</a:t>
                </a:r>
                <a:endParaRPr lang="en-SG" altLang="zh-CN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sSup>
                        <m:sSupPr>
                          <m:ctrl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SG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SG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SG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SG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SG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SG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𝑑𝑆</m:t>
                                      </m:r>
                                    </m:num>
                                    <m:den>
                                      <m:r>
                                        <a:rPr lang="en-SG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SG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SG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SG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SG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</m:oMath>
                  </m:oMathPara>
                </a14:m>
                <a:endParaRPr lang="en-SG" dirty="0"/>
              </a:p>
              <a:p>
                <a:pPr marL="384048" lvl="2" indent="0">
                  <a:buNone/>
                </a:pP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zh-CN" alt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隐含波动率。</a:t>
                </a: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在</a:t>
                </a:r>
                <a:r>
                  <a:rPr lang="en-SG" altLang="zh-CN" dirty="0"/>
                  <a:t>Black-Scholes</a:t>
                </a:r>
                <a:r>
                  <a:rPr lang="zh-CN" altLang="en-US" dirty="0"/>
                  <a:t>模型中</a:t>
                </a:r>
                <a:endParaRPr lang="en-SG" altLang="zh-CN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SG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SG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𝑑𝑆</m:t>
                                  </m:r>
                                </m:num>
                                <m:den>
                                  <m:r>
                                    <a:rPr lang="en-SG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SG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SG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sub>
                        <m:sup>
                          <m:r>
                            <a:rPr lang="en-SG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SG" dirty="0"/>
              </a:p>
              <a:p>
                <a:pPr marL="384048" lvl="2" indent="0">
                  <a:buNone/>
                </a:pP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sub>
                    </m:sSub>
                  </m:oMath>
                </a14:m>
                <a:r>
                  <a:rPr lang="zh-CN" altLang="en-US" dirty="0"/>
                  <a:t>为实现波动率。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F3E0EF-D4E8-46AA-ACAA-3D72EAEA2C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" t="-11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EC30B-E564-4FFF-A4E4-CC399ADD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27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304D-FE1C-4E35-9D4F-F811E5D1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各种对冲策略下的盈亏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F3E0EF-D4E8-46AA-ACAA-3D72EAEA2C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用隐含波动率对冲</a:t>
                </a: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所以从</a:t>
                </a:r>
                <a14:m>
                  <m:oMath xmlns:m="http://schemas.openxmlformats.org/officeDocument/2006/math">
                    <m:r>
                      <a:rPr lang="en-SG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a:rPr lang="en-SG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SG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altLang="zh-CN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SG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时间内的，</a:t>
                </a:r>
                <a:r>
                  <a:rPr lang="en-SG" altLang="zh-CN" dirty="0"/>
                  <a:t>Delta</a:t>
                </a:r>
                <a:r>
                  <a:rPr lang="zh-CN" altLang="en-US" dirty="0"/>
                  <a:t>中性期权的盈亏为</a:t>
                </a:r>
                <a:endParaRPr lang="en-SG" altLang="zh-CN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sSup>
                        <m:sSupPr>
                          <m:ctrl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SG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SG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SG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S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sub>
                            <m:sup>
                              <m:r>
                                <a:rPr lang="en-SG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SG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SG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SG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SG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dt</m:t>
                      </m:r>
                    </m:oMath>
                  </m:oMathPara>
                </a14:m>
                <a:endParaRPr lang="en-SG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在从</a:t>
                </a:r>
                <a14:m>
                  <m:oMath xmlns:m="http://schemas.openxmlformats.org/officeDocument/2006/math">
                    <m:r>
                      <a:rPr lang="en-SG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a:rPr lang="en-SG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SG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altLang="zh-CN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SG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的极短时间内，盈亏是确定的。因为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zh-CN" altLang="en-US" dirty="0"/>
                  <a:t>依赖于</a:t>
                </a:r>
                <a14:m>
                  <m:oMath xmlns:m="http://schemas.openxmlformats.org/officeDocument/2006/math">
                    <m:r>
                      <a:rPr lang="en-SG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时刻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标的物的价格</m:t>
                    </m:r>
                    <m:r>
                      <a:rPr lang="en-SG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。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F3E0EF-D4E8-46AA-ACAA-3D72EAEA2C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" t="-11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EC30B-E564-4FFF-A4E4-CC399ADD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459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304D-FE1C-4E35-9D4F-F811E5D1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各种对冲策略下的盈亏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F3E0EF-D4E8-46AA-ACAA-3D72EAEA2C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用隐含波动率对冲</a:t>
                </a: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从</a:t>
                </a:r>
                <a14:m>
                  <m:oMath xmlns:m="http://schemas.openxmlformats.org/officeDocument/2006/math">
                    <m:r>
                      <a:rPr lang="en-SG" altLang="zh-CN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SG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时间内的，</a:t>
                </a:r>
                <a:r>
                  <a:rPr lang="en-SG" altLang="zh-CN" dirty="0"/>
                  <a:t>Delta</a:t>
                </a:r>
                <a:r>
                  <a:rPr lang="zh-CN" altLang="en-US" dirty="0"/>
                  <a:t>中性期权的总盈亏为</a:t>
                </a:r>
                <a:endParaRPr lang="en-SG" altLang="zh-CN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SG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SG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SG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SG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altLang="zh-CN" b="0" i="1" smtClean="0">
                                  <a:latin typeface="Cambria Math" panose="02040503050406030204" pitchFamily="18" charset="0"/>
                                </a:rPr>
                                <m:t>𝑟𝑡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sSup>
                            <m:sSupPr>
                              <m:ctrl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SG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SG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SG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S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r</m:t>
                                  </m:r>
                                </m:sub>
                                <m:sup>
                                  <m:r>
                                    <a:rPr lang="en-SG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SG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SG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S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SG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dt</m:t>
                          </m:r>
                        </m:e>
                      </m:nary>
                    </m:oMath>
                  </m:oMathPara>
                </a14:m>
                <a:endParaRPr lang="en-SG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从这个公式可以看出</a:t>
                </a:r>
                <a:endParaRPr lang="en-SG" altLang="zh-CN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在做多</a:t>
                </a:r>
                <a:r>
                  <a:rPr lang="en-SG" altLang="zh-CN" dirty="0"/>
                  <a:t>Gamma</a:t>
                </a:r>
                <a:r>
                  <a:rPr lang="zh-CN" altLang="en-US" dirty="0"/>
                  <a:t>时，如实现波动率大于隐含波动率，那么</a:t>
                </a:r>
                <a:r>
                  <a:rPr lang="en-SG" altLang="zh-CN" dirty="0"/>
                  <a:t>Delta</a:t>
                </a:r>
                <a:r>
                  <a:rPr lang="zh-CN" altLang="en-US" dirty="0"/>
                  <a:t>中性期权是盈利的。</a:t>
                </a:r>
                <a:endParaRPr lang="en-SG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ea typeface="Cambria Math" panose="02040503050406030204" pitchFamily="18" charset="0"/>
                  </a:rPr>
                  <a:t>由于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SG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都是随机的，所以盈利的多少具有随机性，并且是途径依赖的。</a:t>
                </a:r>
                <a:endParaRPr lang="en-SG" altLang="zh-CN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盈亏对</a:t>
                </a:r>
                <a:r>
                  <a:rPr lang="en-SG" altLang="zh-CN" dirty="0"/>
                  <a:t>Gamma</a:t>
                </a:r>
                <a:r>
                  <a:rPr lang="zh-CN" altLang="en-US" dirty="0"/>
                  <a:t>依赖很大。由于</a:t>
                </a:r>
                <a:r>
                  <a:rPr lang="en-SG" altLang="zh-CN" dirty="0"/>
                  <a:t>Gamma</a:t>
                </a:r>
                <a:r>
                  <a:rPr lang="zh-CN" altLang="en-US" dirty="0"/>
                  <a:t>在深度虚值或深度实值时较小，此时盈亏波动性较小。</a:t>
                </a:r>
                <a:endParaRPr lang="en-SG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endParaRPr lang="en-SG" altLang="zh-CN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endParaRPr lang="en-SG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F3E0EF-D4E8-46AA-ACAA-3D72EAEA2C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" t="-11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EC30B-E564-4FFF-A4E4-CC399ADD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245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304D-FE1C-4E35-9D4F-F811E5D1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各种对冲策略下的盈亏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E0EF-D4E8-46AA-ACAA-3D72EAEA2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用隐含波动率对冲</a:t>
            </a:r>
            <a:endParaRPr lang="en-SG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蒙特卡洛模拟结果</a:t>
            </a:r>
            <a:endParaRPr lang="en-SG" altLang="zh-CN" dirty="0"/>
          </a:p>
          <a:p>
            <a:pPr lvl="1">
              <a:buFont typeface="Wingdings" panose="05000000000000000000" pitchFamily="2" charset="2"/>
              <a:buChar char="§"/>
            </a:pP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EC30B-E564-4FFF-A4E4-CC399ADD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20E37F-E988-4D65-82AA-F3DECD0AD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118608"/>
            <a:ext cx="5701849" cy="412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57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304D-FE1C-4E35-9D4F-F811E5D1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各种对冲策略下的盈亏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E0EF-D4E8-46AA-ACAA-3D72EAEA2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用隐含波动率对冲</a:t>
            </a:r>
            <a:endParaRPr lang="en-SG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从模拟结果可以看出，在连续对冲的情况下</a:t>
            </a:r>
            <a:endParaRPr lang="en-SG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在实现波动率大于隐含波动率的情况下，做多</a:t>
            </a:r>
            <a:r>
              <a:rPr lang="en-SG" altLang="zh-CN" dirty="0"/>
              <a:t>Delta</a:t>
            </a:r>
            <a:r>
              <a:rPr lang="zh-CN" altLang="en-US" dirty="0"/>
              <a:t>中性期权最终会盈利</a:t>
            </a:r>
            <a:endParaRPr lang="en-SG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最终的盈亏具有很大的随机性，并且依赖于路径</a:t>
            </a:r>
            <a:endParaRPr lang="en-SG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盈亏曲线是单调上升的，相对平滑</a:t>
            </a:r>
            <a:endParaRPr lang="en-SG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EC30B-E564-4FFF-A4E4-CC399ADD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12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304D-FE1C-4E35-9D4F-F811E5D1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各种对冲策略下的盈亏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E0EF-D4E8-46AA-ACAA-3D72EAEA2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502" y="2108201"/>
            <a:ext cx="10058400" cy="3760891"/>
          </a:xfrm>
        </p:spPr>
        <p:txBody>
          <a:bodyPr>
            <a:normAutofit/>
          </a:bodyPr>
          <a:lstStyle/>
          <a:p>
            <a:r>
              <a:rPr lang="zh-CN" altLang="en-US" dirty="0"/>
              <a:t>非连续对冲对盈亏的影响</a:t>
            </a:r>
            <a:endParaRPr lang="en-SG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实际交易中，只能进行非连续对冲。</a:t>
            </a:r>
            <a:endParaRPr lang="en-SG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我们先用蒙特卡洛模拟来调查非连续对冲对盈亏的影响。</a:t>
            </a:r>
            <a:endParaRPr lang="en-SG" altLang="zh-CN" dirty="0"/>
          </a:p>
          <a:p>
            <a:pPr lvl="1">
              <a:buFont typeface="Wingdings" panose="05000000000000000000" pitchFamily="2" charset="2"/>
              <a:buChar char="§"/>
            </a:pPr>
            <a:endParaRPr lang="en-SG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EC30B-E564-4FFF-A4E4-CC399ADD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156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304D-FE1C-4E35-9D4F-F811E5D1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各种对冲策略下的盈亏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E0EF-D4E8-46AA-ACAA-3D72EAEA2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502" y="2108201"/>
            <a:ext cx="10058400" cy="3760891"/>
          </a:xfrm>
        </p:spPr>
        <p:txBody>
          <a:bodyPr>
            <a:normAutofit/>
          </a:bodyPr>
          <a:lstStyle/>
          <a:p>
            <a:r>
              <a:rPr lang="zh-CN" altLang="en-US" dirty="0"/>
              <a:t>非连续对冲对盈亏的影响</a:t>
            </a:r>
            <a:endParaRPr lang="en-SG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在模拟中，我们假定</a:t>
            </a:r>
            <a:endParaRPr lang="en-SG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做多一个到期日为</a:t>
            </a:r>
            <a:r>
              <a:rPr lang="en-SG" altLang="zh-CN" dirty="0"/>
              <a:t>1</a:t>
            </a:r>
            <a:r>
              <a:rPr lang="zh-CN" altLang="en-US" dirty="0"/>
              <a:t>个月看涨期权，标的物的价格</a:t>
            </a:r>
            <a:r>
              <a:rPr lang="en-SG" altLang="zh-CN" dirty="0"/>
              <a:t>100.0</a:t>
            </a:r>
            <a:r>
              <a:rPr lang="zh-CN" altLang="en-US" dirty="0"/>
              <a:t>，执行价格也为</a:t>
            </a:r>
            <a:r>
              <a:rPr lang="en-US" altLang="zh-CN" dirty="0"/>
              <a:t>100.0</a:t>
            </a:r>
            <a:endParaRPr lang="en-SG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用隐含波动率来对冲</a:t>
            </a:r>
            <a:endParaRPr lang="en-SG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三种情况</a:t>
            </a:r>
            <a:endParaRPr lang="en-SG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隐含波动率和实现波动率一致</a:t>
            </a:r>
            <a:endParaRPr lang="en-SG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隐含波动率和实现波动率相差较小</a:t>
            </a:r>
            <a:endParaRPr lang="en-SG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隐含波动率和实现波动率相差较大</a:t>
            </a:r>
            <a:endParaRPr lang="en-SG" altLang="zh-CN" dirty="0"/>
          </a:p>
          <a:p>
            <a:pPr lvl="1">
              <a:buFont typeface="Wingdings" panose="05000000000000000000" pitchFamily="2" charset="2"/>
              <a:buChar char="§"/>
            </a:pPr>
            <a:endParaRPr lang="en-SG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EC30B-E564-4FFF-A4E4-CC399ADD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4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E172-BE1F-4B13-8BAF-B170BBEE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Gamma</a:t>
            </a:r>
            <a:r>
              <a:rPr lang="zh-CN" altLang="en-US" dirty="0"/>
              <a:t>交易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5CEAA3-A9DE-462F-94DA-5AD6C8084E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altLang="zh-CN" dirty="0"/>
                  <a:t>Gamma</a:t>
                </a:r>
                <a:r>
                  <a:rPr lang="zh-CN" altLang="en-US" dirty="0"/>
                  <a:t>的定义</a:t>
                </a: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SG" dirty="0"/>
                  <a:t>Gamma</a:t>
                </a:r>
                <a:r>
                  <a:rPr lang="zh-CN" altLang="en-US" dirty="0"/>
                  <a:t>是期权价格对标的物价格的二阶导数</a:t>
                </a:r>
                <a14:m>
                  <m:oMath xmlns:m="http://schemas.openxmlformats.org/officeDocument/2006/math">
                    <m:r>
                      <a:rPr lang="en-SG" altLang="zh-CN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SG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SG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期权价格曲线中的曲率</a:t>
                </a:r>
                <a:endParaRPr lang="en-SG" altLang="zh-CN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曲率越大，</a:t>
                </a:r>
                <a:r>
                  <a:rPr lang="en-SG" altLang="zh-CN" dirty="0"/>
                  <a:t>Gamma</a:t>
                </a:r>
                <a:r>
                  <a:rPr lang="zh-CN" altLang="en-US" dirty="0"/>
                  <a:t>越大</a:t>
                </a:r>
                <a:endParaRPr lang="en-SG" altLang="zh-CN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A</a:t>
                </a:r>
                <a:r>
                  <a:rPr lang="zh-CN" altLang="en-US" dirty="0"/>
                  <a:t>点的曲率比</a:t>
                </a:r>
                <a:r>
                  <a:rPr lang="en-SG" altLang="zh-CN" dirty="0"/>
                  <a:t>B</a:t>
                </a:r>
                <a:r>
                  <a:rPr lang="zh-CN" altLang="en-US" dirty="0"/>
                  <a:t>点大，所以标的物的价格在</a:t>
                </a:r>
                <a:r>
                  <a:rPr lang="en-SG" altLang="zh-CN" dirty="0"/>
                  <a:t>100.0</a:t>
                </a:r>
                <a:r>
                  <a:rPr lang="zh-CN" altLang="en-US" dirty="0"/>
                  <a:t>时的</a:t>
                </a:r>
                <a:r>
                  <a:rPr lang="en-SG" altLang="zh-CN" dirty="0"/>
                  <a:t>Gamma</a:t>
                </a:r>
              </a:p>
              <a:p>
                <a:pPr marL="384048" lvl="2" indent="0">
                  <a:buNone/>
                </a:pPr>
                <a:r>
                  <a:rPr lang="zh-CN" altLang="en-US" dirty="0"/>
                  <a:t>要比在</a:t>
                </a:r>
                <a:r>
                  <a:rPr lang="en-SG" altLang="zh-CN" dirty="0"/>
                  <a:t>120.0</a:t>
                </a:r>
                <a:r>
                  <a:rPr lang="zh-CN" altLang="en-US" dirty="0"/>
                  <a:t>时的</a:t>
                </a:r>
                <a:r>
                  <a:rPr lang="en-SG" altLang="zh-CN" dirty="0"/>
                  <a:t>Gamma</a:t>
                </a:r>
                <a:r>
                  <a:rPr lang="zh-CN" altLang="en-US" dirty="0"/>
                  <a:t>大。</a:t>
                </a: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SG" dirty="0"/>
                  <a:t>Gamma</a:t>
                </a:r>
                <a:r>
                  <a:rPr lang="zh-CN" altLang="en-US" dirty="0"/>
                  <a:t>在标的物的价格在执行价格（</a:t>
                </a:r>
                <a:r>
                  <a:rPr lang="en-SG" altLang="zh-CN" dirty="0"/>
                  <a:t>ATM</a:t>
                </a:r>
                <a:r>
                  <a:rPr lang="zh-CN" altLang="en-US" dirty="0"/>
                  <a:t>）附近时</a:t>
                </a:r>
                <a:endParaRPr lang="en-SG" altLang="zh-CN" dirty="0"/>
              </a:p>
              <a:p>
                <a:pPr marL="201168" lvl="1" indent="0">
                  <a:buNone/>
                </a:pPr>
                <a:r>
                  <a:rPr lang="zh-CN" altLang="en-US" dirty="0"/>
                  <a:t>达到最大，往两边逐渐减小。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5CEAA3-A9DE-462F-94DA-5AD6C8084E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11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030D6-A9D0-4DF0-AB26-5FC421C7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A453F1-F779-478D-A66D-0F6A2AB98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398" y="2083873"/>
            <a:ext cx="5068075" cy="378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10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304D-FE1C-4E35-9D4F-F811E5D1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各种对冲策略下的盈亏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E0EF-D4E8-46AA-ACAA-3D72EAEA2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非连续对冲对盈亏的影响</a:t>
            </a:r>
            <a:endParaRPr lang="en-SG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隐含波动率</a:t>
            </a:r>
            <a:r>
              <a:rPr lang="en-SG" altLang="zh-CN" dirty="0"/>
              <a:t>20%</a:t>
            </a:r>
            <a:r>
              <a:rPr lang="zh-CN" altLang="en-US" dirty="0"/>
              <a:t>，实现波动率</a:t>
            </a:r>
            <a:r>
              <a:rPr lang="en-SG" altLang="zh-CN" dirty="0"/>
              <a:t>20%</a:t>
            </a:r>
            <a:r>
              <a:rPr lang="zh-CN" altLang="en-US" dirty="0"/>
              <a:t>，理论盈亏为</a:t>
            </a:r>
            <a:r>
              <a:rPr lang="en-SG" altLang="zh-CN" dirty="0"/>
              <a:t>0</a:t>
            </a:r>
            <a:r>
              <a:rPr lang="zh-CN" altLang="en-US" dirty="0"/>
              <a:t>，每天对冲一次。</a:t>
            </a:r>
            <a:endParaRPr lang="en-SG" altLang="zh-CN" dirty="0"/>
          </a:p>
          <a:p>
            <a:pPr lvl="1">
              <a:buFont typeface="Wingdings" panose="05000000000000000000" pitchFamily="2" charset="2"/>
              <a:buChar char="§"/>
            </a:pPr>
            <a:endParaRPr lang="en-SG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EC30B-E564-4FFF-A4E4-CC399ADD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1858B7-5BD8-4F1D-85CE-B064B2710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88" y="2818702"/>
            <a:ext cx="4711500" cy="351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245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304D-FE1C-4E35-9D4F-F811E5D1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各种对冲策略下的盈亏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E0EF-D4E8-46AA-ACAA-3D72EAEA2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非连续对冲对盈亏的影响</a:t>
            </a:r>
            <a:endParaRPr lang="en-SG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隐含波动率</a:t>
            </a:r>
            <a:r>
              <a:rPr lang="en-SG" altLang="zh-CN" dirty="0"/>
              <a:t>20%</a:t>
            </a:r>
            <a:r>
              <a:rPr lang="zh-CN" altLang="en-US" dirty="0"/>
              <a:t>，实现波动率</a:t>
            </a:r>
            <a:r>
              <a:rPr lang="en-SG" altLang="zh-CN" dirty="0"/>
              <a:t>20%</a:t>
            </a:r>
            <a:r>
              <a:rPr lang="zh-CN" altLang="en-US" dirty="0"/>
              <a:t>，理论盈亏为</a:t>
            </a:r>
            <a:r>
              <a:rPr lang="en-SG" altLang="zh-CN" dirty="0"/>
              <a:t>0</a:t>
            </a:r>
            <a:r>
              <a:rPr lang="zh-CN" altLang="en-US" dirty="0"/>
              <a:t>，每天对冲四次。</a:t>
            </a:r>
            <a:endParaRPr lang="en-SG" altLang="zh-CN" dirty="0"/>
          </a:p>
          <a:p>
            <a:pPr lvl="1">
              <a:buFont typeface="Wingdings" panose="05000000000000000000" pitchFamily="2" charset="2"/>
              <a:buChar char="§"/>
            </a:pPr>
            <a:endParaRPr lang="en-SG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EC30B-E564-4FFF-A4E4-CC399ADD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7CCB7C-DB64-4648-9548-77772B9D9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494" y="2841232"/>
            <a:ext cx="4647500" cy="347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761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304D-FE1C-4E35-9D4F-F811E5D1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各种对冲策略下的盈亏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E0EF-D4E8-46AA-ACAA-3D72EAEA2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非连续对冲对盈亏的影响</a:t>
            </a:r>
            <a:endParaRPr lang="en-SG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隐含波动率</a:t>
            </a:r>
            <a:r>
              <a:rPr lang="en-SG" altLang="zh-CN" dirty="0"/>
              <a:t>20%</a:t>
            </a:r>
            <a:r>
              <a:rPr lang="zh-CN" altLang="en-US" dirty="0"/>
              <a:t>，实现波动率</a:t>
            </a:r>
            <a:r>
              <a:rPr lang="en-SG" altLang="zh-CN" dirty="0"/>
              <a:t>25%</a:t>
            </a:r>
            <a:r>
              <a:rPr lang="zh-CN" altLang="en-US" dirty="0"/>
              <a:t>，理论盈亏为</a:t>
            </a:r>
            <a:r>
              <a:rPr lang="en-SG" altLang="zh-CN" dirty="0"/>
              <a:t>0.58</a:t>
            </a:r>
            <a:r>
              <a:rPr lang="zh-CN" altLang="en-US" dirty="0"/>
              <a:t>，每天对冲一次。</a:t>
            </a:r>
            <a:endParaRPr lang="en-SG" altLang="zh-CN" dirty="0"/>
          </a:p>
          <a:p>
            <a:pPr lvl="1">
              <a:buFont typeface="Wingdings" panose="05000000000000000000" pitchFamily="2" charset="2"/>
              <a:buChar char="§"/>
            </a:pPr>
            <a:endParaRPr lang="en-SG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EC30B-E564-4FFF-A4E4-CC399ADD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3457FF-234C-4FD3-B81C-D371E652B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659" y="2784843"/>
            <a:ext cx="4756558" cy="355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252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304D-FE1C-4E35-9D4F-F811E5D1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各种对冲策略下的盈亏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E0EF-D4E8-46AA-ACAA-3D72EAEA2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非连续对冲对盈亏的影响</a:t>
            </a:r>
            <a:endParaRPr lang="en-SG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隐含波动率</a:t>
            </a:r>
            <a:r>
              <a:rPr lang="en-SG" altLang="zh-CN" dirty="0"/>
              <a:t>20%</a:t>
            </a:r>
            <a:r>
              <a:rPr lang="zh-CN" altLang="en-US" dirty="0"/>
              <a:t>，实现波动率</a:t>
            </a:r>
            <a:r>
              <a:rPr lang="en-SG" altLang="zh-CN" dirty="0"/>
              <a:t>25%</a:t>
            </a:r>
            <a:r>
              <a:rPr lang="zh-CN" altLang="en-US" dirty="0"/>
              <a:t>，理论盈亏为</a:t>
            </a:r>
            <a:r>
              <a:rPr lang="en-SG" altLang="zh-CN" dirty="0"/>
              <a:t>0.58</a:t>
            </a:r>
            <a:r>
              <a:rPr lang="zh-CN" altLang="en-US" dirty="0"/>
              <a:t>，每天对冲四次。</a:t>
            </a:r>
            <a:endParaRPr lang="en-SG" altLang="zh-CN" dirty="0"/>
          </a:p>
          <a:p>
            <a:pPr lvl="1">
              <a:buFont typeface="Wingdings" panose="05000000000000000000" pitchFamily="2" charset="2"/>
              <a:buChar char="§"/>
            </a:pPr>
            <a:endParaRPr lang="en-SG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EC30B-E564-4FFF-A4E4-CC399ADD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5A48A5-2E89-49F0-AE5C-AA56E1A00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326" y="2826652"/>
            <a:ext cx="4732236" cy="353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202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304D-FE1C-4E35-9D4F-F811E5D1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各种对冲策略下的盈亏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E0EF-D4E8-46AA-ACAA-3D72EAEA2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非连续对冲对盈亏的影响</a:t>
            </a:r>
            <a:endParaRPr lang="en-SG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隐含波动率</a:t>
            </a:r>
            <a:r>
              <a:rPr lang="en-SG" altLang="zh-CN" dirty="0"/>
              <a:t>20%</a:t>
            </a:r>
            <a:r>
              <a:rPr lang="zh-CN" altLang="en-US" dirty="0"/>
              <a:t>，实现波动率</a:t>
            </a:r>
            <a:r>
              <a:rPr lang="en-SG" altLang="zh-CN" dirty="0"/>
              <a:t>40%</a:t>
            </a:r>
            <a:r>
              <a:rPr lang="zh-CN" altLang="en-US" dirty="0"/>
              <a:t>，理论盈亏为</a:t>
            </a:r>
            <a:r>
              <a:rPr lang="en-SG" altLang="zh-CN" dirty="0"/>
              <a:t>2.3</a:t>
            </a:r>
            <a:r>
              <a:rPr lang="zh-CN" altLang="en-US" dirty="0"/>
              <a:t>，每天对冲一次。</a:t>
            </a:r>
            <a:endParaRPr lang="en-SG" altLang="zh-CN" dirty="0"/>
          </a:p>
          <a:p>
            <a:pPr lvl="1">
              <a:buFont typeface="Wingdings" panose="05000000000000000000" pitchFamily="2" charset="2"/>
              <a:buChar char="§"/>
            </a:pPr>
            <a:endParaRPr lang="en-SG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EC30B-E564-4FFF-A4E4-CC399ADD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85FD8D-D518-4F5C-AFD2-B1C86CD6B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25" y="2844062"/>
            <a:ext cx="4723001" cy="352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824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304D-FE1C-4E35-9D4F-F811E5D1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各种对冲策略下的盈亏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E0EF-D4E8-46AA-ACAA-3D72EAEA2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非连续对冲对盈亏的影响</a:t>
            </a:r>
            <a:endParaRPr lang="en-SG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隐含波动率</a:t>
            </a:r>
            <a:r>
              <a:rPr lang="en-SG" altLang="zh-CN" dirty="0"/>
              <a:t>20%</a:t>
            </a:r>
            <a:r>
              <a:rPr lang="zh-CN" altLang="en-US" dirty="0"/>
              <a:t>，实现波动率</a:t>
            </a:r>
            <a:r>
              <a:rPr lang="en-SG" altLang="zh-CN" dirty="0"/>
              <a:t>40%</a:t>
            </a:r>
            <a:r>
              <a:rPr lang="zh-CN" altLang="en-US" dirty="0"/>
              <a:t>，理论盈亏为</a:t>
            </a:r>
            <a:r>
              <a:rPr lang="en-SG" altLang="zh-CN" dirty="0"/>
              <a:t>2.3</a:t>
            </a:r>
            <a:r>
              <a:rPr lang="zh-CN" altLang="en-US" dirty="0"/>
              <a:t>，每天对冲四次。</a:t>
            </a:r>
            <a:endParaRPr lang="en-SG" altLang="zh-CN" dirty="0"/>
          </a:p>
          <a:p>
            <a:pPr lvl="1">
              <a:buFont typeface="Wingdings" panose="05000000000000000000" pitchFamily="2" charset="2"/>
              <a:buChar char="§"/>
            </a:pPr>
            <a:endParaRPr lang="en-SG" altLang="zh-CN" dirty="0"/>
          </a:p>
          <a:p>
            <a:pPr lvl="1">
              <a:buFont typeface="Wingdings" panose="05000000000000000000" pitchFamily="2" charset="2"/>
              <a:buChar char="§"/>
            </a:pPr>
            <a:endParaRPr lang="en-SG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EC30B-E564-4FFF-A4E4-CC399ADD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A387AE-7401-4B84-AE27-F226BC689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937" y="2793774"/>
            <a:ext cx="4594879" cy="344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974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304D-FE1C-4E35-9D4F-F811E5D1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各种对冲策略下的盈亏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E0EF-D4E8-46AA-ACAA-3D72EAEA2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074" y="2108201"/>
            <a:ext cx="9958812" cy="3760891"/>
          </a:xfrm>
        </p:spPr>
        <p:txBody>
          <a:bodyPr>
            <a:normAutofit/>
          </a:bodyPr>
          <a:lstStyle/>
          <a:p>
            <a:r>
              <a:rPr lang="zh-CN" altLang="en-US" dirty="0"/>
              <a:t>非连续对冲对盈亏的影响</a:t>
            </a:r>
            <a:endParaRPr lang="en-SG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从模拟结果可以看出，在非连续对冲时</a:t>
            </a:r>
            <a:endParaRPr lang="en-SG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在三种情况下，模拟均值和理论盈亏值很接近。</a:t>
            </a:r>
            <a:endParaRPr lang="en-SG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在隐含波动率和实现波动率一致的情况下，提高对冲频率可以有效的降低盈亏的标准差。</a:t>
            </a:r>
            <a:endParaRPr lang="en-SG" altLang="zh-CN" dirty="0"/>
          </a:p>
          <a:p>
            <a:pPr marL="566928" lvl="3" indent="0">
              <a:buNone/>
            </a:pPr>
            <a:r>
              <a:rPr lang="zh-CN" altLang="en-US" dirty="0"/>
              <a:t>在此情况下，对冲频率提高</a:t>
            </a:r>
            <a:r>
              <a:rPr lang="en-SG" altLang="zh-CN" dirty="0"/>
              <a:t>4</a:t>
            </a:r>
            <a:r>
              <a:rPr lang="zh-CN" altLang="en-US" dirty="0"/>
              <a:t>倍可以使得盈亏标准差减半。</a:t>
            </a:r>
            <a:endParaRPr lang="en-SG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在隐含波动率和实现波动率相差较小时，在对冲频率较低的情况下，非连续对冲可能会造成盈亏变号。</a:t>
            </a:r>
            <a:endParaRPr lang="en-SG" altLang="zh-CN" dirty="0"/>
          </a:p>
          <a:p>
            <a:pPr marL="566928" lvl="3" indent="0">
              <a:buNone/>
            </a:pPr>
            <a:r>
              <a:rPr lang="zh-CN" altLang="en-US" dirty="0"/>
              <a:t>在我们的例子中，理论价值是</a:t>
            </a:r>
            <a:r>
              <a:rPr lang="en-SG" altLang="zh-CN" dirty="0"/>
              <a:t>0.58</a:t>
            </a:r>
            <a:r>
              <a:rPr lang="zh-CN" altLang="en-US" dirty="0"/>
              <a:t>。但模拟中出现了多次亏损的状况。</a:t>
            </a:r>
            <a:endParaRPr lang="en-SG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在隐含波动率和实现波动率相差较大时，提高对冲频率并不能有效的降低盈亏的标准差。</a:t>
            </a:r>
            <a:endParaRPr lang="en-SG" altLang="zh-CN" dirty="0"/>
          </a:p>
          <a:p>
            <a:pPr lvl="1">
              <a:buFont typeface="Wingdings" panose="05000000000000000000" pitchFamily="2" charset="2"/>
              <a:buChar char="§"/>
            </a:pPr>
            <a:endParaRPr lang="en-SG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EC30B-E564-4FFF-A4E4-CC399ADD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423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304D-FE1C-4E35-9D4F-F811E5D1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各种对冲策略下的盈亏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F3E0EF-D4E8-46AA-ACAA-3D72EAEA2C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非连续对冲对盈亏的影响</a:t>
                </a: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通过理论分析，在隐含波动率和实现波动率相同时，我们有以下关于对冲误差的结果</a:t>
                </a:r>
                <a:endParaRPr lang="en-SG" altLang="zh-CN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SG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SG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SG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SG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SG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SG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SG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SG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SG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G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SG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SG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SG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  <m:sub>
                                  <m:r>
                                    <a:rPr lang="en-SG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SG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SG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SG" altLang="zh-CN" dirty="0"/>
              </a:p>
              <a:p>
                <a:pPr marL="384048" lvl="2" indent="0">
                  <a:buNone/>
                </a:pP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SG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/>
                  <a:t>为对冲误差，</a:t>
                </a:r>
                <a:r>
                  <a:rPr lang="en-SG" altLang="zh-CN" dirty="0"/>
                  <a:t> </a:t>
                </a:r>
                <a14:m>
                  <m:oMath xmlns:m="http://schemas.openxmlformats.org/officeDocument/2006/math">
                    <m:r>
                      <a:rPr lang="en-SG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为对冲次数，</a:t>
                </a:r>
                <a:r>
                  <a:rPr lang="en-SG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为独立同分布的标准正态分布。</a:t>
                </a: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SG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/>
                  <a:t>的数学方差为零，</a:t>
                </a:r>
                <a14:m>
                  <m:oMath xmlns:m="http://schemas.openxmlformats.org/officeDocument/2006/math">
                    <m:r>
                      <a:rPr lang="en-SG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/>
                  <a:t>的标准差近似为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SG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SG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SG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SG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rad>
                    <m:f>
                      <m:fPr>
                        <m:ctrlPr>
                          <a:rPr lang="en-SG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SG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SG" altLang="zh-CN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SG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SG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SG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zh-CN" altLang="en-SG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zh-CN" altLang="en-US" dirty="0"/>
                  <a:t>。</a:t>
                </a: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这个和我们的模拟结果是一致的。</a:t>
                </a:r>
                <a:endParaRPr lang="en-SG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F3E0EF-D4E8-46AA-ACAA-3D72EAEA2C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" t="-11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EC30B-E564-4FFF-A4E4-CC399ADD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351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304D-FE1C-4E35-9D4F-F811E5D1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各种对冲策略下的盈亏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F3E0EF-D4E8-46AA-ACAA-3D72EAEA2C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8891" y="2108201"/>
                <a:ext cx="10058400" cy="376089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总结</a:t>
                </a: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用实现波动率进行连续对冲时，最终盈亏等于理论值。但盈亏曲线具有很大的随机性。</a:t>
                </a: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用隐含波动率进行连续对冲时，最终盈亏会有随机的。但是盈亏符号不会变。</a:t>
                </a: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用隐含波动率进行非连续对冲，</a:t>
                </a:r>
                <a:endParaRPr lang="en-SG" altLang="zh-CN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最终盈亏就会有随机性</a:t>
                </a:r>
                <a:endParaRPr lang="en-SG" altLang="zh-CN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盈亏的均值会等于理论值。</a:t>
                </a:r>
                <a:endParaRPr lang="en-SG" altLang="zh-CN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盈亏可能会变号。此时即便预测对波动率方向也可能会造成交易亏损。</a:t>
                </a:r>
                <a:endParaRPr lang="en-SG" altLang="zh-CN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如果隐含波动率和现实波动率比较接近，提高对冲频率会减少盈亏的标准方差（大概有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SG" altLang="zh-CN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rad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关系）。</a:t>
                </a:r>
                <a:endParaRPr lang="en-SG" altLang="zh-CN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如果隐含波动率和现实波动率相差较多，提高对冲频率并不会有效减少盈亏的标准方差。</a:t>
                </a: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SG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F3E0EF-D4E8-46AA-ACAA-3D72EAEA2C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891" y="2108201"/>
                <a:ext cx="10058400" cy="3760891"/>
              </a:xfrm>
              <a:blipFill>
                <a:blip r:embed="rId2"/>
                <a:stretch>
                  <a:fillRect l="-303" t="-11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EC30B-E564-4FFF-A4E4-CC399ADD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626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304D-FE1C-4E35-9D4F-F811E5D1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交易成本对盈亏的影响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E0EF-D4E8-46AA-ACAA-3D72EAEA2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交易成本对</a:t>
            </a:r>
            <a:r>
              <a:rPr lang="en-SG" altLang="zh-CN" dirty="0"/>
              <a:t>Delta</a:t>
            </a:r>
            <a:r>
              <a:rPr lang="zh-CN" altLang="en-US" dirty="0"/>
              <a:t>对冲策略盈亏的影响</a:t>
            </a:r>
            <a:endParaRPr lang="en-SG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SG" altLang="zh-CN" dirty="0"/>
              <a:t>Delta</a:t>
            </a:r>
            <a:r>
              <a:rPr lang="zh-CN" altLang="en-US" dirty="0"/>
              <a:t>对冲中的交易成本会降低我们的盈利，如何来量化对冲？</a:t>
            </a:r>
            <a:endParaRPr lang="en-SG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EC30B-E564-4FFF-A4E4-CC399ADD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5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E52A-EF33-4572-B4BB-348F77DA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Gamma</a:t>
            </a:r>
            <a:r>
              <a:rPr lang="zh-CN" altLang="en-US" dirty="0"/>
              <a:t>交易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E966E-B054-42FC-9BE8-B7565A226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Gamma</a:t>
            </a:r>
            <a:r>
              <a:rPr lang="zh-CN" altLang="en-US" dirty="0"/>
              <a:t>的用处</a:t>
            </a:r>
            <a:endParaRPr lang="en-SG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自调节效用</a:t>
            </a:r>
            <a:endParaRPr lang="en-SG" altLang="zh-CN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zh-CN" altLang="en-US" dirty="0"/>
              <a:t>当做多</a:t>
            </a:r>
            <a:r>
              <a:rPr lang="en-US" altLang="zh-CN" dirty="0"/>
              <a:t>Gamma</a:t>
            </a:r>
            <a:r>
              <a:rPr lang="zh-CN" altLang="en-US" dirty="0"/>
              <a:t>时，</a:t>
            </a:r>
            <a:r>
              <a:rPr lang="en-SG" altLang="zh-CN" dirty="0"/>
              <a:t>Gamma</a:t>
            </a:r>
            <a:r>
              <a:rPr lang="zh-CN" altLang="en-US" dirty="0"/>
              <a:t>会根据标的物价格的变动自动调节</a:t>
            </a:r>
            <a:endParaRPr lang="en-SG" altLang="zh-CN" dirty="0"/>
          </a:p>
          <a:p>
            <a:pPr marL="384048" lvl="2" indent="0">
              <a:buNone/>
            </a:pPr>
            <a:r>
              <a:rPr lang="zh-CN" altLang="en-US" dirty="0"/>
              <a:t>相应的</a:t>
            </a:r>
            <a:r>
              <a:rPr lang="en-US" altLang="zh-CN" dirty="0"/>
              <a:t>Delta</a:t>
            </a:r>
            <a:r>
              <a:rPr lang="zh-CN" altLang="en-US" dirty="0"/>
              <a:t>，使之朝着有利于你的方向变动</a:t>
            </a:r>
            <a:endParaRPr lang="en-SG" altLang="zh-CN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zh-CN" altLang="en-US" dirty="0"/>
              <a:t>当标的物价格上涨时，</a:t>
            </a:r>
            <a:r>
              <a:rPr lang="en-US" altLang="zh-CN" dirty="0"/>
              <a:t>Delta</a:t>
            </a:r>
            <a:r>
              <a:rPr lang="zh-CN" altLang="en-US" dirty="0"/>
              <a:t>变大</a:t>
            </a:r>
            <a:endParaRPr lang="en-SG" altLang="zh-CN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zh-CN" altLang="en-US" dirty="0"/>
              <a:t>当标的物价格下跌时，</a:t>
            </a:r>
            <a:r>
              <a:rPr lang="en-US" altLang="zh-CN" dirty="0"/>
              <a:t>Delta</a:t>
            </a:r>
            <a:r>
              <a:rPr lang="zh-CN" altLang="en-US" dirty="0"/>
              <a:t>变小</a:t>
            </a:r>
            <a:endParaRPr lang="en-SG" altLang="zh-CN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zh-CN" altLang="en-US" dirty="0"/>
              <a:t>例子</a:t>
            </a:r>
            <a:endParaRPr lang="en-SG" altLang="zh-CN" dirty="0"/>
          </a:p>
          <a:p>
            <a:pPr marL="566928" lvl="3" indent="0">
              <a:buNone/>
            </a:pPr>
            <a:r>
              <a:rPr lang="zh-CN" altLang="en-US" dirty="0"/>
              <a:t>对做多看涨期权，当标的物的价格从</a:t>
            </a:r>
            <a:r>
              <a:rPr lang="en-SG" altLang="zh-CN" dirty="0"/>
              <a:t>100.0</a:t>
            </a:r>
            <a:r>
              <a:rPr lang="zh-CN" altLang="en-US" dirty="0"/>
              <a:t>涨到</a:t>
            </a:r>
            <a:r>
              <a:rPr lang="en-SG" altLang="zh-CN" dirty="0"/>
              <a:t>110.0</a:t>
            </a:r>
          </a:p>
          <a:p>
            <a:pPr marL="384048" lvl="2" indent="0">
              <a:buNone/>
            </a:pPr>
            <a:r>
              <a:rPr lang="zh-CN" altLang="en-US" dirty="0"/>
              <a:t>时，相应的</a:t>
            </a:r>
            <a:r>
              <a:rPr lang="en-SG" altLang="zh-CN" dirty="0"/>
              <a:t>Delta</a:t>
            </a:r>
            <a:r>
              <a:rPr lang="zh-CN" altLang="en-US" dirty="0"/>
              <a:t>也从</a:t>
            </a:r>
            <a:r>
              <a:rPr lang="en-SG" altLang="zh-CN" dirty="0"/>
              <a:t>52%</a:t>
            </a:r>
            <a:r>
              <a:rPr lang="zh-CN" altLang="en-US" dirty="0"/>
              <a:t>涨到</a:t>
            </a:r>
            <a:r>
              <a:rPr lang="en-SG" altLang="zh-CN" dirty="0"/>
              <a:t>88%</a:t>
            </a:r>
            <a:r>
              <a:rPr lang="zh-CN" altLang="en-US" dirty="0"/>
              <a:t>。</a:t>
            </a:r>
            <a:endParaRPr lang="en-SG" altLang="zh-CN" dirty="0"/>
          </a:p>
          <a:p>
            <a:pPr marL="384048" lvl="2" indent="0">
              <a:buNone/>
            </a:pPr>
            <a:endParaRPr lang="en-US" altLang="zh-C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5E5316-6123-487F-B59B-0C203D4B1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948255"/>
            <a:ext cx="5355031" cy="39995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3ED22-E3E9-47CD-AD94-8B364CB1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701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304D-FE1C-4E35-9D4F-F811E5D1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交易成本对盈亏的影响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F3E0EF-D4E8-46AA-ACAA-3D72EAEA2C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交易成本对</a:t>
                </a:r>
                <a:r>
                  <a:rPr lang="en-SG" altLang="zh-CN" dirty="0"/>
                  <a:t>Delta</a:t>
                </a:r>
                <a:r>
                  <a:rPr lang="zh-CN" altLang="en-US" dirty="0"/>
                  <a:t>对冲策略盈亏的影响</a:t>
                </a: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可以通过调整隐含波动率来把交易成本加到</a:t>
                </a:r>
                <a:r>
                  <a:rPr lang="en-SG" altLang="zh-CN" dirty="0"/>
                  <a:t>Black-Scholes</a:t>
                </a:r>
                <a:r>
                  <a:rPr lang="zh-CN" altLang="en-US" dirty="0"/>
                  <a:t>定价公式中</a:t>
                </a:r>
                <a:endParaRPr lang="en-SG" altLang="zh-CN" dirty="0"/>
              </a:p>
              <a:p>
                <a:pPr marL="384048" lvl="2" indent="0">
                  <a:buNone/>
                </a:pPr>
                <a:r>
                  <a:rPr lang="zh-CN" altLang="en-US" dirty="0"/>
                  <a:t>假设交易成本为标的物价格的百分比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k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SG" altLang="zh-CN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每次对冲的间隔时间</a:t>
                </a:r>
                <a:endParaRPr lang="en-SG" altLang="zh-CN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对于做多交易，我们可以把隐含波动率通过以下公式来调整</a:t>
                </a:r>
                <a:endParaRPr lang="en-SG" altLang="zh-CN" dirty="0"/>
              </a:p>
              <a:p>
                <a:pPr marL="38404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SG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SG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SG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SG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SG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zh-CN" altLang="en-SG" i="1">
                          <a:latin typeface="Cambria Math" panose="02040503050406030204" pitchFamily="18" charset="0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SG" altLang="zh-CN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SG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zh-CN" altLang="en-SG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SG" altLang="zh-CN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SG" altLang="zh-CN" dirty="0"/>
              </a:p>
              <a:p>
                <a:pPr marL="566928" lvl="3" indent="0">
                  <a:buNone/>
                </a:pPr>
                <a:r>
                  <a:rPr lang="zh-CN" altLang="en-US" dirty="0"/>
                  <a:t>交易成本的效果等价于把隐含波动率降低 </a:t>
                </a:r>
                <a:r>
                  <a:rPr lang="zh-CN" altLang="zh-CN" dirty="0"/>
                  <a:t>→</a:t>
                </a:r>
                <a:r>
                  <a:rPr lang="en-SG" altLang="zh-CN" dirty="0"/>
                  <a:t> </a:t>
                </a:r>
                <a:r>
                  <a:rPr lang="zh-CN" altLang="en-US" dirty="0"/>
                  <a:t>期权价值变低 </a:t>
                </a:r>
                <a:r>
                  <a:rPr lang="zh-CN" altLang="zh-CN" dirty="0"/>
                  <a:t>→</a:t>
                </a:r>
                <a:r>
                  <a:rPr lang="en-SG" altLang="zh-CN" dirty="0"/>
                  <a:t> </a:t>
                </a:r>
                <a:r>
                  <a:rPr lang="zh-CN" altLang="en-US" dirty="0"/>
                  <a:t>降低对我们的价值</a:t>
                </a:r>
                <a:endParaRPr lang="en-SG" altLang="zh-CN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对于做空交易，我们可以把隐含波动率通过以下公式来调整</a:t>
                </a:r>
                <a:endParaRPr lang="en-SG" altLang="zh-CN" dirty="0"/>
              </a:p>
              <a:p>
                <a:pPr marL="38404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SG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SG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SG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SG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SG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zh-CN" altLang="en-SG" i="1">
                          <a:latin typeface="Cambria Math" panose="02040503050406030204" pitchFamily="18" charset="0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SG" altLang="zh-CN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SG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zh-CN" altLang="en-SG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SG" altLang="zh-CN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SG" altLang="zh-CN" dirty="0"/>
              </a:p>
              <a:p>
                <a:pPr marL="566928" lvl="3" indent="0">
                  <a:buNone/>
                </a:pPr>
                <a:r>
                  <a:rPr lang="zh-CN" altLang="en-US" dirty="0"/>
                  <a:t>交易成本的效果等价于把隐含波动率增加 </a:t>
                </a:r>
                <a:r>
                  <a:rPr lang="zh-CN" altLang="zh-CN" dirty="0"/>
                  <a:t>→</a:t>
                </a:r>
                <a:r>
                  <a:rPr lang="en-SG" altLang="zh-CN" dirty="0"/>
                  <a:t> </a:t>
                </a:r>
                <a:r>
                  <a:rPr lang="zh-CN" altLang="en-US" dirty="0"/>
                  <a:t>期权价值变高 </a:t>
                </a:r>
                <a:r>
                  <a:rPr lang="zh-CN" altLang="zh-CN" dirty="0"/>
                  <a:t>→</a:t>
                </a:r>
                <a:r>
                  <a:rPr lang="en-SG" altLang="zh-CN" dirty="0"/>
                  <a:t> </a:t>
                </a:r>
                <a:r>
                  <a:rPr lang="zh-CN" altLang="en-US" dirty="0"/>
                  <a:t>降低对我们的价值</a:t>
                </a:r>
                <a:endParaRPr lang="en-SG" altLang="zh-CN" dirty="0"/>
              </a:p>
              <a:p>
                <a:pPr marL="384048" lvl="2" indent="0">
                  <a:buNone/>
                </a:pPr>
                <a:endParaRPr lang="en-SG" altLang="zh-CN" dirty="0"/>
              </a:p>
              <a:p>
                <a:pPr marL="384048" lvl="2" indent="0">
                  <a:buNone/>
                </a:pPr>
                <a:endParaRPr lang="en-SG" altLang="zh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F3E0EF-D4E8-46AA-ACAA-3D72EAEA2C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" t="-11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EC30B-E564-4FFF-A4E4-CC399ADD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4761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304D-FE1C-4E35-9D4F-F811E5D1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交易成本对盈亏的影响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F3E0EF-D4E8-46AA-ACAA-3D72EAEA2C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交易成本对</a:t>
                </a:r>
                <a:r>
                  <a:rPr lang="en-SG" altLang="zh-CN" dirty="0"/>
                  <a:t>Delta</a:t>
                </a:r>
                <a:r>
                  <a:rPr lang="zh-CN" altLang="en-US" dirty="0"/>
                  <a:t>对冲策略盈亏的影响</a:t>
                </a: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对冲成本</a:t>
                </a:r>
                <a:r>
                  <a:rPr lang="en-SG" altLang="zh-CN" dirty="0"/>
                  <a:t> = </a:t>
                </a:r>
                <a:r>
                  <a:rPr lang="zh-CN" altLang="en-US" dirty="0"/>
                  <a:t>用隐含波动率</a:t>
                </a:r>
                <a14:m>
                  <m:oMath xmlns:m="http://schemas.openxmlformats.org/officeDocument/2006/math">
                    <m:r>
                      <a:rPr lang="zh-CN" altLang="en-SG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/>
                  <a:t>和调整过后的隐含波动率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SG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zh-CN" altLang="en-US" dirty="0"/>
                  <a:t>算出的两次价格差</a:t>
                </a:r>
                <a:endParaRPr lang="en-SG" altLang="zh-C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提高对冲频率会减少</a:t>
                </a:r>
                <a14:m>
                  <m:oMath xmlns:m="http://schemas.openxmlformats.org/officeDocument/2006/math">
                    <m:r>
                      <a:rPr lang="en-SG" altLang="zh-CN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zh-CN" altLang="en-US" dirty="0"/>
                  <a:t>，这会提高对冲成本</a:t>
                </a:r>
                <a:endParaRPr lang="en-SG" altLang="zh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F3E0EF-D4E8-46AA-ACAA-3D72EAEA2C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" t="-11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EC30B-E564-4FFF-A4E4-CC399ADD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026D5B-BBF8-4A02-AFA7-63652C154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771" y="3235524"/>
            <a:ext cx="3900880" cy="286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718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9A3C-92BB-455F-AE0C-8B2D1487A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995C9-7552-46BB-9BCE-6CBCF5599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4068" lvl="1" indent="-342900">
              <a:buFont typeface="+mj-lt"/>
              <a:buAutoNum type="arabicPeriod"/>
            </a:pPr>
            <a:r>
              <a:rPr lang="en-US" altLang="zh-CN" dirty="0"/>
              <a:t>Hedging P&amp;L Analysis, </a:t>
            </a:r>
            <a:r>
              <a:rPr lang="en-US" altLang="zh-CN" i="1" dirty="0"/>
              <a:t>Wu Lei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SG" dirty="0"/>
              <a:t>Hedging P&amp;L Analysis in Gamma Trading (</a:t>
            </a:r>
            <a:r>
              <a:rPr lang="en-US" altLang="zh-CN" dirty="0" err="1"/>
              <a:t>GammaTrading.ipynb</a:t>
            </a:r>
            <a:r>
              <a:rPr lang="en-US" altLang="zh-CN" dirty="0"/>
              <a:t>)</a:t>
            </a:r>
            <a:r>
              <a:rPr lang="en-US" altLang="zh-CN" i="1" dirty="0"/>
              <a:t>, Wu Lei</a:t>
            </a:r>
            <a:endParaRPr lang="en-SG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FBDCA-EDA9-4621-80E6-D2DF0DC4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124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9A3C-92BB-455F-AE0C-8B2D1487A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zh-CN" dirty="0"/>
              <a:t>Q&amp;A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995C9-7552-46BB-9BCE-6CBCF5599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en-SG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FBDCA-EDA9-4621-80E6-D2DF0DC4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52F368-316C-4FC9-9015-806EF9D2074C}"/>
              </a:ext>
            </a:extLst>
          </p:cNvPr>
          <p:cNvSpPr/>
          <p:nvPr/>
        </p:nvSpPr>
        <p:spPr>
          <a:xfrm>
            <a:off x="4398676" y="2967335"/>
            <a:ext cx="3394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</a:t>
            </a:r>
            <a:r>
              <a:rPr lang="en-US" altLang="zh-C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You!</a:t>
            </a:r>
            <a:endParaRPr lang="en-SG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446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E52A-EF33-4572-B4BB-348F77DA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Gamma</a:t>
            </a:r>
            <a:r>
              <a:rPr lang="zh-CN" altLang="en-US" dirty="0"/>
              <a:t>交易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E966E-B054-42FC-9BE8-B7565A226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Gamma</a:t>
            </a:r>
            <a:r>
              <a:rPr lang="zh-CN" altLang="en-US" dirty="0"/>
              <a:t>的用处</a:t>
            </a:r>
            <a:endParaRPr lang="en-SG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当做多</a:t>
            </a:r>
            <a:r>
              <a:rPr lang="en-SG" altLang="zh-CN" dirty="0"/>
              <a:t>Gamma</a:t>
            </a:r>
            <a:r>
              <a:rPr lang="zh-CN" altLang="en-US" dirty="0"/>
              <a:t>时，</a:t>
            </a:r>
            <a:r>
              <a:rPr lang="en-US" altLang="zh-CN" dirty="0"/>
              <a:t>Gamma</a:t>
            </a:r>
            <a:r>
              <a:rPr lang="zh-CN" altLang="en-US" dirty="0"/>
              <a:t>会加快盈利速度</a:t>
            </a:r>
            <a:endParaRPr lang="en-SG" altLang="zh-CN" dirty="0"/>
          </a:p>
          <a:p>
            <a:pPr marL="578358" lvl="2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在右图中，当标的物价格从</a:t>
            </a:r>
            <a:r>
              <a:rPr lang="en-SG" altLang="zh-CN" dirty="0"/>
              <a:t>100.0</a:t>
            </a:r>
            <a:r>
              <a:rPr lang="zh-CN" altLang="en-US" dirty="0"/>
              <a:t>涨到</a:t>
            </a:r>
            <a:r>
              <a:rPr lang="en-SG" altLang="zh-CN" dirty="0"/>
              <a:t>110.0</a:t>
            </a:r>
            <a:r>
              <a:rPr lang="zh-CN" altLang="en-US" dirty="0"/>
              <a:t>时，</a:t>
            </a:r>
            <a:endParaRPr lang="en-SG" altLang="zh-CN" dirty="0"/>
          </a:p>
          <a:p>
            <a:pPr marL="292608" lvl="2" indent="0">
              <a:buNone/>
            </a:pPr>
            <a:r>
              <a:rPr lang="zh-CN" altLang="en-US" dirty="0"/>
              <a:t>期权的价格涨了</a:t>
            </a:r>
            <a:r>
              <a:rPr lang="en-SG" altLang="zh-CN" dirty="0"/>
              <a:t>7.23</a:t>
            </a:r>
          </a:p>
          <a:p>
            <a:pPr marL="578358" lvl="2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但当标的物价格从</a:t>
            </a:r>
            <a:r>
              <a:rPr lang="en-SG" altLang="zh-CN" dirty="0"/>
              <a:t>110.0</a:t>
            </a:r>
            <a:r>
              <a:rPr lang="zh-CN" altLang="en-US" dirty="0"/>
              <a:t>涨到</a:t>
            </a:r>
            <a:r>
              <a:rPr lang="en-SG" altLang="zh-CN" dirty="0"/>
              <a:t>120.0</a:t>
            </a:r>
            <a:r>
              <a:rPr lang="zh-CN" altLang="en-US" dirty="0"/>
              <a:t>时，期权的价值涨了</a:t>
            </a:r>
            <a:r>
              <a:rPr lang="en-SG" altLang="zh-CN" dirty="0"/>
              <a:t>9.46</a:t>
            </a:r>
          </a:p>
          <a:p>
            <a:pPr marL="578358" lvl="2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盈利加速</a:t>
            </a:r>
            <a:endParaRPr lang="en-SG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当做多</a:t>
            </a:r>
            <a:r>
              <a:rPr lang="en-SG" altLang="zh-CN" dirty="0"/>
              <a:t>Gamma</a:t>
            </a:r>
            <a:r>
              <a:rPr lang="zh-CN" altLang="en-US" dirty="0"/>
              <a:t>时， </a:t>
            </a:r>
            <a:r>
              <a:rPr lang="en-SG" altLang="zh-CN" dirty="0"/>
              <a:t>Gamma</a:t>
            </a:r>
            <a:r>
              <a:rPr lang="zh-CN" altLang="en-US" dirty="0"/>
              <a:t>会减缓亏损速度。</a:t>
            </a:r>
            <a:endParaRPr lang="en-SG" altLang="zh-CN" dirty="0"/>
          </a:p>
          <a:p>
            <a:pPr marL="578358" lvl="2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在右图中，但当标的物价格从</a:t>
            </a:r>
            <a:r>
              <a:rPr lang="en-SG" altLang="zh-CN" dirty="0"/>
              <a:t>120.0</a:t>
            </a:r>
            <a:r>
              <a:rPr lang="zh-CN" altLang="en-US" dirty="0"/>
              <a:t>跌到</a:t>
            </a:r>
            <a:r>
              <a:rPr lang="en-SG" altLang="zh-CN" dirty="0"/>
              <a:t>110.0</a:t>
            </a:r>
            <a:r>
              <a:rPr lang="zh-CN" altLang="en-US" dirty="0"/>
              <a:t>时，</a:t>
            </a:r>
            <a:endParaRPr lang="en-SG" altLang="zh-CN" dirty="0"/>
          </a:p>
          <a:p>
            <a:pPr marL="292608" lvl="2" indent="0">
              <a:buNone/>
            </a:pPr>
            <a:r>
              <a:rPr lang="zh-CN" altLang="en-US" dirty="0"/>
              <a:t>期权的价格跌了</a:t>
            </a:r>
            <a:r>
              <a:rPr lang="en-SG" altLang="zh-CN" dirty="0"/>
              <a:t>9.46</a:t>
            </a:r>
          </a:p>
          <a:p>
            <a:pPr marL="578358" lvl="2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当标的物价格从</a:t>
            </a:r>
            <a:r>
              <a:rPr lang="en-SG" altLang="zh-CN" dirty="0"/>
              <a:t>110.0</a:t>
            </a:r>
            <a:r>
              <a:rPr lang="zh-CN" altLang="en-US" dirty="0"/>
              <a:t>跌到</a:t>
            </a:r>
            <a:r>
              <a:rPr lang="en-SG" altLang="zh-CN" dirty="0"/>
              <a:t>100.0</a:t>
            </a:r>
            <a:r>
              <a:rPr lang="zh-CN" altLang="en-US" dirty="0"/>
              <a:t>时，期权的价格跌了</a:t>
            </a:r>
            <a:r>
              <a:rPr lang="en-SG" altLang="zh-CN" dirty="0"/>
              <a:t>7.23</a:t>
            </a:r>
          </a:p>
          <a:p>
            <a:pPr marL="578358" lvl="2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亏损减速</a:t>
            </a:r>
            <a:endParaRPr lang="en-SG" altLang="zh-CN" dirty="0"/>
          </a:p>
          <a:p>
            <a:pPr marL="292608" lvl="2" indent="0">
              <a:buNone/>
            </a:pPr>
            <a:endParaRPr lang="en-SG" altLang="zh-CN" dirty="0"/>
          </a:p>
          <a:p>
            <a:pPr lvl="1">
              <a:buFont typeface="Wingdings" panose="05000000000000000000" pitchFamily="2" charset="2"/>
              <a:buChar char="§"/>
            </a:pPr>
            <a:endParaRPr lang="en-SG" altLang="zh-CN" dirty="0"/>
          </a:p>
          <a:p>
            <a:pPr marL="384048" lvl="2" indent="0">
              <a:buNone/>
            </a:pPr>
            <a:endParaRPr lang="en-SG" altLang="zh-CN" dirty="0"/>
          </a:p>
          <a:p>
            <a:pPr marL="201168" lvl="1" indent="0">
              <a:buNone/>
            </a:pPr>
            <a:endParaRPr lang="en-SG" altLang="zh-CN" dirty="0"/>
          </a:p>
          <a:p>
            <a:pPr marL="201168" lvl="1" indent="0">
              <a:buNone/>
            </a:pPr>
            <a:endParaRPr lang="en-SG" altLang="zh-CN" dirty="0"/>
          </a:p>
          <a:p>
            <a:pPr marL="201168" lvl="1" indent="0">
              <a:buNone/>
            </a:pPr>
            <a:endParaRPr lang="en-SG" altLang="zh-CN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DD03F-1E9B-4B00-AB35-826C99175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973" y="1940422"/>
            <a:ext cx="5311857" cy="399898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91619-EFB7-4E44-8BFA-1BF925F9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67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879B-136D-4BA2-B6CB-C00C9C78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Gamma</a:t>
            </a:r>
            <a:r>
              <a:rPr lang="zh-CN" altLang="en-US" dirty="0"/>
              <a:t>交易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E5107-6A9E-4819-ACF1-8426C54C1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Theta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/>
              <a:t>期权</a:t>
            </a:r>
            <a:r>
              <a:rPr lang="zh-CN" altLang="en-US" dirty="0"/>
              <a:t>的价值 </a:t>
            </a:r>
            <a:r>
              <a:rPr lang="en-SG" altLang="zh-CN" dirty="0"/>
              <a:t>= </a:t>
            </a:r>
            <a:r>
              <a:rPr lang="zh-CN" altLang="en-US" dirty="0"/>
              <a:t>内在价值 </a:t>
            </a:r>
            <a:r>
              <a:rPr lang="en-SG" altLang="zh-CN" dirty="0"/>
              <a:t>+ </a:t>
            </a:r>
            <a:r>
              <a:rPr lang="zh-CN" altLang="en-US" dirty="0"/>
              <a:t>时间价值</a:t>
            </a:r>
            <a:endParaRPr lang="en-SG" altLang="zh-CN" dirty="0"/>
          </a:p>
          <a:p>
            <a:endParaRPr lang="en-SG" altLang="zh-CN" dirty="0"/>
          </a:p>
          <a:p>
            <a:endParaRPr lang="en-SG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0D46F-521E-4C48-95B5-559AF3521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59" y="2798484"/>
            <a:ext cx="4404220" cy="3213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62BACB-E81E-489E-AB3D-296E358BC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577" y="2834031"/>
            <a:ext cx="4404220" cy="317834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A2E0CD-74D3-4882-8849-EB4ADE1D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0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879B-136D-4BA2-B6CB-C00C9C78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Gamma</a:t>
            </a:r>
            <a:r>
              <a:rPr lang="zh-CN" altLang="en-US" dirty="0"/>
              <a:t>交易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E5107-6A9E-4819-ACF1-8426C54C1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一般情况下，期权的时间价值为正</a:t>
            </a:r>
            <a:endParaRPr lang="en-SG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SG" dirty="0"/>
              <a:t>Gamma</a:t>
            </a:r>
            <a:r>
              <a:rPr lang="zh-CN" altLang="en-US" dirty="0"/>
              <a:t>的敌人</a:t>
            </a:r>
            <a:endParaRPr lang="en-SG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当做多</a:t>
            </a:r>
            <a:r>
              <a:rPr lang="en-SG" altLang="zh-CN" dirty="0"/>
              <a:t>Gamma</a:t>
            </a:r>
            <a:r>
              <a:rPr lang="zh-CN" altLang="en-US" dirty="0"/>
              <a:t>时，时间价值随着时间逐渐递减</a:t>
            </a:r>
            <a:endParaRPr lang="en-SG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从右图可以看出，在标的物，隐含波动率等其他条件都不变的</a:t>
            </a:r>
            <a:endParaRPr lang="en-SG" altLang="zh-CN" dirty="0"/>
          </a:p>
          <a:p>
            <a:pPr marL="384048" lvl="2" indent="0">
              <a:buNone/>
            </a:pPr>
            <a:r>
              <a:rPr lang="zh-CN" altLang="en-US" dirty="0"/>
              <a:t>情况下，看涨期权的价值随着时间逐渐减少。</a:t>
            </a:r>
            <a:endParaRPr lang="en-SG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2AA4D-8215-481F-BD0B-EE4682FFF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BA4725-1BC0-4137-9B1C-3CD326024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255" y="2170670"/>
            <a:ext cx="5145250" cy="384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87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E172-BE1F-4B13-8BAF-B170BBEE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Gamma</a:t>
            </a:r>
            <a:r>
              <a:rPr lang="zh-CN" altLang="en-US" dirty="0"/>
              <a:t>交易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CEAA3-A9DE-462F-94DA-5AD6C8084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SG" altLang="zh-CN" dirty="0"/>
              <a:t>Gamma</a:t>
            </a:r>
            <a:r>
              <a:rPr lang="zh-CN" altLang="en-US" dirty="0"/>
              <a:t>交易？</a:t>
            </a:r>
            <a:endParaRPr lang="en-SG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SG" dirty="0"/>
              <a:t>Gamma</a:t>
            </a:r>
            <a:r>
              <a:rPr lang="zh-CN" altLang="en-US" dirty="0"/>
              <a:t>交易一般是指在期权交易中通过</a:t>
            </a:r>
            <a:r>
              <a:rPr lang="en-SG" altLang="zh-CN" dirty="0"/>
              <a:t>Delta</a:t>
            </a:r>
            <a:r>
              <a:rPr lang="zh-CN" altLang="en-US" dirty="0"/>
              <a:t>对冲来实现盈利的一种交易方式</a:t>
            </a:r>
            <a:endParaRPr lang="en-SG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也称为</a:t>
            </a:r>
            <a:r>
              <a:rPr lang="en-SG" altLang="zh-CN" dirty="0"/>
              <a:t>Gamma Scalping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A486E-91DE-40E4-BB13-965A7536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1869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{72246DA2-593F-4E0E-B328-CB2F3DE6F4A6}tf56160789_win32</Template>
  <TotalTime>2358</TotalTime>
  <Words>3217</Words>
  <Application>Microsoft Office PowerPoint</Application>
  <PresentationFormat>Widescreen</PresentationFormat>
  <Paragraphs>366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Bookman Old Style</vt:lpstr>
      <vt:lpstr>Calibri</vt:lpstr>
      <vt:lpstr>Cambria Math</vt:lpstr>
      <vt:lpstr>Franklin Gothic Book</vt:lpstr>
      <vt:lpstr>Wingdings</vt:lpstr>
      <vt:lpstr>1_RetrospectVTI</vt:lpstr>
      <vt:lpstr>Gamma交易中的香草期权对冲策略</vt:lpstr>
      <vt:lpstr>“All models are wrong, but some are useful.”</vt:lpstr>
      <vt:lpstr>内容提要</vt:lpstr>
      <vt:lpstr>Gamma交易</vt:lpstr>
      <vt:lpstr>Gamma交易</vt:lpstr>
      <vt:lpstr>Gamma交易</vt:lpstr>
      <vt:lpstr>Gamma交易</vt:lpstr>
      <vt:lpstr>Gamma交易</vt:lpstr>
      <vt:lpstr>Gamma交易</vt:lpstr>
      <vt:lpstr>Gamma交易</vt:lpstr>
      <vt:lpstr>Gamma交易</vt:lpstr>
      <vt:lpstr>Gamma交易</vt:lpstr>
      <vt:lpstr>Gamma交易</vt:lpstr>
      <vt:lpstr>Gamma交易</vt:lpstr>
      <vt:lpstr>Gamma交易</vt:lpstr>
      <vt:lpstr>Gamma交易</vt:lpstr>
      <vt:lpstr>Gamma交易</vt:lpstr>
      <vt:lpstr>Gamma交易</vt:lpstr>
      <vt:lpstr>Gamma交易中的盈亏分析</vt:lpstr>
      <vt:lpstr>Gamma交易中的盈亏分析</vt:lpstr>
      <vt:lpstr>Gamma交易中的盈亏分析</vt:lpstr>
      <vt:lpstr>Gamma交易中的盈亏分析</vt:lpstr>
      <vt:lpstr>Gamma交易中的盈亏分析</vt:lpstr>
      <vt:lpstr>Gamma交易中的盈亏分析</vt:lpstr>
      <vt:lpstr>Gamma交易中的盈亏分析</vt:lpstr>
      <vt:lpstr>Gamma交易中的盈亏分析</vt:lpstr>
      <vt:lpstr>Gamma交易中的盈亏分析</vt:lpstr>
      <vt:lpstr>各种对冲策略下的盈亏</vt:lpstr>
      <vt:lpstr>各种对冲策略下的盈亏</vt:lpstr>
      <vt:lpstr>各种对冲策略下的盈亏</vt:lpstr>
      <vt:lpstr>各种对冲策略下的盈亏</vt:lpstr>
      <vt:lpstr>各种对冲策略下的盈亏</vt:lpstr>
      <vt:lpstr>各种对冲策略下的盈亏</vt:lpstr>
      <vt:lpstr>各种对冲策略下的盈亏</vt:lpstr>
      <vt:lpstr>各种对冲策略下的盈亏</vt:lpstr>
      <vt:lpstr>各种对冲策略下的盈亏</vt:lpstr>
      <vt:lpstr>各种对冲策略下的盈亏</vt:lpstr>
      <vt:lpstr>各种对冲策略下的盈亏</vt:lpstr>
      <vt:lpstr>各种对冲策略下的盈亏</vt:lpstr>
      <vt:lpstr>各种对冲策略下的盈亏</vt:lpstr>
      <vt:lpstr>各种对冲策略下的盈亏</vt:lpstr>
      <vt:lpstr>各种对冲策略下的盈亏</vt:lpstr>
      <vt:lpstr>各种对冲策略下的盈亏</vt:lpstr>
      <vt:lpstr>各种对冲策略下的盈亏</vt:lpstr>
      <vt:lpstr>各种对冲策略下的盈亏</vt:lpstr>
      <vt:lpstr>各种对冲策略下的盈亏</vt:lpstr>
      <vt:lpstr>各种对冲策略下的盈亏</vt:lpstr>
      <vt:lpstr>各种对冲策略下的盈亏</vt:lpstr>
      <vt:lpstr>交易成本对盈亏的影响</vt:lpstr>
      <vt:lpstr>交易成本对盈亏的影响</vt:lpstr>
      <vt:lpstr>交易成本对盈亏的影响</vt:lpstr>
      <vt:lpstr>参考资料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Gamma 交易中的对冲策略</dc:title>
  <dc:creator>Wu Lei</dc:creator>
  <cp:lastModifiedBy>Wu Lei</cp:lastModifiedBy>
  <cp:revision>415</cp:revision>
  <dcterms:created xsi:type="dcterms:W3CDTF">2020-09-07T01:02:28Z</dcterms:created>
  <dcterms:modified xsi:type="dcterms:W3CDTF">2020-09-11T08:56:37Z</dcterms:modified>
</cp:coreProperties>
</file>