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821055"/>
            <a:ext cx="9144000" cy="4436745"/>
          </a:xfrm>
        </p:spPr>
        <p:txBody>
          <a:bodyPr/>
          <a:p>
            <a:pPr algn="l"/>
            <a:r>
              <a:rPr lang="zh-CN" altLang="en-US"/>
              <a:t>课程介绍</a:t>
            </a:r>
            <a:endParaRPr lang="zh-CN" altLang="en-US"/>
          </a:p>
          <a:p>
            <a:pPr algn="l"/>
            <a:r>
              <a:rPr lang="zh-CN" altLang="en-US"/>
              <a:t>《</a:t>
            </a:r>
            <a:r>
              <a:rPr lang="en-US" altLang="zh-CN"/>
              <a:t>Hbase</a:t>
            </a:r>
            <a:r>
              <a:rPr lang="zh-CN" altLang="en-US"/>
              <a:t>介绍》</a:t>
            </a:r>
            <a:endParaRPr lang="zh-CN" altLang="en-US"/>
          </a:p>
          <a:p>
            <a:pPr algn="l"/>
            <a:r>
              <a:rPr lang="en-US" altLang="zh-CN"/>
              <a:t>-</a:t>
            </a:r>
            <a:r>
              <a:rPr lang="zh-CN" altLang="en-US"/>
              <a:t>融入经验</a:t>
            </a:r>
            <a:endParaRPr lang="zh-CN" altLang="en-US"/>
          </a:p>
          <a:p>
            <a:pPr algn="l"/>
            <a:r>
              <a:rPr lang="en-US" altLang="zh-CN"/>
              <a:t>-</a:t>
            </a:r>
            <a:r>
              <a:rPr lang="zh-CN" altLang="en-US"/>
              <a:t>避免与网络资料重复，给出相关参考</a:t>
            </a:r>
            <a:endParaRPr lang="zh-CN" altLang="en-US"/>
          </a:p>
          <a:p>
            <a:pPr algn="l"/>
            <a:r>
              <a:rPr lang="zh-CN" altLang="en-US"/>
              <a:t>学习方法</a:t>
            </a:r>
            <a:endParaRPr lang="zh-CN" altLang="en-US"/>
          </a:p>
          <a:p>
            <a:pPr algn="l"/>
            <a:r>
              <a:rPr lang="zh-CN" altLang="en-US"/>
              <a:t>两周一个阶段</a:t>
            </a:r>
            <a:endParaRPr lang="zh-CN" altLang="en-US"/>
          </a:p>
          <a:p>
            <a:pPr algn="l"/>
            <a:r>
              <a:rPr lang="en-US" altLang="zh-CN"/>
              <a:t>-</a:t>
            </a:r>
            <a:r>
              <a:rPr lang="zh-CN" altLang="en-US"/>
              <a:t>基于</a:t>
            </a:r>
            <a:r>
              <a:rPr lang="en-US" altLang="zh-CN"/>
              <a:t>API</a:t>
            </a:r>
            <a:r>
              <a:rPr lang="zh-CN" altLang="en-US"/>
              <a:t>开发、基于原理运维、外围源码运用、阅读源码入门</a:t>
            </a:r>
            <a:endParaRPr lang="zh-CN" altLang="en-US"/>
          </a:p>
          <a:p>
            <a:pPr algn="l"/>
            <a:r>
              <a:rPr lang="en-US" altLang="zh-CN"/>
              <a:t>-</a:t>
            </a:r>
            <a:r>
              <a:rPr lang="zh-CN" altLang="en-US"/>
              <a:t>单周入门</a:t>
            </a:r>
            <a:endParaRPr lang="zh-CN" altLang="en-US"/>
          </a:p>
          <a:p>
            <a:pPr algn="l"/>
            <a:r>
              <a:rPr lang="en-US" altLang="zh-CN"/>
              <a:t>-</a:t>
            </a:r>
            <a:r>
              <a:rPr lang="zh-CN" altLang="en-US"/>
              <a:t>双周进阶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常用表属性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1974850" y="1941830"/>
            <a:ext cx="84651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READONLY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表只读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MEMSTORE_FLUSHSIZE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MAX_FILESIZE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DEFERRED_LOG_FLUSH	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常用列族属性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960755" y="1477645"/>
            <a:ext cx="8465185" cy="4923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/>
              <a:t>每个属性都有默认值</a:t>
            </a:r>
            <a:endParaRPr lang="zh-CN"/>
          </a:p>
          <a:p>
            <a:pPr indent="0">
              <a:buNone/>
            </a:pPr>
            <a:r>
              <a:rPr lang="zh-CN" sz="1000"/>
              <a:t>hbase(main):039:0&gt; describe 'my_namespace:hbase_learn_call_datails'</a:t>
            </a:r>
            <a:endParaRPr lang="zh-CN" sz="1000"/>
          </a:p>
          <a:p>
            <a:pPr indent="0">
              <a:buNone/>
            </a:pPr>
            <a:r>
              <a:rPr lang="zh-CN" sz="1000"/>
              <a:t>Table my_namespace:hbase_learn_call_datails is ENABLED                                                                              </a:t>
            </a:r>
            <a:endParaRPr lang="zh-CN" sz="1000"/>
          </a:p>
          <a:p>
            <a:pPr indent="0">
              <a:buNone/>
            </a:pPr>
            <a:r>
              <a:rPr lang="zh-CN" sz="1000"/>
              <a:t>my_namespace:hbase_learn_call_datails                                                                                               </a:t>
            </a:r>
            <a:endParaRPr lang="zh-CN" sz="1000"/>
          </a:p>
          <a:p>
            <a:pPr indent="0">
              <a:buNone/>
            </a:pPr>
            <a:r>
              <a:rPr lang="zh-CN" sz="1000"/>
              <a:t>COLUMN FAMILIES DESCRIPTION                                                                                                         </a:t>
            </a:r>
            <a:endParaRPr lang="zh-CN" sz="1000"/>
          </a:p>
          <a:p>
            <a:pPr indent="0">
              <a:buNone/>
            </a:pPr>
            <a:r>
              <a:rPr lang="zh-CN" sz="1000"/>
              <a:t>{NAME =&gt; 'cf', BLOOMFILTER =&gt; 'ROW', VERSIONS =&gt; '1', IN_MEMORY =&gt; 'false', KEEP_DELETED_CELLS =&gt; 'FALSE', DATA_BLOCK_ENCODING =&gt; 'N</a:t>
            </a:r>
            <a:endParaRPr lang="zh-CN" sz="1000"/>
          </a:p>
          <a:p>
            <a:pPr indent="0">
              <a:buNone/>
            </a:pPr>
            <a:r>
              <a:rPr lang="zh-CN" sz="1000"/>
              <a:t>ONE', TTL =&gt; 'FOREVER', COMPRESSION =&gt; 'NONE', MIN_VERSIONS =&gt; '0', BLOCKCACHE =&gt; 'true', BLOCKSIZE =&gt; '65536', REPLICATION_SCOPE =&gt;</a:t>
            </a:r>
            <a:endParaRPr lang="zh-CN" sz="1000"/>
          </a:p>
          <a:p>
            <a:pPr indent="0">
              <a:buNone/>
            </a:pPr>
            <a:r>
              <a:rPr lang="zh-CN" sz="1000"/>
              <a:t> '0'}                                                                                                                               </a:t>
            </a:r>
            <a:endParaRPr lang="zh-CN" sz="1000"/>
          </a:p>
          <a:p>
            <a:pPr indent="0">
              <a:buNone/>
            </a:pPr>
            <a:r>
              <a:rPr lang="zh-CN" sz="1000"/>
              <a:t>1 row(s) in 0.0470 seconds</a:t>
            </a:r>
            <a:endParaRPr lang="zh-CN" sz="1000"/>
          </a:p>
          <a:p>
            <a:pPr marL="285750" indent="-285750" algn="l">
              <a:buClrTx/>
              <a:buSzTx/>
              <a:buFont typeface="Arial" panose="020B0604020202020204" pitchFamily="34" charset="0"/>
            </a:pPr>
            <a:r>
              <a:rPr lang="en-US" altLang="zh-CN" sz="1800"/>
              <a:t>DATA_BLOCK_ENCODING</a:t>
            </a:r>
            <a:endParaRPr lang="en-US" altLang="zh-CN" sz="1800"/>
          </a:p>
          <a:p>
            <a:pPr marL="742950" lvl="1" indent="-285750" algn="l">
              <a:buClrTx/>
              <a:buSzTx/>
              <a:buFont typeface="Arial" panose="020B0604020202020204" pitchFamily="34" charset="0"/>
            </a:pPr>
            <a:r>
              <a:rPr lang="en-US" altLang="zh-CN" sz="1800"/>
              <a:t>NODE</a:t>
            </a:r>
            <a:r>
              <a:rPr lang="zh-CN" altLang="en-US" sz="1800"/>
              <a:t>、</a:t>
            </a:r>
            <a:r>
              <a:rPr lang="en-US" altLang="zh-CN" sz="1800"/>
              <a:t>DIFF</a:t>
            </a:r>
            <a:r>
              <a:rPr lang="zh-CN" altLang="en-US" sz="1800"/>
              <a:t>、</a:t>
            </a:r>
            <a:r>
              <a:rPr lang="en-US" altLang="zh-CN" sz="1800"/>
              <a:t>FAST_DIFF</a:t>
            </a:r>
            <a:r>
              <a:rPr lang="zh-CN" altLang="en-US" sz="1800"/>
              <a:t>、</a:t>
            </a:r>
            <a:r>
              <a:rPr lang="en-US" altLang="zh-CN" sz="1800"/>
              <a:t>PREFIX_TREE</a:t>
            </a:r>
            <a:endParaRPr lang="en-US" altLang="zh-CN" sz="1800"/>
          </a:p>
          <a:p>
            <a:pPr marL="742950" lvl="1" indent="-285750" algn="l">
              <a:buClrTx/>
              <a:buSzTx/>
              <a:buFont typeface="Arial" panose="020B0604020202020204" pitchFamily="34" charset="0"/>
            </a:pPr>
            <a:r>
              <a:rPr lang="zh-CN" altLang="en-US" sz="1800"/>
              <a:t>搜索</a:t>
            </a:r>
            <a:r>
              <a:rPr lang="en-US" altLang="zh-CN" sz="1800"/>
              <a:t>“hbase DATA_BLOCK_ENCODING PREFIX_TREE”</a:t>
            </a:r>
            <a:endParaRPr lang="en-US" altLang="zh-CN" sz="1800"/>
          </a:p>
          <a:p>
            <a:pPr marL="285750" lvl="0" indent="-285750" algn="l">
              <a:buClrTx/>
              <a:buSzTx/>
              <a:buFont typeface="Arial" panose="020B0604020202020204" pitchFamily="34" charset="0"/>
            </a:pPr>
            <a:r>
              <a:rPr lang="en-US" altLang="zh-CN" sz="1800"/>
              <a:t>COMPRESSION</a:t>
            </a:r>
            <a:endParaRPr lang="en-US" altLang="zh-CN" sz="1800"/>
          </a:p>
          <a:p>
            <a:pPr marL="742950" lvl="1" indent="-285750" algn="l">
              <a:buClrTx/>
              <a:buSzTx/>
              <a:buFont typeface="Arial" panose="020B0604020202020204" pitchFamily="34" charset="0"/>
            </a:pPr>
            <a:r>
              <a:rPr lang="en-US" altLang="zh-CN" sz="1800"/>
              <a:t>NONE</a:t>
            </a:r>
            <a:r>
              <a:rPr lang="zh-CN" altLang="en-US" sz="1800"/>
              <a:t>、</a:t>
            </a:r>
            <a:r>
              <a:rPr lang="en-US" altLang="zh-CN" sz="1800"/>
              <a:t>LZO</a:t>
            </a:r>
            <a:r>
              <a:rPr lang="zh-CN" altLang="en-US" sz="1800"/>
              <a:t>、</a:t>
            </a:r>
            <a:r>
              <a:rPr lang="en-US" altLang="zh-CN" sz="1800"/>
              <a:t>GZ</a:t>
            </a:r>
            <a:r>
              <a:rPr lang="zh-CN" altLang="en-US" sz="1800"/>
              <a:t>、</a:t>
            </a:r>
            <a:r>
              <a:rPr lang="en-US" altLang="zh-CN" sz="1800"/>
              <a:t>SNAPPY</a:t>
            </a:r>
            <a:r>
              <a:rPr lang="zh-CN" altLang="en-US" sz="1800"/>
              <a:t>、</a:t>
            </a:r>
            <a:r>
              <a:rPr lang="en-US" altLang="zh-CN" sz="1800"/>
              <a:t>LZ4</a:t>
            </a:r>
            <a:endParaRPr lang="en-US" altLang="zh-CN" sz="1800"/>
          </a:p>
          <a:p>
            <a:pPr marL="742950" lvl="1" indent="-285750" algn="l">
              <a:buClrTx/>
              <a:buSzTx/>
              <a:buFont typeface="Arial" panose="020B0604020202020204" pitchFamily="34" charset="0"/>
            </a:pPr>
            <a:r>
              <a:rPr lang="en-US" altLang="zh-CN" sz="1800"/>
              <a:t>GZ: CPU</a:t>
            </a:r>
            <a:r>
              <a:rPr lang="zh-CN" altLang="en-US" sz="1800"/>
              <a:t>消耗少</a:t>
            </a:r>
            <a:endParaRPr lang="zh-CN" altLang="en-US" sz="1800"/>
          </a:p>
          <a:p>
            <a:pPr marL="742950" lvl="1" indent="-285750" algn="l">
              <a:buClrTx/>
              <a:buSzTx/>
              <a:buFont typeface="Arial" panose="020B0604020202020204" pitchFamily="34" charset="0"/>
            </a:pPr>
            <a:r>
              <a:rPr lang="en-US" altLang="zh-CN" sz="1800"/>
              <a:t>LZ4: </a:t>
            </a:r>
            <a:r>
              <a:rPr lang="zh-CN" altLang="en-US" sz="1800"/>
              <a:t>解压快，适应多线程</a:t>
            </a:r>
            <a:endParaRPr lang="zh-CN" altLang="en-US" sz="1800"/>
          </a:p>
          <a:p>
            <a:pPr marL="742950" lvl="1" indent="-285750" algn="l">
              <a:buClrTx/>
              <a:buSzTx/>
              <a:buFont typeface="Arial" panose="020B0604020202020204" pitchFamily="34" charset="0"/>
            </a:pPr>
            <a:r>
              <a:rPr lang="en-US" altLang="zh-CN" sz="1800"/>
              <a:t>http://code.google.com/p/lz4/</a:t>
            </a:r>
            <a:endParaRPr lang="en-US" altLang="zh-CN" sz="1800"/>
          </a:p>
          <a:p>
            <a:pPr marL="742950" lvl="1" indent="-285750" algn="l">
              <a:buClrTx/>
              <a:buSzTx/>
              <a:buFont typeface="Arial" panose="020B0604020202020204" pitchFamily="34" charset="0"/>
            </a:pPr>
            <a:r>
              <a:rPr lang="en-US" altLang="zh-CN" sz="1800"/>
              <a:t>SNAPPY</a:t>
            </a:r>
            <a:r>
              <a:rPr lang="zh-CN" altLang="en-US" sz="1800"/>
              <a:t>与</a:t>
            </a:r>
            <a:r>
              <a:rPr lang="en-US" altLang="zh-CN" sz="1800"/>
              <a:t>LZO: CPU</a:t>
            </a:r>
            <a:r>
              <a:rPr lang="zh-CN" altLang="en-US" sz="1800"/>
              <a:t>和</a:t>
            </a:r>
            <a:r>
              <a:rPr lang="en-US" altLang="zh-CN" sz="1800"/>
              <a:t>IO</a:t>
            </a:r>
            <a:r>
              <a:rPr lang="zh-CN" altLang="en-US" sz="1800"/>
              <a:t>较平衡，最常用</a:t>
            </a:r>
            <a:endParaRPr lang="zh-CN" altLang="en-US" sz="1800"/>
          </a:p>
          <a:p>
            <a:pPr marL="285750" lvl="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/>
              <a:t>https://blogs.apache.org/hbase/date/201404</a:t>
            </a:r>
            <a:endParaRPr lang="en-US" altLang="zh-CN" sz="1800"/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/>
              <a:t>比较两者组合使用</a:t>
            </a:r>
            <a:endParaRPr lang="zh-CN" altLang="en-US" sz="1800"/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/>
              <a:t>搜索</a:t>
            </a:r>
            <a:r>
              <a:rPr lang="en-US" altLang="zh-CN" sz="1800"/>
              <a:t>“HBase</a:t>
            </a:r>
            <a:r>
              <a:rPr lang="zh-CN" altLang="en-US" sz="1800"/>
              <a:t>实战系列 压缩与编码技术</a:t>
            </a:r>
            <a:r>
              <a:rPr lang="en-US" altLang="zh-CN" sz="1800"/>
              <a:t>”</a:t>
            </a:r>
            <a:endParaRPr lang="en-US" altLang="zh-CN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4195" y="3707130"/>
            <a:ext cx="476250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常用列族属性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1106805" y="2680335"/>
            <a:ext cx="84651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/>
              <a:t>BLOOMFILTER</a:t>
            </a:r>
            <a:endParaRPr lang="en-US" altLang="zh-CN" sz="1800"/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/>
              <a:t>NONE</a:t>
            </a:r>
            <a:r>
              <a:rPr lang="zh-CN" altLang="en-US" sz="1800"/>
              <a:t>、</a:t>
            </a:r>
            <a:r>
              <a:rPr lang="en-US" altLang="zh-CN" sz="1800"/>
              <a:t>ROW</a:t>
            </a:r>
            <a:r>
              <a:rPr lang="zh-CN" altLang="en-US" sz="1800"/>
              <a:t>、</a:t>
            </a:r>
            <a:r>
              <a:rPr lang="en-US" altLang="zh-CN" sz="1800"/>
              <a:t>ROWCOL</a:t>
            </a:r>
            <a:endParaRPr lang="en-US" altLang="zh-CN" sz="1800"/>
          </a:p>
          <a:p>
            <a:pPr marL="285750" lvl="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/>
              <a:t>REPLICATION_SCOPE</a:t>
            </a:r>
            <a:endParaRPr lang="en-US" altLang="zh-CN" sz="1800"/>
          </a:p>
          <a:p>
            <a:pPr marL="285750" lvl="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/>
              <a:t>VERSIONS</a:t>
            </a:r>
            <a:endParaRPr lang="en-US" altLang="zh-CN" sz="1800"/>
          </a:p>
          <a:p>
            <a:pPr marL="285750" lvl="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/>
              <a:t>TTL</a:t>
            </a:r>
            <a:r>
              <a:rPr lang="zh-CN" altLang="en-US" sz="1800"/>
              <a:t>与</a:t>
            </a:r>
            <a:r>
              <a:rPr lang="en-US" altLang="zh-CN" sz="1800"/>
              <a:t>MIN_VERSIONS</a:t>
            </a:r>
            <a:endParaRPr lang="en-US" altLang="zh-CN" sz="1800"/>
          </a:p>
          <a:p>
            <a:pPr marL="285750" lvl="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/>
              <a:t>KEEP_KELETED_CELLS</a:t>
            </a:r>
            <a:endParaRPr lang="en-US" altLang="zh-CN" sz="1800"/>
          </a:p>
          <a:p>
            <a:pPr marL="285750" lvl="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/>
              <a:t>BLOCKSIZE</a:t>
            </a:r>
            <a:endParaRPr lang="en-US" altLang="zh-CN" sz="1800"/>
          </a:p>
          <a:p>
            <a:pPr marL="285750" lvl="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/>
              <a:t>BLOCKCACHE</a:t>
            </a:r>
            <a:r>
              <a:rPr lang="zh-CN" altLang="en-US" sz="1800"/>
              <a:t>与</a:t>
            </a:r>
            <a:r>
              <a:rPr lang="en-US" altLang="zh-CN" sz="1800"/>
              <a:t>IN_MEMORY</a:t>
            </a:r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What——</a:t>
            </a:r>
            <a:r>
              <a:rPr lang="zh-CN" altLang="en-US" sz="3600"/>
              <a:t>什么是</a:t>
            </a:r>
            <a:r>
              <a:rPr lang="en-US" altLang="zh-CN" sz="3600"/>
              <a:t>HBase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Google BigTable</a:t>
            </a:r>
            <a:r>
              <a:rPr lang="zh-CN" altLang="en-US"/>
              <a:t>的开源实现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分布式数据库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列式存储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NoSQL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基于</a:t>
            </a:r>
            <a:r>
              <a:rPr lang="en-US" altLang="zh-CN"/>
              <a:t>HDFS</a:t>
            </a:r>
            <a:r>
              <a:rPr lang="zh-CN" altLang="en-US"/>
              <a:t>和</a:t>
            </a:r>
            <a:r>
              <a:rPr lang="en-US" altLang="zh-CN"/>
              <a:t>Zookeeper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Why——</a:t>
            </a:r>
            <a:r>
              <a:rPr lang="zh-CN" altLang="en-US" sz="3600"/>
              <a:t>为什么使用</a:t>
            </a:r>
            <a:r>
              <a:rPr lang="en-US" altLang="zh-CN" sz="3600"/>
              <a:t>HBase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成熟</a:t>
            </a:r>
            <a:endParaRPr lang="zh-CN" altLang="en-US"/>
          </a:p>
          <a:p>
            <a:pPr lvl="2"/>
            <a:r>
              <a:rPr lang="zh-CN" altLang="en-US"/>
              <a:t>社区成熟</a:t>
            </a:r>
            <a:endParaRPr lang="zh-CN" altLang="en-US"/>
          </a:p>
          <a:p>
            <a:pPr lvl="2"/>
            <a:r>
              <a:rPr lang="zh-CN" altLang="en-US" sz="2400">
                <a:sym typeface="+mn-ea"/>
              </a:rPr>
              <a:t>理论经过充分实践</a:t>
            </a:r>
            <a:endParaRPr lang="zh-CN" altLang="en-US" sz="2400"/>
          </a:p>
          <a:p>
            <a:pPr lvl="2"/>
            <a:r>
              <a:rPr lang="zh-CN" altLang="en-US" sz="2400">
                <a:sym typeface="+mn-ea"/>
              </a:rPr>
              <a:t>丰富的工具支持</a:t>
            </a:r>
            <a:endParaRPr lang="zh-CN" altLang="en-US"/>
          </a:p>
          <a:p>
            <a:r>
              <a:rPr lang="zh-CN" altLang="en-US"/>
              <a:t>高效</a:t>
            </a:r>
            <a:endParaRPr lang="zh-CN" altLang="en-US"/>
          </a:p>
          <a:p>
            <a:pPr lvl="2"/>
            <a:r>
              <a:rPr lang="zh-CN" altLang="en-US" sz="2000"/>
              <a:t>将随机读写转化为顺序读写，适应高并发写入</a:t>
            </a:r>
            <a:endParaRPr lang="zh-CN" altLang="en-US" sz="2000"/>
          </a:p>
          <a:p>
            <a:pPr lvl="2"/>
            <a:r>
              <a:rPr lang="zh-CN" altLang="en-US" sz="2000"/>
              <a:t>均衡效果好读写性能和机器数保持线性相关</a:t>
            </a:r>
            <a:endParaRPr lang="zh-CN" altLang="en-US" sz="2000"/>
          </a:p>
          <a:p>
            <a:pPr lvl="2"/>
            <a:r>
              <a:rPr lang="zh-CN" altLang="en-US" sz="2000"/>
              <a:t>行中没有保存数据的列不占存储空间</a:t>
            </a:r>
            <a:endParaRPr lang="zh-CN" altLang="en-US"/>
          </a:p>
          <a:p>
            <a:r>
              <a:rPr lang="zh-CN" altLang="en-US"/>
              <a:t>分布式特性、基于</a:t>
            </a:r>
            <a:r>
              <a:rPr lang="en-US" altLang="zh-CN"/>
              <a:t>HDFS</a:t>
            </a:r>
            <a:endParaRPr lang="en-US" altLang="zh-CN"/>
          </a:p>
          <a:p>
            <a:pPr lvl="2"/>
            <a:r>
              <a:rPr lang="zh-CN" altLang="en-US"/>
              <a:t>一致性、可用性、分区容忍性</a:t>
            </a:r>
            <a:endParaRPr lang="zh-CN" altLang="en-US"/>
          </a:p>
          <a:p>
            <a:pPr lvl="2"/>
            <a:r>
              <a:rPr lang="zh-CN" altLang="en-US"/>
              <a:t>大数据存储</a:t>
            </a:r>
            <a:endParaRPr lang="zh-CN" altLang="en-US"/>
          </a:p>
          <a:p>
            <a:pPr lvl="2"/>
            <a:r>
              <a:rPr lang="zh-CN" altLang="en-US"/>
              <a:t>易扩展</a:t>
            </a: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0" lvl="0" indent="0">
              <a:buNone/>
            </a:pPr>
            <a:endParaRPr lang="zh-CN" altLang="en-US" sz="3920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How——</a:t>
            </a:r>
            <a:r>
              <a:rPr lang="zh-CN" altLang="en-US" sz="3600"/>
              <a:t>如何正确使用</a:t>
            </a:r>
            <a:r>
              <a:rPr lang="en-US" altLang="zh-CN" sz="3600"/>
              <a:t>HBase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适用场景</a:t>
            </a:r>
            <a:endParaRPr lang="zh-CN" altLang="en-US"/>
          </a:p>
          <a:p>
            <a:pPr lvl="2"/>
            <a:r>
              <a:rPr lang="zh-CN" altLang="en-US"/>
              <a:t>列族结构经常调整</a:t>
            </a:r>
            <a:endParaRPr lang="zh-CN" altLang="en-US"/>
          </a:p>
          <a:p>
            <a:pPr lvl="2"/>
            <a:r>
              <a:rPr lang="zh-CN" altLang="en-US"/>
              <a:t>高并发写入</a:t>
            </a:r>
            <a:endParaRPr lang="zh-CN" altLang="en-US"/>
          </a:p>
          <a:p>
            <a:pPr lvl="2"/>
            <a:r>
              <a:rPr lang="zh-CN" altLang="en-US"/>
              <a:t>结构化数据、半结构化数据存储</a:t>
            </a:r>
            <a:endParaRPr lang="zh-CN" altLang="en-US"/>
          </a:p>
          <a:p>
            <a:pPr lvl="2"/>
            <a:r>
              <a:rPr lang="en-US" altLang="zh-CN"/>
              <a:t>Key-Value</a:t>
            </a:r>
            <a:r>
              <a:rPr lang="zh-CN" altLang="en-US"/>
              <a:t>存储</a:t>
            </a:r>
            <a:endParaRPr lang="zh-CN" altLang="en-US"/>
          </a:p>
          <a:p>
            <a:pPr lvl="2"/>
            <a:r>
              <a:rPr lang="zh-CN" altLang="en-US"/>
              <a:t>有序存储</a:t>
            </a:r>
            <a:endParaRPr lang="zh-CN" altLang="en-US"/>
          </a:p>
          <a:p>
            <a:pPr lvl="2"/>
            <a:r>
              <a:rPr lang="zh-CN" altLang="en-US"/>
              <a:t>固定集合（多版本）</a:t>
            </a:r>
            <a:endParaRPr lang="zh-CN" altLang="en-US"/>
          </a:p>
          <a:p>
            <a:pPr lvl="2"/>
            <a:r>
              <a:rPr lang="zh-CN" altLang="en-US"/>
              <a:t>定时删除记录（</a:t>
            </a:r>
            <a:r>
              <a:rPr lang="en-US" altLang="zh-CN"/>
              <a:t>TTL)</a:t>
            </a:r>
            <a:endParaRPr lang="zh-CN" altLang="en-US"/>
          </a:p>
          <a:p>
            <a:r>
              <a:rPr lang="zh-CN" altLang="en-US"/>
              <a:t>不适用场景</a:t>
            </a:r>
            <a:endParaRPr lang="zh-CN" altLang="en-US"/>
          </a:p>
          <a:p>
            <a:pPr lvl="2"/>
            <a:r>
              <a:rPr lang="zh-CN" altLang="en-US"/>
              <a:t>事务</a:t>
            </a:r>
            <a:endParaRPr lang="zh-CN" altLang="en-US"/>
          </a:p>
          <a:p>
            <a:pPr lvl="2"/>
            <a:r>
              <a:rPr lang="en-US" altLang="zh-CN"/>
              <a:t>join</a:t>
            </a:r>
            <a:r>
              <a:rPr lang="zh-CN" altLang="en-US"/>
              <a:t>、</a:t>
            </a:r>
            <a:r>
              <a:rPr lang="en-US" altLang="zh-CN"/>
              <a:t>union</a:t>
            </a:r>
            <a:r>
              <a:rPr lang="zh-CN" altLang="en-US"/>
              <a:t>、</a:t>
            </a:r>
            <a:r>
              <a:rPr lang="en-US" altLang="zh-CN"/>
              <a:t>group by</a:t>
            </a:r>
            <a:r>
              <a:rPr lang="zh-CN" altLang="en-US"/>
              <a:t>等关系查询与计算</a:t>
            </a:r>
            <a:endParaRPr lang="zh-CN" altLang="en-US"/>
          </a:p>
          <a:p>
            <a:pPr lvl="2"/>
            <a:r>
              <a:rPr lang="zh-CN" altLang="en-US"/>
              <a:t>不按</a:t>
            </a:r>
            <a:r>
              <a:rPr lang="en-US" altLang="zh-CN"/>
              <a:t>rowkey</a:t>
            </a:r>
            <a:r>
              <a:rPr lang="zh-CN" altLang="en-US"/>
              <a:t>查询数据</a:t>
            </a:r>
            <a:endParaRPr lang="zh-CN" altLang="en-US"/>
          </a:p>
          <a:p>
            <a:pPr lvl="2"/>
            <a:r>
              <a:rPr lang="zh-CN" altLang="en-US"/>
              <a:t>高并发随机读</a:t>
            </a:r>
            <a:endParaRPr lang="zh-CN" altLang="en-US"/>
          </a:p>
          <a:p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0" lvl="0" indent="0">
              <a:buNone/>
            </a:pPr>
            <a:endParaRPr lang="zh-CN" altLang="en-US" sz="3920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marL="914400" lvl="2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HBase</a:t>
            </a:r>
            <a:r>
              <a:rPr lang="zh-CN" altLang="en-US" sz="3600"/>
              <a:t>基本架构</a:t>
            </a:r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780" y="1691005"/>
            <a:ext cx="8816340" cy="41065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HBase</a:t>
            </a:r>
            <a:r>
              <a:rPr lang="zh-CN" altLang="en-US" sz="3600"/>
              <a:t>表基本架构</a:t>
            </a:r>
            <a:endParaRPr lang="zh-CN" altLang="en-US" sz="3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2610" y="2011680"/>
            <a:ext cx="8526145" cy="2834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60805" y="5259070"/>
            <a:ext cx="8998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入门时可以看成</a:t>
            </a:r>
            <a:endParaRPr lang="zh-CN" altLang="en-US"/>
          </a:p>
          <a:p>
            <a:r>
              <a:rPr lang="en-US" altLang="zh-CN"/>
              <a:t>Map&lt;row_key + family + column + timestamp, value&gt;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sz="3600"/>
              <a:t>操作数据之前</a:t>
            </a:r>
            <a:endParaRPr lang="zh-CN" sz="3600"/>
          </a:p>
        </p:txBody>
      </p:sp>
      <p:sp>
        <p:nvSpPr>
          <p:cNvPr id="5" name="文本框 4"/>
          <p:cNvSpPr txBox="1"/>
          <p:nvPr/>
        </p:nvSpPr>
        <p:spPr>
          <a:xfrm>
            <a:off x="1974850" y="1941830"/>
            <a:ext cx="846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</a:t>
            </a:r>
            <a:r>
              <a:rPr lang="en-US" altLang="zh-CN"/>
              <a:t>HBase shell</a:t>
            </a:r>
            <a:r>
              <a:rPr lang="zh-CN" altLang="en-US"/>
              <a:t>的</a:t>
            </a:r>
            <a:r>
              <a:rPr lang="en-US" altLang="zh-CN"/>
              <a:t>DDL</a:t>
            </a:r>
            <a:r>
              <a:rPr lang="zh-CN" altLang="en-US"/>
              <a:t>操作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hbase shell</a:t>
            </a:r>
            <a:endParaRPr lang="en-US" altLang="zh-CN" sz="3600"/>
          </a:p>
        </p:txBody>
      </p:sp>
      <p:sp>
        <p:nvSpPr>
          <p:cNvPr id="5" name="文本框 4"/>
          <p:cNvSpPr txBox="1"/>
          <p:nvPr/>
        </p:nvSpPr>
        <p:spPr>
          <a:xfrm>
            <a:off x="1974850" y="1941830"/>
            <a:ext cx="84651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</a:t>
            </a:r>
            <a:r>
              <a:rPr lang="en-US" altLang="zh-CN"/>
              <a:t>jruby</a:t>
            </a:r>
            <a:endParaRPr lang="en-US" altLang="zh-CN"/>
          </a:p>
          <a:p>
            <a:r>
              <a:rPr lang="en-US" altLang="zh-CN"/>
              <a:t>http://abloz.com/hbase/bool.html#shell</a:t>
            </a:r>
            <a:endParaRPr lang="en-US" altLang="zh-CN"/>
          </a:p>
          <a:p>
            <a:r>
              <a:rPr lang="zh-CN" altLang="en-US"/>
              <a:t>包含常用工具</a:t>
            </a:r>
            <a:endParaRPr lang="zh-CN" altLang="en-US"/>
          </a:p>
          <a:p>
            <a:r>
              <a:rPr lang="en-US" altLang="zh-CN"/>
              <a:t>	-</a:t>
            </a:r>
            <a:r>
              <a:rPr lang="zh-CN" altLang="en-US"/>
              <a:t>状态查询（</a:t>
            </a:r>
            <a:r>
              <a:rPr lang="en-US" altLang="zh-CN"/>
              <a:t>general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-ddl</a:t>
            </a:r>
            <a:r>
              <a:rPr lang="zh-CN" altLang="en-US"/>
              <a:t>、</a:t>
            </a:r>
            <a:r>
              <a:rPr lang="en-US" altLang="zh-CN"/>
              <a:t>dml</a:t>
            </a:r>
            <a:endParaRPr lang="en-US" altLang="zh-CN"/>
          </a:p>
          <a:p>
            <a:r>
              <a:rPr lang="en-US" altLang="zh-CN"/>
              <a:t>	-</a:t>
            </a:r>
            <a:r>
              <a:rPr lang="zh-CN" altLang="en-US"/>
              <a:t>集群工具（</a:t>
            </a:r>
            <a:r>
              <a:rPr lang="en-US" altLang="zh-CN"/>
              <a:t>tools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-replication</a:t>
            </a:r>
            <a:endParaRPr lang="en-US" altLang="zh-CN"/>
          </a:p>
          <a:p>
            <a:r>
              <a:rPr lang="en-US" altLang="zh-CN"/>
              <a:t>	-</a:t>
            </a:r>
            <a:r>
              <a:rPr lang="zh-CN" altLang="en-US"/>
              <a:t>快照（</a:t>
            </a:r>
            <a:r>
              <a:rPr lang="en-US" altLang="zh-CN"/>
              <a:t>snapshot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-namespace</a:t>
            </a:r>
            <a:endParaRPr lang="en-US" altLang="zh-CN"/>
          </a:p>
          <a:p>
            <a:r>
              <a:rPr lang="zh-CN" altLang="en-US"/>
              <a:t>开启相应功能后才能使用的工具</a:t>
            </a:r>
            <a:endParaRPr lang="zh-CN" altLang="en-US"/>
          </a:p>
          <a:p>
            <a:r>
              <a:rPr lang="en-US" altLang="zh-CN"/>
              <a:t>	-</a:t>
            </a:r>
            <a:r>
              <a:rPr lang="zh-CN" altLang="en-US"/>
              <a:t>权限控制（</a:t>
            </a:r>
            <a:r>
              <a:rPr lang="en-US" altLang="zh-CN"/>
              <a:t>security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-</a:t>
            </a:r>
            <a:r>
              <a:rPr lang="zh-CN" altLang="en-US"/>
              <a:t>身份标签（</a:t>
            </a:r>
            <a:r>
              <a:rPr lang="en-US" altLang="zh-CN"/>
              <a:t>visibility labels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		.</a:t>
            </a:r>
            <a:r>
              <a:rPr lang="zh-CN" altLang="en-US"/>
              <a:t>粒度更小的访问控制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hbase shell</a:t>
            </a:r>
            <a:endParaRPr lang="en-US" altLang="zh-CN" sz="3600"/>
          </a:p>
        </p:txBody>
      </p:sp>
      <p:sp>
        <p:nvSpPr>
          <p:cNvPr id="5" name="文本框 4"/>
          <p:cNvSpPr txBox="1"/>
          <p:nvPr/>
        </p:nvSpPr>
        <p:spPr>
          <a:xfrm>
            <a:off x="1974850" y="1941830"/>
            <a:ext cx="84651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神</a:t>
            </a:r>
            <a:r>
              <a:rPr lang="en-US" altLang="zh-CN"/>
              <a:t>help</a:t>
            </a:r>
            <a:endParaRPr lang="en-US" altLang="zh-CN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/>
              <a:t>help: </a:t>
            </a:r>
            <a:r>
              <a:rPr lang="zh-CN" altLang="en-US"/>
              <a:t>列出所有命令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/>
              <a:t>help '</a:t>
            </a:r>
            <a:r>
              <a:rPr lang="zh-CN" altLang="en-US"/>
              <a:t>分组名</a:t>
            </a:r>
            <a:r>
              <a:rPr lang="en-US" altLang="zh-CN"/>
              <a:t>' </a:t>
            </a:r>
            <a:r>
              <a:rPr lang="zh-CN" altLang="en-US"/>
              <a:t>列出分组命令详细用法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/>
              <a:t>help '</a:t>
            </a:r>
            <a:r>
              <a:rPr lang="zh-CN" altLang="en-US"/>
              <a:t>命令名</a:t>
            </a:r>
            <a:r>
              <a:rPr lang="en-US" altLang="zh-CN"/>
              <a:t>' </a:t>
            </a:r>
            <a:r>
              <a:rPr lang="zh-CN" altLang="en-US"/>
              <a:t>列出命令详细用法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/>
              <a:t>ddl</a:t>
            </a:r>
            <a:r>
              <a:rPr lang="zh-CN" altLang="en-US"/>
              <a:t>缺少细节</a:t>
            </a: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2147</Words>
  <Application>WPS 演示</Application>
  <PresentationFormat>宽屏</PresentationFormat>
  <Paragraphs>146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Wingdings</vt:lpstr>
      <vt:lpstr>Office 主题</vt:lpstr>
      <vt:lpstr>PowerPoint 演示文稿</vt:lpstr>
      <vt:lpstr>What——什么是HBase</vt:lpstr>
      <vt:lpstr>Why——为什么使用HBase</vt:lpstr>
      <vt:lpstr>How——如何正确使用HBase</vt:lpstr>
      <vt:lpstr>HBase基本架构</vt:lpstr>
      <vt:lpstr>HBase表基本架构</vt:lpstr>
      <vt:lpstr>HBase表基本架构</vt:lpstr>
      <vt:lpstr>操作数据之前</vt:lpstr>
      <vt:lpstr>hbase shell</vt:lpstr>
      <vt:lpstr>hbase shell</vt:lpstr>
      <vt:lpstr>常用表属性</vt:lpstr>
      <vt:lpstr>常用列族属性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leizuquan</dc:creator>
  <cp:lastModifiedBy>行者—祖全</cp:lastModifiedBy>
  <cp:revision>13</cp:revision>
  <dcterms:created xsi:type="dcterms:W3CDTF">2020-04-07T14:17:00Z</dcterms:created>
  <dcterms:modified xsi:type="dcterms:W3CDTF">2020-04-09T01:34:52Z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