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21055"/>
            <a:ext cx="9144000" cy="4436745"/>
          </a:xfrm>
        </p:spPr>
        <p:txBody>
          <a:bodyPr/>
          <a:p>
            <a:pPr algn="l"/>
            <a:r>
              <a:rPr lang="zh-CN" altLang="en-US"/>
              <a:t>课程介绍</a:t>
            </a:r>
            <a:endParaRPr lang="zh-CN" altLang="en-US"/>
          </a:p>
          <a:p>
            <a:pPr algn="l"/>
            <a:r>
              <a:rPr lang="zh-CN" altLang="en-US"/>
              <a:t>《</a:t>
            </a:r>
            <a:r>
              <a:rPr lang="en-US" altLang="zh-CN"/>
              <a:t>Hbase</a:t>
            </a:r>
            <a:r>
              <a:rPr lang="zh-CN" altLang="en-US"/>
              <a:t>介绍》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融入经验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避免与网络资料重复，给出相关参考</a:t>
            </a:r>
            <a:endParaRPr lang="zh-CN" altLang="en-US"/>
          </a:p>
          <a:p>
            <a:pPr algn="l"/>
            <a:r>
              <a:rPr lang="zh-CN" altLang="en-US"/>
              <a:t>学习方法</a:t>
            </a:r>
            <a:endParaRPr lang="zh-CN" altLang="en-US"/>
          </a:p>
          <a:p>
            <a:pPr algn="l"/>
            <a:r>
              <a:rPr lang="zh-CN" altLang="en-US"/>
              <a:t>两周一个阶段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API</a:t>
            </a:r>
            <a:r>
              <a:rPr lang="zh-CN" altLang="en-US"/>
              <a:t>开发、基于原理运维、外围源码运用、阅读源码入门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单周入门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双周进阶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What——</a:t>
            </a:r>
            <a:r>
              <a:rPr lang="zh-CN" altLang="en-US" sz="3600"/>
              <a:t>什么是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Google BigTable</a:t>
            </a:r>
            <a:r>
              <a:rPr lang="zh-CN" altLang="en-US"/>
              <a:t>的开源实现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分布式数据库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列式存储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NoSQL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HDFS</a:t>
            </a:r>
            <a:r>
              <a:rPr lang="zh-CN" altLang="en-US"/>
              <a:t>和</a:t>
            </a:r>
            <a:r>
              <a:rPr lang="en-US" altLang="zh-CN"/>
              <a:t>Zookeeper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Why——</a:t>
            </a:r>
            <a:r>
              <a:rPr lang="zh-CN" altLang="en-US" sz="3600"/>
              <a:t>为什么使用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成熟</a:t>
            </a:r>
            <a:endParaRPr lang="zh-CN" altLang="en-US"/>
          </a:p>
          <a:p>
            <a:pPr lvl="2"/>
            <a:r>
              <a:rPr lang="zh-CN" altLang="en-US"/>
              <a:t>社区成熟</a:t>
            </a:r>
            <a:endParaRPr lang="zh-CN" altLang="en-US"/>
          </a:p>
          <a:p>
            <a:pPr lvl="2"/>
            <a:r>
              <a:rPr lang="zh-CN" altLang="en-US" sz="2400">
                <a:sym typeface="+mn-ea"/>
              </a:rPr>
              <a:t>理论经过充分实践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丰富的工具支持</a:t>
            </a:r>
            <a:endParaRPr lang="zh-CN" altLang="en-US"/>
          </a:p>
          <a:p>
            <a:r>
              <a:rPr lang="zh-CN" altLang="en-US"/>
              <a:t>高效</a:t>
            </a:r>
            <a:endParaRPr lang="zh-CN" altLang="en-US"/>
          </a:p>
          <a:p>
            <a:pPr lvl="2"/>
            <a:r>
              <a:rPr lang="zh-CN" altLang="en-US" sz="2000"/>
              <a:t>将随机读写转化为顺序读写，适应高并发写入</a:t>
            </a:r>
            <a:endParaRPr lang="zh-CN" altLang="en-US" sz="2000"/>
          </a:p>
          <a:p>
            <a:pPr lvl="2"/>
            <a:r>
              <a:rPr lang="zh-CN" altLang="en-US" sz="2000"/>
              <a:t>均衡效果好读写性能和机器数保持线性相关</a:t>
            </a:r>
            <a:endParaRPr lang="zh-CN" altLang="en-US" sz="2000"/>
          </a:p>
          <a:p>
            <a:pPr lvl="2"/>
            <a:r>
              <a:rPr lang="zh-CN" altLang="en-US" sz="2000"/>
              <a:t>行中没有保存数据的列不占存储空间</a:t>
            </a:r>
            <a:endParaRPr lang="zh-CN" altLang="en-US"/>
          </a:p>
          <a:p>
            <a:r>
              <a:rPr lang="zh-CN" altLang="en-US"/>
              <a:t>分布式特性、基于</a:t>
            </a:r>
            <a:r>
              <a:rPr lang="en-US" altLang="zh-CN"/>
              <a:t>HDFS</a:t>
            </a:r>
            <a:endParaRPr lang="en-US" altLang="zh-CN"/>
          </a:p>
          <a:p>
            <a:pPr lvl="2"/>
            <a:r>
              <a:rPr lang="zh-CN" altLang="en-US"/>
              <a:t>一致性、可用性、分区容忍性</a:t>
            </a:r>
            <a:endParaRPr lang="zh-CN" altLang="en-US"/>
          </a:p>
          <a:p>
            <a:pPr lvl="2"/>
            <a:r>
              <a:rPr lang="zh-CN" altLang="en-US"/>
              <a:t>大数据存储</a:t>
            </a:r>
            <a:endParaRPr lang="zh-CN" altLang="en-US"/>
          </a:p>
          <a:p>
            <a:pPr lvl="2"/>
            <a:r>
              <a:rPr lang="zh-CN" altLang="en-US"/>
              <a:t>易扩展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0" lvl="0" indent="0">
              <a:buNone/>
            </a:pPr>
            <a:endParaRPr lang="zh-CN" altLang="en-US" sz="3920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How——</a:t>
            </a:r>
            <a:r>
              <a:rPr lang="zh-CN" altLang="en-US" sz="3600"/>
              <a:t>如何正确使用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适用场景</a:t>
            </a:r>
            <a:endParaRPr lang="zh-CN" altLang="en-US"/>
          </a:p>
          <a:p>
            <a:pPr lvl="2"/>
            <a:r>
              <a:rPr lang="zh-CN" altLang="en-US"/>
              <a:t>列族结构经常调整</a:t>
            </a:r>
            <a:endParaRPr lang="zh-CN" altLang="en-US"/>
          </a:p>
          <a:p>
            <a:pPr lvl="2"/>
            <a:r>
              <a:rPr lang="zh-CN" altLang="en-US"/>
              <a:t>高并发写入</a:t>
            </a:r>
            <a:endParaRPr lang="zh-CN" altLang="en-US"/>
          </a:p>
          <a:p>
            <a:pPr lvl="2"/>
            <a:r>
              <a:rPr lang="zh-CN" altLang="en-US"/>
              <a:t>结构化数据、半结构化数据存储</a:t>
            </a:r>
            <a:endParaRPr lang="zh-CN" altLang="en-US"/>
          </a:p>
          <a:p>
            <a:pPr lvl="2"/>
            <a:r>
              <a:rPr lang="en-US" altLang="zh-CN"/>
              <a:t>Key-Value</a:t>
            </a:r>
            <a:r>
              <a:rPr lang="zh-CN" altLang="en-US"/>
              <a:t>存储</a:t>
            </a:r>
            <a:endParaRPr lang="zh-CN" altLang="en-US"/>
          </a:p>
          <a:p>
            <a:pPr lvl="2"/>
            <a:r>
              <a:rPr lang="zh-CN" altLang="en-US"/>
              <a:t>有序存储</a:t>
            </a:r>
            <a:endParaRPr lang="zh-CN" altLang="en-US"/>
          </a:p>
          <a:p>
            <a:pPr lvl="2"/>
            <a:r>
              <a:rPr lang="zh-CN" altLang="en-US"/>
              <a:t>固定集合（多版本）</a:t>
            </a:r>
            <a:endParaRPr lang="zh-CN" altLang="en-US"/>
          </a:p>
          <a:p>
            <a:pPr lvl="2"/>
            <a:r>
              <a:rPr lang="zh-CN" altLang="en-US"/>
              <a:t>定时删除记录（</a:t>
            </a:r>
            <a:r>
              <a:rPr lang="en-US" altLang="zh-CN"/>
              <a:t>TTL)</a:t>
            </a:r>
            <a:endParaRPr lang="zh-CN" altLang="en-US"/>
          </a:p>
          <a:p>
            <a:r>
              <a:rPr lang="zh-CN" altLang="en-US"/>
              <a:t>不适用场景</a:t>
            </a:r>
            <a:endParaRPr lang="zh-CN" altLang="en-US"/>
          </a:p>
          <a:p>
            <a:pPr lvl="2"/>
            <a:r>
              <a:rPr lang="zh-CN" altLang="en-US"/>
              <a:t>事务</a:t>
            </a:r>
            <a:endParaRPr lang="zh-CN" altLang="en-US"/>
          </a:p>
          <a:p>
            <a:pPr lvl="2"/>
            <a:r>
              <a:rPr lang="en-US" altLang="zh-CN"/>
              <a:t>join</a:t>
            </a:r>
            <a:r>
              <a:rPr lang="zh-CN" altLang="en-US"/>
              <a:t>、</a:t>
            </a:r>
            <a:r>
              <a:rPr lang="en-US" altLang="zh-CN"/>
              <a:t>union</a:t>
            </a:r>
            <a:r>
              <a:rPr lang="zh-CN" altLang="en-US"/>
              <a:t>、</a:t>
            </a:r>
            <a:r>
              <a:rPr lang="en-US" altLang="zh-CN"/>
              <a:t>group by</a:t>
            </a:r>
            <a:r>
              <a:rPr lang="zh-CN" altLang="en-US"/>
              <a:t>等关系查询与计算</a:t>
            </a:r>
            <a:endParaRPr lang="zh-CN" altLang="en-US"/>
          </a:p>
          <a:p>
            <a:pPr lvl="2"/>
            <a:r>
              <a:rPr lang="zh-CN" altLang="en-US"/>
              <a:t>不按</a:t>
            </a:r>
            <a:r>
              <a:rPr lang="en-US" altLang="zh-CN"/>
              <a:t>rowkey</a:t>
            </a:r>
            <a:r>
              <a:rPr lang="zh-CN" altLang="en-US"/>
              <a:t>查询数据</a:t>
            </a:r>
            <a:endParaRPr lang="zh-CN" altLang="en-US"/>
          </a:p>
          <a:p>
            <a:pPr lvl="2"/>
            <a:r>
              <a:rPr lang="zh-CN" altLang="en-US"/>
              <a:t>高并发随机读</a:t>
            </a:r>
            <a:endParaRPr lang="zh-CN" altLang="en-US"/>
          </a:p>
          <a:p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0" lvl="0" indent="0">
              <a:buNone/>
            </a:pPr>
            <a:endParaRPr lang="zh-CN" altLang="en-US" sz="3920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</a:t>
            </a:r>
            <a:r>
              <a:rPr lang="zh-CN" altLang="en-US" sz="3600"/>
              <a:t>基本架构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691005"/>
            <a:ext cx="8816340" cy="4106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</a:t>
            </a:r>
            <a:r>
              <a:rPr lang="zh-CN" altLang="en-US" sz="3600"/>
              <a:t>表基本架构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2011680"/>
            <a:ext cx="8526145" cy="2834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0805" y="5259070"/>
            <a:ext cx="8998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入门时可以看成</a:t>
            </a:r>
            <a:endParaRPr lang="zh-CN" altLang="en-US"/>
          </a:p>
          <a:p>
            <a:r>
              <a:rPr lang="en-US" altLang="zh-CN"/>
              <a:t>Map&lt;row_key + family + column + timestamp, value&gt;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What——什么是HBase</vt:lpstr>
      <vt:lpstr>Why——为什么使用HBase</vt:lpstr>
      <vt:lpstr>How——如何正确使用HBase</vt:lpstr>
      <vt:lpstr>HBase基本架构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leizuquan</cp:lastModifiedBy>
  <cp:revision>5</cp:revision>
  <dcterms:created xsi:type="dcterms:W3CDTF">2020-04-07T14:17:38Z</dcterms:created>
  <dcterms:modified xsi:type="dcterms:W3CDTF">2020-04-07T14:17:38Z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